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70" r:id="rId5"/>
    <p:sldId id="260" r:id="rId6"/>
    <p:sldId id="261" r:id="rId7"/>
    <p:sldId id="262" r:id="rId8"/>
    <p:sldId id="272" r:id="rId9"/>
    <p:sldId id="263" r:id="rId10"/>
    <p:sldId id="264" r:id="rId11"/>
    <p:sldId id="266" r:id="rId12"/>
    <p:sldId id="267" r:id="rId13"/>
    <p:sldId id="273" r:id="rId14"/>
    <p:sldId id="268" r:id="rId15"/>
    <p:sldId id="269" r:id="rId16"/>
    <p:sldId id="274" r:id="rId17"/>
    <p:sldId id="275" r:id="rId18"/>
    <p:sldId id="277"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68488" autoAdjust="0"/>
  </p:normalViewPr>
  <p:slideViewPr>
    <p:cSldViewPr snapToGrid="0">
      <p:cViewPr varScale="1">
        <p:scale>
          <a:sx n="69" d="100"/>
          <a:sy n="69" d="100"/>
        </p:scale>
        <p:origin x="1540" y="4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F823F7-51A0-44E1-BE65-B91C5206C3C4}" type="datetimeFigureOut">
              <a:rPr lang="en-US" smtClean="0"/>
              <a:t>8/27/2020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E52D40-0809-4586-81A6-C86045A6470C}" type="slidenum">
              <a:rPr lang="en-US" smtClean="0"/>
              <a:t>‹#›</a:t>
            </a:fld>
            <a:endParaRPr lang="en-US"/>
          </a:p>
        </p:txBody>
      </p:sp>
    </p:spTree>
    <p:extLst>
      <p:ext uri="{BB962C8B-B14F-4D97-AF65-F5344CB8AC3E}">
        <p14:creationId xmlns:p14="http://schemas.microsoft.com/office/powerpoint/2010/main" val="3760589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present an overview of the Bayesian framework in deep learning. </a:t>
            </a:r>
          </a:p>
        </p:txBody>
      </p:sp>
      <p:sp>
        <p:nvSpPr>
          <p:cNvPr id="4" name="Slide Number Placeholder 3"/>
          <p:cNvSpPr>
            <a:spLocks noGrp="1"/>
          </p:cNvSpPr>
          <p:nvPr>
            <p:ph type="sldNum" sz="quarter" idx="5"/>
          </p:nvPr>
        </p:nvSpPr>
        <p:spPr/>
        <p:txBody>
          <a:bodyPr/>
          <a:lstStyle/>
          <a:p>
            <a:fld id="{06E52D40-0809-4586-81A6-C86045A6470C}" type="slidenum">
              <a:rPr lang="en-US" smtClean="0"/>
              <a:t>1</a:t>
            </a:fld>
            <a:endParaRPr lang="en-US"/>
          </a:p>
        </p:txBody>
      </p:sp>
    </p:spTree>
    <p:extLst>
      <p:ext uri="{BB962C8B-B14F-4D97-AF65-F5344CB8AC3E}">
        <p14:creationId xmlns:p14="http://schemas.microsoft.com/office/powerpoint/2010/main" val="4250497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technique is Laplace approximation, according to which we follow the standard training of NNs but we fit a Gaussian distribution around the discovered mode. </a:t>
            </a:r>
          </a:p>
          <a:p>
            <a:r>
              <a:rPr lang="en-US" dirty="0"/>
              <a:t>This is equivalent to a quadratic Taylor approximation of the loss around the discovered optimal solution. </a:t>
            </a:r>
          </a:p>
          <a:p>
            <a:r>
              <a:rPr lang="en-US" dirty="0"/>
              <a:t>For doing so we need the Hessian which plays the role of the covariance matrix of the fitted Gaussian. </a:t>
            </a:r>
          </a:p>
          <a:p>
            <a:r>
              <a:rPr lang="en-US" dirty="0"/>
              <a:t>Note also that it is easy to draw samples from the Gaussian distribution and if we obtain multiple optima then we can fit a different Gaussian for each one. </a:t>
            </a:r>
          </a:p>
          <a:p>
            <a:r>
              <a:rPr lang="en-US" dirty="0"/>
              <a:t>Finally, all these are done for fixed </a:t>
            </a:r>
            <a:r>
              <a:rPr lang="en-US" dirty="0" err="1"/>
              <a:t>hyperparameters</a:t>
            </a:r>
            <a:r>
              <a:rPr lang="en-US" dirty="0"/>
              <a:t>, which I will show you later how to tune. </a:t>
            </a:r>
          </a:p>
        </p:txBody>
      </p:sp>
      <p:sp>
        <p:nvSpPr>
          <p:cNvPr id="4" name="Slide Number Placeholder 3"/>
          <p:cNvSpPr>
            <a:spLocks noGrp="1"/>
          </p:cNvSpPr>
          <p:nvPr>
            <p:ph type="sldNum" sz="quarter" idx="10"/>
          </p:nvPr>
        </p:nvSpPr>
        <p:spPr/>
        <p:txBody>
          <a:bodyPr/>
          <a:lstStyle/>
          <a:p>
            <a:fld id="{06E52D40-0809-4586-81A6-C86045A6470C}" type="slidenum">
              <a:rPr lang="en-US" smtClean="0"/>
              <a:t>11</a:t>
            </a:fld>
            <a:endParaRPr lang="en-US"/>
          </a:p>
        </p:txBody>
      </p:sp>
    </p:spTree>
    <p:extLst>
      <p:ext uri="{BB962C8B-B14F-4D97-AF65-F5344CB8AC3E}">
        <p14:creationId xmlns:p14="http://schemas.microsoft.com/office/powerpoint/2010/main" val="1580044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is possibly the most widely used inference technique, </a:t>
            </a:r>
            <a:r>
              <a:rPr lang="en-US" dirty="0" err="1"/>
              <a:t>variational</a:t>
            </a:r>
            <a:r>
              <a:rPr lang="en-US" dirty="0"/>
              <a:t> inference in which we approximate the posterior by a so-called </a:t>
            </a:r>
            <a:r>
              <a:rPr lang="en-US" dirty="0" err="1"/>
              <a:t>variational</a:t>
            </a:r>
            <a:r>
              <a:rPr lang="en-US" dirty="0"/>
              <a:t> family parametrized by theta. </a:t>
            </a:r>
          </a:p>
          <a:p>
            <a:r>
              <a:rPr lang="en-US" dirty="0"/>
              <a:t>Therefore we solve for theta and then we obtain samples from q theta instead of the true posterior. </a:t>
            </a:r>
          </a:p>
          <a:p>
            <a:r>
              <a:rPr lang="en-US" dirty="0"/>
              <a:t>Let's see how it works. </a:t>
            </a:r>
          </a:p>
          <a:p>
            <a:r>
              <a:rPr lang="en-US" dirty="0"/>
              <a:t>First we start with log evidence and we write it equivalently as the mean with respect to the approximate posterior. </a:t>
            </a:r>
          </a:p>
          <a:p>
            <a:r>
              <a:rPr lang="en-US" dirty="0"/>
              <a:t>It's a constant after all. </a:t>
            </a:r>
          </a:p>
          <a:p>
            <a:r>
              <a:rPr lang="en-US" dirty="0"/>
              <a:t>Then with some straightforward manipulation we write the log evidence as the some of some function of theta and the KL divergence of the true and the approximate posterior. </a:t>
            </a:r>
          </a:p>
          <a:p>
            <a:r>
              <a:rPr lang="en-US" dirty="0"/>
              <a:t>This function is called ELBO because the KL divergence is always positive and the ELBO is a lower bound of the evidence. </a:t>
            </a:r>
          </a:p>
          <a:p>
            <a:r>
              <a:rPr lang="en-US" dirty="0"/>
              <a:t>Of course we don't have access to this KL divergence.</a:t>
            </a:r>
          </a:p>
          <a:p>
            <a:r>
              <a:rPr lang="en-US" dirty="0"/>
              <a:t>But we do have access to the ELBO. </a:t>
            </a:r>
          </a:p>
          <a:p>
            <a:r>
              <a:rPr lang="en-US" dirty="0"/>
              <a:t>If we maximize the ELBO we automatically minimize the posterior approximation error.</a:t>
            </a:r>
          </a:p>
          <a:p>
            <a:r>
              <a:rPr lang="en-US" dirty="0"/>
              <a:t>The ELBO is given as the sum of a term that measures how well the model explains the data, the integral term is the likelihood of the data, and minus the KL divergence of the prior from the approximate posterior. </a:t>
            </a:r>
          </a:p>
          <a:p>
            <a:r>
              <a:rPr lang="en-US" dirty="0"/>
              <a:t>In other words by maximizing the ELBO we have a trade off between explaining the data well and being close to the prior. </a:t>
            </a:r>
          </a:p>
          <a:p>
            <a:r>
              <a:rPr lang="en-US" dirty="0"/>
              <a:t>How good the approximation is depends on the </a:t>
            </a:r>
            <a:r>
              <a:rPr lang="en-US" dirty="0" err="1"/>
              <a:t>variational</a:t>
            </a:r>
            <a:r>
              <a:rPr lang="en-US" dirty="0"/>
              <a:t> family, and this is an important topic because if affects the quality of the epistemic uncertainty we obtain. </a:t>
            </a:r>
          </a:p>
        </p:txBody>
      </p:sp>
      <p:sp>
        <p:nvSpPr>
          <p:cNvPr id="4" name="Slide Number Placeholder 3"/>
          <p:cNvSpPr>
            <a:spLocks noGrp="1"/>
          </p:cNvSpPr>
          <p:nvPr>
            <p:ph type="sldNum" sz="quarter" idx="10"/>
          </p:nvPr>
        </p:nvSpPr>
        <p:spPr/>
        <p:txBody>
          <a:bodyPr/>
          <a:lstStyle/>
          <a:p>
            <a:fld id="{06E52D40-0809-4586-81A6-C86045A6470C}" type="slidenum">
              <a:rPr lang="en-US" smtClean="0"/>
              <a:t>12</a:t>
            </a:fld>
            <a:endParaRPr lang="en-US"/>
          </a:p>
        </p:txBody>
      </p:sp>
    </p:spTree>
    <p:extLst>
      <p:ext uri="{BB962C8B-B14F-4D97-AF65-F5344CB8AC3E}">
        <p14:creationId xmlns:p14="http://schemas.microsoft.com/office/powerpoint/2010/main" val="2820780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take a look at minimization objective L, which is the negative ELBO, for N </a:t>
            </a:r>
            <a:r>
              <a:rPr lang="en-US" dirty="0" err="1"/>
              <a:t>datapoints</a:t>
            </a:r>
            <a:r>
              <a:rPr lang="en-US" dirty="0"/>
              <a:t>.</a:t>
            </a:r>
          </a:p>
          <a:p>
            <a:r>
              <a:rPr lang="en-US" dirty="0"/>
              <a:t>There are two problems here. </a:t>
            </a:r>
          </a:p>
          <a:p>
            <a:r>
              <a:rPr lang="en-US" dirty="0"/>
              <a:t>One is that for large datasets we need to go over the whole dataset in each update. </a:t>
            </a:r>
          </a:p>
          <a:p>
            <a:r>
              <a:rPr lang="en-US" dirty="0"/>
              <a:t>We can use data sub-sampling as we do with standard NNs. </a:t>
            </a:r>
          </a:p>
          <a:p>
            <a:r>
              <a:rPr lang="en-US" dirty="0"/>
              <a:t>The other is that the integral is intractable. </a:t>
            </a:r>
          </a:p>
          <a:p>
            <a:r>
              <a:rPr lang="en-US" dirty="0"/>
              <a:t>For this, we use estimators. </a:t>
            </a:r>
          </a:p>
        </p:txBody>
      </p:sp>
      <p:sp>
        <p:nvSpPr>
          <p:cNvPr id="4" name="Slide Number Placeholder 3"/>
          <p:cNvSpPr>
            <a:spLocks noGrp="1"/>
          </p:cNvSpPr>
          <p:nvPr>
            <p:ph type="sldNum" sz="quarter" idx="10"/>
          </p:nvPr>
        </p:nvSpPr>
        <p:spPr/>
        <p:txBody>
          <a:bodyPr/>
          <a:lstStyle/>
          <a:p>
            <a:fld id="{06E52D40-0809-4586-81A6-C86045A6470C}" type="slidenum">
              <a:rPr lang="en-US" smtClean="0"/>
              <a:t>13</a:t>
            </a:fld>
            <a:endParaRPr lang="en-US"/>
          </a:p>
        </p:txBody>
      </p:sp>
    </p:spTree>
    <p:extLst>
      <p:ext uri="{BB962C8B-B14F-4D97-AF65-F5344CB8AC3E}">
        <p14:creationId xmlns:p14="http://schemas.microsoft.com/office/powerpoint/2010/main" val="2786563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technique is deep ensembles. </a:t>
            </a:r>
          </a:p>
          <a:p>
            <a:r>
              <a:rPr lang="en-US" dirty="0"/>
              <a:t>It is usually considered non-Bayesian but can also be seen as Bayesian in the following way:</a:t>
            </a:r>
          </a:p>
          <a:p>
            <a:r>
              <a:rPr lang="en-US" dirty="0"/>
              <a:t>Consider an approximation of the posterior as a sum of delta functions. </a:t>
            </a:r>
          </a:p>
          <a:p>
            <a:r>
              <a:rPr lang="en-US" dirty="0"/>
              <a:t>The centers of these delta functions are different optima obtained by standard training of NNs. </a:t>
            </a:r>
          </a:p>
          <a:p>
            <a:r>
              <a:rPr lang="en-US" dirty="0"/>
              <a:t>Then for making a prediction we can take the average of these M models and thus approximate the Bayesian model average. </a:t>
            </a:r>
          </a:p>
          <a:p>
            <a:r>
              <a:rPr lang="en-US" dirty="0"/>
              <a:t>Note that this requires M forward passes for each test point, one for each optimal parameter setting. </a:t>
            </a:r>
          </a:p>
        </p:txBody>
      </p:sp>
      <p:sp>
        <p:nvSpPr>
          <p:cNvPr id="4" name="Slide Number Placeholder 3"/>
          <p:cNvSpPr>
            <a:spLocks noGrp="1"/>
          </p:cNvSpPr>
          <p:nvPr>
            <p:ph type="sldNum" sz="quarter" idx="10"/>
          </p:nvPr>
        </p:nvSpPr>
        <p:spPr/>
        <p:txBody>
          <a:bodyPr/>
          <a:lstStyle/>
          <a:p>
            <a:fld id="{06E52D40-0809-4586-81A6-C86045A6470C}" type="slidenum">
              <a:rPr lang="en-US" smtClean="0"/>
              <a:t>14</a:t>
            </a:fld>
            <a:endParaRPr lang="en-US"/>
          </a:p>
        </p:txBody>
      </p:sp>
    </p:spTree>
    <p:extLst>
      <p:ext uri="{BB962C8B-B14F-4D97-AF65-F5344CB8AC3E}">
        <p14:creationId xmlns:p14="http://schemas.microsoft.com/office/powerpoint/2010/main" val="3167255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there is a family of techniques that use a single SGD trajectory for approximating the Bayesian model average.</a:t>
            </a:r>
          </a:p>
          <a:p>
            <a:r>
              <a:rPr lang="en-US" dirty="0"/>
              <a:t>Specifically, instead of using the standard learning schedule (see the blue line for an example), they use a cyclical learning rate: </a:t>
            </a:r>
          </a:p>
          <a:p>
            <a:r>
              <a:rPr lang="en-US" dirty="0"/>
              <a:t>the learning rate is reduced up to a certain point, a sample is collected, and then the learning rate jumps back to a large value (so that a very different weight is visited next) before it drops again. </a:t>
            </a:r>
          </a:p>
          <a:p>
            <a:r>
              <a:rPr lang="en-US" dirty="0"/>
              <a:t>By doing so we have two options. </a:t>
            </a:r>
          </a:p>
          <a:p>
            <a:r>
              <a:rPr lang="en-US" dirty="0"/>
              <a:t>Either we create an ensemble of models as before and at test time we perform M forward passes, or we average the weights and we have just one model. </a:t>
            </a:r>
          </a:p>
          <a:p>
            <a:r>
              <a:rPr lang="en-US" dirty="0"/>
              <a:t>An alternative is to not only take the average of the weights but also their variance and therefore fit a Gaussian distribution on the samples. </a:t>
            </a:r>
          </a:p>
          <a:p>
            <a:r>
              <a:rPr lang="en-US" dirty="0"/>
              <a:t>Note that this is very different from Laplace approximation we talked about before. </a:t>
            </a:r>
          </a:p>
          <a:p>
            <a:r>
              <a:rPr lang="en-US" dirty="0"/>
              <a:t>Here we fit a Gaussian on the samples obtained from a training trajectory; we don't use the Hessian as in Laplace approximation.</a:t>
            </a:r>
          </a:p>
          <a:p>
            <a:r>
              <a:rPr lang="en-US" dirty="0"/>
              <a:t>This is called SWAG.</a:t>
            </a:r>
          </a:p>
          <a:p>
            <a:r>
              <a:rPr lang="en-US" dirty="0"/>
              <a:t>Finally an alternative is to combine deep ensembles and SWAG. </a:t>
            </a:r>
          </a:p>
          <a:p>
            <a:r>
              <a:rPr lang="en-US" dirty="0"/>
              <a:t>This is called Multi-SWAG.</a:t>
            </a:r>
          </a:p>
          <a:p>
            <a:r>
              <a:rPr lang="en-US" dirty="0"/>
              <a:t>We do the training M times and each time we fit a Gaussian to the samples collected from the training trajectory.</a:t>
            </a:r>
          </a:p>
          <a:p>
            <a:r>
              <a:rPr lang="en-US" dirty="0"/>
              <a:t>In the figure, with blue you can see the samples collected from deep ensembles. </a:t>
            </a:r>
          </a:p>
          <a:p>
            <a:r>
              <a:rPr lang="en-US" dirty="0"/>
              <a:t>With green the samples from multi-SWAG and with orange the samples from </a:t>
            </a:r>
            <a:r>
              <a:rPr lang="en-US" dirty="0" err="1"/>
              <a:t>variational</a:t>
            </a:r>
            <a:r>
              <a:rPr lang="en-US" dirty="0"/>
              <a:t> inference. </a:t>
            </a:r>
          </a:p>
          <a:p>
            <a:r>
              <a:rPr lang="en-US" dirty="0"/>
              <a:t>What we need to remember is that especially in NNs that have so many modes we can better approximate the Bayesian model average by exploring different modes rather than by exploring in full a single mode and its neighborhood. </a:t>
            </a:r>
          </a:p>
        </p:txBody>
      </p:sp>
      <p:sp>
        <p:nvSpPr>
          <p:cNvPr id="4" name="Slide Number Placeholder 3"/>
          <p:cNvSpPr>
            <a:spLocks noGrp="1"/>
          </p:cNvSpPr>
          <p:nvPr>
            <p:ph type="sldNum" sz="quarter" idx="10"/>
          </p:nvPr>
        </p:nvSpPr>
        <p:spPr/>
        <p:txBody>
          <a:bodyPr/>
          <a:lstStyle/>
          <a:p>
            <a:fld id="{06E52D40-0809-4586-81A6-C86045A6470C}" type="slidenum">
              <a:rPr lang="en-US" smtClean="0"/>
              <a:t>15</a:t>
            </a:fld>
            <a:endParaRPr lang="en-US"/>
          </a:p>
        </p:txBody>
      </p:sp>
    </p:spTree>
    <p:extLst>
      <p:ext uri="{BB962C8B-B14F-4D97-AF65-F5344CB8AC3E}">
        <p14:creationId xmlns:p14="http://schemas.microsoft.com/office/powerpoint/2010/main" val="1567664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topic is model comparison, which essentially means comparing between different </a:t>
            </a:r>
            <a:r>
              <a:rPr lang="en-US" dirty="0" err="1"/>
              <a:t>hyperparameters</a:t>
            </a:r>
            <a:r>
              <a:rPr lang="en-US" dirty="0"/>
              <a:t> and between different architectures. </a:t>
            </a:r>
          </a:p>
          <a:p>
            <a:r>
              <a:rPr lang="en-US" dirty="0"/>
              <a:t>Let's see what we can do with </a:t>
            </a:r>
            <a:r>
              <a:rPr lang="en-US" dirty="0" err="1"/>
              <a:t>hyperparameters</a:t>
            </a:r>
            <a:r>
              <a:rPr lang="en-US" dirty="0"/>
              <a:t>. </a:t>
            </a:r>
          </a:p>
          <a:p>
            <a:r>
              <a:rPr lang="en-US" dirty="0"/>
              <a:t>The first thing we can do is to optimize them according to some criterion. </a:t>
            </a:r>
          </a:p>
          <a:p>
            <a:r>
              <a:rPr lang="en-US" dirty="0"/>
              <a:t>For example we can optimize them with cross-validation as we do in standard training with regularization parameters or by using the evidence framework which I will present in the next slide. </a:t>
            </a:r>
          </a:p>
          <a:p>
            <a:r>
              <a:rPr lang="en-US" dirty="0"/>
              <a:t>In any case, this is equivalent to replacing the integral over all possible </a:t>
            </a:r>
            <a:r>
              <a:rPr lang="en-US" dirty="0" err="1"/>
              <a:t>hyperparameters</a:t>
            </a:r>
            <a:r>
              <a:rPr lang="en-US" dirty="0"/>
              <a:t> by the mode of the integrand.</a:t>
            </a:r>
          </a:p>
          <a:p>
            <a:r>
              <a:rPr lang="en-US" dirty="0"/>
              <a:t>And when it comes to prediction we draw samples from this approximate posterior. </a:t>
            </a:r>
          </a:p>
          <a:p>
            <a:r>
              <a:rPr lang="en-US" dirty="0"/>
              <a:t>As you can see the posterior we sample from has fixed </a:t>
            </a:r>
            <a:r>
              <a:rPr lang="en-US" dirty="0" err="1"/>
              <a:t>hyperparameters</a:t>
            </a:r>
            <a:r>
              <a:rPr lang="en-US" dirty="0"/>
              <a:t>.</a:t>
            </a:r>
          </a:p>
          <a:p>
            <a:endParaRPr lang="en-US" dirty="0"/>
          </a:p>
          <a:p>
            <a:r>
              <a:rPr lang="en-US" dirty="0"/>
              <a:t>Another approach is to sample from the global posterior that includes both the parameters and the </a:t>
            </a:r>
            <a:r>
              <a:rPr lang="en-US" dirty="0" err="1"/>
              <a:t>hyperparameters</a:t>
            </a:r>
            <a:r>
              <a:rPr lang="en-US" dirty="0"/>
              <a:t>. </a:t>
            </a:r>
          </a:p>
          <a:p>
            <a:r>
              <a:rPr lang="en-US" dirty="0"/>
              <a:t>Recall that a couple slides ago I told you that Gibbs sampling is not useful for drawing samples from the parameter posterior because we don't have the conditional distribution of one parameter given the others. </a:t>
            </a:r>
          </a:p>
          <a:p>
            <a:r>
              <a:rPr lang="en-US" dirty="0"/>
              <a:t>But we can use Gibbs sampling for drawing all the parameters together given the </a:t>
            </a:r>
            <a:r>
              <a:rPr lang="en-US" dirty="0" err="1"/>
              <a:t>hyperparameters</a:t>
            </a:r>
            <a:r>
              <a:rPr lang="en-US" dirty="0"/>
              <a:t> and then drawing </a:t>
            </a:r>
            <a:r>
              <a:rPr lang="en-US" dirty="0" err="1"/>
              <a:t>hyperparameters</a:t>
            </a:r>
            <a:r>
              <a:rPr lang="en-US" dirty="0"/>
              <a:t> having the parameters fixed.</a:t>
            </a:r>
          </a:p>
          <a:p>
            <a:r>
              <a:rPr lang="en-US" dirty="0"/>
              <a:t>This is equivalent to drawing samples from their joint posterior.</a:t>
            </a:r>
          </a:p>
          <a:p>
            <a:r>
              <a:rPr lang="en-US" dirty="0"/>
              <a:t>Note that in the sum here we have beta j because the </a:t>
            </a:r>
            <a:r>
              <a:rPr lang="en-US" dirty="0" err="1"/>
              <a:t>hyperparameter</a:t>
            </a:r>
            <a:r>
              <a:rPr lang="en-US" dirty="0"/>
              <a:t> is different for every sample whereas above we just have the optimal one. </a:t>
            </a:r>
          </a:p>
          <a:p>
            <a:endParaRPr lang="en-US" dirty="0"/>
          </a:p>
          <a:p>
            <a:r>
              <a:rPr lang="en-US" dirty="0"/>
              <a:t>Finally another approach is to integrate out the </a:t>
            </a:r>
            <a:r>
              <a:rPr lang="en-US" dirty="0" err="1"/>
              <a:t>hyperparameters</a:t>
            </a:r>
            <a:r>
              <a:rPr lang="en-US" dirty="0"/>
              <a:t> before we even see any data. </a:t>
            </a:r>
          </a:p>
          <a:p>
            <a:r>
              <a:rPr lang="en-US" dirty="0"/>
              <a:t>We obtain the so called true prior this way and don't have to deal with </a:t>
            </a:r>
            <a:r>
              <a:rPr lang="en-US" dirty="0" err="1"/>
              <a:t>hyperparameters</a:t>
            </a:r>
            <a:r>
              <a:rPr lang="en-US" dirty="0"/>
              <a:t> again. </a:t>
            </a:r>
          </a:p>
        </p:txBody>
      </p:sp>
      <p:sp>
        <p:nvSpPr>
          <p:cNvPr id="4" name="Slide Number Placeholder 3"/>
          <p:cNvSpPr>
            <a:spLocks noGrp="1"/>
          </p:cNvSpPr>
          <p:nvPr>
            <p:ph type="sldNum" sz="quarter" idx="10"/>
          </p:nvPr>
        </p:nvSpPr>
        <p:spPr/>
        <p:txBody>
          <a:bodyPr/>
          <a:lstStyle/>
          <a:p>
            <a:fld id="{06E52D40-0809-4586-81A6-C86045A6470C}" type="slidenum">
              <a:rPr lang="en-US" smtClean="0"/>
              <a:t>16</a:t>
            </a:fld>
            <a:endParaRPr lang="en-US"/>
          </a:p>
        </p:txBody>
      </p:sp>
    </p:spTree>
    <p:extLst>
      <p:ext uri="{BB962C8B-B14F-4D97-AF65-F5344CB8AC3E}">
        <p14:creationId xmlns:p14="http://schemas.microsoft.com/office/powerpoint/2010/main" val="3408924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 me give you some information regarding the evidence framework. </a:t>
            </a:r>
          </a:p>
          <a:p>
            <a:r>
              <a:rPr lang="en-US" dirty="0"/>
              <a:t>First, you may already know it as empirical Bayes. </a:t>
            </a:r>
          </a:p>
          <a:p>
            <a:r>
              <a:rPr lang="en-US" dirty="0"/>
              <a:t>In essence, the </a:t>
            </a:r>
            <a:r>
              <a:rPr lang="en-US" dirty="0" err="1"/>
              <a:t>hyperparameters</a:t>
            </a:r>
            <a:r>
              <a:rPr lang="en-US" dirty="0"/>
              <a:t> are obtained by optimizing the evidence which is the probability of the dataset after averaging over the parameters. </a:t>
            </a:r>
          </a:p>
          <a:p>
            <a:r>
              <a:rPr lang="en-US" dirty="0"/>
              <a:t>As I said before it is used because it is an approximation of the integral over the </a:t>
            </a:r>
            <a:r>
              <a:rPr lang="en-US" dirty="0" err="1"/>
              <a:t>hyperparameters</a:t>
            </a:r>
            <a:r>
              <a:rPr lang="en-US" dirty="0"/>
              <a:t>. </a:t>
            </a:r>
          </a:p>
          <a:p>
            <a:r>
              <a:rPr lang="en-US" dirty="0"/>
              <a:t>And because we can't optimize the </a:t>
            </a:r>
            <a:r>
              <a:rPr lang="en-US" dirty="0" err="1"/>
              <a:t>hyperparameter</a:t>
            </a:r>
            <a:r>
              <a:rPr lang="en-US" dirty="0"/>
              <a:t> posterior, we instead optimize the evidence, which is the likelihood of the dataset. </a:t>
            </a:r>
          </a:p>
          <a:p>
            <a:r>
              <a:rPr lang="en-US" dirty="0"/>
              <a:t>Usual practice. </a:t>
            </a:r>
          </a:p>
          <a:p>
            <a:r>
              <a:rPr lang="en-US" dirty="0"/>
              <a:t>But apart from its use as an approximation the evidence has a nice property. </a:t>
            </a:r>
          </a:p>
          <a:p>
            <a:r>
              <a:rPr lang="en-US" dirty="0"/>
              <a:t>It penalizes </a:t>
            </a:r>
            <a:r>
              <a:rPr lang="en-US" dirty="0" err="1"/>
              <a:t>overcomplex</a:t>
            </a:r>
            <a:r>
              <a:rPr lang="en-US" dirty="0"/>
              <a:t> models automatically. </a:t>
            </a:r>
          </a:p>
          <a:p>
            <a:r>
              <a:rPr lang="en-US" dirty="0"/>
              <a:t>Therefore a purely Bayesian approach not only introduces naturally regularization, but also gives a way for selecting the regularization constants. </a:t>
            </a:r>
          </a:p>
          <a:p>
            <a:endParaRPr lang="en-US" dirty="0"/>
          </a:p>
          <a:p>
            <a:r>
              <a:rPr lang="en-US" dirty="0"/>
              <a:t>Now in terms of how it works in practice, we can have the algorithm alternate between optimizing for the parameters and optimizing for the </a:t>
            </a:r>
            <a:r>
              <a:rPr lang="en-US" dirty="0" err="1"/>
              <a:t>hyperparameters</a:t>
            </a:r>
            <a:r>
              <a:rPr lang="en-US" dirty="0"/>
              <a:t>. </a:t>
            </a:r>
          </a:p>
          <a:p>
            <a:r>
              <a:rPr lang="en-US" dirty="0"/>
              <a:t>In Laplace approximation recall that the posterior for fixed </a:t>
            </a:r>
            <a:r>
              <a:rPr lang="en-US" dirty="0" err="1"/>
              <a:t>hyperparameters</a:t>
            </a:r>
            <a:r>
              <a:rPr lang="en-US" dirty="0"/>
              <a:t> is Gaussian. </a:t>
            </a:r>
          </a:p>
          <a:p>
            <a:r>
              <a:rPr lang="en-US" dirty="0"/>
              <a:t>By using this fact we can obtain an analytical expression for the </a:t>
            </a:r>
            <a:r>
              <a:rPr lang="en-US" dirty="0" err="1"/>
              <a:t>hyperparameter</a:t>
            </a:r>
            <a:r>
              <a:rPr lang="en-US" dirty="0"/>
              <a:t> optimization step. </a:t>
            </a:r>
          </a:p>
          <a:p>
            <a:r>
              <a:rPr lang="en-US" dirty="0"/>
              <a:t>Also in </a:t>
            </a:r>
            <a:r>
              <a:rPr lang="en-US" dirty="0" err="1"/>
              <a:t>variational</a:t>
            </a:r>
            <a:r>
              <a:rPr lang="en-US" dirty="0"/>
              <a:t> inference, instead of evidence recall that we have the ELBO. </a:t>
            </a:r>
          </a:p>
          <a:p>
            <a:r>
              <a:rPr lang="en-US" dirty="0"/>
              <a:t>So we have a step of optimizing the ELBO with respect to the </a:t>
            </a:r>
            <a:r>
              <a:rPr lang="en-US" dirty="0" err="1"/>
              <a:t>hyperparameters</a:t>
            </a:r>
            <a:r>
              <a:rPr lang="en-US" dirty="0"/>
              <a:t>. </a:t>
            </a:r>
          </a:p>
        </p:txBody>
      </p:sp>
      <p:sp>
        <p:nvSpPr>
          <p:cNvPr id="4" name="Slide Number Placeholder 3"/>
          <p:cNvSpPr>
            <a:spLocks noGrp="1"/>
          </p:cNvSpPr>
          <p:nvPr>
            <p:ph type="sldNum" sz="quarter" idx="10"/>
          </p:nvPr>
        </p:nvSpPr>
        <p:spPr/>
        <p:txBody>
          <a:bodyPr/>
          <a:lstStyle/>
          <a:p>
            <a:fld id="{06E52D40-0809-4586-81A6-C86045A6470C}" type="slidenum">
              <a:rPr lang="en-US" smtClean="0"/>
              <a:t>17</a:t>
            </a:fld>
            <a:endParaRPr lang="en-US"/>
          </a:p>
        </p:txBody>
      </p:sp>
    </p:spTree>
    <p:extLst>
      <p:ext uri="{BB962C8B-B14F-4D97-AF65-F5344CB8AC3E}">
        <p14:creationId xmlns:p14="http://schemas.microsoft.com/office/powerpoint/2010/main" val="2852927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note that the uncertainties we obtain with Bayesian techniques are not necessarily accurate. </a:t>
            </a:r>
          </a:p>
          <a:p>
            <a:r>
              <a:rPr lang="en-US" dirty="0"/>
              <a:t>For example, suppose we want to estimate the y value at some new x location that is in the same domain as the training data. </a:t>
            </a:r>
          </a:p>
          <a:p>
            <a:r>
              <a:rPr lang="en-US" dirty="0"/>
              <a:t>Then the Bayesian model outputs (in the best case) the distribution of the y values at that location. </a:t>
            </a:r>
          </a:p>
          <a:p>
            <a:r>
              <a:rPr lang="en-US" dirty="0"/>
              <a:t>But the distribution we obtain is not necessarily calibrated which means that if we get a probability of 90 percent for y to be less than 1 for instance, it doesn't mean that indeed y is less than 1 90 percent of the time. </a:t>
            </a:r>
          </a:p>
          <a:p>
            <a:r>
              <a:rPr lang="en-US" dirty="0"/>
              <a:t>So Bayesian techniques by incorporating epistemic uncertainty help us calibrate our results but this doesn't mean that the results are perfectly calibrated.</a:t>
            </a:r>
          </a:p>
          <a:p>
            <a:r>
              <a:rPr lang="en-US" dirty="0"/>
              <a:t>For this reason in the past 2-3 years there have been efforts to recalibrate these uncertainty estimates.  </a:t>
            </a:r>
          </a:p>
          <a:p>
            <a:endParaRPr lang="en-US" dirty="0"/>
          </a:p>
          <a:p>
            <a:r>
              <a:rPr lang="en-US" dirty="0"/>
              <a:t>Now suppose we want to obtain the uncertainty at some location far from the training data. </a:t>
            </a:r>
          </a:p>
          <a:p>
            <a:r>
              <a:rPr lang="en-US" dirty="0"/>
              <a:t>In this case we would like the model to output larger uncertainty at those locations. </a:t>
            </a:r>
          </a:p>
          <a:p>
            <a:r>
              <a:rPr lang="en-US" dirty="0"/>
              <a:t>This is for example useful for active learning because high uncertainty will drive our new measurement locations. </a:t>
            </a:r>
          </a:p>
          <a:p>
            <a:r>
              <a:rPr lang="en-US" dirty="0"/>
              <a:t>In this regard it has been shown recently that typical </a:t>
            </a:r>
            <a:r>
              <a:rPr lang="en-US" dirty="0" err="1"/>
              <a:t>variational</a:t>
            </a:r>
            <a:r>
              <a:rPr lang="en-US" dirty="0"/>
              <a:t> inference techniques do not satisfy this requirement. </a:t>
            </a:r>
          </a:p>
          <a:p>
            <a:r>
              <a:rPr lang="en-US" dirty="0"/>
              <a:t>Recall that dropout is equivalent to a form of </a:t>
            </a:r>
            <a:r>
              <a:rPr lang="en-US" dirty="0" err="1"/>
              <a:t>variational</a:t>
            </a:r>
            <a:r>
              <a:rPr lang="en-US" dirty="0"/>
              <a:t> inference and shares its weaknesses.</a:t>
            </a:r>
          </a:p>
          <a:p>
            <a:r>
              <a:rPr lang="en-US" dirty="0"/>
              <a:t>As you can see in the very left side of the figure, if we use a Gaussian </a:t>
            </a:r>
            <a:r>
              <a:rPr lang="en-US" dirty="0" err="1"/>
              <a:t>variational</a:t>
            </a:r>
            <a:r>
              <a:rPr lang="en-US" dirty="0"/>
              <a:t> family for the weights with zero correlations the results are overconfident in areas with no data.</a:t>
            </a:r>
          </a:p>
          <a:p>
            <a:r>
              <a:rPr lang="en-US" dirty="0"/>
              <a:t>This changes a little if we use full covariance Gaussian families as you can see in the next one. </a:t>
            </a:r>
          </a:p>
          <a:p>
            <a:r>
              <a:rPr lang="en-US" dirty="0"/>
              <a:t>The situation is even better if we use a Laplace approximation. </a:t>
            </a:r>
          </a:p>
          <a:p>
            <a:r>
              <a:rPr lang="en-US" dirty="0"/>
              <a:t>And of course all these are always compared with </a:t>
            </a:r>
            <a:r>
              <a:rPr lang="en-US" dirty="0" err="1"/>
              <a:t>hamiltonian</a:t>
            </a:r>
            <a:r>
              <a:rPr lang="en-US" dirty="0"/>
              <a:t> </a:t>
            </a:r>
            <a:r>
              <a:rPr lang="en-US" dirty="0" err="1"/>
              <a:t>monte</a:t>
            </a:r>
            <a:r>
              <a:rPr lang="en-US" dirty="0"/>
              <a:t> </a:t>
            </a:r>
            <a:r>
              <a:rPr lang="en-US" dirty="0" err="1"/>
              <a:t>carlo</a:t>
            </a:r>
            <a:r>
              <a:rPr lang="en-US" dirty="0"/>
              <a:t> which is computationally costly but is considered to be the ground truth for Bayesian inference. </a:t>
            </a:r>
          </a:p>
        </p:txBody>
      </p:sp>
      <p:sp>
        <p:nvSpPr>
          <p:cNvPr id="4" name="Slide Number Placeholder 3"/>
          <p:cNvSpPr>
            <a:spLocks noGrp="1"/>
          </p:cNvSpPr>
          <p:nvPr>
            <p:ph type="sldNum" sz="quarter" idx="10"/>
          </p:nvPr>
        </p:nvSpPr>
        <p:spPr/>
        <p:txBody>
          <a:bodyPr/>
          <a:lstStyle/>
          <a:p>
            <a:fld id="{06E52D40-0809-4586-81A6-C86045A6470C}" type="slidenum">
              <a:rPr lang="en-US" smtClean="0"/>
              <a:t>18</a:t>
            </a:fld>
            <a:endParaRPr lang="en-US"/>
          </a:p>
        </p:txBody>
      </p:sp>
    </p:spTree>
    <p:extLst>
      <p:ext uri="{BB962C8B-B14F-4D97-AF65-F5344CB8AC3E}">
        <p14:creationId xmlns:p14="http://schemas.microsoft.com/office/powerpoint/2010/main" val="97405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have a dataset D and a model H for making predictions.</a:t>
            </a:r>
          </a:p>
          <a:p>
            <a:r>
              <a:rPr lang="en-US" dirty="0"/>
              <a:t>The dataset D is a set of paired data for regression and the model H can be a NN with parameters w. </a:t>
            </a:r>
          </a:p>
          <a:p>
            <a:r>
              <a:rPr lang="en-US" dirty="0"/>
              <a:t>We would like to use the knowledge acquired from the dataset along with the model H for predicting the y value at some test location x. </a:t>
            </a:r>
          </a:p>
          <a:p>
            <a:r>
              <a:rPr lang="en-US" dirty="0"/>
              <a:t>Note that in this presentation I will be dealing with one dimensional regression problems for simplicity. </a:t>
            </a:r>
          </a:p>
          <a:p>
            <a:r>
              <a:rPr lang="en-US" dirty="0"/>
              <a:t>But everything I talk about is straightforward to generalize for multidimensional x and y spaces. </a:t>
            </a:r>
          </a:p>
          <a:p>
            <a:endParaRPr lang="en-US" dirty="0"/>
          </a:p>
          <a:p>
            <a:r>
              <a:rPr lang="en-US" dirty="0"/>
              <a:t>How do we make predictions? </a:t>
            </a:r>
          </a:p>
          <a:p>
            <a:r>
              <a:rPr lang="en-US" dirty="0"/>
              <a:t>Well we can assume that the y value is given by the output of the NN contaminated by some added noise. </a:t>
            </a:r>
          </a:p>
          <a:p>
            <a:r>
              <a:rPr lang="en-US" dirty="0"/>
              <a:t>But this prediction is for a specific setting of parameters w. </a:t>
            </a:r>
          </a:p>
          <a:p>
            <a:r>
              <a:rPr lang="en-US" dirty="0"/>
              <a:t>Since the data is always limited, we cannot be sure that a specific setting of parameters is the one that generated the data. </a:t>
            </a:r>
          </a:p>
          <a:p>
            <a:r>
              <a:rPr lang="en-US" dirty="0"/>
              <a:t>This is where the posterior density comes into play: given the data, many different parameters are possible and each one has a different probability. </a:t>
            </a:r>
          </a:p>
          <a:p>
            <a:r>
              <a:rPr lang="en-US" dirty="0"/>
              <a:t>According to probability theory we can integrate out all possible parameters w. </a:t>
            </a:r>
          </a:p>
          <a:p>
            <a:r>
              <a:rPr lang="en-US" dirty="0"/>
              <a:t>This is also known as marginalization of the nuisance variables, that is the variables we do not care about. </a:t>
            </a:r>
          </a:p>
          <a:p>
            <a:r>
              <a:rPr lang="en-US" dirty="0"/>
              <a:t>In this case it's the parameters we do not care about. </a:t>
            </a:r>
          </a:p>
          <a:p>
            <a:r>
              <a:rPr lang="en-US" dirty="0"/>
              <a:t>We just want to make predictions without caring about the internal settings of the model. </a:t>
            </a:r>
          </a:p>
          <a:p>
            <a:r>
              <a:rPr lang="en-US" dirty="0"/>
              <a:t>This is the basis of the Bayesian framework and this integral is known as a Bayesian model average. </a:t>
            </a:r>
          </a:p>
          <a:p>
            <a:r>
              <a:rPr lang="en-US" dirty="0"/>
              <a:t>Note that the prediction is a PDF rather than a single value. </a:t>
            </a:r>
          </a:p>
          <a:p>
            <a:r>
              <a:rPr lang="en-US" dirty="0"/>
              <a:t>There is uncertainty in the output because of the noise and because we are not sure which parameter setting is the correct one.</a:t>
            </a:r>
          </a:p>
          <a:p>
            <a:r>
              <a:rPr lang="en-US" dirty="0"/>
              <a:t>This is known as epistemic uncertainty. </a:t>
            </a:r>
          </a:p>
          <a:p>
            <a:endParaRPr lang="en-US" dirty="0"/>
          </a:p>
          <a:p>
            <a:r>
              <a:rPr lang="en-US" dirty="0"/>
              <a:t>Suppose now that we don't want to consider any noise in our prediction. </a:t>
            </a:r>
          </a:p>
          <a:p>
            <a:r>
              <a:rPr lang="en-US" dirty="0"/>
              <a:t>That we care about the mean value only. </a:t>
            </a:r>
          </a:p>
          <a:p>
            <a:r>
              <a:rPr lang="en-US" dirty="0"/>
              <a:t>Then we replace the noise model by a delta function that predicts the NN output and the result is still a PDF. </a:t>
            </a:r>
          </a:p>
          <a:p>
            <a:r>
              <a:rPr lang="en-US" dirty="0"/>
              <a:t>We have eliminated the noise uncertainty but we still have the epistemic uncertainty. </a:t>
            </a:r>
          </a:p>
          <a:p>
            <a:r>
              <a:rPr lang="en-US" dirty="0"/>
              <a:t>Finally, suppose that we would like to have a single value as our prediction. </a:t>
            </a:r>
          </a:p>
          <a:p>
            <a:r>
              <a:rPr lang="en-US" dirty="0"/>
              <a:t>Then we can take the mean of the above PDF and note that we still have an integral over all the possible parameter settings!</a:t>
            </a:r>
          </a:p>
          <a:p>
            <a:endParaRPr lang="en-US" dirty="0"/>
          </a:p>
          <a:p>
            <a:r>
              <a:rPr lang="en-US" dirty="0"/>
              <a:t>Note that in the above equations we haven't made any approximations. </a:t>
            </a:r>
          </a:p>
          <a:p>
            <a:r>
              <a:rPr lang="en-US" dirty="0"/>
              <a:t>Except of course from the fact that we use an arbitrary model H and an arbitrary Gaussian noise model. </a:t>
            </a:r>
          </a:p>
          <a:p>
            <a:r>
              <a:rPr lang="en-US" dirty="0"/>
              <a:t>The rest is simple rules of probability. </a:t>
            </a:r>
          </a:p>
          <a:p>
            <a:endParaRPr lang="en-US" dirty="0"/>
          </a:p>
        </p:txBody>
      </p:sp>
      <p:sp>
        <p:nvSpPr>
          <p:cNvPr id="4" name="Slide Number Placeholder 3"/>
          <p:cNvSpPr>
            <a:spLocks noGrp="1"/>
          </p:cNvSpPr>
          <p:nvPr>
            <p:ph type="sldNum" sz="quarter" idx="10"/>
          </p:nvPr>
        </p:nvSpPr>
        <p:spPr/>
        <p:txBody>
          <a:bodyPr/>
          <a:lstStyle/>
          <a:p>
            <a:fld id="{06E52D40-0809-4586-81A6-C86045A6470C}" type="slidenum">
              <a:rPr lang="en-US" smtClean="0"/>
              <a:t>3</a:t>
            </a:fld>
            <a:endParaRPr lang="en-US"/>
          </a:p>
        </p:txBody>
      </p:sp>
    </p:spTree>
    <p:extLst>
      <p:ext uri="{BB962C8B-B14F-4D97-AF65-F5344CB8AC3E}">
        <p14:creationId xmlns:p14="http://schemas.microsoft.com/office/powerpoint/2010/main" val="589408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see how the posterior is given. </a:t>
            </a:r>
          </a:p>
          <a:p>
            <a:r>
              <a:rPr lang="en-US" dirty="0"/>
              <a:t>Using Bayes rule the posterior is expressed as the ratio of the likelihood times the prior over the evidence. </a:t>
            </a:r>
          </a:p>
          <a:p>
            <a:r>
              <a:rPr lang="en-US" dirty="0"/>
              <a:t>The likelihood is the probability that our model produces the data given a particular parameter setting and the prior shows how probable is a parameter setting before seeing any data. </a:t>
            </a:r>
          </a:p>
          <a:p>
            <a:r>
              <a:rPr lang="en-US" dirty="0"/>
              <a:t>And the evidence is the probability of the data under the model regardless of the selected parameters. </a:t>
            </a:r>
          </a:p>
          <a:p>
            <a:endParaRPr lang="en-US" dirty="0"/>
          </a:p>
          <a:p>
            <a:r>
              <a:rPr lang="en-US" dirty="0"/>
              <a:t>This may be a little overwhelming so let me give you an intuitive explanation. </a:t>
            </a:r>
          </a:p>
          <a:p>
            <a:r>
              <a:rPr lang="en-US" dirty="0"/>
              <a:t>First, we give a prior probability to each setting of parameters. </a:t>
            </a:r>
          </a:p>
          <a:p>
            <a:r>
              <a:rPr lang="en-US" dirty="0"/>
              <a:t>This means that before we see any data we specify which parameters are more probable. </a:t>
            </a:r>
          </a:p>
          <a:p>
            <a:r>
              <a:rPr lang="en-US" dirty="0"/>
              <a:t>As shown in the figure we can start with a very wide and flat prior that doesn't discriminate much between the parameters. </a:t>
            </a:r>
          </a:p>
          <a:p>
            <a:r>
              <a:rPr lang="en-US" dirty="0"/>
              <a:t>Then as the data arrives, the posterior becomes more and more peaked around certain parameters. </a:t>
            </a:r>
          </a:p>
          <a:p>
            <a:r>
              <a:rPr lang="en-US" dirty="0"/>
              <a:t>We have more certainty as more data arrives. </a:t>
            </a:r>
          </a:p>
          <a:p>
            <a:endParaRPr lang="en-US" dirty="0"/>
          </a:p>
          <a:p>
            <a:r>
              <a:rPr lang="en-US" dirty="0"/>
              <a:t>As I said before until now we haven't talked about any approximations. </a:t>
            </a:r>
          </a:p>
          <a:p>
            <a:r>
              <a:rPr lang="en-US" dirty="0"/>
              <a:t>This is the pure Bayesian framework up to this point. </a:t>
            </a:r>
          </a:p>
          <a:p>
            <a:r>
              <a:rPr lang="en-US" dirty="0"/>
              <a:t>So let's make our first approximation. </a:t>
            </a:r>
          </a:p>
          <a:p>
            <a:r>
              <a:rPr lang="en-US" dirty="0"/>
              <a:t>Suppose that we approximate the posterior by one mode only found by maximizing the numerator of the ratio. </a:t>
            </a:r>
          </a:p>
          <a:p>
            <a:r>
              <a:rPr lang="en-US" dirty="0"/>
              <a:t>So it's like the posterior in the figure but with infinitely small width. </a:t>
            </a:r>
          </a:p>
          <a:p>
            <a:r>
              <a:rPr lang="en-US" dirty="0"/>
              <a:t>Then this results to making a prediction equal to the output of the NN with the selected parameter setting. </a:t>
            </a:r>
          </a:p>
          <a:p>
            <a:r>
              <a:rPr lang="en-US" dirty="0"/>
              <a:t>Of course, this is the standard training of NNs and I wanted to show you how it can be obtained as a special case of the Bayesian framework. </a:t>
            </a:r>
          </a:p>
          <a:p>
            <a:r>
              <a:rPr lang="en-US" dirty="0"/>
              <a:t>This is known as the MAP estimate, standing for maximum a posteriori. </a:t>
            </a:r>
          </a:p>
          <a:p>
            <a:r>
              <a:rPr lang="en-US" dirty="0"/>
              <a:t>The questions is: is it Bayesian? </a:t>
            </a:r>
          </a:p>
          <a:p>
            <a:r>
              <a:rPr lang="en-US" dirty="0"/>
              <a:t>The answer is no because what makes a technique Bayesian is whether we marginalize over many possible parameter settings. </a:t>
            </a:r>
          </a:p>
          <a:p>
            <a:r>
              <a:rPr lang="en-US" dirty="0"/>
              <a:t>The MAP estimate bets everything on a single hypothesis and thus it's not Bayesian. </a:t>
            </a:r>
          </a:p>
          <a:p>
            <a:endParaRPr lang="en-US" dirty="0"/>
          </a:p>
          <a:p>
            <a:r>
              <a:rPr lang="en-US" dirty="0"/>
              <a:t>Let me also make a remark here. </a:t>
            </a:r>
          </a:p>
          <a:p>
            <a:r>
              <a:rPr lang="en-US" dirty="0"/>
              <a:t>It doesn't make sense in my opinion to distinguish between NNs and Bayesian NNs. </a:t>
            </a:r>
          </a:p>
          <a:p>
            <a:r>
              <a:rPr lang="en-US" dirty="0"/>
              <a:t>This is because standard NNs are usually trained with a </a:t>
            </a:r>
            <a:r>
              <a:rPr lang="en-US" dirty="0" err="1"/>
              <a:t>regularizer</a:t>
            </a:r>
            <a:r>
              <a:rPr lang="en-US" dirty="0"/>
              <a:t> which can be seen as the prior of the parameters. </a:t>
            </a:r>
          </a:p>
          <a:p>
            <a:r>
              <a:rPr lang="en-US" dirty="0"/>
              <a:t>Also, we optimize for the training loss plus the </a:t>
            </a:r>
            <a:r>
              <a:rPr lang="en-US" dirty="0" err="1"/>
              <a:t>regularizer</a:t>
            </a:r>
            <a:r>
              <a:rPr lang="en-US" dirty="0"/>
              <a:t> which can be seen as posterior maximization. </a:t>
            </a:r>
          </a:p>
          <a:p>
            <a:r>
              <a:rPr lang="en-US" dirty="0"/>
              <a:t>Therefore, standard training of NNs also involves priors and posteriors. </a:t>
            </a:r>
          </a:p>
          <a:p>
            <a:r>
              <a:rPr lang="en-US" dirty="0"/>
              <a:t>Instead, what we need to distinguish is standard training of NNs with Bayesian model average.</a:t>
            </a:r>
          </a:p>
        </p:txBody>
      </p:sp>
      <p:sp>
        <p:nvSpPr>
          <p:cNvPr id="4" name="Slide Number Placeholder 3"/>
          <p:cNvSpPr>
            <a:spLocks noGrp="1"/>
          </p:cNvSpPr>
          <p:nvPr>
            <p:ph type="sldNum" sz="quarter" idx="10"/>
          </p:nvPr>
        </p:nvSpPr>
        <p:spPr/>
        <p:txBody>
          <a:bodyPr/>
          <a:lstStyle/>
          <a:p>
            <a:fld id="{06E52D40-0809-4586-81A6-C86045A6470C}" type="slidenum">
              <a:rPr lang="en-US" smtClean="0"/>
              <a:t>4</a:t>
            </a:fld>
            <a:endParaRPr lang="en-US"/>
          </a:p>
        </p:txBody>
      </p:sp>
    </p:spTree>
    <p:extLst>
      <p:ext uri="{BB962C8B-B14F-4D97-AF65-F5344CB8AC3E}">
        <p14:creationId xmlns:p14="http://schemas.microsoft.com/office/powerpoint/2010/main" val="4121298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talk about </a:t>
            </a:r>
            <a:r>
              <a:rPr lang="en-US" dirty="0" err="1"/>
              <a:t>hyperparameters</a:t>
            </a:r>
            <a:r>
              <a:rPr lang="en-US" dirty="0"/>
              <a:t> and </a:t>
            </a:r>
            <a:r>
              <a:rPr lang="en-US" dirty="0" err="1"/>
              <a:t>hyperpriors</a:t>
            </a:r>
            <a:r>
              <a:rPr lang="en-US" dirty="0"/>
              <a:t>. </a:t>
            </a:r>
          </a:p>
          <a:p>
            <a:r>
              <a:rPr lang="en-US" dirty="0"/>
              <a:t>The noise model we considered before had a certain variance. </a:t>
            </a:r>
          </a:p>
          <a:p>
            <a:r>
              <a:rPr lang="en-US" dirty="0"/>
              <a:t>We denote it by beta here and of course it is unknown. </a:t>
            </a:r>
          </a:p>
          <a:p>
            <a:r>
              <a:rPr lang="en-US" dirty="0"/>
              <a:t>The prior we considered also has some unknown parameter, called </a:t>
            </a:r>
            <a:r>
              <a:rPr lang="en-US" dirty="0" err="1"/>
              <a:t>hyperparameter</a:t>
            </a:r>
            <a:r>
              <a:rPr lang="en-US" dirty="0"/>
              <a:t>. </a:t>
            </a:r>
          </a:p>
          <a:p>
            <a:r>
              <a:rPr lang="en-US" dirty="0"/>
              <a:t>This may be the width of the prior density; the wider the prior the more complex the model is because it can represent more datasets. </a:t>
            </a:r>
          </a:p>
          <a:p>
            <a:r>
              <a:rPr lang="en-US" dirty="0"/>
              <a:t>So the posterior is written with respect </a:t>
            </a:r>
            <a:r>
              <a:rPr lang="en-US" dirty="0" err="1"/>
              <a:t>hyperparameters</a:t>
            </a:r>
            <a:r>
              <a:rPr lang="en-US" dirty="0"/>
              <a:t>. </a:t>
            </a:r>
          </a:p>
          <a:p>
            <a:r>
              <a:rPr lang="en-US" dirty="0"/>
              <a:t>And the </a:t>
            </a:r>
            <a:r>
              <a:rPr lang="en-US" dirty="0" err="1"/>
              <a:t>hyperparameters</a:t>
            </a:r>
            <a:r>
              <a:rPr lang="en-US" dirty="0"/>
              <a:t> have their own posterior too: some values are more probable than other after we see the data. </a:t>
            </a:r>
          </a:p>
          <a:p>
            <a:r>
              <a:rPr lang="en-US" dirty="0"/>
              <a:t>And they have their own prior, called </a:t>
            </a:r>
            <a:r>
              <a:rPr lang="en-US" dirty="0" err="1"/>
              <a:t>hyperprior</a:t>
            </a:r>
            <a:r>
              <a:rPr lang="en-US" dirty="0"/>
              <a:t>. </a:t>
            </a:r>
          </a:p>
          <a:p>
            <a:endParaRPr lang="en-US" dirty="0"/>
          </a:p>
          <a:p>
            <a:r>
              <a:rPr lang="en-US" dirty="0"/>
              <a:t>In this regard, according to the Bayesian framework we should integrate over </a:t>
            </a:r>
            <a:r>
              <a:rPr lang="en-US" dirty="0" err="1"/>
              <a:t>hyperparameters</a:t>
            </a:r>
            <a:r>
              <a:rPr lang="en-US" dirty="0"/>
              <a:t> as well, because they are also nuisance parameters. </a:t>
            </a:r>
          </a:p>
          <a:p>
            <a:r>
              <a:rPr lang="en-US" dirty="0"/>
              <a:t>If we also consider different models, H1, H2 </a:t>
            </a:r>
            <a:r>
              <a:rPr lang="en-US" dirty="0" err="1"/>
              <a:t>etc</a:t>
            </a:r>
            <a:r>
              <a:rPr lang="en-US" dirty="0"/>
              <a:t> then they have their own posterior. </a:t>
            </a:r>
          </a:p>
          <a:p>
            <a:r>
              <a:rPr lang="en-US" dirty="0"/>
              <a:t>And we can integrate over them as well. </a:t>
            </a:r>
          </a:p>
          <a:p>
            <a:r>
              <a:rPr lang="en-US" dirty="0"/>
              <a:t>This is known as hierarchical modeling and is an important pillar of the Bayesian framework. </a:t>
            </a:r>
          </a:p>
          <a:p>
            <a:r>
              <a:rPr lang="en-US" dirty="0"/>
              <a:t>Of course, performing all these integrations is computationally intractable and we'll need to talk about approximations. </a:t>
            </a:r>
          </a:p>
        </p:txBody>
      </p:sp>
      <p:sp>
        <p:nvSpPr>
          <p:cNvPr id="4" name="Slide Number Placeholder 3"/>
          <p:cNvSpPr>
            <a:spLocks noGrp="1"/>
          </p:cNvSpPr>
          <p:nvPr>
            <p:ph type="sldNum" sz="quarter" idx="10"/>
          </p:nvPr>
        </p:nvSpPr>
        <p:spPr/>
        <p:txBody>
          <a:bodyPr/>
          <a:lstStyle/>
          <a:p>
            <a:fld id="{06E52D40-0809-4586-81A6-C86045A6470C}" type="slidenum">
              <a:rPr lang="en-US" smtClean="0"/>
              <a:t>5</a:t>
            </a:fld>
            <a:endParaRPr lang="en-US"/>
          </a:p>
        </p:txBody>
      </p:sp>
    </p:spTree>
    <p:extLst>
      <p:ext uri="{BB962C8B-B14F-4D97-AF65-F5344CB8AC3E}">
        <p14:creationId xmlns:p14="http://schemas.microsoft.com/office/powerpoint/2010/main" val="1081588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after introducing the Bayesian framework I want to talk about the motivation for using it. </a:t>
            </a:r>
          </a:p>
          <a:p>
            <a:r>
              <a:rPr lang="en-US" dirty="0"/>
              <a:t>Now that we know what we are talking about. </a:t>
            </a:r>
          </a:p>
          <a:p>
            <a:r>
              <a:rPr lang="en-US" dirty="0"/>
              <a:t>First, in the classification setting, the output of a NN is a vector of probabilities that sum to one. </a:t>
            </a:r>
          </a:p>
          <a:p>
            <a:r>
              <a:rPr lang="en-US" dirty="0"/>
              <a:t>Then the </a:t>
            </a:r>
            <a:r>
              <a:rPr lang="en-US" dirty="0" err="1"/>
              <a:t>the</a:t>
            </a:r>
            <a:r>
              <a:rPr lang="en-US" dirty="0"/>
              <a:t> selected class is the one with the largest probability. </a:t>
            </a:r>
          </a:p>
          <a:p>
            <a:r>
              <a:rPr lang="en-US" dirty="0"/>
              <a:t>As a result, the output of the classifier is sometimes seen as the confidence of the classifier on the selected class. </a:t>
            </a:r>
          </a:p>
          <a:p>
            <a:r>
              <a:rPr lang="en-US" dirty="0"/>
              <a:t>As a matter of fact, this used to be true in early shallow NNs but not in modern deep NNs. </a:t>
            </a:r>
          </a:p>
          <a:p>
            <a:r>
              <a:rPr lang="en-US" dirty="0"/>
              <a:t>As you can see in the graph, on the left in early NNs confidence matched accuracy while in deep NNs there is a gap. </a:t>
            </a:r>
          </a:p>
          <a:p>
            <a:r>
              <a:rPr lang="en-US" dirty="0"/>
              <a:t>The NNs are overconfident, as you can see 0.8 confidence doesn't correspond to 0.8 accuracy. </a:t>
            </a:r>
          </a:p>
          <a:p>
            <a:r>
              <a:rPr lang="en-US" dirty="0"/>
              <a:t>This is called </a:t>
            </a:r>
            <a:r>
              <a:rPr lang="en-US" dirty="0" err="1"/>
              <a:t>miscalibration</a:t>
            </a:r>
            <a:r>
              <a:rPr lang="en-US" dirty="0"/>
              <a:t> and there are techniques that recalibrate the classifier by modifying the output confidence. </a:t>
            </a:r>
          </a:p>
          <a:p>
            <a:r>
              <a:rPr lang="en-US" dirty="0"/>
              <a:t>But we are not talk about them. </a:t>
            </a:r>
          </a:p>
          <a:p>
            <a:r>
              <a:rPr lang="en-US" dirty="0"/>
              <a:t>An alternative is to recalibrate the classifier by incorporating epistemic uncertainty, this means to integrate over possible parameters and not just bet everything on a single one. </a:t>
            </a:r>
          </a:p>
          <a:p>
            <a:endParaRPr lang="en-US" dirty="0"/>
          </a:p>
          <a:p>
            <a:r>
              <a:rPr lang="en-US" dirty="0"/>
              <a:t>Next, consider a standard regression NN. </a:t>
            </a:r>
          </a:p>
          <a:p>
            <a:r>
              <a:rPr lang="en-US" dirty="0"/>
              <a:t>It outputs a single value without any uncertainty around it. </a:t>
            </a:r>
          </a:p>
          <a:p>
            <a:r>
              <a:rPr lang="en-US" dirty="0"/>
              <a:t>This is also </a:t>
            </a:r>
            <a:r>
              <a:rPr lang="en-US" dirty="0" err="1"/>
              <a:t>miscalibrated</a:t>
            </a:r>
            <a:r>
              <a:rPr lang="en-US" dirty="0"/>
              <a:t> because it is overconfident. </a:t>
            </a:r>
          </a:p>
          <a:p>
            <a:r>
              <a:rPr lang="en-US" dirty="0"/>
              <a:t>In other words, it has 100 percent certainty but it's not 100 percent accurate. </a:t>
            </a:r>
          </a:p>
          <a:p>
            <a:r>
              <a:rPr lang="en-US" dirty="0"/>
              <a:t>See for example the left side of this figure. </a:t>
            </a:r>
          </a:p>
          <a:p>
            <a:r>
              <a:rPr lang="en-US" dirty="0"/>
              <a:t>The data is to the left of the blue line, but when we ask the NN to make a prediction at a location where it has seen no data it outputs a single value. </a:t>
            </a:r>
          </a:p>
          <a:p>
            <a:r>
              <a:rPr lang="en-US" dirty="0"/>
              <a:t>In this regard, it can be recalibrated by incorporating epistemic uncertainty as shown on the right side of the figure where the model admits that it has no idea what the prediction should be. </a:t>
            </a:r>
          </a:p>
          <a:p>
            <a:r>
              <a:rPr lang="en-US" dirty="0"/>
              <a:t>And this is very important when we </a:t>
            </a:r>
            <a:r>
              <a:rPr lang="en-US" dirty="0" err="1"/>
              <a:t>wanna</a:t>
            </a:r>
            <a:r>
              <a:rPr lang="en-US" dirty="0"/>
              <a:t> make safe predictions. </a:t>
            </a:r>
          </a:p>
          <a:p>
            <a:r>
              <a:rPr lang="en-US" dirty="0"/>
              <a:t>We want the model to know that it doesn't know the answer. </a:t>
            </a:r>
          </a:p>
          <a:p>
            <a:endParaRPr lang="en-US" dirty="0"/>
          </a:p>
          <a:p>
            <a:r>
              <a:rPr lang="en-US" dirty="0"/>
              <a:t>Next is accuracy. </a:t>
            </a:r>
          </a:p>
          <a:p>
            <a:r>
              <a:rPr lang="en-US" dirty="0"/>
              <a:t>As I said before the standard training of the NN is equivalent to a delta approximation of the posterior around a mode. </a:t>
            </a:r>
          </a:p>
          <a:p>
            <a:r>
              <a:rPr lang="en-US" dirty="0"/>
              <a:t>Is it a good approximation? </a:t>
            </a:r>
          </a:p>
          <a:p>
            <a:r>
              <a:rPr lang="en-US" dirty="0"/>
              <a:t>Only if the </a:t>
            </a:r>
            <a:r>
              <a:rPr lang="en-US" dirty="0" err="1"/>
              <a:t>the</a:t>
            </a:r>
            <a:r>
              <a:rPr lang="en-US" dirty="0"/>
              <a:t> posterior is peaked around that mode. </a:t>
            </a:r>
          </a:p>
          <a:p>
            <a:r>
              <a:rPr lang="en-US" dirty="0"/>
              <a:t>But we all know that in deep NNs this is not the case: there exist a lot of well performing modes in the loss landscape. </a:t>
            </a:r>
          </a:p>
          <a:p>
            <a:endParaRPr lang="en-US" dirty="0"/>
          </a:p>
          <a:p>
            <a:r>
              <a:rPr lang="en-US" dirty="0"/>
              <a:t>Therefore, these are the things that I want you to remember. </a:t>
            </a:r>
          </a:p>
          <a:p>
            <a:r>
              <a:rPr lang="en-US" dirty="0"/>
              <a:t>In the pure Bayesian framework there are no controversial assumptions or approximations. </a:t>
            </a:r>
          </a:p>
          <a:p>
            <a:r>
              <a:rPr lang="en-US" dirty="0"/>
              <a:t>We have limited data and we are unsure about what parameters to select. </a:t>
            </a:r>
          </a:p>
          <a:p>
            <a:r>
              <a:rPr lang="en-US" dirty="0"/>
              <a:t>The standard training of the NN arises as a crude approximation of the Bayesian model average and as we said leads not only to </a:t>
            </a:r>
            <a:r>
              <a:rPr lang="en-US" dirty="0" err="1"/>
              <a:t>miscalibrated</a:t>
            </a:r>
            <a:r>
              <a:rPr lang="en-US" dirty="0"/>
              <a:t> results but also to compromised accuracy. </a:t>
            </a:r>
          </a:p>
        </p:txBody>
      </p:sp>
      <p:sp>
        <p:nvSpPr>
          <p:cNvPr id="4" name="Slide Number Placeholder 3"/>
          <p:cNvSpPr>
            <a:spLocks noGrp="1"/>
          </p:cNvSpPr>
          <p:nvPr>
            <p:ph type="sldNum" sz="quarter" idx="10"/>
          </p:nvPr>
        </p:nvSpPr>
        <p:spPr/>
        <p:txBody>
          <a:bodyPr/>
          <a:lstStyle/>
          <a:p>
            <a:fld id="{06E52D40-0809-4586-81A6-C86045A6470C}" type="slidenum">
              <a:rPr lang="en-US" smtClean="0"/>
              <a:t>6</a:t>
            </a:fld>
            <a:endParaRPr lang="en-US"/>
          </a:p>
        </p:txBody>
      </p:sp>
    </p:spTree>
    <p:extLst>
      <p:ext uri="{BB962C8B-B14F-4D97-AF65-F5344CB8AC3E}">
        <p14:creationId xmlns:p14="http://schemas.microsoft.com/office/powerpoint/2010/main" val="3576680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would like to briefly talk about parameter priors. </a:t>
            </a:r>
          </a:p>
          <a:p>
            <a:r>
              <a:rPr lang="en-US" dirty="0"/>
              <a:t>It has been shown in the early 90s by Radford Neal that single-layer NNs with Gaussian parameter priors become equivalent to Gaussian processes in the infinite width limit. </a:t>
            </a:r>
          </a:p>
          <a:p>
            <a:r>
              <a:rPr lang="en-US" dirty="0"/>
              <a:t>This is based on the central limit theorem.</a:t>
            </a:r>
          </a:p>
          <a:p>
            <a:r>
              <a:rPr lang="en-US" dirty="0"/>
              <a:t>Here is a figure for you to see the difference in random samples for different numbers of hidden units. </a:t>
            </a:r>
          </a:p>
          <a:p>
            <a:r>
              <a:rPr lang="en-US" dirty="0"/>
              <a:t>On the left, for 10 hidden units in the layer we see that there are jumps. </a:t>
            </a:r>
          </a:p>
          <a:p>
            <a:r>
              <a:rPr lang="en-US" dirty="0"/>
              <a:t>As Radford Neal mentions in his thesis this means that it matters which hidden units are active and which are not. </a:t>
            </a:r>
          </a:p>
          <a:p>
            <a:r>
              <a:rPr lang="en-US" dirty="0"/>
              <a:t>And  the function can change drastically depending on that.</a:t>
            </a:r>
          </a:p>
          <a:p>
            <a:r>
              <a:rPr lang="en-US" dirty="0"/>
              <a:t>On the contrary, on the right side where the number of hidden units tends to infinity, the individual contributions of the hidden units are negligible. </a:t>
            </a:r>
          </a:p>
          <a:p>
            <a:r>
              <a:rPr lang="en-US" dirty="0"/>
              <a:t>Now, this can be an advantage for us. </a:t>
            </a:r>
          </a:p>
          <a:p>
            <a:r>
              <a:rPr lang="en-US" dirty="0"/>
              <a:t>For example, one can use a Bayesian NN instead of a GP because the computational cost is smaller for handling large datasets. </a:t>
            </a:r>
          </a:p>
          <a:p>
            <a:r>
              <a:rPr lang="en-US" dirty="0"/>
              <a:t>Or one can use a GP that has similar properties to a Bayesian NN because GPs are more convenient for performing exact Bayesian inference. </a:t>
            </a:r>
          </a:p>
          <a:p>
            <a:endParaRPr lang="en-US" dirty="0"/>
          </a:p>
          <a:p>
            <a:r>
              <a:rPr lang="en-US" dirty="0"/>
              <a:t>However, if we don't want to give away the ability of NNs to learn useful representations of the data then we need to somehow avoid this GP behavior. </a:t>
            </a:r>
          </a:p>
        </p:txBody>
      </p:sp>
      <p:sp>
        <p:nvSpPr>
          <p:cNvPr id="4" name="Slide Number Placeholder 3"/>
          <p:cNvSpPr>
            <a:spLocks noGrp="1"/>
          </p:cNvSpPr>
          <p:nvPr>
            <p:ph type="sldNum" sz="quarter" idx="10"/>
          </p:nvPr>
        </p:nvSpPr>
        <p:spPr/>
        <p:txBody>
          <a:bodyPr/>
          <a:lstStyle/>
          <a:p>
            <a:fld id="{06E52D40-0809-4586-81A6-C86045A6470C}" type="slidenum">
              <a:rPr lang="en-US" smtClean="0"/>
              <a:t>7</a:t>
            </a:fld>
            <a:endParaRPr lang="en-US"/>
          </a:p>
        </p:txBody>
      </p:sp>
    </p:spTree>
    <p:extLst>
      <p:ext uri="{BB962C8B-B14F-4D97-AF65-F5344CB8AC3E}">
        <p14:creationId xmlns:p14="http://schemas.microsoft.com/office/powerpoint/2010/main" val="2551732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do so we need to consider CLT-breaking priors, that is priors with heavy tails.</a:t>
            </a:r>
          </a:p>
          <a:p>
            <a:r>
              <a:rPr lang="en-US" dirty="0"/>
              <a:t>As you can see in the figure even for large widths if we use a Cauchy prior the regression line still has jumps and doesn't behave like a GP. </a:t>
            </a:r>
          </a:p>
          <a:p>
            <a:r>
              <a:rPr lang="en-US" dirty="0"/>
              <a:t>Examples of such priors are the Student-t, the Cauchy, Laplace and </a:t>
            </a:r>
            <a:r>
              <a:rPr lang="en-US" dirty="0" err="1"/>
              <a:t>horsehoe</a:t>
            </a:r>
            <a:r>
              <a:rPr lang="en-US" dirty="0"/>
              <a:t> priors which can all be constructed by having a Gaussian prior with variance drawn from an appropriate </a:t>
            </a:r>
            <a:r>
              <a:rPr lang="en-US" dirty="0" err="1"/>
              <a:t>hyperprior</a:t>
            </a:r>
            <a:r>
              <a:rPr lang="en-US" dirty="0"/>
              <a:t>. </a:t>
            </a:r>
          </a:p>
          <a:p>
            <a:endParaRPr lang="en-US" dirty="0"/>
          </a:p>
          <a:p>
            <a:r>
              <a:rPr lang="en-US" dirty="0"/>
              <a:t>Overall, the type of prior we use has a significant effect on the behavior of the samples. </a:t>
            </a:r>
          </a:p>
          <a:p>
            <a:r>
              <a:rPr lang="en-US" dirty="0"/>
              <a:t>Also, it is desirable to use peaked priors so that units are incentivized to be zero. </a:t>
            </a:r>
          </a:p>
          <a:p>
            <a:r>
              <a:rPr lang="en-US" dirty="0"/>
              <a:t>For example, we can group the outgoing parameters of a hidden unit together and select a common prior with a common variance.</a:t>
            </a:r>
          </a:p>
          <a:p>
            <a:r>
              <a:rPr lang="en-US" dirty="0"/>
              <a:t>If after training the common variance is found to be very small then we can conclude that this unit is useless to the model and can be deleted. </a:t>
            </a:r>
          </a:p>
          <a:p>
            <a:r>
              <a:rPr lang="en-US" dirty="0"/>
              <a:t>We can therefore use priors to perform model selection. </a:t>
            </a:r>
          </a:p>
        </p:txBody>
      </p:sp>
      <p:sp>
        <p:nvSpPr>
          <p:cNvPr id="4" name="Slide Number Placeholder 3"/>
          <p:cNvSpPr>
            <a:spLocks noGrp="1"/>
          </p:cNvSpPr>
          <p:nvPr>
            <p:ph type="sldNum" sz="quarter" idx="10"/>
          </p:nvPr>
        </p:nvSpPr>
        <p:spPr/>
        <p:txBody>
          <a:bodyPr/>
          <a:lstStyle/>
          <a:p>
            <a:fld id="{06E52D40-0809-4586-81A6-C86045A6470C}" type="slidenum">
              <a:rPr lang="en-US" smtClean="0"/>
              <a:t>8</a:t>
            </a:fld>
            <a:endParaRPr lang="en-US"/>
          </a:p>
        </p:txBody>
      </p:sp>
    </p:spTree>
    <p:extLst>
      <p:ext uri="{BB962C8B-B14F-4D97-AF65-F5344CB8AC3E}">
        <p14:creationId xmlns:p14="http://schemas.microsoft.com/office/powerpoint/2010/main" val="3734281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would like to talk about how to approximately obtain the posterior. </a:t>
            </a:r>
          </a:p>
          <a:p>
            <a:r>
              <a:rPr lang="en-US" dirty="0"/>
              <a:t>First, recall that the Bayesian model average integrates over the parameters and if we have </a:t>
            </a:r>
            <a:r>
              <a:rPr lang="en-US" dirty="0" err="1"/>
              <a:t>hyperparameters</a:t>
            </a:r>
            <a:r>
              <a:rPr lang="en-US" dirty="0"/>
              <a:t> then we integrate over them as well. </a:t>
            </a:r>
          </a:p>
          <a:p>
            <a:r>
              <a:rPr lang="en-US" dirty="0"/>
              <a:t>An approximation to this integral is given by Monte Carlo estimation, that is we obtain samples from the posterior and we evaluate the NN on those parameter samples. </a:t>
            </a:r>
          </a:p>
          <a:p>
            <a:r>
              <a:rPr lang="en-US" dirty="0"/>
              <a:t>For example, suppose there are no </a:t>
            </a:r>
            <a:r>
              <a:rPr lang="en-US" dirty="0" err="1"/>
              <a:t>hyperparameters</a:t>
            </a:r>
            <a:r>
              <a:rPr lang="en-US" dirty="0"/>
              <a:t>. </a:t>
            </a:r>
          </a:p>
          <a:p>
            <a:r>
              <a:rPr lang="en-US" dirty="0"/>
              <a:t>We obtain w samples from the posterior and approximate the integral by a sum. </a:t>
            </a:r>
          </a:p>
          <a:p>
            <a:r>
              <a:rPr lang="en-US" dirty="0"/>
              <a:t>The question therefore becomes how to obtain samples from the posterior. </a:t>
            </a:r>
          </a:p>
        </p:txBody>
      </p:sp>
      <p:sp>
        <p:nvSpPr>
          <p:cNvPr id="4" name="Slide Number Placeholder 3"/>
          <p:cNvSpPr>
            <a:spLocks noGrp="1"/>
          </p:cNvSpPr>
          <p:nvPr>
            <p:ph type="sldNum" sz="quarter" idx="10"/>
          </p:nvPr>
        </p:nvSpPr>
        <p:spPr/>
        <p:txBody>
          <a:bodyPr/>
          <a:lstStyle/>
          <a:p>
            <a:fld id="{06E52D40-0809-4586-81A6-C86045A6470C}" type="slidenum">
              <a:rPr lang="en-US" smtClean="0"/>
              <a:t>9</a:t>
            </a:fld>
            <a:endParaRPr lang="en-US"/>
          </a:p>
        </p:txBody>
      </p:sp>
    </p:spTree>
    <p:extLst>
      <p:ext uri="{BB962C8B-B14F-4D97-AF65-F5344CB8AC3E}">
        <p14:creationId xmlns:p14="http://schemas.microsoft.com/office/powerpoint/2010/main" val="960333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family of approaches is Markov chain Monte Carlo methods. </a:t>
            </a:r>
          </a:p>
          <a:p>
            <a:r>
              <a:rPr lang="en-US" dirty="0"/>
              <a:t>In short, we construct an ergodic Markov chain that whose stationary distribution is the posterior we are interested in. </a:t>
            </a:r>
          </a:p>
          <a:p>
            <a:r>
              <a:rPr lang="en-US" dirty="0"/>
              <a:t>By doing so we can obtain samples from the posterior just by simulating a single realization of the Markov chain. </a:t>
            </a:r>
          </a:p>
          <a:p>
            <a:r>
              <a:rPr lang="en-US" dirty="0"/>
              <a:t>MCMC methods deserve a separate presentation so I decided to not talk much about them. </a:t>
            </a:r>
          </a:p>
          <a:p>
            <a:r>
              <a:rPr lang="en-US" dirty="0"/>
              <a:t>However, I do want to give you a simple example that I'm sure you'll keep in mind whenever you hear the word MCMC. </a:t>
            </a:r>
          </a:p>
          <a:p>
            <a:r>
              <a:rPr lang="en-US" dirty="0"/>
              <a:t>Suppose we want to sample from the uniform distribution. </a:t>
            </a:r>
          </a:p>
          <a:p>
            <a:r>
              <a:rPr lang="en-US" dirty="0"/>
              <a:t>One possibly unorthodox way to do so is by constructing a confined random walk with the following rules:</a:t>
            </a:r>
          </a:p>
          <a:p>
            <a:r>
              <a:rPr lang="en-US" dirty="0"/>
              <a:t>With probability one half we stay at the same location, with one quarter we move +1 and with another quarter we move -1. </a:t>
            </a:r>
          </a:p>
          <a:p>
            <a:r>
              <a:rPr lang="en-US" dirty="0"/>
              <a:t>And all this confined to -5 to +5. </a:t>
            </a:r>
          </a:p>
          <a:p>
            <a:r>
              <a:rPr lang="en-US" dirty="0"/>
              <a:t>This Markov chain has as stationary distribution the uniform distribution from -5 to 5. </a:t>
            </a:r>
          </a:p>
          <a:p>
            <a:r>
              <a:rPr lang="en-US" dirty="0"/>
              <a:t>This means that if we simulate a realization of the Markov chain and take a sample after a large number of steps it is equivalent to taking a sample from the uniform distribution. </a:t>
            </a:r>
          </a:p>
          <a:p>
            <a:endParaRPr lang="en-US" dirty="0"/>
          </a:p>
          <a:p>
            <a:r>
              <a:rPr lang="en-US" dirty="0"/>
              <a:t>The simplest example of MCMC is Gibbs sampling in which at each step we sample from the conditional distribution of one parameter given the current values of all the others. </a:t>
            </a:r>
          </a:p>
          <a:p>
            <a:r>
              <a:rPr lang="en-US" dirty="0"/>
              <a:t>However in NNs these conditional distributions are not available so Gibbs sampling can only be used for </a:t>
            </a:r>
            <a:r>
              <a:rPr lang="en-US" dirty="0" err="1"/>
              <a:t>hyperparameter</a:t>
            </a:r>
            <a:r>
              <a:rPr lang="en-US" dirty="0"/>
              <a:t> tuning as I will show you later. </a:t>
            </a:r>
          </a:p>
          <a:p>
            <a:r>
              <a:rPr lang="en-US" dirty="0"/>
              <a:t>What is used in the context of NNs is Hamiltonian Monte Carlo, but this is a whole different story and as I said requires a separate presentation. </a:t>
            </a:r>
          </a:p>
        </p:txBody>
      </p:sp>
      <p:sp>
        <p:nvSpPr>
          <p:cNvPr id="4" name="Slide Number Placeholder 3"/>
          <p:cNvSpPr>
            <a:spLocks noGrp="1"/>
          </p:cNvSpPr>
          <p:nvPr>
            <p:ph type="sldNum" sz="quarter" idx="10"/>
          </p:nvPr>
        </p:nvSpPr>
        <p:spPr/>
        <p:txBody>
          <a:bodyPr/>
          <a:lstStyle/>
          <a:p>
            <a:fld id="{06E52D40-0809-4586-81A6-C86045A6470C}" type="slidenum">
              <a:rPr lang="en-US" smtClean="0"/>
              <a:t>10</a:t>
            </a:fld>
            <a:endParaRPr lang="en-US"/>
          </a:p>
        </p:txBody>
      </p:sp>
    </p:spTree>
    <p:extLst>
      <p:ext uri="{BB962C8B-B14F-4D97-AF65-F5344CB8AC3E}">
        <p14:creationId xmlns:p14="http://schemas.microsoft.com/office/powerpoint/2010/main" val="1911214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311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3DE80-F7B4-407D-B2F5-CF3BFACF26FB}"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7CBB3-FF4D-460D-9A4B-91C5D5DFA69C}" type="slidenum">
              <a:rPr lang="en-US" smtClean="0"/>
              <a:t>‹#›</a:t>
            </a:fld>
            <a:endParaRPr lang="en-US"/>
          </a:p>
        </p:txBody>
      </p:sp>
    </p:spTree>
    <p:extLst>
      <p:ext uri="{BB962C8B-B14F-4D97-AF65-F5344CB8AC3E}">
        <p14:creationId xmlns:p14="http://schemas.microsoft.com/office/powerpoint/2010/main" val="2909344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3DE80-F7B4-407D-B2F5-CF3BFACF26FB}"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7CBB3-FF4D-460D-9A4B-91C5D5DFA69C}" type="slidenum">
              <a:rPr lang="en-US" smtClean="0"/>
              <a:t>‹#›</a:t>
            </a:fld>
            <a:endParaRPr lang="en-US"/>
          </a:p>
        </p:txBody>
      </p:sp>
    </p:spTree>
    <p:extLst>
      <p:ext uri="{BB962C8B-B14F-4D97-AF65-F5344CB8AC3E}">
        <p14:creationId xmlns:p14="http://schemas.microsoft.com/office/powerpoint/2010/main" val="353772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0"/>
            <a:ext cx="9144000" cy="9429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p:cNvSpPr>
            <a:spLocks noGrp="1"/>
          </p:cNvSpPr>
          <p:nvPr>
            <p:ph type="title"/>
          </p:nvPr>
        </p:nvSpPr>
        <p:spPr>
          <a:xfrm>
            <a:off x="628650" y="365126"/>
            <a:ext cx="7886700" cy="444499"/>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00963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63DE80-F7B4-407D-B2F5-CF3BFACF26FB}"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7CBB3-FF4D-460D-9A4B-91C5D5DFA69C}" type="slidenum">
              <a:rPr lang="en-US" smtClean="0"/>
              <a:t>‹#›</a:t>
            </a:fld>
            <a:endParaRPr lang="en-US"/>
          </a:p>
        </p:txBody>
      </p:sp>
    </p:spTree>
    <p:extLst>
      <p:ext uri="{BB962C8B-B14F-4D97-AF65-F5344CB8AC3E}">
        <p14:creationId xmlns:p14="http://schemas.microsoft.com/office/powerpoint/2010/main" val="2245630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63DE80-F7B4-407D-B2F5-CF3BFACF26FB}"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7CBB3-FF4D-460D-9A4B-91C5D5DFA69C}" type="slidenum">
              <a:rPr lang="en-US" smtClean="0"/>
              <a:t>‹#›</a:t>
            </a:fld>
            <a:endParaRPr lang="en-US"/>
          </a:p>
        </p:txBody>
      </p:sp>
    </p:spTree>
    <p:extLst>
      <p:ext uri="{BB962C8B-B14F-4D97-AF65-F5344CB8AC3E}">
        <p14:creationId xmlns:p14="http://schemas.microsoft.com/office/powerpoint/2010/main" val="2858942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63DE80-F7B4-407D-B2F5-CF3BFACF26FB}" type="datetimeFigureOut">
              <a:rPr lang="en-US" smtClean="0"/>
              <a:t>8/27/2020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F7CBB3-FF4D-460D-9A4B-91C5D5DFA69C}" type="slidenum">
              <a:rPr lang="en-US" smtClean="0"/>
              <a:t>‹#›</a:t>
            </a:fld>
            <a:endParaRPr lang="en-US"/>
          </a:p>
        </p:txBody>
      </p:sp>
    </p:spTree>
    <p:extLst>
      <p:ext uri="{BB962C8B-B14F-4D97-AF65-F5344CB8AC3E}">
        <p14:creationId xmlns:p14="http://schemas.microsoft.com/office/powerpoint/2010/main" val="512533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63DE80-F7B4-407D-B2F5-CF3BFACF26FB}" type="datetimeFigureOut">
              <a:rPr lang="en-US" smtClean="0"/>
              <a:t>8/27/2020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F7CBB3-FF4D-460D-9A4B-91C5D5DFA69C}" type="slidenum">
              <a:rPr lang="en-US" smtClean="0"/>
              <a:t>‹#›</a:t>
            </a:fld>
            <a:endParaRPr lang="en-US"/>
          </a:p>
        </p:txBody>
      </p:sp>
    </p:spTree>
    <p:extLst>
      <p:ext uri="{BB962C8B-B14F-4D97-AF65-F5344CB8AC3E}">
        <p14:creationId xmlns:p14="http://schemas.microsoft.com/office/powerpoint/2010/main" val="25911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63DE80-F7B4-407D-B2F5-CF3BFACF26FB}" type="datetimeFigureOut">
              <a:rPr lang="en-US" smtClean="0"/>
              <a:t>8/27/2020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F7CBB3-FF4D-460D-9A4B-91C5D5DFA69C}" type="slidenum">
              <a:rPr lang="en-US" smtClean="0"/>
              <a:t>‹#›</a:t>
            </a:fld>
            <a:endParaRPr lang="en-US"/>
          </a:p>
        </p:txBody>
      </p:sp>
    </p:spTree>
    <p:extLst>
      <p:ext uri="{BB962C8B-B14F-4D97-AF65-F5344CB8AC3E}">
        <p14:creationId xmlns:p14="http://schemas.microsoft.com/office/powerpoint/2010/main" val="420895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63DE80-F7B4-407D-B2F5-CF3BFACF26FB}"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7CBB3-FF4D-460D-9A4B-91C5D5DFA69C}" type="slidenum">
              <a:rPr lang="en-US" smtClean="0"/>
              <a:t>‹#›</a:t>
            </a:fld>
            <a:endParaRPr lang="en-US"/>
          </a:p>
        </p:txBody>
      </p:sp>
    </p:spTree>
    <p:extLst>
      <p:ext uri="{BB962C8B-B14F-4D97-AF65-F5344CB8AC3E}">
        <p14:creationId xmlns:p14="http://schemas.microsoft.com/office/powerpoint/2010/main" val="3819274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63DE80-F7B4-407D-B2F5-CF3BFACF26FB}"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7CBB3-FF4D-460D-9A4B-91C5D5DFA69C}" type="slidenum">
              <a:rPr lang="en-US" smtClean="0"/>
              <a:t>‹#›</a:t>
            </a:fld>
            <a:endParaRPr lang="en-US"/>
          </a:p>
        </p:txBody>
      </p:sp>
    </p:spTree>
    <p:extLst>
      <p:ext uri="{BB962C8B-B14F-4D97-AF65-F5344CB8AC3E}">
        <p14:creationId xmlns:p14="http://schemas.microsoft.com/office/powerpoint/2010/main" val="3207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63DE80-F7B4-407D-B2F5-CF3BFACF26FB}" type="datetimeFigureOut">
              <a:rPr lang="en-US" smtClean="0"/>
              <a:t>8/27/2020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7CBB3-FF4D-460D-9A4B-91C5D5DFA69C}" type="slidenum">
              <a:rPr lang="en-US" smtClean="0"/>
              <a:t>‹#›</a:t>
            </a:fld>
            <a:endParaRPr lang="en-US"/>
          </a:p>
        </p:txBody>
      </p:sp>
    </p:spTree>
    <p:extLst>
      <p:ext uri="{BB962C8B-B14F-4D97-AF65-F5344CB8AC3E}">
        <p14:creationId xmlns:p14="http://schemas.microsoft.com/office/powerpoint/2010/main" val="4091405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20.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38943" y="1755025"/>
            <a:ext cx="4850477" cy="1492716"/>
          </a:xfrm>
          <a:prstGeom prst="rect">
            <a:avLst/>
          </a:prstGeom>
          <a:noFill/>
        </p:spPr>
        <p:txBody>
          <a:bodyPr wrap="square" rtlCol="0">
            <a:spAutoFit/>
          </a:bodyPr>
          <a:lstStyle/>
          <a:p>
            <a:pPr algn="ctr"/>
            <a:r>
              <a:rPr lang="en-US" sz="2200" b="1" dirty="0">
                <a:latin typeface="Century" panose="02040604050505020304" pitchFamily="18" charset="0"/>
              </a:rPr>
              <a:t>Notes on Bayesian deep learning</a:t>
            </a:r>
          </a:p>
          <a:p>
            <a:pPr algn="ctr"/>
            <a:endParaRPr lang="en-US" sz="1500" b="1" dirty="0">
              <a:latin typeface="Century" panose="02040604050505020304" pitchFamily="18" charset="0"/>
            </a:endParaRPr>
          </a:p>
          <a:p>
            <a:pPr algn="ctr"/>
            <a:r>
              <a:rPr lang="en-US" dirty="0">
                <a:latin typeface="Century" panose="02040604050505020304" pitchFamily="18" charset="0"/>
              </a:rPr>
              <a:t>Apostolos Psaros</a:t>
            </a:r>
          </a:p>
          <a:p>
            <a:pPr algn="ctr"/>
            <a:endParaRPr lang="en-US" dirty="0">
              <a:latin typeface="Century" panose="02040604050505020304" pitchFamily="18" charset="0"/>
            </a:endParaRPr>
          </a:p>
          <a:p>
            <a:pPr algn="ctr"/>
            <a:r>
              <a:rPr lang="en-US" dirty="0">
                <a:latin typeface="Century" panose="02040604050505020304" pitchFamily="18" charset="0"/>
              </a:rPr>
              <a:t>Aug 28 2020 </a:t>
            </a:r>
          </a:p>
        </p:txBody>
      </p:sp>
    </p:spTree>
    <p:extLst>
      <p:ext uri="{BB962C8B-B14F-4D97-AF65-F5344CB8AC3E}">
        <p14:creationId xmlns:p14="http://schemas.microsoft.com/office/powerpoint/2010/main" val="617825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a:bodyPr>
          <a:lstStyle/>
          <a:p>
            <a:r>
              <a:rPr lang="en-US" sz="2700" dirty="0">
                <a:solidFill>
                  <a:schemeClr val="bg1"/>
                </a:solidFill>
              </a:rPr>
              <a:t>Approximate inference - MCMC</a:t>
            </a:r>
          </a:p>
        </p:txBody>
      </p:sp>
      <p:sp>
        <p:nvSpPr>
          <p:cNvPr id="3" name="Content Placeholder 2"/>
          <p:cNvSpPr>
            <a:spLocks noGrp="1"/>
          </p:cNvSpPr>
          <p:nvPr>
            <p:ph idx="1"/>
          </p:nvPr>
        </p:nvSpPr>
        <p:spPr>
          <a:xfrm>
            <a:off x="628650" y="1263649"/>
            <a:ext cx="7886700" cy="5743980"/>
          </a:xfrm>
        </p:spPr>
        <p:txBody>
          <a:bodyPr>
            <a:normAutofit/>
          </a:bodyPr>
          <a:lstStyle/>
          <a:p>
            <a:pPr lvl="1"/>
            <a:r>
              <a:rPr lang="en-US" sz="1800" dirty="0"/>
              <a:t>Ergodic Markov chains</a:t>
            </a:r>
          </a:p>
          <a:p>
            <a:pPr lvl="2"/>
            <a:r>
              <a:rPr lang="en-US" sz="1400" dirty="0"/>
              <a:t>Unique invariant distribution</a:t>
            </a:r>
          </a:p>
          <a:p>
            <a:pPr lvl="1"/>
            <a:endParaRPr lang="en-US" sz="1800" dirty="0"/>
          </a:p>
          <a:p>
            <a:pPr lvl="1"/>
            <a:r>
              <a:rPr lang="en-US" sz="1800" dirty="0"/>
              <a:t>Sampling from invariant distribution</a:t>
            </a:r>
          </a:p>
          <a:p>
            <a:pPr lvl="1"/>
            <a:endParaRPr lang="en-US" sz="1800" dirty="0"/>
          </a:p>
          <a:p>
            <a:pPr lvl="1"/>
            <a:endParaRPr lang="en-US" sz="1800" dirty="0"/>
          </a:p>
          <a:p>
            <a:pPr lvl="1"/>
            <a:endParaRPr lang="en-US" sz="1800" dirty="0"/>
          </a:p>
          <a:p>
            <a:pPr lvl="1"/>
            <a:r>
              <a:rPr lang="en-US" sz="1800" dirty="0"/>
              <a:t>Example: Confined random walk</a:t>
            </a:r>
          </a:p>
          <a:p>
            <a:pPr lvl="1"/>
            <a:endParaRPr lang="en-US" sz="1800" dirty="0"/>
          </a:p>
          <a:p>
            <a:pPr marL="457200" lvl="1" indent="0">
              <a:buNone/>
            </a:pPr>
            <a:endParaRPr lang="en-US" sz="1800" dirty="0"/>
          </a:p>
          <a:p>
            <a:pPr lvl="1"/>
            <a:r>
              <a:rPr lang="en-US" sz="1800" dirty="0"/>
              <a:t>Gibbs sampling</a:t>
            </a:r>
          </a:p>
          <a:p>
            <a:pPr lvl="2"/>
            <a:r>
              <a:rPr lang="en-US" sz="1400" dirty="0"/>
              <a:t>Sequence of transitions: </a:t>
            </a:r>
          </a:p>
          <a:p>
            <a:pPr marL="914400" lvl="2" indent="0">
              <a:buNone/>
            </a:pPr>
            <a:r>
              <a:rPr lang="en-US" sz="1400" dirty="0"/>
              <a:t>Sample w1 from p(w1|w2, w3)</a:t>
            </a:r>
          </a:p>
          <a:p>
            <a:pPr marL="914400" lvl="2" indent="0">
              <a:buNone/>
            </a:pPr>
            <a:r>
              <a:rPr lang="en-US" sz="1400" dirty="0"/>
              <a:t>Sample w2 from p(w2|w1, w3)</a:t>
            </a:r>
          </a:p>
          <a:p>
            <a:pPr marL="914400" lvl="2" indent="0">
              <a:buNone/>
            </a:pPr>
            <a:r>
              <a:rPr lang="en-US" sz="1400" dirty="0"/>
              <a:t>Sample w3 from p(w3|w1, w2)</a:t>
            </a:r>
          </a:p>
          <a:p>
            <a:pPr marL="914400" lvl="2" indent="0">
              <a:buNone/>
            </a:pPr>
            <a:endParaRPr lang="en-US" sz="1400" dirty="0"/>
          </a:p>
          <a:p>
            <a:pPr lvl="2"/>
            <a:r>
              <a:rPr lang="en-US" sz="1400" dirty="0"/>
              <a:t>Conditional distribution not available in NNs: </a:t>
            </a:r>
            <a:r>
              <a:rPr lang="en-US" sz="1400" i="1" dirty="0">
                <a:solidFill>
                  <a:srgbClr val="C00000"/>
                </a:solidFill>
              </a:rPr>
              <a:t>useful for </a:t>
            </a:r>
            <a:r>
              <a:rPr lang="en-US" sz="1400" i="1" dirty="0" err="1">
                <a:solidFill>
                  <a:srgbClr val="C00000"/>
                </a:solidFill>
              </a:rPr>
              <a:t>hyperparameter</a:t>
            </a:r>
            <a:r>
              <a:rPr lang="en-US" sz="1400" i="1" dirty="0">
                <a:solidFill>
                  <a:srgbClr val="C00000"/>
                </a:solidFill>
              </a:rPr>
              <a:t> tuning</a:t>
            </a:r>
          </a:p>
          <a:p>
            <a:pPr lvl="1"/>
            <a:endParaRPr lang="en-US" sz="1800" dirty="0"/>
          </a:p>
          <a:p>
            <a:pPr lvl="1"/>
            <a:r>
              <a:rPr lang="en-US" sz="1800" dirty="0"/>
              <a:t>Hamiltonian Monte Carlo</a:t>
            </a:r>
          </a:p>
          <a:p>
            <a:pPr marL="457200" lvl="1" indent="0">
              <a:buNone/>
            </a:pPr>
            <a:endParaRPr lang="en-US" sz="1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7644" y="1562845"/>
            <a:ext cx="474350" cy="30331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5495" y="2527901"/>
            <a:ext cx="2122008" cy="40011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51682" y="2012605"/>
            <a:ext cx="3204916" cy="1293551"/>
          </a:xfrm>
          <a:prstGeom prst="rect">
            <a:avLst/>
          </a:prstGeom>
        </p:spPr>
      </p:pic>
      <p:cxnSp>
        <p:nvCxnSpPr>
          <p:cNvPr id="8" name="Straight Arrow Connector 7"/>
          <p:cNvCxnSpPr/>
          <p:nvPr/>
        </p:nvCxnSpPr>
        <p:spPr>
          <a:xfrm flipV="1">
            <a:off x="4605251" y="3424844"/>
            <a:ext cx="540327" cy="10806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605251" y="3532909"/>
            <a:ext cx="540327" cy="13300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78829" y="3204248"/>
            <a:ext cx="2302626" cy="923330"/>
          </a:xfrm>
          <a:prstGeom prst="rect">
            <a:avLst/>
          </a:prstGeom>
          <a:noFill/>
        </p:spPr>
        <p:txBody>
          <a:bodyPr wrap="square" rtlCol="0">
            <a:spAutoFit/>
          </a:bodyPr>
          <a:lstStyle/>
          <a:p>
            <a:r>
              <a:rPr lang="en-US" dirty="0"/>
              <a:t>Stay put with p=1/2</a:t>
            </a:r>
          </a:p>
          <a:p>
            <a:r>
              <a:rPr lang="en-US" dirty="0"/>
              <a:t>Move +1 with p=1/4</a:t>
            </a:r>
          </a:p>
          <a:p>
            <a:r>
              <a:rPr lang="en-US" dirty="0"/>
              <a:t>Move -1 with p=1/4</a:t>
            </a:r>
          </a:p>
        </p:txBody>
      </p:sp>
      <p:cxnSp>
        <p:nvCxnSpPr>
          <p:cNvPr id="14" name="Straight Arrow Connector 13"/>
          <p:cNvCxnSpPr/>
          <p:nvPr/>
        </p:nvCxnSpPr>
        <p:spPr>
          <a:xfrm>
            <a:off x="4603686" y="3521518"/>
            <a:ext cx="512978" cy="40208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40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fontScale="90000"/>
          </a:bodyPr>
          <a:lstStyle/>
          <a:p>
            <a:r>
              <a:rPr lang="en-US" sz="3000" dirty="0">
                <a:solidFill>
                  <a:schemeClr val="bg1"/>
                </a:solidFill>
              </a:rPr>
              <a:t>Approximate inference – Laplace Approximation</a:t>
            </a:r>
          </a:p>
        </p:txBody>
      </p:sp>
      <p:sp>
        <p:nvSpPr>
          <p:cNvPr id="3" name="Content Placeholder 2"/>
          <p:cNvSpPr>
            <a:spLocks noGrp="1"/>
          </p:cNvSpPr>
          <p:nvPr>
            <p:ph idx="1"/>
          </p:nvPr>
        </p:nvSpPr>
        <p:spPr>
          <a:xfrm>
            <a:off x="628650" y="1263649"/>
            <a:ext cx="7886700" cy="4956175"/>
          </a:xfrm>
        </p:spPr>
        <p:txBody>
          <a:bodyPr>
            <a:normAutofit/>
          </a:bodyPr>
          <a:lstStyle/>
          <a:p>
            <a:pPr lvl="1"/>
            <a:r>
              <a:rPr lang="en-US" sz="1800" dirty="0"/>
              <a:t>Laplace approximation</a:t>
            </a:r>
          </a:p>
          <a:p>
            <a:pPr lvl="2"/>
            <a:endParaRPr lang="en-US" sz="1400" dirty="0"/>
          </a:p>
          <a:p>
            <a:pPr lvl="2"/>
            <a:r>
              <a:rPr lang="en-US" sz="1400" dirty="0"/>
              <a:t>Fit a Gaussian to a discovered mode</a:t>
            </a:r>
          </a:p>
          <a:p>
            <a:pPr lvl="2"/>
            <a:endParaRPr lang="en-US" sz="1400" dirty="0"/>
          </a:p>
          <a:p>
            <a:pPr lvl="2"/>
            <a:r>
              <a:rPr lang="en-US" sz="1400" dirty="0"/>
              <a:t>Approximate posterior by</a:t>
            </a:r>
          </a:p>
          <a:p>
            <a:pPr lvl="2"/>
            <a:endParaRPr lang="en-US" sz="1400" dirty="0"/>
          </a:p>
          <a:p>
            <a:pPr lvl="2"/>
            <a:r>
              <a:rPr lang="en-US" sz="1400" dirty="0"/>
              <a:t>Covariance matrix via Hessian</a:t>
            </a:r>
          </a:p>
          <a:p>
            <a:pPr lvl="2"/>
            <a:endParaRPr lang="en-US" sz="1400" dirty="0"/>
          </a:p>
          <a:p>
            <a:pPr lvl="2"/>
            <a:r>
              <a:rPr lang="en-US" sz="1400" dirty="0"/>
              <a:t>Easy to draw samples from </a:t>
            </a:r>
          </a:p>
          <a:p>
            <a:pPr lvl="2"/>
            <a:endParaRPr lang="en-US" sz="1400" dirty="0"/>
          </a:p>
          <a:p>
            <a:pPr lvl="2"/>
            <a:r>
              <a:rPr lang="en-US" sz="1400" dirty="0"/>
              <a:t>Multimodal approximation: </a:t>
            </a:r>
            <a:r>
              <a:rPr lang="en-US" sz="1400" i="1" dirty="0">
                <a:solidFill>
                  <a:srgbClr val="C00000"/>
                </a:solidFill>
              </a:rPr>
              <a:t>fit a separate Gaussian to each discovered mode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9619" y="2209608"/>
            <a:ext cx="4265744" cy="61484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5974" y="2824452"/>
            <a:ext cx="2927232" cy="330553"/>
          </a:xfrm>
          <a:prstGeom prst="rect">
            <a:avLst/>
          </a:prstGeom>
        </p:spPr>
      </p:pic>
    </p:spTree>
    <p:extLst>
      <p:ext uri="{BB962C8B-B14F-4D97-AF65-F5344CB8AC3E}">
        <p14:creationId xmlns:p14="http://schemas.microsoft.com/office/powerpoint/2010/main" val="166611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fontScale="90000"/>
          </a:bodyPr>
          <a:lstStyle/>
          <a:p>
            <a:r>
              <a:rPr lang="en-US" sz="3000" dirty="0">
                <a:solidFill>
                  <a:schemeClr val="bg1"/>
                </a:solidFill>
              </a:rPr>
              <a:t>Approximate inference – </a:t>
            </a:r>
            <a:r>
              <a:rPr lang="en-US" sz="3000" dirty="0" err="1">
                <a:solidFill>
                  <a:schemeClr val="bg1"/>
                </a:solidFill>
              </a:rPr>
              <a:t>Variational</a:t>
            </a:r>
            <a:r>
              <a:rPr lang="en-US" sz="3000" dirty="0">
                <a:solidFill>
                  <a:schemeClr val="bg1"/>
                </a:solidFill>
              </a:rPr>
              <a:t> inference</a:t>
            </a:r>
          </a:p>
        </p:txBody>
      </p:sp>
      <p:sp>
        <p:nvSpPr>
          <p:cNvPr id="3" name="Content Placeholder 2"/>
          <p:cNvSpPr>
            <a:spLocks noGrp="1"/>
          </p:cNvSpPr>
          <p:nvPr>
            <p:ph idx="1"/>
          </p:nvPr>
        </p:nvSpPr>
        <p:spPr>
          <a:xfrm>
            <a:off x="628650" y="1263649"/>
            <a:ext cx="7886700" cy="5327651"/>
          </a:xfrm>
        </p:spPr>
        <p:txBody>
          <a:bodyPr>
            <a:normAutofit/>
          </a:bodyPr>
          <a:lstStyle/>
          <a:p>
            <a:pPr lvl="1"/>
            <a:r>
              <a:rPr lang="en-US" sz="1800" dirty="0"/>
              <a:t>Approximate posterior by</a:t>
            </a:r>
          </a:p>
          <a:p>
            <a:pPr lvl="1"/>
            <a:endParaRPr lang="en-US" sz="1800" dirty="0"/>
          </a:p>
          <a:p>
            <a:pPr lvl="1"/>
            <a:r>
              <a:rPr lang="en-US" sz="1800" dirty="0"/>
              <a:t>Rewrite evidence as</a:t>
            </a:r>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r>
              <a:rPr lang="en-US" sz="1800" dirty="0"/>
              <a:t>Maximize ELBO: </a:t>
            </a:r>
            <a:r>
              <a:rPr lang="en-US" sz="1800" i="1" dirty="0">
                <a:solidFill>
                  <a:srgbClr val="C00000"/>
                </a:solidFill>
              </a:rPr>
              <a:t>Explain data well, while being close to the prior</a:t>
            </a:r>
          </a:p>
          <a:p>
            <a:pPr lvl="1"/>
            <a:r>
              <a:rPr lang="en-US" sz="1800" dirty="0"/>
              <a:t>Approximation depends on family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4968" y="1252474"/>
            <a:ext cx="681582" cy="34493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22517" y="1781334"/>
            <a:ext cx="3672445" cy="56965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8619" y="2626034"/>
            <a:ext cx="4265744" cy="700863"/>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59098" y="4202850"/>
            <a:ext cx="4265744" cy="557158"/>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59098" y="4971120"/>
            <a:ext cx="5161550" cy="569114"/>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59098" y="3484359"/>
            <a:ext cx="4265744" cy="458025"/>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388" y="5893302"/>
            <a:ext cx="681582" cy="344930"/>
          </a:xfrm>
          <a:prstGeom prst="rect">
            <a:avLst/>
          </a:prstGeom>
        </p:spPr>
      </p:pic>
    </p:spTree>
    <p:extLst>
      <p:ext uri="{BB962C8B-B14F-4D97-AF65-F5344CB8AC3E}">
        <p14:creationId xmlns:p14="http://schemas.microsoft.com/office/powerpoint/2010/main" val="3467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fontScale="90000"/>
          </a:bodyPr>
          <a:lstStyle/>
          <a:p>
            <a:r>
              <a:rPr lang="en-US" sz="3000" dirty="0">
                <a:solidFill>
                  <a:schemeClr val="bg1"/>
                </a:solidFill>
              </a:rPr>
              <a:t>Approximate inference – </a:t>
            </a:r>
            <a:r>
              <a:rPr lang="en-US" sz="3000" dirty="0" err="1">
                <a:solidFill>
                  <a:schemeClr val="bg1"/>
                </a:solidFill>
              </a:rPr>
              <a:t>Variational</a:t>
            </a:r>
            <a:r>
              <a:rPr lang="en-US" sz="3000" dirty="0">
                <a:solidFill>
                  <a:schemeClr val="bg1"/>
                </a:solidFill>
              </a:rPr>
              <a:t> inference</a:t>
            </a:r>
          </a:p>
        </p:txBody>
      </p:sp>
      <p:sp>
        <p:nvSpPr>
          <p:cNvPr id="3" name="Content Placeholder 2"/>
          <p:cNvSpPr>
            <a:spLocks noGrp="1"/>
          </p:cNvSpPr>
          <p:nvPr>
            <p:ph idx="1"/>
          </p:nvPr>
        </p:nvSpPr>
        <p:spPr>
          <a:xfrm>
            <a:off x="628650" y="1263649"/>
            <a:ext cx="7886700" cy="4956175"/>
          </a:xfrm>
        </p:spPr>
        <p:txBody>
          <a:bodyPr>
            <a:normAutofit/>
          </a:bodyPr>
          <a:lstStyle/>
          <a:p>
            <a:pPr lvl="1"/>
            <a:r>
              <a:rPr lang="en-US" sz="1800" dirty="0"/>
              <a:t>Computational efficiency and tractability</a:t>
            </a:r>
          </a:p>
          <a:p>
            <a:pPr lvl="1"/>
            <a:endParaRPr lang="en-US" sz="1800" dirty="0"/>
          </a:p>
          <a:p>
            <a:pPr lvl="1"/>
            <a:endParaRPr lang="en-US" sz="1800" dirty="0"/>
          </a:p>
          <a:p>
            <a:pPr lvl="1"/>
            <a:endParaRPr lang="en-US" sz="1800" dirty="0"/>
          </a:p>
          <a:p>
            <a:pPr lvl="2"/>
            <a:r>
              <a:rPr lang="en-US" sz="1400" dirty="0"/>
              <a:t>Costly computations over entire dataset: </a:t>
            </a:r>
            <a:r>
              <a:rPr lang="en-US" sz="1400" i="1" dirty="0">
                <a:solidFill>
                  <a:srgbClr val="C00000"/>
                </a:solidFill>
              </a:rPr>
              <a:t>use data sub-sampling</a:t>
            </a:r>
          </a:p>
          <a:p>
            <a:pPr lvl="2"/>
            <a:endParaRPr lang="en-US" sz="1400" i="1" dirty="0"/>
          </a:p>
          <a:p>
            <a:pPr lvl="2"/>
            <a:endParaRPr lang="en-US" sz="1400" i="1" dirty="0"/>
          </a:p>
          <a:p>
            <a:pPr lvl="2"/>
            <a:endParaRPr lang="en-US" sz="1400" i="1" dirty="0"/>
          </a:p>
          <a:p>
            <a:pPr lvl="2"/>
            <a:endParaRPr lang="en-US" sz="1400" dirty="0"/>
          </a:p>
          <a:p>
            <a:pPr lvl="2"/>
            <a:r>
              <a:rPr lang="en-US" sz="1400" dirty="0"/>
              <a:t>Intractable integral: </a:t>
            </a:r>
            <a:r>
              <a:rPr lang="en-US" sz="1400" i="1" dirty="0">
                <a:solidFill>
                  <a:srgbClr val="C00000"/>
                </a:solidFill>
              </a:rPr>
              <a:t>use estimators </a:t>
            </a:r>
          </a:p>
          <a:p>
            <a:pPr marL="457200" lvl="1" indent="0">
              <a:buNone/>
            </a:pPr>
            <a:endParaRPr lang="en-US" sz="1800" dirty="0"/>
          </a:p>
          <a:p>
            <a:pPr lvl="1"/>
            <a:r>
              <a:rPr lang="en-US" sz="1800" dirty="0">
                <a:solidFill>
                  <a:srgbClr val="C00000"/>
                </a:solidFill>
              </a:rPr>
              <a:t>Bayes by </a:t>
            </a:r>
            <a:r>
              <a:rPr lang="en-US" sz="1800" dirty="0" err="1">
                <a:solidFill>
                  <a:srgbClr val="C00000"/>
                </a:solidFill>
              </a:rPr>
              <a:t>backprop</a:t>
            </a:r>
            <a:endParaRPr lang="en-US" sz="1800" dirty="0">
              <a:solidFill>
                <a:srgbClr val="C00000"/>
              </a:solidFill>
            </a:endParaRPr>
          </a:p>
          <a:p>
            <a:pPr marL="457200" lvl="1" indent="0">
              <a:buNone/>
            </a:pPr>
            <a:endParaRPr lang="en-US" sz="1800" dirty="0"/>
          </a:p>
          <a:p>
            <a:pPr lvl="1"/>
            <a:r>
              <a:rPr lang="en-US" sz="1800" dirty="0">
                <a:solidFill>
                  <a:srgbClr val="C00000"/>
                </a:solidFill>
              </a:rPr>
              <a:t>Dropout as VI</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3045" y="1769228"/>
            <a:ext cx="5161550" cy="60682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5068" y="2881629"/>
            <a:ext cx="5677705" cy="615655"/>
          </a:xfrm>
          <a:prstGeom prst="rect">
            <a:avLst/>
          </a:prstGeom>
        </p:spPr>
      </p:pic>
    </p:spTree>
    <p:extLst>
      <p:ext uri="{BB962C8B-B14F-4D97-AF65-F5344CB8AC3E}">
        <p14:creationId xmlns:p14="http://schemas.microsoft.com/office/powerpoint/2010/main" val="256521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a:bodyPr>
          <a:lstStyle/>
          <a:p>
            <a:r>
              <a:rPr lang="en-US" sz="2700" dirty="0">
                <a:solidFill>
                  <a:schemeClr val="bg1"/>
                </a:solidFill>
              </a:rPr>
              <a:t>Approximate inference – Deep ensembles</a:t>
            </a:r>
          </a:p>
        </p:txBody>
      </p:sp>
      <p:sp>
        <p:nvSpPr>
          <p:cNvPr id="3" name="Content Placeholder 2"/>
          <p:cNvSpPr>
            <a:spLocks noGrp="1"/>
          </p:cNvSpPr>
          <p:nvPr>
            <p:ph idx="1"/>
          </p:nvPr>
        </p:nvSpPr>
        <p:spPr>
          <a:xfrm>
            <a:off x="628650" y="1263649"/>
            <a:ext cx="7886700" cy="4956175"/>
          </a:xfrm>
        </p:spPr>
        <p:txBody>
          <a:bodyPr>
            <a:normAutofit/>
          </a:bodyPr>
          <a:lstStyle/>
          <a:p>
            <a:pPr lvl="1"/>
            <a:r>
              <a:rPr lang="en-US" sz="1800" dirty="0"/>
              <a:t>Approximate posterior by</a:t>
            </a:r>
          </a:p>
          <a:p>
            <a:pPr lvl="1"/>
            <a:endParaRPr lang="en-US" sz="1800" dirty="0"/>
          </a:p>
          <a:p>
            <a:pPr lvl="1"/>
            <a:r>
              <a:rPr lang="en-US" sz="1800" dirty="0"/>
              <a:t>M modes obtained by M SGD runs with random initialization</a:t>
            </a:r>
          </a:p>
          <a:p>
            <a:pPr lvl="1"/>
            <a:endParaRPr lang="en-US" sz="1800" dirty="0"/>
          </a:p>
          <a:p>
            <a:pPr lvl="1"/>
            <a:r>
              <a:rPr lang="en-US" sz="1800" dirty="0"/>
              <a:t>Ensemble of models: M forward passes at test time</a:t>
            </a:r>
          </a:p>
          <a:p>
            <a:pPr lvl="1"/>
            <a:endParaRPr lang="en-US" sz="1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7735" y="1066841"/>
            <a:ext cx="2648691" cy="746679"/>
          </a:xfrm>
          <a:prstGeom prst="rect">
            <a:avLst/>
          </a:prstGeom>
        </p:spPr>
      </p:pic>
    </p:spTree>
    <p:extLst>
      <p:ext uri="{BB962C8B-B14F-4D97-AF65-F5344CB8AC3E}">
        <p14:creationId xmlns:p14="http://schemas.microsoft.com/office/powerpoint/2010/main" val="154817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fontScale="90000"/>
          </a:bodyPr>
          <a:lstStyle/>
          <a:p>
            <a:r>
              <a:rPr lang="en-US" sz="3000" dirty="0">
                <a:solidFill>
                  <a:schemeClr val="bg1"/>
                </a:solidFill>
              </a:rPr>
              <a:t>Approximate inference – SGD-based approaches</a:t>
            </a:r>
          </a:p>
        </p:txBody>
      </p:sp>
      <p:sp>
        <p:nvSpPr>
          <p:cNvPr id="3" name="Content Placeholder 2"/>
          <p:cNvSpPr>
            <a:spLocks noGrp="1"/>
          </p:cNvSpPr>
          <p:nvPr>
            <p:ph idx="1"/>
          </p:nvPr>
        </p:nvSpPr>
        <p:spPr>
          <a:xfrm>
            <a:off x="628650" y="1263649"/>
            <a:ext cx="7886700" cy="4956175"/>
          </a:xfrm>
        </p:spPr>
        <p:txBody>
          <a:bodyPr>
            <a:normAutofit/>
          </a:bodyPr>
          <a:lstStyle/>
          <a:p>
            <a:pPr marL="457200" lvl="1" indent="0" algn="ctr">
              <a:buNone/>
            </a:pPr>
            <a:r>
              <a:rPr lang="en-US" sz="1600" dirty="0">
                <a:solidFill>
                  <a:srgbClr val="C00000"/>
                </a:solidFill>
              </a:rPr>
              <a:t>Requires a single SGD trajectory – no additional cost compared to standard training</a:t>
            </a:r>
          </a:p>
          <a:p>
            <a:pPr lvl="1"/>
            <a:endParaRPr lang="en-US" sz="1800" dirty="0"/>
          </a:p>
          <a:p>
            <a:pPr lvl="1"/>
            <a:endParaRPr lang="en-US" sz="1800" dirty="0"/>
          </a:p>
          <a:p>
            <a:pPr lvl="1"/>
            <a:endParaRPr lang="en-US" sz="1800" dirty="0"/>
          </a:p>
          <a:p>
            <a:pPr lvl="1"/>
            <a:r>
              <a:rPr lang="en-US" sz="1800" dirty="0"/>
              <a:t>Cyclical learning rate</a:t>
            </a:r>
          </a:p>
          <a:p>
            <a:pPr lvl="2"/>
            <a:endParaRPr lang="en-US" sz="1400" dirty="0"/>
          </a:p>
          <a:p>
            <a:pPr lvl="1"/>
            <a:r>
              <a:rPr lang="en-US" sz="1800" dirty="0"/>
              <a:t>Ensemble of models</a:t>
            </a:r>
          </a:p>
          <a:p>
            <a:pPr lvl="1"/>
            <a:endParaRPr lang="en-US" sz="1800" dirty="0"/>
          </a:p>
          <a:p>
            <a:pPr lvl="1"/>
            <a:r>
              <a:rPr lang="en-US" sz="1800" dirty="0"/>
              <a:t>Weight averages: SWA, SWAG</a:t>
            </a:r>
          </a:p>
          <a:p>
            <a:pPr lvl="1"/>
            <a:endParaRPr lang="en-US" sz="1800" dirty="0"/>
          </a:p>
          <a:p>
            <a:pPr lvl="1"/>
            <a:r>
              <a:rPr lang="en-US" sz="1800" dirty="0"/>
              <a:t>Multi-SWAG</a:t>
            </a:r>
          </a:p>
          <a:p>
            <a:pPr lvl="2"/>
            <a:endParaRPr lang="en-US" sz="1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1828" y="1712855"/>
            <a:ext cx="3353522" cy="289888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904" y="4728056"/>
            <a:ext cx="4731673" cy="1802916"/>
          </a:xfrm>
          <a:prstGeom prst="rect">
            <a:avLst/>
          </a:prstGeom>
        </p:spPr>
      </p:pic>
      <p:sp>
        <p:nvSpPr>
          <p:cNvPr id="7" name="TextBox 6"/>
          <p:cNvSpPr txBox="1"/>
          <p:nvPr/>
        </p:nvSpPr>
        <p:spPr>
          <a:xfrm>
            <a:off x="6225540" y="4922891"/>
            <a:ext cx="2590800" cy="1200329"/>
          </a:xfrm>
          <a:prstGeom prst="rect">
            <a:avLst/>
          </a:prstGeom>
          <a:noFill/>
          <a:ln>
            <a:solidFill>
              <a:srgbClr val="C00000"/>
            </a:solidFill>
          </a:ln>
        </p:spPr>
        <p:txBody>
          <a:bodyPr wrap="square" rtlCol="0">
            <a:spAutoFit/>
          </a:bodyPr>
          <a:lstStyle/>
          <a:p>
            <a:r>
              <a:rPr lang="en-US" dirty="0"/>
              <a:t>There is more to be gained by exploring new basins, than continuing to explore the same basin. </a:t>
            </a:r>
          </a:p>
        </p:txBody>
      </p:sp>
    </p:spTree>
    <p:extLst>
      <p:ext uri="{BB962C8B-B14F-4D97-AF65-F5344CB8AC3E}">
        <p14:creationId xmlns:p14="http://schemas.microsoft.com/office/powerpoint/2010/main" val="140601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a:bodyPr>
          <a:lstStyle/>
          <a:p>
            <a:r>
              <a:rPr lang="en-US" sz="2700" dirty="0">
                <a:solidFill>
                  <a:schemeClr val="bg1"/>
                </a:solidFill>
              </a:rPr>
              <a:t>Model comparison – </a:t>
            </a:r>
            <a:r>
              <a:rPr lang="en-US" sz="2700" dirty="0" err="1">
                <a:solidFill>
                  <a:schemeClr val="bg1"/>
                </a:solidFill>
              </a:rPr>
              <a:t>Hyperparameters</a:t>
            </a:r>
            <a:endParaRPr lang="en-US" sz="2700" dirty="0">
              <a:solidFill>
                <a:schemeClr val="bg1"/>
              </a:solidFill>
            </a:endParaRPr>
          </a:p>
        </p:txBody>
      </p:sp>
      <p:sp>
        <p:nvSpPr>
          <p:cNvPr id="3" name="Content Placeholder 2"/>
          <p:cNvSpPr>
            <a:spLocks noGrp="1"/>
          </p:cNvSpPr>
          <p:nvPr>
            <p:ph idx="1"/>
          </p:nvPr>
        </p:nvSpPr>
        <p:spPr>
          <a:xfrm>
            <a:off x="628650" y="1263649"/>
            <a:ext cx="7886700" cy="4956175"/>
          </a:xfrm>
        </p:spPr>
        <p:txBody>
          <a:bodyPr>
            <a:normAutofit/>
          </a:bodyPr>
          <a:lstStyle/>
          <a:p>
            <a:r>
              <a:rPr lang="en-US" sz="2200" dirty="0"/>
              <a:t>Optimize</a:t>
            </a:r>
          </a:p>
          <a:p>
            <a:pPr lvl="1"/>
            <a:r>
              <a:rPr lang="en-US" sz="1800" dirty="0"/>
              <a:t>Evidence framework</a:t>
            </a:r>
          </a:p>
          <a:p>
            <a:pPr lvl="1"/>
            <a:r>
              <a:rPr lang="en-US" sz="1800" dirty="0"/>
              <a:t>Cross-validation</a:t>
            </a:r>
          </a:p>
          <a:p>
            <a:pPr lvl="1"/>
            <a:endParaRPr lang="en-US" sz="1800" dirty="0"/>
          </a:p>
          <a:p>
            <a:pPr marL="0" indent="0">
              <a:buNone/>
            </a:pPr>
            <a:endParaRPr lang="en-US" sz="2200" dirty="0"/>
          </a:p>
          <a:p>
            <a:r>
              <a:rPr lang="en-US" sz="2200" dirty="0"/>
              <a:t>Sample</a:t>
            </a:r>
          </a:p>
          <a:p>
            <a:pPr lvl="1"/>
            <a:r>
              <a:rPr lang="en-US" sz="1800" dirty="0"/>
              <a:t>Global Gibbs sampling</a:t>
            </a:r>
          </a:p>
          <a:p>
            <a:pPr marL="1257300" lvl="2" indent="-342900">
              <a:buFont typeface="+mj-lt"/>
              <a:buAutoNum type="arabicPeriod"/>
            </a:pPr>
            <a:r>
              <a:rPr lang="en-US" sz="1400" dirty="0"/>
              <a:t>Sample weights given </a:t>
            </a:r>
            <a:r>
              <a:rPr lang="en-US" sz="1400" dirty="0" err="1"/>
              <a:t>hyperparameters</a:t>
            </a:r>
            <a:r>
              <a:rPr lang="en-US" sz="1400" dirty="0"/>
              <a:t> (e.g., HMC)</a:t>
            </a:r>
          </a:p>
          <a:p>
            <a:pPr marL="1257300" lvl="2" indent="-342900">
              <a:buFont typeface="+mj-lt"/>
              <a:buAutoNum type="arabicPeriod"/>
            </a:pPr>
            <a:r>
              <a:rPr lang="en-US" sz="1400" dirty="0"/>
              <a:t>Sample </a:t>
            </a:r>
            <a:r>
              <a:rPr lang="en-US" sz="1400" dirty="0" err="1"/>
              <a:t>hyperparameters</a:t>
            </a:r>
            <a:r>
              <a:rPr lang="en-US" sz="1400" dirty="0"/>
              <a:t> given weights (e.g., Gamma distribution)</a:t>
            </a:r>
          </a:p>
          <a:p>
            <a:pPr marL="457200" lvl="1" indent="0">
              <a:buNone/>
            </a:pPr>
            <a:endParaRPr lang="en-US" sz="1800" dirty="0"/>
          </a:p>
          <a:p>
            <a:endParaRPr lang="en-US" sz="2200" dirty="0"/>
          </a:p>
          <a:p>
            <a:r>
              <a:rPr lang="en-US" sz="2200" dirty="0"/>
              <a:t>Integrate out upfront: obtain true prior</a:t>
            </a:r>
          </a:p>
          <a:p>
            <a:pPr marL="457200" lvl="1" indent="0">
              <a:buNone/>
            </a:pPr>
            <a:r>
              <a:rPr lang="en-US" sz="1800" dirty="0"/>
              <a: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85" y="5466163"/>
            <a:ext cx="3186423" cy="70661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05670" y="1743664"/>
            <a:ext cx="2913560" cy="404459"/>
          </a:xfrm>
          <a:prstGeom prst="rect">
            <a:avLst/>
          </a:prstGeom>
        </p:spPr>
      </p:pic>
      <p:sp>
        <p:nvSpPr>
          <p:cNvPr id="7" name="Left Bracket 6"/>
          <p:cNvSpPr/>
          <p:nvPr/>
        </p:nvSpPr>
        <p:spPr>
          <a:xfrm flipH="1">
            <a:off x="3431803" y="1672290"/>
            <a:ext cx="45719" cy="547208"/>
          </a:xfrm>
          <a:prstGeom prst="leftBracket">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353" y="6141505"/>
            <a:ext cx="6245475" cy="67327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4227" y="4299340"/>
            <a:ext cx="6870023" cy="666236"/>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2263" y="2389253"/>
            <a:ext cx="6870024" cy="643522"/>
          </a:xfrm>
          <a:prstGeom prst="rect">
            <a:avLst/>
          </a:prstGeom>
        </p:spPr>
      </p:pic>
      <p:cxnSp>
        <p:nvCxnSpPr>
          <p:cNvPr id="12" name="Elbow Connector 11"/>
          <p:cNvCxnSpPr>
            <a:endCxn id="10" idx="1"/>
          </p:cNvCxnSpPr>
          <p:nvPr/>
        </p:nvCxnSpPr>
        <p:spPr>
          <a:xfrm rot="16200000" flipH="1">
            <a:off x="208949" y="2027700"/>
            <a:ext cx="1238746" cy="127882"/>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endCxn id="9" idx="1"/>
          </p:cNvCxnSpPr>
          <p:nvPr/>
        </p:nvCxnSpPr>
        <p:spPr>
          <a:xfrm rot="16200000" flipH="1">
            <a:off x="151649" y="3879880"/>
            <a:ext cx="1367100" cy="138055"/>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16200000" flipH="1">
            <a:off x="211749" y="5804891"/>
            <a:ext cx="1238746" cy="127882"/>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70408" y="1019184"/>
            <a:ext cx="4692318" cy="653106"/>
          </a:xfrm>
          <a:prstGeom prst="rect">
            <a:avLst/>
          </a:prstGeom>
        </p:spPr>
      </p:pic>
      <p:cxnSp>
        <p:nvCxnSpPr>
          <p:cNvPr id="13" name="Straight Connector 12"/>
          <p:cNvCxnSpPr/>
          <p:nvPr/>
        </p:nvCxnSpPr>
        <p:spPr>
          <a:xfrm>
            <a:off x="5220393" y="1019184"/>
            <a:ext cx="1995054" cy="65028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5062450" y="1027083"/>
            <a:ext cx="2032378" cy="678549"/>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6200000">
            <a:off x="2833770" y="2661832"/>
            <a:ext cx="150333" cy="616186"/>
          </a:xfrm>
          <a:prstGeom prst="leftBrace">
            <a:avLst>
              <a:gd name="adj1" fmla="val 26248"/>
              <a:gd name="adj2" fmla="val 50606"/>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eft Brace 21"/>
          <p:cNvSpPr/>
          <p:nvPr/>
        </p:nvSpPr>
        <p:spPr>
          <a:xfrm rot="16200000">
            <a:off x="2806014" y="4535012"/>
            <a:ext cx="131027" cy="541372"/>
          </a:xfrm>
          <a:prstGeom prst="leftBrace">
            <a:avLst>
              <a:gd name="adj1" fmla="val 26248"/>
              <a:gd name="adj2" fmla="val 50606"/>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22"/>
          <p:cNvSpPr/>
          <p:nvPr/>
        </p:nvSpPr>
        <p:spPr>
          <a:xfrm rot="16200000">
            <a:off x="2673012" y="6500591"/>
            <a:ext cx="131027" cy="308612"/>
          </a:xfrm>
          <a:prstGeom prst="leftBrace">
            <a:avLst>
              <a:gd name="adj1" fmla="val 26248"/>
              <a:gd name="adj2" fmla="val 50606"/>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3240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0" grpId="0" animBg="1"/>
      <p:bldP spid="22"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a:bodyPr>
          <a:lstStyle/>
          <a:p>
            <a:r>
              <a:rPr lang="en-US" sz="2700" dirty="0">
                <a:solidFill>
                  <a:schemeClr val="bg1"/>
                </a:solidFill>
              </a:rPr>
              <a:t>Model comparison – Evidence framework</a:t>
            </a:r>
          </a:p>
        </p:txBody>
      </p:sp>
      <p:sp>
        <p:nvSpPr>
          <p:cNvPr id="3" name="Content Placeholder 2"/>
          <p:cNvSpPr>
            <a:spLocks noGrp="1"/>
          </p:cNvSpPr>
          <p:nvPr>
            <p:ph idx="1"/>
          </p:nvPr>
        </p:nvSpPr>
        <p:spPr>
          <a:xfrm>
            <a:off x="628650" y="1263649"/>
            <a:ext cx="7886700" cy="5281084"/>
          </a:xfrm>
        </p:spPr>
        <p:txBody>
          <a:bodyPr>
            <a:normAutofit/>
          </a:bodyPr>
          <a:lstStyle/>
          <a:p>
            <a:r>
              <a:rPr lang="en-US" sz="2200" dirty="0"/>
              <a:t>Also known as empirical Bayes</a:t>
            </a:r>
          </a:p>
          <a:p>
            <a:r>
              <a:rPr lang="en-US" sz="2200" dirty="0"/>
              <a:t>Optimize</a:t>
            </a:r>
          </a:p>
          <a:p>
            <a:endParaRPr lang="en-US" sz="2200" dirty="0"/>
          </a:p>
          <a:p>
            <a:pPr marL="0" indent="0">
              <a:buNone/>
            </a:pPr>
            <a:endParaRPr lang="en-US" sz="2200" dirty="0"/>
          </a:p>
          <a:p>
            <a:r>
              <a:rPr lang="en-US" sz="2200" dirty="0"/>
              <a:t>Automatically penalizes over-complex models</a:t>
            </a:r>
          </a:p>
          <a:p>
            <a:r>
              <a:rPr lang="en-US" sz="2200" dirty="0"/>
              <a:t>Algorithm alternates between</a:t>
            </a:r>
          </a:p>
          <a:p>
            <a:pPr lvl="1"/>
            <a:r>
              <a:rPr lang="en-US" sz="1800" dirty="0"/>
              <a:t>Parameter optimization</a:t>
            </a:r>
          </a:p>
          <a:p>
            <a:pPr lvl="1"/>
            <a:r>
              <a:rPr lang="en-US" sz="1800" dirty="0" err="1"/>
              <a:t>Hyperparameter</a:t>
            </a:r>
            <a:r>
              <a:rPr lang="en-US" sz="1800" dirty="0"/>
              <a:t> optimization</a:t>
            </a:r>
          </a:p>
          <a:p>
            <a:pPr marL="457200" lvl="1" indent="0">
              <a:buNone/>
            </a:pPr>
            <a:endParaRPr lang="en-US" sz="1800" dirty="0"/>
          </a:p>
          <a:p>
            <a:r>
              <a:rPr lang="en-US" sz="2200" i="1" dirty="0">
                <a:solidFill>
                  <a:srgbClr val="C00000"/>
                </a:solidFill>
              </a:rPr>
              <a:t>Laplace approximation: </a:t>
            </a:r>
            <a:r>
              <a:rPr lang="en-US" sz="2200" dirty="0"/>
              <a:t>Analytical expression for evidence</a:t>
            </a:r>
            <a:endParaRPr lang="en-US" sz="2200" i="1" dirty="0">
              <a:solidFill>
                <a:srgbClr val="C00000"/>
              </a:solidFill>
            </a:endParaRPr>
          </a:p>
          <a:p>
            <a:r>
              <a:rPr lang="en-US" sz="2200" i="1" dirty="0" err="1">
                <a:solidFill>
                  <a:srgbClr val="C00000"/>
                </a:solidFill>
              </a:rPr>
              <a:t>Variational</a:t>
            </a:r>
            <a:r>
              <a:rPr lang="en-US" sz="2200" i="1" dirty="0">
                <a:solidFill>
                  <a:srgbClr val="C00000"/>
                </a:solidFill>
              </a:rPr>
              <a:t> inference: </a:t>
            </a:r>
            <a:r>
              <a:rPr lang="en-US" sz="2200" dirty="0"/>
              <a:t>ELBO includes prior</a:t>
            </a:r>
          </a:p>
          <a:p>
            <a:endParaRPr lang="en-US" sz="22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6128" y="1661699"/>
            <a:ext cx="2913560" cy="591896"/>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76128" y="2385686"/>
            <a:ext cx="3877949" cy="549929"/>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39874" y="2012289"/>
            <a:ext cx="1809092" cy="251137"/>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49979" y="1533383"/>
            <a:ext cx="2913560" cy="405527"/>
          </a:xfrm>
          <a:prstGeom prst="rect">
            <a:avLst/>
          </a:prstGeom>
        </p:spPr>
      </p:pic>
      <p:cxnSp>
        <p:nvCxnSpPr>
          <p:cNvPr id="17" name="Straight Connector 16"/>
          <p:cNvCxnSpPr/>
          <p:nvPr/>
        </p:nvCxnSpPr>
        <p:spPr>
          <a:xfrm>
            <a:off x="6797463" y="1587450"/>
            <a:ext cx="605777" cy="33221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703066" y="1587450"/>
            <a:ext cx="728968" cy="35423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Left Brace 24"/>
          <p:cNvSpPr/>
          <p:nvPr/>
        </p:nvSpPr>
        <p:spPr>
          <a:xfrm rot="16200000" flipH="1">
            <a:off x="8260963" y="1252486"/>
            <a:ext cx="144930" cy="673499"/>
          </a:xfrm>
          <a:prstGeom prst="leftBrace">
            <a:avLst>
              <a:gd name="adj1" fmla="val 26248"/>
              <a:gd name="adj2" fmla="val 50606"/>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Curved Connector 25"/>
          <p:cNvCxnSpPr/>
          <p:nvPr/>
        </p:nvCxnSpPr>
        <p:spPr>
          <a:xfrm rot="10800000" flipV="1">
            <a:off x="4572000" y="1396537"/>
            <a:ext cx="3753704" cy="232102"/>
          </a:xfrm>
          <a:prstGeom prst="curvedConnector3">
            <a:avLst>
              <a:gd name="adj1" fmla="val 99606"/>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04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a:bodyPr>
          <a:lstStyle/>
          <a:p>
            <a:r>
              <a:rPr lang="en-US" sz="2700" dirty="0">
                <a:solidFill>
                  <a:schemeClr val="bg1"/>
                </a:solidFill>
              </a:rPr>
              <a:t>Uncertainty quality</a:t>
            </a:r>
          </a:p>
        </p:txBody>
      </p:sp>
      <p:sp>
        <p:nvSpPr>
          <p:cNvPr id="3" name="Content Placeholder 2"/>
          <p:cNvSpPr>
            <a:spLocks noGrp="1"/>
          </p:cNvSpPr>
          <p:nvPr>
            <p:ph idx="1"/>
          </p:nvPr>
        </p:nvSpPr>
        <p:spPr>
          <a:xfrm>
            <a:off x="628650" y="1263649"/>
            <a:ext cx="7886700" cy="5281084"/>
          </a:xfrm>
        </p:spPr>
        <p:txBody>
          <a:bodyPr>
            <a:normAutofit/>
          </a:bodyPr>
          <a:lstStyle/>
          <a:p>
            <a:r>
              <a:rPr lang="en-US" sz="2200" dirty="0"/>
              <a:t>In-domain uncertainty</a:t>
            </a:r>
          </a:p>
          <a:p>
            <a:endParaRPr lang="en-US" sz="2200" dirty="0"/>
          </a:p>
          <a:p>
            <a:endParaRPr lang="en-US" sz="2200" dirty="0"/>
          </a:p>
          <a:p>
            <a:endParaRPr lang="en-US" sz="2200" dirty="0"/>
          </a:p>
          <a:p>
            <a:endParaRPr lang="en-US" sz="2200" dirty="0"/>
          </a:p>
          <a:p>
            <a:endParaRPr lang="en-US" sz="2200" dirty="0"/>
          </a:p>
          <a:p>
            <a:pPr marL="0" indent="0">
              <a:buNone/>
            </a:pPr>
            <a:endParaRPr lang="en-US" sz="2200" dirty="0"/>
          </a:p>
          <a:p>
            <a:r>
              <a:rPr lang="en-US" sz="2200" dirty="0"/>
              <a:t>In-between uncertainty: </a:t>
            </a:r>
            <a:r>
              <a:rPr lang="en-US" sz="2200" i="1" dirty="0">
                <a:solidFill>
                  <a:srgbClr val="C00000"/>
                </a:solidFill>
              </a:rPr>
              <a:t>important for active learning!</a:t>
            </a:r>
          </a:p>
          <a:p>
            <a:endParaRPr lang="en-US" sz="2200" dirty="0"/>
          </a:p>
          <a:p>
            <a:endParaRPr lang="en-US" sz="2200" dirty="0"/>
          </a:p>
          <a:p>
            <a:endParaRPr lang="en-US" sz="1800" i="1" dirty="0">
              <a:solidFill>
                <a:srgbClr val="C00000"/>
              </a:solidFill>
            </a:endParaRPr>
          </a:p>
          <a:p>
            <a:endParaRPr lang="en-US" sz="2200" i="1" dirty="0">
              <a:solidFill>
                <a:srgbClr val="C00000"/>
              </a:solidFill>
            </a:endParaRPr>
          </a:p>
          <a:p>
            <a:endParaRPr lang="en-US" sz="2200" i="1" dirty="0">
              <a:solidFill>
                <a:srgbClr val="C00000"/>
              </a:solidFill>
            </a:endParaRPr>
          </a:p>
          <a:p>
            <a:endParaRPr lang="en-US" sz="2200" i="1" dirty="0">
              <a:solidFill>
                <a:srgbClr val="C00000"/>
              </a:solidFill>
            </a:endParaRPr>
          </a:p>
          <a:p>
            <a:endParaRPr lang="en-US" sz="2200" dirty="0"/>
          </a:p>
          <a:p>
            <a:endParaRPr lang="en-US" sz="2200" dirty="0"/>
          </a:p>
          <a:p>
            <a:endParaRPr lang="en-US" sz="2200" dirty="0"/>
          </a:p>
          <a:p>
            <a:endParaRPr lang="en-US" sz="2200" dirty="0"/>
          </a:p>
          <a:p>
            <a:pPr marL="0" indent="0">
              <a:buNone/>
            </a:pPr>
            <a:endParaRPr lang="en-US" sz="22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809" y="1704108"/>
            <a:ext cx="3133169" cy="25240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809" y="4801899"/>
            <a:ext cx="5677705" cy="1576819"/>
          </a:xfrm>
          <a:prstGeom prst="rect">
            <a:avLst/>
          </a:prstGeom>
        </p:spPr>
      </p:pic>
      <p:sp>
        <p:nvSpPr>
          <p:cNvPr id="6" name="TextBox 5"/>
          <p:cNvSpPr txBox="1"/>
          <p:nvPr/>
        </p:nvSpPr>
        <p:spPr>
          <a:xfrm>
            <a:off x="4388427" y="1732341"/>
            <a:ext cx="2286693" cy="1200329"/>
          </a:xfrm>
          <a:prstGeom prst="rect">
            <a:avLst/>
          </a:prstGeom>
          <a:noFill/>
          <a:ln>
            <a:solidFill>
              <a:srgbClr val="C00000"/>
            </a:solidFill>
          </a:ln>
        </p:spPr>
        <p:txBody>
          <a:bodyPr wrap="square" rtlCol="0">
            <a:spAutoFit/>
          </a:bodyPr>
          <a:lstStyle/>
          <a:p>
            <a:r>
              <a:rPr lang="en-US" dirty="0"/>
              <a:t>Bayesian uncertainty estimates often fail to capture the true data distribution</a:t>
            </a:r>
          </a:p>
        </p:txBody>
      </p:sp>
      <p:sp>
        <p:nvSpPr>
          <p:cNvPr id="7" name="TextBox 6"/>
          <p:cNvSpPr txBox="1"/>
          <p:nvPr/>
        </p:nvSpPr>
        <p:spPr>
          <a:xfrm>
            <a:off x="6552508" y="4927199"/>
            <a:ext cx="2286693" cy="1200329"/>
          </a:xfrm>
          <a:prstGeom prst="rect">
            <a:avLst/>
          </a:prstGeom>
          <a:noFill/>
          <a:ln>
            <a:solidFill>
              <a:srgbClr val="C00000"/>
            </a:solidFill>
          </a:ln>
        </p:spPr>
        <p:txBody>
          <a:bodyPr wrap="square" rtlCol="0">
            <a:spAutoFit/>
          </a:bodyPr>
          <a:lstStyle/>
          <a:p>
            <a:r>
              <a:rPr lang="en-US" dirty="0"/>
              <a:t>The model is often overconfident in areas that should be highly uncertain</a:t>
            </a:r>
          </a:p>
        </p:txBody>
      </p:sp>
    </p:spTree>
    <p:extLst>
      <p:ext uri="{BB962C8B-B14F-4D97-AF65-F5344CB8AC3E}">
        <p14:creationId xmlns:p14="http://schemas.microsoft.com/office/powerpoint/2010/main" val="127645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a:bodyPr>
          <a:lstStyle/>
          <a:p>
            <a:r>
              <a:rPr lang="en-US" sz="3000" dirty="0">
                <a:solidFill>
                  <a:schemeClr val="bg1"/>
                </a:solidFill>
              </a:rPr>
              <a:t>Summary</a:t>
            </a:r>
          </a:p>
        </p:txBody>
      </p:sp>
      <p:sp>
        <p:nvSpPr>
          <p:cNvPr id="3" name="Content Placeholder 2"/>
          <p:cNvSpPr>
            <a:spLocks noGrp="1"/>
          </p:cNvSpPr>
          <p:nvPr>
            <p:ph idx="1"/>
          </p:nvPr>
        </p:nvSpPr>
        <p:spPr>
          <a:xfrm>
            <a:off x="628650" y="1263650"/>
            <a:ext cx="7886700" cy="4832350"/>
          </a:xfrm>
        </p:spPr>
        <p:txBody>
          <a:bodyPr>
            <a:normAutofit/>
          </a:bodyPr>
          <a:lstStyle/>
          <a:p>
            <a:r>
              <a:rPr lang="en-US" sz="2200" dirty="0"/>
              <a:t>Bayesian model average</a:t>
            </a:r>
          </a:p>
          <a:p>
            <a:endParaRPr lang="en-US" sz="2200" dirty="0"/>
          </a:p>
          <a:p>
            <a:r>
              <a:rPr lang="en-US" sz="2200" dirty="0"/>
              <a:t>Motivation </a:t>
            </a:r>
          </a:p>
          <a:p>
            <a:endParaRPr lang="en-US" sz="2200" dirty="0"/>
          </a:p>
          <a:p>
            <a:r>
              <a:rPr lang="en-US" sz="2200" dirty="0"/>
              <a:t>Parameter priors and GP limit</a:t>
            </a:r>
          </a:p>
          <a:p>
            <a:endParaRPr lang="en-US" sz="2200" dirty="0"/>
          </a:p>
          <a:p>
            <a:r>
              <a:rPr lang="en-US" sz="2200" dirty="0"/>
              <a:t>Approximate inference</a:t>
            </a:r>
          </a:p>
          <a:p>
            <a:endParaRPr lang="en-US" sz="2200" dirty="0"/>
          </a:p>
          <a:p>
            <a:r>
              <a:rPr lang="en-US" sz="2200" dirty="0"/>
              <a:t>Model selection</a:t>
            </a:r>
          </a:p>
          <a:p>
            <a:endParaRPr lang="en-US" sz="2200" dirty="0"/>
          </a:p>
          <a:p>
            <a:r>
              <a:rPr lang="en-US" sz="2200" dirty="0"/>
              <a:t>Uncertainty quality</a:t>
            </a:r>
          </a:p>
          <a:p>
            <a:endParaRPr lang="en-US" sz="2200" dirty="0"/>
          </a:p>
        </p:txBody>
      </p:sp>
    </p:spTree>
    <p:extLst>
      <p:ext uri="{BB962C8B-B14F-4D97-AF65-F5344CB8AC3E}">
        <p14:creationId xmlns:p14="http://schemas.microsoft.com/office/powerpoint/2010/main" val="395284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a:bodyPr>
          <a:lstStyle/>
          <a:p>
            <a:r>
              <a:rPr lang="en-US" sz="3000" dirty="0">
                <a:solidFill>
                  <a:schemeClr val="bg1"/>
                </a:solidFill>
              </a:rPr>
              <a:t>Bayesian model average</a:t>
            </a:r>
          </a:p>
        </p:txBody>
      </p:sp>
      <p:sp>
        <p:nvSpPr>
          <p:cNvPr id="3" name="Content Placeholder 2"/>
          <p:cNvSpPr>
            <a:spLocks noGrp="1"/>
          </p:cNvSpPr>
          <p:nvPr>
            <p:ph idx="1"/>
          </p:nvPr>
        </p:nvSpPr>
        <p:spPr>
          <a:xfrm>
            <a:off x="628650" y="1263650"/>
            <a:ext cx="7886700" cy="5384800"/>
          </a:xfrm>
        </p:spPr>
        <p:txBody>
          <a:bodyPr>
            <a:normAutofit/>
          </a:bodyPr>
          <a:lstStyle/>
          <a:p>
            <a:r>
              <a:rPr lang="en-US" sz="2200" dirty="0"/>
              <a:t>Gaussian noise model</a:t>
            </a:r>
          </a:p>
          <a:p>
            <a:endParaRPr lang="en-US" sz="2200" dirty="0"/>
          </a:p>
          <a:p>
            <a:endParaRPr lang="en-US" sz="2200" dirty="0"/>
          </a:p>
          <a:p>
            <a:r>
              <a:rPr lang="en-US" sz="2200" dirty="0"/>
              <a:t>Integrate over all plausible parameter settings</a:t>
            </a:r>
          </a:p>
          <a:p>
            <a:pPr marL="0" indent="0">
              <a:buNone/>
            </a:pPr>
            <a:endParaRPr lang="en-US" sz="2200" dirty="0"/>
          </a:p>
          <a:p>
            <a:endParaRPr lang="en-US" sz="2200" dirty="0"/>
          </a:p>
          <a:p>
            <a:r>
              <a:rPr lang="en-US" sz="2200" dirty="0"/>
              <a:t>No-noise prediction</a:t>
            </a:r>
          </a:p>
          <a:p>
            <a:endParaRPr lang="en-US" sz="2200" dirty="0"/>
          </a:p>
          <a:p>
            <a:endParaRPr lang="en-US" sz="2200" dirty="0"/>
          </a:p>
          <a:p>
            <a:r>
              <a:rPr lang="en-US" sz="2200" dirty="0"/>
              <a:t>Single value prediction</a:t>
            </a:r>
          </a:p>
          <a:p>
            <a:endParaRPr lang="en-US" sz="2200" dirty="0"/>
          </a:p>
          <a:p>
            <a:endParaRPr lang="en-US" sz="2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3148" y="2935638"/>
            <a:ext cx="5677705" cy="92055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0750" y="1666998"/>
            <a:ext cx="5161550" cy="79743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7806" y="4314847"/>
            <a:ext cx="5455988" cy="700696"/>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53894" y="5608929"/>
            <a:ext cx="3393263" cy="677077"/>
          </a:xfrm>
          <a:prstGeom prst="rect">
            <a:avLst/>
          </a:prstGeom>
        </p:spPr>
      </p:pic>
    </p:spTree>
    <p:extLst>
      <p:ext uri="{BB962C8B-B14F-4D97-AF65-F5344CB8AC3E}">
        <p14:creationId xmlns:p14="http://schemas.microsoft.com/office/powerpoint/2010/main" val="406678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a:bodyPr>
          <a:lstStyle/>
          <a:p>
            <a:r>
              <a:rPr lang="en-US" sz="3000" dirty="0">
                <a:solidFill>
                  <a:schemeClr val="bg1"/>
                </a:solidFill>
              </a:rPr>
              <a:t>Bayesian model average</a:t>
            </a:r>
          </a:p>
        </p:txBody>
      </p:sp>
      <p:sp>
        <p:nvSpPr>
          <p:cNvPr id="3" name="Content Placeholder 2"/>
          <p:cNvSpPr>
            <a:spLocks noGrp="1"/>
          </p:cNvSpPr>
          <p:nvPr>
            <p:ph idx="1"/>
          </p:nvPr>
        </p:nvSpPr>
        <p:spPr>
          <a:xfrm>
            <a:off x="628650" y="1263649"/>
            <a:ext cx="7886700" cy="5259071"/>
          </a:xfrm>
        </p:spPr>
        <p:txBody>
          <a:bodyPr>
            <a:normAutofit/>
          </a:bodyPr>
          <a:lstStyle/>
          <a:p>
            <a:r>
              <a:rPr lang="en-US" sz="2200" dirty="0"/>
              <a:t>Posterior </a:t>
            </a:r>
          </a:p>
          <a:p>
            <a:endParaRPr lang="en-US" sz="2200" dirty="0"/>
          </a:p>
          <a:p>
            <a:r>
              <a:rPr lang="en-US" sz="2200" dirty="0"/>
              <a:t>Evidence</a:t>
            </a:r>
          </a:p>
          <a:p>
            <a:endParaRPr lang="en-US" sz="2200" dirty="0"/>
          </a:p>
          <a:p>
            <a:r>
              <a:rPr lang="en-US" sz="2200" dirty="0"/>
              <a:t>MAP estimate</a:t>
            </a:r>
          </a:p>
          <a:p>
            <a:endParaRPr lang="en-US" sz="2200" dirty="0"/>
          </a:p>
          <a:p>
            <a:endParaRPr lang="en-US" sz="2200" dirty="0"/>
          </a:p>
          <a:p>
            <a:endParaRPr lang="en-US" sz="2200" dirty="0"/>
          </a:p>
          <a:p>
            <a:endParaRPr lang="en-US" sz="2200" dirty="0"/>
          </a:p>
          <a:p>
            <a:pPr marL="0" indent="0">
              <a:buNone/>
            </a:pPr>
            <a:endParaRPr lang="en-US" sz="2200" dirty="0"/>
          </a:p>
          <a:p>
            <a:r>
              <a:rPr lang="en-US" sz="2200" dirty="0"/>
              <a:t>Bets everything on a single hypothesis – not Bayesian</a:t>
            </a:r>
          </a:p>
          <a:p>
            <a:pPr marL="0" indent="0">
              <a:buNone/>
            </a:pPr>
            <a:endParaRPr lang="en-US" sz="2200" dirty="0"/>
          </a:p>
          <a:p>
            <a:endParaRPr lang="en-US" sz="2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579" y="3482442"/>
            <a:ext cx="2493142" cy="56706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587" y="4874691"/>
            <a:ext cx="1905266" cy="57472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5356" y="4137763"/>
            <a:ext cx="2387926" cy="624635"/>
          </a:xfrm>
          <a:prstGeom prst="rect">
            <a:avLst/>
          </a:prstGeom>
        </p:spPr>
      </p:pic>
      <p:sp>
        <p:nvSpPr>
          <p:cNvPr id="9" name="Left Bracket 8"/>
          <p:cNvSpPr/>
          <p:nvPr/>
        </p:nvSpPr>
        <p:spPr>
          <a:xfrm>
            <a:off x="957587" y="3569970"/>
            <a:ext cx="138992" cy="1760220"/>
          </a:xfrm>
          <a:prstGeom prst="leftBracket">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0791" y="2041585"/>
            <a:ext cx="3270859" cy="59551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36187" y="1152032"/>
            <a:ext cx="2836145" cy="601974"/>
          </a:xfrm>
          <a:prstGeom prst="rect">
            <a:avLst/>
          </a:prstGeom>
        </p:spPr>
      </p:pic>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89904" y="1107590"/>
            <a:ext cx="2767465" cy="1292831"/>
          </a:xfrm>
          <a:prstGeom prst="rect">
            <a:avLst/>
          </a:prstGeom>
        </p:spPr>
      </p:pic>
    </p:spTree>
    <p:extLst>
      <p:ext uri="{BB962C8B-B14F-4D97-AF65-F5344CB8AC3E}">
        <p14:creationId xmlns:p14="http://schemas.microsoft.com/office/powerpoint/2010/main" val="56897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a:bodyPr>
          <a:lstStyle/>
          <a:p>
            <a:r>
              <a:rPr lang="en-US" sz="3000" dirty="0">
                <a:solidFill>
                  <a:schemeClr val="bg1"/>
                </a:solidFill>
              </a:rPr>
              <a:t>Bayesian model average</a:t>
            </a:r>
          </a:p>
        </p:txBody>
      </p:sp>
      <p:sp>
        <p:nvSpPr>
          <p:cNvPr id="3" name="Content Placeholder 2"/>
          <p:cNvSpPr>
            <a:spLocks noGrp="1"/>
          </p:cNvSpPr>
          <p:nvPr>
            <p:ph idx="1"/>
          </p:nvPr>
        </p:nvSpPr>
        <p:spPr>
          <a:xfrm>
            <a:off x="628650" y="1263649"/>
            <a:ext cx="7886700" cy="4956175"/>
          </a:xfrm>
        </p:spPr>
        <p:txBody>
          <a:bodyPr>
            <a:normAutofit/>
          </a:bodyPr>
          <a:lstStyle/>
          <a:p>
            <a:r>
              <a:rPr lang="en-US" sz="2200" dirty="0" err="1"/>
              <a:t>Hyperparameters</a:t>
            </a:r>
            <a:r>
              <a:rPr lang="en-US" sz="2200" dirty="0"/>
              <a:t> and </a:t>
            </a:r>
            <a:r>
              <a:rPr lang="en-US" sz="2200" dirty="0" err="1"/>
              <a:t>hyperpriors</a:t>
            </a:r>
            <a:endParaRPr lang="en-US" sz="2200" dirty="0"/>
          </a:p>
          <a:p>
            <a:endParaRPr lang="en-US" sz="2200" dirty="0"/>
          </a:p>
          <a:p>
            <a:endParaRPr lang="en-US" sz="2200" dirty="0"/>
          </a:p>
          <a:p>
            <a:endParaRPr lang="en-US" sz="2200" dirty="0"/>
          </a:p>
          <a:p>
            <a:r>
              <a:rPr lang="en-US" sz="2200" dirty="0"/>
              <a:t>Bayes: </a:t>
            </a:r>
            <a:r>
              <a:rPr lang="en-US" sz="2200" i="1" dirty="0">
                <a:solidFill>
                  <a:srgbClr val="C00000"/>
                </a:solidFill>
              </a:rPr>
              <a:t>Integrate over all plausible </a:t>
            </a:r>
            <a:r>
              <a:rPr lang="en-US" sz="2200" i="1" dirty="0" err="1">
                <a:solidFill>
                  <a:srgbClr val="C00000"/>
                </a:solidFill>
              </a:rPr>
              <a:t>hyperparameters</a:t>
            </a:r>
            <a:endParaRPr lang="en-US" sz="2200" i="1" dirty="0">
              <a:solidFill>
                <a:srgbClr val="C00000"/>
              </a:solidFill>
            </a:endParaRPr>
          </a:p>
          <a:p>
            <a:endParaRPr lang="en-US" sz="2200" dirty="0"/>
          </a:p>
          <a:p>
            <a:pPr marL="0" indent="0">
              <a:buNone/>
            </a:pPr>
            <a:br>
              <a:rPr lang="en-US" sz="2200" dirty="0"/>
            </a:br>
            <a:endParaRPr lang="en-US" sz="2200" dirty="0"/>
          </a:p>
          <a:p>
            <a:r>
              <a:rPr lang="en-US" sz="2200" dirty="0"/>
              <a:t>Different models: </a:t>
            </a:r>
            <a:r>
              <a:rPr lang="en-US" sz="2200" i="1" dirty="0">
                <a:solidFill>
                  <a:srgbClr val="C00000"/>
                </a:solidFill>
              </a:rPr>
              <a:t>Integrate over all plausible models</a:t>
            </a:r>
          </a:p>
          <a:p>
            <a:endParaRPr lang="en-US" sz="2200" i="1" dirty="0">
              <a:solidFill>
                <a:srgbClr val="C00000"/>
              </a:solidFill>
            </a:endParaRPr>
          </a:p>
          <a:p>
            <a:r>
              <a:rPr lang="en-US" sz="2200" dirty="0"/>
              <a:t>Computationally intractable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549" y="1951671"/>
            <a:ext cx="3151262" cy="58303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09496" y="1903233"/>
            <a:ext cx="3525408" cy="66449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3143" y="3725168"/>
            <a:ext cx="5406995" cy="611622"/>
          </a:xfrm>
          <a:prstGeom prst="rect">
            <a:avLst/>
          </a:prstGeom>
        </p:spPr>
      </p:pic>
    </p:spTree>
    <p:extLst>
      <p:ext uri="{BB962C8B-B14F-4D97-AF65-F5344CB8AC3E}">
        <p14:creationId xmlns:p14="http://schemas.microsoft.com/office/powerpoint/2010/main" val="58803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a:bodyPr>
          <a:lstStyle/>
          <a:p>
            <a:r>
              <a:rPr lang="en-US" sz="3000" dirty="0">
                <a:solidFill>
                  <a:schemeClr val="bg1"/>
                </a:solidFill>
              </a:rPr>
              <a:t>Motivation</a:t>
            </a:r>
          </a:p>
        </p:txBody>
      </p:sp>
      <p:sp>
        <p:nvSpPr>
          <p:cNvPr id="3" name="Content Placeholder 2"/>
          <p:cNvSpPr>
            <a:spLocks noGrp="1"/>
          </p:cNvSpPr>
          <p:nvPr>
            <p:ph idx="1"/>
          </p:nvPr>
        </p:nvSpPr>
        <p:spPr>
          <a:xfrm>
            <a:off x="628650" y="1263649"/>
            <a:ext cx="7886700" cy="5388611"/>
          </a:xfrm>
        </p:spPr>
        <p:txBody>
          <a:bodyPr>
            <a:normAutofit/>
          </a:bodyPr>
          <a:lstStyle/>
          <a:p>
            <a:r>
              <a:rPr lang="en-US" sz="2200" dirty="0"/>
              <a:t>Classification calibration</a:t>
            </a:r>
          </a:p>
          <a:p>
            <a:endParaRPr lang="en-US" sz="2200" dirty="0"/>
          </a:p>
          <a:p>
            <a:endParaRPr lang="en-US" sz="2200" dirty="0"/>
          </a:p>
          <a:p>
            <a:endParaRPr lang="en-US" sz="2200" dirty="0"/>
          </a:p>
          <a:p>
            <a:endParaRPr lang="en-US" sz="2200" dirty="0"/>
          </a:p>
          <a:p>
            <a:pPr lvl="1"/>
            <a:r>
              <a:rPr lang="en-US" sz="1800" dirty="0"/>
              <a:t>Other recalibration techniques</a:t>
            </a:r>
          </a:p>
          <a:p>
            <a:pPr lvl="1"/>
            <a:r>
              <a:rPr lang="en-US" sz="1800" i="1" dirty="0">
                <a:solidFill>
                  <a:srgbClr val="C00000"/>
                </a:solidFill>
              </a:rPr>
              <a:t>Recalibration via epistemic uncertainty</a:t>
            </a:r>
            <a:r>
              <a:rPr lang="en-US" sz="1800" dirty="0"/>
              <a:t> </a:t>
            </a:r>
          </a:p>
          <a:p>
            <a:r>
              <a:rPr lang="en-US" sz="2200" dirty="0"/>
              <a:t>Regression calibration	</a:t>
            </a:r>
          </a:p>
          <a:p>
            <a:pPr lvl="1"/>
            <a:r>
              <a:rPr lang="en-US" sz="1800" dirty="0"/>
              <a:t>No output uncertainty</a:t>
            </a:r>
          </a:p>
          <a:p>
            <a:pPr lvl="1"/>
            <a:r>
              <a:rPr lang="en-US" sz="1800" i="1" dirty="0">
                <a:solidFill>
                  <a:srgbClr val="C00000"/>
                </a:solidFill>
              </a:rPr>
              <a:t>Recalibration via epistemic uncertainty</a:t>
            </a:r>
            <a:endParaRPr lang="en-US" sz="2200" i="1" dirty="0">
              <a:solidFill>
                <a:srgbClr val="C00000"/>
              </a:solidFill>
            </a:endParaRPr>
          </a:p>
          <a:p>
            <a:r>
              <a:rPr lang="en-US" sz="2200" dirty="0"/>
              <a:t>Accuracy</a:t>
            </a:r>
          </a:p>
          <a:p>
            <a:pPr lvl="1"/>
            <a:r>
              <a:rPr lang="en-US" sz="1800" dirty="0"/>
              <a:t>Peaked posterior?</a:t>
            </a:r>
          </a:p>
          <a:p>
            <a:pPr lvl="1"/>
            <a:r>
              <a:rPr lang="en-US" sz="1800" dirty="0"/>
              <a:t>Constant output?</a:t>
            </a:r>
          </a:p>
          <a:p>
            <a:pPr lvl="1"/>
            <a:r>
              <a:rPr lang="en-US" sz="1800" dirty="0"/>
              <a:t>No!</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321" y="1686077"/>
            <a:ext cx="2986436" cy="151988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9848" y="1644982"/>
            <a:ext cx="2751305" cy="1571596"/>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7146" y="4209127"/>
            <a:ext cx="3877949" cy="923865"/>
          </a:xfrm>
          <a:prstGeom prst="rect">
            <a:avLst/>
          </a:prstGeom>
        </p:spPr>
      </p:pic>
    </p:spTree>
    <p:extLst>
      <p:ext uri="{BB962C8B-B14F-4D97-AF65-F5344CB8AC3E}">
        <p14:creationId xmlns:p14="http://schemas.microsoft.com/office/powerpoint/2010/main" val="321356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a:bodyPr>
          <a:lstStyle/>
          <a:p>
            <a:r>
              <a:rPr lang="en-US" sz="3000" dirty="0">
                <a:solidFill>
                  <a:schemeClr val="bg1"/>
                </a:solidFill>
              </a:rPr>
              <a:t>Parameter priors and GP limit</a:t>
            </a:r>
          </a:p>
        </p:txBody>
      </p:sp>
      <p:sp>
        <p:nvSpPr>
          <p:cNvPr id="3" name="Content Placeholder 2"/>
          <p:cNvSpPr>
            <a:spLocks noGrp="1"/>
          </p:cNvSpPr>
          <p:nvPr>
            <p:ph idx="1"/>
          </p:nvPr>
        </p:nvSpPr>
        <p:spPr>
          <a:xfrm>
            <a:off x="628650" y="1263649"/>
            <a:ext cx="7886700" cy="5480051"/>
          </a:xfrm>
        </p:spPr>
        <p:txBody>
          <a:bodyPr>
            <a:normAutofit/>
          </a:bodyPr>
          <a:lstStyle/>
          <a:p>
            <a:r>
              <a:rPr lang="en-US" sz="2200" dirty="0"/>
              <a:t>Infinite-width single-layer NN with Gaussian parameter prior</a:t>
            </a:r>
          </a:p>
          <a:p>
            <a:endParaRPr lang="en-US" sz="2200" dirty="0"/>
          </a:p>
          <a:p>
            <a:endParaRPr lang="en-US" sz="2200" dirty="0"/>
          </a:p>
          <a:p>
            <a:endParaRPr lang="en-US" sz="2200" dirty="0"/>
          </a:p>
          <a:p>
            <a:endParaRPr lang="en-US" sz="2200" dirty="0"/>
          </a:p>
          <a:p>
            <a:pPr marL="0" indent="0">
              <a:buNone/>
            </a:pPr>
            <a:endParaRPr lang="en-US" sz="2200" dirty="0"/>
          </a:p>
          <a:p>
            <a:r>
              <a:rPr lang="en-US" sz="2200" dirty="0"/>
              <a:t>Swapping NNs with GPs or the opposite</a:t>
            </a:r>
          </a:p>
          <a:p>
            <a:pPr lvl="1"/>
            <a:r>
              <a:rPr lang="en-US" sz="1800" dirty="0"/>
              <a:t>Use BNNs instead of GPs: </a:t>
            </a:r>
            <a:r>
              <a:rPr lang="en-US" sz="1800" i="1" dirty="0">
                <a:solidFill>
                  <a:srgbClr val="C00000"/>
                </a:solidFill>
              </a:rPr>
              <a:t>smaller computational cost</a:t>
            </a:r>
          </a:p>
          <a:p>
            <a:pPr lvl="1"/>
            <a:r>
              <a:rPr lang="en-US" sz="1800" dirty="0"/>
              <a:t>Use GPs instead of BNNs: </a:t>
            </a:r>
            <a:r>
              <a:rPr lang="en-US" sz="1800" i="1" dirty="0">
                <a:solidFill>
                  <a:srgbClr val="C00000"/>
                </a:solidFill>
              </a:rPr>
              <a:t>exact Bayesian inference</a:t>
            </a:r>
          </a:p>
          <a:p>
            <a:pPr lvl="1"/>
            <a:endParaRPr lang="en-US" sz="1800" i="1" dirty="0">
              <a:solidFill>
                <a:srgbClr val="C00000"/>
              </a:solidFill>
            </a:endParaRPr>
          </a:p>
          <a:p>
            <a:r>
              <a:rPr lang="en-US" sz="2200" dirty="0"/>
              <a:t>What if we want to utilize the full capabilities of BNNs?</a:t>
            </a:r>
          </a:p>
          <a:p>
            <a:pPr lvl="1"/>
            <a:endParaRPr lang="en-US" sz="1800" dirty="0"/>
          </a:p>
          <a:p>
            <a:endParaRPr lang="en-US" sz="2200" dirty="0"/>
          </a:p>
          <a:p>
            <a:pPr lvl="1"/>
            <a:endParaRPr lang="en-US" sz="1800" dirty="0"/>
          </a:p>
          <a:p>
            <a:pPr lvl="1"/>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989" y="1667377"/>
            <a:ext cx="6870023" cy="1831605"/>
          </a:xfrm>
          <a:prstGeom prst="rect">
            <a:avLst/>
          </a:prstGeom>
        </p:spPr>
      </p:pic>
    </p:spTree>
    <p:extLst>
      <p:ext uri="{BB962C8B-B14F-4D97-AF65-F5344CB8AC3E}">
        <p14:creationId xmlns:p14="http://schemas.microsoft.com/office/powerpoint/2010/main" val="336846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a:bodyPr>
          <a:lstStyle/>
          <a:p>
            <a:r>
              <a:rPr lang="en-US" sz="3000" dirty="0">
                <a:solidFill>
                  <a:schemeClr val="bg1"/>
                </a:solidFill>
              </a:rPr>
              <a:t>Parameter priors and GP limit</a:t>
            </a:r>
          </a:p>
        </p:txBody>
      </p:sp>
      <p:sp>
        <p:nvSpPr>
          <p:cNvPr id="3" name="Content Placeholder 2"/>
          <p:cNvSpPr>
            <a:spLocks noGrp="1"/>
          </p:cNvSpPr>
          <p:nvPr>
            <p:ph idx="1"/>
          </p:nvPr>
        </p:nvSpPr>
        <p:spPr>
          <a:xfrm>
            <a:off x="628650" y="1263649"/>
            <a:ext cx="7886700" cy="5480051"/>
          </a:xfrm>
        </p:spPr>
        <p:txBody>
          <a:bodyPr>
            <a:normAutofit/>
          </a:bodyPr>
          <a:lstStyle/>
          <a:p>
            <a:r>
              <a:rPr lang="en-US" sz="2200" dirty="0"/>
              <a:t>CLT-breaking parameter priors: </a:t>
            </a:r>
            <a:r>
              <a:rPr lang="en-US" sz="2200" i="1" dirty="0">
                <a:solidFill>
                  <a:srgbClr val="C00000"/>
                </a:solidFill>
              </a:rPr>
              <a:t>Heavy tails</a:t>
            </a:r>
          </a:p>
          <a:p>
            <a:endParaRPr lang="en-US" sz="2200" dirty="0"/>
          </a:p>
          <a:p>
            <a:endParaRPr lang="en-US" sz="2200" dirty="0"/>
          </a:p>
          <a:p>
            <a:endParaRPr lang="en-US" sz="2200" dirty="0"/>
          </a:p>
          <a:p>
            <a:endParaRPr lang="en-US" sz="2200" dirty="0"/>
          </a:p>
          <a:p>
            <a:endParaRPr lang="en-US" sz="2200" dirty="0"/>
          </a:p>
          <a:p>
            <a:pPr lvl="1"/>
            <a:r>
              <a:rPr lang="en-US" sz="1800" dirty="0"/>
              <a:t>Gaussian prior with variance drawn from </a:t>
            </a:r>
            <a:r>
              <a:rPr lang="en-US" sz="1800" dirty="0" err="1"/>
              <a:t>hyperprior</a:t>
            </a:r>
            <a:endParaRPr lang="en-US" sz="1800" dirty="0"/>
          </a:p>
          <a:p>
            <a:pPr lvl="1"/>
            <a:endParaRPr lang="en-US" sz="1800" dirty="0"/>
          </a:p>
          <a:p>
            <a:pPr lvl="1"/>
            <a:r>
              <a:rPr lang="en-US" sz="1800" i="1" dirty="0"/>
              <a:t>Student-t</a:t>
            </a:r>
          </a:p>
          <a:p>
            <a:pPr lvl="1"/>
            <a:r>
              <a:rPr lang="en-US" sz="1800" i="1" dirty="0"/>
              <a:t>Cauchy</a:t>
            </a:r>
          </a:p>
          <a:p>
            <a:pPr lvl="1"/>
            <a:r>
              <a:rPr lang="en-US" sz="1800" i="1" dirty="0"/>
              <a:t>Laplace</a:t>
            </a:r>
          </a:p>
          <a:p>
            <a:pPr lvl="1"/>
            <a:r>
              <a:rPr lang="en-US" sz="1800" i="1" dirty="0"/>
              <a:t>Horseshoe</a:t>
            </a:r>
          </a:p>
          <a:p>
            <a:pPr lvl="1"/>
            <a:endParaRPr lang="en-US" sz="1800" i="1" dirty="0"/>
          </a:p>
          <a:p>
            <a:pPr lvl="1"/>
            <a:r>
              <a:rPr lang="en-US" sz="1800" i="1" dirty="0">
                <a:solidFill>
                  <a:srgbClr val="C00000"/>
                </a:solidFill>
              </a:rPr>
              <a:t>Automatic model selection</a:t>
            </a:r>
          </a:p>
          <a:p>
            <a:pPr lvl="1"/>
            <a:endParaRPr lang="en-US" sz="1800" dirty="0"/>
          </a:p>
          <a:p>
            <a:pPr lvl="1"/>
            <a:endParaRPr lang="en-US" sz="1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989" y="1777870"/>
            <a:ext cx="6870023" cy="179350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93431" y="4185613"/>
            <a:ext cx="2934577" cy="2159615"/>
          </a:xfrm>
          <a:prstGeom prst="rect">
            <a:avLst/>
          </a:prstGeom>
        </p:spPr>
      </p:pic>
    </p:spTree>
    <p:extLst>
      <p:ext uri="{BB962C8B-B14F-4D97-AF65-F5344CB8AC3E}">
        <p14:creationId xmlns:p14="http://schemas.microsoft.com/office/powerpoint/2010/main" val="181437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a:bodyPr>
          <a:lstStyle/>
          <a:p>
            <a:r>
              <a:rPr lang="en-US" sz="2700" dirty="0">
                <a:solidFill>
                  <a:schemeClr val="bg1"/>
                </a:solidFill>
              </a:rPr>
              <a:t>Approximate inference - Introduction</a:t>
            </a:r>
          </a:p>
        </p:txBody>
      </p:sp>
      <p:sp>
        <p:nvSpPr>
          <p:cNvPr id="3" name="Content Placeholder 2"/>
          <p:cNvSpPr>
            <a:spLocks noGrp="1"/>
          </p:cNvSpPr>
          <p:nvPr>
            <p:ph idx="1"/>
          </p:nvPr>
        </p:nvSpPr>
        <p:spPr>
          <a:xfrm>
            <a:off x="628650" y="1263649"/>
            <a:ext cx="7886700" cy="4956175"/>
          </a:xfrm>
        </p:spPr>
        <p:txBody>
          <a:bodyPr>
            <a:normAutofit/>
          </a:bodyPr>
          <a:lstStyle/>
          <a:p>
            <a:pPr lvl="1"/>
            <a:r>
              <a:rPr lang="en-US" sz="1800" dirty="0"/>
              <a:t>Recall Bayesian model average</a:t>
            </a:r>
          </a:p>
          <a:p>
            <a:pPr lvl="1"/>
            <a:endParaRPr lang="en-US" sz="1800" dirty="0"/>
          </a:p>
          <a:p>
            <a:pPr marL="457200" lvl="1" indent="0">
              <a:buNone/>
            </a:pPr>
            <a:endParaRPr lang="en-US" sz="1800" dirty="0"/>
          </a:p>
          <a:p>
            <a:pPr marL="457200" lvl="1" indent="0">
              <a:buNone/>
            </a:pPr>
            <a:r>
              <a:rPr lang="en-US" sz="1800" dirty="0"/>
              <a:t>or</a:t>
            </a:r>
          </a:p>
          <a:p>
            <a:pPr lvl="1"/>
            <a:endParaRPr lang="en-US" sz="1800" dirty="0"/>
          </a:p>
          <a:p>
            <a:pPr lvl="1"/>
            <a:endParaRPr lang="en-US" sz="1800" dirty="0"/>
          </a:p>
          <a:p>
            <a:pPr lvl="1"/>
            <a:endParaRPr lang="en-US" sz="1800" dirty="0"/>
          </a:p>
          <a:p>
            <a:pPr lvl="1"/>
            <a:r>
              <a:rPr lang="en-US" sz="1800" dirty="0"/>
              <a:t>Monte Carlo estimation</a:t>
            </a:r>
          </a:p>
          <a:p>
            <a:pPr lvl="1"/>
            <a:endParaRPr lang="en-US" sz="1800" dirty="0"/>
          </a:p>
          <a:p>
            <a:pPr lvl="1"/>
            <a:endParaRPr lang="en-US" sz="1800" dirty="0"/>
          </a:p>
          <a:p>
            <a:pPr lvl="1"/>
            <a:endParaRPr lang="en-US" sz="1800" dirty="0"/>
          </a:p>
          <a:p>
            <a:pPr lvl="1"/>
            <a:endParaRPr lang="en-US" sz="1800" dirty="0"/>
          </a:p>
          <a:p>
            <a:pPr lvl="1"/>
            <a:r>
              <a:rPr lang="en-US" sz="1800" dirty="0"/>
              <a:t>But how to obtain samples from the posterior?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188" y="2521957"/>
            <a:ext cx="5406995" cy="61162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5188" y="1588018"/>
            <a:ext cx="4265744" cy="69163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5188" y="3965242"/>
            <a:ext cx="6245475" cy="673271"/>
          </a:xfrm>
          <a:prstGeom prst="rect">
            <a:avLst/>
          </a:prstGeom>
        </p:spPr>
      </p:pic>
    </p:spTree>
    <p:extLst>
      <p:ext uri="{BB962C8B-B14F-4D97-AF65-F5344CB8AC3E}">
        <p14:creationId xmlns:p14="http://schemas.microsoft.com/office/powerpoint/2010/main" val="295012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3">
      <a:majorFont>
        <a:latin typeface="Century"/>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1153</TotalTime>
  <Words>4699</Words>
  <Application>Microsoft Office PowerPoint</Application>
  <PresentationFormat>On-screen Show (4:3)</PresentationFormat>
  <Paragraphs>500</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Century</vt:lpstr>
      <vt:lpstr>Office Theme</vt:lpstr>
      <vt:lpstr>PowerPoint Presentation</vt:lpstr>
      <vt:lpstr>Summary</vt:lpstr>
      <vt:lpstr>Bayesian model average</vt:lpstr>
      <vt:lpstr>Bayesian model average</vt:lpstr>
      <vt:lpstr>Bayesian model average</vt:lpstr>
      <vt:lpstr>Motivation</vt:lpstr>
      <vt:lpstr>Parameter priors and GP limit</vt:lpstr>
      <vt:lpstr>Parameter priors and GP limit</vt:lpstr>
      <vt:lpstr>Approximate inference - Introduction</vt:lpstr>
      <vt:lpstr>Approximate inference - MCMC</vt:lpstr>
      <vt:lpstr>Approximate inference – Laplace Approximation</vt:lpstr>
      <vt:lpstr>Approximate inference – Variational inference</vt:lpstr>
      <vt:lpstr>Approximate inference – Variational inference</vt:lpstr>
      <vt:lpstr>Approximate inference – Deep ensembles</vt:lpstr>
      <vt:lpstr>Approximate inference – SGD-based approaches</vt:lpstr>
      <vt:lpstr>Model comparison – Hyperparameters</vt:lpstr>
      <vt:lpstr>Model comparison – Evidence framework</vt:lpstr>
      <vt:lpstr>Uncertainty quality</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Psaros Andriopoulos, Apostolos</dc:creator>
  <cp:lastModifiedBy>Apostolos Psaros</cp:lastModifiedBy>
  <cp:revision>43</cp:revision>
  <dcterms:created xsi:type="dcterms:W3CDTF">2020-08-19T20:34:54Z</dcterms:created>
  <dcterms:modified xsi:type="dcterms:W3CDTF">2020-08-27T23:54:51Z</dcterms:modified>
</cp:coreProperties>
</file>