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4" r:id="rId18"/>
    <p:sldId id="275" r:id="rId19"/>
    <p:sldId id="277"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1696" autoAdjust="0"/>
  </p:normalViewPr>
  <p:slideViewPr>
    <p:cSldViewPr snapToGrid="0">
      <p:cViewPr varScale="1">
        <p:scale>
          <a:sx n="78" d="100"/>
          <a:sy n="78" d="100"/>
        </p:scale>
        <p:origin x="23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E9F93-4C0C-442B-940B-56B48524BCD4}"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51EC7-435C-49D9-B187-AC44A72D9012}" type="slidenum">
              <a:rPr lang="en-US" smtClean="0"/>
              <a:t>‹#›</a:t>
            </a:fld>
            <a:endParaRPr lang="en-US"/>
          </a:p>
        </p:txBody>
      </p:sp>
    </p:spTree>
    <p:extLst>
      <p:ext uri="{BB962C8B-B14F-4D97-AF65-F5344CB8AC3E}">
        <p14:creationId xmlns:p14="http://schemas.microsoft.com/office/powerpoint/2010/main" val="359051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E52D40-0809-4586-81A6-C86045A6470C}" type="slidenum">
              <a:rPr lang="en-US" smtClean="0"/>
              <a:t>1</a:t>
            </a:fld>
            <a:endParaRPr lang="en-US"/>
          </a:p>
        </p:txBody>
      </p:sp>
    </p:spTree>
    <p:extLst>
      <p:ext uri="{BB962C8B-B14F-4D97-AF65-F5344CB8AC3E}">
        <p14:creationId xmlns:p14="http://schemas.microsoft.com/office/powerpoint/2010/main" val="425049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probabilistic view of supervised learning we select a likelihood function to describe the value y(x) for each x. </a:t>
            </a:r>
          </a:p>
          <a:p>
            <a:r>
              <a:rPr lang="en-US" dirty="0"/>
              <a:t>For example, the likelihood function for binary classification is given by the Bernoulli distribution with a parameter given by an approximator, such as a NN. </a:t>
            </a:r>
          </a:p>
          <a:p>
            <a:r>
              <a:rPr lang="en-US" dirty="0"/>
              <a:t>Just to clarify, in the parameter estimation problem we’ve been talking about so far, we denote with w the parameter of the one Bernoulli distribution we are trying to estimate, whereas in the binary classification problem we denote with w the NN parameters that output the Bernoulli distribution parameter for each x. I hope this is not confusing.</a:t>
            </a:r>
          </a:p>
          <a:p>
            <a:r>
              <a:rPr lang="en-US" dirty="0"/>
              <a:t>For multi-class classification we use a categorical distribution instead of a Bernoulli one. </a:t>
            </a:r>
          </a:p>
          <a:p>
            <a:r>
              <a:rPr lang="en-US" dirty="0"/>
              <a:t>In both cases, given input x, a NN outputs </a:t>
            </a:r>
            <a:r>
              <a:rPr lang="en-US" dirty="0" err="1"/>
              <a:t>mu_w</a:t>
            </a:r>
            <a:r>
              <a:rPr lang="en-US" dirty="0"/>
              <a:t> of x (the vector of discrete probabilities). To do that we just use a </a:t>
            </a:r>
            <a:r>
              <a:rPr lang="en-US" dirty="0" err="1"/>
              <a:t>softmax</a:t>
            </a:r>
            <a:r>
              <a:rPr lang="en-US" dirty="0"/>
              <a:t> output activation function that squashes the continuous output into a unit simplex. This simply means the vector sums to 1. And if we want to make a prediction we can just select the class corresponding to the max probability in the vector </a:t>
            </a:r>
            <a:r>
              <a:rPr lang="en-US" dirty="0" err="1"/>
              <a:t>mu_w</a:t>
            </a:r>
            <a:r>
              <a:rPr lang="en-US" dirty="0"/>
              <a:t>.</a:t>
            </a:r>
          </a:p>
          <a:p>
            <a:endParaRPr lang="en-US" dirty="0"/>
          </a:p>
          <a:p>
            <a:r>
              <a:rPr lang="en-US" dirty="0"/>
              <a:t>For regression, the likelihood function is given by the Gaussian distribution with mean given by an approximator, such as a NN. </a:t>
            </a:r>
          </a:p>
          <a:p>
            <a:r>
              <a:rPr lang="en-US" dirty="0"/>
              <a:t>The aleatoric uncertainty sigma squared can either be considered as a hyperparameter (I won’t discuss in this presentation how to tune it) or as part of the output of the NN as well; this is the </a:t>
            </a:r>
            <a:r>
              <a:rPr lang="en-US" dirty="0" err="1"/>
              <a:t>sigma_w</a:t>
            </a:r>
            <a:r>
              <a:rPr lang="en-US" dirty="0"/>
              <a:t> squared you see here. </a:t>
            </a:r>
          </a:p>
          <a:p>
            <a:r>
              <a:rPr lang="en-US" dirty="0"/>
              <a:t>If we want to make a single prediction for a given location x, we can just use the mean that is given as output from the NN. </a:t>
            </a:r>
          </a:p>
          <a:p>
            <a:endParaRPr lang="en-US" dirty="0"/>
          </a:p>
          <a:p>
            <a:r>
              <a:rPr lang="en-US" dirty="0"/>
              <a:t>In terms of optimizing our NN, we can compute the likelihood of all the data and perform MLE. </a:t>
            </a:r>
          </a:p>
          <a:p>
            <a:r>
              <a:rPr lang="en-US" dirty="0"/>
              <a:t>For example, for classification MLE corresponds to minimizing the well-known cross-entropy loss and for regression the sum of squared errors.</a:t>
            </a:r>
          </a:p>
          <a:p>
            <a:r>
              <a:rPr lang="en-US" dirty="0"/>
              <a:t>Alternatively, we can perform regularized MLE (also known as maximum </a:t>
            </a:r>
            <a:r>
              <a:rPr lang="en-US" dirty="0" err="1"/>
              <a:t>aposteriori</a:t>
            </a:r>
            <a:r>
              <a:rPr lang="en-US" dirty="0"/>
              <a:t> estimation for certain cases), or use Bayesian approaches. Of course there are other approaches too. </a:t>
            </a:r>
          </a:p>
          <a:p>
            <a:endParaRPr lang="en-US" dirty="0"/>
          </a:p>
          <a:p>
            <a:r>
              <a:rPr lang="en-US" dirty="0"/>
              <a:t>In all these cases, we optimize or sample the NN parameters w, and then use the likelihood function to make predictions. The likelihood functions are highlighted with red color for each case.  </a:t>
            </a:r>
          </a:p>
        </p:txBody>
      </p:sp>
      <p:sp>
        <p:nvSpPr>
          <p:cNvPr id="4" name="Slide Number Placeholder 3"/>
          <p:cNvSpPr>
            <a:spLocks noGrp="1"/>
          </p:cNvSpPr>
          <p:nvPr>
            <p:ph type="sldNum" sz="quarter" idx="5"/>
          </p:nvPr>
        </p:nvSpPr>
        <p:spPr/>
        <p:txBody>
          <a:bodyPr/>
          <a:lstStyle/>
          <a:p>
            <a:fld id="{E8851EC7-435C-49D9-B187-AC44A72D9012}" type="slidenum">
              <a:rPr lang="en-US" smtClean="0"/>
              <a:t>10</a:t>
            </a:fld>
            <a:endParaRPr lang="en-US"/>
          </a:p>
        </p:txBody>
      </p:sp>
    </p:spTree>
    <p:extLst>
      <p:ext uri="{BB962C8B-B14F-4D97-AF65-F5344CB8AC3E}">
        <p14:creationId xmlns:p14="http://schemas.microsoft.com/office/powerpoint/2010/main" val="390955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for instance the Bayesian treatment of the learning problem. We define the posterior; remember here this is a posterior with respect to the NN parameters, not the likelihood </a:t>
            </a:r>
            <a:r>
              <a:rPr lang="en-US" dirty="0" err="1"/>
              <a:t>fnction</a:t>
            </a:r>
            <a:r>
              <a:rPr lang="en-US" dirty="0"/>
              <a:t> parameters, and for making predictions we can use a Monte Carlo estimate and average many different predictions with </a:t>
            </a:r>
            <a:r>
              <a:rPr lang="en-US" dirty="0" err="1"/>
              <a:t>w_hat</a:t>
            </a:r>
            <a:r>
              <a:rPr lang="en-US" dirty="0"/>
              <a:t> being samples from the posterior. </a:t>
            </a:r>
          </a:p>
          <a:p>
            <a:r>
              <a:rPr lang="en-US" dirty="0"/>
              <a:t>I also won’t talk in this presentation about how to do posterior sampling. </a:t>
            </a:r>
          </a:p>
          <a:p>
            <a:endParaRPr lang="en-US" dirty="0"/>
          </a:p>
          <a:p>
            <a:r>
              <a:rPr lang="en-US" dirty="0"/>
              <a:t>The point that I would like to get across, however, is that we make predictions by using the likelihood function with multiple values for the NN parameters w. </a:t>
            </a:r>
          </a:p>
          <a:p>
            <a:r>
              <a:rPr lang="en-US" dirty="0"/>
              <a:t>We also have an interpretation of our results: remember the NN outputs </a:t>
            </a:r>
            <a:r>
              <a:rPr lang="en-US" dirty="0" err="1"/>
              <a:t>mu_w</a:t>
            </a:r>
            <a:r>
              <a:rPr lang="en-US" dirty="0"/>
              <a:t>(x), for regression this is the mean of a Gaussian at x. Therefore, by averaging many predictions we estimate the average value of this mean. Further, by computing the variance of these outputs, we have an estimate of the variance of the mean; this is a measure of epistemic or model uncertainty. You can see it this way: we have assumed a Gaussian model for each x. The mean for this Gaussian is given by a NN. But how certain are we for this predicted mean? Different NN parameter values w correspond to different predictions for the mean and different mean values correspond to a different Gaussian likelihood functions. This is what we call model uncertainty and this uncertainty is different for each x. </a:t>
            </a:r>
          </a:p>
          <a:p>
            <a:endParaRPr lang="en-US" dirty="0"/>
          </a:p>
          <a:p>
            <a:r>
              <a:rPr lang="en-US" dirty="0"/>
              <a:t>In terms of aleatoric uncertainty, this is the variance of the assumed Gaussian, we either set it as a hyperparameter and estimate it differently or it’s also output of the NN and therefore we can take its average value as well. </a:t>
            </a:r>
          </a:p>
        </p:txBody>
      </p:sp>
      <p:sp>
        <p:nvSpPr>
          <p:cNvPr id="4" name="Slide Number Placeholder 3"/>
          <p:cNvSpPr>
            <a:spLocks noGrp="1"/>
          </p:cNvSpPr>
          <p:nvPr>
            <p:ph type="sldNum" sz="quarter" idx="5"/>
          </p:nvPr>
        </p:nvSpPr>
        <p:spPr/>
        <p:txBody>
          <a:bodyPr/>
          <a:lstStyle/>
          <a:p>
            <a:fld id="{E8851EC7-435C-49D9-B187-AC44A72D9012}" type="slidenum">
              <a:rPr lang="en-US" smtClean="0"/>
              <a:t>11</a:t>
            </a:fld>
            <a:endParaRPr lang="en-US"/>
          </a:p>
        </p:txBody>
      </p:sp>
    </p:spTree>
    <p:extLst>
      <p:ext uri="{BB962C8B-B14F-4D97-AF65-F5344CB8AC3E}">
        <p14:creationId xmlns:p14="http://schemas.microsoft.com/office/powerpoint/2010/main" val="53899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saw in the previous slides that standard training of NNs and Bayesian sampling have a basic similarity: both use the likelihood function for predictions. </a:t>
            </a:r>
          </a:p>
          <a:p>
            <a:endParaRPr lang="en-US" dirty="0"/>
          </a:p>
          <a:p>
            <a:r>
              <a:rPr lang="en-US" dirty="0"/>
              <a:t>In the evidential framework we use the prior predictive instead. Recall that we have it in an analytical form for the basic likelihoods we have discussed about. </a:t>
            </a:r>
          </a:p>
          <a:p>
            <a:endParaRPr lang="en-US" dirty="0"/>
          </a:p>
          <a:p>
            <a:r>
              <a:rPr lang="en-US" dirty="0"/>
              <a:t>We can construe the prior predictive as a predictive function that already takes into account epistemic uncertainty by having already integrated over all the possible likelihood parameter values. Consider this figure for example. In part A we see different priors for the mean and the variance. More fictitious evidence corresponds to less uncertainty, or in other words to a more concentrated prior. In part B we see a specific prior, say one of the three priors we see in part A. A pair mu, sigma squared from this prior corresponds to different likelihood functions shown in part C. So the prior predictive marginalizes over all these local likelihood functions shown in part C and gives a prediction that depends only on the prior hyperparameters eta.</a:t>
            </a:r>
            <a:endParaRPr lang="el-GR" dirty="0"/>
          </a:p>
          <a:p>
            <a:endParaRPr lang="el-GR" dirty="0"/>
          </a:p>
          <a:p>
            <a:r>
              <a:rPr lang="en-US" dirty="0"/>
              <a:t>Next, since we make predictions using the prior predictive, we train a NN to output the eta parameters of the prior predictive, instead of the likelihood parameters. </a:t>
            </a:r>
          </a:p>
          <a:p>
            <a:r>
              <a:rPr lang="en-US" dirty="0"/>
              <a:t>As a reminder, I’m again noting here that the prior hyperparameters being fitted have nothing to do with the Bayesian NN prior. In fact we will use a deterministic NN for this job, so there are no priors in the NN level. </a:t>
            </a:r>
          </a:p>
        </p:txBody>
      </p:sp>
      <p:sp>
        <p:nvSpPr>
          <p:cNvPr id="4" name="Slide Number Placeholder 3"/>
          <p:cNvSpPr>
            <a:spLocks noGrp="1"/>
          </p:cNvSpPr>
          <p:nvPr>
            <p:ph type="sldNum" sz="quarter" idx="5"/>
          </p:nvPr>
        </p:nvSpPr>
        <p:spPr/>
        <p:txBody>
          <a:bodyPr/>
          <a:lstStyle/>
          <a:p>
            <a:fld id="{E8851EC7-435C-49D9-B187-AC44A72D9012}" type="slidenum">
              <a:rPr lang="en-US" smtClean="0"/>
              <a:t>12</a:t>
            </a:fld>
            <a:endParaRPr lang="en-US"/>
          </a:p>
        </p:txBody>
      </p:sp>
    </p:spTree>
    <p:extLst>
      <p:ext uri="{BB962C8B-B14F-4D97-AF65-F5344CB8AC3E}">
        <p14:creationId xmlns:p14="http://schemas.microsoft.com/office/powerpoint/2010/main" val="1682504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discuss next more specifically about evidential regression. As mentioned earlier, the prior predictive for regression is a Student’s-t distribution parametrized by eta(x). These are the prior hyperparameters. So in evidential regression we fit with a NN the prior hyperparameters instead of the likelihood mean. </a:t>
            </a:r>
          </a:p>
          <a:p>
            <a:endParaRPr lang="en-US" dirty="0"/>
          </a:p>
          <a:p>
            <a:r>
              <a:rPr lang="en-US" dirty="0"/>
              <a:t>In this regard, the prior is a Normal-inverse-gamma distribution with 4 hyperparameters and these same 4 parameters are transferred to the prior predictive which is a Student’s–t distribution. Thus, we use a NN as a map from the location x to these 4 hyperparameters. And here you can visualize the difference with a standard regression NN. </a:t>
            </a:r>
          </a:p>
          <a:p>
            <a:endParaRPr lang="en-US" dirty="0"/>
          </a:p>
          <a:p>
            <a:r>
              <a:rPr lang="en-US" dirty="0"/>
              <a:t>This 4-dimensional output has the following interpretation. The gamma parameter corresponds to the mean value for the location x, beta divided by v times alpha minus 1 represents the variance of this mean value, this has to do with epistemic uncertainty, and beta divided by alpha -1 is interpreted as aleatoric uncertainty. These results are easy to derive analytically using the normal-inverse gamma prior given these 4 hyperparameters. </a:t>
            </a:r>
          </a:p>
          <a:p>
            <a:endParaRPr lang="en-US" dirty="0"/>
          </a:p>
          <a:p>
            <a:r>
              <a:rPr lang="en-US" dirty="0"/>
              <a:t>As you can see, using a deterministic NN and only one forward pass we have also uncertainty estimates!</a:t>
            </a:r>
          </a:p>
        </p:txBody>
      </p:sp>
      <p:sp>
        <p:nvSpPr>
          <p:cNvPr id="4" name="Slide Number Placeholder 3"/>
          <p:cNvSpPr>
            <a:spLocks noGrp="1"/>
          </p:cNvSpPr>
          <p:nvPr>
            <p:ph type="sldNum" sz="quarter" idx="5"/>
          </p:nvPr>
        </p:nvSpPr>
        <p:spPr/>
        <p:txBody>
          <a:bodyPr/>
          <a:lstStyle/>
          <a:p>
            <a:fld id="{E8851EC7-435C-49D9-B187-AC44A72D9012}" type="slidenum">
              <a:rPr lang="en-US" smtClean="0"/>
              <a:t>13</a:t>
            </a:fld>
            <a:endParaRPr lang="en-US"/>
          </a:p>
        </p:txBody>
      </p:sp>
    </p:spTree>
    <p:extLst>
      <p:ext uri="{BB962C8B-B14F-4D97-AF65-F5344CB8AC3E}">
        <p14:creationId xmlns:p14="http://schemas.microsoft.com/office/powerpoint/2010/main" val="139386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to train this NN now. I think a convenient way to interpret the prior predictive is as a different likelihood function. Because it is the result of an integration over all w parameters, in other words a marginalization, it is usually called a marginal likelihood. But this is not so important right now. What is important is that if we see it as a different likelihood function, we can define a loss function using the negative log likelihood on the data. Just the sum of all the negative log –marginal- likelihoods. This is usually called type-II MLE because we use the marginal likelihood.</a:t>
            </a:r>
          </a:p>
          <a:p>
            <a:endParaRPr lang="en-US" dirty="0"/>
          </a:p>
          <a:p>
            <a:r>
              <a:rPr lang="en-US" dirty="0"/>
              <a:t>In terms of regularization, of course we can always use weight decay or some other regularization targeting the NN weights. But we may be able to do something smarter. </a:t>
            </a:r>
          </a:p>
          <a:p>
            <a:r>
              <a:rPr lang="en-US" dirty="0"/>
              <a:t>Consider two desired properties of the regularized for this case: We want it to apply larger penalty values for larger data misfit and larger penalty values for larger fictitious evidence. </a:t>
            </a:r>
          </a:p>
          <a:p>
            <a:endParaRPr lang="en-US" dirty="0"/>
          </a:p>
          <a:p>
            <a:r>
              <a:rPr lang="en-US" dirty="0"/>
              <a:t>In other words, we penalize the NN for leaving the uncertain state, the I do not know state. Recall from our discussion earlier that larger fictitious evidence in the prior corresponds to less uncertainty. We want the model to output large uncertainty if it is not sure, where sure in this case means small data misfit. </a:t>
            </a:r>
          </a:p>
          <a:p>
            <a:endParaRPr lang="en-US" dirty="0"/>
          </a:p>
          <a:p>
            <a:r>
              <a:rPr lang="en-US" dirty="0"/>
              <a:t>In the evidential regression paper, they propose to use a </a:t>
            </a:r>
            <a:r>
              <a:rPr lang="en-US" dirty="0" err="1"/>
              <a:t>regularizer</a:t>
            </a:r>
            <a:r>
              <a:rPr lang="en-US" dirty="0"/>
              <a:t> given as the product of data misfit and produced evidence. And in order to define how much evidence is produced we recall that in the normal-inverse prior the hyperparameter v can be construed as v fictitious observations with sample mean gamma and the alpha hyperparameter as 2a fictitious observations with sum of square residuals 2 beta. </a:t>
            </a:r>
            <a:endParaRPr lang="el-GR" dirty="0"/>
          </a:p>
          <a:p>
            <a:endParaRPr lang="el-GR" dirty="0"/>
          </a:p>
          <a:p>
            <a:r>
              <a:rPr lang="en-US" dirty="0"/>
              <a:t>Also you can see in the table of the previous slide, that large v and alpha values correspond to less epistemic uncertainty. If small epistemic uncertainty is produced, we want it to be supported by very low data misfit. That’s how they define their </a:t>
            </a:r>
            <a:r>
              <a:rPr lang="en-US" dirty="0" err="1"/>
              <a:t>regularizer</a:t>
            </a:r>
            <a:r>
              <a:rPr lang="en-US" dirty="0"/>
              <a:t>. </a:t>
            </a:r>
          </a:p>
        </p:txBody>
      </p:sp>
      <p:sp>
        <p:nvSpPr>
          <p:cNvPr id="4" name="Slide Number Placeholder 3"/>
          <p:cNvSpPr>
            <a:spLocks noGrp="1"/>
          </p:cNvSpPr>
          <p:nvPr>
            <p:ph type="sldNum" sz="quarter" idx="5"/>
          </p:nvPr>
        </p:nvSpPr>
        <p:spPr/>
        <p:txBody>
          <a:bodyPr/>
          <a:lstStyle/>
          <a:p>
            <a:fld id="{E8851EC7-435C-49D9-B187-AC44A72D9012}" type="slidenum">
              <a:rPr lang="en-US" smtClean="0"/>
              <a:t>14</a:t>
            </a:fld>
            <a:endParaRPr lang="en-US"/>
          </a:p>
        </p:txBody>
      </p:sp>
    </p:spTree>
    <p:extLst>
      <p:ext uri="{BB962C8B-B14F-4D97-AF65-F5344CB8AC3E}">
        <p14:creationId xmlns:p14="http://schemas.microsoft.com/office/powerpoint/2010/main" val="334164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what we’ve been discussing so far, consider this table. </a:t>
            </a:r>
          </a:p>
          <a:p>
            <a:endParaRPr lang="en-US" dirty="0"/>
          </a:p>
          <a:p>
            <a:r>
              <a:rPr lang="en-US" dirty="0"/>
              <a:t>In standard regression trained with MLE, we use a Gaussian likelihood predictive function with mean given by a NN. And we minimize the sum of squared errors in order to optimize the NN parameters. </a:t>
            </a:r>
          </a:p>
          <a:p>
            <a:endParaRPr lang="en-US" dirty="0"/>
          </a:p>
          <a:p>
            <a:r>
              <a:rPr lang="en-US" dirty="0"/>
              <a:t>For regularized MLE the same holds, but we train with an additional penalty. </a:t>
            </a:r>
          </a:p>
          <a:p>
            <a:endParaRPr lang="en-US" dirty="0"/>
          </a:p>
          <a:p>
            <a:r>
              <a:rPr lang="en-US" dirty="0"/>
              <a:t>Still in standard regression but within the Bayesian framework, we use the same Gaussian predictive function but with means produced by different NN outputs. We obtain the different NN parameters through posterior sampling. </a:t>
            </a:r>
          </a:p>
          <a:p>
            <a:endParaRPr lang="en-US" dirty="0"/>
          </a:p>
          <a:p>
            <a:r>
              <a:rPr lang="en-US" dirty="0"/>
              <a:t>Finally, in evidential regression, the predictive function is a student’s t distribution with 4 hyperparameters given by a NN. We train the NN with regularized MLE. The regularization is defined by penalizing the NN for leaving the uncertain state. </a:t>
            </a:r>
          </a:p>
        </p:txBody>
      </p:sp>
      <p:sp>
        <p:nvSpPr>
          <p:cNvPr id="4" name="Slide Number Placeholder 3"/>
          <p:cNvSpPr>
            <a:spLocks noGrp="1"/>
          </p:cNvSpPr>
          <p:nvPr>
            <p:ph type="sldNum" sz="quarter" idx="5"/>
          </p:nvPr>
        </p:nvSpPr>
        <p:spPr/>
        <p:txBody>
          <a:bodyPr/>
          <a:lstStyle/>
          <a:p>
            <a:fld id="{E8851EC7-435C-49D9-B187-AC44A72D9012}" type="slidenum">
              <a:rPr lang="en-US" smtClean="0"/>
              <a:t>15</a:t>
            </a:fld>
            <a:endParaRPr lang="en-US"/>
          </a:p>
        </p:txBody>
      </p:sp>
    </p:spTree>
    <p:extLst>
      <p:ext uri="{BB962C8B-B14F-4D97-AF65-F5344CB8AC3E}">
        <p14:creationId xmlns:p14="http://schemas.microsoft.com/office/powerpoint/2010/main" val="460481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draw some conclusions and possibly better understand a few details, we will go through some tables and graphics from the deep evidential regression paper. In this slide we will only talk about prediction speed; this means how fast for a new x we the technique can provide uncertainty estimates. Here it is referred to as inference speed. So let me hide the unrelated panels. </a:t>
            </a:r>
          </a:p>
          <a:p>
            <a:endParaRPr lang="en-US" dirty="0"/>
          </a:p>
          <a:p>
            <a:r>
              <a:rPr lang="en-US" dirty="0"/>
              <a:t>First, we use an evidential NN that as we said provides uncertainty with a single forward pass. For a new x location it takes .003 seconds to output its prediction. On the other hand, by training separately 2 NNs (you may have seen this approach referred to as deep ensembles) we spend double time to make predictions because we need to do 2 forward passes. And this time goes up linearly as we use more samples. So the uncertainty quality depends on the number of samples, although typically 5 to 10 samples in the ensemble are sufficient. </a:t>
            </a:r>
          </a:p>
          <a:p>
            <a:endParaRPr lang="en-US" dirty="0"/>
          </a:p>
          <a:p>
            <a:r>
              <a:rPr lang="en-US" dirty="0"/>
              <a:t>The situation is similar with dropout. Although training is as cheap as using a standard NN, there is some overhead for sampling a different mask for the weights and then some computational cost for making multiple forward passes. </a:t>
            </a:r>
          </a:p>
          <a:p>
            <a:endParaRPr lang="en-US" dirty="0"/>
          </a:p>
          <a:p>
            <a:r>
              <a:rPr lang="en-US" dirty="0"/>
              <a:t>Overall, during prediction evidential regression is much faster than sampling approaches, although this prediction cost is often not very important in practice as compared with training cost. </a:t>
            </a:r>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16</a:t>
            </a:fld>
            <a:endParaRPr lang="en-US"/>
          </a:p>
        </p:txBody>
      </p:sp>
    </p:spTree>
    <p:extLst>
      <p:ext uri="{BB962C8B-B14F-4D97-AF65-F5344CB8AC3E}">
        <p14:creationId xmlns:p14="http://schemas.microsoft.com/office/powerpoint/2010/main" val="3179071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key point is that the predicted epistemic uncertainty depends highly on the regularization parameter. </a:t>
            </a:r>
          </a:p>
          <a:p>
            <a:endParaRPr lang="en-US" dirty="0"/>
          </a:p>
          <a:p>
            <a:r>
              <a:rPr lang="en-US" dirty="0"/>
              <a:t>In the top panels you can see the aleatoric uncertainty predicted by Gaussian MLE (on the left), evidential regression with no regularization (in the middle) and evidential with regularization on the right. Aleatoric uncertainty does not depend that much on regularization. </a:t>
            </a:r>
          </a:p>
          <a:p>
            <a:endParaRPr lang="en-US" dirty="0"/>
          </a:p>
          <a:p>
            <a:r>
              <a:rPr lang="en-US" dirty="0"/>
              <a:t>On the other hand, in the bottom panels you can see the epistemic uncertainty predicted by Deep ensembles and evidential regression. By comparing the middle and the right graphs we can see that epistemic uncertainty predicted by the evidential NN depends highly on the regularization parameter. </a:t>
            </a:r>
          </a:p>
        </p:txBody>
      </p:sp>
      <p:sp>
        <p:nvSpPr>
          <p:cNvPr id="4" name="Slide Number Placeholder 3"/>
          <p:cNvSpPr>
            <a:spLocks noGrp="1"/>
          </p:cNvSpPr>
          <p:nvPr>
            <p:ph type="sldNum" sz="quarter" idx="5"/>
          </p:nvPr>
        </p:nvSpPr>
        <p:spPr/>
        <p:txBody>
          <a:bodyPr/>
          <a:lstStyle/>
          <a:p>
            <a:fld id="{E8851EC7-435C-49D9-B187-AC44A72D9012}" type="slidenum">
              <a:rPr lang="en-US" smtClean="0"/>
              <a:t>17</a:t>
            </a:fld>
            <a:endParaRPr lang="en-US"/>
          </a:p>
        </p:txBody>
      </p:sp>
    </p:spTree>
    <p:extLst>
      <p:ext uri="{BB962C8B-B14F-4D97-AF65-F5344CB8AC3E}">
        <p14:creationId xmlns:p14="http://schemas.microsoft.com/office/powerpoint/2010/main" val="284659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figure, I would like to demonstrate that evidential regression with the right amount of regularization can compete with other Bayesian or non-Bayesian techniques. For example, here we consider bayes by backprop (this is variational inference), dropout sampling, deep ensembles and evidential regression. </a:t>
            </a:r>
          </a:p>
          <a:p>
            <a:endParaRPr lang="en-US" dirty="0"/>
          </a:p>
          <a:p>
            <a:r>
              <a:rPr lang="en-US" dirty="0"/>
              <a:t>At least for this example, for regions with no observed data (these are the gray regions) evidential regression produces large uncertainty as it should. And the uncertainty quality seems to be much better than the rest. </a:t>
            </a:r>
          </a:p>
        </p:txBody>
      </p:sp>
      <p:sp>
        <p:nvSpPr>
          <p:cNvPr id="4" name="Slide Number Placeholder 3"/>
          <p:cNvSpPr>
            <a:spLocks noGrp="1"/>
          </p:cNvSpPr>
          <p:nvPr>
            <p:ph type="sldNum" sz="quarter" idx="5"/>
          </p:nvPr>
        </p:nvSpPr>
        <p:spPr/>
        <p:txBody>
          <a:bodyPr/>
          <a:lstStyle/>
          <a:p>
            <a:fld id="{E8851EC7-435C-49D9-B187-AC44A72D9012}" type="slidenum">
              <a:rPr lang="en-US" smtClean="0"/>
              <a:t>18</a:t>
            </a:fld>
            <a:endParaRPr lang="en-US"/>
          </a:p>
        </p:txBody>
      </p:sp>
    </p:spTree>
    <p:extLst>
      <p:ext uri="{BB962C8B-B14F-4D97-AF65-F5344CB8AC3E}">
        <p14:creationId xmlns:p14="http://schemas.microsoft.com/office/powerpoint/2010/main" val="367954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authors of the deep evidential regression paper show that their evidential regression technique outperforms dropout and deep ensembles for many real-world benchmark regression tasks (shown in the very left column).</a:t>
            </a:r>
          </a:p>
          <a:p>
            <a:r>
              <a:rPr lang="en-US" dirty="0"/>
              <a:t>For example, it outperforms them in terms of uncertainty quality, this is measured with negative log likelihood on test data, and is competitive in terms of root mean squared error. </a:t>
            </a:r>
          </a:p>
          <a:p>
            <a:endParaRPr lang="en-US" dirty="0"/>
          </a:p>
          <a:p>
            <a:r>
              <a:rPr lang="en-US" dirty="0"/>
              <a:t>We can conclude therefore, that it is a much cheaper approach for producing uncertainty estimates without compromising accuracy. </a:t>
            </a:r>
          </a:p>
        </p:txBody>
      </p:sp>
      <p:sp>
        <p:nvSpPr>
          <p:cNvPr id="4" name="Slide Number Placeholder 3"/>
          <p:cNvSpPr>
            <a:spLocks noGrp="1"/>
          </p:cNvSpPr>
          <p:nvPr>
            <p:ph type="sldNum" sz="quarter" idx="5"/>
          </p:nvPr>
        </p:nvSpPr>
        <p:spPr/>
        <p:txBody>
          <a:bodyPr/>
          <a:lstStyle/>
          <a:p>
            <a:fld id="{E8851EC7-435C-49D9-B187-AC44A72D9012}" type="slidenum">
              <a:rPr lang="en-US" smtClean="0"/>
              <a:t>19</a:t>
            </a:fld>
            <a:endParaRPr lang="en-US"/>
          </a:p>
        </p:txBody>
      </p:sp>
    </p:spTree>
    <p:extLst>
      <p:ext uri="{BB962C8B-B14F-4D97-AF65-F5344CB8AC3E}">
        <p14:creationId xmlns:p14="http://schemas.microsoft.com/office/powerpoint/2010/main" val="271545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with a brief introduction. If something is not clear here in the introduction, don’t worry I will explain all these in detail later. </a:t>
            </a:r>
          </a:p>
          <a:p>
            <a:r>
              <a:rPr lang="en-US" dirty="0"/>
              <a:t>Both classification and regression in their standard forms are supervised learning problems and thus we have input-output pairs, x and y, and we aim to create a map from x to y. </a:t>
            </a:r>
          </a:p>
          <a:p>
            <a:endParaRPr lang="en-US" dirty="0"/>
          </a:p>
          <a:p>
            <a:r>
              <a:rPr lang="en-US" dirty="0"/>
              <a:t>In classification, y(x) is the class assignment for the sample x, and the NN output is a vector of discrete probabilities, say a vector [0.2, 0.7, 0.1]. </a:t>
            </a:r>
          </a:p>
          <a:p>
            <a:r>
              <a:rPr lang="en-US" dirty="0"/>
              <a:t>This means 20 percent probability for x to belong to the first class and so on and so forth. </a:t>
            </a:r>
          </a:p>
          <a:p>
            <a:r>
              <a:rPr lang="en-US" dirty="0"/>
              <a:t>Based on the NN output, we make a prediction for the class assignment which typically is the class corresponding to the maximum probability. So here it would be class 2. </a:t>
            </a:r>
          </a:p>
          <a:p>
            <a:endParaRPr lang="en-US" dirty="0"/>
          </a:p>
          <a:p>
            <a:r>
              <a:rPr lang="en-US" dirty="0"/>
              <a:t>For regression, y(x) is a continuous variable corresponding to the location x and we typically model the mean y(x) with a NN.</a:t>
            </a:r>
          </a:p>
          <a:p>
            <a:endParaRPr lang="en-US" dirty="0"/>
          </a:p>
          <a:p>
            <a:r>
              <a:rPr lang="en-US" dirty="0"/>
              <a:t>In this regard, standard optimization of the NN in both cases provides a point estimate, that is a single set of optimal NN parameters and a single vector of probabilities for classification and also a single mean value of y(x) for regression. Ideally, however, we would also like the predictor to be able to respond I do not know if it cannot confidently make a prediction.</a:t>
            </a:r>
          </a:p>
          <a:p>
            <a:endParaRPr lang="en-US" dirty="0"/>
          </a:p>
          <a:p>
            <a:r>
              <a:rPr lang="en-US" dirty="0"/>
              <a:t>To this aim, we may use the Bayesian framework. We use many different parameter sets for the NN, we perform multiple forward passes, and thus have many predictions which we can then average for example. Or we can take their variance or compute other statistics. So epistemic uncertainty is provided through different samples from the posterior. Just to clarify, epistemic uncertainty refers to the fact that the available data may not be enough to fully specify the NN parameters and in effect its prediction.</a:t>
            </a:r>
          </a:p>
          <a:p>
            <a:endParaRPr lang="en-US" dirty="0"/>
          </a:p>
          <a:p>
            <a:r>
              <a:rPr lang="en-US" dirty="0"/>
              <a:t>The evidential framework provides a completely different approach. As you will see in the presentation, with a single optimization trajectory and without relying to sampling we can have an estimate for both the mean response but also epistemic uncertainty with a single forward pass.</a:t>
            </a:r>
          </a:p>
          <a:p>
            <a:endParaRPr lang="en-US" dirty="0"/>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2</a:t>
            </a:fld>
            <a:endParaRPr lang="en-US"/>
          </a:p>
        </p:txBody>
      </p:sp>
    </p:spTree>
    <p:extLst>
      <p:ext uri="{BB962C8B-B14F-4D97-AF65-F5344CB8AC3E}">
        <p14:creationId xmlns:p14="http://schemas.microsoft.com/office/powerpoint/2010/main" val="459062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and I think this is important, recall that with a single forward pass the evidential NN produces epistemic and aleatoric uncertainty estimates. To test its behavior, the authors create a cubic function dataset with more noise towards the middle of the region. As you can see, the predicted aleatoric uncertainty (shown with the orange line) is indeed increasing towards the middle as it should, whereas the predicted epistemic uncertainty (shown with blue) increases in the regions where no data was observed for training, that is the gray regions. Again as it should. We see therefore that evidential regression effectively disentangles epistemic and aleatoric </a:t>
            </a:r>
            <a:r>
              <a:rPr lang="en-US"/>
              <a:t>uncertainty.</a:t>
            </a:r>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20</a:t>
            </a:fld>
            <a:endParaRPr lang="en-US"/>
          </a:p>
        </p:txBody>
      </p:sp>
    </p:spTree>
    <p:extLst>
      <p:ext uri="{BB962C8B-B14F-4D97-AF65-F5344CB8AC3E}">
        <p14:creationId xmlns:p14="http://schemas.microsoft.com/office/powerpoint/2010/main" val="380251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presentation, I will start with the parameter estimation problem and show how it is related to classification and regression. </a:t>
            </a:r>
          </a:p>
          <a:p>
            <a:r>
              <a:rPr lang="en-US" dirty="0"/>
              <a:t>Recall that parameter estimation refers to having observations from a distribution and trying to infer the parameters of this distribution. </a:t>
            </a:r>
          </a:p>
          <a:p>
            <a:r>
              <a:rPr lang="en-US" dirty="0"/>
              <a:t>Within this realm I will talk also about Bayesian inference, and then about prior and posterior predictive distributions which are important for the evidential framework. </a:t>
            </a:r>
          </a:p>
          <a:p>
            <a:endParaRPr lang="en-US" dirty="0"/>
          </a:p>
          <a:p>
            <a:r>
              <a:rPr lang="en-US" dirty="0"/>
              <a:t>Next, I will talk specifically about classification and regression, the Bayesian treatment of the problem and then I will introduce the evidential treatment. Note also that the Bayesian framework for the supervised learning problem although it uses the same techniques and terminology as Bayesian inference in the parameter estimation problem they refer to different things. So I hope to make these things clear with my presentation. </a:t>
            </a:r>
          </a:p>
          <a:p>
            <a:endParaRPr lang="en-US" dirty="0"/>
          </a:p>
          <a:p>
            <a:r>
              <a:rPr lang="en-US" dirty="0"/>
              <a:t>Finally, I will summarize the differences between these frameworks and present some key ideas through the examples of the regression paper. </a:t>
            </a:r>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3</a:t>
            </a:fld>
            <a:endParaRPr lang="en-US"/>
          </a:p>
        </p:txBody>
      </p:sp>
    </p:spTree>
    <p:extLst>
      <p:ext uri="{BB962C8B-B14F-4D97-AF65-F5344CB8AC3E}">
        <p14:creationId xmlns:p14="http://schemas.microsoft.com/office/powerpoint/2010/main" val="397832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coin toss experiment: we toss a coin N times and based on the results we ask the simple question: is this a fair coin? If not, what’s the underlying probability of Heads? </a:t>
            </a:r>
          </a:p>
          <a:p>
            <a:r>
              <a:rPr lang="en-US" dirty="0"/>
              <a:t>We model this binary variable with a Bernoulli distribution we write down the data likelihood and then use maximum likelihood estimation (MLE). By doing so we estimate the underlying probability with the sample mean: number of heads divided by total number of samples. What happens however if by chance we observe 3 heads in 3 coin tosses? Then we predict that with 100% certainty the next coin will come Heads too! This is an extreme case of overfitting and we may use regularization to address this issue. </a:t>
            </a:r>
          </a:p>
          <a:p>
            <a:endParaRPr lang="en-US" dirty="0"/>
          </a:p>
          <a:p>
            <a:r>
              <a:rPr lang="en-US" dirty="0"/>
              <a:t>The case is similar for the categorical distribution which is used to model variables that can take more than 2 discrete values. It is just a generalization of Bernoulli so you may see it as </a:t>
            </a:r>
            <a:r>
              <a:rPr lang="en-US" dirty="0" err="1"/>
              <a:t>Multinoulli</a:t>
            </a:r>
            <a:r>
              <a:rPr lang="en-US" dirty="0"/>
              <a:t> in the literature. And as you can see the MLE for categorical is very similar to the one for Bernoulli, the vector of probabilities is just a vector of the sample means. </a:t>
            </a:r>
          </a:p>
          <a:p>
            <a:endParaRPr lang="en-US" dirty="0"/>
          </a:p>
          <a:p>
            <a:r>
              <a:rPr lang="en-US" dirty="0"/>
              <a:t>Now, why do we say all that? The reason is that in binary classification we model the class y(x) as the outcome of a Bernoulli experiment, the parameter of which we try to estimate. Note that it’s a separate Bernoulli distribution for each x, which simply means that each x (say each image) has a different probability of belonging to each class. Similarly, for multi-class classification we model each y(x) with a separate categorical distribution. </a:t>
            </a:r>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4</a:t>
            </a:fld>
            <a:endParaRPr lang="en-US"/>
          </a:p>
        </p:txBody>
      </p:sp>
    </p:spTree>
    <p:extLst>
      <p:ext uri="{BB962C8B-B14F-4D97-AF65-F5344CB8AC3E}">
        <p14:creationId xmlns:p14="http://schemas.microsoft.com/office/powerpoint/2010/main" val="16852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what’s the case for a Gaussian distribution with unknown mean and variance. Again, we assume that we have independent samples from a Gaussian, we can write down the likelihood of the data (it’s just a product of the likelihood of each datapoint) and use MLE for obtaining estimates for the mean mu and variance sigma squared. </a:t>
            </a:r>
          </a:p>
          <a:p>
            <a:endParaRPr lang="en-US" dirty="0"/>
          </a:p>
          <a:p>
            <a:r>
              <a:rPr lang="en-US" dirty="0"/>
              <a:t>We use this problem here as introduction because in regression we model each y(x) with a separate Gaussian distribution with separate mean and variance that we try to estimate. </a:t>
            </a:r>
          </a:p>
        </p:txBody>
      </p:sp>
      <p:sp>
        <p:nvSpPr>
          <p:cNvPr id="4" name="Slide Number Placeholder 3"/>
          <p:cNvSpPr>
            <a:spLocks noGrp="1"/>
          </p:cNvSpPr>
          <p:nvPr>
            <p:ph type="sldNum" sz="quarter" idx="5"/>
          </p:nvPr>
        </p:nvSpPr>
        <p:spPr/>
        <p:txBody>
          <a:bodyPr/>
          <a:lstStyle/>
          <a:p>
            <a:fld id="{E8851EC7-435C-49D9-B187-AC44A72D9012}" type="slidenum">
              <a:rPr lang="en-US" smtClean="0"/>
              <a:t>5</a:t>
            </a:fld>
            <a:endParaRPr lang="en-US"/>
          </a:p>
        </p:txBody>
      </p:sp>
    </p:spTree>
    <p:extLst>
      <p:ext uri="{BB962C8B-B14F-4D97-AF65-F5344CB8AC3E}">
        <p14:creationId xmlns:p14="http://schemas.microsoft.com/office/powerpoint/2010/main" val="243420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because MLE, even if regularized to address overfitting, provides only point estimates, we can use Bayesian inference for estimating uncertainty. </a:t>
            </a:r>
          </a:p>
          <a:p>
            <a:r>
              <a:rPr lang="en-US" dirty="0"/>
              <a:t>Remember we are still in the parameter estimation setting so let’s forget for now about NNs, NN priors etc. </a:t>
            </a:r>
          </a:p>
          <a:p>
            <a:endParaRPr lang="en-US" dirty="0"/>
          </a:p>
          <a:p>
            <a:r>
              <a:rPr lang="en-US" dirty="0"/>
              <a:t>In Bayesian inference we define a posterior distribution which represents how probable is that some parameter w produced the data we have observed. W here refers for example to the Bernoulli probability parameter or the mean and variance of the Gaussian distribution. As you can see the posterior is proportional to the likelihood that we defined earlier, times the prior of w. The prior is just a probability distribution for the parameters w parametrized by eta. </a:t>
            </a:r>
          </a:p>
          <a:p>
            <a:endParaRPr lang="en-US" dirty="0"/>
          </a:p>
          <a:p>
            <a:r>
              <a:rPr lang="en-US" dirty="0"/>
              <a:t>How can we take advantage of this proportionality? It would be ideal if we defined a prior that interacts in an analytically convenient way with the likelihood. This is the case, for example, for conjugate priors which are defined in such a way, so that the posterior has the same functional form as the prior. </a:t>
            </a:r>
          </a:p>
          <a:p>
            <a:endParaRPr lang="en-US" dirty="0"/>
          </a:p>
          <a:p>
            <a:r>
              <a:rPr lang="en-US" dirty="0"/>
              <a:t>Interestingly, it is straightforward to define such a prior for members of the exponential distribution family, and it is convenient that all of the distributions that we’ve talked about so far, Bernoulli, categorical and Gaussian all belong to the exponential family. </a:t>
            </a:r>
          </a:p>
          <a:p>
            <a:endParaRPr lang="en-US" dirty="0"/>
          </a:p>
          <a:p>
            <a:r>
              <a:rPr lang="en-US" dirty="0"/>
              <a:t>So by using analytical derivations as simple as this property of exponential functions, we can define prior-likelihood conjugate pairs. In other words, given the functional form of the likelihood function we can find what type of prior behaves in this convenient manner. For example, for a Bernoulli likelihood, the conjugate prior is the Beta distribution and therefore the posterior is also a Beta distribution. </a:t>
            </a:r>
          </a:p>
          <a:p>
            <a:r>
              <a:rPr lang="en-US" dirty="0"/>
              <a:t>For a categorical likelihood the conjugate prior is a Dirichlet distribution (a generalization of Beta) and for a Gaussian likelihood it’s the Normal–inverse gamma. </a:t>
            </a:r>
          </a:p>
          <a:p>
            <a:endParaRPr lang="en-US" dirty="0"/>
          </a:p>
          <a:p>
            <a:r>
              <a:rPr lang="en-US" dirty="0"/>
              <a:t>Overall, the thing to remember here is that by selecting an appropriate functional form for the prior we can have the posterior in an analytical form.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6</a:t>
            </a:fld>
            <a:endParaRPr lang="en-US"/>
          </a:p>
        </p:txBody>
      </p:sp>
    </p:spTree>
    <p:extLst>
      <p:ext uri="{BB962C8B-B14F-4D97-AF65-F5344CB8AC3E}">
        <p14:creationId xmlns:p14="http://schemas.microsoft.com/office/powerpoint/2010/main" val="399644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discussion up to now was related to how to estimate the underlying parameter of the distribution. For example, inferring the mean of the Gaussian that has produced the datapoints that we have observed. </a:t>
            </a:r>
          </a:p>
          <a:p>
            <a:r>
              <a:rPr lang="en-US" dirty="0"/>
              <a:t>Now, we can discuss about making predictions based on the inferences we have made. </a:t>
            </a:r>
          </a:p>
          <a:p>
            <a:endParaRPr lang="en-US" dirty="0"/>
          </a:p>
          <a:p>
            <a:r>
              <a:rPr lang="en-US" dirty="0"/>
              <a:t>Before we see any data, we can only make predictions using the prior predictive. This corresponds to the average likelihood over all the values w can take. </a:t>
            </a:r>
          </a:p>
          <a:p>
            <a:r>
              <a:rPr lang="en-US" dirty="0"/>
              <a:t>To put it simply, we use the likelihood of y given w, but we marginalize all the possible w values. And these possible w values are defined by the prior. Also, as you can see the predictions y are only based on eta which parametrizes the prior. </a:t>
            </a:r>
          </a:p>
          <a:p>
            <a:endParaRPr lang="en-US" dirty="0"/>
          </a:p>
          <a:p>
            <a:r>
              <a:rPr lang="en-US" dirty="0"/>
              <a:t>If we decide to use a conjugate prior as discussed in the previous slide, we can perform this integration analytically: For example, the prior predictive for a categorical distribution is given explicitly from the hyperparameters eta of the Dirichlet prior and for the Gaussian it is given by a Student’s-t distribution with again hyperparameters eta. </a:t>
            </a:r>
          </a:p>
          <a:p>
            <a:endParaRPr lang="en-US" dirty="0"/>
          </a:p>
          <a:p>
            <a:r>
              <a:rPr lang="en-US" dirty="0"/>
              <a:t>After we observe the dataset D, we can use the posterior predictive which also marginalizes the w parameters of the likelihood by using the posterior. As you can see the two predictive distributions are very similar. It’s an integral of the likelihood times either the prior or the posterior. But we have already said that the prior and the posterior have the same functional forms! So the same analytical expressions we have for the prior predictive apply for the posterior predictive as well. The difference is that in the posterior predictive there is also a dependence on the data too, not only on the prior hyperparameters eta. </a:t>
            </a:r>
          </a:p>
        </p:txBody>
      </p:sp>
      <p:sp>
        <p:nvSpPr>
          <p:cNvPr id="4" name="Slide Number Placeholder 3"/>
          <p:cNvSpPr>
            <a:spLocks noGrp="1"/>
          </p:cNvSpPr>
          <p:nvPr>
            <p:ph type="sldNum" sz="quarter" idx="5"/>
          </p:nvPr>
        </p:nvSpPr>
        <p:spPr/>
        <p:txBody>
          <a:bodyPr/>
          <a:lstStyle/>
          <a:p>
            <a:fld id="{E8851EC7-435C-49D9-B187-AC44A72D9012}" type="slidenum">
              <a:rPr lang="en-US" smtClean="0"/>
              <a:t>7</a:t>
            </a:fld>
            <a:endParaRPr lang="en-US"/>
          </a:p>
        </p:txBody>
      </p:sp>
    </p:spTree>
    <p:extLst>
      <p:ext uri="{BB962C8B-B14F-4D97-AF65-F5344CB8AC3E}">
        <p14:creationId xmlns:p14="http://schemas.microsoft.com/office/powerpoint/2010/main" val="10955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that the prior predictive and the posterior predictive have the same functional form. And this is because we selected a conjugate prior. </a:t>
            </a:r>
          </a:p>
          <a:p>
            <a:r>
              <a:rPr lang="en-US" dirty="0"/>
              <a:t>We can therefore interpret the posterior predictive as a prior predictive, but with better-informed hyperparameters, which depend on the respective ones of the prior but also on the acquired data, the evidence in other words.</a:t>
            </a:r>
          </a:p>
          <a:p>
            <a:r>
              <a:rPr lang="en-US" dirty="0"/>
              <a:t>For example, imagine making sequential predictions as new data continuously arrives: we start with a prior, after the first data arrives this becomes a posterior, and then this posterior is used as a prior for the new data.    </a:t>
            </a:r>
          </a:p>
          <a:p>
            <a:endParaRPr lang="en-US" dirty="0"/>
          </a:p>
          <a:p>
            <a:r>
              <a:rPr lang="en-US" dirty="0"/>
              <a:t>Following the same line of thought, but doing the inverse, we can see the prior predictive as a posterior predictive with fictitious observations. For example, the alpha and beta hyperparameters in the Beta prior can be seen as alpha Heads and beta Tails in alpha plus beta fictitious observations. Similarly for the normal-inverse-gamma prior and similarly for any exponential distribution. Hyperparameters can be interpreted as corresponding to fictitious observations. </a:t>
            </a:r>
          </a:p>
        </p:txBody>
      </p:sp>
      <p:sp>
        <p:nvSpPr>
          <p:cNvPr id="4" name="Slide Number Placeholder 3"/>
          <p:cNvSpPr>
            <a:spLocks noGrp="1"/>
          </p:cNvSpPr>
          <p:nvPr>
            <p:ph type="sldNum" sz="quarter" idx="5"/>
          </p:nvPr>
        </p:nvSpPr>
        <p:spPr/>
        <p:txBody>
          <a:bodyPr/>
          <a:lstStyle/>
          <a:p>
            <a:fld id="{E8851EC7-435C-49D9-B187-AC44A72D9012}" type="slidenum">
              <a:rPr lang="en-US" smtClean="0"/>
              <a:t>8</a:t>
            </a:fld>
            <a:endParaRPr lang="en-US"/>
          </a:p>
        </p:txBody>
      </p:sp>
    </p:spTree>
    <p:extLst>
      <p:ext uri="{BB962C8B-B14F-4D97-AF65-F5344CB8AC3E}">
        <p14:creationId xmlns:p14="http://schemas.microsoft.com/office/powerpoint/2010/main" val="1341834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 will explain why I have made this lengthy introduction although we may not care about parameter estimation but care about regression instead.</a:t>
            </a:r>
          </a:p>
          <a:p>
            <a:endParaRPr lang="en-US" dirty="0"/>
          </a:p>
          <a:p>
            <a:r>
              <a:rPr lang="en-US" dirty="0"/>
              <a:t>Consider the extreme scenario that we have no data and thus no access to the posterior predictive. But somehow we have good prior hyperparameters. Then the prior predictive can be as accurate as the posterior predictive and this depends on how informed the hyperparameters are. </a:t>
            </a:r>
          </a:p>
          <a:p>
            <a:endParaRPr lang="en-US" dirty="0"/>
          </a:p>
          <a:p>
            <a:r>
              <a:rPr lang="en-US" dirty="0"/>
              <a:t>Suppose now that these hyperparameters are the output of some NN. We can metaphorically say then that this NN produced evidence, in other words produced equivalent fictitious observations. </a:t>
            </a:r>
          </a:p>
          <a:p>
            <a:r>
              <a:rPr lang="en-US" dirty="0"/>
              <a:t>Once again note that prior hyperparameters are interpreted as equivalent evidence.</a:t>
            </a:r>
          </a:p>
          <a:p>
            <a:endParaRPr lang="en-US" dirty="0"/>
          </a:p>
          <a:p>
            <a:r>
              <a:rPr lang="en-US" dirty="0"/>
              <a:t>And here is the main point: in evidential classification and regression a NN produces good hyperparameters for each x (different for each x) and a prediction is made via the prior predictive. Which we have in an analytical form as we mentioned earlier. It’s a Student’s-t distribution for regression. </a:t>
            </a:r>
          </a:p>
          <a:p>
            <a:endParaRPr lang="en-US" dirty="0"/>
          </a:p>
          <a:p>
            <a:r>
              <a:rPr lang="en-US" dirty="0"/>
              <a:t>So after introducing some important terminology, such as conjugate priors, prior and posterior predictive and fictitious evidence, let’s talk specifically about supervised learning.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8851EC7-435C-49D9-B187-AC44A72D9012}" type="slidenum">
              <a:rPr lang="en-US" smtClean="0"/>
              <a:t>9</a:t>
            </a:fld>
            <a:endParaRPr lang="en-US"/>
          </a:p>
        </p:txBody>
      </p:sp>
    </p:spTree>
    <p:extLst>
      <p:ext uri="{BB962C8B-B14F-4D97-AF65-F5344CB8AC3E}">
        <p14:creationId xmlns:p14="http://schemas.microsoft.com/office/powerpoint/2010/main" val="104682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02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75548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336819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2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F5D385D-C453-4C88-B517-09672212CF90}"/>
              </a:ext>
            </a:extLst>
          </p:cNvPr>
          <p:cNvSpPr>
            <a:spLocks noGrp="1"/>
          </p:cNvSpPr>
          <p:nvPr>
            <p:ph idx="1"/>
          </p:nvPr>
        </p:nvSpPr>
        <p:spPr>
          <a:xfrm>
            <a:off x="628650" y="1825625"/>
            <a:ext cx="78867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BBE2462-98CE-4EF4-9830-9F8478C15C34}"/>
              </a:ext>
            </a:extLst>
          </p:cNvPr>
          <p:cNvSpPr/>
          <p:nvPr userDrawn="1"/>
        </p:nvSpPr>
        <p:spPr>
          <a:xfrm>
            <a:off x="0" y="0"/>
            <a:ext cx="9144000" cy="9429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F313262E-D074-474A-ADB2-527F0DE19E35}"/>
              </a:ext>
            </a:extLst>
          </p:cNvPr>
          <p:cNvSpPr>
            <a:spLocks noGrp="1"/>
          </p:cNvSpPr>
          <p:nvPr>
            <p:ph type="title"/>
          </p:nvPr>
        </p:nvSpPr>
        <p:spPr>
          <a:xfrm>
            <a:off x="628650" y="365126"/>
            <a:ext cx="7886700" cy="444499"/>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32291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58472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76838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184591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179528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64480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92420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F2DB150-F928-4C55-89C4-E99EFF2D6B00}" type="datetimeFigureOut">
              <a:rPr lang="en-US" smtClean="0"/>
              <a:t>5/25/2021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567C805-7F2C-4E17-98B8-C2248069CB1C}" type="slidenum">
              <a:rPr lang="en-US" smtClean="0"/>
              <a:t>‹#›</a:t>
            </a:fld>
            <a:endParaRPr lang="en-US"/>
          </a:p>
        </p:txBody>
      </p:sp>
    </p:spTree>
    <p:extLst>
      <p:ext uri="{BB962C8B-B14F-4D97-AF65-F5344CB8AC3E}">
        <p14:creationId xmlns:p14="http://schemas.microsoft.com/office/powerpoint/2010/main" val="212026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DB150-F928-4C55-89C4-E99EFF2D6B00}" type="datetimeFigureOut">
              <a:rPr lang="en-US" smtClean="0"/>
              <a:t>5/25/2021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7C805-7F2C-4E17-98B8-C2248069CB1C}" type="slidenum">
              <a:rPr lang="en-US" smtClean="0"/>
              <a:t>‹#›</a:t>
            </a:fld>
            <a:endParaRPr lang="en-US"/>
          </a:p>
        </p:txBody>
      </p:sp>
    </p:spTree>
    <p:extLst>
      <p:ext uri="{BB962C8B-B14F-4D97-AF65-F5344CB8AC3E}">
        <p14:creationId xmlns:p14="http://schemas.microsoft.com/office/powerpoint/2010/main" val="3919273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8943" y="1009954"/>
            <a:ext cx="4850477" cy="1831271"/>
          </a:xfrm>
          <a:prstGeom prst="rect">
            <a:avLst/>
          </a:prstGeom>
          <a:noFill/>
        </p:spPr>
        <p:txBody>
          <a:bodyPr wrap="square" rtlCol="0">
            <a:spAutoFit/>
          </a:bodyPr>
          <a:lstStyle/>
          <a:p>
            <a:pPr algn="ctr"/>
            <a:r>
              <a:rPr lang="en-US" sz="2200" b="1" dirty="0">
                <a:latin typeface="Century" panose="02040604050505020304" pitchFamily="18" charset="0"/>
              </a:rPr>
              <a:t>Evidential Classification/Regression</a:t>
            </a:r>
          </a:p>
          <a:p>
            <a:pPr algn="ctr"/>
            <a:endParaRPr lang="en-US" sz="1500" b="1" dirty="0">
              <a:latin typeface="Century" panose="02040604050505020304" pitchFamily="18" charset="0"/>
            </a:endParaRPr>
          </a:p>
          <a:p>
            <a:pPr algn="ctr"/>
            <a:r>
              <a:rPr lang="en-US" dirty="0">
                <a:latin typeface="Century" panose="02040604050505020304" pitchFamily="18" charset="0"/>
              </a:rPr>
              <a:t>Apostolos Psaros</a:t>
            </a:r>
          </a:p>
          <a:p>
            <a:pPr algn="ctr"/>
            <a:endParaRPr lang="en-US" dirty="0">
              <a:latin typeface="Century" panose="02040604050505020304" pitchFamily="18" charset="0"/>
            </a:endParaRPr>
          </a:p>
          <a:p>
            <a:pPr algn="ctr"/>
            <a:r>
              <a:rPr lang="en-US" dirty="0">
                <a:latin typeface="Century" panose="02040604050505020304" pitchFamily="18" charset="0"/>
              </a:rPr>
              <a:t>Feb 5 2021</a:t>
            </a:r>
          </a:p>
        </p:txBody>
      </p:sp>
      <p:sp>
        <p:nvSpPr>
          <p:cNvPr id="2" name="TextBox 1">
            <a:extLst>
              <a:ext uri="{FF2B5EF4-FFF2-40B4-BE49-F238E27FC236}">
                <a16:creationId xmlns:a16="http://schemas.microsoft.com/office/drawing/2014/main" id="{04F82419-CAF6-4E1C-8BD2-218F9ABC1A53}"/>
              </a:ext>
            </a:extLst>
          </p:cNvPr>
          <p:cNvSpPr txBox="1"/>
          <p:nvPr/>
        </p:nvSpPr>
        <p:spPr>
          <a:xfrm>
            <a:off x="804333" y="3344332"/>
            <a:ext cx="8161867" cy="3693319"/>
          </a:xfrm>
          <a:prstGeom prst="rect">
            <a:avLst/>
          </a:prstGeom>
          <a:noFill/>
        </p:spPr>
        <p:txBody>
          <a:bodyPr wrap="square" rtlCol="0">
            <a:spAutoFit/>
          </a:bodyPr>
          <a:lstStyle/>
          <a:p>
            <a:pPr marL="285750" indent="-285750">
              <a:buFont typeface="Wingdings" panose="05000000000000000000" pitchFamily="2" charset="2"/>
              <a:buChar char="v"/>
            </a:pPr>
            <a:r>
              <a:rPr lang="en-US" b="0" i="0" dirty="0" err="1">
                <a:solidFill>
                  <a:srgbClr val="222222"/>
                </a:solidFill>
                <a:effectLst/>
                <a:latin typeface="Arial" panose="020B0604020202020204" pitchFamily="34" charset="0"/>
              </a:rPr>
              <a:t>Sensoy</a:t>
            </a:r>
            <a:r>
              <a:rPr lang="en-US" b="0" i="0" dirty="0">
                <a:solidFill>
                  <a:srgbClr val="222222"/>
                </a:solidFill>
                <a:effectLst/>
                <a:latin typeface="Arial" panose="020B0604020202020204" pitchFamily="34" charset="0"/>
              </a:rPr>
              <a:t>, M., Kaplan, L. and </a:t>
            </a:r>
            <a:r>
              <a:rPr lang="en-US" b="0" i="0" dirty="0" err="1">
                <a:solidFill>
                  <a:srgbClr val="222222"/>
                </a:solidFill>
                <a:effectLst/>
                <a:latin typeface="Arial" panose="020B0604020202020204" pitchFamily="34" charset="0"/>
              </a:rPr>
              <a:t>Kandemir</a:t>
            </a:r>
            <a:r>
              <a:rPr lang="en-US" b="0" i="0" dirty="0">
                <a:solidFill>
                  <a:srgbClr val="222222"/>
                </a:solidFill>
                <a:effectLst/>
                <a:latin typeface="Arial" panose="020B0604020202020204" pitchFamily="34" charset="0"/>
              </a:rPr>
              <a:t>, M., 2018</a:t>
            </a:r>
          </a:p>
          <a:p>
            <a:r>
              <a:rPr lang="en-US" dirty="0">
                <a:solidFill>
                  <a:srgbClr val="222222"/>
                </a:solidFill>
                <a:latin typeface="Arial" panose="020B0604020202020204" pitchFamily="34" charset="0"/>
              </a:rPr>
              <a:t>	</a:t>
            </a:r>
            <a:r>
              <a:rPr lang="en-US" i="1" dirty="0">
                <a:solidFill>
                  <a:srgbClr val="222222"/>
                </a:solidFill>
                <a:latin typeface="Arial" panose="020B0604020202020204" pitchFamily="34" charset="0"/>
              </a:rPr>
              <a:t>Evidential deep learning to quantify classification uncertainty</a:t>
            </a:r>
          </a:p>
          <a:p>
            <a:r>
              <a:rPr lang="en-US" b="0" i="1" dirty="0">
                <a:solidFill>
                  <a:srgbClr val="222222"/>
                </a:solidFill>
                <a:effectLst/>
                <a:latin typeface="Arial" panose="020B0604020202020204" pitchFamily="34" charset="0"/>
              </a:rPr>
              <a:t>	</a:t>
            </a:r>
            <a:r>
              <a:rPr lang="en-US" b="0" i="1" dirty="0" err="1">
                <a:solidFill>
                  <a:srgbClr val="222222"/>
                </a:solidFill>
                <a:effectLst/>
                <a:latin typeface="Arial" panose="020B0604020202020204" pitchFamily="34" charset="0"/>
              </a:rPr>
              <a:t>NeurIPS</a:t>
            </a:r>
            <a:r>
              <a:rPr lang="en-US" b="0" i="1" dirty="0">
                <a:solidFill>
                  <a:srgbClr val="222222"/>
                </a:solidFill>
                <a:effectLst/>
                <a:latin typeface="Arial" panose="020B0604020202020204" pitchFamily="34" charset="0"/>
              </a:rPr>
              <a:t> 2018.</a:t>
            </a:r>
            <a:endParaRPr lang="en-US" b="0" i="0" dirty="0">
              <a:solidFill>
                <a:srgbClr val="222222"/>
              </a:solidFill>
              <a:effectLst/>
              <a:latin typeface="Arial" panose="020B0604020202020204" pitchFamily="34" charset="0"/>
            </a:endParaRPr>
          </a:p>
          <a:p>
            <a:pPr marL="285750" indent="-285750">
              <a:buFont typeface="Wingdings" panose="05000000000000000000" pitchFamily="2" charset="2"/>
              <a:buChar char="v"/>
            </a:pPr>
            <a:endParaRPr lang="en-US" b="0" i="0" dirty="0">
              <a:solidFill>
                <a:srgbClr val="222222"/>
              </a:solidFill>
              <a:effectLst/>
              <a:latin typeface="Arial" panose="020B0604020202020204" pitchFamily="34" charset="0"/>
            </a:endParaRPr>
          </a:p>
          <a:p>
            <a:pPr marL="285750" indent="-285750">
              <a:buFont typeface="Wingdings" panose="05000000000000000000" pitchFamily="2" charset="2"/>
              <a:buChar char="v"/>
            </a:pPr>
            <a:r>
              <a:rPr lang="en-US" b="0" i="0" dirty="0" err="1">
                <a:solidFill>
                  <a:srgbClr val="222222"/>
                </a:solidFill>
                <a:effectLst/>
                <a:latin typeface="Arial" panose="020B0604020202020204" pitchFamily="34" charset="0"/>
              </a:rPr>
              <a:t>Amini</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Schwarting</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Soleimany</a:t>
            </a:r>
            <a:r>
              <a:rPr lang="en-US" b="0" i="0" dirty="0">
                <a:solidFill>
                  <a:srgbClr val="222222"/>
                </a:solidFill>
                <a:effectLst/>
                <a:latin typeface="Arial" panose="020B0604020202020204" pitchFamily="34" charset="0"/>
              </a:rPr>
              <a:t>, A. and Rus, D., 2020 </a:t>
            </a:r>
          </a:p>
          <a:p>
            <a:r>
              <a:rPr lang="en-US" dirty="0">
                <a:solidFill>
                  <a:srgbClr val="222222"/>
                </a:solidFill>
                <a:latin typeface="Arial" panose="020B0604020202020204" pitchFamily="34" charset="0"/>
              </a:rPr>
              <a:t>	</a:t>
            </a:r>
            <a:r>
              <a:rPr lang="en-US" b="0" i="1" dirty="0">
                <a:solidFill>
                  <a:srgbClr val="222222"/>
                </a:solidFill>
                <a:effectLst/>
                <a:latin typeface="Arial" panose="020B0604020202020204" pitchFamily="34" charset="0"/>
              </a:rPr>
              <a:t>Deep evidential regression</a:t>
            </a:r>
          </a:p>
          <a:p>
            <a:r>
              <a:rPr lang="en-US" dirty="0">
                <a:solidFill>
                  <a:srgbClr val="222222"/>
                </a:solidFill>
                <a:latin typeface="Arial" panose="020B0604020202020204" pitchFamily="34" charset="0"/>
              </a:rPr>
              <a:t>	</a:t>
            </a:r>
            <a:r>
              <a:rPr lang="en-US" b="0" i="1" dirty="0" err="1">
                <a:solidFill>
                  <a:srgbClr val="222222"/>
                </a:solidFill>
                <a:effectLst/>
                <a:latin typeface="Arial" panose="020B0604020202020204" pitchFamily="34" charset="0"/>
              </a:rPr>
              <a:t>NeurIPS</a:t>
            </a:r>
            <a:r>
              <a:rPr lang="en-US" b="0" i="1" dirty="0">
                <a:solidFill>
                  <a:srgbClr val="222222"/>
                </a:solidFill>
                <a:effectLst/>
                <a:latin typeface="Arial" panose="020B0604020202020204" pitchFamily="34" charset="0"/>
              </a:rPr>
              <a:t> 2020.</a:t>
            </a:r>
          </a:p>
          <a:p>
            <a:endParaRPr lang="en-US" i="1" dirty="0">
              <a:solidFill>
                <a:srgbClr val="222222"/>
              </a:solidFill>
              <a:latin typeface="Arial" panose="020B0604020202020204" pitchFamily="34" charset="0"/>
            </a:endParaRPr>
          </a:p>
          <a:p>
            <a:pPr marL="285750" indent="-285750">
              <a:buFont typeface="Wingdings" panose="05000000000000000000" pitchFamily="2" charset="2"/>
              <a:buChar char="v"/>
            </a:pPr>
            <a:r>
              <a:rPr lang="en-US" b="0" i="0" dirty="0">
                <a:solidFill>
                  <a:srgbClr val="222222"/>
                </a:solidFill>
                <a:effectLst/>
                <a:latin typeface="Arial" panose="020B0604020202020204" pitchFamily="34" charset="0"/>
              </a:rPr>
              <a:t>Bishop, C.M., 2006</a:t>
            </a:r>
          </a:p>
          <a:p>
            <a:r>
              <a:rPr lang="en-US" b="0" i="1" dirty="0">
                <a:solidFill>
                  <a:srgbClr val="222222"/>
                </a:solidFill>
                <a:effectLst/>
                <a:latin typeface="Arial" panose="020B0604020202020204" pitchFamily="34" charset="0"/>
              </a:rPr>
              <a:t>	Pattern recognition and machine learning</a:t>
            </a:r>
            <a:endParaRPr lang="en-US" i="1" dirty="0">
              <a:solidFill>
                <a:srgbClr val="222222"/>
              </a:solidFill>
              <a:latin typeface="Arial" panose="020B0604020202020204" pitchFamily="34" charset="0"/>
            </a:endParaRPr>
          </a:p>
          <a:p>
            <a:r>
              <a:rPr lang="en-US" b="0" i="1" dirty="0">
                <a:solidFill>
                  <a:srgbClr val="222222"/>
                </a:solidFill>
                <a:effectLst/>
                <a:latin typeface="Arial" panose="020B0604020202020204" pitchFamily="34" charset="0"/>
              </a:rPr>
              <a:t>	Springer.</a:t>
            </a:r>
          </a:p>
          <a:p>
            <a:endParaRPr lang="en-US" i="1" dirty="0">
              <a:solidFill>
                <a:srgbClr val="222222"/>
              </a:solidFill>
              <a:latin typeface="Arial" panose="020B0604020202020204" pitchFamily="34" charset="0"/>
            </a:endParaRPr>
          </a:p>
          <a:p>
            <a:endParaRPr lang="en-US" dirty="0"/>
          </a:p>
        </p:txBody>
      </p:sp>
    </p:spTree>
    <p:extLst>
      <p:ext uri="{BB962C8B-B14F-4D97-AF65-F5344CB8AC3E}">
        <p14:creationId xmlns:p14="http://schemas.microsoft.com/office/powerpoint/2010/main" val="6178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sp>
        <p:nvSpPr>
          <p:cNvPr id="3" name="Content Placeholder 2"/>
          <p:cNvSpPr>
            <a:spLocks noGrp="1"/>
          </p:cNvSpPr>
          <p:nvPr>
            <p:ph idx="4294967295"/>
          </p:nvPr>
        </p:nvSpPr>
        <p:spPr>
          <a:xfrm>
            <a:off x="628650" y="1263649"/>
            <a:ext cx="7886700" cy="5493612"/>
          </a:xfrm>
        </p:spPr>
        <p:txBody>
          <a:bodyPr>
            <a:normAutofit/>
          </a:bodyPr>
          <a:lstStyle/>
          <a:p>
            <a:r>
              <a:rPr lang="en-US" sz="2200" dirty="0"/>
              <a:t>Binary classification</a:t>
            </a:r>
          </a:p>
          <a:p>
            <a:pPr lvl="1"/>
            <a:r>
              <a:rPr lang="en-US" sz="1800" dirty="0"/>
              <a:t>Likelihood function for each </a:t>
            </a:r>
            <a:r>
              <a:rPr lang="en-US" sz="1800" i="1" dirty="0"/>
              <a:t>x</a:t>
            </a:r>
            <a:r>
              <a:rPr lang="en-US" sz="1800" dirty="0"/>
              <a:t>: </a:t>
            </a:r>
          </a:p>
          <a:p>
            <a:pPr lvl="1"/>
            <a:r>
              <a:rPr lang="en-US" sz="1800" dirty="0"/>
              <a:t>Categorical distribution for multi-class</a:t>
            </a:r>
          </a:p>
          <a:p>
            <a:pPr lvl="1"/>
            <a:r>
              <a:rPr lang="en-US" sz="1800" dirty="0"/>
              <a:t>Given</a:t>
            </a:r>
            <a:r>
              <a:rPr lang="en-US" sz="1800" i="1" dirty="0"/>
              <a:t> x, </a:t>
            </a:r>
            <a:r>
              <a:rPr lang="en-US" sz="1800" dirty="0"/>
              <a:t>NN outputs </a:t>
            </a:r>
            <a:r>
              <a:rPr lang="el-GR" sz="1800" i="1" dirty="0"/>
              <a:t>μ</a:t>
            </a:r>
            <a:r>
              <a:rPr lang="en-US" sz="1800" i="1" baseline="-25000" dirty="0"/>
              <a:t>w</a:t>
            </a:r>
            <a:r>
              <a:rPr lang="en-US" sz="1800" i="1" dirty="0"/>
              <a:t>(x)</a:t>
            </a:r>
          </a:p>
          <a:p>
            <a:pPr lvl="2"/>
            <a:r>
              <a:rPr lang="en-US" sz="1600" i="1" dirty="0" err="1">
                <a:solidFill>
                  <a:srgbClr val="C00000"/>
                </a:solidFill>
              </a:rPr>
              <a:t>Softmax</a:t>
            </a:r>
            <a:r>
              <a:rPr lang="en-US" sz="1600" i="1" dirty="0">
                <a:solidFill>
                  <a:srgbClr val="C00000"/>
                </a:solidFill>
              </a:rPr>
              <a:t> “squashes” the continuous output into a unit simplex</a:t>
            </a:r>
          </a:p>
          <a:p>
            <a:pPr lvl="1"/>
            <a:r>
              <a:rPr lang="en-US" sz="1800" dirty="0"/>
              <a:t>Single prediction: Class corresponding to </a:t>
            </a:r>
            <a:r>
              <a:rPr lang="en-US" sz="1800" i="1" dirty="0"/>
              <a:t>max(</a:t>
            </a:r>
            <a:r>
              <a:rPr lang="el-GR" sz="1800" i="1" dirty="0"/>
              <a:t>μ</a:t>
            </a:r>
            <a:r>
              <a:rPr lang="en-US" sz="1800" i="1" baseline="-25000" dirty="0"/>
              <a:t>w</a:t>
            </a:r>
            <a:r>
              <a:rPr lang="en-US" sz="1800" i="1" dirty="0"/>
              <a:t>(x))</a:t>
            </a:r>
          </a:p>
          <a:p>
            <a:pPr marL="0" indent="0">
              <a:buNone/>
            </a:pPr>
            <a:endParaRPr lang="en-US" sz="1600" dirty="0"/>
          </a:p>
          <a:p>
            <a:r>
              <a:rPr lang="en-US" sz="2200" dirty="0"/>
              <a:t>Regression  </a:t>
            </a:r>
          </a:p>
          <a:p>
            <a:pPr lvl="1"/>
            <a:r>
              <a:rPr lang="en-US" sz="1800" dirty="0"/>
              <a:t>Likelihood function for each </a:t>
            </a:r>
            <a:r>
              <a:rPr lang="en-US" sz="1800" i="1" dirty="0"/>
              <a:t>x</a:t>
            </a:r>
            <a:r>
              <a:rPr lang="en-US" sz="1800" dirty="0"/>
              <a:t>:</a:t>
            </a:r>
          </a:p>
          <a:p>
            <a:pPr lvl="1"/>
            <a:r>
              <a:rPr lang="en-US" sz="1800" dirty="0"/>
              <a:t>Given </a:t>
            </a:r>
            <a:r>
              <a:rPr lang="en-US" sz="1800" i="1" dirty="0"/>
              <a:t>x,</a:t>
            </a:r>
            <a:r>
              <a:rPr lang="en-US" sz="1800" dirty="0"/>
              <a:t> NN outputs </a:t>
            </a:r>
            <a:r>
              <a:rPr lang="el-GR" sz="1800" i="1" dirty="0"/>
              <a:t>μ</a:t>
            </a:r>
            <a:r>
              <a:rPr lang="en-US" sz="1800" i="1" baseline="-25000" dirty="0"/>
              <a:t>w</a:t>
            </a:r>
            <a:r>
              <a:rPr lang="en-US" sz="1800" i="1" dirty="0"/>
              <a:t>(x) </a:t>
            </a:r>
            <a:r>
              <a:rPr lang="en-US" sz="1800" dirty="0"/>
              <a:t>(or also </a:t>
            </a:r>
            <a:r>
              <a:rPr lang="el-GR" sz="1800" i="1" dirty="0"/>
              <a:t>σ</a:t>
            </a:r>
            <a:r>
              <a:rPr lang="en-US" sz="1800" i="1" baseline="-25000" dirty="0"/>
              <a:t>w</a:t>
            </a:r>
            <a:r>
              <a:rPr lang="en-US" sz="1800" i="1" dirty="0"/>
              <a:t>(x)</a:t>
            </a:r>
            <a:r>
              <a:rPr lang="el-GR" sz="1800" i="1" dirty="0"/>
              <a:t>)</a:t>
            </a:r>
          </a:p>
          <a:p>
            <a:pPr lvl="1"/>
            <a:r>
              <a:rPr lang="en-US" sz="1800" dirty="0"/>
              <a:t>Single prediction:</a:t>
            </a:r>
            <a:r>
              <a:rPr lang="el-GR" sz="1800" i="1" dirty="0"/>
              <a:t> μ</a:t>
            </a:r>
            <a:r>
              <a:rPr lang="en-US" sz="1800" i="1" baseline="-25000" dirty="0"/>
              <a:t>w</a:t>
            </a:r>
            <a:r>
              <a:rPr lang="en-US" sz="1800" i="1" dirty="0"/>
              <a:t>(x) </a:t>
            </a:r>
            <a:endParaRPr lang="el-GR" sz="1800" i="1" dirty="0"/>
          </a:p>
          <a:p>
            <a:pPr lvl="1"/>
            <a:endParaRPr lang="el-GR" sz="1600" i="1" dirty="0"/>
          </a:p>
          <a:p>
            <a:r>
              <a:rPr lang="en-US" sz="2200" dirty="0"/>
              <a:t>MLE, regularized MLE (MAP), Bayesian approaches, etc.</a:t>
            </a:r>
          </a:p>
          <a:p>
            <a:pPr lvl="1"/>
            <a:r>
              <a:rPr lang="en-US" sz="1800" i="1" dirty="0">
                <a:solidFill>
                  <a:srgbClr val="C00000"/>
                </a:solidFill>
              </a:rPr>
              <a:t>Classification MLE: cross-entropy loss</a:t>
            </a:r>
          </a:p>
          <a:p>
            <a:pPr lvl="1"/>
            <a:r>
              <a:rPr lang="en-US" sz="1800" i="1" dirty="0">
                <a:solidFill>
                  <a:srgbClr val="C00000"/>
                </a:solidFill>
              </a:rPr>
              <a:t>Regression MLE: sum of squared errors loss</a:t>
            </a:r>
            <a:endParaRPr lang="en-US" sz="1800" dirty="0"/>
          </a:p>
          <a:p>
            <a:r>
              <a:rPr lang="en-US" sz="1800" dirty="0"/>
              <a:t>We optimize (or sample) </a:t>
            </a:r>
            <a:r>
              <a:rPr lang="en-US" sz="1800" i="1" dirty="0"/>
              <a:t>w </a:t>
            </a:r>
            <a:r>
              <a:rPr lang="en-US" sz="1800" dirty="0"/>
              <a:t>and then use likelihood function to make predictions</a:t>
            </a:r>
          </a:p>
          <a:p>
            <a:endParaRPr lang="en-US" sz="2200" dirty="0"/>
          </a:p>
          <a:p>
            <a:endParaRPr lang="en-US" sz="2200" dirty="0"/>
          </a:p>
          <a:p>
            <a:endParaRPr lang="en-US" sz="2200" dirty="0"/>
          </a:p>
          <a:p>
            <a:endParaRPr lang="en-US" sz="2200" dirty="0"/>
          </a:p>
          <a:p>
            <a:endParaRPr lang="en-US" sz="2200" dirty="0"/>
          </a:p>
        </p:txBody>
      </p:sp>
      <p:pic>
        <p:nvPicPr>
          <p:cNvPr id="4" name="Picture 3">
            <a:extLst>
              <a:ext uri="{FF2B5EF4-FFF2-40B4-BE49-F238E27FC236}">
                <a16:creationId xmlns:a16="http://schemas.microsoft.com/office/drawing/2014/main" id="{39E233F1-71CF-4287-A7BF-E1DC96B44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786" y="1674117"/>
            <a:ext cx="2842805" cy="244827"/>
          </a:xfrm>
          <a:prstGeom prst="rect">
            <a:avLst/>
          </a:prstGeom>
        </p:spPr>
      </p:pic>
      <p:pic>
        <p:nvPicPr>
          <p:cNvPr id="5" name="Picture 4">
            <a:extLst>
              <a:ext uri="{FF2B5EF4-FFF2-40B4-BE49-F238E27FC236}">
                <a16:creationId xmlns:a16="http://schemas.microsoft.com/office/drawing/2014/main" id="{029A35E6-E361-4CA8-B280-5D6BB406B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786" y="3938584"/>
            <a:ext cx="3969986" cy="268145"/>
          </a:xfrm>
          <a:prstGeom prst="rect">
            <a:avLst/>
          </a:prstGeom>
        </p:spPr>
      </p:pic>
      <p:cxnSp>
        <p:nvCxnSpPr>
          <p:cNvPr id="7" name="Straight Connector 6">
            <a:extLst>
              <a:ext uri="{FF2B5EF4-FFF2-40B4-BE49-F238E27FC236}">
                <a16:creationId xmlns:a16="http://schemas.microsoft.com/office/drawing/2014/main" id="{54423446-67E6-457E-9604-26751FCBCA7E}"/>
              </a:ext>
            </a:extLst>
          </p:cNvPr>
          <p:cNvCxnSpPr>
            <a:cxnSpLocks/>
          </p:cNvCxnSpPr>
          <p:nvPr/>
        </p:nvCxnSpPr>
        <p:spPr>
          <a:xfrm>
            <a:off x="4749800" y="6519895"/>
            <a:ext cx="924429" cy="0"/>
          </a:xfrm>
          <a:prstGeom prst="lin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a:extLst>
              <a:ext uri="{FF2B5EF4-FFF2-40B4-BE49-F238E27FC236}">
                <a16:creationId xmlns:a16="http://schemas.microsoft.com/office/drawing/2014/main" id="{4FA1A24A-062C-4AD2-B1D5-60C4970DC9FB}"/>
              </a:ext>
            </a:extLst>
          </p:cNvPr>
          <p:cNvCxnSpPr>
            <a:cxnSpLocks/>
          </p:cNvCxnSpPr>
          <p:nvPr/>
        </p:nvCxnSpPr>
        <p:spPr>
          <a:xfrm>
            <a:off x="4272786" y="4230370"/>
            <a:ext cx="3969986" cy="0"/>
          </a:xfrm>
          <a:prstGeom prst="lin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a:extLst>
              <a:ext uri="{FF2B5EF4-FFF2-40B4-BE49-F238E27FC236}">
                <a16:creationId xmlns:a16="http://schemas.microsoft.com/office/drawing/2014/main" id="{FC023E79-57A4-43C1-B6B4-96664764582A}"/>
              </a:ext>
            </a:extLst>
          </p:cNvPr>
          <p:cNvCxnSpPr>
            <a:cxnSpLocks/>
          </p:cNvCxnSpPr>
          <p:nvPr/>
        </p:nvCxnSpPr>
        <p:spPr>
          <a:xfrm>
            <a:off x="4272786" y="1953057"/>
            <a:ext cx="2842805" cy="0"/>
          </a:xfrm>
          <a:prstGeom prst="lin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0379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Bayesian treatment</a:t>
            </a:r>
          </a:p>
          <a:p>
            <a:pPr lvl="1"/>
            <a:r>
              <a:rPr lang="en-US" sz="1800" dirty="0"/>
              <a:t>Posterior distribution:</a:t>
            </a:r>
          </a:p>
          <a:p>
            <a:endParaRPr lang="en-US" sz="2200" dirty="0"/>
          </a:p>
          <a:p>
            <a:pPr lvl="1"/>
            <a:r>
              <a:rPr lang="en-US" sz="1800" dirty="0"/>
              <a:t>Making predictions</a:t>
            </a:r>
          </a:p>
          <a:p>
            <a:pPr lvl="1"/>
            <a:endParaRPr lang="en-US" sz="1800" dirty="0"/>
          </a:p>
          <a:p>
            <a:pPr lvl="1"/>
            <a:endParaRPr lang="en-US" sz="1800" dirty="0"/>
          </a:p>
          <a:p>
            <a:pPr lvl="1"/>
            <a:endParaRPr lang="en-US" sz="1800" dirty="0"/>
          </a:p>
          <a:p>
            <a:pPr lvl="1"/>
            <a:r>
              <a:rPr lang="en-US" sz="1800" dirty="0"/>
              <a:t>We use the likelihood function with different </a:t>
            </a:r>
            <a:r>
              <a:rPr lang="en-US" sz="1800" i="1" dirty="0"/>
              <a:t>w</a:t>
            </a:r>
            <a:r>
              <a:rPr lang="en-US" sz="1800" dirty="0"/>
              <a:t> samples</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4" name="Picture 3" descr="Text&#10;&#10;Description automatically generated">
            <a:extLst>
              <a:ext uri="{FF2B5EF4-FFF2-40B4-BE49-F238E27FC236}">
                <a16:creationId xmlns:a16="http://schemas.microsoft.com/office/drawing/2014/main" id="{557650EF-C592-476F-A3DD-C14CA854A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183" y="2751108"/>
            <a:ext cx="5053632" cy="681523"/>
          </a:xfrm>
          <a:prstGeom prst="rect">
            <a:avLst/>
          </a:prstGeom>
        </p:spPr>
      </p:pic>
      <p:pic>
        <p:nvPicPr>
          <p:cNvPr id="8" name="Picture 7" descr="Table&#10;&#10;Description automatically generated">
            <a:extLst>
              <a:ext uri="{FF2B5EF4-FFF2-40B4-BE49-F238E27FC236}">
                <a16:creationId xmlns:a16="http://schemas.microsoft.com/office/drawing/2014/main" id="{6C2616BF-C73C-45D1-81B8-88E16FAB8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863" y="4233051"/>
            <a:ext cx="6035434" cy="1374075"/>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1C6712FA-1E77-4D51-8FD5-C2DE83D02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6760" y="1513787"/>
            <a:ext cx="2728504" cy="579475"/>
          </a:xfrm>
          <a:prstGeom prst="rect">
            <a:avLst/>
          </a:prstGeom>
        </p:spPr>
      </p:pic>
      <p:sp>
        <p:nvSpPr>
          <p:cNvPr id="5" name="Oval 4">
            <a:extLst>
              <a:ext uri="{FF2B5EF4-FFF2-40B4-BE49-F238E27FC236}">
                <a16:creationId xmlns:a16="http://schemas.microsoft.com/office/drawing/2014/main" id="{2808E473-0DC8-4B0A-A1F0-126809144E22}"/>
              </a:ext>
            </a:extLst>
          </p:cNvPr>
          <p:cNvSpPr/>
          <p:nvPr/>
        </p:nvSpPr>
        <p:spPr>
          <a:xfrm>
            <a:off x="6200384" y="2693096"/>
            <a:ext cx="980257" cy="7975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D0F16B9-CE63-46CD-AB24-CE37CE8ADA3E}"/>
              </a:ext>
            </a:extLst>
          </p:cNvPr>
          <p:cNvCxnSpPr/>
          <p:nvPr/>
        </p:nvCxnSpPr>
        <p:spPr>
          <a:xfrm>
            <a:off x="2473890" y="3901858"/>
            <a:ext cx="939452" cy="0"/>
          </a:xfrm>
          <a:prstGeom prst="lin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0053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28650" y="1263650"/>
            <a:ext cx="8324576" cy="5459492"/>
          </a:xfrm>
        </p:spPr>
        <p:txBody>
          <a:bodyPr>
            <a:normAutofit/>
          </a:bodyPr>
          <a:lstStyle/>
          <a:p>
            <a:r>
              <a:rPr lang="en-US" sz="2200" dirty="0"/>
              <a:t>Evidential treatment </a:t>
            </a:r>
          </a:p>
          <a:p>
            <a:pPr lvl="1"/>
            <a:r>
              <a:rPr lang="en-US" sz="1800" dirty="0"/>
              <a:t>Prior predictive instead of likelihood for predictions</a:t>
            </a:r>
          </a:p>
          <a:p>
            <a:pPr lvl="1"/>
            <a:endParaRPr lang="en-US" sz="1800" dirty="0"/>
          </a:p>
          <a:p>
            <a:pPr lvl="1"/>
            <a:endParaRPr lang="en-US" sz="1800" dirty="0"/>
          </a:p>
          <a:p>
            <a:pPr lvl="1"/>
            <a:endParaRPr lang="en-US" sz="1800" dirty="0"/>
          </a:p>
          <a:p>
            <a:pPr lvl="1"/>
            <a:r>
              <a:rPr lang="en-US" sz="1800" dirty="0"/>
              <a:t>Higher-order distribution that already includes uncertainty</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Fit </a:t>
            </a:r>
            <a:r>
              <a:rPr lang="el-GR" sz="1800" i="1" dirty="0"/>
              <a:t>η</a:t>
            </a:r>
            <a:r>
              <a:rPr lang="en-US" sz="1800" dirty="0"/>
              <a:t> instead of likelihood parameters</a:t>
            </a:r>
            <a:endParaRPr lang="en-US" sz="1800" i="1" dirty="0"/>
          </a:p>
          <a:p>
            <a:pPr lvl="1"/>
            <a:r>
              <a:rPr lang="en-US" sz="1800" dirty="0"/>
              <a:t>Prior hyperparameters being fitted have nothing to do with Bayesian NN prior!</a:t>
            </a:r>
          </a:p>
          <a:p>
            <a:pPr lvl="1"/>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pPr lvl="1"/>
            <a:endParaRPr lang="en-US" sz="1800" dirty="0"/>
          </a:p>
          <a:p>
            <a:pPr lvl="1"/>
            <a:endParaRPr lang="en-US" sz="1800" dirty="0"/>
          </a:p>
          <a:p>
            <a:pPr lvl="1"/>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12" name="Picture 11" descr="Chart&#10;&#10;Description automatically generated">
            <a:extLst>
              <a:ext uri="{FF2B5EF4-FFF2-40B4-BE49-F238E27FC236}">
                <a16:creationId xmlns:a16="http://schemas.microsoft.com/office/drawing/2014/main" id="{1559CF5D-6E99-4BF7-9512-90A28BCAC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789" y="3391379"/>
            <a:ext cx="5482422" cy="2298800"/>
          </a:xfrm>
          <a:prstGeom prst="rect">
            <a:avLst/>
          </a:prstGeom>
        </p:spPr>
      </p:pic>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pic>
        <p:nvPicPr>
          <p:cNvPr id="4" name="Picture 3" descr="Text&#10;&#10;Description automatically generated">
            <a:extLst>
              <a:ext uri="{FF2B5EF4-FFF2-40B4-BE49-F238E27FC236}">
                <a16:creationId xmlns:a16="http://schemas.microsoft.com/office/drawing/2014/main" id="{3D8A5189-5743-4A5E-8BB6-1954D7D71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429" y="2093392"/>
            <a:ext cx="4763759" cy="449042"/>
          </a:xfrm>
          <a:prstGeom prst="rect">
            <a:avLst/>
          </a:prstGeom>
        </p:spPr>
      </p:pic>
      <p:cxnSp>
        <p:nvCxnSpPr>
          <p:cNvPr id="5" name="Straight Connector 4">
            <a:extLst>
              <a:ext uri="{FF2B5EF4-FFF2-40B4-BE49-F238E27FC236}">
                <a16:creationId xmlns:a16="http://schemas.microsoft.com/office/drawing/2014/main" id="{1D6B9383-ABCC-4D03-AC79-703B27953054}"/>
              </a:ext>
            </a:extLst>
          </p:cNvPr>
          <p:cNvCxnSpPr>
            <a:cxnSpLocks/>
          </p:cNvCxnSpPr>
          <p:nvPr/>
        </p:nvCxnSpPr>
        <p:spPr>
          <a:xfrm>
            <a:off x="3579065" y="2542434"/>
            <a:ext cx="1196866" cy="0"/>
          </a:xfrm>
          <a:prstGeom prst="lin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B16E9D88-96AE-4396-8B7B-C5A67C5A8803}"/>
              </a:ext>
            </a:extLst>
          </p:cNvPr>
          <p:cNvCxnSpPr>
            <a:cxnSpLocks/>
          </p:cNvCxnSpPr>
          <p:nvPr/>
        </p:nvCxnSpPr>
        <p:spPr>
          <a:xfrm>
            <a:off x="1372429" y="2542434"/>
            <a:ext cx="1673378" cy="0"/>
          </a:xfrm>
          <a:prstGeom prst="lin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2402215A-04AF-448F-A328-C51F73BFCDA3}"/>
              </a:ext>
            </a:extLst>
          </p:cNvPr>
          <p:cNvSpPr/>
          <p:nvPr/>
        </p:nvSpPr>
        <p:spPr>
          <a:xfrm>
            <a:off x="3506297" y="3570294"/>
            <a:ext cx="546008" cy="172838"/>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938FD2-810E-4994-AF79-75CCE8F644EC}"/>
              </a:ext>
            </a:extLst>
          </p:cNvPr>
          <p:cNvSpPr/>
          <p:nvPr/>
        </p:nvSpPr>
        <p:spPr>
          <a:xfrm>
            <a:off x="6142766" y="3570294"/>
            <a:ext cx="317240" cy="17283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F2A2DE-0190-424B-9081-45A0A7ADB71A}"/>
              </a:ext>
            </a:extLst>
          </p:cNvPr>
          <p:cNvSpPr/>
          <p:nvPr/>
        </p:nvSpPr>
        <p:spPr>
          <a:xfrm>
            <a:off x="1244600" y="2023533"/>
            <a:ext cx="2261697" cy="587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FA58872-8FF7-4FA8-BE79-E75DFC99CFCB}"/>
              </a:ext>
            </a:extLst>
          </p:cNvPr>
          <p:cNvSpPr/>
          <p:nvPr/>
        </p:nvSpPr>
        <p:spPr>
          <a:xfrm>
            <a:off x="4798711" y="2023532"/>
            <a:ext cx="2065867" cy="587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68C62B3-BE7B-4333-A88E-8643FBE1B34E}"/>
              </a:ext>
            </a:extLst>
          </p:cNvPr>
          <p:cNvSpPr/>
          <p:nvPr/>
        </p:nvSpPr>
        <p:spPr>
          <a:xfrm>
            <a:off x="3547533" y="3386663"/>
            <a:ext cx="3979334" cy="2311400"/>
          </a:xfrm>
          <a:custGeom>
            <a:avLst/>
            <a:gdLst>
              <a:gd name="connsiteX0" fmla="*/ 0 w 3979334"/>
              <a:gd name="connsiteY0" fmla="*/ 389466 h 2311400"/>
              <a:gd name="connsiteX1" fmla="*/ 0 w 3979334"/>
              <a:gd name="connsiteY1" fmla="*/ 2311400 h 2311400"/>
              <a:gd name="connsiteX2" fmla="*/ 3979334 w 3979334"/>
              <a:gd name="connsiteY2" fmla="*/ 2311400 h 2311400"/>
              <a:gd name="connsiteX3" fmla="*/ 3979334 w 3979334"/>
              <a:gd name="connsiteY3" fmla="*/ 0 h 2311400"/>
              <a:gd name="connsiteX4" fmla="*/ 2040467 w 3979334"/>
              <a:gd name="connsiteY4" fmla="*/ 0 h 2311400"/>
              <a:gd name="connsiteX5" fmla="*/ 2040467 w 3979334"/>
              <a:gd name="connsiteY5" fmla="*/ 389466 h 2311400"/>
              <a:gd name="connsiteX6" fmla="*/ 0 w 3979334"/>
              <a:gd name="connsiteY6" fmla="*/ 389466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9334" h="2311400">
                <a:moveTo>
                  <a:pt x="0" y="389466"/>
                </a:moveTo>
                <a:lnTo>
                  <a:pt x="0" y="2311400"/>
                </a:lnTo>
                <a:lnTo>
                  <a:pt x="3979334" y="2311400"/>
                </a:lnTo>
                <a:lnTo>
                  <a:pt x="3979334" y="0"/>
                </a:lnTo>
                <a:lnTo>
                  <a:pt x="2040467" y="0"/>
                </a:lnTo>
                <a:lnTo>
                  <a:pt x="2040467" y="389466"/>
                </a:lnTo>
                <a:lnTo>
                  <a:pt x="0" y="389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38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P spid="1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Evidential treatment: Making predictions in regression</a:t>
            </a:r>
          </a:p>
          <a:p>
            <a:pPr lvl="1"/>
            <a:r>
              <a:rPr lang="en-US" sz="1800" dirty="0"/>
              <a:t>Prior predictive for regression is a </a:t>
            </a:r>
            <a:r>
              <a:rPr lang="en-US" sz="1800" i="1" dirty="0"/>
              <a:t>Student’s-t</a:t>
            </a:r>
            <a:r>
              <a:rPr lang="en-US" sz="1800" dirty="0"/>
              <a:t> with </a:t>
            </a:r>
            <a:r>
              <a:rPr lang="en-US" sz="1800" dirty="0" err="1"/>
              <a:t>hypers</a:t>
            </a:r>
            <a:r>
              <a:rPr lang="en-US" sz="1800" dirty="0"/>
              <a:t> </a:t>
            </a:r>
            <a:r>
              <a:rPr lang="el-GR" sz="1800" i="1" dirty="0"/>
              <a:t>η</a:t>
            </a:r>
            <a:r>
              <a:rPr lang="en-US" sz="1800" i="1" dirty="0"/>
              <a:t>(x)</a:t>
            </a:r>
          </a:p>
          <a:p>
            <a:pPr lvl="1"/>
            <a:r>
              <a:rPr lang="en-US" sz="1800" dirty="0"/>
              <a:t>Instead of fitting the likelihood mean we fit the prior </a:t>
            </a:r>
            <a:r>
              <a:rPr lang="en-US" sz="1800" dirty="0" err="1"/>
              <a:t>hypers</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Comparison with standard NN</a:t>
            </a:r>
          </a:p>
          <a:p>
            <a:pPr lvl="1"/>
            <a:endParaRPr lang="en-US" sz="1800" dirty="0"/>
          </a:p>
          <a:p>
            <a:pPr lvl="1"/>
            <a:endParaRPr lang="en-US" sz="1800" dirty="0"/>
          </a:p>
          <a:p>
            <a:pPr lvl="1"/>
            <a:endParaRPr lang="en-US" sz="1800" dirty="0"/>
          </a:p>
          <a:p>
            <a:pPr lvl="1"/>
            <a:endParaRPr lang="en-US" sz="1800" dirty="0"/>
          </a:p>
          <a:p>
            <a:pPr lvl="1"/>
            <a:r>
              <a:rPr lang="en-US" sz="1800" dirty="0"/>
              <a:t>Uncertainty with a single </a:t>
            </a:r>
            <a:r>
              <a:rPr lang="en-US" sz="1800" i="1" dirty="0"/>
              <a:t>w!</a:t>
            </a:r>
          </a:p>
          <a:p>
            <a:pPr marL="457200" lvl="1" indent="0">
              <a:buNone/>
            </a:pPr>
            <a:endParaRPr lang="en-US" sz="1800" dirty="0"/>
          </a:p>
          <a:p>
            <a:pPr lvl="1"/>
            <a:endParaRPr lang="en-US" sz="1800" dirty="0"/>
          </a:p>
          <a:p>
            <a:pPr lvl="1"/>
            <a:endParaRPr lang="en-US" sz="1800" dirty="0"/>
          </a:p>
          <a:p>
            <a:pPr lvl="1"/>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4" name="Picture 3" descr="Text, whiteboard&#10;&#10;Description automatically generated">
            <a:extLst>
              <a:ext uri="{FF2B5EF4-FFF2-40B4-BE49-F238E27FC236}">
                <a16:creationId xmlns:a16="http://schemas.microsoft.com/office/drawing/2014/main" id="{B558BA87-52D8-4FCD-A33D-7329AAD51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472" y="2405752"/>
            <a:ext cx="2787920" cy="1233220"/>
          </a:xfrm>
          <a:prstGeom prst="rect">
            <a:avLst/>
          </a:prstGeom>
        </p:spPr>
      </p:pic>
      <p:pic>
        <p:nvPicPr>
          <p:cNvPr id="8" name="Picture 7" descr="Table&#10;&#10;Description automatically generated">
            <a:extLst>
              <a:ext uri="{FF2B5EF4-FFF2-40B4-BE49-F238E27FC236}">
                <a16:creationId xmlns:a16="http://schemas.microsoft.com/office/drawing/2014/main" id="{923E4958-DDCE-4F36-9518-5DB384775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002" y="5305628"/>
            <a:ext cx="4315672" cy="1374942"/>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D5E86A5B-47AB-4006-980F-FB62D75DC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6392" y="3500845"/>
            <a:ext cx="4692318" cy="1804783"/>
          </a:xfrm>
          <a:prstGeom prst="rect">
            <a:avLst/>
          </a:prstGeom>
        </p:spPr>
      </p:pic>
    </p:spTree>
    <p:extLst>
      <p:ext uri="{BB962C8B-B14F-4D97-AF65-F5344CB8AC3E}">
        <p14:creationId xmlns:p14="http://schemas.microsoft.com/office/powerpoint/2010/main" val="383124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9DCF0533-3FC7-40E1-A583-184D34695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801" y="5346096"/>
            <a:ext cx="3566671" cy="1136315"/>
          </a:xfrm>
          <a:prstGeom prst="rect">
            <a:avLst/>
          </a:prstGeom>
        </p:spPr>
      </p:pic>
      <p:sp>
        <p:nvSpPr>
          <p:cNvPr id="3" name="Content Placeholder 2"/>
          <p:cNvSpPr>
            <a:spLocks noGrp="1"/>
          </p:cNvSpPr>
          <p:nvPr>
            <p:ph idx="4294967295"/>
          </p:nvPr>
        </p:nvSpPr>
        <p:spPr>
          <a:xfrm>
            <a:off x="628650" y="1263650"/>
            <a:ext cx="7886700" cy="4832350"/>
          </a:xfrm>
        </p:spPr>
        <p:txBody>
          <a:bodyPr>
            <a:normAutofit/>
          </a:bodyPr>
          <a:lstStyle/>
          <a:p>
            <a:r>
              <a:rPr lang="en-US" sz="2200" dirty="0"/>
              <a:t>Evidential treatment: Training in regression</a:t>
            </a:r>
          </a:p>
          <a:p>
            <a:pPr lvl="1"/>
            <a:r>
              <a:rPr lang="en-US" sz="1800" b="1" dirty="0"/>
              <a:t>Loss function:</a:t>
            </a:r>
            <a:r>
              <a:rPr lang="en-US" sz="1800" dirty="0"/>
              <a:t> we can construe prior predictive as a different likelihood</a:t>
            </a:r>
          </a:p>
          <a:p>
            <a:pPr lvl="1"/>
            <a:r>
              <a:rPr lang="en-US" sz="1800" dirty="0"/>
              <a:t>Similar to marginal likelihood (marginalized parameters)</a:t>
            </a:r>
          </a:p>
          <a:p>
            <a:pPr lvl="1"/>
            <a:endParaRPr lang="en-US" sz="1800" dirty="0"/>
          </a:p>
          <a:p>
            <a:pPr lvl="1"/>
            <a:r>
              <a:rPr lang="en-US" sz="1800" dirty="0"/>
              <a:t>MLE:</a:t>
            </a:r>
          </a:p>
          <a:p>
            <a:pPr lvl="1"/>
            <a:endParaRPr lang="en-US" sz="1800" dirty="0"/>
          </a:p>
          <a:p>
            <a:pPr lvl="1"/>
            <a:endParaRPr lang="en-US" sz="1800" dirty="0"/>
          </a:p>
          <a:p>
            <a:pPr lvl="1"/>
            <a:r>
              <a:rPr lang="en-US" sz="1800" b="1" dirty="0"/>
              <a:t>Regularization – Desired properties:</a:t>
            </a:r>
          </a:p>
          <a:p>
            <a:pPr lvl="2"/>
            <a:r>
              <a:rPr lang="en-US" sz="1800" b="0" i="0" u="none" strike="noStrike" baseline="0" dirty="0">
                <a:latin typeface="CMR10"/>
              </a:rPr>
              <a:t>Larger penalty for larger data misfit</a:t>
            </a:r>
          </a:p>
          <a:p>
            <a:pPr lvl="2"/>
            <a:r>
              <a:rPr lang="en-US" sz="1800" dirty="0">
                <a:latin typeface="CMR10"/>
              </a:rPr>
              <a:t>Larger penalty for larger fictitious evidence</a:t>
            </a:r>
          </a:p>
          <a:p>
            <a:pPr lvl="3">
              <a:buFont typeface="Wingdings" panose="05000000000000000000" pitchFamily="2" charset="2"/>
              <a:buChar char="Ø"/>
            </a:pPr>
            <a:r>
              <a:rPr lang="en-US" dirty="0">
                <a:latin typeface="CMR10"/>
              </a:rPr>
              <a:t>Larger fictitious evidence in the prior, less uncertainty</a:t>
            </a:r>
          </a:p>
          <a:p>
            <a:pPr lvl="3">
              <a:buFont typeface="Wingdings" panose="05000000000000000000" pitchFamily="2" charset="2"/>
              <a:buChar char="Ø"/>
            </a:pPr>
            <a:r>
              <a:rPr lang="en-US" dirty="0">
                <a:latin typeface="CMR10"/>
              </a:rPr>
              <a:t>We want the model to output large uncertainty if it is not sure</a:t>
            </a:r>
          </a:p>
          <a:p>
            <a:pPr lvl="3">
              <a:buFont typeface="Wingdings" panose="05000000000000000000" pitchFamily="2" charset="2"/>
              <a:buChar char="Ø"/>
            </a:pPr>
            <a:r>
              <a:rPr lang="en-US" dirty="0">
                <a:latin typeface="CMR10"/>
              </a:rPr>
              <a:t>“Sure” means small data misfit</a:t>
            </a:r>
            <a:endParaRPr lang="en-US" dirty="0"/>
          </a:p>
          <a:p>
            <a:pPr lvl="1"/>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pPr lvl="1"/>
            <a:endParaRPr lang="en-US" sz="1800" dirty="0"/>
          </a:p>
          <a:p>
            <a:pPr lvl="1"/>
            <a:endParaRPr lang="en-US" sz="1800" dirty="0"/>
          </a:p>
          <a:p>
            <a:pPr lvl="1"/>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pic>
        <p:nvPicPr>
          <p:cNvPr id="4" name="Picture 3" descr="Text&#10;&#10;Description automatically generated with low confidence">
            <a:extLst>
              <a:ext uri="{FF2B5EF4-FFF2-40B4-BE49-F238E27FC236}">
                <a16:creationId xmlns:a16="http://schemas.microsoft.com/office/drawing/2014/main" id="{430031C9-6A4B-4E47-8C26-C67FA85E5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473" y="5503256"/>
            <a:ext cx="3550506" cy="613042"/>
          </a:xfrm>
          <a:prstGeom prst="rect">
            <a:avLst/>
          </a:prstGeom>
        </p:spPr>
      </p:pic>
      <p:pic>
        <p:nvPicPr>
          <p:cNvPr id="5" name="Picture 4" descr="Diagram&#10;&#10;Description automatically generated">
            <a:extLst>
              <a:ext uri="{FF2B5EF4-FFF2-40B4-BE49-F238E27FC236}">
                <a16:creationId xmlns:a16="http://schemas.microsoft.com/office/drawing/2014/main" id="{43281FC8-4EA2-482C-8F3B-68502B45B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6969" y="2388682"/>
            <a:ext cx="2980251" cy="674346"/>
          </a:xfrm>
          <a:prstGeom prst="rect">
            <a:avLst/>
          </a:prstGeom>
        </p:spPr>
      </p:pic>
      <p:cxnSp>
        <p:nvCxnSpPr>
          <p:cNvPr id="7" name="Straight Connector 6">
            <a:extLst>
              <a:ext uri="{FF2B5EF4-FFF2-40B4-BE49-F238E27FC236}">
                <a16:creationId xmlns:a16="http://schemas.microsoft.com/office/drawing/2014/main" id="{2A5211E0-6B04-416E-9A0E-9C90A68022AA}"/>
              </a:ext>
            </a:extLst>
          </p:cNvPr>
          <p:cNvCxnSpPr>
            <a:cxnSpLocks/>
          </p:cNvCxnSpPr>
          <p:nvPr/>
        </p:nvCxnSpPr>
        <p:spPr>
          <a:xfrm>
            <a:off x="5111837" y="5035654"/>
            <a:ext cx="1624462" cy="0"/>
          </a:xfrm>
          <a:prstGeom prst="lin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a:extLst>
              <a:ext uri="{FF2B5EF4-FFF2-40B4-BE49-F238E27FC236}">
                <a16:creationId xmlns:a16="http://schemas.microsoft.com/office/drawing/2014/main" id="{8D3369D9-2602-491A-B5DF-19BADCE06F8B}"/>
              </a:ext>
            </a:extLst>
          </p:cNvPr>
          <p:cNvSpPr/>
          <p:nvPr/>
        </p:nvSpPr>
        <p:spPr>
          <a:xfrm>
            <a:off x="5597648" y="5721075"/>
            <a:ext cx="3352976" cy="35458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F9E6F28-3346-49F0-BF4E-57C1E8593C4E}"/>
              </a:ext>
            </a:extLst>
          </p:cNvPr>
          <p:cNvCxnSpPr>
            <a:cxnSpLocks/>
          </p:cNvCxnSpPr>
          <p:nvPr/>
        </p:nvCxnSpPr>
        <p:spPr>
          <a:xfrm>
            <a:off x="5751040" y="4727565"/>
            <a:ext cx="1624462" cy="0"/>
          </a:xfrm>
          <a:prstGeom prst="lin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2" name="TextBox 11">
            <a:extLst>
              <a:ext uri="{FF2B5EF4-FFF2-40B4-BE49-F238E27FC236}">
                <a16:creationId xmlns:a16="http://schemas.microsoft.com/office/drawing/2014/main" id="{0469058F-DB8A-407F-987A-3508A53361E8}"/>
              </a:ext>
            </a:extLst>
          </p:cNvPr>
          <p:cNvSpPr txBox="1"/>
          <p:nvPr/>
        </p:nvSpPr>
        <p:spPr>
          <a:xfrm>
            <a:off x="6218167" y="2565019"/>
            <a:ext cx="2839305" cy="1600438"/>
          </a:xfrm>
          <a:prstGeom prst="rect">
            <a:avLst/>
          </a:prstGeom>
          <a:noFill/>
          <a:ln w="31750">
            <a:solidFill>
              <a:srgbClr val="C00000"/>
            </a:solidFill>
          </a:ln>
        </p:spPr>
        <p:txBody>
          <a:bodyPr wrap="square" rtlCol="0">
            <a:spAutoFit/>
          </a:bodyPr>
          <a:lstStyle/>
          <a:p>
            <a:pPr marL="0" lvl="2"/>
            <a:r>
              <a:rPr lang="el-GR" sz="1400" dirty="0">
                <a:solidFill>
                  <a:schemeClr val="tx1"/>
                </a:solidFill>
              </a:rPr>
              <a:t>γ, </a:t>
            </a:r>
            <a:r>
              <a:rPr lang="en-US" sz="1400" dirty="0">
                <a:solidFill>
                  <a:schemeClr val="tx1"/>
                </a:solidFill>
              </a:rPr>
              <a:t>v</a:t>
            </a:r>
            <a:r>
              <a:rPr lang="el-GR" sz="1400" dirty="0">
                <a:solidFill>
                  <a:schemeClr val="tx1"/>
                </a:solidFill>
              </a:rPr>
              <a:t>, α, β </a:t>
            </a:r>
            <a:r>
              <a:rPr lang="en-US" sz="1400" dirty="0">
                <a:solidFill>
                  <a:schemeClr val="tx1"/>
                </a:solidFill>
              </a:rPr>
              <a:t>in NIG:</a:t>
            </a:r>
          </a:p>
          <a:p>
            <a:pPr marL="0" lvl="2"/>
            <a:r>
              <a:rPr lang="en-US" sz="1400" dirty="0">
                <a:solidFill>
                  <a:schemeClr val="tx1"/>
                </a:solidFill>
              </a:rPr>
              <a:t> </a:t>
            </a:r>
          </a:p>
          <a:p>
            <a:pPr marL="0" lvl="2"/>
            <a:r>
              <a:rPr lang="en-US" sz="1400" b="1" dirty="0">
                <a:solidFill>
                  <a:schemeClr val="tx1"/>
                </a:solidFill>
              </a:rPr>
              <a:t>v fictitious observations </a:t>
            </a:r>
            <a:r>
              <a:rPr lang="en-US" sz="1400" dirty="0">
                <a:solidFill>
                  <a:schemeClr val="tx1"/>
                </a:solidFill>
              </a:rPr>
              <a:t>with sample mean </a:t>
            </a:r>
            <a:r>
              <a:rPr lang="el-GR" sz="1400" dirty="0">
                <a:solidFill>
                  <a:schemeClr val="tx1"/>
                </a:solidFill>
              </a:rPr>
              <a:t>γ </a:t>
            </a:r>
            <a:endParaRPr lang="en-US" sz="1400" dirty="0">
              <a:solidFill>
                <a:schemeClr val="tx1"/>
              </a:solidFill>
            </a:endParaRPr>
          </a:p>
          <a:p>
            <a:pPr marL="0" lvl="2"/>
            <a:endParaRPr lang="en-US" sz="1400" dirty="0">
              <a:solidFill>
                <a:schemeClr val="tx1"/>
              </a:solidFill>
            </a:endParaRPr>
          </a:p>
          <a:p>
            <a:pPr marL="0" lvl="2"/>
            <a:r>
              <a:rPr lang="el-GR" sz="1400" b="1" dirty="0">
                <a:solidFill>
                  <a:schemeClr val="tx1"/>
                </a:solidFill>
              </a:rPr>
              <a:t>2α </a:t>
            </a:r>
            <a:r>
              <a:rPr lang="en-US" sz="1400" b="1" dirty="0">
                <a:solidFill>
                  <a:schemeClr val="tx1"/>
                </a:solidFill>
              </a:rPr>
              <a:t>fictitious observations </a:t>
            </a:r>
            <a:r>
              <a:rPr lang="en-US" sz="1400" dirty="0">
                <a:solidFill>
                  <a:schemeClr val="tx1"/>
                </a:solidFill>
              </a:rPr>
              <a:t>with sum of square residuals 2</a:t>
            </a:r>
            <a:r>
              <a:rPr lang="el-GR" sz="1400" dirty="0">
                <a:solidFill>
                  <a:schemeClr val="tx1"/>
                </a:solidFill>
              </a:rPr>
              <a:t>β</a:t>
            </a:r>
            <a:endParaRPr lang="en-US" sz="1400" dirty="0"/>
          </a:p>
        </p:txBody>
      </p:sp>
    </p:spTree>
    <p:extLst>
      <p:ext uri="{BB962C8B-B14F-4D97-AF65-F5344CB8AC3E}">
        <p14:creationId xmlns:p14="http://schemas.microsoft.com/office/powerpoint/2010/main" val="13279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28650" y="1263650"/>
            <a:ext cx="7886700" cy="4832350"/>
          </a:xfrm>
        </p:spPr>
        <p:txBody>
          <a:bodyPr>
            <a:normAutofit/>
          </a:bodyPr>
          <a:lstStyle/>
          <a:p>
            <a:r>
              <a:rPr lang="en-US" sz="2200" dirty="0"/>
              <a:t>Evidential treatment: Summary for regression</a:t>
            </a:r>
          </a:p>
          <a:p>
            <a:pPr marL="0" indent="0">
              <a:buNone/>
            </a:pPr>
            <a:endParaRPr lang="en-US" sz="22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pPr lvl="1"/>
            <a:endParaRPr lang="en-US" sz="1800" dirty="0"/>
          </a:p>
          <a:p>
            <a:pPr lvl="1"/>
            <a:endParaRPr lang="en-US" sz="1800" dirty="0"/>
          </a:p>
          <a:p>
            <a:pPr lvl="1"/>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7" name="Picture 6" descr="Table&#10;&#10;Description automatically generated">
            <a:extLst>
              <a:ext uri="{FF2B5EF4-FFF2-40B4-BE49-F238E27FC236}">
                <a16:creationId xmlns:a16="http://schemas.microsoft.com/office/drawing/2014/main" id="{93AC4EB2-331E-4E34-984C-A901A5641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38" y="1889202"/>
            <a:ext cx="6870023" cy="2250715"/>
          </a:xfrm>
          <a:prstGeom prst="rect">
            <a:avLst/>
          </a:prstGeom>
        </p:spPr>
      </p:pic>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Classification/Regression</a:t>
            </a:r>
          </a:p>
        </p:txBody>
      </p:sp>
      <p:pic>
        <p:nvPicPr>
          <p:cNvPr id="5" name="Picture 4" descr="Text&#10;&#10;Description automatically generated with low confidence">
            <a:extLst>
              <a:ext uri="{FF2B5EF4-FFF2-40B4-BE49-F238E27FC236}">
                <a16:creationId xmlns:a16="http://schemas.microsoft.com/office/drawing/2014/main" id="{9134C461-D368-4435-B676-DDCF94594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500" y="5130723"/>
            <a:ext cx="3550506" cy="613042"/>
          </a:xfrm>
          <a:prstGeom prst="rect">
            <a:avLst/>
          </a:prstGeom>
        </p:spPr>
      </p:pic>
      <p:pic>
        <p:nvPicPr>
          <p:cNvPr id="6" name="Picture 5" descr="Diagram&#10;&#10;Description automatically generated">
            <a:extLst>
              <a:ext uri="{FF2B5EF4-FFF2-40B4-BE49-F238E27FC236}">
                <a16:creationId xmlns:a16="http://schemas.microsoft.com/office/drawing/2014/main" id="{8966C9D7-CD12-4981-87AC-9AD156B504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9102" y="4336163"/>
            <a:ext cx="2980251" cy="674346"/>
          </a:xfrm>
          <a:prstGeom prst="rect">
            <a:avLst/>
          </a:prstGeom>
        </p:spPr>
      </p:pic>
      <p:sp>
        <p:nvSpPr>
          <p:cNvPr id="4" name="Rectangle 3">
            <a:extLst>
              <a:ext uri="{FF2B5EF4-FFF2-40B4-BE49-F238E27FC236}">
                <a16:creationId xmlns:a16="http://schemas.microsoft.com/office/drawing/2014/main" id="{EFC744AC-011D-45A6-B450-1E9C417A1EC0}"/>
              </a:ext>
            </a:extLst>
          </p:cNvPr>
          <p:cNvSpPr/>
          <p:nvPr/>
        </p:nvSpPr>
        <p:spPr>
          <a:xfrm>
            <a:off x="5962650" y="3776133"/>
            <a:ext cx="706967" cy="256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75F80-54AA-46B5-A3A3-F60ED10308D3}"/>
              </a:ext>
            </a:extLst>
          </p:cNvPr>
          <p:cNvSpPr/>
          <p:nvPr/>
        </p:nvSpPr>
        <p:spPr>
          <a:xfrm>
            <a:off x="6913753" y="3759200"/>
            <a:ext cx="706967" cy="256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3C86312-310A-49AF-97C9-BFC5159CB322}"/>
              </a:ext>
            </a:extLst>
          </p:cNvPr>
          <p:cNvCxnSpPr>
            <a:cxnSpLocks/>
          </p:cNvCxnSpPr>
          <p:nvPr/>
        </p:nvCxnSpPr>
        <p:spPr>
          <a:xfrm flipH="1">
            <a:off x="5503083" y="3882601"/>
            <a:ext cx="755651" cy="622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7CE678-B079-4207-BF98-8DA257702925}"/>
              </a:ext>
            </a:extLst>
          </p:cNvPr>
          <p:cNvCxnSpPr>
            <a:cxnSpLocks/>
          </p:cNvCxnSpPr>
          <p:nvPr/>
        </p:nvCxnSpPr>
        <p:spPr>
          <a:xfrm flipH="1">
            <a:off x="6303113" y="3882601"/>
            <a:ext cx="1294686" cy="106621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87A41D1-ABCB-4688-9F4A-DAA1937489AB}"/>
              </a:ext>
            </a:extLst>
          </p:cNvPr>
          <p:cNvSpPr/>
          <p:nvPr/>
        </p:nvSpPr>
        <p:spPr>
          <a:xfrm>
            <a:off x="1265072" y="2336588"/>
            <a:ext cx="6695889" cy="35458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36FCAB-906A-4761-85E9-F38703C0115F}"/>
              </a:ext>
            </a:extLst>
          </p:cNvPr>
          <p:cNvSpPr/>
          <p:nvPr/>
        </p:nvSpPr>
        <p:spPr>
          <a:xfrm>
            <a:off x="1265072" y="2697070"/>
            <a:ext cx="6695889" cy="656621"/>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610C820-4C23-40CB-9B2C-918A6CA50B86}"/>
              </a:ext>
            </a:extLst>
          </p:cNvPr>
          <p:cNvSpPr/>
          <p:nvPr/>
        </p:nvSpPr>
        <p:spPr>
          <a:xfrm>
            <a:off x="1265071" y="3359590"/>
            <a:ext cx="6695889" cy="35458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5B0251-4D58-4D47-99FB-CD251077BD28}"/>
              </a:ext>
            </a:extLst>
          </p:cNvPr>
          <p:cNvSpPr/>
          <p:nvPr/>
        </p:nvSpPr>
        <p:spPr>
          <a:xfrm>
            <a:off x="1265071" y="3720073"/>
            <a:ext cx="6695889" cy="35458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3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4" grpId="0" animBg="1"/>
      <p:bldP spid="14"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Key points through examples</a:t>
            </a:r>
          </a:p>
        </p:txBody>
      </p:sp>
      <p:sp>
        <p:nvSpPr>
          <p:cNvPr id="3" name="Content Placeholder 2"/>
          <p:cNvSpPr>
            <a:spLocks noGrp="1"/>
          </p:cNvSpPr>
          <p:nvPr>
            <p:ph idx="4294967295"/>
          </p:nvPr>
        </p:nvSpPr>
        <p:spPr>
          <a:xfrm>
            <a:off x="628650" y="1263650"/>
            <a:ext cx="7886700" cy="4832350"/>
          </a:xfrm>
        </p:spPr>
        <p:txBody>
          <a:bodyPr>
            <a:normAutofit/>
          </a:bodyPr>
          <a:lstStyle/>
          <a:p>
            <a:pPr lvl="1"/>
            <a:endParaRPr lang="en-US" sz="1800" dirty="0"/>
          </a:p>
          <a:p>
            <a:pPr lvl="1"/>
            <a:endParaRPr lang="en-US" sz="1800" dirty="0"/>
          </a:p>
          <a:p>
            <a:pPr lvl="1"/>
            <a:endParaRPr lang="en-US" sz="1800" dirty="0"/>
          </a:p>
          <a:p>
            <a:pPr lvl="1"/>
            <a:endParaRPr lang="en-US" sz="1800" dirty="0"/>
          </a:p>
          <a:p>
            <a:pPr lvl="1"/>
            <a:endParaRPr lang="en-US" sz="1800" dirty="0"/>
          </a:p>
          <a:p>
            <a:pPr marL="457200" lvl="1" indent="0">
              <a:buNone/>
            </a:pPr>
            <a:endParaRPr lang="en-US" sz="1800" dirty="0"/>
          </a:p>
          <a:p>
            <a:pPr lvl="1"/>
            <a:endParaRPr lang="en-US" sz="1800" dirty="0"/>
          </a:p>
          <a:p>
            <a:pPr lvl="1"/>
            <a:endParaRPr lang="en-US" sz="1800" dirty="0"/>
          </a:p>
          <a:p>
            <a:pPr lvl="1"/>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8" name="Picture 7" descr="Table&#10;&#10;Description automatically generated">
            <a:extLst>
              <a:ext uri="{FF2B5EF4-FFF2-40B4-BE49-F238E27FC236}">
                <a16:creationId xmlns:a16="http://schemas.microsoft.com/office/drawing/2014/main" id="{150309C3-5CA5-4E9E-B4B2-818E05148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2380782"/>
            <a:ext cx="6870023" cy="2280584"/>
          </a:xfrm>
          <a:prstGeom prst="rect">
            <a:avLst/>
          </a:prstGeom>
        </p:spPr>
      </p:pic>
      <p:sp>
        <p:nvSpPr>
          <p:cNvPr id="5" name="Content Placeholder 2">
            <a:extLst>
              <a:ext uri="{FF2B5EF4-FFF2-40B4-BE49-F238E27FC236}">
                <a16:creationId xmlns:a16="http://schemas.microsoft.com/office/drawing/2014/main" id="{0BC46658-7174-4779-965F-124E0A74A23C}"/>
              </a:ext>
            </a:extLst>
          </p:cNvPr>
          <p:cNvSpPr txBox="1">
            <a:spLocks/>
          </p:cNvSpPr>
          <p:nvPr/>
        </p:nvSpPr>
        <p:spPr>
          <a:xfrm>
            <a:off x="781050" y="1416050"/>
            <a:ext cx="7886700" cy="483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u="none" strike="noStrike" baseline="0" dirty="0">
                <a:latin typeface="CMR10"/>
              </a:rPr>
              <a:t>Evidential regression does not rely on sampling during prediction</a:t>
            </a:r>
          </a:p>
          <a:p>
            <a:pPr lvl="1"/>
            <a:r>
              <a:rPr lang="en-US" sz="1800" dirty="0">
                <a:latin typeface="CMR10"/>
              </a:rPr>
              <a:t>Faster!</a:t>
            </a:r>
            <a:endParaRPr lang="en-US" sz="1800" dirty="0"/>
          </a:p>
        </p:txBody>
      </p:sp>
      <p:sp>
        <p:nvSpPr>
          <p:cNvPr id="6" name="Rectangle 5">
            <a:extLst>
              <a:ext uri="{FF2B5EF4-FFF2-40B4-BE49-F238E27FC236}">
                <a16:creationId xmlns:a16="http://schemas.microsoft.com/office/drawing/2014/main" id="{E8850D92-6B64-436D-928E-5D48C2098593}"/>
              </a:ext>
            </a:extLst>
          </p:cNvPr>
          <p:cNvSpPr/>
          <p:nvPr/>
        </p:nvSpPr>
        <p:spPr>
          <a:xfrm>
            <a:off x="4070425" y="2380782"/>
            <a:ext cx="1441375" cy="234361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6B99879-1BE5-4247-9510-76B81AF7A852}"/>
              </a:ext>
            </a:extLst>
          </p:cNvPr>
          <p:cNvSpPr/>
          <p:nvPr/>
        </p:nvSpPr>
        <p:spPr>
          <a:xfrm>
            <a:off x="2497667" y="2380782"/>
            <a:ext cx="1572758" cy="2343618"/>
          </a:xfrm>
          <a:prstGeom prst="rect">
            <a:avLst/>
          </a:prstGeom>
          <a:solidFill>
            <a:schemeClr val="accent1">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94F68-1FB2-4CA5-9A23-D06D149E06E2}"/>
              </a:ext>
            </a:extLst>
          </p:cNvPr>
          <p:cNvSpPr/>
          <p:nvPr/>
        </p:nvSpPr>
        <p:spPr>
          <a:xfrm>
            <a:off x="5511799" y="2380782"/>
            <a:ext cx="2139273" cy="2343618"/>
          </a:xfrm>
          <a:prstGeom prst="rect">
            <a:avLst/>
          </a:prstGeom>
          <a:solidFill>
            <a:schemeClr val="accent1">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BAED965-DB26-4570-846B-643AF3BAA119}"/>
              </a:ext>
            </a:extLst>
          </p:cNvPr>
          <p:cNvCxnSpPr/>
          <p:nvPr/>
        </p:nvCxnSpPr>
        <p:spPr>
          <a:xfrm>
            <a:off x="846667" y="3937000"/>
            <a:ext cx="4665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11E9D-617C-4C3D-81C3-952451D7166D}"/>
              </a:ext>
            </a:extLst>
          </p:cNvPr>
          <p:cNvCxnSpPr/>
          <p:nvPr/>
        </p:nvCxnSpPr>
        <p:spPr>
          <a:xfrm>
            <a:off x="846667" y="2971800"/>
            <a:ext cx="4665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C6F8B4-C84A-4D5B-B360-E24F69D4099B}"/>
              </a:ext>
            </a:extLst>
          </p:cNvPr>
          <p:cNvCxnSpPr/>
          <p:nvPr/>
        </p:nvCxnSpPr>
        <p:spPr>
          <a:xfrm>
            <a:off x="846667" y="3132666"/>
            <a:ext cx="46651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7A5A3C-1547-47D9-BD67-46ED1CCD4AB6}"/>
              </a:ext>
            </a:extLst>
          </p:cNvPr>
          <p:cNvSpPr>
            <a:spLocks noGrp="1"/>
          </p:cNvSpPr>
          <p:nvPr>
            <p:ph type="title"/>
          </p:nvPr>
        </p:nvSpPr>
        <p:spPr/>
        <p:txBody>
          <a:bodyPr>
            <a:noAutofit/>
          </a:bodyPr>
          <a:lstStyle/>
          <a:p>
            <a:r>
              <a:rPr lang="en-US" sz="3000" dirty="0">
                <a:solidFill>
                  <a:schemeClr val="bg1"/>
                </a:solidFill>
              </a:rPr>
              <a:t>Key points through examples</a:t>
            </a:r>
            <a:endParaRPr lang="en-US" sz="3000" dirty="0"/>
          </a:p>
        </p:txBody>
      </p:sp>
      <p:pic>
        <p:nvPicPr>
          <p:cNvPr id="5" name="Picture 4" descr="Graphical user interface, chart&#10;&#10;Description automatically generated">
            <a:extLst>
              <a:ext uri="{FF2B5EF4-FFF2-40B4-BE49-F238E27FC236}">
                <a16:creationId xmlns:a16="http://schemas.microsoft.com/office/drawing/2014/main" id="{824E95BB-8662-4885-B09D-68C97795F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351" y="2282957"/>
            <a:ext cx="4533498" cy="3115471"/>
          </a:xfrm>
          <a:prstGeom prst="rect">
            <a:avLst/>
          </a:prstGeom>
        </p:spPr>
      </p:pic>
      <p:sp>
        <p:nvSpPr>
          <p:cNvPr id="6" name="Content Placeholder 2">
            <a:extLst>
              <a:ext uri="{FF2B5EF4-FFF2-40B4-BE49-F238E27FC236}">
                <a16:creationId xmlns:a16="http://schemas.microsoft.com/office/drawing/2014/main" id="{C6741FFD-9BC8-4146-92C1-670BFB697241}"/>
              </a:ext>
            </a:extLst>
          </p:cNvPr>
          <p:cNvSpPr txBox="1">
            <a:spLocks/>
          </p:cNvSpPr>
          <p:nvPr/>
        </p:nvSpPr>
        <p:spPr>
          <a:xfrm>
            <a:off x="781050" y="1416050"/>
            <a:ext cx="7886700" cy="483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u="none" strike="noStrike" baseline="0" dirty="0">
                <a:latin typeface="CMR10"/>
              </a:rPr>
              <a:t>Predicted epistemic uncertainty depends highly on the regularization parameter</a:t>
            </a:r>
          </a:p>
          <a:p>
            <a:r>
              <a:rPr lang="en-US" sz="1800" dirty="0">
                <a:latin typeface="CMR10"/>
              </a:rPr>
              <a:t>Aleatoric does not</a:t>
            </a:r>
          </a:p>
          <a:p>
            <a:pPr marL="0" indent="0">
              <a:buNone/>
            </a:pPr>
            <a:endParaRPr lang="en-US" sz="1800" dirty="0"/>
          </a:p>
        </p:txBody>
      </p:sp>
    </p:spTree>
    <p:extLst>
      <p:ext uri="{BB962C8B-B14F-4D97-AF65-F5344CB8AC3E}">
        <p14:creationId xmlns:p14="http://schemas.microsoft.com/office/powerpoint/2010/main" val="233843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073A16-DF70-4419-9D88-6F039A6D4E4D}"/>
              </a:ext>
            </a:extLst>
          </p:cNvPr>
          <p:cNvSpPr>
            <a:spLocks noGrp="1"/>
          </p:cNvSpPr>
          <p:nvPr>
            <p:ph type="title"/>
          </p:nvPr>
        </p:nvSpPr>
        <p:spPr/>
        <p:txBody>
          <a:bodyPr>
            <a:noAutofit/>
          </a:bodyPr>
          <a:lstStyle/>
          <a:p>
            <a:r>
              <a:rPr lang="en-US" sz="3000" dirty="0">
                <a:solidFill>
                  <a:schemeClr val="bg1"/>
                </a:solidFill>
              </a:rPr>
              <a:t>Key points through examples</a:t>
            </a:r>
            <a:endParaRPr lang="en-US" sz="3000" dirty="0"/>
          </a:p>
        </p:txBody>
      </p:sp>
      <p:pic>
        <p:nvPicPr>
          <p:cNvPr id="4" name="Picture 3" descr="Graphical user interface, chart, histogram&#10;&#10;Description automatically generated">
            <a:extLst>
              <a:ext uri="{FF2B5EF4-FFF2-40B4-BE49-F238E27FC236}">
                <a16:creationId xmlns:a16="http://schemas.microsoft.com/office/drawing/2014/main" id="{643C7974-071C-4AFD-A128-6A6C9DD53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759" y="2307266"/>
            <a:ext cx="7404481" cy="2076557"/>
          </a:xfrm>
          <a:prstGeom prst="rect">
            <a:avLst/>
          </a:prstGeom>
        </p:spPr>
      </p:pic>
      <p:sp>
        <p:nvSpPr>
          <p:cNvPr id="5" name="Content Placeholder 2">
            <a:extLst>
              <a:ext uri="{FF2B5EF4-FFF2-40B4-BE49-F238E27FC236}">
                <a16:creationId xmlns:a16="http://schemas.microsoft.com/office/drawing/2014/main" id="{DA4A931C-8EA7-4C52-9B60-81634F9FB6D4}"/>
              </a:ext>
            </a:extLst>
          </p:cNvPr>
          <p:cNvSpPr txBox="1">
            <a:spLocks/>
          </p:cNvSpPr>
          <p:nvPr/>
        </p:nvSpPr>
        <p:spPr>
          <a:xfrm>
            <a:off x="781050" y="1416050"/>
            <a:ext cx="7886700" cy="483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u="none" strike="noStrike" baseline="0" dirty="0">
                <a:latin typeface="CMR10"/>
              </a:rPr>
              <a:t>With the right </a:t>
            </a:r>
            <a:r>
              <a:rPr lang="en-US" sz="1800" dirty="0">
                <a:latin typeface="CMMI10"/>
              </a:rPr>
              <a:t>regularization </a:t>
            </a:r>
            <a:r>
              <a:rPr lang="en-US" sz="1800" b="0" i="0" u="none" strike="noStrike" baseline="0" dirty="0">
                <a:latin typeface="CMR10"/>
              </a:rPr>
              <a:t>evidential regression can give competitive results for out-of</a:t>
            </a:r>
            <a:r>
              <a:rPr lang="en-US" sz="1800" dirty="0">
                <a:latin typeface="CMR10"/>
              </a:rPr>
              <a:t>-</a:t>
            </a:r>
            <a:r>
              <a:rPr lang="en-US" sz="1800" b="0" i="0" u="none" strike="noStrike" baseline="0" dirty="0">
                <a:latin typeface="CMR10"/>
              </a:rPr>
              <a:t>distribution epistemic uncertainty</a:t>
            </a:r>
          </a:p>
        </p:txBody>
      </p:sp>
    </p:spTree>
    <p:extLst>
      <p:ext uri="{BB962C8B-B14F-4D97-AF65-F5344CB8AC3E}">
        <p14:creationId xmlns:p14="http://schemas.microsoft.com/office/powerpoint/2010/main" val="316182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66757-78AB-4521-9B0F-C1E17E5DB107}"/>
              </a:ext>
            </a:extLst>
          </p:cNvPr>
          <p:cNvSpPr>
            <a:spLocks noGrp="1"/>
          </p:cNvSpPr>
          <p:nvPr>
            <p:ph type="title"/>
          </p:nvPr>
        </p:nvSpPr>
        <p:spPr/>
        <p:txBody>
          <a:bodyPr>
            <a:noAutofit/>
          </a:bodyPr>
          <a:lstStyle/>
          <a:p>
            <a:r>
              <a:rPr lang="en-US" sz="3000" dirty="0">
                <a:solidFill>
                  <a:schemeClr val="bg1"/>
                </a:solidFill>
              </a:rPr>
              <a:t>Key points through examples</a:t>
            </a:r>
            <a:endParaRPr lang="en-US" sz="3000" dirty="0"/>
          </a:p>
        </p:txBody>
      </p:sp>
      <p:pic>
        <p:nvPicPr>
          <p:cNvPr id="4" name="Picture 3" descr="Table&#10;&#10;Description automatically generated">
            <a:extLst>
              <a:ext uri="{FF2B5EF4-FFF2-40B4-BE49-F238E27FC236}">
                <a16:creationId xmlns:a16="http://schemas.microsoft.com/office/drawing/2014/main" id="{E1848521-7A84-4BF6-BAF3-48ACD0278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7" y="2317701"/>
            <a:ext cx="7966773" cy="1905098"/>
          </a:xfrm>
          <a:prstGeom prst="rect">
            <a:avLst/>
          </a:prstGeom>
        </p:spPr>
      </p:pic>
      <p:sp>
        <p:nvSpPr>
          <p:cNvPr id="5" name="Content Placeholder 2">
            <a:extLst>
              <a:ext uri="{FF2B5EF4-FFF2-40B4-BE49-F238E27FC236}">
                <a16:creationId xmlns:a16="http://schemas.microsoft.com/office/drawing/2014/main" id="{8BF11E20-8341-47E0-8903-362386E177A7}"/>
              </a:ext>
            </a:extLst>
          </p:cNvPr>
          <p:cNvSpPr txBox="1">
            <a:spLocks/>
          </p:cNvSpPr>
          <p:nvPr/>
        </p:nvSpPr>
        <p:spPr>
          <a:xfrm>
            <a:off x="781050" y="1416050"/>
            <a:ext cx="7886700" cy="483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u="none" strike="noStrike" baseline="0" dirty="0">
                <a:latin typeface="CMR10"/>
              </a:rPr>
              <a:t>Evidential regression is competitive both in terms of accuracy (RMSE) and uncertainty estimation (negative log-likelihood; NLL)</a:t>
            </a:r>
          </a:p>
        </p:txBody>
      </p:sp>
      <p:sp>
        <p:nvSpPr>
          <p:cNvPr id="6" name="Rectangle 5">
            <a:extLst>
              <a:ext uri="{FF2B5EF4-FFF2-40B4-BE49-F238E27FC236}">
                <a16:creationId xmlns:a16="http://schemas.microsoft.com/office/drawing/2014/main" id="{4FA4467C-A922-48E3-B7CC-4063B1DDBAB4}"/>
              </a:ext>
            </a:extLst>
          </p:cNvPr>
          <p:cNvSpPr/>
          <p:nvPr/>
        </p:nvSpPr>
        <p:spPr>
          <a:xfrm>
            <a:off x="5651575" y="2438195"/>
            <a:ext cx="838125" cy="1692694"/>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05377D-CF15-4127-A55C-9DD204AA329E}"/>
              </a:ext>
            </a:extLst>
          </p:cNvPr>
          <p:cNvSpPr/>
          <p:nvPr/>
        </p:nvSpPr>
        <p:spPr>
          <a:xfrm>
            <a:off x="3073363" y="2444968"/>
            <a:ext cx="838125" cy="1692694"/>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51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Introduction</a:t>
            </a:r>
          </a:p>
        </p:txBody>
      </p:sp>
      <p:sp>
        <p:nvSpPr>
          <p:cNvPr id="3" name="Content Placeholder 2"/>
          <p:cNvSpPr>
            <a:spLocks noGrp="1"/>
          </p:cNvSpPr>
          <p:nvPr>
            <p:ph idx="4294967295"/>
          </p:nvPr>
        </p:nvSpPr>
        <p:spPr>
          <a:xfrm>
            <a:off x="628650" y="1263650"/>
            <a:ext cx="7886700" cy="5427436"/>
          </a:xfrm>
        </p:spPr>
        <p:txBody>
          <a:bodyPr>
            <a:normAutofit lnSpcReduction="10000"/>
          </a:bodyPr>
          <a:lstStyle/>
          <a:p>
            <a:r>
              <a:rPr lang="en-US" sz="2200" dirty="0"/>
              <a:t>Classification</a:t>
            </a:r>
          </a:p>
          <a:p>
            <a:pPr lvl="1"/>
            <a:r>
              <a:rPr lang="en-US" sz="1800" i="1" dirty="0"/>
              <a:t>y(x)</a:t>
            </a:r>
            <a:r>
              <a:rPr lang="en-US" sz="1800" dirty="0"/>
              <a:t>: class assignment for sample </a:t>
            </a:r>
            <a:r>
              <a:rPr lang="en-US" sz="1800" i="1" dirty="0"/>
              <a:t>x</a:t>
            </a:r>
          </a:p>
          <a:p>
            <a:pPr lvl="1"/>
            <a:r>
              <a:rPr lang="en-US" sz="1800" dirty="0"/>
              <a:t>NN output: vector of discrete class probabilities (e.g., </a:t>
            </a:r>
            <a:r>
              <a:rPr lang="en-US" sz="1800" i="1" dirty="0"/>
              <a:t>[0.2, 0.7, 0.1]</a:t>
            </a:r>
            <a:r>
              <a:rPr lang="en-US" sz="1800" dirty="0"/>
              <a:t>)</a:t>
            </a:r>
          </a:p>
          <a:p>
            <a:pPr lvl="1"/>
            <a:r>
              <a:rPr lang="en-US" sz="1800" dirty="0"/>
              <a:t>Prediction: class corresponding to max probability</a:t>
            </a:r>
            <a:endParaRPr lang="en-US" sz="2200" dirty="0"/>
          </a:p>
          <a:p>
            <a:r>
              <a:rPr lang="en-US" sz="2200" dirty="0"/>
              <a:t>Regression</a:t>
            </a:r>
          </a:p>
          <a:p>
            <a:pPr lvl="1"/>
            <a:r>
              <a:rPr lang="en-US" sz="1800" i="1" dirty="0"/>
              <a:t>y(x)</a:t>
            </a:r>
            <a:r>
              <a:rPr lang="en-US" sz="1800" dirty="0"/>
              <a:t>: continuous variable for location </a:t>
            </a:r>
            <a:r>
              <a:rPr lang="en-US" sz="1800" i="1" dirty="0"/>
              <a:t>x</a:t>
            </a:r>
            <a:r>
              <a:rPr lang="en-US" sz="1800" dirty="0"/>
              <a:t> </a:t>
            </a:r>
          </a:p>
          <a:p>
            <a:pPr lvl="1"/>
            <a:r>
              <a:rPr lang="en-US" sz="1800" dirty="0"/>
              <a:t>NN output: mean of </a:t>
            </a:r>
            <a:r>
              <a:rPr lang="en-US" sz="1800" i="1" dirty="0"/>
              <a:t>y(x)</a:t>
            </a:r>
          </a:p>
          <a:p>
            <a:pPr lvl="1"/>
            <a:r>
              <a:rPr lang="en-US" sz="1800" dirty="0"/>
              <a:t>Prediction: NN output</a:t>
            </a:r>
          </a:p>
          <a:p>
            <a:r>
              <a:rPr lang="en-US" sz="2200" dirty="0"/>
              <a:t>Standard training</a:t>
            </a:r>
          </a:p>
          <a:p>
            <a:pPr lvl="1"/>
            <a:r>
              <a:rPr lang="en-US" sz="1800" dirty="0"/>
              <a:t>Provides a point estimate: no epistemic uncertainty</a:t>
            </a:r>
          </a:p>
          <a:p>
            <a:pPr lvl="1"/>
            <a:r>
              <a:rPr lang="en-US" sz="1800" i="1" dirty="0">
                <a:solidFill>
                  <a:srgbClr val="C00000"/>
                </a:solidFill>
              </a:rPr>
              <a:t>Can the predictor simply say “I do not know”?</a:t>
            </a:r>
            <a:endParaRPr lang="en-US" sz="2200" dirty="0"/>
          </a:p>
          <a:p>
            <a:r>
              <a:rPr lang="en-US" sz="2200" dirty="0"/>
              <a:t>Bayesian framework</a:t>
            </a:r>
          </a:p>
          <a:p>
            <a:pPr lvl="1"/>
            <a:r>
              <a:rPr lang="en-US" sz="1800" dirty="0"/>
              <a:t>Provides samples from the posterior: We can average different predictions </a:t>
            </a:r>
          </a:p>
          <a:p>
            <a:pPr lvl="1"/>
            <a:r>
              <a:rPr lang="en-US" sz="1800" dirty="0"/>
              <a:t>Epistemic uncertainty associated with different posterior samples</a:t>
            </a:r>
          </a:p>
          <a:p>
            <a:r>
              <a:rPr lang="en-US" sz="2200" i="1" dirty="0"/>
              <a:t>Evidential framework</a:t>
            </a:r>
          </a:p>
          <a:p>
            <a:pPr lvl="1"/>
            <a:r>
              <a:rPr lang="en-US" sz="1800" b="1" i="1" dirty="0"/>
              <a:t>A single NN forward pass outputs mean &amp; epistemic uncertainty</a:t>
            </a:r>
          </a:p>
          <a:p>
            <a:endParaRPr lang="en-US" sz="2200" dirty="0"/>
          </a:p>
          <a:p>
            <a:pPr marL="0" indent="0">
              <a:buNone/>
            </a:pPr>
            <a:endParaRPr lang="en-US" sz="2200" dirty="0"/>
          </a:p>
          <a:p>
            <a:endParaRPr lang="en-US" sz="2200" dirty="0"/>
          </a:p>
        </p:txBody>
      </p:sp>
    </p:spTree>
    <p:extLst>
      <p:ext uri="{BB962C8B-B14F-4D97-AF65-F5344CB8AC3E}">
        <p14:creationId xmlns:p14="http://schemas.microsoft.com/office/powerpoint/2010/main" val="395284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66757-78AB-4521-9B0F-C1E17E5DB107}"/>
              </a:ext>
            </a:extLst>
          </p:cNvPr>
          <p:cNvSpPr>
            <a:spLocks noGrp="1"/>
          </p:cNvSpPr>
          <p:nvPr>
            <p:ph type="title"/>
          </p:nvPr>
        </p:nvSpPr>
        <p:spPr/>
        <p:txBody>
          <a:bodyPr>
            <a:noAutofit/>
          </a:bodyPr>
          <a:lstStyle/>
          <a:p>
            <a:r>
              <a:rPr lang="en-US" sz="3000" dirty="0">
                <a:solidFill>
                  <a:schemeClr val="bg1"/>
                </a:solidFill>
              </a:rPr>
              <a:t>Key points through examples</a:t>
            </a:r>
            <a:endParaRPr lang="en-US" sz="3000" dirty="0"/>
          </a:p>
        </p:txBody>
      </p:sp>
      <p:pic>
        <p:nvPicPr>
          <p:cNvPr id="4" name="Picture 3" descr="Chart, line chart&#10;&#10;Description automatically generated">
            <a:extLst>
              <a:ext uri="{FF2B5EF4-FFF2-40B4-BE49-F238E27FC236}">
                <a16:creationId xmlns:a16="http://schemas.microsoft.com/office/drawing/2014/main" id="{C0FE2135-A705-4670-B0D3-09AC6804F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274224"/>
            <a:ext cx="3691093" cy="2658801"/>
          </a:xfrm>
          <a:prstGeom prst="rect">
            <a:avLst/>
          </a:prstGeom>
        </p:spPr>
      </p:pic>
      <p:sp>
        <p:nvSpPr>
          <p:cNvPr id="5" name="Content Placeholder 2">
            <a:extLst>
              <a:ext uri="{FF2B5EF4-FFF2-40B4-BE49-F238E27FC236}">
                <a16:creationId xmlns:a16="http://schemas.microsoft.com/office/drawing/2014/main" id="{B95F1286-B9B9-4C9C-B51E-8C180175CB0B}"/>
              </a:ext>
            </a:extLst>
          </p:cNvPr>
          <p:cNvSpPr txBox="1">
            <a:spLocks/>
          </p:cNvSpPr>
          <p:nvPr/>
        </p:nvSpPr>
        <p:spPr>
          <a:xfrm>
            <a:off x="781050" y="1416050"/>
            <a:ext cx="7886700" cy="483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u="none" strike="noStrike" baseline="0" dirty="0">
                <a:latin typeface="CMR10"/>
              </a:rPr>
              <a:t>Evidential regression effectively disentangles epistemic and aleatoric uncertainties</a:t>
            </a:r>
          </a:p>
        </p:txBody>
      </p:sp>
      <p:pic>
        <p:nvPicPr>
          <p:cNvPr id="6" name="Picture 5" descr="Table&#10;&#10;Description automatically generated">
            <a:extLst>
              <a:ext uri="{FF2B5EF4-FFF2-40B4-BE49-F238E27FC236}">
                <a16:creationId xmlns:a16="http://schemas.microsoft.com/office/drawing/2014/main" id="{B081C655-1B45-4654-8960-43EF107E9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405" y="4397925"/>
            <a:ext cx="4315672" cy="137494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E5EF057-F30C-4AEC-A668-3FECE2A12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67" y="2430837"/>
            <a:ext cx="3877949" cy="1491556"/>
          </a:xfrm>
          <a:prstGeom prst="rect">
            <a:avLst/>
          </a:prstGeom>
        </p:spPr>
      </p:pic>
      <p:sp>
        <p:nvSpPr>
          <p:cNvPr id="8" name="Rectangle 7">
            <a:extLst>
              <a:ext uri="{FF2B5EF4-FFF2-40B4-BE49-F238E27FC236}">
                <a16:creationId xmlns:a16="http://schemas.microsoft.com/office/drawing/2014/main" id="{F501202E-2951-4844-9CEF-85D14C9177DB}"/>
              </a:ext>
            </a:extLst>
          </p:cNvPr>
          <p:cNvSpPr/>
          <p:nvPr/>
        </p:nvSpPr>
        <p:spPr>
          <a:xfrm>
            <a:off x="330200" y="4874217"/>
            <a:ext cx="4089401" cy="77305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67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Presentation outline</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Parameter estimation</a:t>
            </a:r>
          </a:p>
          <a:p>
            <a:pPr lvl="1"/>
            <a:r>
              <a:rPr lang="en-US" sz="1800" dirty="0"/>
              <a:t>Bernoulli/Categorical distribution                   Classification</a:t>
            </a:r>
          </a:p>
          <a:p>
            <a:pPr lvl="1"/>
            <a:r>
              <a:rPr lang="en-US" sz="1800" dirty="0"/>
              <a:t>Gaussian distribution                   Regression</a:t>
            </a:r>
          </a:p>
          <a:p>
            <a:pPr lvl="1"/>
            <a:r>
              <a:rPr lang="en-US" sz="1800" dirty="0"/>
              <a:t>Bayesian inference</a:t>
            </a:r>
          </a:p>
          <a:p>
            <a:pPr lvl="1"/>
            <a:r>
              <a:rPr lang="en-US" sz="1800" dirty="0"/>
              <a:t>Prior/Posterior predictive distributions</a:t>
            </a:r>
          </a:p>
          <a:p>
            <a:pPr lvl="1"/>
            <a:endParaRPr lang="en-US" sz="1800" dirty="0"/>
          </a:p>
          <a:p>
            <a:r>
              <a:rPr lang="en-US" sz="2200" dirty="0"/>
              <a:t>Classification/Regression</a:t>
            </a:r>
          </a:p>
          <a:p>
            <a:pPr lvl="1"/>
            <a:r>
              <a:rPr lang="en-US" sz="1800" dirty="0"/>
              <a:t>Bayesian treatment</a:t>
            </a:r>
          </a:p>
          <a:p>
            <a:pPr lvl="1"/>
            <a:r>
              <a:rPr lang="en-US" sz="1800" dirty="0"/>
              <a:t>Evidential treatment</a:t>
            </a:r>
          </a:p>
          <a:p>
            <a:pPr lvl="1"/>
            <a:endParaRPr lang="en-US" sz="1800" dirty="0"/>
          </a:p>
          <a:p>
            <a:r>
              <a:rPr lang="en-US" sz="2200" dirty="0"/>
              <a:t>Key points through examples</a:t>
            </a:r>
          </a:p>
          <a:p>
            <a:endParaRPr lang="en-US" sz="2200" dirty="0"/>
          </a:p>
          <a:p>
            <a:endParaRPr lang="en-US" sz="2200" dirty="0"/>
          </a:p>
          <a:p>
            <a:endParaRPr lang="en-US" sz="2200" dirty="0"/>
          </a:p>
          <a:p>
            <a:endParaRPr lang="en-US" sz="2200" dirty="0"/>
          </a:p>
        </p:txBody>
      </p:sp>
      <p:cxnSp>
        <p:nvCxnSpPr>
          <p:cNvPr id="5" name="Straight Arrow Connector 4">
            <a:extLst>
              <a:ext uri="{FF2B5EF4-FFF2-40B4-BE49-F238E27FC236}">
                <a16:creationId xmlns:a16="http://schemas.microsoft.com/office/drawing/2014/main" id="{9E432D48-A43C-43E0-B3D0-B863BAAF0270}"/>
              </a:ext>
            </a:extLst>
          </p:cNvPr>
          <p:cNvCxnSpPr/>
          <p:nvPr/>
        </p:nvCxnSpPr>
        <p:spPr>
          <a:xfrm>
            <a:off x="4572000" y="1807984"/>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1BB041D-358C-4C4D-B557-DB03FD997175}"/>
              </a:ext>
            </a:extLst>
          </p:cNvPr>
          <p:cNvCxnSpPr/>
          <p:nvPr/>
        </p:nvCxnSpPr>
        <p:spPr>
          <a:xfrm>
            <a:off x="3461344" y="2111688"/>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83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483303"/>
            <a:ext cx="7886700" cy="5079625"/>
          </a:xfrm>
        </p:spPr>
        <p:txBody>
          <a:bodyPr>
            <a:normAutofit fontScale="92500"/>
          </a:bodyPr>
          <a:lstStyle/>
          <a:p>
            <a:r>
              <a:rPr lang="en-US" sz="2200" dirty="0"/>
              <a:t>Bernoulli distribution </a:t>
            </a:r>
          </a:p>
          <a:p>
            <a:pPr lvl="1"/>
            <a:r>
              <a:rPr lang="en-US" sz="1800" dirty="0"/>
              <a:t>Coin toss experiment: what’s the underlying probability of Heads?</a:t>
            </a:r>
          </a:p>
          <a:p>
            <a:pPr lvl="1"/>
            <a:endParaRPr lang="en-US" sz="1800" dirty="0"/>
          </a:p>
          <a:p>
            <a:pPr lvl="1"/>
            <a:r>
              <a:rPr lang="en-US" sz="1800" dirty="0"/>
              <a:t>Data likelihood:</a:t>
            </a:r>
          </a:p>
          <a:p>
            <a:pPr lvl="1"/>
            <a:endParaRPr lang="en-US" sz="1800" dirty="0"/>
          </a:p>
          <a:p>
            <a:pPr lvl="1"/>
            <a:endParaRPr lang="en-US" sz="1800" dirty="0"/>
          </a:p>
          <a:p>
            <a:pPr lvl="1"/>
            <a:r>
              <a:rPr lang="en-US" sz="1800" dirty="0"/>
              <a:t>MLE:                                                                 </a:t>
            </a:r>
            <a:r>
              <a:rPr lang="en-US" sz="1800" i="1" dirty="0"/>
              <a:t>OVERFIT                    REGULARIZATION</a:t>
            </a:r>
          </a:p>
          <a:p>
            <a:endParaRPr lang="en-US" sz="2200" dirty="0"/>
          </a:p>
          <a:p>
            <a:r>
              <a:rPr lang="en-US" sz="2200" dirty="0"/>
              <a:t>Categorical distribution</a:t>
            </a:r>
          </a:p>
          <a:p>
            <a:endParaRPr lang="en-US" sz="2200" dirty="0"/>
          </a:p>
          <a:p>
            <a:pPr lvl="1"/>
            <a:r>
              <a:rPr lang="en-US" sz="1800" dirty="0"/>
              <a:t>MLE: </a:t>
            </a:r>
          </a:p>
          <a:p>
            <a:endParaRPr lang="en-US" sz="2200" dirty="0"/>
          </a:p>
          <a:p>
            <a:r>
              <a:rPr lang="en-US" sz="2200" dirty="0"/>
              <a:t>Relation to classification</a:t>
            </a:r>
          </a:p>
          <a:p>
            <a:pPr lvl="1"/>
            <a:r>
              <a:rPr lang="en-US" sz="1800" dirty="0">
                <a:latin typeface="CMR10"/>
              </a:rPr>
              <a:t>Binary: for each </a:t>
            </a:r>
            <a:r>
              <a:rPr lang="en-US" sz="1800" i="1" dirty="0">
                <a:latin typeface="CMR10"/>
              </a:rPr>
              <a:t>x</a:t>
            </a:r>
            <a:r>
              <a:rPr lang="en-US" sz="1800" dirty="0">
                <a:latin typeface="CMR10"/>
              </a:rPr>
              <a:t>, the class </a:t>
            </a:r>
            <a:r>
              <a:rPr lang="en-US" sz="1800" i="1" dirty="0">
                <a:latin typeface="CMR10"/>
              </a:rPr>
              <a:t>y(x)</a:t>
            </a:r>
            <a:r>
              <a:rPr lang="en-US" sz="1800" dirty="0">
                <a:latin typeface="CMR10"/>
              </a:rPr>
              <a:t> is modeled with a separate Bernoulli</a:t>
            </a:r>
          </a:p>
          <a:p>
            <a:pPr lvl="1"/>
            <a:r>
              <a:rPr lang="en-US" sz="1800" b="0" i="0" u="none" strike="noStrike" baseline="0" dirty="0">
                <a:latin typeface="CMR10"/>
              </a:rPr>
              <a:t>Multi-class: for each </a:t>
            </a:r>
            <a:r>
              <a:rPr lang="en-US" sz="1800" b="0" i="1" u="none" strike="noStrike" baseline="0" dirty="0">
                <a:latin typeface="CMR10"/>
              </a:rPr>
              <a:t>x</a:t>
            </a:r>
            <a:r>
              <a:rPr lang="en-US" sz="1800" b="0" i="0" u="none" strike="noStrike" baseline="0" dirty="0">
                <a:latin typeface="CMR10"/>
              </a:rPr>
              <a:t>, </a:t>
            </a:r>
            <a:r>
              <a:rPr lang="en-US" sz="1800" b="0" i="1" u="none" strike="noStrike" baseline="0" dirty="0">
                <a:latin typeface="CMMI10"/>
              </a:rPr>
              <a:t>y</a:t>
            </a:r>
            <a:r>
              <a:rPr lang="en-US" sz="1800" b="0" i="1" u="none" strike="noStrike" baseline="0" dirty="0">
                <a:latin typeface="CMR10"/>
              </a:rPr>
              <a:t>(</a:t>
            </a:r>
            <a:r>
              <a:rPr lang="en-US" sz="1800" b="0" i="1" u="none" strike="noStrike" baseline="0" dirty="0">
                <a:latin typeface="CMMI10"/>
              </a:rPr>
              <a:t>x</a:t>
            </a:r>
            <a:r>
              <a:rPr lang="en-US" sz="1800" b="0" i="1" u="none" strike="noStrike" baseline="0" dirty="0">
                <a:latin typeface="CMR10"/>
              </a:rPr>
              <a:t>)</a:t>
            </a:r>
            <a:r>
              <a:rPr lang="en-US" sz="1800" b="0" i="0" u="none" strike="noStrike" baseline="0" dirty="0">
                <a:latin typeface="CMR10"/>
              </a:rPr>
              <a:t> is modeled with a separate categorical</a:t>
            </a:r>
            <a:endParaRPr lang="en-US" sz="1800" dirty="0"/>
          </a:p>
          <a:p>
            <a:endParaRPr lang="en-US" sz="2200" dirty="0"/>
          </a:p>
          <a:p>
            <a:endParaRPr lang="en-US" sz="2200" dirty="0"/>
          </a:p>
          <a:p>
            <a:endParaRPr lang="en-US" sz="2200" dirty="0"/>
          </a:p>
        </p:txBody>
      </p:sp>
      <p:pic>
        <p:nvPicPr>
          <p:cNvPr id="13" name="Picture 12" descr="Diagram, text&#10;&#10;Description automatically generated">
            <a:extLst>
              <a:ext uri="{FF2B5EF4-FFF2-40B4-BE49-F238E27FC236}">
                <a16:creationId xmlns:a16="http://schemas.microsoft.com/office/drawing/2014/main" id="{F1634983-4BE1-442D-B218-94BBC061C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27" y="2207034"/>
            <a:ext cx="2586485" cy="696532"/>
          </a:xfrm>
          <a:prstGeom prst="rect">
            <a:avLst/>
          </a:prstGeom>
        </p:spPr>
      </p:pic>
      <p:pic>
        <p:nvPicPr>
          <p:cNvPr id="14" name="Picture 13" descr="Text&#10;&#10;Description automatically generated">
            <a:extLst>
              <a:ext uri="{FF2B5EF4-FFF2-40B4-BE49-F238E27FC236}">
                <a16:creationId xmlns:a16="http://schemas.microsoft.com/office/drawing/2014/main" id="{B17A1E99-B14C-4508-A06A-A189B359C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563" y="3118982"/>
            <a:ext cx="1537642" cy="575555"/>
          </a:xfrm>
          <a:prstGeom prst="rect">
            <a:avLst/>
          </a:prstGeom>
        </p:spPr>
      </p:pic>
      <p:cxnSp>
        <p:nvCxnSpPr>
          <p:cNvPr id="6" name="Straight Arrow Connector 5">
            <a:extLst>
              <a:ext uri="{FF2B5EF4-FFF2-40B4-BE49-F238E27FC236}">
                <a16:creationId xmlns:a16="http://schemas.microsoft.com/office/drawing/2014/main" id="{D5F83199-B328-4AEB-9F98-1FD9AD4C737A}"/>
              </a:ext>
            </a:extLst>
          </p:cNvPr>
          <p:cNvCxnSpPr/>
          <p:nvPr/>
        </p:nvCxnSpPr>
        <p:spPr>
          <a:xfrm>
            <a:off x="4077429" y="3434368"/>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45AD43-7B54-445B-B935-4D0CD429E496}"/>
              </a:ext>
            </a:extLst>
          </p:cNvPr>
          <p:cNvCxnSpPr/>
          <p:nvPr/>
        </p:nvCxnSpPr>
        <p:spPr>
          <a:xfrm>
            <a:off x="5844621" y="3451268"/>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picture containing diagram&#10;&#10;Description automatically generated">
            <a:extLst>
              <a:ext uri="{FF2B5EF4-FFF2-40B4-BE49-F238E27FC236}">
                <a16:creationId xmlns:a16="http://schemas.microsoft.com/office/drawing/2014/main" id="{7B3227F5-C2A5-4BF2-91D8-3C8F12590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1785" y="4722003"/>
            <a:ext cx="3196779" cy="412053"/>
          </a:xfrm>
          <a:prstGeom prst="rect">
            <a:avLst/>
          </a:prstGeom>
        </p:spPr>
      </p:pic>
    </p:spTree>
    <p:extLst>
      <p:ext uri="{BB962C8B-B14F-4D97-AF65-F5344CB8AC3E}">
        <p14:creationId xmlns:p14="http://schemas.microsoft.com/office/powerpoint/2010/main" val="40099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Gaussian distribution with unknown mean and variance</a:t>
            </a:r>
          </a:p>
          <a:p>
            <a:pPr lvl="1"/>
            <a:endParaRPr lang="en-US" sz="1800" dirty="0"/>
          </a:p>
          <a:p>
            <a:pPr lvl="1"/>
            <a:r>
              <a:rPr lang="en-US" sz="1800" dirty="0"/>
              <a:t>Data likelihood:</a:t>
            </a:r>
          </a:p>
          <a:p>
            <a:pPr lvl="1"/>
            <a:endParaRPr lang="en-US" sz="1800" dirty="0"/>
          </a:p>
          <a:p>
            <a:pPr lvl="1"/>
            <a:endParaRPr lang="en-US" sz="1800" dirty="0"/>
          </a:p>
          <a:p>
            <a:pPr lvl="1"/>
            <a:r>
              <a:rPr lang="en-US" sz="1800" dirty="0"/>
              <a:t>MLE: </a:t>
            </a:r>
          </a:p>
          <a:p>
            <a:pPr marL="0" indent="0">
              <a:buNone/>
            </a:pPr>
            <a:endParaRPr lang="en-US" sz="2200" dirty="0"/>
          </a:p>
          <a:p>
            <a:r>
              <a:rPr lang="en-US" sz="2200" dirty="0"/>
              <a:t>Relation to regression</a:t>
            </a:r>
          </a:p>
          <a:p>
            <a:pPr lvl="1"/>
            <a:r>
              <a:rPr lang="en-US" sz="1800" dirty="0"/>
              <a:t>For each </a:t>
            </a:r>
            <a:r>
              <a:rPr lang="en-US" sz="1800" i="1" dirty="0"/>
              <a:t>x</a:t>
            </a:r>
            <a:r>
              <a:rPr lang="en-US" sz="1800" dirty="0"/>
              <a:t>, </a:t>
            </a:r>
            <a:r>
              <a:rPr lang="en-US" sz="1800" i="1" dirty="0"/>
              <a:t>y(x)</a:t>
            </a:r>
            <a:r>
              <a:rPr lang="en-US" sz="1800" dirty="0"/>
              <a:t> is modeled with a separate Gaussian </a:t>
            </a:r>
          </a:p>
          <a:p>
            <a:endParaRPr lang="en-US" sz="2200" dirty="0"/>
          </a:p>
          <a:p>
            <a:endParaRPr lang="en-US" sz="2200" dirty="0"/>
          </a:p>
          <a:p>
            <a:endParaRPr lang="en-US" sz="2200" dirty="0"/>
          </a:p>
          <a:p>
            <a:endParaRPr lang="en-US" sz="2200" dirty="0"/>
          </a:p>
          <a:p>
            <a:endParaRPr lang="en-US" sz="2200" dirty="0"/>
          </a:p>
        </p:txBody>
      </p:sp>
      <p:pic>
        <p:nvPicPr>
          <p:cNvPr id="4" name="Picture 3" descr="A picture containing text&#10;&#10;Description automatically generated">
            <a:extLst>
              <a:ext uri="{FF2B5EF4-FFF2-40B4-BE49-F238E27FC236}">
                <a16:creationId xmlns:a16="http://schemas.microsoft.com/office/drawing/2014/main" id="{A26F8859-24C7-40A6-8A32-7E4A5D9A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94" y="2696859"/>
            <a:ext cx="5708659" cy="587374"/>
          </a:xfrm>
          <a:prstGeom prst="rect">
            <a:avLst/>
          </a:prstGeom>
        </p:spPr>
      </p:pic>
      <p:pic>
        <p:nvPicPr>
          <p:cNvPr id="6" name="Picture 5" descr="Diagram&#10;&#10;Description automatically generated">
            <a:extLst>
              <a:ext uri="{FF2B5EF4-FFF2-40B4-BE49-F238E27FC236}">
                <a16:creationId xmlns:a16="http://schemas.microsoft.com/office/drawing/2014/main" id="{F8E214E9-0D68-4D31-9171-4D68F5570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111" y="1704250"/>
            <a:ext cx="3617180" cy="876893"/>
          </a:xfrm>
          <a:prstGeom prst="rect">
            <a:avLst/>
          </a:prstGeom>
        </p:spPr>
      </p:pic>
    </p:spTree>
    <p:extLst>
      <p:ext uri="{BB962C8B-B14F-4D97-AF65-F5344CB8AC3E}">
        <p14:creationId xmlns:p14="http://schemas.microsoft.com/office/powerpoint/2010/main" val="28246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263649"/>
            <a:ext cx="7886700" cy="5289551"/>
          </a:xfrm>
        </p:spPr>
        <p:txBody>
          <a:bodyPr>
            <a:normAutofit lnSpcReduction="10000"/>
          </a:bodyPr>
          <a:lstStyle/>
          <a:p>
            <a:r>
              <a:rPr lang="en-US" sz="2200" dirty="0"/>
              <a:t>Bayesian inference</a:t>
            </a:r>
          </a:p>
          <a:p>
            <a:pPr lvl="1"/>
            <a:r>
              <a:rPr lang="en-US" sz="1800" dirty="0"/>
              <a:t>MLE &amp; regularized MLE (aka MAP) provide point estimates</a:t>
            </a:r>
          </a:p>
          <a:p>
            <a:pPr lvl="1"/>
            <a:r>
              <a:rPr lang="en-US" sz="1800" dirty="0"/>
              <a:t>Posterior distribution: how probable is that </a:t>
            </a:r>
            <a:r>
              <a:rPr lang="en-US" sz="1800" i="1" dirty="0"/>
              <a:t>w</a:t>
            </a:r>
            <a:r>
              <a:rPr lang="en-US" sz="1800" dirty="0"/>
              <a:t> produced the data?</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Conjugate priors: prior and posterior same functional form!</a:t>
            </a:r>
          </a:p>
          <a:p>
            <a:pPr lvl="1"/>
            <a:r>
              <a:rPr lang="en-US" sz="1800" dirty="0"/>
              <a:t>True for exponential distributions: Bernoulli, categorical, Gaussian</a:t>
            </a:r>
          </a:p>
          <a:p>
            <a:pPr lvl="1"/>
            <a:r>
              <a:rPr lang="en-US" sz="1800" dirty="0"/>
              <a:t>Nothing more than </a:t>
            </a:r>
            <a:r>
              <a:rPr lang="en-US" sz="1800" i="1" dirty="0"/>
              <a:t>e</a:t>
            </a:r>
            <a:r>
              <a:rPr lang="en-US" sz="1800" i="1" baseline="30000" dirty="0"/>
              <a:t>x</a:t>
            </a:r>
            <a:r>
              <a:rPr lang="en-US" sz="1800" i="1" dirty="0"/>
              <a:t> </a:t>
            </a:r>
            <a:r>
              <a:rPr lang="en-US" sz="1800" i="1" dirty="0" err="1"/>
              <a:t>e</a:t>
            </a:r>
            <a:r>
              <a:rPr lang="en-US" sz="1800" i="1" baseline="30000" dirty="0" err="1"/>
              <a:t>y</a:t>
            </a:r>
            <a:r>
              <a:rPr lang="en-US" sz="1800" i="1" dirty="0"/>
              <a:t>  = </a:t>
            </a:r>
            <a:r>
              <a:rPr lang="en-US" sz="1800" i="1" dirty="0" err="1"/>
              <a:t>e</a:t>
            </a:r>
            <a:r>
              <a:rPr lang="en-US" sz="1800" i="1" baseline="30000" dirty="0" err="1"/>
              <a:t>x+y</a:t>
            </a:r>
            <a:endParaRPr lang="en-US" sz="1800" i="1" baseline="30000" dirty="0"/>
          </a:p>
          <a:p>
            <a:pPr lvl="1"/>
            <a:r>
              <a:rPr lang="en-US" sz="1800" dirty="0"/>
              <a:t>Prior-likelihood conjugate pairs:</a:t>
            </a:r>
          </a:p>
          <a:p>
            <a:pPr lvl="2"/>
            <a:r>
              <a:rPr lang="en-US" sz="1400" dirty="0"/>
              <a:t>Beta prior                          Bernoulli likelihood                         Beta posterior </a:t>
            </a:r>
          </a:p>
          <a:p>
            <a:pPr lvl="2"/>
            <a:r>
              <a:rPr lang="en-US" sz="1400" dirty="0"/>
              <a:t>Dirichlet prior                          Categorical likelihood                         Dirichlet posterior</a:t>
            </a:r>
          </a:p>
          <a:p>
            <a:pPr lvl="2"/>
            <a:r>
              <a:rPr lang="en-US" sz="1400" dirty="0"/>
              <a:t>Normal-Inverse-Gamma (NIG)                           Gaussian                         NIG</a:t>
            </a:r>
          </a:p>
          <a:p>
            <a:pPr lvl="2"/>
            <a:endParaRPr lang="en-US" sz="1400" dirty="0"/>
          </a:p>
          <a:p>
            <a:pPr lvl="1"/>
            <a:r>
              <a:rPr lang="en-US" sz="1800" dirty="0"/>
              <a:t>Analytical posterior!</a:t>
            </a:r>
          </a:p>
          <a:p>
            <a:pPr lvl="1"/>
            <a:endParaRPr lang="en-US" sz="1800" dirty="0"/>
          </a:p>
          <a:p>
            <a:pPr marL="457200" lvl="1" indent="0">
              <a:buNone/>
            </a:pPr>
            <a:endParaRPr lang="en-US" sz="18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4" name="Picture 3" descr="Text&#10;&#10;Description automatically generated with medium confidence">
            <a:extLst>
              <a:ext uri="{FF2B5EF4-FFF2-40B4-BE49-F238E27FC236}">
                <a16:creationId xmlns:a16="http://schemas.microsoft.com/office/drawing/2014/main" id="{24DB4599-6DD7-454C-8B27-BF11E896D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27" y="2408773"/>
            <a:ext cx="3001354" cy="637422"/>
          </a:xfrm>
          <a:prstGeom prst="rect">
            <a:avLst/>
          </a:prstGeom>
        </p:spPr>
      </p:pic>
      <p:pic>
        <p:nvPicPr>
          <p:cNvPr id="5" name="Picture 4">
            <a:extLst>
              <a:ext uri="{FF2B5EF4-FFF2-40B4-BE49-F238E27FC236}">
                <a16:creationId xmlns:a16="http://schemas.microsoft.com/office/drawing/2014/main" id="{F4B87630-9729-4C4C-97FE-842B43398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365" y="3429000"/>
            <a:ext cx="2916364" cy="296241"/>
          </a:xfrm>
          <a:prstGeom prst="rect">
            <a:avLst/>
          </a:prstGeom>
        </p:spPr>
      </p:pic>
      <p:cxnSp>
        <p:nvCxnSpPr>
          <p:cNvPr id="7" name="Straight Arrow Connector 6">
            <a:extLst>
              <a:ext uri="{FF2B5EF4-FFF2-40B4-BE49-F238E27FC236}">
                <a16:creationId xmlns:a16="http://schemas.microsoft.com/office/drawing/2014/main" id="{9D06EC0C-FB6D-4EE4-96C3-91B1AFBE84DB}"/>
              </a:ext>
            </a:extLst>
          </p:cNvPr>
          <p:cNvCxnSpPr/>
          <p:nvPr/>
        </p:nvCxnSpPr>
        <p:spPr>
          <a:xfrm>
            <a:off x="2705829" y="5105634"/>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D3FEED-11D4-4348-9549-7B12B4022888}"/>
              </a:ext>
            </a:extLst>
          </p:cNvPr>
          <p:cNvCxnSpPr/>
          <p:nvPr/>
        </p:nvCxnSpPr>
        <p:spPr>
          <a:xfrm>
            <a:off x="5089106" y="5109381"/>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6710D-FB82-4504-9EDA-A203B3626B94}"/>
              </a:ext>
            </a:extLst>
          </p:cNvPr>
          <p:cNvCxnSpPr/>
          <p:nvPr/>
        </p:nvCxnSpPr>
        <p:spPr>
          <a:xfrm>
            <a:off x="3013871" y="5336801"/>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F1D90D-0950-4B04-BB33-7320CAE84275}"/>
              </a:ext>
            </a:extLst>
          </p:cNvPr>
          <p:cNvCxnSpPr/>
          <p:nvPr/>
        </p:nvCxnSpPr>
        <p:spPr>
          <a:xfrm>
            <a:off x="5502317" y="5336801"/>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EF7437-4C93-498B-8C25-5042B52C6C21}"/>
              </a:ext>
            </a:extLst>
          </p:cNvPr>
          <p:cNvCxnSpPr/>
          <p:nvPr/>
        </p:nvCxnSpPr>
        <p:spPr>
          <a:xfrm>
            <a:off x="4117358" y="5567698"/>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2711690-E9A6-4162-A15E-FF20388979AF}"/>
              </a:ext>
            </a:extLst>
          </p:cNvPr>
          <p:cNvCxnSpPr/>
          <p:nvPr/>
        </p:nvCxnSpPr>
        <p:spPr>
          <a:xfrm>
            <a:off x="5800439" y="5567698"/>
            <a:ext cx="826718" cy="0"/>
          </a:xfrm>
          <a:prstGeom prst="straightConnector1">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2B2CC7D-F99E-4B7E-AA39-5117A59CFA97}"/>
              </a:ext>
            </a:extLst>
          </p:cNvPr>
          <p:cNvCxnSpPr>
            <a:cxnSpLocks/>
          </p:cNvCxnSpPr>
          <p:nvPr/>
        </p:nvCxnSpPr>
        <p:spPr>
          <a:xfrm rot="5400000">
            <a:off x="2221033" y="2765557"/>
            <a:ext cx="445664" cy="376140"/>
          </a:xfrm>
          <a:prstGeom prst="bentConnector3">
            <a:avLst>
              <a:gd name="adj1" fmla="val 725"/>
            </a:avLst>
          </a:prstGeom>
          <a:ln w="127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Chart&#10;&#10;Description automatically generated">
            <a:extLst>
              <a:ext uri="{FF2B5EF4-FFF2-40B4-BE49-F238E27FC236}">
                <a16:creationId xmlns:a16="http://schemas.microsoft.com/office/drawing/2014/main" id="{9D765003-28A8-46EA-8876-B9B9A5AAA5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2350" y="5271117"/>
            <a:ext cx="2176825" cy="1476201"/>
          </a:xfrm>
          <a:prstGeom prst="rect">
            <a:avLst/>
          </a:prstGeom>
        </p:spPr>
      </p:pic>
      <p:pic>
        <p:nvPicPr>
          <p:cNvPr id="16" name="Picture 15" descr="Chart, bubble chart&#10;&#10;Description automatically generated">
            <a:extLst>
              <a:ext uri="{FF2B5EF4-FFF2-40B4-BE49-F238E27FC236}">
                <a16:creationId xmlns:a16="http://schemas.microsoft.com/office/drawing/2014/main" id="{DD7D5E8A-D4A8-494F-81F8-927ED93545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3945" y="5721338"/>
            <a:ext cx="2900262" cy="1107965"/>
          </a:xfrm>
          <a:prstGeom prst="rect">
            <a:avLst/>
          </a:prstGeom>
        </p:spPr>
      </p:pic>
    </p:spTree>
    <p:extLst>
      <p:ext uri="{BB962C8B-B14F-4D97-AF65-F5344CB8AC3E}">
        <p14:creationId xmlns:p14="http://schemas.microsoft.com/office/powerpoint/2010/main" val="30243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Prior predictive distribution: </a:t>
            </a:r>
          </a:p>
          <a:p>
            <a:pPr lvl="1"/>
            <a:r>
              <a:rPr lang="en-US" sz="1800" dirty="0"/>
              <a:t>Probability of observing a </a:t>
            </a:r>
            <a:r>
              <a:rPr lang="en-US" sz="1800" i="1" dirty="0"/>
              <a:t>y</a:t>
            </a:r>
            <a:r>
              <a:rPr lang="en-US" sz="1800" dirty="0"/>
              <a:t> value based only on prior</a:t>
            </a:r>
          </a:p>
          <a:p>
            <a:pPr lvl="1"/>
            <a:endParaRPr lang="en-US" sz="1800" dirty="0"/>
          </a:p>
          <a:p>
            <a:pPr lvl="1"/>
            <a:endParaRPr lang="en-US" sz="1800" dirty="0"/>
          </a:p>
          <a:p>
            <a:pPr lvl="1"/>
            <a:endParaRPr lang="en-US" sz="1800" dirty="0"/>
          </a:p>
          <a:p>
            <a:pPr marL="457200" lvl="1" indent="0">
              <a:buNone/>
            </a:pPr>
            <a:endParaRPr lang="en-US" sz="1800" dirty="0"/>
          </a:p>
          <a:p>
            <a:endParaRPr lang="en-US" sz="2200" dirty="0"/>
          </a:p>
          <a:p>
            <a:endParaRPr lang="en-US" sz="2200" dirty="0"/>
          </a:p>
          <a:p>
            <a:endParaRPr lang="en-US" sz="2200" dirty="0"/>
          </a:p>
          <a:p>
            <a:endParaRPr lang="en-US" sz="2200" dirty="0"/>
          </a:p>
          <a:p>
            <a:r>
              <a:rPr lang="en-US" sz="2200" dirty="0"/>
              <a:t>Posterior predictive distribution: </a:t>
            </a:r>
          </a:p>
          <a:p>
            <a:pPr lvl="1"/>
            <a:r>
              <a:rPr lang="en-US" sz="1800" dirty="0"/>
              <a:t>Probability of observing a </a:t>
            </a:r>
            <a:r>
              <a:rPr lang="en-US" sz="1800" i="1" dirty="0"/>
              <a:t>y </a:t>
            </a:r>
            <a:r>
              <a:rPr lang="en-US" sz="1800" dirty="0"/>
              <a:t>value based on prior + data</a:t>
            </a:r>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4" name="Picture 3" descr="Text&#10;&#10;Description automatically generated">
            <a:extLst>
              <a:ext uri="{FF2B5EF4-FFF2-40B4-BE49-F238E27FC236}">
                <a16:creationId xmlns:a16="http://schemas.microsoft.com/office/drawing/2014/main" id="{07881773-039A-43E4-926C-3773EA645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422" y="2752610"/>
            <a:ext cx="2061896" cy="408220"/>
          </a:xfrm>
          <a:prstGeom prst="rect">
            <a:avLst/>
          </a:prstGeom>
        </p:spPr>
      </p:pic>
      <p:pic>
        <p:nvPicPr>
          <p:cNvPr id="5" name="Picture 4" descr="Text&#10;&#10;Description automatically generated">
            <a:extLst>
              <a:ext uri="{FF2B5EF4-FFF2-40B4-BE49-F238E27FC236}">
                <a16:creationId xmlns:a16="http://schemas.microsoft.com/office/drawing/2014/main" id="{D28DD362-F00E-4552-8B1A-3B726F2D7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473" y="2090166"/>
            <a:ext cx="4763759" cy="449042"/>
          </a:xfrm>
          <a:prstGeom prst="rect">
            <a:avLst/>
          </a:prstGeom>
        </p:spPr>
      </p:pic>
      <p:pic>
        <p:nvPicPr>
          <p:cNvPr id="6" name="Picture 5" descr="Text, letter&#10;&#10;Description automatically generated">
            <a:extLst>
              <a:ext uri="{FF2B5EF4-FFF2-40B4-BE49-F238E27FC236}">
                <a16:creationId xmlns:a16="http://schemas.microsoft.com/office/drawing/2014/main" id="{D56C6D88-52FF-47C9-A910-205CA5E21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110" y="3374232"/>
            <a:ext cx="2865154" cy="580130"/>
          </a:xfrm>
          <a:prstGeom prst="rect">
            <a:avLst/>
          </a:prstGeom>
        </p:spPr>
      </p:pic>
      <p:pic>
        <p:nvPicPr>
          <p:cNvPr id="7" name="Picture 6" descr="Text&#10;&#10;Description automatically generated">
            <a:extLst>
              <a:ext uri="{FF2B5EF4-FFF2-40B4-BE49-F238E27FC236}">
                <a16:creationId xmlns:a16="http://schemas.microsoft.com/office/drawing/2014/main" id="{1F142595-83E5-4D4A-9758-03BB3694F6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9962" y="3460187"/>
            <a:ext cx="3895087" cy="408220"/>
          </a:xfrm>
          <a:prstGeom prst="rect">
            <a:avLst/>
          </a:prstGeom>
        </p:spPr>
      </p:pic>
      <p:pic>
        <p:nvPicPr>
          <p:cNvPr id="8" name="Picture 7" descr="Text, letter&#10;&#10;Description automatically generated">
            <a:extLst>
              <a:ext uri="{FF2B5EF4-FFF2-40B4-BE49-F238E27FC236}">
                <a16:creationId xmlns:a16="http://schemas.microsoft.com/office/drawing/2014/main" id="{CB1A0CE1-D1FB-4C39-A185-D88BE23031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8370" y="6182628"/>
            <a:ext cx="2750040" cy="449042"/>
          </a:xfrm>
          <a:prstGeom prst="rect">
            <a:avLst/>
          </a:prstGeom>
        </p:spPr>
      </p:pic>
      <p:pic>
        <p:nvPicPr>
          <p:cNvPr id="9" name="Picture 8" descr="Text&#10;&#10;Description automatically generated">
            <a:extLst>
              <a:ext uri="{FF2B5EF4-FFF2-40B4-BE49-F238E27FC236}">
                <a16:creationId xmlns:a16="http://schemas.microsoft.com/office/drawing/2014/main" id="{7199CD2F-AFE8-4B45-B32A-D53CE935B6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9274" y="5668516"/>
            <a:ext cx="5368232" cy="408220"/>
          </a:xfrm>
          <a:prstGeom prst="rect">
            <a:avLst/>
          </a:prstGeom>
        </p:spPr>
      </p:pic>
      <p:cxnSp>
        <p:nvCxnSpPr>
          <p:cNvPr id="15" name="Connector: Curved 14">
            <a:extLst>
              <a:ext uri="{FF2B5EF4-FFF2-40B4-BE49-F238E27FC236}">
                <a16:creationId xmlns:a16="http://schemas.microsoft.com/office/drawing/2014/main" id="{2153FC63-17ED-47B0-9C11-81AEB3D4A596}"/>
              </a:ext>
            </a:extLst>
          </p:cNvPr>
          <p:cNvCxnSpPr>
            <a:cxnSpLocks/>
          </p:cNvCxnSpPr>
          <p:nvPr/>
        </p:nvCxnSpPr>
        <p:spPr>
          <a:xfrm rot="16200000" flipH="1">
            <a:off x="1884418" y="2681386"/>
            <a:ext cx="636954" cy="618481"/>
          </a:xfrm>
          <a:prstGeom prst="curvedConnector3">
            <a:avLst>
              <a:gd name="adj1" fmla="val 50000"/>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4CA3CB93-3668-4874-B1EF-8A84D40F6260}"/>
              </a:ext>
            </a:extLst>
          </p:cNvPr>
          <p:cNvCxnSpPr>
            <a:cxnSpLocks/>
          </p:cNvCxnSpPr>
          <p:nvPr/>
        </p:nvCxnSpPr>
        <p:spPr>
          <a:xfrm rot="16200000" flipH="1">
            <a:off x="5888970" y="2650875"/>
            <a:ext cx="636954" cy="618481"/>
          </a:xfrm>
          <a:prstGeom prst="curvedConnector3">
            <a:avLst>
              <a:gd name="adj1" fmla="val 50000"/>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12D78D-7C5E-42B6-A98B-50A0F74BD343}"/>
              </a:ext>
            </a:extLst>
          </p:cNvPr>
          <p:cNvCxnSpPr>
            <a:cxnSpLocks/>
          </p:cNvCxnSpPr>
          <p:nvPr/>
        </p:nvCxnSpPr>
        <p:spPr>
          <a:xfrm>
            <a:off x="1174059" y="3954362"/>
            <a:ext cx="762006" cy="462788"/>
          </a:xfrm>
          <a:prstGeom prst="curvedConnector3">
            <a:avLst>
              <a:gd name="adj1" fmla="val 50000"/>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81CE7B6-A3A9-4C79-A957-19A5E175A614}"/>
              </a:ext>
            </a:extLst>
          </p:cNvPr>
          <p:cNvCxnSpPr>
            <a:cxnSpLocks/>
          </p:cNvCxnSpPr>
          <p:nvPr/>
        </p:nvCxnSpPr>
        <p:spPr>
          <a:xfrm>
            <a:off x="5064866" y="3909059"/>
            <a:ext cx="762006" cy="462788"/>
          </a:xfrm>
          <a:prstGeom prst="curvedConnector3">
            <a:avLst>
              <a:gd name="adj1" fmla="val 50000"/>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icture containing text, clock&#10;&#10;Description automatically generated">
            <a:extLst>
              <a:ext uri="{FF2B5EF4-FFF2-40B4-BE49-F238E27FC236}">
                <a16:creationId xmlns:a16="http://schemas.microsoft.com/office/drawing/2014/main" id="{F5C8C9B5-C9B8-4154-B3D3-CE56058D55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69814" y="4199540"/>
            <a:ext cx="2606752" cy="394699"/>
          </a:xfrm>
          <a:prstGeom prst="rect">
            <a:avLst/>
          </a:prstGeom>
        </p:spPr>
      </p:pic>
      <p:sp>
        <p:nvSpPr>
          <p:cNvPr id="32" name="TextBox 31">
            <a:extLst>
              <a:ext uri="{FF2B5EF4-FFF2-40B4-BE49-F238E27FC236}">
                <a16:creationId xmlns:a16="http://schemas.microsoft.com/office/drawing/2014/main" id="{A1066733-B365-458F-A5B8-33E0ECAE2D65}"/>
              </a:ext>
            </a:extLst>
          </p:cNvPr>
          <p:cNvSpPr txBox="1"/>
          <p:nvPr/>
        </p:nvSpPr>
        <p:spPr>
          <a:xfrm>
            <a:off x="5898206" y="4192103"/>
            <a:ext cx="2617144" cy="369332"/>
          </a:xfrm>
          <a:prstGeom prst="rect">
            <a:avLst/>
          </a:prstGeom>
          <a:noFill/>
        </p:spPr>
        <p:txBody>
          <a:bodyPr wrap="square" rtlCol="0">
            <a:spAutoFit/>
          </a:bodyPr>
          <a:lstStyle/>
          <a:p>
            <a:r>
              <a:rPr lang="en-US" i="1" dirty="0"/>
              <a:t>Student’s-t</a:t>
            </a:r>
            <a:r>
              <a:rPr lang="en-US" dirty="0"/>
              <a:t> </a:t>
            </a:r>
            <a:r>
              <a:rPr lang="en-US" i="1" dirty="0"/>
              <a:t>distribution(</a:t>
            </a:r>
            <a:r>
              <a:rPr lang="el-GR" i="1" dirty="0"/>
              <a:t>η</a:t>
            </a:r>
            <a:r>
              <a:rPr lang="en-US" i="1" dirty="0"/>
              <a:t>)</a:t>
            </a:r>
          </a:p>
        </p:txBody>
      </p:sp>
      <p:sp>
        <p:nvSpPr>
          <p:cNvPr id="34" name="Right Brace 33">
            <a:extLst>
              <a:ext uri="{FF2B5EF4-FFF2-40B4-BE49-F238E27FC236}">
                <a16:creationId xmlns:a16="http://schemas.microsoft.com/office/drawing/2014/main" id="{9DD6F66D-3A0A-4BE6-9C8D-A6E21BB784D8}"/>
              </a:ext>
            </a:extLst>
          </p:cNvPr>
          <p:cNvSpPr/>
          <p:nvPr/>
        </p:nvSpPr>
        <p:spPr>
          <a:xfrm>
            <a:off x="6828816" y="5701051"/>
            <a:ext cx="188071" cy="963154"/>
          </a:xfrm>
          <a:prstGeom prst="rightBrace">
            <a:avLst>
              <a:gd name="adj1" fmla="val 46172"/>
              <a:gd name="adj2" fmla="val 5202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24A3052C-0ABD-41E6-9ED7-B231ED1CB889}"/>
              </a:ext>
            </a:extLst>
          </p:cNvPr>
          <p:cNvSpPr txBox="1"/>
          <p:nvPr/>
        </p:nvSpPr>
        <p:spPr>
          <a:xfrm>
            <a:off x="7172216" y="5668516"/>
            <a:ext cx="1522913" cy="923330"/>
          </a:xfrm>
          <a:prstGeom prst="rect">
            <a:avLst/>
          </a:prstGeom>
          <a:noFill/>
        </p:spPr>
        <p:txBody>
          <a:bodyPr wrap="square" rtlCol="0">
            <a:spAutoFit/>
          </a:bodyPr>
          <a:lstStyle/>
          <a:p>
            <a:r>
              <a:rPr lang="en-US" i="1" dirty="0"/>
              <a:t>Same analytical</a:t>
            </a:r>
          </a:p>
          <a:p>
            <a:r>
              <a:rPr lang="en-US" i="1" dirty="0"/>
              <a:t>expressions!</a:t>
            </a:r>
          </a:p>
        </p:txBody>
      </p:sp>
    </p:spTree>
    <p:extLst>
      <p:ext uri="{BB962C8B-B14F-4D97-AF65-F5344CB8AC3E}">
        <p14:creationId xmlns:p14="http://schemas.microsoft.com/office/powerpoint/2010/main" val="288956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263650"/>
            <a:ext cx="7886700" cy="4832350"/>
          </a:xfrm>
        </p:spPr>
        <p:txBody>
          <a:bodyPr>
            <a:normAutofit/>
          </a:bodyPr>
          <a:lstStyle/>
          <a:p>
            <a:pPr marL="342900" lvl="1" indent="-342900"/>
            <a:r>
              <a:rPr lang="en-US" sz="2200" dirty="0"/>
              <a:t>Implications of conjugacy: </a:t>
            </a:r>
          </a:p>
          <a:p>
            <a:pPr marL="800100" lvl="2" indent="-342900"/>
            <a:r>
              <a:rPr lang="en-US" sz="1800" dirty="0"/>
              <a:t>The posterior predictive can be construed as a prior predictive with better-informed hyperparameters</a:t>
            </a:r>
          </a:p>
          <a:p>
            <a:pPr marL="800100" lvl="2" indent="-342900"/>
            <a:r>
              <a:rPr lang="en-US" sz="1800" dirty="0"/>
              <a:t>These hyperparameters depend on:</a:t>
            </a:r>
          </a:p>
          <a:p>
            <a:pPr marL="1257300" lvl="3" indent="-342900"/>
            <a:r>
              <a:rPr lang="en-US" sz="1600" dirty="0"/>
              <a:t>Prior hyperparameters</a:t>
            </a:r>
          </a:p>
          <a:p>
            <a:pPr marL="1257300" lvl="3" indent="-342900"/>
            <a:r>
              <a:rPr lang="en-US" sz="1600" dirty="0"/>
              <a:t>Data - evidence</a:t>
            </a:r>
          </a:p>
          <a:p>
            <a:pPr marL="1257300" lvl="3" indent="-342900"/>
            <a:endParaRPr lang="en-US" sz="1600" dirty="0"/>
          </a:p>
          <a:p>
            <a:pPr marL="342900" lvl="1" indent="-342900"/>
            <a:r>
              <a:rPr lang="en-US" sz="2200" dirty="0"/>
              <a:t>Prior hyperparameters: “pseudo-evidence”</a:t>
            </a:r>
          </a:p>
          <a:p>
            <a:pPr marL="800100" lvl="2" indent="-342900"/>
            <a:r>
              <a:rPr lang="el-GR" sz="1800" i="1" dirty="0"/>
              <a:t>α, β</a:t>
            </a:r>
            <a:r>
              <a:rPr lang="en-US" sz="1800" dirty="0"/>
              <a:t> in Beta prior: </a:t>
            </a:r>
            <a:r>
              <a:rPr lang="el-GR" sz="1800" i="1" dirty="0"/>
              <a:t>α</a:t>
            </a:r>
            <a:r>
              <a:rPr lang="el-GR" sz="1800" dirty="0"/>
              <a:t> </a:t>
            </a:r>
            <a:r>
              <a:rPr lang="en-US" sz="1800" dirty="0"/>
              <a:t>Heads and </a:t>
            </a:r>
            <a:r>
              <a:rPr lang="el-GR" sz="1800" i="1" dirty="0"/>
              <a:t>β</a:t>
            </a:r>
            <a:r>
              <a:rPr lang="en-US" sz="1800" dirty="0"/>
              <a:t> Tails in </a:t>
            </a:r>
            <a:r>
              <a:rPr lang="el-GR" sz="1800" i="1" dirty="0" err="1"/>
              <a:t>α+β</a:t>
            </a:r>
            <a:r>
              <a:rPr lang="el-GR" sz="1800" dirty="0"/>
              <a:t> </a:t>
            </a:r>
            <a:r>
              <a:rPr lang="en-US" sz="1800" dirty="0"/>
              <a:t>fictitious observations</a:t>
            </a:r>
          </a:p>
          <a:p>
            <a:pPr marL="800100" lvl="2" indent="-342900"/>
            <a:r>
              <a:rPr lang="el-GR" sz="1800" i="1" dirty="0"/>
              <a:t>γ, </a:t>
            </a:r>
            <a:r>
              <a:rPr lang="en-US" sz="1800" i="1" dirty="0"/>
              <a:t>v</a:t>
            </a:r>
            <a:r>
              <a:rPr lang="el-GR" sz="1800" i="1" dirty="0"/>
              <a:t>, α, β</a:t>
            </a:r>
            <a:r>
              <a:rPr lang="el-GR" sz="1800" dirty="0"/>
              <a:t> </a:t>
            </a:r>
            <a:r>
              <a:rPr lang="en-US" sz="1800" dirty="0"/>
              <a:t>in NIG: </a:t>
            </a:r>
            <a:endParaRPr lang="el-GR" sz="1800" dirty="0"/>
          </a:p>
          <a:p>
            <a:pPr marL="1257300" lvl="3" indent="-342900"/>
            <a:r>
              <a:rPr lang="en-US" sz="1600" i="1" dirty="0"/>
              <a:t>v</a:t>
            </a:r>
            <a:r>
              <a:rPr lang="en-US" sz="1600" dirty="0"/>
              <a:t> fictitious observations with sample mean </a:t>
            </a:r>
            <a:r>
              <a:rPr lang="el-GR" sz="1600" i="1" dirty="0"/>
              <a:t>γ</a:t>
            </a:r>
            <a:r>
              <a:rPr lang="el-GR" sz="1600" dirty="0"/>
              <a:t> </a:t>
            </a:r>
            <a:endParaRPr lang="en-US" sz="1600" dirty="0"/>
          </a:p>
          <a:p>
            <a:pPr marL="1257300" lvl="3" indent="-342900"/>
            <a:r>
              <a:rPr lang="el-GR" sz="1600" i="1" dirty="0"/>
              <a:t>2α</a:t>
            </a:r>
            <a:r>
              <a:rPr lang="el-GR" sz="1600" dirty="0"/>
              <a:t> </a:t>
            </a:r>
            <a:r>
              <a:rPr lang="en-US" sz="1600" dirty="0"/>
              <a:t>fictitious observations with sum of square residuals </a:t>
            </a:r>
            <a:r>
              <a:rPr lang="en-US" sz="1600" i="1" dirty="0"/>
              <a:t>2</a:t>
            </a:r>
            <a:r>
              <a:rPr lang="el-GR" sz="1600" i="1" dirty="0"/>
              <a:t>β</a:t>
            </a:r>
          </a:p>
          <a:p>
            <a:pPr marL="1257300" lvl="3" indent="-342900"/>
            <a:endParaRPr lang="el-GR" sz="1600" dirty="0"/>
          </a:p>
          <a:p>
            <a:pPr marL="342900" lvl="1" indent="-342900"/>
            <a:r>
              <a:rPr lang="en-US" sz="2200" dirty="0"/>
              <a:t>General result for exponential distribution</a:t>
            </a:r>
          </a:p>
          <a:p>
            <a:pPr lvl="1"/>
            <a:r>
              <a:rPr lang="en-US" sz="1800" dirty="0"/>
              <a:t>Hyperparameters corresponding to fictitious observations</a:t>
            </a:r>
          </a:p>
          <a:p>
            <a:pPr marL="800100" lvl="2" indent="-342900"/>
            <a:endParaRPr lang="en-US" sz="1800" dirty="0"/>
          </a:p>
          <a:p>
            <a:pPr marL="914400" lvl="2" indent="0">
              <a:buNone/>
            </a:pPr>
            <a:endParaRPr lang="en-US" sz="1800" dirty="0"/>
          </a:p>
          <a:p>
            <a:pPr lvl="2"/>
            <a:endParaRPr lang="en-US" sz="14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166506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87374"/>
          </a:xfrm>
        </p:spPr>
        <p:txBody>
          <a:bodyPr>
            <a:normAutofit/>
          </a:bodyPr>
          <a:lstStyle/>
          <a:p>
            <a:r>
              <a:rPr lang="en-US" sz="3000" dirty="0">
                <a:solidFill>
                  <a:schemeClr val="bg1"/>
                </a:solidFill>
              </a:rPr>
              <a:t>Parameter estimation</a:t>
            </a:r>
          </a:p>
        </p:txBody>
      </p:sp>
      <p:sp>
        <p:nvSpPr>
          <p:cNvPr id="3" name="Content Placeholder 2"/>
          <p:cNvSpPr>
            <a:spLocks noGrp="1"/>
          </p:cNvSpPr>
          <p:nvPr>
            <p:ph idx="4294967295"/>
          </p:nvPr>
        </p:nvSpPr>
        <p:spPr>
          <a:xfrm>
            <a:off x="628650" y="1263650"/>
            <a:ext cx="7886700" cy="4832350"/>
          </a:xfrm>
        </p:spPr>
        <p:txBody>
          <a:bodyPr>
            <a:normAutofit/>
          </a:bodyPr>
          <a:lstStyle/>
          <a:p>
            <a:r>
              <a:rPr lang="en-US" sz="2200" dirty="0"/>
              <a:t>Why the introduction?</a:t>
            </a:r>
          </a:p>
          <a:p>
            <a:pPr lvl="1"/>
            <a:r>
              <a:rPr lang="en-US" sz="1800" dirty="0"/>
              <a:t>Suppose we have no data: no access to posterior predictive</a:t>
            </a:r>
          </a:p>
          <a:p>
            <a:pPr lvl="1"/>
            <a:r>
              <a:rPr lang="en-US" sz="1800" dirty="0"/>
              <a:t>But somehow have good prior hyperparameters</a:t>
            </a:r>
          </a:p>
          <a:p>
            <a:pPr lvl="1"/>
            <a:r>
              <a:rPr lang="en-US" sz="1800" b="1" i="1" dirty="0"/>
              <a:t>Then prior predictive can be as accurate!</a:t>
            </a:r>
          </a:p>
          <a:p>
            <a:pPr lvl="1"/>
            <a:endParaRPr lang="en-US" sz="1800" dirty="0"/>
          </a:p>
          <a:p>
            <a:pPr lvl="1"/>
            <a:r>
              <a:rPr lang="en-US" sz="1800" dirty="0"/>
              <a:t>Suppose a NN outputs these hyperparameters</a:t>
            </a:r>
          </a:p>
          <a:p>
            <a:pPr lvl="1"/>
            <a:r>
              <a:rPr lang="en-US" sz="1800" b="1" i="1" dirty="0"/>
              <a:t>It is as if the NN produced fictitious evidence!</a:t>
            </a:r>
          </a:p>
          <a:p>
            <a:pPr lvl="1"/>
            <a:endParaRPr lang="en-US" sz="1800" dirty="0"/>
          </a:p>
          <a:p>
            <a:pPr lvl="1"/>
            <a:r>
              <a:rPr lang="en-US" sz="1800" dirty="0"/>
              <a:t>In evidential classification/regression a NN produces good hyperparameters for each</a:t>
            </a:r>
            <a:r>
              <a:rPr lang="en-US" sz="1800" i="1" dirty="0"/>
              <a:t> x </a:t>
            </a:r>
            <a:r>
              <a:rPr lang="en-US" sz="1800" dirty="0"/>
              <a:t>and a prediction is made using the prior predictive</a:t>
            </a:r>
          </a:p>
          <a:p>
            <a:pPr lvl="2"/>
            <a:r>
              <a:rPr lang="en-US" sz="1800" b="1" i="1" dirty="0"/>
              <a:t>Which we have analytically!</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203728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990</TotalTime>
  <Words>5434</Words>
  <Application>Microsoft Office PowerPoint</Application>
  <PresentationFormat>On-screen Show (4:3)</PresentationFormat>
  <Paragraphs>495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vt:lpstr>
      <vt:lpstr>CMMI10</vt:lpstr>
      <vt:lpstr>CMR10</vt:lpstr>
      <vt:lpstr>Wingdings</vt:lpstr>
      <vt:lpstr>Office Theme</vt:lpstr>
      <vt:lpstr>PowerPoint Presentation</vt:lpstr>
      <vt:lpstr>Introduction</vt:lpstr>
      <vt:lpstr>Presentation outline</vt:lpstr>
      <vt:lpstr>Parameter estimation</vt:lpstr>
      <vt:lpstr>Parameter estimation</vt:lpstr>
      <vt:lpstr>Parameter estimation</vt:lpstr>
      <vt:lpstr>Parameter estimation</vt:lpstr>
      <vt:lpstr>Parameter estimation</vt:lpstr>
      <vt:lpstr>Parameter estimation</vt:lpstr>
      <vt:lpstr>Classification/Regression</vt:lpstr>
      <vt:lpstr>Classification/Regression</vt:lpstr>
      <vt:lpstr>Classification/Regression</vt:lpstr>
      <vt:lpstr>Classification/Regression</vt:lpstr>
      <vt:lpstr>Classification/Regression</vt:lpstr>
      <vt:lpstr>Classification/Regression</vt:lpstr>
      <vt:lpstr>Key points through examples</vt:lpstr>
      <vt:lpstr>Key points through examples</vt:lpstr>
      <vt:lpstr>Key points through examples</vt:lpstr>
      <vt:lpstr>Key points through examples</vt:lpstr>
      <vt:lpstr>Key points through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Psaros Andriopoulos, Apostolos</dc:creator>
  <cp:lastModifiedBy>Psaros Andriopoulos, Apostolos</cp:lastModifiedBy>
  <cp:revision>163</cp:revision>
  <dcterms:created xsi:type="dcterms:W3CDTF">2021-01-31T12:24:53Z</dcterms:created>
  <dcterms:modified xsi:type="dcterms:W3CDTF">2021-05-25T22:37:45Z</dcterms:modified>
</cp:coreProperties>
</file>