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01" r:id="rId1"/>
  </p:sldMasterIdLst>
  <p:notesMasterIdLst>
    <p:notesMasterId r:id="rId42"/>
  </p:notesMasterIdLst>
  <p:sldIdLst>
    <p:sldId id="605" r:id="rId2"/>
    <p:sldId id="1049" r:id="rId3"/>
    <p:sldId id="733" r:id="rId4"/>
    <p:sldId id="1070" r:id="rId5"/>
    <p:sldId id="1128" r:id="rId6"/>
    <p:sldId id="1132" r:id="rId7"/>
    <p:sldId id="1130" r:id="rId8"/>
    <p:sldId id="1134" r:id="rId9"/>
    <p:sldId id="1135" r:id="rId10"/>
    <p:sldId id="891" r:id="rId11"/>
    <p:sldId id="1091" r:id="rId12"/>
    <p:sldId id="1094" r:id="rId13"/>
    <p:sldId id="1110" r:id="rId14"/>
    <p:sldId id="1140" r:id="rId15"/>
    <p:sldId id="734" r:id="rId16"/>
    <p:sldId id="1109" r:id="rId17"/>
    <p:sldId id="1060" r:id="rId18"/>
    <p:sldId id="1111" r:id="rId19"/>
    <p:sldId id="906" r:id="rId20"/>
    <p:sldId id="736" r:id="rId21"/>
    <p:sldId id="1073" r:id="rId22"/>
    <p:sldId id="1074" r:id="rId23"/>
    <p:sldId id="1096" r:id="rId24"/>
    <p:sldId id="735" r:id="rId25"/>
    <p:sldId id="1076" r:id="rId26"/>
    <p:sldId id="1075" r:id="rId27"/>
    <p:sldId id="913" r:id="rId28"/>
    <p:sldId id="1098" r:id="rId29"/>
    <p:sldId id="1027" r:id="rId30"/>
    <p:sldId id="1100" r:id="rId31"/>
    <p:sldId id="1142" r:id="rId32"/>
    <p:sldId id="1144" r:id="rId33"/>
    <p:sldId id="1063" r:id="rId34"/>
    <p:sldId id="1124" r:id="rId35"/>
    <p:sldId id="1055" r:id="rId36"/>
    <p:sldId id="1126" r:id="rId37"/>
    <p:sldId id="1053" r:id="rId38"/>
    <p:sldId id="1058" r:id="rId39"/>
    <p:sldId id="1147" r:id="rId40"/>
    <p:sldId id="1078" r:id="rId41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43"/>
    </p:embeddedFont>
    <p:embeddedFont>
      <p:font typeface="Monotype Corsiva" panose="03010101010201010101" pitchFamily="66" charset="0"/>
      <p:italic r:id="rId44"/>
    </p:embeddedFont>
    <p:embeddedFont>
      <p:font typeface="Rage Italic" panose="03070502040507070304" pitchFamily="66" charset="0"/>
      <p:regular r:id="rId45"/>
    </p:embeddedFont>
  </p:embeddedFontLst>
  <p:custDataLst>
    <p:tags r:id="rId4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00"/>
    <a:srgbClr val="3333CC"/>
    <a:srgbClr val="993300"/>
    <a:srgbClr val="3366FF"/>
    <a:srgbClr val="800000"/>
    <a:srgbClr val="820000"/>
    <a:srgbClr val="663300"/>
    <a:srgbClr val="CC66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1" autoAdjust="0"/>
    <p:restoredTop sz="94522" autoAdjust="0"/>
  </p:normalViewPr>
  <p:slideViewPr>
    <p:cSldViewPr>
      <p:cViewPr varScale="1">
        <p:scale>
          <a:sx n="81" d="100"/>
          <a:sy n="81" d="100"/>
        </p:scale>
        <p:origin x="38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6FAE45E0-4AC1-4294-8B78-EFE38B44A45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AF6C8C24-F8C4-453F-A5DA-A329D455984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0174CF0-D72D-4A3A-A8BA-ED62AB651DC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2629" name="Rectangle 5">
            <a:extLst>
              <a:ext uri="{FF2B5EF4-FFF2-40B4-BE49-F238E27FC236}">
                <a16:creationId xmlns:a16="http://schemas.microsoft.com/office/drawing/2014/main" id="{E3FF865E-5349-419A-80F9-D97628E25AF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282630" name="Rectangle 6">
            <a:extLst>
              <a:ext uri="{FF2B5EF4-FFF2-40B4-BE49-F238E27FC236}">
                <a16:creationId xmlns:a16="http://schemas.microsoft.com/office/drawing/2014/main" id="{1B399EE7-E90C-4042-9A3D-BC7A5D98A0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2631" name="Rectangle 7">
            <a:extLst>
              <a:ext uri="{FF2B5EF4-FFF2-40B4-BE49-F238E27FC236}">
                <a16:creationId xmlns:a16="http://schemas.microsoft.com/office/drawing/2014/main" id="{3355A0AC-367B-442E-9E2E-C7AC5B6D80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6DA20B98-66E2-4727-9796-ED70BECC37C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3359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スライド イメージ プレースホルダー 1">
            <a:extLst>
              <a:ext uri="{FF2B5EF4-FFF2-40B4-BE49-F238E27FC236}">
                <a16:creationId xmlns:a16="http://schemas.microsoft.com/office/drawing/2014/main" id="{ED11A6AA-C20B-48AF-9AC4-B3B3FD2F61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ノート プレースホルダー 2">
            <a:extLst>
              <a:ext uri="{FF2B5EF4-FFF2-40B4-BE49-F238E27FC236}">
                <a16:creationId xmlns:a16="http://schemas.microsoft.com/office/drawing/2014/main" id="{DEF5A048-77B8-449B-B408-74F574624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dirty="0"/>
          </a:p>
        </p:txBody>
      </p:sp>
      <p:sp>
        <p:nvSpPr>
          <p:cNvPr id="4100" name="スライド番号プレースホルダー 3">
            <a:extLst>
              <a:ext uri="{FF2B5EF4-FFF2-40B4-BE49-F238E27FC236}">
                <a16:creationId xmlns:a16="http://schemas.microsoft.com/office/drawing/2014/main" id="{C9CF34D9-05BF-4937-8CB0-825F8C8A7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40E4179E-F2DF-4685-8719-707610FF636C}" type="slidenum">
              <a:rPr lang="ja-JP" altLang="en-US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9678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スライド イメージ プレースホルダー 1">
            <a:extLst>
              <a:ext uri="{FF2B5EF4-FFF2-40B4-BE49-F238E27FC236}">
                <a16:creationId xmlns:a16="http://schemas.microsoft.com/office/drawing/2014/main" id="{218B764C-9B52-4650-8EE8-FFC09F3791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ノート プレースホルダー 2">
            <a:extLst>
              <a:ext uri="{FF2B5EF4-FFF2-40B4-BE49-F238E27FC236}">
                <a16:creationId xmlns:a16="http://schemas.microsoft.com/office/drawing/2014/main" id="{931F00F2-EDFC-4C12-87F5-0A1817489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9700" name="スライド番号プレースホルダー 3">
            <a:extLst>
              <a:ext uri="{FF2B5EF4-FFF2-40B4-BE49-F238E27FC236}">
                <a16:creationId xmlns:a16="http://schemas.microsoft.com/office/drawing/2014/main" id="{8CD46016-6A79-44EC-BA9F-1C0D8D030C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E2B660C9-1860-4623-8233-9BDAC1B77506}" type="slidenum">
              <a:rPr lang="ja-JP" altLang="en-US" smtClean="0"/>
              <a:pPr/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88599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スライド イメージ プレースホルダー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ノート プレースホルダー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1988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214E8110-8BF6-4862-8DBA-DADE26C9645D}" type="slidenum">
              <a:rPr lang="ja-JP" altLang="en-US" smtClean="0"/>
              <a:pPr/>
              <a:t>37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85450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スライド イメージ プレースホルダー 1">
            <a:extLst>
              <a:ext uri="{FF2B5EF4-FFF2-40B4-BE49-F238E27FC236}">
                <a16:creationId xmlns:a16="http://schemas.microsoft.com/office/drawing/2014/main" id="{77D89727-5F04-1DEC-A543-09579BD7FD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ノート プレースホルダー 2">
            <a:extLst>
              <a:ext uri="{FF2B5EF4-FFF2-40B4-BE49-F238E27FC236}">
                <a16:creationId xmlns:a16="http://schemas.microsoft.com/office/drawing/2014/main" id="{42FA8554-18C3-BD31-5E98-F1A6AF78F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54276" name="スライド番号プレースホルダー 3">
            <a:extLst>
              <a:ext uri="{FF2B5EF4-FFF2-40B4-BE49-F238E27FC236}">
                <a16:creationId xmlns:a16="http://schemas.microsoft.com/office/drawing/2014/main" id="{F8AE7A7C-60E1-300B-DFFC-59A581D00C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05423262-E679-4B43-A159-AE3A91FBE605}" type="slidenum">
              <a:rPr lang="ja-JP" altLang="en-US"/>
              <a:pPr/>
              <a:t>38</a:t>
            </a:fld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A9A47A-4033-445D-8E90-A90ACDD13C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F6B693-4CFE-405D-995C-161D245EF3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Athens 2025</a:t>
            </a:r>
          </a:p>
        </p:txBody>
      </p:sp>
    </p:spTree>
    <p:extLst>
      <p:ext uri="{BB962C8B-B14F-4D97-AF65-F5344CB8AC3E}">
        <p14:creationId xmlns:p14="http://schemas.microsoft.com/office/powerpoint/2010/main" val="380610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F865BD-FCA9-4263-8328-C5BBD06CB0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153EF7-2109-4FD5-8345-3B07D53FC4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Athens 2025</a:t>
            </a:r>
          </a:p>
        </p:txBody>
      </p:sp>
    </p:spTree>
    <p:extLst>
      <p:ext uri="{BB962C8B-B14F-4D97-AF65-F5344CB8AC3E}">
        <p14:creationId xmlns:p14="http://schemas.microsoft.com/office/powerpoint/2010/main" val="192219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882147-F1DE-4E78-A322-170AACF4CA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33F37E-4030-4133-99A9-2298C53E04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Athens 2025</a:t>
            </a:r>
          </a:p>
        </p:txBody>
      </p:sp>
    </p:spTree>
    <p:extLst>
      <p:ext uri="{BB962C8B-B14F-4D97-AF65-F5344CB8AC3E}">
        <p14:creationId xmlns:p14="http://schemas.microsoft.com/office/powerpoint/2010/main" val="47777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6C2420-BEB6-41FC-BAAC-6899DE5A6F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F7F4CC-3FB5-460E-82A3-D23D2B098E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Athens 2025</a:t>
            </a:r>
          </a:p>
        </p:txBody>
      </p:sp>
    </p:spTree>
    <p:extLst>
      <p:ext uri="{BB962C8B-B14F-4D97-AF65-F5344CB8AC3E}">
        <p14:creationId xmlns:p14="http://schemas.microsoft.com/office/powerpoint/2010/main" val="126158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4C59A4-D25B-4E88-8FCC-8BE1A6B0FE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A3AF8E-074E-4FE6-AF1B-D726A2693F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Athens 2025</a:t>
            </a:r>
          </a:p>
        </p:txBody>
      </p:sp>
    </p:spTree>
    <p:extLst>
      <p:ext uri="{BB962C8B-B14F-4D97-AF65-F5344CB8AC3E}">
        <p14:creationId xmlns:p14="http://schemas.microsoft.com/office/powerpoint/2010/main" val="368263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90954B-7C10-453A-9947-77E55B7279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E52061-EDD7-417D-A5D3-C48C4D650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Athens 2025</a:t>
            </a:r>
          </a:p>
        </p:txBody>
      </p:sp>
    </p:spTree>
    <p:extLst>
      <p:ext uri="{BB962C8B-B14F-4D97-AF65-F5344CB8AC3E}">
        <p14:creationId xmlns:p14="http://schemas.microsoft.com/office/powerpoint/2010/main" val="238678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6051A96-0E4B-4AAE-853F-BE685BC801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450F7C-3CA8-4DF0-8537-CEA85D3B2C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Athens 2025</a:t>
            </a:r>
          </a:p>
        </p:txBody>
      </p:sp>
    </p:spTree>
    <p:extLst>
      <p:ext uri="{BB962C8B-B14F-4D97-AF65-F5344CB8AC3E}">
        <p14:creationId xmlns:p14="http://schemas.microsoft.com/office/powerpoint/2010/main" val="427732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DF18AD7-DB36-4983-BA6F-008FA312D0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69F0FDD-151B-41D9-8FEF-4D3EC22A2A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Athens 2025</a:t>
            </a:r>
          </a:p>
        </p:txBody>
      </p:sp>
    </p:spTree>
    <p:extLst>
      <p:ext uri="{BB962C8B-B14F-4D97-AF65-F5344CB8AC3E}">
        <p14:creationId xmlns:p14="http://schemas.microsoft.com/office/powerpoint/2010/main" val="27382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5976D59-1F00-4CB4-8C05-46FD4CCDE1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D1C9300-6A09-4D94-AC63-4EE8CA9503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Athens 2025</a:t>
            </a:r>
          </a:p>
        </p:txBody>
      </p:sp>
    </p:spTree>
    <p:extLst>
      <p:ext uri="{BB962C8B-B14F-4D97-AF65-F5344CB8AC3E}">
        <p14:creationId xmlns:p14="http://schemas.microsoft.com/office/powerpoint/2010/main" val="50296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094638-FC5B-4DF1-BCD8-15741686D6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8C739C-289B-4241-9AD9-BEDBBA051B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Athens 2025</a:t>
            </a:r>
          </a:p>
        </p:txBody>
      </p:sp>
    </p:spTree>
    <p:extLst>
      <p:ext uri="{BB962C8B-B14F-4D97-AF65-F5344CB8AC3E}">
        <p14:creationId xmlns:p14="http://schemas.microsoft.com/office/powerpoint/2010/main" val="201422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83D4BB-8A7B-40E4-A256-778F2670FC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A7F31E-0E01-45CC-AE95-E16F433B00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Athens 2025</a:t>
            </a:r>
          </a:p>
        </p:txBody>
      </p:sp>
    </p:spTree>
    <p:extLst>
      <p:ext uri="{BB962C8B-B14F-4D97-AF65-F5344CB8AC3E}">
        <p14:creationId xmlns:p14="http://schemas.microsoft.com/office/powerpoint/2010/main" val="157990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EDEB060-DB1A-4BDF-8AD1-9B2276CDF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10BA166-4215-4716-9AFC-008A247F8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79236" name="Rectangle 4">
            <a:extLst>
              <a:ext uri="{FF2B5EF4-FFF2-40B4-BE49-F238E27FC236}">
                <a16:creationId xmlns:a16="http://schemas.microsoft.com/office/drawing/2014/main" id="{4A82E1F4-CB57-4A61-AB6D-F1882B537D7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79237" name="Rectangle 5">
            <a:extLst>
              <a:ext uri="{FF2B5EF4-FFF2-40B4-BE49-F238E27FC236}">
                <a16:creationId xmlns:a16="http://schemas.microsoft.com/office/drawing/2014/main" id="{497704E5-ACAA-4746-A121-5599098667C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451725" y="6481763"/>
            <a:ext cx="1527175" cy="2603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defRPr sz="1400" i="1">
                <a:solidFill>
                  <a:srgbClr val="005800"/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Athens 2025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36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35.png"/><Relationship Id="rId2" Type="http://schemas.openxmlformats.org/officeDocument/2006/relationships/tags" Target="../tags/tag15.xml"/><Relationship Id="rId16" Type="http://schemas.openxmlformats.org/officeDocument/2006/relationships/image" Target="../media/image39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34.png"/><Relationship Id="rId5" Type="http://schemas.openxmlformats.org/officeDocument/2006/relationships/tags" Target="../tags/tag18.xml"/><Relationship Id="rId15" Type="http://schemas.openxmlformats.org/officeDocument/2006/relationships/image" Target="../media/image38.png"/><Relationship Id="rId10" Type="http://schemas.openxmlformats.org/officeDocument/2006/relationships/image" Target="../media/image28.png"/><Relationship Id="rId4" Type="http://schemas.openxmlformats.org/officeDocument/2006/relationships/tags" Target="../tags/tag17.xml"/><Relationship Id="rId9" Type="http://schemas.openxmlformats.org/officeDocument/2006/relationships/image" Target="../media/image27.png"/><Relationship Id="rId14" Type="http://schemas.openxmlformats.org/officeDocument/2006/relationships/image" Target="../media/image3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5.emf"/><Relationship Id="rId7" Type="http://schemas.openxmlformats.org/officeDocument/2006/relationships/image" Target="../media/image43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emf"/><Relationship Id="rId7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14.emf"/><Relationship Id="rId4" Type="http://schemas.openxmlformats.org/officeDocument/2006/relationships/image" Target="../media/image40.png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3" Type="http://schemas.openxmlformats.org/officeDocument/2006/relationships/image" Target="../media/image59.emf"/><Relationship Id="rId7" Type="http://schemas.openxmlformats.org/officeDocument/2006/relationships/image" Target="../media/image63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emf"/><Relationship Id="rId11" Type="http://schemas.openxmlformats.org/officeDocument/2006/relationships/image" Target="../media/image67.png"/><Relationship Id="rId5" Type="http://schemas.openxmlformats.org/officeDocument/2006/relationships/image" Target="../media/image61.emf"/><Relationship Id="rId10" Type="http://schemas.openxmlformats.org/officeDocument/2006/relationships/image" Target="../media/image66.png"/><Relationship Id="rId4" Type="http://schemas.openxmlformats.org/officeDocument/2006/relationships/image" Target="../media/image60.emf"/><Relationship Id="rId9" Type="http://schemas.openxmlformats.org/officeDocument/2006/relationships/image" Target="../media/image6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jpg"/><Relationship Id="rId4" Type="http://schemas.openxmlformats.org/officeDocument/2006/relationships/image" Target="../media/image8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4.png"/><Relationship Id="rId4" Type="http://schemas.openxmlformats.org/officeDocument/2006/relationships/image" Target="../media/image8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87.png"/><Relationship Id="rId7" Type="http://schemas.openxmlformats.org/officeDocument/2006/relationships/image" Target="../media/image114.png"/><Relationship Id="rId12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31.png"/><Relationship Id="rId5" Type="http://schemas.openxmlformats.org/officeDocument/2006/relationships/image" Target="../media/image89.png"/><Relationship Id="rId10" Type="http://schemas.openxmlformats.org/officeDocument/2006/relationships/image" Target="../media/image922.png"/><Relationship Id="rId4" Type="http://schemas.openxmlformats.org/officeDocument/2006/relationships/image" Target="../media/image88.png"/><Relationship Id="rId9" Type="http://schemas.openxmlformats.org/officeDocument/2006/relationships/image" Target="../media/image9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78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1.png"/><Relationship Id="rId7" Type="http://schemas.openxmlformats.org/officeDocument/2006/relationships/image" Target="../media/image97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11" Type="http://schemas.openxmlformats.org/officeDocument/2006/relationships/image" Target="../media/image101.emf"/><Relationship Id="rId5" Type="http://schemas.openxmlformats.org/officeDocument/2006/relationships/image" Target="../media/image89.png"/><Relationship Id="rId10" Type="http://schemas.openxmlformats.org/officeDocument/2006/relationships/image" Target="../media/image100.png"/><Relationship Id="rId4" Type="http://schemas.openxmlformats.org/officeDocument/2006/relationships/image" Target="../media/image95.png"/><Relationship Id="rId9" Type="http://schemas.openxmlformats.org/officeDocument/2006/relationships/image" Target="../media/image9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12" Type="http://schemas.openxmlformats.org/officeDocument/2006/relationships/image" Target="../media/image18.png"/><Relationship Id="rId17" Type="http://schemas.openxmlformats.org/officeDocument/2006/relationships/image" Target="../media/image10.png"/><Relationship Id="rId2" Type="http://schemas.openxmlformats.org/officeDocument/2006/relationships/tags" Target="../tags/tag3.xml"/><Relationship Id="rId16" Type="http://schemas.openxmlformats.org/officeDocument/2006/relationships/image" Target="../media/image9.png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15" Type="http://schemas.openxmlformats.org/officeDocument/2006/relationships/image" Target="../media/image8.png"/><Relationship Id="rId4" Type="http://schemas.openxmlformats.org/officeDocument/2006/relationships/image" Target="../media/image3.png"/><Relationship Id="rId1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1.jp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1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5.emf"/><Relationship Id="rId7" Type="http://schemas.openxmlformats.org/officeDocument/2006/relationships/image" Target="../media/image20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2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2.png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2.mp4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tags" Target="../tags/tag7.xml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11" Type="http://schemas.openxmlformats.org/officeDocument/2006/relationships/image" Target="../media/image30.emf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9.png"/><Relationship Id="rId4" Type="http://schemas.openxmlformats.org/officeDocument/2006/relationships/tags" Target="../tags/tag8.xml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tags" Target="../tags/tag11.xml"/><Relationship Id="rId7" Type="http://schemas.openxmlformats.org/officeDocument/2006/relationships/image" Target="../media/image3.png"/><Relationship Id="rId12" Type="http://schemas.openxmlformats.org/officeDocument/2006/relationships/image" Target="../media/image30.emf"/><Relationship Id="rId2" Type="http://schemas.openxmlformats.org/officeDocument/2006/relationships/tags" Target="../tags/tag10.xml"/><Relationship Id="rId16" Type="http://schemas.openxmlformats.org/officeDocument/2006/relationships/image" Target="../media/image5.png"/><Relationship Id="rId1" Type="http://schemas.openxmlformats.org/officeDocument/2006/relationships/tags" Target="../tags/tag9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9.png"/><Relationship Id="rId5" Type="http://schemas.openxmlformats.org/officeDocument/2006/relationships/tags" Target="../tags/tag13.xml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tags" Target="../tags/tag12.xml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F4060A5-0F11-4B36-95C0-F01159EAC0DD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115616" y="764704"/>
            <a:ext cx="6694488" cy="2016125"/>
          </a:xfrm>
          <a:solidFill>
            <a:srgbClr val="FF6600">
              <a:alpha val="10196"/>
            </a:srgbClr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ja-JP" sz="3200" dirty="0"/>
              <a:t>Front Propagation </a:t>
            </a:r>
            <a:br>
              <a:rPr lang="en-US" altLang="ja-JP" sz="3200" dirty="0"/>
            </a:br>
            <a:r>
              <a:rPr lang="en-US" altLang="ja-JP" sz="3200" dirty="0"/>
              <a:t>through a Perforated Wall</a:t>
            </a:r>
            <a:endParaRPr lang="ja-JP" altLang="en-US" sz="3200" u="sng" dirty="0">
              <a:latin typeface="Monotype Corsiva" panose="03010101010201010101" pitchFamily="66" charset="0"/>
              <a:ea typeface="HGP明朝E" panose="02020900000000000000" pitchFamily="18" charset="-128"/>
            </a:endParaRPr>
          </a:p>
        </p:txBody>
      </p:sp>
      <p:sp>
        <p:nvSpPr>
          <p:cNvPr id="3075" name="Text Box 4">
            <a:extLst>
              <a:ext uri="{FF2B5EF4-FFF2-40B4-BE49-F238E27FC236}">
                <a16:creationId xmlns:a16="http://schemas.microsoft.com/office/drawing/2014/main" id="{99C7C358-7A58-4564-B950-30EE5140C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3213100"/>
            <a:ext cx="3816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800" dirty="0"/>
              <a:t>Hiroshi Matano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ja-JP" altLang="en-US" sz="2400" dirty="0"/>
              <a:t>（</a:t>
            </a:r>
            <a:r>
              <a:rPr lang="en-US" altLang="ja-JP" sz="2400" dirty="0"/>
              <a:t>Meiji University)</a:t>
            </a:r>
          </a:p>
        </p:txBody>
      </p:sp>
      <p:sp>
        <p:nvSpPr>
          <p:cNvPr id="3076" name="Text Box 6">
            <a:extLst>
              <a:ext uri="{FF2B5EF4-FFF2-40B4-BE49-F238E27FC236}">
                <a16:creationId xmlns:a16="http://schemas.microsoft.com/office/drawing/2014/main" id="{D0E85CD7-C489-4F46-B326-B346AFE31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80309"/>
            <a:ext cx="7920037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ts val="600"/>
              </a:spcBef>
              <a:buFontTx/>
              <a:buNone/>
            </a:pPr>
            <a:r>
              <a:rPr lang="en-US" altLang="ja-JP" sz="2400" i="1" dirty="0">
                <a:solidFill>
                  <a:srgbClr val="004E00"/>
                </a:solidFill>
              </a:rPr>
              <a:t>Partial Differential Equations Conference </a:t>
            </a:r>
            <a:endParaRPr lang="en-US" altLang="ja-JP" sz="1800" i="1" dirty="0">
              <a:solidFill>
                <a:srgbClr val="004E00"/>
              </a:solidFill>
            </a:endParaRPr>
          </a:p>
          <a:p>
            <a:pPr algn="ctr">
              <a:spcBef>
                <a:spcPts val="1800"/>
              </a:spcBef>
              <a:buFontTx/>
              <a:buNone/>
            </a:pPr>
            <a:r>
              <a:rPr lang="en-US" altLang="ja-JP" sz="2000" dirty="0"/>
              <a:t>University of Athens, 10--12 June, 2025 </a:t>
            </a:r>
          </a:p>
        </p:txBody>
      </p:sp>
      <p:sp>
        <p:nvSpPr>
          <p:cNvPr id="3077" name="フッター プレースホルダー 1">
            <a:extLst>
              <a:ext uri="{FF2B5EF4-FFF2-40B4-BE49-F238E27FC236}">
                <a16:creationId xmlns:a16="http://schemas.microsoft.com/office/drawing/2014/main" id="{AD6FA352-B04D-46CF-9AC0-744F2C77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5800"/>
                </a:solidFill>
              </a:rPr>
              <a:t>Athens 2025</a:t>
            </a:r>
          </a:p>
        </p:txBody>
      </p:sp>
    </p:spTree>
  </p:cSld>
  <p:clrMapOvr>
    <a:masterClrMapping/>
  </p:clrMapOvr>
  <p:transition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ja-JP">
                <a:ea typeface="ＭＳ Ｐゴシック" charset="-128"/>
              </a:rPr>
              <a:t>Athens 2025</a:t>
            </a:r>
          </a:p>
        </p:txBody>
      </p:sp>
      <p:sp>
        <p:nvSpPr>
          <p:cNvPr id="8" name="テキスト ボックス 7"/>
          <p:cNvSpPr txBox="1">
            <a:spLocks noChangeArrowheads="1"/>
          </p:cNvSpPr>
          <p:nvPr/>
        </p:nvSpPr>
        <p:spPr bwMode="auto">
          <a:xfrm>
            <a:off x="6054270" y="1169377"/>
            <a:ext cx="26495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sz="2000" dirty="0"/>
              <a:t>mean curvature flow</a:t>
            </a:r>
            <a:endParaRPr lang="ja-JP" altLang="en-US" sz="2000" dirty="0"/>
          </a:p>
        </p:txBody>
      </p:sp>
      <p:grpSp>
        <p:nvGrpSpPr>
          <p:cNvPr id="2" name="グループ化 9"/>
          <p:cNvGrpSpPr>
            <a:grpSpLocks/>
          </p:cNvGrpSpPr>
          <p:nvPr/>
        </p:nvGrpSpPr>
        <p:grpSpPr bwMode="auto">
          <a:xfrm>
            <a:off x="3940473" y="969543"/>
            <a:ext cx="1971675" cy="537145"/>
            <a:chOff x="3143240" y="1677332"/>
            <a:chExt cx="1971689" cy="537222"/>
          </a:xfrm>
        </p:grpSpPr>
        <p:sp>
          <p:nvSpPr>
            <p:cNvPr id="3119" name="右矢印 6"/>
            <p:cNvSpPr>
              <a:spLocks noChangeArrowheads="1"/>
            </p:cNvSpPr>
            <p:nvPr/>
          </p:nvSpPr>
          <p:spPr bwMode="auto">
            <a:xfrm>
              <a:off x="3143240" y="2000240"/>
              <a:ext cx="1971689" cy="214314"/>
            </a:xfrm>
            <a:prstGeom prst="rightArrow">
              <a:avLst>
                <a:gd name="adj1" fmla="val 50000"/>
                <a:gd name="adj2" fmla="val 50004"/>
              </a:avLst>
            </a:prstGeom>
            <a:solidFill>
              <a:schemeClr val="accent1">
                <a:alpha val="7059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3120" name="テキスト ボックス 8"/>
            <p:cNvSpPr txBox="1">
              <a:spLocks noChangeArrowheads="1"/>
            </p:cNvSpPr>
            <p:nvPr/>
          </p:nvSpPr>
          <p:spPr bwMode="auto">
            <a:xfrm>
              <a:off x="3286116" y="1677332"/>
              <a:ext cx="15001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600" dirty="0"/>
                <a:t>Singular limit</a:t>
              </a:r>
              <a:endParaRPr lang="ja-JP" altLang="en-US" sz="1600" dirty="0"/>
            </a:p>
          </p:txBody>
        </p:sp>
      </p:grpSp>
      <p:sp>
        <p:nvSpPr>
          <p:cNvPr id="12" name="テキスト ボックス 11"/>
          <p:cNvSpPr txBox="1">
            <a:spLocks noChangeArrowheads="1"/>
          </p:cNvSpPr>
          <p:nvPr/>
        </p:nvSpPr>
        <p:spPr bwMode="auto">
          <a:xfrm>
            <a:off x="3940473" y="1506686"/>
            <a:ext cx="20716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1600" dirty="0">
                <a:solidFill>
                  <a:srgbClr val="005800"/>
                </a:solidFill>
              </a:rPr>
              <a:t>sharp-interface limit</a:t>
            </a:r>
            <a:endParaRPr lang="ja-JP" altLang="en-US" sz="1600" dirty="0">
              <a:solidFill>
                <a:srgbClr val="005800"/>
              </a:solidFill>
            </a:endParaRPr>
          </a:p>
        </p:txBody>
      </p:sp>
      <p:grpSp>
        <p:nvGrpSpPr>
          <p:cNvPr id="3" name="グループ化 35"/>
          <p:cNvGrpSpPr>
            <a:grpSpLocks/>
          </p:cNvGrpSpPr>
          <p:nvPr/>
        </p:nvGrpSpPr>
        <p:grpSpPr bwMode="auto">
          <a:xfrm>
            <a:off x="785813" y="1950676"/>
            <a:ext cx="2721776" cy="1887122"/>
            <a:chOff x="785786" y="2465444"/>
            <a:chExt cx="2722288" cy="1887121"/>
          </a:xfrm>
        </p:grpSpPr>
        <p:sp>
          <p:nvSpPr>
            <p:cNvPr id="3111" name="Freeform 22"/>
            <p:cNvSpPr>
              <a:spLocks noChangeAspect="1"/>
            </p:cNvSpPr>
            <p:nvPr/>
          </p:nvSpPr>
          <p:spPr bwMode="auto">
            <a:xfrm>
              <a:off x="785786" y="2465444"/>
              <a:ext cx="2722288" cy="1835999"/>
            </a:xfrm>
            <a:custGeom>
              <a:avLst/>
              <a:gdLst>
                <a:gd name="T0" fmla="*/ 255419150 w 2434"/>
                <a:gd name="T1" fmla="*/ 644382399 h 1762"/>
                <a:gd name="T2" fmla="*/ 700296148 w 2434"/>
                <a:gd name="T3" fmla="*/ 36542905 h 1762"/>
                <a:gd name="T4" fmla="*/ 1656011372 w 2434"/>
                <a:gd name="T5" fmla="*/ 423903158 h 1762"/>
                <a:gd name="T6" fmla="*/ 2147483647 w 2434"/>
                <a:gd name="T7" fmla="*/ 202206625 h 1762"/>
                <a:gd name="T8" fmla="*/ 2147483647 w 2434"/>
                <a:gd name="T9" fmla="*/ 755230631 h 1762"/>
                <a:gd name="T10" fmla="*/ 2147483647 w 2434"/>
                <a:gd name="T11" fmla="*/ 1694395270 h 1762"/>
                <a:gd name="T12" fmla="*/ 1910026636 w 2434"/>
                <a:gd name="T13" fmla="*/ 1528732706 h 1762"/>
                <a:gd name="T14" fmla="*/ 1018867790 w 2434"/>
                <a:gd name="T15" fmla="*/ 2136570837 h 1762"/>
                <a:gd name="T16" fmla="*/ 127708982 w 2434"/>
                <a:gd name="T17" fmla="*/ 1472698806 h 1762"/>
                <a:gd name="T18" fmla="*/ 255419150 w 2434"/>
                <a:gd name="T19" fmla="*/ 644382399 h 17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34"/>
                <a:gd name="T31" fmla="*/ 0 h 1762"/>
                <a:gd name="T32" fmla="*/ 2434 w 2434"/>
                <a:gd name="T33" fmla="*/ 1762 h 176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34" h="1762">
                  <a:moveTo>
                    <a:pt x="182" y="529"/>
                  </a:moveTo>
                  <a:cubicBezTo>
                    <a:pt x="250" y="332"/>
                    <a:pt x="333" y="60"/>
                    <a:pt x="499" y="30"/>
                  </a:cubicBezTo>
                  <a:cubicBezTo>
                    <a:pt x="665" y="0"/>
                    <a:pt x="961" y="325"/>
                    <a:pt x="1180" y="348"/>
                  </a:cubicBezTo>
                  <a:cubicBezTo>
                    <a:pt x="1399" y="371"/>
                    <a:pt x="1611" y="121"/>
                    <a:pt x="1815" y="166"/>
                  </a:cubicBezTo>
                  <a:cubicBezTo>
                    <a:pt x="2019" y="211"/>
                    <a:pt x="2374" y="416"/>
                    <a:pt x="2404" y="620"/>
                  </a:cubicBezTo>
                  <a:cubicBezTo>
                    <a:pt x="2434" y="824"/>
                    <a:pt x="2170" y="1285"/>
                    <a:pt x="1996" y="1391"/>
                  </a:cubicBezTo>
                  <a:cubicBezTo>
                    <a:pt x="1822" y="1497"/>
                    <a:pt x="1573" y="1194"/>
                    <a:pt x="1361" y="1255"/>
                  </a:cubicBezTo>
                  <a:cubicBezTo>
                    <a:pt x="1149" y="1316"/>
                    <a:pt x="938" y="1762"/>
                    <a:pt x="726" y="1754"/>
                  </a:cubicBezTo>
                  <a:cubicBezTo>
                    <a:pt x="514" y="1746"/>
                    <a:pt x="182" y="1413"/>
                    <a:pt x="91" y="1209"/>
                  </a:cubicBezTo>
                  <a:cubicBezTo>
                    <a:pt x="0" y="1005"/>
                    <a:pt x="114" y="726"/>
                    <a:pt x="182" y="529"/>
                  </a:cubicBezTo>
                  <a:close/>
                </a:path>
              </a:pathLst>
            </a:custGeom>
            <a:solidFill>
              <a:srgbClr val="99CC00">
                <a:alpha val="20000"/>
              </a:srgbClr>
            </a:solidFill>
            <a:ln w="92075" cap="flat" cmpd="tri">
              <a:solidFill>
                <a:srgbClr val="005800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ja-JP" altLang="en-US"/>
            </a:p>
          </p:txBody>
        </p:sp>
        <p:pic>
          <p:nvPicPr>
            <p:cNvPr id="3112" name="Picture 23" descr="txp_fig"/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979909" y="3257532"/>
              <a:ext cx="591141" cy="1478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3113" name="Picture 24" descr="txp_fig"/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813014" y="4193635"/>
              <a:ext cx="591141" cy="1589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3114" name="AutoShape 25"/>
            <p:cNvSpPr>
              <a:spLocks noChangeArrowheads="1"/>
            </p:cNvSpPr>
            <p:nvPr/>
          </p:nvSpPr>
          <p:spPr bwMode="auto">
            <a:xfrm>
              <a:off x="2123953" y="2485310"/>
              <a:ext cx="161113" cy="250536"/>
            </a:xfrm>
            <a:prstGeom prst="upArrow">
              <a:avLst>
                <a:gd name="adj1" fmla="val 50000"/>
                <a:gd name="adj2" fmla="val 41727"/>
              </a:avLst>
            </a:prstGeom>
            <a:solidFill>
              <a:srgbClr val="FF9900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3115" name="AutoShape 26"/>
            <p:cNvSpPr>
              <a:spLocks noChangeArrowheads="1"/>
            </p:cNvSpPr>
            <p:nvPr/>
          </p:nvSpPr>
          <p:spPr bwMode="auto">
            <a:xfrm rot="9600000">
              <a:off x="2398097" y="3937755"/>
              <a:ext cx="161113" cy="250536"/>
            </a:xfrm>
            <a:prstGeom prst="upArrow">
              <a:avLst>
                <a:gd name="adj1" fmla="val 50000"/>
                <a:gd name="adj2" fmla="val 41727"/>
              </a:avLst>
            </a:prstGeom>
            <a:solidFill>
              <a:srgbClr val="FF9900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3116" name="AutoShape 27"/>
            <p:cNvSpPr>
              <a:spLocks noChangeArrowheads="1"/>
            </p:cNvSpPr>
            <p:nvPr/>
          </p:nvSpPr>
          <p:spPr bwMode="auto">
            <a:xfrm rot="9000000">
              <a:off x="1343757" y="2605612"/>
              <a:ext cx="161113" cy="250536"/>
            </a:xfrm>
            <a:prstGeom prst="upArrow">
              <a:avLst>
                <a:gd name="adj1" fmla="val 50000"/>
                <a:gd name="adj2" fmla="val 41727"/>
              </a:avLst>
            </a:prstGeom>
            <a:solidFill>
              <a:srgbClr val="FF9900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3117" name="AutoShape 28"/>
            <p:cNvSpPr>
              <a:spLocks noChangeArrowheads="1"/>
            </p:cNvSpPr>
            <p:nvPr/>
          </p:nvSpPr>
          <p:spPr bwMode="auto">
            <a:xfrm rot="17400000">
              <a:off x="3065184" y="3222594"/>
              <a:ext cx="150101" cy="268916"/>
            </a:xfrm>
            <a:prstGeom prst="upArrow">
              <a:avLst>
                <a:gd name="adj1" fmla="val 50000"/>
                <a:gd name="adj2" fmla="val 41729"/>
              </a:avLst>
            </a:prstGeom>
            <a:solidFill>
              <a:srgbClr val="FF9900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3118" name="AutoShape 29"/>
            <p:cNvSpPr>
              <a:spLocks noChangeArrowheads="1"/>
            </p:cNvSpPr>
            <p:nvPr/>
          </p:nvSpPr>
          <p:spPr bwMode="auto">
            <a:xfrm rot="4800000">
              <a:off x="1061393" y="3506959"/>
              <a:ext cx="150101" cy="268916"/>
            </a:xfrm>
            <a:prstGeom prst="upArrow">
              <a:avLst>
                <a:gd name="adj1" fmla="val 50000"/>
                <a:gd name="adj2" fmla="val 41729"/>
              </a:avLst>
            </a:prstGeom>
            <a:solidFill>
              <a:srgbClr val="FF9900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</p:grpSp>
      <p:grpSp>
        <p:nvGrpSpPr>
          <p:cNvPr id="4" name="グループ化 34"/>
          <p:cNvGrpSpPr>
            <a:grpSpLocks/>
          </p:cNvGrpSpPr>
          <p:nvPr/>
        </p:nvGrpSpPr>
        <p:grpSpPr bwMode="auto">
          <a:xfrm>
            <a:off x="5220071" y="1987189"/>
            <a:ext cx="2721778" cy="1862200"/>
            <a:chOff x="4831830" y="2857496"/>
            <a:chExt cx="2722290" cy="1862200"/>
          </a:xfrm>
        </p:grpSpPr>
        <p:sp>
          <p:nvSpPr>
            <p:cNvPr id="3103" name="Freeform 22"/>
            <p:cNvSpPr>
              <a:spLocks noChangeAspect="1"/>
            </p:cNvSpPr>
            <p:nvPr/>
          </p:nvSpPr>
          <p:spPr bwMode="auto">
            <a:xfrm>
              <a:off x="4831830" y="2857496"/>
              <a:ext cx="2722290" cy="1836000"/>
            </a:xfrm>
            <a:custGeom>
              <a:avLst/>
              <a:gdLst>
                <a:gd name="T0" fmla="*/ 255419150 w 2434"/>
                <a:gd name="T1" fmla="*/ 644382399 h 1762"/>
                <a:gd name="T2" fmla="*/ 700296148 w 2434"/>
                <a:gd name="T3" fmla="*/ 36542905 h 1762"/>
                <a:gd name="T4" fmla="*/ 1656011372 w 2434"/>
                <a:gd name="T5" fmla="*/ 423903158 h 1762"/>
                <a:gd name="T6" fmla="*/ 2147483647 w 2434"/>
                <a:gd name="T7" fmla="*/ 202206625 h 1762"/>
                <a:gd name="T8" fmla="*/ 2147483647 w 2434"/>
                <a:gd name="T9" fmla="*/ 755230631 h 1762"/>
                <a:gd name="T10" fmla="*/ 2147483647 w 2434"/>
                <a:gd name="T11" fmla="*/ 1694395270 h 1762"/>
                <a:gd name="T12" fmla="*/ 1910026636 w 2434"/>
                <a:gd name="T13" fmla="*/ 1528732706 h 1762"/>
                <a:gd name="T14" fmla="*/ 1018867790 w 2434"/>
                <a:gd name="T15" fmla="*/ 2136570837 h 1762"/>
                <a:gd name="T16" fmla="*/ 127708982 w 2434"/>
                <a:gd name="T17" fmla="*/ 1472698806 h 1762"/>
                <a:gd name="T18" fmla="*/ 255419150 w 2434"/>
                <a:gd name="T19" fmla="*/ 644382399 h 17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34"/>
                <a:gd name="T31" fmla="*/ 0 h 1762"/>
                <a:gd name="T32" fmla="*/ 2434 w 2434"/>
                <a:gd name="T33" fmla="*/ 1762 h 176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34" h="1762">
                  <a:moveTo>
                    <a:pt x="182" y="529"/>
                  </a:moveTo>
                  <a:cubicBezTo>
                    <a:pt x="250" y="332"/>
                    <a:pt x="333" y="60"/>
                    <a:pt x="499" y="30"/>
                  </a:cubicBezTo>
                  <a:cubicBezTo>
                    <a:pt x="665" y="0"/>
                    <a:pt x="961" y="325"/>
                    <a:pt x="1180" y="348"/>
                  </a:cubicBezTo>
                  <a:cubicBezTo>
                    <a:pt x="1399" y="371"/>
                    <a:pt x="1611" y="121"/>
                    <a:pt x="1815" y="166"/>
                  </a:cubicBezTo>
                  <a:cubicBezTo>
                    <a:pt x="2019" y="211"/>
                    <a:pt x="2374" y="416"/>
                    <a:pt x="2404" y="620"/>
                  </a:cubicBezTo>
                  <a:cubicBezTo>
                    <a:pt x="2434" y="824"/>
                    <a:pt x="2170" y="1285"/>
                    <a:pt x="1996" y="1391"/>
                  </a:cubicBezTo>
                  <a:cubicBezTo>
                    <a:pt x="1822" y="1497"/>
                    <a:pt x="1573" y="1194"/>
                    <a:pt x="1361" y="1255"/>
                  </a:cubicBezTo>
                  <a:cubicBezTo>
                    <a:pt x="1149" y="1316"/>
                    <a:pt x="938" y="1762"/>
                    <a:pt x="726" y="1754"/>
                  </a:cubicBezTo>
                  <a:cubicBezTo>
                    <a:pt x="514" y="1746"/>
                    <a:pt x="182" y="1413"/>
                    <a:pt x="91" y="1209"/>
                  </a:cubicBezTo>
                  <a:cubicBezTo>
                    <a:pt x="0" y="1005"/>
                    <a:pt x="114" y="726"/>
                    <a:pt x="182" y="529"/>
                  </a:cubicBezTo>
                  <a:close/>
                </a:path>
              </a:pathLst>
            </a:custGeom>
            <a:solidFill>
              <a:srgbClr val="99CC00">
                <a:alpha val="20000"/>
              </a:srgbClr>
            </a:solidFill>
            <a:ln w="28575" cap="flat" cmpd="sng">
              <a:solidFill>
                <a:srgbClr val="005800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ja-JP" altLang="en-US"/>
            </a:p>
          </p:txBody>
        </p:sp>
        <p:pic>
          <p:nvPicPr>
            <p:cNvPr id="3104" name="図 33" descr="txp_fi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989880" y="3685079"/>
              <a:ext cx="613878" cy="158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05" name="図 32" descr="txp_fig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6841892" y="4549175"/>
              <a:ext cx="625473" cy="170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06" name="AutoShape 25"/>
            <p:cNvSpPr>
              <a:spLocks noChangeArrowheads="1"/>
            </p:cNvSpPr>
            <p:nvPr/>
          </p:nvSpPr>
          <p:spPr bwMode="auto">
            <a:xfrm>
              <a:off x="6200240" y="2877362"/>
              <a:ext cx="161113" cy="250536"/>
            </a:xfrm>
            <a:prstGeom prst="upArrow">
              <a:avLst>
                <a:gd name="adj1" fmla="val 50000"/>
                <a:gd name="adj2" fmla="val 41727"/>
              </a:avLst>
            </a:prstGeom>
            <a:solidFill>
              <a:srgbClr val="FF9900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3107" name="AutoShape 26"/>
            <p:cNvSpPr>
              <a:spLocks noChangeArrowheads="1"/>
            </p:cNvSpPr>
            <p:nvPr/>
          </p:nvSpPr>
          <p:spPr bwMode="auto">
            <a:xfrm rot="9600000">
              <a:off x="6444141" y="4281136"/>
              <a:ext cx="161113" cy="250536"/>
            </a:xfrm>
            <a:prstGeom prst="upArrow">
              <a:avLst>
                <a:gd name="adj1" fmla="val 50000"/>
                <a:gd name="adj2" fmla="val 41727"/>
              </a:avLst>
            </a:prstGeom>
            <a:solidFill>
              <a:srgbClr val="FF9900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3108" name="AutoShape 27"/>
            <p:cNvSpPr>
              <a:spLocks noChangeArrowheads="1"/>
            </p:cNvSpPr>
            <p:nvPr/>
          </p:nvSpPr>
          <p:spPr bwMode="auto">
            <a:xfrm rot="9000000">
              <a:off x="5389801" y="2997664"/>
              <a:ext cx="161113" cy="250536"/>
            </a:xfrm>
            <a:prstGeom prst="upArrow">
              <a:avLst>
                <a:gd name="adj1" fmla="val 50000"/>
                <a:gd name="adj2" fmla="val 41727"/>
              </a:avLst>
            </a:prstGeom>
            <a:solidFill>
              <a:srgbClr val="FF9900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3109" name="AutoShape 28"/>
            <p:cNvSpPr>
              <a:spLocks noChangeArrowheads="1"/>
            </p:cNvSpPr>
            <p:nvPr/>
          </p:nvSpPr>
          <p:spPr bwMode="auto">
            <a:xfrm rot="17400000">
              <a:off x="7069450" y="3650142"/>
              <a:ext cx="150101" cy="268916"/>
            </a:xfrm>
            <a:prstGeom prst="upArrow">
              <a:avLst>
                <a:gd name="adj1" fmla="val 50000"/>
                <a:gd name="adj2" fmla="val 41729"/>
              </a:avLst>
            </a:prstGeom>
            <a:solidFill>
              <a:srgbClr val="FF9900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3110" name="AutoShape 29"/>
            <p:cNvSpPr>
              <a:spLocks noChangeArrowheads="1"/>
            </p:cNvSpPr>
            <p:nvPr/>
          </p:nvSpPr>
          <p:spPr bwMode="auto">
            <a:xfrm rot="4800000">
              <a:off x="5107437" y="3899011"/>
              <a:ext cx="150101" cy="268916"/>
            </a:xfrm>
            <a:prstGeom prst="upArrow">
              <a:avLst>
                <a:gd name="adj1" fmla="val 50000"/>
                <a:gd name="adj2" fmla="val 41729"/>
              </a:avLst>
            </a:prstGeom>
            <a:solidFill>
              <a:srgbClr val="FF9900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</p:grpSp>
      <p:grpSp>
        <p:nvGrpSpPr>
          <p:cNvPr id="6" name="グループ化 42"/>
          <p:cNvGrpSpPr>
            <a:grpSpLocks/>
          </p:cNvGrpSpPr>
          <p:nvPr/>
        </p:nvGrpSpPr>
        <p:grpSpPr bwMode="auto">
          <a:xfrm>
            <a:off x="1958223" y="3736620"/>
            <a:ext cx="2445586" cy="640845"/>
            <a:chOff x="1958195" y="4214825"/>
            <a:chExt cx="2446204" cy="641309"/>
          </a:xfrm>
        </p:grpSpPr>
        <p:sp>
          <p:nvSpPr>
            <p:cNvPr id="3101" name="テキスト ボックス 37"/>
            <p:cNvSpPr txBox="1">
              <a:spLocks noChangeArrowheads="1"/>
            </p:cNvSpPr>
            <p:nvPr/>
          </p:nvSpPr>
          <p:spPr bwMode="auto">
            <a:xfrm>
              <a:off x="2123741" y="4517335"/>
              <a:ext cx="2280658" cy="3387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ja-JP" sz="1600" dirty="0">
                  <a:solidFill>
                    <a:srgbClr val="005800"/>
                  </a:solidFill>
                </a:rPr>
                <a:t>Transition layer (front) </a:t>
              </a:r>
              <a:endParaRPr lang="ja-JP" altLang="en-US" sz="1600" dirty="0">
                <a:solidFill>
                  <a:srgbClr val="005800"/>
                </a:solidFill>
              </a:endParaRPr>
            </a:p>
          </p:txBody>
        </p:sp>
        <p:cxnSp>
          <p:nvCxnSpPr>
            <p:cNvPr id="3102" name="図形 40"/>
            <p:cNvCxnSpPr>
              <a:cxnSpLocks noChangeShapeType="1"/>
              <a:stCxn id="3101" idx="1"/>
            </p:cNvCxnSpPr>
            <p:nvPr/>
          </p:nvCxnSpPr>
          <p:spPr bwMode="auto">
            <a:xfrm rot="10800000">
              <a:off x="1958195" y="4214825"/>
              <a:ext cx="165546" cy="471910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7" name="グループ化 43"/>
          <p:cNvGrpSpPr>
            <a:grpSpLocks/>
          </p:cNvGrpSpPr>
          <p:nvPr/>
        </p:nvGrpSpPr>
        <p:grpSpPr bwMode="auto">
          <a:xfrm>
            <a:off x="6413494" y="3639217"/>
            <a:ext cx="2016132" cy="670053"/>
            <a:chOff x="6329342" y="4184619"/>
            <a:chExt cx="2016680" cy="670876"/>
          </a:xfrm>
        </p:grpSpPr>
        <p:sp>
          <p:nvSpPr>
            <p:cNvPr id="3099" name="テキスト ボックス 38"/>
            <p:cNvSpPr txBox="1">
              <a:spLocks noChangeArrowheads="1"/>
            </p:cNvSpPr>
            <p:nvPr/>
          </p:nvSpPr>
          <p:spPr bwMode="auto">
            <a:xfrm>
              <a:off x="6631510" y="4516941"/>
              <a:ext cx="17145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sz="1600" dirty="0">
                  <a:solidFill>
                    <a:srgbClr val="005800"/>
                  </a:solidFill>
                </a:rPr>
                <a:t>sharp-interface </a:t>
              </a:r>
              <a:endParaRPr lang="ja-JP" altLang="en-US" sz="1600" dirty="0">
                <a:solidFill>
                  <a:srgbClr val="005800"/>
                </a:solidFill>
              </a:endParaRPr>
            </a:p>
          </p:txBody>
        </p:sp>
        <p:cxnSp>
          <p:nvCxnSpPr>
            <p:cNvPr id="3100" name="図形 41"/>
            <p:cNvCxnSpPr>
              <a:cxnSpLocks noChangeShapeType="1"/>
              <a:stCxn id="3099" idx="1"/>
            </p:cNvCxnSpPr>
            <p:nvPr/>
          </p:nvCxnSpPr>
          <p:spPr bwMode="auto">
            <a:xfrm rot="10800000">
              <a:off x="6329342" y="4184619"/>
              <a:ext cx="302168" cy="501599"/>
            </a:xfrm>
            <a:prstGeom prst="curvedConnector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9" name="グループ化 50"/>
          <p:cNvGrpSpPr>
            <a:grpSpLocks/>
          </p:cNvGrpSpPr>
          <p:nvPr/>
        </p:nvGrpSpPr>
        <p:grpSpPr bwMode="auto">
          <a:xfrm>
            <a:off x="3929063" y="2516471"/>
            <a:ext cx="1143000" cy="428625"/>
            <a:chOff x="3929058" y="3071810"/>
            <a:chExt cx="1143008" cy="428628"/>
          </a:xfrm>
        </p:grpSpPr>
        <p:pic>
          <p:nvPicPr>
            <p:cNvPr id="3097" name="図 48" descr="TP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214810" y="3071810"/>
              <a:ext cx="659894" cy="2026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98" name="右矢印 49"/>
            <p:cNvSpPr>
              <a:spLocks noChangeArrowheads="1"/>
            </p:cNvSpPr>
            <p:nvPr/>
          </p:nvSpPr>
          <p:spPr bwMode="auto">
            <a:xfrm>
              <a:off x="3929058" y="3357562"/>
              <a:ext cx="1143008" cy="14287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>
                <a:alpha val="7059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</p:grpSp>
      <p:grpSp>
        <p:nvGrpSpPr>
          <p:cNvPr id="10" name="グループ化 79"/>
          <p:cNvGrpSpPr>
            <a:grpSpLocks/>
          </p:cNvGrpSpPr>
          <p:nvPr/>
        </p:nvGrpSpPr>
        <p:grpSpPr bwMode="auto">
          <a:xfrm>
            <a:off x="323528" y="4547021"/>
            <a:ext cx="3959225" cy="538163"/>
            <a:chOff x="428596" y="4891682"/>
            <a:chExt cx="3960000" cy="537582"/>
          </a:xfrm>
        </p:grpSpPr>
        <p:cxnSp>
          <p:nvCxnSpPr>
            <p:cNvPr id="3095" name="直線コネクタ 74"/>
            <p:cNvCxnSpPr>
              <a:cxnSpLocks noChangeShapeType="1"/>
            </p:cNvCxnSpPr>
            <p:nvPr/>
          </p:nvCxnSpPr>
          <p:spPr bwMode="auto">
            <a:xfrm>
              <a:off x="428596" y="5429264"/>
              <a:ext cx="3960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096" name="フリーフォーム 75"/>
            <p:cNvSpPr>
              <a:spLocks/>
            </p:cNvSpPr>
            <p:nvPr/>
          </p:nvSpPr>
          <p:spPr bwMode="auto">
            <a:xfrm>
              <a:off x="500034" y="4891682"/>
              <a:ext cx="3714776" cy="537582"/>
            </a:xfrm>
            <a:custGeom>
              <a:avLst/>
              <a:gdLst>
                <a:gd name="T0" fmla="*/ 0 w 4210078"/>
                <a:gd name="T1" fmla="*/ 615643 h 452510"/>
                <a:gd name="T2" fmla="*/ 626475 w 4210078"/>
                <a:gd name="T3" fmla="*/ 546814 h 452510"/>
                <a:gd name="T4" fmla="*/ 819437 w 4210078"/>
                <a:gd name="T5" fmla="*/ 84118 h 452510"/>
                <a:gd name="T6" fmla="*/ 1638873 w 4210078"/>
                <a:gd name="T7" fmla="*/ 42107 h 452510"/>
                <a:gd name="T8" fmla="*/ 2395276 w 4210078"/>
                <a:gd name="T9" fmla="*/ 84118 h 452510"/>
                <a:gd name="T10" fmla="*/ 2647410 w 4210078"/>
                <a:gd name="T11" fmla="*/ 546226 h 452510"/>
                <a:gd name="T12" fmla="*/ 3277746 w 4210078"/>
                <a:gd name="T13" fmla="*/ 616143 h 4525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10078"/>
                <a:gd name="T22" fmla="*/ 0 h 452510"/>
                <a:gd name="T23" fmla="*/ 4210078 w 4210078"/>
                <a:gd name="T24" fmla="*/ 452510 h 4525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10078" h="452510">
                  <a:moveTo>
                    <a:pt x="0" y="436210"/>
                  </a:moveTo>
                  <a:cubicBezTo>
                    <a:pt x="316992" y="435194"/>
                    <a:pt x="629252" y="450210"/>
                    <a:pt x="804672" y="387442"/>
                  </a:cubicBezTo>
                  <a:cubicBezTo>
                    <a:pt x="980092" y="324674"/>
                    <a:pt x="835792" y="119202"/>
                    <a:pt x="1052520" y="59601"/>
                  </a:cubicBezTo>
                  <a:cubicBezTo>
                    <a:pt x="1269248" y="0"/>
                    <a:pt x="1905483" y="27879"/>
                    <a:pt x="2105039" y="29835"/>
                  </a:cubicBezTo>
                  <a:cubicBezTo>
                    <a:pt x="2391141" y="45225"/>
                    <a:pt x="2871714" y="4065"/>
                    <a:pt x="3076595" y="59601"/>
                  </a:cubicBezTo>
                  <a:cubicBezTo>
                    <a:pt x="3290115" y="117381"/>
                    <a:pt x="3144065" y="315587"/>
                    <a:pt x="3400448" y="387025"/>
                  </a:cubicBezTo>
                  <a:cubicBezTo>
                    <a:pt x="3643337" y="452510"/>
                    <a:pt x="4080723" y="425970"/>
                    <a:pt x="4210078" y="436565"/>
                  </a:cubicBezTo>
                </a:path>
              </a:pathLst>
            </a:custGeom>
            <a:solidFill>
              <a:srgbClr val="99CC00">
                <a:alpha val="16862"/>
              </a:srgbClr>
            </a:solidFill>
            <a:ln w="15875" cap="flat" cmpd="sng" algn="ctr">
              <a:solidFill>
                <a:srgbClr val="005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</p:grpSp>
      <p:grpSp>
        <p:nvGrpSpPr>
          <p:cNvPr id="11" name="グループ化 80"/>
          <p:cNvGrpSpPr>
            <a:grpSpLocks/>
          </p:cNvGrpSpPr>
          <p:nvPr/>
        </p:nvGrpSpPr>
        <p:grpSpPr bwMode="auto">
          <a:xfrm>
            <a:off x="4716016" y="4542964"/>
            <a:ext cx="3959225" cy="517525"/>
            <a:chOff x="4969718" y="4911104"/>
            <a:chExt cx="3960000" cy="518160"/>
          </a:xfrm>
        </p:grpSpPr>
        <p:cxnSp>
          <p:nvCxnSpPr>
            <p:cNvPr id="3093" name="直線コネクタ 76"/>
            <p:cNvCxnSpPr>
              <a:cxnSpLocks noChangeShapeType="1"/>
            </p:cNvCxnSpPr>
            <p:nvPr/>
          </p:nvCxnSpPr>
          <p:spPr bwMode="auto">
            <a:xfrm>
              <a:off x="4969718" y="5429264"/>
              <a:ext cx="3960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094" name="フリーフォーム 78"/>
            <p:cNvSpPr>
              <a:spLocks/>
            </p:cNvSpPr>
            <p:nvPr/>
          </p:nvSpPr>
          <p:spPr bwMode="auto">
            <a:xfrm>
              <a:off x="5023104" y="4911104"/>
              <a:ext cx="3718560" cy="493776"/>
            </a:xfrm>
            <a:custGeom>
              <a:avLst/>
              <a:gdLst>
                <a:gd name="T0" fmla="*/ 0 w 3718560"/>
                <a:gd name="T1" fmla="*/ 444398 h 548640"/>
                <a:gd name="T2" fmla="*/ 768096 w 3718560"/>
                <a:gd name="T3" fmla="*/ 444398 h 548640"/>
                <a:gd name="T4" fmla="*/ 768096 w 3718560"/>
                <a:gd name="T5" fmla="*/ 0 h 548640"/>
                <a:gd name="T6" fmla="*/ 3049358 w 3718560"/>
                <a:gd name="T7" fmla="*/ 0 h 548640"/>
                <a:gd name="T8" fmla="*/ 3049358 w 3718560"/>
                <a:gd name="T9" fmla="*/ 424752 h 548640"/>
                <a:gd name="T10" fmla="*/ 3718560 w 3718560"/>
                <a:gd name="T11" fmla="*/ 434523 h 5486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718560"/>
                <a:gd name="T19" fmla="*/ 0 h 548640"/>
                <a:gd name="T20" fmla="*/ 3718560 w 3718560"/>
                <a:gd name="T21" fmla="*/ 548640 h 5486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718560" h="548640">
                  <a:moveTo>
                    <a:pt x="0" y="548640"/>
                  </a:moveTo>
                  <a:lnTo>
                    <a:pt x="768096" y="548640"/>
                  </a:lnTo>
                  <a:lnTo>
                    <a:pt x="768096" y="0"/>
                  </a:lnTo>
                  <a:lnTo>
                    <a:pt x="3049358" y="0"/>
                  </a:lnTo>
                  <a:lnTo>
                    <a:pt x="3049358" y="524385"/>
                  </a:lnTo>
                  <a:lnTo>
                    <a:pt x="3718560" y="536448"/>
                  </a:lnTo>
                </a:path>
              </a:pathLst>
            </a:custGeom>
            <a:solidFill>
              <a:srgbClr val="99CC00">
                <a:alpha val="16862"/>
              </a:srgbClr>
            </a:solidFill>
            <a:ln w="9525" cap="flat" cmpd="sng" algn="ctr">
              <a:solidFill>
                <a:srgbClr val="005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ADD10C0C-2683-E5BF-9356-4E477604C931}"/>
              </a:ext>
            </a:extLst>
          </p:cNvPr>
          <p:cNvGrpSpPr/>
          <p:nvPr/>
        </p:nvGrpSpPr>
        <p:grpSpPr>
          <a:xfrm>
            <a:off x="1203808" y="4846176"/>
            <a:ext cx="2025923" cy="815072"/>
            <a:chOff x="1285875" y="5143500"/>
            <a:chExt cx="2071688" cy="815072"/>
          </a:xfrm>
        </p:grpSpPr>
        <p:cxnSp>
          <p:nvCxnSpPr>
            <p:cNvPr id="84" name="直線矢印コネクタ 83"/>
            <p:cNvCxnSpPr>
              <a:cxnSpLocks noChangeShapeType="1"/>
            </p:cNvCxnSpPr>
            <p:nvPr/>
          </p:nvCxnSpPr>
          <p:spPr bwMode="auto">
            <a:xfrm rot="5400000" flipH="1" flipV="1">
              <a:off x="2786063" y="5143500"/>
              <a:ext cx="571500" cy="571500"/>
            </a:xfrm>
            <a:prstGeom prst="straightConnector1">
              <a:avLst/>
            </a:prstGeom>
            <a:noFill/>
            <a:ln w="15875" algn="ctr">
              <a:solidFill>
                <a:srgbClr val="0070C0"/>
              </a:solidFill>
              <a:round/>
              <a:headEnd/>
              <a:tailEnd type="arrow" w="med" len="med"/>
            </a:ln>
          </p:spPr>
        </p:cxnSp>
        <p:cxnSp>
          <p:nvCxnSpPr>
            <p:cNvPr id="86" name="直線矢印コネクタ 85"/>
            <p:cNvCxnSpPr>
              <a:cxnSpLocks noChangeShapeType="1"/>
            </p:cNvCxnSpPr>
            <p:nvPr/>
          </p:nvCxnSpPr>
          <p:spPr bwMode="auto">
            <a:xfrm rot="10800000">
              <a:off x="1285875" y="5143500"/>
              <a:ext cx="928688" cy="571500"/>
            </a:xfrm>
            <a:prstGeom prst="straightConnector1">
              <a:avLst/>
            </a:prstGeom>
            <a:noFill/>
            <a:ln w="15875" algn="ctr">
              <a:solidFill>
                <a:srgbClr val="0070C0"/>
              </a:solidFill>
              <a:round/>
              <a:headEnd/>
              <a:tailEnd type="arrow" w="med" len="med"/>
            </a:ln>
          </p:spPr>
        </p:cxn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535AA3B6-CA9C-4959-D9D8-5076DE3C3D99}"/>
                </a:ext>
              </a:extLst>
            </p:cNvPr>
            <p:cNvGrpSpPr/>
            <p:nvPr/>
          </p:nvGrpSpPr>
          <p:grpSpPr>
            <a:xfrm>
              <a:off x="2185988" y="5589240"/>
              <a:ext cx="739577" cy="369332"/>
              <a:chOff x="2185988" y="5589240"/>
              <a:chExt cx="739577" cy="369332"/>
            </a:xfrm>
          </p:grpSpPr>
          <p:sp>
            <p:nvSpPr>
              <p:cNvPr id="82" name="正方形/長方形 81"/>
              <p:cNvSpPr>
                <a:spLocks noChangeArrowheads="1"/>
              </p:cNvSpPr>
              <p:nvPr/>
            </p:nvSpPr>
            <p:spPr bwMode="auto">
              <a:xfrm>
                <a:off x="2185988" y="5589240"/>
                <a:ext cx="611187" cy="328612"/>
              </a:xfrm>
              <a:prstGeom prst="rect">
                <a:avLst/>
              </a:prstGeom>
              <a:solidFill>
                <a:srgbClr val="0070C0">
                  <a:alpha val="7059"/>
                </a:srgbClr>
              </a:solidFill>
              <a:ln w="9525" algn="ctr">
                <a:solidFill>
                  <a:srgbClr val="0070C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05DA1F5-25E3-1EBA-9447-15C3144C5DB6}"/>
                  </a:ext>
                </a:extLst>
              </p:cNvPr>
              <p:cNvSpPr txBox="1"/>
              <p:nvPr/>
            </p:nvSpPr>
            <p:spPr>
              <a:xfrm>
                <a:off x="2195736" y="5589240"/>
                <a:ext cx="729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dirty="0"/>
                  <a:t>front</a:t>
                </a:r>
                <a:endParaRPr kumimoji="1" lang="ja-JP" altLang="en-US" dirty="0"/>
              </a:p>
            </p:txBody>
          </p:sp>
        </p:grp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A8A0438F-170F-4033-30DC-6E1F18937DA3}"/>
              </a:ext>
            </a:extLst>
          </p:cNvPr>
          <p:cNvGrpSpPr/>
          <p:nvPr/>
        </p:nvGrpSpPr>
        <p:grpSpPr>
          <a:xfrm>
            <a:off x="899592" y="5976092"/>
            <a:ext cx="6092074" cy="621260"/>
            <a:chOff x="683568" y="5900068"/>
            <a:chExt cx="6605203" cy="697284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C06371F1-23FF-449F-45A1-3FA8CF2A1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83568" y="5900068"/>
              <a:ext cx="4318001" cy="697284"/>
            </a:xfrm>
            <a:prstGeom prst="rect">
              <a:avLst/>
            </a:prstGeom>
          </p:spPr>
        </p:pic>
        <p:sp>
          <p:nvSpPr>
            <p:cNvPr id="18" name="矢印: 右 17">
              <a:extLst>
                <a:ext uri="{FF2B5EF4-FFF2-40B4-BE49-F238E27FC236}">
                  <a16:creationId xmlns:a16="http://schemas.microsoft.com/office/drawing/2014/main" id="{C27E4706-E450-41DC-B4B3-42A1957497D1}"/>
                </a:ext>
              </a:extLst>
            </p:cNvPr>
            <p:cNvSpPr/>
            <p:nvPr/>
          </p:nvSpPr>
          <p:spPr bwMode="auto">
            <a:xfrm>
              <a:off x="5253287" y="6093296"/>
              <a:ext cx="419480" cy="251367"/>
            </a:xfrm>
            <a:prstGeom prst="rightArrow">
              <a:avLst/>
            </a:prstGeom>
            <a:solidFill>
              <a:srgbClr val="FFCC00">
                <a:alpha val="2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pic>
          <p:nvPicPr>
            <p:cNvPr id="19" name="Picture 4" descr="txp_fig">
              <a:extLst>
                <a:ext uri="{FF2B5EF4-FFF2-40B4-BE49-F238E27FC236}">
                  <a16:creationId xmlns:a16="http://schemas.microsoft.com/office/drawing/2014/main" id="{1D92FBE9-C513-1CBE-D5F6-B940CCCF6DB9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5927708" y="6109480"/>
              <a:ext cx="1361063" cy="2356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23AD188-BA9E-1CAE-E83F-3B575761432D}"/>
              </a:ext>
            </a:extLst>
          </p:cNvPr>
          <p:cNvSpPr txBox="1"/>
          <p:nvPr/>
        </p:nvSpPr>
        <p:spPr>
          <a:xfrm>
            <a:off x="251520" y="5499957"/>
            <a:ext cx="1547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000" dirty="0" err="1"/>
              <a:t>E</a:t>
            </a:r>
            <a:r>
              <a:rPr kumimoji="1" lang="en-US" altLang="ja-JP" sz="2000" dirty="0" err="1"/>
              <a:t>xpample</a:t>
            </a:r>
            <a:r>
              <a:rPr kumimoji="1" lang="en-US" altLang="ja-JP" sz="2000" dirty="0"/>
              <a:t>:</a:t>
            </a:r>
            <a:endParaRPr kumimoji="1" lang="ja-JP" altLang="en-US" sz="2000" dirty="0"/>
          </a:p>
        </p:txBody>
      </p:sp>
      <p:pic>
        <p:nvPicPr>
          <p:cNvPr id="22" name="Picture 3" descr="txp_fig">
            <a:extLst>
              <a:ext uri="{FF2B5EF4-FFF2-40B4-BE49-F238E27FC236}">
                <a16:creationId xmlns:a16="http://schemas.microsoft.com/office/drawing/2014/main" id="{123EAED0-63DC-C29F-0FF5-B3569E93D556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63708" y="1150940"/>
            <a:ext cx="3044196" cy="4747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5" name="Rectangle 3">
            <a:extLst>
              <a:ext uri="{FF2B5EF4-FFF2-40B4-BE49-F238E27FC236}">
                <a16:creationId xmlns:a16="http://schemas.microsoft.com/office/drawing/2014/main" id="{05A53589-6723-0E90-1A53-4FF293E1F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332656"/>
            <a:ext cx="6768752" cy="503237"/>
          </a:xfrm>
          <a:prstGeom prst="rect">
            <a:avLst/>
          </a:prstGeom>
          <a:solidFill>
            <a:srgbClr val="008080">
              <a:alpha val="20000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ja-JP" sz="2400" dirty="0">
                <a:solidFill>
                  <a:schemeClr val="tx2"/>
                </a:solidFill>
              </a:rPr>
              <a:t>More rigorous approach: sharp-interface limit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8197B1DF-A00D-438C-8AA5-53F80323B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844675"/>
            <a:ext cx="5976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ja-JP" altLang="en-US" sz="1800"/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C9E00E8E-DCF7-44E9-94FD-DA59139FC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484313"/>
            <a:ext cx="73444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742950" indent="-742950" eaLnBrk="1" hangingPunct="1">
              <a:spcBef>
                <a:spcPct val="50000"/>
              </a:spcBef>
              <a:buFont typeface="+mj-lt"/>
              <a:buAutoNum type="arabicPeriod" startAt="2"/>
            </a:pPr>
            <a:r>
              <a:rPr lang="en-US" altLang="ja-JP" sz="4000" dirty="0"/>
              <a:t> Formulation of the problem</a:t>
            </a:r>
          </a:p>
        </p:txBody>
      </p:sp>
      <p:sp>
        <p:nvSpPr>
          <p:cNvPr id="9223" name="フッター プレースホルダー 1">
            <a:extLst>
              <a:ext uri="{FF2B5EF4-FFF2-40B4-BE49-F238E27FC236}">
                <a16:creationId xmlns:a16="http://schemas.microsoft.com/office/drawing/2014/main" id="{A139D327-C557-42C9-80D1-A6A5D433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5800"/>
                </a:solidFill>
              </a:rPr>
              <a:t>Athens 2025</a:t>
            </a:r>
          </a:p>
        </p:txBody>
      </p:sp>
    </p:spTree>
    <p:extLst>
      <p:ext uri="{BB962C8B-B14F-4D97-AF65-F5344CB8AC3E}">
        <p14:creationId xmlns:p14="http://schemas.microsoft.com/office/powerpoint/2010/main" val="3819672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19">
            <a:extLst>
              <a:ext uri="{FF2B5EF4-FFF2-40B4-BE49-F238E27FC236}">
                <a16:creationId xmlns:a16="http://schemas.microsoft.com/office/drawing/2014/main" id="{287B3005-E647-4E5A-BB41-182BC6ECA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333375"/>
            <a:ext cx="4032697" cy="461963"/>
          </a:xfrm>
          <a:prstGeom prst="rect">
            <a:avLst/>
          </a:prstGeom>
          <a:solidFill>
            <a:srgbClr val="FF9900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400" dirty="0"/>
              <a:t>Planar-front like solution</a:t>
            </a:r>
          </a:p>
        </p:txBody>
      </p:sp>
      <p:sp>
        <p:nvSpPr>
          <p:cNvPr id="18441" name="フッター プレースホルダー 1">
            <a:extLst>
              <a:ext uri="{FF2B5EF4-FFF2-40B4-BE49-F238E27FC236}">
                <a16:creationId xmlns:a16="http://schemas.microsoft.com/office/drawing/2014/main" id="{69F60AAB-2CAE-4669-947A-5415EE04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5800"/>
                </a:solidFill>
              </a:rPr>
              <a:t>Athens 2025</a:t>
            </a: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399D0170-CC55-94DE-E523-444CD6B25965}"/>
              </a:ext>
            </a:extLst>
          </p:cNvPr>
          <p:cNvGrpSpPr/>
          <p:nvPr/>
        </p:nvGrpSpPr>
        <p:grpSpPr>
          <a:xfrm>
            <a:off x="6444209" y="4092726"/>
            <a:ext cx="2520404" cy="2413000"/>
            <a:chOff x="6444209" y="4092726"/>
            <a:chExt cx="2520404" cy="2413000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2D3F1597-6513-E9D2-B003-45AC2FC55B58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6444209" y="4841875"/>
              <a:ext cx="379413" cy="1166813"/>
              <a:chOff x="7524129" y="4462403"/>
              <a:chExt cx="518637" cy="1503071"/>
            </a:xfrm>
          </p:grpSpPr>
          <p:sp>
            <p:nvSpPr>
              <p:cNvPr id="7" name="AutoShape 4">
                <a:extLst>
                  <a:ext uri="{FF2B5EF4-FFF2-40B4-BE49-F238E27FC236}">
                    <a16:creationId xmlns:a16="http://schemas.microsoft.com/office/drawing/2014/main" id="{D139BA31-0E9A-2D70-EEA5-9C234CF71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4129" y="4462403"/>
                <a:ext cx="518637" cy="244236"/>
              </a:xfrm>
              <a:prstGeom prst="leftArrow">
                <a:avLst>
                  <a:gd name="adj1" fmla="val 50000"/>
                  <a:gd name="adj2" fmla="val 50138"/>
                </a:avLst>
              </a:prstGeom>
              <a:solidFill>
                <a:srgbClr val="0070C0">
                  <a:alpha val="16078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8" name="AutoShape 5">
                <a:extLst>
                  <a:ext uri="{FF2B5EF4-FFF2-40B4-BE49-F238E27FC236}">
                    <a16:creationId xmlns:a16="http://schemas.microsoft.com/office/drawing/2014/main" id="{778E08DE-FDC1-4FE2-631D-304B23541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4129" y="5085233"/>
                <a:ext cx="518637" cy="243087"/>
              </a:xfrm>
              <a:prstGeom prst="leftArrow">
                <a:avLst>
                  <a:gd name="adj1" fmla="val 50000"/>
                  <a:gd name="adj2" fmla="val 50138"/>
                </a:avLst>
              </a:prstGeom>
              <a:solidFill>
                <a:srgbClr val="0070C0">
                  <a:alpha val="16078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9" name="AutoShape 6">
                <a:extLst>
                  <a:ext uri="{FF2B5EF4-FFF2-40B4-BE49-F238E27FC236}">
                    <a16:creationId xmlns:a16="http://schemas.microsoft.com/office/drawing/2014/main" id="{FB0E9327-E255-9037-1CD6-5AC5C9223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4129" y="5722387"/>
                <a:ext cx="518637" cy="243087"/>
              </a:xfrm>
              <a:prstGeom prst="leftArrow">
                <a:avLst>
                  <a:gd name="adj1" fmla="val 50000"/>
                  <a:gd name="adj2" fmla="val 50138"/>
                </a:avLst>
              </a:prstGeom>
              <a:solidFill>
                <a:srgbClr val="0070C0">
                  <a:alpha val="16078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B48B8EA7-E13A-28AB-77C9-EFF938FA5174}"/>
                </a:ext>
              </a:extLst>
            </p:cNvPr>
            <p:cNvGrpSpPr/>
            <p:nvPr/>
          </p:nvGrpSpPr>
          <p:grpSpPr>
            <a:xfrm>
              <a:off x="6474624" y="4092726"/>
              <a:ext cx="2489989" cy="2413000"/>
              <a:chOff x="4572000" y="2492896"/>
              <a:chExt cx="2489989" cy="2413000"/>
            </a:xfrm>
          </p:grpSpPr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DB6F37AB-30E0-D526-124F-1035224E49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2000" y="2492896"/>
                <a:ext cx="2489989" cy="2413000"/>
                <a:chOff x="6515316" y="3895388"/>
                <a:chExt cx="2490557" cy="2413932"/>
              </a:xfrm>
            </p:grpSpPr>
            <p:cxnSp>
              <p:nvCxnSpPr>
                <p:cNvPr id="29" name="直線矢印コネクタ 18">
                  <a:extLst>
                    <a:ext uri="{FF2B5EF4-FFF2-40B4-BE49-F238E27FC236}">
                      <a16:creationId xmlns:a16="http://schemas.microsoft.com/office/drawing/2014/main" id="{4235EA5A-2478-EB42-A5C9-B34E5394A48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6515316" y="5229200"/>
                  <a:ext cx="2160492" cy="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8" name="直線矢印コネクタ 16">
                  <a:extLst>
                    <a:ext uri="{FF2B5EF4-FFF2-40B4-BE49-F238E27FC236}">
                      <a16:creationId xmlns:a16="http://schemas.microsoft.com/office/drawing/2014/main" id="{C10A760A-3B71-4E0F-E608-92D306EEA71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7254755" y="4221088"/>
                  <a:ext cx="0" cy="2088232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pic>
              <p:nvPicPr>
                <p:cNvPr id="30" name="図 19">
                  <a:extLst>
                    <a:ext uri="{FF2B5EF4-FFF2-40B4-BE49-F238E27FC236}">
                      <a16:creationId xmlns:a16="http://schemas.microsoft.com/office/drawing/2014/main" id="{01185529-5FD2-27F2-3A08-C79A7954FE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48472" y="5131434"/>
                  <a:ext cx="257401" cy="2245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" name="図 20">
                  <a:extLst>
                    <a:ext uri="{FF2B5EF4-FFF2-40B4-BE49-F238E27FC236}">
                      <a16:creationId xmlns:a16="http://schemas.microsoft.com/office/drawing/2014/main" id="{6E19D244-A6D3-F1F6-5A1C-86128AF0533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67904" y="3895388"/>
                  <a:ext cx="140400" cy="2536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B46DC40F-82CE-72C8-236A-EF63221A6D5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940154" y="2889771"/>
                <a:ext cx="0" cy="2016125"/>
              </a:xfrm>
              <a:prstGeom prst="line">
                <a:avLst/>
              </a:prstGeom>
              <a:noFill/>
              <a:ln w="9525" algn="ctr">
                <a:solidFill>
                  <a:srgbClr val="FF66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4117C0DD-C082-F70F-8C7A-86E5AC4FF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64090" y="2924259"/>
                <a:ext cx="487363" cy="1803400"/>
                <a:chOff x="6569075" y="4303713"/>
                <a:chExt cx="487363" cy="1803400"/>
              </a:xfrm>
            </p:grpSpPr>
            <p:grpSp>
              <p:nvGrpSpPr>
                <p:cNvPr id="18" name="グループ化 17">
                  <a:extLst>
                    <a:ext uri="{FF2B5EF4-FFF2-40B4-BE49-F238E27FC236}">
                      <a16:creationId xmlns:a16="http://schemas.microsoft.com/office/drawing/2014/main" id="{DCB6B271-9D21-50DF-9C2E-74F8D141FBF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6569075" y="4303713"/>
                  <a:ext cx="487363" cy="1803400"/>
                  <a:chOff x="3708400" y="908050"/>
                  <a:chExt cx="719138" cy="2665413"/>
                </a:xfrm>
              </p:grpSpPr>
              <p:sp>
                <p:nvSpPr>
                  <p:cNvPr id="21" name="AutoShape 2">
                    <a:extLst>
                      <a:ext uri="{FF2B5EF4-FFF2-40B4-BE49-F238E27FC236}">
                        <a16:creationId xmlns:a16="http://schemas.microsoft.com/office/drawing/2014/main" id="{3B9451BE-8D12-6190-60B1-DD3788AB12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08400" y="908050"/>
                    <a:ext cx="719138" cy="50482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93300">
                      <a:alpha val="72940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ja-JP" altLang="en-US" sz="1800"/>
                  </a:p>
                </p:txBody>
              </p:sp>
              <p:sp>
                <p:nvSpPr>
                  <p:cNvPr id="22" name="AutoShape 3">
                    <a:extLst>
                      <a:ext uri="{FF2B5EF4-FFF2-40B4-BE49-F238E27FC236}">
                        <a16:creationId xmlns:a16="http://schemas.microsoft.com/office/drawing/2014/main" id="{2A637928-920C-CF36-C45F-2CAD7F4E09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08400" y="1628775"/>
                    <a:ext cx="719138" cy="50482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93300">
                      <a:alpha val="72940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ja-JP" altLang="en-US" sz="1800"/>
                  </a:p>
                </p:txBody>
              </p:sp>
              <p:sp>
                <p:nvSpPr>
                  <p:cNvPr id="25" name="AutoShape 4">
                    <a:extLst>
                      <a:ext uri="{FF2B5EF4-FFF2-40B4-BE49-F238E27FC236}">
                        <a16:creationId xmlns:a16="http://schemas.microsoft.com/office/drawing/2014/main" id="{B5C3FD33-29B0-ED9A-C5D7-27F96901DB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08400" y="2349500"/>
                    <a:ext cx="719138" cy="50482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93300">
                      <a:alpha val="72940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ja-JP" altLang="en-US" sz="1800"/>
                  </a:p>
                </p:txBody>
              </p:sp>
              <p:sp>
                <p:nvSpPr>
                  <p:cNvPr id="26" name="AutoShape 5">
                    <a:extLst>
                      <a:ext uri="{FF2B5EF4-FFF2-40B4-BE49-F238E27FC236}">
                        <a16:creationId xmlns:a16="http://schemas.microsoft.com/office/drawing/2014/main" id="{55945FD5-CCA9-ADBB-FD2E-E9090A13FF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08400" y="3068638"/>
                    <a:ext cx="719138" cy="504825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993300">
                      <a:alpha val="72940"/>
                    </a:srgb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endParaRPr lang="ja-JP" altLang="en-US" sz="1800"/>
                  </a:p>
                </p:txBody>
              </p:sp>
            </p:grpSp>
            <p:sp>
              <p:nvSpPr>
                <p:cNvPr id="20" name="テキスト ボックス 2">
                  <a:extLst>
                    <a:ext uri="{FF2B5EF4-FFF2-40B4-BE49-F238E27FC236}">
                      <a16:creationId xmlns:a16="http://schemas.microsoft.com/office/drawing/2014/main" id="{E0147F2B-042B-A5EA-2881-ED1B0C9A24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47123" y="5743122"/>
                  <a:ext cx="37536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ja-JP" sz="1600" i="1"/>
                    <a:t>K</a:t>
                  </a:r>
                  <a:endParaRPr lang="ja-JP" altLang="en-US" sz="1600" i="1"/>
                </a:p>
              </p:txBody>
            </p:sp>
          </p:grp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2D56BCE-1603-44C3-3ED4-52E1AC0166EC}"/>
                  </a:ext>
                </a:extLst>
              </p:cNvPr>
              <p:cNvSpPr txBox="1"/>
              <p:nvPr/>
            </p:nvSpPr>
            <p:spPr>
              <a:xfrm>
                <a:off x="5868146" y="3771421"/>
                <a:ext cx="3701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1600" i="1" dirty="0"/>
                  <a:t>M</a:t>
                </a:r>
                <a:endParaRPr kumimoji="1" lang="ja-JP" altLang="en-US" sz="1600" i="1" dirty="0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D152FD1-EDB8-ECBD-331D-FBFB67B4A796}"/>
                  </a:ext>
                </a:extLst>
              </p:cNvPr>
              <p:cNvSpPr txBox="1"/>
              <p:nvPr/>
            </p:nvSpPr>
            <p:spPr>
              <a:xfrm>
                <a:off x="5065933" y="3775973"/>
                <a:ext cx="37016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ja-JP" sz="1600" dirty="0"/>
                  <a:t>0</a:t>
                </a:r>
                <a:endParaRPr kumimoji="1" lang="ja-JP" altLang="en-US" sz="1600" dirty="0"/>
              </a:p>
            </p:txBody>
          </p:sp>
        </p:grp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D72FFFF7-89CD-21B0-681E-F07719E4B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441" y="4774689"/>
            <a:ext cx="4053078" cy="493776"/>
          </a:xfrm>
          <a:prstGeom prst="rect">
            <a:avLst/>
          </a:prstGeom>
          <a:ln w="19050">
            <a:solidFill>
              <a:srgbClr val="3333CC"/>
            </a:solidFill>
          </a:ln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8B55A81-2152-8B37-7677-BDCA4E51EF22}"/>
              </a:ext>
            </a:extLst>
          </p:cNvPr>
          <p:cNvGrpSpPr/>
          <p:nvPr/>
        </p:nvGrpSpPr>
        <p:grpSpPr>
          <a:xfrm>
            <a:off x="441325" y="2140795"/>
            <a:ext cx="8307388" cy="1972741"/>
            <a:chOff x="441325" y="2320753"/>
            <a:chExt cx="8307388" cy="1972741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06C402E-4E15-5EB4-61CC-3EA82255A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874" y="2420888"/>
              <a:ext cx="8046033" cy="1689876"/>
            </a:xfrm>
            <a:prstGeom prst="rect">
              <a:avLst/>
            </a:prstGeom>
          </p:spPr>
        </p:pic>
        <p:sp>
          <p:nvSpPr>
            <p:cNvPr id="18458" name="正方形/長方形 7">
              <a:extLst>
                <a:ext uri="{FF2B5EF4-FFF2-40B4-BE49-F238E27FC236}">
                  <a16:creationId xmlns:a16="http://schemas.microsoft.com/office/drawing/2014/main" id="{68BC2063-B616-4144-93D3-7B44F1136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" y="2320753"/>
              <a:ext cx="8307388" cy="1972741"/>
            </a:xfrm>
            <a:prstGeom prst="rect">
              <a:avLst/>
            </a:prstGeom>
            <a:solidFill>
              <a:srgbClr val="0070C0">
                <a:alpha val="3137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</p:grpSp>
      <p:pic>
        <p:nvPicPr>
          <p:cNvPr id="23" name="図 22">
            <a:extLst>
              <a:ext uri="{FF2B5EF4-FFF2-40B4-BE49-F238E27FC236}">
                <a16:creationId xmlns:a16="http://schemas.microsoft.com/office/drawing/2014/main" id="{D00695B6-1D0A-3EB4-195B-46AFDC3E61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372" y="4293096"/>
            <a:ext cx="5849928" cy="311320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B99FD36-E36C-A42A-4A1A-7EAF5EB2FE00}"/>
              </a:ext>
            </a:extLst>
          </p:cNvPr>
          <p:cNvSpPr txBox="1"/>
          <p:nvPr/>
        </p:nvSpPr>
        <p:spPr>
          <a:xfrm>
            <a:off x="5796136" y="829161"/>
            <a:ext cx="3182764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000" dirty="0"/>
              <a:t>Is there a planar-front like solution that  approaches the obstacle K ?</a:t>
            </a:r>
            <a:endParaRPr kumimoji="1"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FBE421E-D4B8-74B6-1EF9-7D7E79987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568" y="908720"/>
            <a:ext cx="5303403" cy="1107627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05425345-0341-AA03-3C18-12C0E8D5B0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773" y="5445224"/>
            <a:ext cx="5001323" cy="1050278"/>
          </a:xfrm>
          <a:prstGeom prst="rect">
            <a:avLst/>
          </a:prstGeom>
        </p:spPr>
      </p:pic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12134E12-5FB4-7CCA-0C7B-00CFAEF8A1FA}"/>
              </a:ext>
            </a:extLst>
          </p:cNvPr>
          <p:cNvCxnSpPr/>
          <p:nvPr/>
        </p:nvCxnSpPr>
        <p:spPr bwMode="auto">
          <a:xfrm>
            <a:off x="7812287" y="2564904"/>
            <a:ext cx="720000" cy="0"/>
          </a:xfrm>
          <a:prstGeom prst="line">
            <a:avLst/>
          </a:prstGeom>
          <a:solidFill>
            <a:srgbClr val="FFCC00">
              <a:alpha val="20000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B731427-DC30-82AC-20E6-B4BA3300EEA5}"/>
              </a:ext>
            </a:extLst>
          </p:cNvPr>
          <p:cNvCxnSpPr/>
          <p:nvPr/>
        </p:nvCxnSpPr>
        <p:spPr bwMode="auto">
          <a:xfrm>
            <a:off x="3107703" y="3921024"/>
            <a:ext cx="720000" cy="0"/>
          </a:xfrm>
          <a:prstGeom prst="line">
            <a:avLst/>
          </a:prstGeom>
          <a:solidFill>
            <a:srgbClr val="FFCC00">
              <a:alpha val="20000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388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 decel="100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D77D2-82BC-9B8F-5077-74F97A977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図 62">
            <a:extLst>
              <a:ext uri="{FF2B5EF4-FFF2-40B4-BE49-F238E27FC236}">
                <a16:creationId xmlns:a16="http://schemas.microsoft.com/office/drawing/2014/main" id="{01E09A12-C283-0337-E4AC-C893F7DE1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0728"/>
            <a:ext cx="4987034" cy="1028844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B6D01F5-0EE0-0715-0D1B-87D3F502B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332" y="5992108"/>
            <a:ext cx="406400" cy="460375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2400" b="1"/>
              <a:t>Q</a:t>
            </a:r>
            <a:endParaRPr lang="ja-JP" altLang="en-US" sz="2400" b="1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D3C37F3-1E80-6E79-A3B7-9CAE869E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9074" y="6053226"/>
            <a:ext cx="70713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000" dirty="0"/>
              <a:t>Find conditions for propagation and those for blocking.</a:t>
            </a:r>
            <a:endParaRPr lang="ja-JP" altLang="en-US" sz="2000" dirty="0"/>
          </a:p>
        </p:txBody>
      </p:sp>
      <p:sp>
        <p:nvSpPr>
          <p:cNvPr id="19466" name="フッター プレースホルダー 1">
            <a:extLst>
              <a:ext uri="{FF2B5EF4-FFF2-40B4-BE49-F238E27FC236}">
                <a16:creationId xmlns:a16="http://schemas.microsoft.com/office/drawing/2014/main" id="{698BB8E0-5BBD-54A4-5995-0CE4A36C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5800"/>
                </a:solidFill>
              </a:rPr>
              <a:t>Athens 2025</a:t>
            </a:r>
          </a:p>
        </p:txBody>
      </p:sp>
      <p:sp>
        <p:nvSpPr>
          <p:cNvPr id="27" name="Text Box 19">
            <a:extLst>
              <a:ext uri="{FF2B5EF4-FFF2-40B4-BE49-F238E27FC236}">
                <a16:creationId xmlns:a16="http://schemas.microsoft.com/office/drawing/2014/main" id="{2CFEEFC0-7BCB-5115-FD49-DFD5174F6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2088480" cy="461963"/>
          </a:xfrm>
          <a:prstGeom prst="rect">
            <a:avLst/>
          </a:prstGeom>
          <a:solidFill>
            <a:srgbClr val="FF9900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400" dirty="0"/>
              <a:t>Limit profile</a:t>
            </a: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C79F0DFC-E2F8-8F6D-287F-6AD294EB8F3E}"/>
              </a:ext>
            </a:extLst>
          </p:cNvPr>
          <p:cNvGrpSpPr/>
          <p:nvPr/>
        </p:nvGrpSpPr>
        <p:grpSpPr>
          <a:xfrm>
            <a:off x="730250" y="3430010"/>
            <a:ext cx="5209902" cy="863086"/>
            <a:chOff x="730250" y="3069970"/>
            <a:chExt cx="5209902" cy="863086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74AFA387-8A12-FFDD-DF44-86B0C8CE6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8542" y="3069970"/>
              <a:ext cx="4371610" cy="863086"/>
            </a:xfrm>
            <a:prstGeom prst="rect">
              <a:avLst/>
            </a:prstGeom>
          </p:spPr>
        </p:pic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66C851BF-5AC8-FCC6-1670-653366AB963D}"/>
                </a:ext>
              </a:extLst>
            </p:cNvPr>
            <p:cNvSpPr txBox="1"/>
            <p:nvPr/>
          </p:nvSpPr>
          <p:spPr>
            <a:xfrm>
              <a:off x="730250" y="3245245"/>
              <a:ext cx="673398" cy="399779"/>
            </a:xfrm>
            <a:prstGeom prst="rect">
              <a:avLst/>
            </a:prstGeom>
            <a:noFill/>
            <a:ln w="25400">
              <a:solidFill>
                <a:srgbClr val="0058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/>
                <a:t>Def</a:t>
              </a:r>
              <a:endParaRPr kumimoji="1" lang="ja-JP" altLang="en-US" sz="2000" dirty="0"/>
            </a:p>
          </p:txBody>
        </p:sp>
      </p:grpSp>
      <p:pic>
        <p:nvPicPr>
          <p:cNvPr id="19508" name="図 19507">
            <a:extLst>
              <a:ext uri="{FF2B5EF4-FFF2-40B4-BE49-F238E27FC236}">
                <a16:creationId xmlns:a16="http://schemas.microsoft.com/office/drawing/2014/main" id="{FBD57EB6-9ACE-7990-9558-D483F6848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54" y="2204864"/>
            <a:ext cx="4053078" cy="493776"/>
          </a:xfrm>
          <a:prstGeom prst="rect">
            <a:avLst/>
          </a:prstGeom>
          <a:ln w="19050">
            <a:solidFill>
              <a:srgbClr val="3333CC"/>
            </a:solidFill>
          </a:ln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C880EDB0-D977-5738-6372-804713F80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152" y="2852936"/>
            <a:ext cx="2614978" cy="238158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E9FA1658-41C9-C932-FFA7-47F122F321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691" y="2860540"/>
            <a:ext cx="1796189" cy="261498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1617D27D-09E1-B263-E39C-12B9D47B7E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9832" y="2854930"/>
            <a:ext cx="1714500" cy="371475"/>
          </a:xfrm>
          <a:prstGeom prst="rect">
            <a:avLst/>
          </a:prstGeom>
        </p:spPr>
      </p:pic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2CC40C1-DFA7-E2D1-F6BA-A6DDFEBDB04A}"/>
              </a:ext>
            </a:extLst>
          </p:cNvPr>
          <p:cNvCxnSpPr/>
          <p:nvPr/>
        </p:nvCxnSpPr>
        <p:spPr bwMode="auto">
          <a:xfrm>
            <a:off x="5940152" y="3141623"/>
            <a:ext cx="2520000" cy="0"/>
          </a:xfrm>
          <a:prstGeom prst="line">
            <a:avLst/>
          </a:prstGeom>
          <a:solidFill>
            <a:srgbClr val="FFCC00">
              <a:alpha val="20000"/>
            </a:srgbClr>
          </a:solidFill>
          <a:ln w="12700" cap="flat" cmpd="sng" algn="ctr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BC9670E5-323A-839D-D403-C18F4E3D0E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8982" y="1772816"/>
            <a:ext cx="3925610" cy="978164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5A33024-766B-FB01-13FC-52B6A786B13B}"/>
              </a:ext>
            </a:extLst>
          </p:cNvPr>
          <p:cNvGrpSpPr/>
          <p:nvPr/>
        </p:nvGrpSpPr>
        <p:grpSpPr>
          <a:xfrm>
            <a:off x="1335496" y="4327875"/>
            <a:ext cx="3524536" cy="1620000"/>
            <a:chOff x="1335496" y="4327875"/>
            <a:chExt cx="3524536" cy="1620000"/>
          </a:xfrm>
        </p:grpSpPr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3779136C-34B4-FAAC-125B-C97D325B07FB}"/>
                </a:ext>
              </a:extLst>
            </p:cNvPr>
            <p:cNvGrpSpPr/>
            <p:nvPr/>
          </p:nvGrpSpPr>
          <p:grpSpPr>
            <a:xfrm>
              <a:off x="1335496" y="4327875"/>
              <a:ext cx="3524536" cy="1620000"/>
              <a:chOff x="1335496" y="4327875"/>
              <a:chExt cx="3524536" cy="1620000"/>
            </a:xfrm>
          </p:grpSpPr>
          <p:grpSp>
            <p:nvGrpSpPr>
              <p:cNvPr id="50" name="グループ化 49">
                <a:extLst>
                  <a:ext uri="{FF2B5EF4-FFF2-40B4-BE49-F238E27FC236}">
                    <a16:creationId xmlns:a16="http://schemas.microsoft.com/office/drawing/2014/main" id="{4FEDC81E-7F06-4CBD-AC5E-56EFC92BA1D5}"/>
                  </a:ext>
                </a:extLst>
              </p:cNvPr>
              <p:cNvGrpSpPr/>
              <p:nvPr/>
            </p:nvGrpSpPr>
            <p:grpSpPr>
              <a:xfrm>
                <a:off x="1335496" y="4327875"/>
                <a:ext cx="3524536" cy="1620000"/>
                <a:chOff x="1389123" y="3957208"/>
                <a:chExt cx="3524536" cy="1620000"/>
              </a:xfrm>
            </p:grpSpPr>
            <p:grpSp>
              <p:nvGrpSpPr>
                <p:cNvPr id="42" name="グループ化 41">
                  <a:extLst>
                    <a:ext uri="{FF2B5EF4-FFF2-40B4-BE49-F238E27FC236}">
                      <a16:creationId xmlns:a16="http://schemas.microsoft.com/office/drawing/2014/main" id="{60683F49-D427-0934-956F-E4432D6BB0C5}"/>
                    </a:ext>
                  </a:extLst>
                </p:cNvPr>
                <p:cNvGrpSpPr/>
                <p:nvPr/>
              </p:nvGrpSpPr>
              <p:grpSpPr>
                <a:xfrm>
                  <a:off x="1389123" y="3957208"/>
                  <a:ext cx="3182877" cy="1620000"/>
                  <a:chOff x="1389123" y="3957208"/>
                  <a:chExt cx="3182877" cy="1620000"/>
                </a:xfrm>
              </p:grpSpPr>
              <p:grpSp>
                <p:nvGrpSpPr>
                  <p:cNvPr id="19509" name="グループ化 19508">
                    <a:extLst>
                      <a:ext uri="{FF2B5EF4-FFF2-40B4-BE49-F238E27FC236}">
                        <a16:creationId xmlns:a16="http://schemas.microsoft.com/office/drawing/2014/main" id="{7B970DF1-0B4B-31E6-B758-0F836F142C8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1389123" y="3957208"/>
                    <a:ext cx="3182877" cy="1620000"/>
                    <a:chOff x="5868144" y="3284984"/>
                    <a:chExt cx="2865505" cy="1459905"/>
                  </a:xfrm>
                </p:grpSpPr>
                <p:grpSp>
                  <p:nvGrpSpPr>
                    <p:cNvPr id="19514" name="グループ化 72">
                      <a:extLst>
                        <a:ext uri="{FF2B5EF4-FFF2-40B4-BE49-F238E27FC236}">
                          <a16:creationId xmlns:a16="http://schemas.microsoft.com/office/drawing/2014/main" id="{B75EC0C3-A889-0481-0BF8-2855B89AC03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89649" y="3284984"/>
                      <a:ext cx="2844000" cy="1296000"/>
                      <a:chOff x="2483768" y="4819392"/>
                      <a:chExt cx="5539372" cy="1647535"/>
                    </a:xfrm>
                  </p:grpSpPr>
                  <p:cxnSp>
                    <p:nvCxnSpPr>
                      <p:cNvPr id="19516" name="直線矢印コネクタ 73">
                        <a:extLst>
                          <a:ext uri="{FF2B5EF4-FFF2-40B4-BE49-F238E27FC236}">
                            <a16:creationId xmlns:a16="http://schemas.microsoft.com/office/drawing/2014/main" id="{65EAC034-EDB5-3950-D79C-E662511440B5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2483768" y="6309320"/>
                        <a:ext cx="5539372" cy="0"/>
                      </a:xfrm>
                      <a:prstGeom prst="straightConnector1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9517" name="直線矢印コネクタ 74">
                        <a:extLst>
                          <a:ext uri="{FF2B5EF4-FFF2-40B4-BE49-F238E27FC236}">
                            <a16:creationId xmlns:a16="http://schemas.microsoft.com/office/drawing/2014/main" id="{2506406C-1925-D64E-B7CD-7ED702F3FCB6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4120872" y="4819392"/>
                        <a:ext cx="0" cy="1647535"/>
                      </a:xfrm>
                      <a:prstGeom prst="straightConnector1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sp>
                    <p:nvSpPr>
                      <p:cNvPr id="19518" name="Freeform 25">
                        <a:extLst>
                          <a:ext uri="{FF2B5EF4-FFF2-40B4-BE49-F238E27FC236}">
                            <a16:creationId xmlns:a16="http://schemas.microsoft.com/office/drawing/2014/main" id="{065789D1-4E64-7056-0959-98642232F5A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62845" y="5341166"/>
                        <a:ext cx="5148920" cy="186548"/>
                      </a:xfrm>
                      <a:custGeom>
                        <a:avLst/>
                        <a:gdLst>
                          <a:gd name="T0" fmla="*/ 2147483646 w 16145"/>
                          <a:gd name="T1" fmla="*/ 2147483646 h 10495"/>
                          <a:gd name="T2" fmla="*/ 2147483646 w 16145"/>
                          <a:gd name="T3" fmla="*/ 2147483646 h 10495"/>
                          <a:gd name="T4" fmla="*/ 2147483646 w 16145"/>
                          <a:gd name="T5" fmla="*/ 2147483646 h 10495"/>
                          <a:gd name="T6" fmla="*/ 2147483646 w 16145"/>
                          <a:gd name="T7" fmla="*/ 2147483646 h 10495"/>
                          <a:gd name="T8" fmla="*/ 2147483646 w 16145"/>
                          <a:gd name="T9" fmla="*/ 2147483646 h 10495"/>
                          <a:gd name="T10" fmla="*/ 0 w 16145"/>
                          <a:gd name="T11" fmla="*/ 0 h 10495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connsiteX0" fmla="*/ 18696 w 18696"/>
                          <a:gd name="connsiteY0" fmla="*/ 10495 h 10495"/>
                          <a:gd name="connsiteX1" fmla="*/ 13500 w 18696"/>
                          <a:gd name="connsiteY1" fmla="*/ 10003 h 10495"/>
                          <a:gd name="connsiteX2" fmla="*/ 9612 w 18696"/>
                          <a:gd name="connsiteY2" fmla="*/ 8666 h 10495"/>
                          <a:gd name="connsiteX3" fmla="*/ 7496 w 18696"/>
                          <a:gd name="connsiteY3" fmla="*/ 1925 h 10495"/>
                          <a:gd name="connsiteX4" fmla="*/ 5299 w 18696"/>
                          <a:gd name="connsiteY4" fmla="*/ 226 h 10495"/>
                          <a:gd name="connsiteX5" fmla="*/ 0 w 18696"/>
                          <a:gd name="connsiteY5" fmla="*/ 0 h 10495"/>
                          <a:gd name="connsiteX0" fmla="*/ 18696 w 18696"/>
                          <a:gd name="connsiteY0" fmla="*/ 10495 h 10759"/>
                          <a:gd name="connsiteX1" fmla="*/ 13500 w 18696"/>
                          <a:gd name="connsiteY1" fmla="*/ 10003 h 10759"/>
                          <a:gd name="connsiteX2" fmla="*/ 11050 w 18696"/>
                          <a:gd name="connsiteY2" fmla="*/ 2079 h 10759"/>
                          <a:gd name="connsiteX3" fmla="*/ 7496 w 18696"/>
                          <a:gd name="connsiteY3" fmla="*/ 1925 h 10759"/>
                          <a:gd name="connsiteX4" fmla="*/ 5299 w 18696"/>
                          <a:gd name="connsiteY4" fmla="*/ 226 h 10759"/>
                          <a:gd name="connsiteX5" fmla="*/ 0 w 18696"/>
                          <a:gd name="connsiteY5" fmla="*/ 0 h 10759"/>
                          <a:gd name="connsiteX0" fmla="*/ 18696 w 18696"/>
                          <a:gd name="connsiteY0" fmla="*/ 10495 h 10495"/>
                          <a:gd name="connsiteX1" fmla="*/ 15022 w 18696"/>
                          <a:gd name="connsiteY1" fmla="*/ 592 h 10495"/>
                          <a:gd name="connsiteX2" fmla="*/ 11050 w 18696"/>
                          <a:gd name="connsiteY2" fmla="*/ 2079 h 10495"/>
                          <a:gd name="connsiteX3" fmla="*/ 7496 w 18696"/>
                          <a:gd name="connsiteY3" fmla="*/ 1925 h 10495"/>
                          <a:gd name="connsiteX4" fmla="*/ 5299 w 18696"/>
                          <a:gd name="connsiteY4" fmla="*/ 226 h 10495"/>
                          <a:gd name="connsiteX5" fmla="*/ 0 w 18696"/>
                          <a:gd name="connsiteY5" fmla="*/ 0 h 10495"/>
                          <a:gd name="connsiteX0" fmla="*/ 20726 w 20726"/>
                          <a:gd name="connsiteY0" fmla="*/ 300 h 2209"/>
                          <a:gd name="connsiteX1" fmla="*/ 15022 w 20726"/>
                          <a:gd name="connsiteY1" fmla="*/ 592 h 2209"/>
                          <a:gd name="connsiteX2" fmla="*/ 11050 w 20726"/>
                          <a:gd name="connsiteY2" fmla="*/ 2079 h 2209"/>
                          <a:gd name="connsiteX3" fmla="*/ 7496 w 20726"/>
                          <a:gd name="connsiteY3" fmla="*/ 1925 h 2209"/>
                          <a:gd name="connsiteX4" fmla="*/ 5299 w 20726"/>
                          <a:gd name="connsiteY4" fmla="*/ 226 h 2209"/>
                          <a:gd name="connsiteX5" fmla="*/ 0 w 20726"/>
                          <a:gd name="connsiteY5" fmla="*/ 0 h 2209"/>
                          <a:gd name="connsiteX0" fmla="*/ 10000 w 10000"/>
                          <a:gd name="connsiteY0" fmla="*/ 1358 h 8746"/>
                          <a:gd name="connsiteX1" fmla="*/ 7248 w 10000"/>
                          <a:gd name="connsiteY1" fmla="*/ 2680 h 8746"/>
                          <a:gd name="connsiteX2" fmla="*/ 5535 w 10000"/>
                          <a:gd name="connsiteY2" fmla="*/ 3731 h 8746"/>
                          <a:gd name="connsiteX3" fmla="*/ 3617 w 10000"/>
                          <a:gd name="connsiteY3" fmla="*/ 8714 h 8746"/>
                          <a:gd name="connsiteX4" fmla="*/ 2557 w 10000"/>
                          <a:gd name="connsiteY4" fmla="*/ 1023 h 8746"/>
                          <a:gd name="connsiteX5" fmla="*/ 0 w 10000"/>
                          <a:gd name="connsiteY5" fmla="*/ 0 h 8746"/>
                          <a:gd name="connsiteX0" fmla="*/ 10000 w 10000"/>
                          <a:gd name="connsiteY0" fmla="*/ 1809 h 10259"/>
                          <a:gd name="connsiteX1" fmla="*/ 7289 w 10000"/>
                          <a:gd name="connsiteY1" fmla="*/ 73 h 10259"/>
                          <a:gd name="connsiteX2" fmla="*/ 5535 w 10000"/>
                          <a:gd name="connsiteY2" fmla="*/ 4522 h 10259"/>
                          <a:gd name="connsiteX3" fmla="*/ 3617 w 10000"/>
                          <a:gd name="connsiteY3" fmla="*/ 10219 h 10259"/>
                          <a:gd name="connsiteX4" fmla="*/ 2557 w 10000"/>
                          <a:gd name="connsiteY4" fmla="*/ 1426 h 10259"/>
                          <a:gd name="connsiteX5" fmla="*/ 0 w 10000"/>
                          <a:gd name="connsiteY5" fmla="*/ 256 h 10259"/>
                          <a:gd name="connsiteX0" fmla="*/ 9959 w 9959"/>
                          <a:gd name="connsiteY0" fmla="*/ 201 h 11087"/>
                          <a:gd name="connsiteX1" fmla="*/ 7289 w 9959"/>
                          <a:gd name="connsiteY1" fmla="*/ 901 h 11087"/>
                          <a:gd name="connsiteX2" fmla="*/ 5535 w 9959"/>
                          <a:gd name="connsiteY2" fmla="*/ 5350 h 11087"/>
                          <a:gd name="connsiteX3" fmla="*/ 3617 w 9959"/>
                          <a:gd name="connsiteY3" fmla="*/ 11047 h 11087"/>
                          <a:gd name="connsiteX4" fmla="*/ 2557 w 9959"/>
                          <a:gd name="connsiteY4" fmla="*/ 2254 h 11087"/>
                          <a:gd name="connsiteX5" fmla="*/ 0 w 9959"/>
                          <a:gd name="connsiteY5" fmla="*/ 1084 h 11087"/>
                          <a:gd name="connsiteX0" fmla="*/ 10000 w 10000"/>
                          <a:gd name="connsiteY0" fmla="*/ 1632 h 9254"/>
                          <a:gd name="connsiteX1" fmla="*/ 7319 w 10000"/>
                          <a:gd name="connsiteY1" fmla="*/ 67 h 9254"/>
                          <a:gd name="connsiteX2" fmla="*/ 5558 w 10000"/>
                          <a:gd name="connsiteY2" fmla="*/ 4079 h 9254"/>
                          <a:gd name="connsiteX3" fmla="*/ 3632 w 10000"/>
                          <a:gd name="connsiteY3" fmla="*/ 9218 h 9254"/>
                          <a:gd name="connsiteX4" fmla="*/ 2568 w 10000"/>
                          <a:gd name="connsiteY4" fmla="*/ 1287 h 9254"/>
                          <a:gd name="connsiteX5" fmla="*/ 0 w 10000"/>
                          <a:gd name="connsiteY5" fmla="*/ 232 h 9254"/>
                          <a:gd name="connsiteX0" fmla="*/ 10000 w 10000"/>
                          <a:gd name="connsiteY0" fmla="*/ 196 h 10806"/>
                          <a:gd name="connsiteX1" fmla="*/ 7319 w 10000"/>
                          <a:gd name="connsiteY1" fmla="*/ 878 h 10806"/>
                          <a:gd name="connsiteX2" fmla="*/ 5558 w 10000"/>
                          <a:gd name="connsiteY2" fmla="*/ 5214 h 10806"/>
                          <a:gd name="connsiteX3" fmla="*/ 3632 w 10000"/>
                          <a:gd name="connsiteY3" fmla="*/ 10767 h 10806"/>
                          <a:gd name="connsiteX4" fmla="*/ 2568 w 10000"/>
                          <a:gd name="connsiteY4" fmla="*/ 2197 h 10806"/>
                          <a:gd name="connsiteX5" fmla="*/ 0 w 10000"/>
                          <a:gd name="connsiteY5" fmla="*/ 1057 h 10806"/>
                          <a:gd name="connsiteX0" fmla="*/ 10000 w 10000"/>
                          <a:gd name="connsiteY0" fmla="*/ 196 h 10806"/>
                          <a:gd name="connsiteX1" fmla="*/ 7524 w 10000"/>
                          <a:gd name="connsiteY1" fmla="*/ 878 h 10806"/>
                          <a:gd name="connsiteX2" fmla="*/ 5558 w 10000"/>
                          <a:gd name="connsiteY2" fmla="*/ 5214 h 10806"/>
                          <a:gd name="connsiteX3" fmla="*/ 3632 w 10000"/>
                          <a:gd name="connsiteY3" fmla="*/ 10767 h 10806"/>
                          <a:gd name="connsiteX4" fmla="*/ 2568 w 10000"/>
                          <a:gd name="connsiteY4" fmla="*/ 2197 h 10806"/>
                          <a:gd name="connsiteX5" fmla="*/ 0 w 10000"/>
                          <a:gd name="connsiteY5" fmla="*/ 1057 h 10806"/>
                          <a:gd name="connsiteX0" fmla="*/ 10000 w 10000"/>
                          <a:gd name="connsiteY0" fmla="*/ 196 h 10776"/>
                          <a:gd name="connsiteX1" fmla="*/ 7524 w 10000"/>
                          <a:gd name="connsiteY1" fmla="*/ 878 h 10776"/>
                          <a:gd name="connsiteX2" fmla="*/ 5558 w 10000"/>
                          <a:gd name="connsiteY2" fmla="*/ 5214 h 10776"/>
                          <a:gd name="connsiteX3" fmla="*/ 3632 w 10000"/>
                          <a:gd name="connsiteY3" fmla="*/ 10767 h 10776"/>
                          <a:gd name="connsiteX4" fmla="*/ 2568 w 10000"/>
                          <a:gd name="connsiteY4" fmla="*/ 3780 h 10776"/>
                          <a:gd name="connsiteX5" fmla="*/ 0 w 10000"/>
                          <a:gd name="connsiteY5" fmla="*/ 1057 h 10776"/>
                          <a:gd name="connsiteX0" fmla="*/ 10000 w 10000"/>
                          <a:gd name="connsiteY0" fmla="*/ 135 h 10709"/>
                          <a:gd name="connsiteX1" fmla="*/ 7524 w 10000"/>
                          <a:gd name="connsiteY1" fmla="*/ 817 h 10709"/>
                          <a:gd name="connsiteX2" fmla="*/ 5558 w 10000"/>
                          <a:gd name="connsiteY2" fmla="*/ 2779 h 10709"/>
                          <a:gd name="connsiteX3" fmla="*/ 3632 w 10000"/>
                          <a:gd name="connsiteY3" fmla="*/ 10706 h 10709"/>
                          <a:gd name="connsiteX4" fmla="*/ 2568 w 10000"/>
                          <a:gd name="connsiteY4" fmla="*/ 3719 h 10709"/>
                          <a:gd name="connsiteX5" fmla="*/ 0 w 10000"/>
                          <a:gd name="connsiteY5" fmla="*/ 996 h 107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0000" h="10709">
                            <a:moveTo>
                              <a:pt x="10000" y="135"/>
                            </a:moveTo>
                            <a:cubicBezTo>
                              <a:pt x="9883" y="-285"/>
                              <a:pt x="8264" y="376"/>
                              <a:pt x="7524" y="817"/>
                            </a:cubicBezTo>
                            <a:cubicBezTo>
                              <a:pt x="6784" y="1258"/>
                              <a:pt x="6207" y="1131"/>
                              <a:pt x="5558" y="2779"/>
                            </a:cubicBezTo>
                            <a:cubicBezTo>
                              <a:pt x="4909" y="4427"/>
                              <a:pt x="4130" y="10549"/>
                              <a:pt x="3632" y="10706"/>
                            </a:cubicBezTo>
                            <a:cubicBezTo>
                              <a:pt x="3134" y="10863"/>
                              <a:pt x="2900" y="5267"/>
                              <a:pt x="2568" y="3719"/>
                            </a:cubicBezTo>
                            <a:cubicBezTo>
                              <a:pt x="2234" y="2165"/>
                              <a:pt x="277" y="1203"/>
                              <a:pt x="0" y="996"/>
                            </a:cubicBezTo>
                          </a:path>
                        </a:pathLst>
                      </a:custGeom>
                      <a:noFill/>
                      <a:ln w="25400">
                        <a:solidFill>
                          <a:srgbClr val="0058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ja-JP" altLang="en-US" dirty="0"/>
                      </a:p>
                    </p:txBody>
                  </p:sp>
                </p:grpSp>
                <p:cxnSp>
                  <p:nvCxnSpPr>
                    <p:cNvPr id="19511" name="直線コネクタ 19510">
                      <a:extLst>
                        <a:ext uri="{FF2B5EF4-FFF2-40B4-BE49-F238E27FC236}">
                          <a16:creationId xmlns:a16="http://schemas.microsoft.com/office/drawing/2014/main" id="{5F648961-E4CB-1A6C-B584-EDFA5B6E6543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5868144" y="3669088"/>
                      <a:ext cx="2736000" cy="0"/>
                    </a:xfrm>
                    <a:prstGeom prst="line">
                      <a:avLst/>
                    </a:prstGeom>
                    <a:solidFill>
                      <a:srgbClr val="FFCC00">
                        <a:alpha val="20000"/>
                      </a:srgbClr>
                    </a:solidFill>
                    <a:ln w="952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9512" name="テキスト ボックス 19511">
                      <a:extLst>
                        <a:ext uri="{FF2B5EF4-FFF2-40B4-BE49-F238E27FC236}">
                          <a16:creationId xmlns:a16="http://schemas.microsoft.com/office/drawing/2014/main" id="{80E57982-C2AC-2B14-5A02-EFB54709F2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90089" y="4437112"/>
                      <a:ext cx="31836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19513" name="テキスト ボックス 19512">
                      <a:extLst>
                        <a:ext uri="{FF2B5EF4-FFF2-40B4-BE49-F238E27FC236}">
                          <a16:creationId xmlns:a16="http://schemas.microsoft.com/office/drawing/2014/main" id="{FD2BF3BA-54DE-78B1-67CE-DB977571CF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90089" y="3409255"/>
                      <a:ext cx="31836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:r>
                        <a:rPr lang="en-US" altLang="ja-JP" sz="1400" dirty="0"/>
                        <a:t>1</a:t>
                      </a:r>
                    </a:p>
                  </p:txBody>
                </p:sp>
              </p:grpSp>
              <p:pic>
                <p:nvPicPr>
                  <p:cNvPr id="41" name="図 40">
                    <a:extLst>
                      <a:ext uri="{FF2B5EF4-FFF2-40B4-BE49-F238E27FC236}">
                        <a16:creationId xmlns:a16="http://schemas.microsoft.com/office/drawing/2014/main" id="{92E8E8AA-A613-3C8B-3BBA-9CE013E4DEE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369551" y="4498420"/>
                    <a:ext cx="182906" cy="21339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9" name="図 19">
                  <a:extLst>
                    <a:ext uri="{FF2B5EF4-FFF2-40B4-BE49-F238E27FC236}">
                      <a16:creationId xmlns:a16="http://schemas.microsoft.com/office/drawing/2014/main" id="{FC863918-E2C4-511C-CA85-1C4B7D03A55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4008" y="5157192"/>
                  <a:ext cx="269651" cy="2359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092001CA-6953-6016-AEF0-DA026DAE6690}"/>
                  </a:ext>
                </a:extLst>
              </p:cNvPr>
              <p:cNvSpPr txBox="1"/>
              <p:nvPr/>
            </p:nvSpPr>
            <p:spPr>
              <a:xfrm>
                <a:off x="3150219" y="5267082"/>
                <a:ext cx="1440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1600" dirty="0">
                    <a:solidFill>
                      <a:srgbClr val="993300"/>
                    </a:solidFill>
                  </a:rPr>
                  <a:t>propagation</a:t>
                </a:r>
                <a:endParaRPr kumimoji="1" lang="ja-JP" altLang="en-US" sz="1600" dirty="0">
                  <a:solidFill>
                    <a:srgbClr val="993300"/>
                  </a:solidFill>
                </a:endParaRPr>
              </a:p>
            </p:txBody>
          </p:sp>
        </p:grp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4969560D-ACD4-6444-AB1D-93D989750814}"/>
                </a:ext>
              </a:extLst>
            </p:cNvPr>
            <p:cNvSpPr/>
            <p:nvPr/>
          </p:nvSpPr>
          <p:spPr bwMode="auto">
            <a:xfrm>
              <a:off x="2286994" y="4754961"/>
              <a:ext cx="360000" cy="867600"/>
            </a:xfrm>
            <a:prstGeom prst="rect">
              <a:avLst/>
            </a:prstGeom>
            <a:solidFill>
              <a:srgbClr val="993300">
                <a:alpha val="2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C57C812-21AA-B8FA-6418-345160B54836}"/>
              </a:ext>
            </a:extLst>
          </p:cNvPr>
          <p:cNvGrpSpPr/>
          <p:nvPr/>
        </p:nvGrpSpPr>
        <p:grpSpPr>
          <a:xfrm>
            <a:off x="5079912" y="4329280"/>
            <a:ext cx="3524536" cy="1620000"/>
            <a:chOff x="5079912" y="4329280"/>
            <a:chExt cx="3524536" cy="1620000"/>
          </a:xfrm>
        </p:grpSpPr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24D8C7BA-146E-3A1F-F72F-6BEF097B14B9}"/>
                </a:ext>
              </a:extLst>
            </p:cNvPr>
            <p:cNvGrpSpPr/>
            <p:nvPr/>
          </p:nvGrpSpPr>
          <p:grpSpPr>
            <a:xfrm>
              <a:off x="5079912" y="4329280"/>
              <a:ext cx="3524536" cy="1620000"/>
              <a:chOff x="5079912" y="4329280"/>
              <a:chExt cx="3524536" cy="1620000"/>
            </a:xfrm>
          </p:grpSpPr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26E20A4F-64EC-BA35-B3B5-09F72FD8926B}"/>
                  </a:ext>
                </a:extLst>
              </p:cNvPr>
              <p:cNvGrpSpPr/>
              <p:nvPr/>
            </p:nvGrpSpPr>
            <p:grpSpPr>
              <a:xfrm>
                <a:off x="5079912" y="4329280"/>
                <a:ext cx="3524536" cy="1620000"/>
                <a:chOff x="4989523" y="3958613"/>
                <a:chExt cx="3524536" cy="1620000"/>
              </a:xfrm>
            </p:grpSpPr>
            <p:grpSp>
              <p:nvGrpSpPr>
                <p:cNvPr id="44" name="グループ化 43">
                  <a:extLst>
                    <a:ext uri="{FF2B5EF4-FFF2-40B4-BE49-F238E27FC236}">
                      <a16:creationId xmlns:a16="http://schemas.microsoft.com/office/drawing/2014/main" id="{3D97C4E3-A831-676B-DC26-61BE6F5F2687}"/>
                    </a:ext>
                  </a:extLst>
                </p:cNvPr>
                <p:cNvGrpSpPr/>
                <p:nvPr/>
              </p:nvGrpSpPr>
              <p:grpSpPr>
                <a:xfrm>
                  <a:off x="4989523" y="3958613"/>
                  <a:ext cx="3182877" cy="1620000"/>
                  <a:chOff x="4989523" y="3958613"/>
                  <a:chExt cx="3182877" cy="1620000"/>
                </a:xfrm>
              </p:grpSpPr>
              <p:grpSp>
                <p:nvGrpSpPr>
                  <p:cNvPr id="19504" name="グループ化 19503">
                    <a:extLst>
                      <a:ext uri="{FF2B5EF4-FFF2-40B4-BE49-F238E27FC236}">
                        <a16:creationId xmlns:a16="http://schemas.microsoft.com/office/drawing/2014/main" id="{C8446DD3-9C4C-0D3A-039C-DD8B75ED538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4989523" y="3958613"/>
                    <a:ext cx="3182877" cy="1620000"/>
                    <a:chOff x="5868144" y="3284984"/>
                    <a:chExt cx="2865505" cy="1459905"/>
                  </a:xfrm>
                </p:grpSpPr>
                <p:grpSp>
                  <p:nvGrpSpPr>
                    <p:cNvPr id="19488" name="グループ化 72">
                      <a:extLst>
                        <a:ext uri="{FF2B5EF4-FFF2-40B4-BE49-F238E27FC236}">
                          <a16:creationId xmlns:a16="http://schemas.microsoft.com/office/drawing/2014/main" id="{327CD781-8ED1-2EA4-5CB5-A6A558BEE66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889649" y="3284984"/>
                      <a:ext cx="2844000" cy="1296000"/>
                      <a:chOff x="2483768" y="4819392"/>
                      <a:chExt cx="5539372" cy="1647535"/>
                    </a:xfrm>
                  </p:grpSpPr>
                  <p:cxnSp>
                    <p:nvCxnSpPr>
                      <p:cNvPr id="19491" name="直線矢印コネクタ 73">
                        <a:extLst>
                          <a:ext uri="{FF2B5EF4-FFF2-40B4-BE49-F238E27FC236}">
                            <a16:creationId xmlns:a16="http://schemas.microsoft.com/office/drawing/2014/main" id="{18D963B6-82B0-F862-E6F5-0E876D6DF0B3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2483768" y="6309320"/>
                        <a:ext cx="5539372" cy="0"/>
                      </a:xfrm>
                      <a:prstGeom prst="straightConnector1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9492" name="直線矢印コネクタ 74">
                        <a:extLst>
                          <a:ext uri="{FF2B5EF4-FFF2-40B4-BE49-F238E27FC236}">
                            <a16:creationId xmlns:a16="http://schemas.microsoft.com/office/drawing/2014/main" id="{EE258EBF-3B6B-60DE-5E7F-917C0BC7B9D3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4120872" y="4819392"/>
                        <a:ext cx="0" cy="1647535"/>
                      </a:xfrm>
                      <a:prstGeom prst="straightConnector1">
                        <a:avLst/>
                      </a:prstGeom>
                      <a:noFill/>
                      <a:ln w="9525" algn="ctr">
                        <a:solidFill>
                          <a:schemeClr val="tx1"/>
                        </a:solidFill>
                        <a:round/>
                        <a:headEnd/>
                        <a:tailEnd type="triangl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sp>
                    <p:nvSpPr>
                      <p:cNvPr id="19493" name="Freeform 25">
                        <a:extLst>
                          <a:ext uri="{FF2B5EF4-FFF2-40B4-BE49-F238E27FC236}">
                            <a16:creationId xmlns:a16="http://schemas.microsoft.com/office/drawing/2014/main" id="{3D970954-56A7-646F-C245-EAF05BB3B2C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62845" y="5358508"/>
                        <a:ext cx="5043396" cy="922658"/>
                      </a:xfrm>
                      <a:custGeom>
                        <a:avLst/>
                        <a:gdLst>
                          <a:gd name="T0" fmla="*/ 2147483646 w 16145"/>
                          <a:gd name="T1" fmla="*/ 2147483646 h 10495"/>
                          <a:gd name="T2" fmla="*/ 2147483646 w 16145"/>
                          <a:gd name="T3" fmla="*/ 2147483646 h 10495"/>
                          <a:gd name="T4" fmla="*/ 2147483646 w 16145"/>
                          <a:gd name="T5" fmla="*/ 2147483646 h 10495"/>
                          <a:gd name="T6" fmla="*/ 2147483646 w 16145"/>
                          <a:gd name="T7" fmla="*/ 2147483646 h 10495"/>
                          <a:gd name="T8" fmla="*/ 2147483646 w 16145"/>
                          <a:gd name="T9" fmla="*/ 2147483646 h 10495"/>
                          <a:gd name="T10" fmla="*/ 0 w 16145"/>
                          <a:gd name="T11" fmla="*/ 0 h 10495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connsiteX0" fmla="*/ 18696 w 18696"/>
                          <a:gd name="connsiteY0" fmla="*/ 10495 h 10495"/>
                          <a:gd name="connsiteX1" fmla="*/ 13500 w 18696"/>
                          <a:gd name="connsiteY1" fmla="*/ 10003 h 10495"/>
                          <a:gd name="connsiteX2" fmla="*/ 9612 w 18696"/>
                          <a:gd name="connsiteY2" fmla="*/ 8666 h 10495"/>
                          <a:gd name="connsiteX3" fmla="*/ 7496 w 18696"/>
                          <a:gd name="connsiteY3" fmla="*/ 1925 h 10495"/>
                          <a:gd name="connsiteX4" fmla="*/ 5299 w 18696"/>
                          <a:gd name="connsiteY4" fmla="*/ 226 h 10495"/>
                          <a:gd name="connsiteX5" fmla="*/ 0 w 18696"/>
                          <a:gd name="connsiteY5" fmla="*/ 0 h 10495"/>
                          <a:gd name="connsiteX0" fmla="*/ 20218 w 20218"/>
                          <a:gd name="connsiteY0" fmla="*/ 10495 h 10495"/>
                          <a:gd name="connsiteX1" fmla="*/ 13500 w 20218"/>
                          <a:gd name="connsiteY1" fmla="*/ 10003 h 10495"/>
                          <a:gd name="connsiteX2" fmla="*/ 9612 w 20218"/>
                          <a:gd name="connsiteY2" fmla="*/ 8666 h 10495"/>
                          <a:gd name="connsiteX3" fmla="*/ 7496 w 20218"/>
                          <a:gd name="connsiteY3" fmla="*/ 1925 h 10495"/>
                          <a:gd name="connsiteX4" fmla="*/ 5299 w 20218"/>
                          <a:gd name="connsiteY4" fmla="*/ 226 h 10495"/>
                          <a:gd name="connsiteX5" fmla="*/ 0 w 20218"/>
                          <a:gd name="connsiteY5" fmla="*/ 0 h 10495"/>
                          <a:gd name="connsiteX0" fmla="*/ 20218 w 20218"/>
                          <a:gd name="connsiteY0" fmla="*/ 10495 h 10499"/>
                          <a:gd name="connsiteX1" fmla="*/ 13500 w 20218"/>
                          <a:gd name="connsiteY1" fmla="*/ 10334 h 10499"/>
                          <a:gd name="connsiteX2" fmla="*/ 9612 w 20218"/>
                          <a:gd name="connsiteY2" fmla="*/ 8666 h 10499"/>
                          <a:gd name="connsiteX3" fmla="*/ 7496 w 20218"/>
                          <a:gd name="connsiteY3" fmla="*/ 1925 h 10499"/>
                          <a:gd name="connsiteX4" fmla="*/ 5299 w 20218"/>
                          <a:gd name="connsiteY4" fmla="*/ 226 h 10499"/>
                          <a:gd name="connsiteX5" fmla="*/ 0 w 20218"/>
                          <a:gd name="connsiteY5" fmla="*/ 0 h 1049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20218" h="10499">
                            <a:moveTo>
                              <a:pt x="20218" y="10495"/>
                            </a:moveTo>
                            <a:cubicBezTo>
                              <a:pt x="19976" y="10412"/>
                              <a:pt x="15267" y="10639"/>
                              <a:pt x="13500" y="10334"/>
                            </a:cubicBezTo>
                            <a:cubicBezTo>
                              <a:pt x="11733" y="10029"/>
                              <a:pt x="10613" y="10067"/>
                              <a:pt x="9612" y="8666"/>
                            </a:cubicBezTo>
                            <a:cubicBezTo>
                              <a:pt x="8611" y="7265"/>
                              <a:pt x="8215" y="3332"/>
                              <a:pt x="7496" y="1925"/>
                            </a:cubicBezTo>
                            <a:cubicBezTo>
                              <a:pt x="6777" y="518"/>
                              <a:pt x="5986" y="533"/>
                              <a:pt x="5299" y="226"/>
                            </a:cubicBezTo>
                            <a:cubicBezTo>
                              <a:pt x="4612" y="-82"/>
                              <a:pt x="573" y="41"/>
                              <a:pt x="0" y="0"/>
                            </a:cubicBezTo>
                          </a:path>
                        </a:pathLst>
                      </a:custGeom>
                      <a:noFill/>
                      <a:ln w="25400">
                        <a:solidFill>
                          <a:srgbClr val="0058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ja-JP" altLang="en-US" dirty="0"/>
                      </a:p>
                    </p:txBody>
                  </p:sp>
                </p:grpSp>
                <p:cxnSp>
                  <p:nvCxnSpPr>
                    <p:cNvPr id="31" name="直線コネクタ 30">
                      <a:extLst>
                        <a:ext uri="{FF2B5EF4-FFF2-40B4-BE49-F238E27FC236}">
                          <a16:creationId xmlns:a16="http://schemas.microsoft.com/office/drawing/2014/main" id="{D59670C1-DD5B-4D08-8FCC-99A697AE155B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5868144" y="3669088"/>
                      <a:ext cx="2736000" cy="0"/>
                    </a:xfrm>
                    <a:prstGeom prst="line">
                      <a:avLst/>
                    </a:prstGeom>
                    <a:solidFill>
                      <a:srgbClr val="FFCC00">
                        <a:alpha val="20000"/>
                      </a:srgbClr>
                    </a:solidFill>
                    <a:ln w="9525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sp>
                  <p:nvSpPr>
                    <p:cNvPr id="19502" name="テキスト ボックス 19501">
                      <a:extLst>
                        <a:ext uri="{FF2B5EF4-FFF2-40B4-BE49-F238E27FC236}">
                          <a16:creationId xmlns:a16="http://schemas.microsoft.com/office/drawing/2014/main" id="{C4D7498B-D748-9F2B-F282-7F20A6B853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90089" y="4437112"/>
                      <a:ext cx="31836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 dirty="0"/>
                    </a:p>
                  </p:txBody>
                </p:sp>
                <p:sp>
                  <p:nvSpPr>
                    <p:cNvPr id="19503" name="テキスト ボックス 19502">
                      <a:extLst>
                        <a:ext uri="{FF2B5EF4-FFF2-40B4-BE49-F238E27FC236}">
                          <a16:creationId xmlns:a16="http://schemas.microsoft.com/office/drawing/2014/main" id="{ED972A44-F0AA-F27A-5414-5959313652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90089" y="3409255"/>
                      <a:ext cx="31836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:r>
                        <a:rPr lang="en-US" altLang="ja-JP" sz="1400" dirty="0"/>
                        <a:t>1</a:t>
                      </a:r>
                    </a:p>
                  </p:txBody>
                </p:sp>
              </p:grpSp>
              <p:pic>
                <p:nvPicPr>
                  <p:cNvPr id="38" name="図 37">
                    <a:extLst>
                      <a:ext uri="{FF2B5EF4-FFF2-40B4-BE49-F238E27FC236}">
                        <a16:creationId xmlns:a16="http://schemas.microsoft.com/office/drawing/2014/main" id="{0EA7F924-0B58-A870-F0ED-CB124EAAD2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035101" y="4930468"/>
                    <a:ext cx="182906" cy="21339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8" name="図 19">
                  <a:extLst>
                    <a:ext uri="{FF2B5EF4-FFF2-40B4-BE49-F238E27FC236}">
                      <a16:creationId xmlns:a16="http://schemas.microsoft.com/office/drawing/2014/main" id="{D7C696BE-638D-0209-D432-EF97140ADF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44408" y="5157190"/>
                  <a:ext cx="269651" cy="2359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7CF4A29-ABC5-77B2-3211-ED1014329218}"/>
                  </a:ext>
                </a:extLst>
              </p:cNvPr>
              <p:cNvSpPr txBox="1"/>
              <p:nvPr/>
            </p:nvSpPr>
            <p:spPr>
              <a:xfrm>
                <a:off x="6731645" y="4928528"/>
                <a:ext cx="1440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ja-JP" sz="1600" dirty="0">
                    <a:solidFill>
                      <a:srgbClr val="993300"/>
                    </a:solidFill>
                  </a:rPr>
                  <a:t>blocking</a:t>
                </a:r>
                <a:endParaRPr kumimoji="1" lang="ja-JP" altLang="en-US" sz="1600" dirty="0">
                  <a:solidFill>
                    <a:srgbClr val="993300"/>
                  </a:solidFill>
                </a:endParaRPr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68760A2-2D10-46AC-3611-2567A1E382C9}"/>
                </a:ext>
              </a:extLst>
            </p:cNvPr>
            <p:cNvSpPr/>
            <p:nvPr/>
          </p:nvSpPr>
          <p:spPr bwMode="auto">
            <a:xfrm>
              <a:off x="6031410" y="4759780"/>
              <a:ext cx="360000" cy="867600"/>
            </a:xfrm>
            <a:prstGeom prst="rect">
              <a:avLst/>
            </a:prstGeom>
            <a:solidFill>
              <a:srgbClr val="993300">
                <a:alpha val="2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5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E7693-84C0-2A43-D79B-1B6236C6C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4B24005B-B021-B3B5-3763-0CFBD00E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i="0"/>
              <a:t>Athens 2025</a:t>
            </a:r>
            <a:endParaRPr lang="en-US" altLang="ja-JP" i="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6A83A4C-E1C8-4384-9E90-D6BC8D4F97E7}"/>
              </a:ext>
            </a:extLst>
          </p:cNvPr>
          <p:cNvSpPr txBox="1"/>
          <p:nvPr/>
        </p:nvSpPr>
        <p:spPr>
          <a:xfrm>
            <a:off x="611560" y="1024860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ja-JP" sz="2000" dirty="0"/>
              <a:t>Dichotomy theorem</a:t>
            </a:r>
            <a:r>
              <a:rPr kumimoji="1" lang="en-US" altLang="ja-JP" sz="2000" dirty="0">
                <a:solidFill>
                  <a:srgbClr val="993300"/>
                </a:solidFill>
              </a:rPr>
              <a:t> </a:t>
            </a:r>
            <a:endParaRPr kumimoji="1" lang="ja-JP" altLang="en-US" sz="2000" dirty="0">
              <a:solidFill>
                <a:srgbClr val="99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C74637C-9E1D-BEC2-59B3-7DF7CC1DBDEE}"/>
                  </a:ext>
                </a:extLst>
              </p:cNvPr>
              <p:cNvSpPr txBox="1"/>
              <p:nvPr/>
            </p:nvSpPr>
            <p:spPr>
              <a:xfrm>
                <a:off x="971600" y="1496978"/>
                <a:ext cx="777686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ja-JP" sz="2000" dirty="0">
                    <a:solidFill>
                      <a:srgbClr val="005800"/>
                    </a:solidFill>
                  </a:rPr>
                  <a:t>The limit profile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sz="2000" i="1" dirty="0" smtClean="0">
                            <a:solidFill>
                              <a:srgbClr val="0058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000" b="0" i="1" dirty="0" smtClean="0">
                            <a:solidFill>
                              <a:srgbClr val="0058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ja-JP" sz="2000" dirty="0">
                    <a:solidFill>
                      <a:srgbClr val="0058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ja-JP" sz="2000" dirty="0">
                    <a:solidFill>
                      <a:srgbClr val="005800"/>
                    </a:solidFill>
                  </a:rPr>
                  <a:t>converges either to 1 or to 0, uniformly regardless of the choice of  </a:t>
                </a:r>
                <a:r>
                  <a:rPr lang="en-US" altLang="ja-JP" sz="2000" i="1" dirty="0">
                    <a:solidFill>
                      <a:srgbClr val="0058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ja-JP" sz="2000" dirty="0">
                    <a:solidFill>
                      <a:srgbClr val="005800"/>
                    </a:solidFill>
                  </a:rPr>
                  <a:t>. </a:t>
                </a:r>
                <a:endParaRPr kumimoji="1" lang="ja-JP" altLang="en-US" sz="2000" dirty="0">
                  <a:solidFill>
                    <a:srgbClr val="005800"/>
                  </a:solidFill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C74637C-9E1D-BEC2-59B3-7DF7CC1DB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496978"/>
                <a:ext cx="7776864" cy="707886"/>
              </a:xfrm>
              <a:prstGeom prst="rect">
                <a:avLst/>
              </a:prstGeom>
              <a:blipFill>
                <a:blip r:embed="rId2"/>
                <a:stretch>
                  <a:fillRect l="-784" t="-5172" r="-1646" b="-146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19">
            <a:extLst>
              <a:ext uri="{FF2B5EF4-FFF2-40B4-BE49-F238E27FC236}">
                <a16:creationId xmlns:a16="http://schemas.microsoft.com/office/drawing/2014/main" id="{CE297350-98AF-1A18-8C8A-9F5D53D8B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333375"/>
            <a:ext cx="3168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400" dirty="0"/>
              <a:t>List of main results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FCF49A-808D-F1CF-422C-A1838F1057EB}"/>
              </a:ext>
            </a:extLst>
          </p:cNvPr>
          <p:cNvSpPr txBox="1"/>
          <p:nvPr/>
        </p:nvSpPr>
        <p:spPr>
          <a:xfrm>
            <a:off x="971600" y="2343656"/>
            <a:ext cx="5760640" cy="707886"/>
          </a:xfrm>
          <a:prstGeom prst="rect">
            <a:avLst/>
          </a:prstGeom>
          <a:noFill/>
          <a:ln>
            <a:solidFill>
              <a:srgbClr val="0058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ja-JP" sz="2000" dirty="0">
                <a:solidFill>
                  <a:srgbClr val="005800"/>
                </a:solidFill>
              </a:rPr>
              <a:t>The family of blocking walls form a closed set, while that of non-blocking walls form an open set.</a:t>
            </a:r>
            <a:endParaRPr kumimoji="1" lang="ja-JP" altLang="en-US" sz="2000" dirty="0">
              <a:solidFill>
                <a:srgbClr val="0058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4D2EC19-9933-60CD-DC55-21FC4B2B8810}"/>
              </a:ext>
            </a:extLst>
          </p:cNvPr>
          <p:cNvSpPr txBox="1"/>
          <p:nvPr/>
        </p:nvSpPr>
        <p:spPr>
          <a:xfrm>
            <a:off x="611560" y="3244914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ja-JP" sz="2000" dirty="0"/>
              <a:t>Sufficient c</a:t>
            </a:r>
            <a:r>
              <a:rPr kumimoji="1" lang="en-US" altLang="ja-JP" sz="2000" dirty="0"/>
              <a:t>onditions for blocking. 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DD9CC6-8485-1635-663C-0118B8ECCDEC}"/>
              </a:ext>
            </a:extLst>
          </p:cNvPr>
          <p:cNvSpPr txBox="1"/>
          <p:nvPr/>
        </p:nvSpPr>
        <p:spPr>
          <a:xfrm>
            <a:off x="611560" y="4563705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ja-JP" sz="2000" dirty="0"/>
              <a:t>Sufficient c</a:t>
            </a:r>
            <a:r>
              <a:rPr kumimoji="1" lang="en-US" altLang="ja-JP" sz="2000" dirty="0"/>
              <a:t>onditions for propagation. </a:t>
            </a:r>
            <a:endParaRPr kumimoji="1" lang="ja-JP" altLang="en-US" sz="2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06D05B7-33FF-02C5-A9B8-0FD4B0570EC4}"/>
              </a:ext>
            </a:extLst>
          </p:cNvPr>
          <p:cNvSpPr txBox="1"/>
          <p:nvPr/>
        </p:nvSpPr>
        <p:spPr>
          <a:xfrm>
            <a:off x="971600" y="3717032"/>
            <a:ext cx="5934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000" dirty="0">
                <a:solidFill>
                  <a:srgbClr val="005800"/>
                </a:solidFill>
              </a:rPr>
              <a:t>Blocking occurs if the holes are narrow enough.</a:t>
            </a:r>
            <a:endParaRPr kumimoji="1" lang="ja-JP" altLang="en-US" sz="2000" dirty="0">
              <a:solidFill>
                <a:srgbClr val="005800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ADD9D91-D04E-683B-7B9E-1056B49EF0F2}"/>
              </a:ext>
            </a:extLst>
          </p:cNvPr>
          <p:cNvSpPr txBox="1"/>
          <p:nvPr/>
        </p:nvSpPr>
        <p:spPr>
          <a:xfrm>
            <a:off x="1043608" y="5067761"/>
            <a:ext cx="64087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spcBef>
                <a:spcPts val="600"/>
              </a:spcBef>
              <a:buAutoNum type="alphaLcParenBoth"/>
            </a:pPr>
            <a:r>
              <a:rPr kumimoji="1" lang="en-US" altLang="ja-JP" sz="2000" dirty="0">
                <a:solidFill>
                  <a:srgbClr val="005800"/>
                </a:solidFill>
              </a:rPr>
              <a:t>Wall with large holes;</a:t>
            </a:r>
          </a:p>
          <a:p>
            <a:pPr marL="457200" indent="-457200" algn="l">
              <a:spcBef>
                <a:spcPts val="600"/>
              </a:spcBef>
              <a:buAutoNum type="alphaLcParenBoth"/>
            </a:pPr>
            <a:r>
              <a:rPr kumimoji="1" lang="en-US" altLang="ja-JP" sz="2000" dirty="0">
                <a:solidFill>
                  <a:srgbClr val="005800"/>
                </a:solidFill>
              </a:rPr>
              <a:t>Small capacity wall;</a:t>
            </a:r>
          </a:p>
          <a:p>
            <a:pPr marL="457200" indent="-457200" algn="l">
              <a:spcBef>
                <a:spcPts val="600"/>
              </a:spcBef>
              <a:buAutoNum type="alphaLcParenBoth"/>
            </a:pPr>
            <a:r>
              <a:rPr lang="en-US" altLang="ja-JP" sz="2000" dirty="0">
                <a:solidFill>
                  <a:srgbClr val="005800"/>
                </a:solidFill>
              </a:rPr>
              <a:t>Parallel blade wall.</a:t>
            </a:r>
            <a:endParaRPr kumimoji="1" lang="ja-JP" altLang="en-US" sz="2000" dirty="0">
              <a:solidFill>
                <a:srgbClr val="0058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354A97-29C3-4827-C5EB-2B1362368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5537" y="1850921"/>
            <a:ext cx="3922927" cy="400110"/>
          </a:xfrm>
          <a:prstGeom prst="rect">
            <a:avLst/>
          </a:prstGeom>
          <a:solidFill>
            <a:srgbClr val="3333CC">
              <a:alpha val="1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000" u="sng" dirty="0">
                <a:solidFill>
                  <a:srgbClr val="3333CC"/>
                </a:solidFill>
              </a:rPr>
              <a:t>Method</a:t>
            </a:r>
            <a:r>
              <a:rPr lang="en-US" altLang="ja-JP" sz="2000" dirty="0">
                <a:solidFill>
                  <a:srgbClr val="3333CC"/>
                </a:solidFill>
              </a:rPr>
              <a:t>:</a:t>
            </a:r>
            <a:r>
              <a:rPr lang="en-US" altLang="ja-JP" sz="2000" dirty="0"/>
              <a:t>  Liouville type lemma </a:t>
            </a:r>
            <a:endParaRPr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98A822-BA68-1B52-EE20-97C4A9EFE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4109010"/>
            <a:ext cx="3922927" cy="400110"/>
          </a:xfrm>
          <a:prstGeom prst="rect">
            <a:avLst/>
          </a:prstGeom>
          <a:solidFill>
            <a:srgbClr val="3333CC">
              <a:alpha val="1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000" u="sng" dirty="0">
                <a:solidFill>
                  <a:srgbClr val="3333CC"/>
                </a:solidFill>
              </a:rPr>
              <a:t>Method</a:t>
            </a:r>
            <a:r>
              <a:rPr lang="en-US" altLang="ja-JP" sz="2000" dirty="0">
                <a:solidFill>
                  <a:srgbClr val="3333CC"/>
                </a:solidFill>
              </a:rPr>
              <a:t>:</a:t>
            </a:r>
            <a:r>
              <a:rPr lang="en-US" altLang="ja-JP" sz="2000" dirty="0"/>
              <a:t>  variational arguments </a:t>
            </a:r>
            <a:endParaRPr lang="ja-JP" altLang="en-US" sz="2000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6EC55E7-892B-DAAA-D936-9C641091FD5E}"/>
              </a:ext>
            </a:extLst>
          </p:cNvPr>
          <p:cNvCxnSpPr/>
          <p:nvPr/>
        </p:nvCxnSpPr>
        <p:spPr bwMode="auto">
          <a:xfrm>
            <a:off x="2547067" y="2671748"/>
            <a:ext cx="3672408" cy="0"/>
          </a:xfrm>
          <a:prstGeom prst="line">
            <a:avLst/>
          </a:prstGeom>
          <a:solidFill>
            <a:srgbClr val="FFCC00">
              <a:alpha val="20000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5256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31" grpId="0"/>
      <p:bldP spid="33" grpId="0"/>
      <p:bldP spid="5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5F76309A-4BCD-4A66-BBC8-C0CF20D33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144713"/>
            <a:ext cx="5976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CEEBF328-2E8E-4BEE-929E-470AC67BE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928813"/>
            <a:ext cx="79208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7429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+mj-lt"/>
              <a:buAutoNum type="arabicPeriod" startAt="3"/>
            </a:pPr>
            <a:r>
              <a:rPr lang="en-US" altLang="ja-JP" sz="3600" dirty="0"/>
              <a:t>Propagation / blocking dichotomy</a:t>
            </a:r>
          </a:p>
        </p:txBody>
      </p:sp>
      <p:sp>
        <p:nvSpPr>
          <p:cNvPr id="20485" name="フッター プレースホルダー 1">
            <a:extLst>
              <a:ext uri="{FF2B5EF4-FFF2-40B4-BE49-F238E27FC236}">
                <a16:creationId xmlns:a16="http://schemas.microsoft.com/office/drawing/2014/main" id="{592EE14C-0DAF-4A57-83AB-F2CC2B59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5800"/>
                </a:solidFill>
              </a:rPr>
              <a:t>Athens 2025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6C582BE-8844-5F83-55D8-3EF90AF4F1AC}"/>
              </a:ext>
            </a:extLst>
          </p:cNvPr>
          <p:cNvSpPr txBox="1"/>
          <p:nvPr/>
        </p:nvSpPr>
        <p:spPr>
          <a:xfrm>
            <a:off x="1115616" y="3140968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solidFill>
                  <a:srgbClr val="800000"/>
                </a:solidFill>
              </a:rPr>
              <a:t>Classification of solution behaviors beyond the wall.</a:t>
            </a:r>
            <a:endParaRPr kumimoji="1" lang="ja-JP" altLang="en-US" sz="2400" dirty="0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65DB0-93AE-2672-1B98-947FFD429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19">
            <a:extLst>
              <a:ext uri="{FF2B5EF4-FFF2-40B4-BE49-F238E27FC236}">
                <a16:creationId xmlns:a16="http://schemas.microsoft.com/office/drawing/2014/main" id="{D78059AA-A928-C489-3F58-0B43D6395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5171376" cy="461665"/>
          </a:xfrm>
          <a:prstGeom prst="rect">
            <a:avLst/>
          </a:prstGeom>
          <a:solidFill>
            <a:srgbClr val="FF9900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400" dirty="0"/>
              <a:t>Propagation / blocking dichotomy</a:t>
            </a:r>
          </a:p>
        </p:txBody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62F34742-7B5D-8066-D18D-D392DA0ECE8C}"/>
              </a:ext>
            </a:extLst>
          </p:cNvPr>
          <p:cNvSpPr>
            <a:spLocks/>
          </p:cNvSpPr>
          <p:nvPr/>
        </p:nvSpPr>
        <p:spPr bwMode="auto">
          <a:xfrm>
            <a:off x="1958357" y="4307210"/>
            <a:ext cx="4741200" cy="939800"/>
          </a:xfrm>
          <a:custGeom>
            <a:avLst/>
            <a:gdLst>
              <a:gd name="T0" fmla="*/ 2147483646 w 20926"/>
              <a:gd name="T1" fmla="*/ 2147483646 h 10697"/>
              <a:gd name="T2" fmla="*/ 2147483646 w 20926"/>
              <a:gd name="T3" fmla="*/ 2147483646 h 10697"/>
              <a:gd name="T4" fmla="*/ 2147483646 w 20926"/>
              <a:gd name="T5" fmla="*/ 2147483646 h 10697"/>
              <a:gd name="T6" fmla="*/ 2147483646 w 20926"/>
              <a:gd name="T7" fmla="*/ 2147483646 h 10697"/>
              <a:gd name="T8" fmla="*/ 2147483646 w 20926"/>
              <a:gd name="T9" fmla="*/ 2147483646 h 10697"/>
              <a:gd name="T10" fmla="*/ 0 w 20926"/>
              <a:gd name="T11" fmla="*/ 0 h 106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926" h="10697">
                <a:moveTo>
                  <a:pt x="20926" y="10697"/>
                </a:moveTo>
                <a:cubicBezTo>
                  <a:pt x="20684" y="10614"/>
                  <a:pt x="16408" y="10206"/>
                  <a:pt x="15025" y="8891"/>
                </a:cubicBezTo>
                <a:cubicBezTo>
                  <a:pt x="13642" y="7576"/>
                  <a:pt x="13934" y="4066"/>
                  <a:pt x="12626" y="2804"/>
                </a:cubicBezTo>
                <a:cubicBezTo>
                  <a:pt x="11318" y="1542"/>
                  <a:pt x="8824" y="1749"/>
                  <a:pt x="7178" y="1319"/>
                </a:cubicBezTo>
                <a:cubicBezTo>
                  <a:pt x="5532" y="889"/>
                  <a:pt x="3435" y="533"/>
                  <a:pt x="2748" y="226"/>
                </a:cubicBezTo>
                <a:cubicBezTo>
                  <a:pt x="2061" y="-82"/>
                  <a:pt x="573" y="41"/>
                  <a:pt x="0" y="0"/>
                </a:cubicBezTo>
              </a:path>
            </a:pathLst>
          </a:custGeom>
          <a:noFill/>
          <a:ln w="25400">
            <a:solidFill>
              <a:srgbClr val="0058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685EC8C-AE2F-E945-1F9E-181C77C6306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12088" y="4653384"/>
            <a:ext cx="428625" cy="431800"/>
            <a:chOff x="2100368" y="4834150"/>
            <a:chExt cx="252413" cy="253554"/>
          </a:xfrm>
        </p:grpSpPr>
        <p:sp>
          <p:nvSpPr>
            <p:cNvPr id="21514" name="正方形/長方形 20">
              <a:extLst>
                <a:ext uri="{FF2B5EF4-FFF2-40B4-BE49-F238E27FC236}">
                  <a16:creationId xmlns:a16="http://schemas.microsoft.com/office/drawing/2014/main" id="{9AEFE825-F8A5-B423-6163-3D0E0B689A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102445" y="4931391"/>
              <a:ext cx="253554" cy="59071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1515" name="正方形/長方形 21">
              <a:extLst>
                <a:ext uri="{FF2B5EF4-FFF2-40B4-BE49-F238E27FC236}">
                  <a16:creationId xmlns:a16="http://schemas.microsoft.com/office/drawing/2014/main" id="{66CE1291-9B8A-63DA-9CB7-1DCA752A0B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00000">
              <a:off x="2100368" y="4945294"/>
              <a:ext cx="252413" cy="5933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</p:grpSp>
      <p:sp>
        <p:nvSpPr>
          <p:cNvPr id="21511" name="フッター プレースホルダー 1">
            <a:extLst>
              <a:ext uri="{FF2B5EF4-FFF2-40B4-BE49-F238E27FC236}">
                <a16:creationId xmlns:a16="http://schemas.microsoft.com/office/drawing/2014/main" id="{E7A1670D-1788-552D-B52E-2FF45154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5800"/>
                </a:solidFill>
              </a:rPr>
              <a:t>Athens 2025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0F7D9A-B954-CC93-4BA1-6FC320DBD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284984"/>
            <a:ext cx="82946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000" dirty="0"/>
              <a:t>In particular, there is no blocking profile that converges to  0  too slowly.</a:t>
            </a:r>
            <a:endParaRPr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A34331-A43B-FBF8-186C-A9A9F003B542}"/>
              </a:ext>
            </a:extLst>
          </p:cNvPr>
          <p:cNvSpPr txBox="1"/>
          <p:nvPr/>
        </p:nvSpPr>
        <p:spPr>
          <a:xfrm>
            <a:off x="441325" y="5805264"/>
            <a:ext cx="1754411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Idea of proof:</a:t>
            </a:r>
            <a:endParaRPr kumimoji="1" lang="ja-JP" altLang="en-US" sz="2000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F602213-9A5C-58FF-2DA0-F5C7BFB6315F}"/>
              </a:ext>
            </a:extLst>
          </p:cNvPr>
          <p:cNvGrpSpPr/>
          <p:nvPr/>
        </p:nvGrpSpPr>
        <p:grpSpPr>
          <a:xfrm>
            <a:off x="2339752" y="5775647"/>
            <a:ext cx="5616624" cy="461665"/>
            <a:chOff x="2339752" y="5919663"/>
            <a:chExt cx="5616624" cy="461665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49568B9D-92E8-88D3-DA56-5E3F08A322AF}"/>
                </a:ext>
              </a:extLst>
            </p:cNvPr>
            <p:cNvGrpSpPr/>
            <p:nvPr/>
          </p:nvGrpSpPr>
          <p:grpSpPr>
            <a:xfrm>
              <a:off x="2339752" y="5949280"/>
              <a:ext cx="5616624" cy="400050"/>
              <a:chOff x="2339752" y="5949280"/>
              <a:chExt cx="5616624" cy="400050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9B119DB-A99B-C815-02B4-34594C7FBD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9752" y="5949280"/>
                <a:ext cx="2474913" cy="400050"/>
              </a:xfrm>
              <a:prstGeom prst="rect">
                <a:avLst/>
              </a:prstGeom>
              <a:solidFill>
                <a:srgbClr val="C00000">
                  <a:alpha val="10196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ja-JP" sz="2000" dirty="0"/>
                  <a:t>Limiting argument</a:t>
                </a:r>
                <a:endParaRPr lang="ja-JP" altLang="en-US" sz="2000" dirty="0"/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1B2F3FA-BE0E-3113-F0CE-04EB3ABE3F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072" y="5949280"/>
                <a:ext cx="2736304" cy="400050"/>
              </a:xfrm>
              <a:prstGeom prst="rect">
                <a:avLst/>
              </a:prstGeom>
              <a:solidFill>
                <a:srgbClr val="3333CC">
                  <a:alpha val="10196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ja-JP" sz="2000" dirty="0"/>
                  <a:t>Liouville type lemma</a:t>
                </a:r>
                <a:endParaRPr lang="ja-JP" altLang="en-US" sz="2000" dirty="0"/>
              </a:p>
            </p:txBody>
          </p:sp>
        </p:grp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E4C23920-D1D9-E6AD-9786-0BEBA5058471}"/>
                </a:ext>
              </a:extLst>
            </p:cNvPr>
            <p:cNvSpPr txBox="1"/>
            <p:nvPr/>
          </p:nvSpPr>
          <p:spPr>
            <a:xfrm>
              <a:off x="4839131" y="5919663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2400" dirty="0"/>
                <a:t>+</a:t>
              </a:r>
              <a:endParaRPr kumimoji="1" lang="ja-JP" altLang="en-US" sz="2400" dirty="0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958D4919-6023-64C9-EB8F-87D6439CA3BD}"/>
              </a:ext>
            </a:extLst>
          </p:cNvPr>
          <p:cNvGrpSpPr/>
          <p:nvPr/>
        </p:nvGrpSpPr>
        <p:grpSpPr>
          <a:xfrm>
            <a:off x="441325" y="1125538"/>
            <a:ext cx="8307388" cy="1964690"/>
            <a:chOff x="441325" y="1125538"/>
            <a:chExt cx="8307388" cy="1964690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FAC83833-782C-0BE9-D63E-B2B6B3F4C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649" y="1316260"/>
              <a:ext cx="8092807" cy="1656628"/>
            </a:xfrm>
            <a:prstGeom prst="rect">
              <a:avLst/>
            </a:prstGeom>
          </p:spPr>
        </p:pic>
        <p:sp>
          <p:nvSpPr>
            <p:cNvPr id="21" name="正方形/長方形 10">
              <a:extLst>
                <a:ext uri="{FF2B5EF4-FFF2-40B4-BE49-F238E27FC236}">
                  <a16:creationId xmlns:a16="http://schemas.microsoft.com/office/drawing/2014/main" id="{24E2AFBF-84EF-B943-C43B-A71FF1C0A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" y="1125538"/>
              <a:ext cx="8307388" cy="1964690"/>
            </a:xfrm>
            <a:prstGeom prst="rect">
              <a:avLst/>
            </a:prstGeom>
            <a:solidFill>
              <a:srgbClr val="0070C0">
                <a:alpha val="3137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9652E6B-F396-D825-D3D6-98B3D7FEB313}"/>
              </a:ext>
            </a:extLst>
          </p:cNvPr>
          <p:cNvGrpSpPr/>
          <p:nvPr/>
        </p:nvGrpSpPr>
        <p:grpSpPr>
          <a:xfrm>
            <a:off x="1973426" y="3861123"/>
            <a:ext cx="5748545" cy="1619250"/>
            <a:chOff x="1973426" y="3861123"/>
            <a:chExt cx="5748545" cy="1619250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26ECE058-88D7-1655-90AE-73FC6D11DB70}"/>
                </a:ext>
              </a:extLst>
            </p:cNvPr>
            <p:cNvGrpSpPr/>
            <p:nvPr/>
          </p:nvGrpSpPr>
          <p:grpSpPr>
            <a:xfrm>
              <a:off x="1973426" y="3861123"/>
              <a:ext cx="5748545" cy="1619250"/>
              <a:chOff x="1973426" y="4005139"/>
              <a:chExt cx="5748545" cy="1619250"/>
            </a:xfrm>
          </p:grpSpPr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3D7CF563-BF5A-C52E-143F-5362E6254D14}"/>
                  </a:ext>
                </a:extLst>
              </p:cNvPr>
              <p:cNvGrpSpPr/>
              <p:nvPr/>
            </p:nvGrpSpPr>
            <p:grpSpPr>
              <a:xfrm>
                <a:off x="1973426" y="4005139"/>
                <a:ext cx="5406886" cy="1619250"/>
                <a:chOff x="1973426" y="4221163"/>
                <a:chExt cx="5406886" cy="1619250"/>
              </a:xfrm>
            </p:grpSpPr>
            <p:cxnSp>
              <p:nvCxnSpPr>
                <p:cNvPr id="21519" name="直線矢印コネクタ 73">
                  <a:extLst>
                    <a:ext uri="{FF2B5EF4-FFF2-40B4-BE49-F238E27FC236}">
                      <a16:creationId xmlns:a16="http://schemas.microsoft.com/office/drawing/2014/main" id="{5D45B36D-BBEC-4C51-EEE3-E6837DFD435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979973" y="5651410"/>
                  <a:ext cx="5400339" cy="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520" name="直線矢印コネクタ 74">
                  <a:extLst>
                    <a:ext uri="{FF2B5EF4-FFF2-40B4-BE49-F238E27FC236}">
                      <a16:creationId xmlns:a16="http://schemas.microsoft.com/office/drawing/2014/main" id="{F123B876-BECC-D256-C758-FED13202E60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2987824" y="4221163"/>
                  <a:ext cx="0" cy="161925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1521" name="Freeform 25">
                  <a:extLst>
                    <a:ext uri="{FF2B5EF4-FFF2-40B4-BE49-F238E27FC236}">
                      <a16:creationId xmlns:a16="http://schemas.microsoft.com/office/drawing/2014/main" id="{F71904F9-E8BE-5981-D416-71AC855470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3426" y="4701369"/>
                  <a:ext cx="3657600" cy="921558"/>
                </a:xfrm>
                <a:custGeom>
                  <a:avLst/>
                  <a:gdLst>
                    <a:gd name="T0" fmla="*/ 2147483646 w 16145"/>
                    <a:gd name="T1" fmla="*/ 2147483646 h 10495"/>
                    <a:gd name="T2" fmla="*/ 2147483646 w 16145"/>
                    <a:gd name="T3" fmla="*/ 2147483646 h 10495"/>
                    <a:gd name="T4" fmla="*/ 2147483646 w 16145"/>
                    <a:gd name="T5" fmla="*/ 2147483646 h 10495"/>
                    <a:gd name="T6" fmla="*/ 2147483646 w 16145"/>
                    <a:gd name="T7" fmla="*/ 2147483646 h 10495"/>
                    <a:gd name="T8" fmla="*/ 2147483646 w 16145"/>
                    <a:gd name="T9" fmla="*/ 2147483646 h 10495"/>
                    <a:gd name="T10" fmla="*/ 0 w 16145"/>
                    <a:gd name="T11" fmla="*/ 0 h 1049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6145" h="10495">
                      <a:moveTo>
                        <a:pt x="16145" y="10495"/>
                      </a:moveTo>
                      <a:cubicBezTo>
                        <a:pt x="15903" y="10412"/>
                        <a:pt x="12502" y="10291"/>
                        <a:pt x="10949" y="10003"/>
                      </a:cubicBezTo>
                      <a:cubicBezTo>
                        <a:pt x="9396" y="9715"/>
                        <a:pt x="7833" y="10063"/>
                        <a:pt x="6826" y="8767"/>
                      </a:cubicBezTo>
                      <a:cubicBezTo>
                        <a:pt x="5819" y="7471"/>
                        <a:pt x="5585" y="3651"/>
                        <a:pt x="4905" y="2228"/>
                      </a:cubicBezTo>
                      <a:cubicBezTo>
                        <a:pt x="4225" y="805"/>
                        <a:pt x="3435" y="533"/>
                        <a:pt x="2748" y="226"/>
                      </a:cubicBezTo>
                      <a:cubicBezTo>
                        <a:pt x="2061" y="-82"/>
                        <a:pt x="573" y="41"/>
                        <a:pt x="0" y="0"/>
                      </a:cubicBezTo>
                    </a:path>
                  </a:pathLst>
                </a:custGeom>
                <a:noFill/>
                <a:ln w="25400">
                  <a:solidFill>
                    <a:srgbClr val="0058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</p:grpSp>
          <p:pic>
            <p:nvPicPr>
              <p:cNvPr id="15" name="図 19">
                <a:extLst>
                  <a:ext uri="{FF2B5EF4-FFF2-40B4-BE49-F238E27FC236}">
                    <a16:creationId xmlns:a16="http://schemas.microsoft.com/office/drawing/2014/main" id="{98D4948B-5DBD-C134-2694-FBA9DFE539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52320" y="5331524"/>
                <a:ext cx="269651" cy="235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687024F8-E8C5-A01A-069D-2F6A7B07AA80}"/>
                </a:ext>
              </a:extLst>
            </p:cNvPr>
            <p:cNvSpPr/>
            <p:nvPr/>
          </p:nvSpPr>
          <p:spPr bwMode="auto">
            <a:xfrm>
              <a:off x="2987824" y="4277968"/>
              <a:ext cx="432000" cy="1008000"/>
            </a:xfrm>
            <a:prstGeom prst="rect">
              <a:avLst/>
            </a:prstGeom>
            <a:solidFill>
              <a:srgbClr val="993300">
                <a:alpha val="2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15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Athens 2025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B04B50D-02F7-47D5-F00F-8264D2C48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4813"/>
            <a:ext cx="3312740" cy="503237"/>
          </a:xfrm>
          <a:prstGeom prst="rect">
            <a:avLst/>
          </a:prstGeom>
          <a:solidFill>
            <a:srgbClr val="008080">
              <a:alpha val="20000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ja-JP" sz="2400" dirty="0">
                <a:solidFill>
                  <a:schemeClr val="tx2"/>
                </a:solidFill>
              </a:rPr>
              <a:t>Liouville type lemma 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4B0556A3-CADA-F9E4-213D-624131F20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559" y="4209082"/>
            <a:ext cx="2286000" cy="3000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AF7E643-2780-6FAD-922B-5D7753817DBB}"/>
              </a:ext>
            </a:extLst>
          </p:cNvPr>
          <p:cNvSpPr txBox="1"/>
          <p:nvPr/>
        </p:nvSpPr>
        <p:spPr>
          <a:xfrm>
            <a:off x="755576" y="3592931"/>
            <a:ext cx="3816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000" u="sng" dirty="0"/>
              <a:t>Definition of “stability”</a:t>
            </a:r>
            <a:endParaRPr kumimoji="1" lang="ja-JP" altLang="en-US" sz="2000" u="sng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B172E38C-DD63-AB32-C21C-3B184E7FA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55" y="5157192"/>
            <a:ext cx="5076581" cy="1189171"/>
          </a:xfrm>
          <a:prstGeom prst="rect">
            <a:avLst/>
          </a:prstGeom>
          <a:ln w="19050">
            <a:solidFill>
              <a:srgbClr val="3333CC"/>
            </a:solidFill>
          </a:ln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8811AE3-B93C-17C1-6C0E-1CB769A17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077072"/>
            <a:ext cx="4594549" cy="840223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68F1F1EC-55EC-40FD-5287-BE2E41BB6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1548894"/>
            <a:ext cx="7997354" cy="1808098"/>
          </a:xfrm>
          <a:prstGeom prst="rect">
            <a:avLst/>
          </a:prstGeom>
          <a:ln w="19050">
            <a:solidFill>
              <a:srgbClr val="3333CC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048D962-5AEC-48C6-5988-2CC7B927A1D5}"/>
              </a:ext>
            </a:extLst>
          </p:cNvPr>
          <p:cNvSpPr txBox="1"/>
          <p:nvPr/>
        </p:nvSpPr>
        <p:spPr>
          <a:xfrm>
            <a:off x="755576" y="98072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solidFill>
                  <a:srgbClr val="005800"/>
                </a:solidFill>
              </a:rPr>
              <a:t>[ Y. Liu, K. Wang, J. Wei, K. Wu: Proc. AMS, to appear ]</a:t>
            </a:r>
            <a:endParaRPr kumimoji="1" lang="ja-JP" altLang="en-US" dirty="0">
              <a:solidFill>
                <a:srgbClr val="0058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49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D4B2F-66B3-3223-2B54-43B1109DB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9" name="テキスト ボックス 2">
            <a:extLst>
              <a:ext uri="{FF2B5EF4-FFF2-40B4-BE49-F238E27FC236}">
                <a16:creationId xmlns:a16="http://schemas.microsoft.com/office/drawing/2014/main" id="{78D0E098-FE30-6F8D-EA84-0D8AB49DD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179" y="404664"/>
            <a:ext cx="4269829" cy="400110"/>
          </a:xfrm>
          <a:prstGeom prst="rect">
            <a:avLst/>
          </a:prstGeom>
          <a:solidFill>
            <a:srgbClr val="3333CC">
              <a:alpha val="3000"/>
            </a:srgbClr>
          </a:solidFill>
          <a:ln w="19050">
            <a:solidFill>
              <a:srgbClr val="3333CC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2000" dirty="0"/>
              <a:t>Outline of the proof of Theorem 2</a:t>
            </a:r>
          </a:p>
        </p:txBody>
      </p:sp>
      <p:sp>
        <p:nvSpPr>
          <p:cNvPr id="25620" name="フッター プレースホルダー 1">
            <a:extLst>
              <a:ext uri="{FF2B5EF4-FFF2-40B4-BE49-F238E27FC236}">
                <a16:creationId xmlns:a16="http://schemas.microsoft.com/office/drawing/2014/main" id="{4801C55B-5C40-94DE-07ED-0804674A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5800"/>
                </a:solidFill>
              </a:rPr>
              <a:t>Athens 2025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0920BC76-D3B9-2BA8-66CE-D48665034984}"/>
              </a:ext>
            </a:extLst>
          </p:cNvPr>
          <p:cNvGrpSpPr/>
          <p:nvPr/>
        </p:nvGrpSpPr>
        <p:grpSpPr>
          <a:xfrm>
            <a:off x="1043608" y="2097087"/>
            <a:ext cx="4741200" cy="939800"/>
            <a:chOff x="1043608" y="3749675"/>
            <a:chExt cx="4741200" cy="939800"/>
          </a:xfrm>
        </p:grpSpPr>
        <p:pic>
          <p:nvPicPr>
            <p:cNvPr id="18" name="図 44">
              <a:extLst>
                <a:ext uri="{FF2B5EF4-FFF2-40B4-BE49-F238E27FC236}">
                  <a16:creationId xmlns:a16="http://schemas.microsoft.com/office/drawing/2014/main" id="{AB88ADAF-00FC-3D9B-88ED-A6CA9D4326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6340" y="4365104"/>
              <a:ext cx="257708" cy="23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Freeform 25">
              <a:extLst>
                <a:ext uri="{FF2B5EF4-FFF2-40B4-BE49-F238E27FC236}">
                  <a16:creationId xmlns:a16="http://schemas.microsoft.com/office/drawing/2014/main" id="{A411004F-9574-53B1-EC1C-66EB6687C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3608" y="3749675"/>
              <a:ext cx="4741200" cy="939800"/>
            </a:xfrm>
            <a:custGeom>
              <a:avLst/>
              <a:gdLst>
                <a:gd name="T0" fmla="*/ 2147483646 w 20926"/>
                <a:gd name="T1" fmla="*/ 2147483646 h 10697"/>
                <a:gd name="T2" fmla="*/ 2147483646 w 20926"/>
                <a:gd name="T3" fmla="*/ 2147483646 h 10697"/>
                <a:gd name="T4" fmla="*/ 2147483646 w 20926"/>
                <a:gd name="T5" fmla="*/ 2147483646 h 10697"/>
                <a:gd name="T6" fmla="*/ 2147483646 w 20926"/>
                <a:gd name="T7" fmla="*/ 2147483646 h 10697"/>
                <a:gd name="T8" fmla="*/ 2147483646 w 20926"/>
                <a:gd name="T9" fmla="*/ 2147483646 h 10697"/>
                <a:gd name="T10" fmla="*/ 0 w 20926"/>
                <a:gd name="T11" fmla="*/ 0 h 106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926" h="10697">
                  <a:moveTo>
                    <a:pt x="20926" y="10697"/>
                  </a:moveTo>
                  <a:cubicBezTo>
                    <a:pt x="20684" y="10614"/>
                    <a:pt x="16408" y="10206"/>
                    <a:pt x="15025" y="8891"/>
                  </a:cubicBezTo>
                  <a:cubicBezTo>
                    <a:pt x="13642" y="7576"/>
                    <a:pt x="13934" y="4066"/>
                    <a:pt x="12626" y="2804"/>
                  </a:cubicBezTo>
                  <a:cubicBezTo>
                    <a:pt x="11318" y="1542"/>
                    <a:pt x="8824" y="1749"/>
                    <a:pt x="7178" y="1319"/>
                  </a:cubicBezTo>
                  <a:cubicBezTo>
                    <a:pt x="5532" y="889"/>
                    <a:pt x="3435" y="533"/>
                    <a:pt x="2748" y="226"/>
                  </a:cubicBezTo>
                  <a:cubicBezTo>
                    <a:pt x="2061" y="-82"/>
                    <a:pt x="573" y="41"/>
                    <a:pt x="0" y="0"/>
                  </a:cubicBezTo>
                </a:path>
              </a:pathLst>
            </a:custGeom>
            <a:noFill/>
            <a:ln w="25400">
              <a:solidFill>
                <a:srgbClr val="0058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B31ABB63-97B7-2264-CDBD-F0A46D49D18F}"/>
              </a:ext>
            </a:extLst>
          </p:cNvPr>
          <p:cNvGrpSpPr>
            <a:grpSpLocks/>
          </p:cNvGrpSpPr>
          <p:nvPr/>
        </p:nvGrpSpPr>
        <p:grpSpPr bwMode="auto">
          <a:xfrm>
            <a:off x="1065872" y="2120509"/>
            <a:ext cx="5954400" cy="930275"/>
            <a:chOff x="363344" y="4260131"/>
            <a:chExt cx="5954141" cy="929872"/>
          </a:xfrm>
        </p:grpSpPr>
        <p:pic>
          <p:nvPicPr>
            <p:cNvPr id="21" name="図 45">
              <a:extLst>
                <a:ext uri="{FF2B5EF4-FFF2-40B4-BE49-F238E27FC236}">
                  <a16:creationId xmlns:a16="http://schemas.microsoft.com/office/drawing/2014/main" id="{B683CA74-C427-B0E7-A41B-14CE1DCC7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6027" y="4831616"/>
              <a:ext cx="257400" cy="236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9AC76E90-1DAC-4C5D-E9E5-D015258A6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344" y="4260131"/>
              <a:ext cx="5954141" cy="929872"/>
            </a:xfrm>
            <a:custGeom>
              <a:avLst/>
              <a:gdLst>
                <a:gd name="T0" fmla="*/ 2147483646 w 26279"/>
                <a:gd name="T1" fmla="*/ 2147483646 h 10584"/>
                <a:gd name="T2" fmla="*/ 2147483646 w 26279"/>
                <a:gd name="T3" fmla="*/ 2147483646 h 10584"/>
                <a:gd name="T4" fmla="*/ 2147483646 w 26279"/>
                <a:gd name="T5" fmla="*/ 2147483646 h 10584"/>
                <a:gd name="T6" fmla="*/ 2147483646 w 26279"/>
                <a:gd name="T7" fmla="*/ 2147483646 h 10584"/>
                <a:gd name="T8" fmla="*/ 2147483646 w 26279"/>
                <a:gd name="T9" fmla="*/ 2147483646 h 10584"/>
                <a:gd name="T10" fmla="*/ 0 w 26279"/>
                <a:gd name="T11" fmla="*/ 0 h 105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6279" h="10584">
                  <a:moveTo>
                    <a:pt x="26279" y="10584"/>
                  </a:moveTo>
                  <a:cubicBezTo>
                    <a:pt x="26037" y="10501"/>
                    <a:pt x="21761" y="10093"/>
                    <a:pt x="20378" y="8778"/>
                  </a:cubicBezTo>
                  <a:cubicBezTo>
                    <a:pt x="18995" y="7463"/>
                    <a:pt x="19287" y="3953"/>
                    <a:pt x="17979" y="2691"/>
                  </a:cubicBezTo>
                  <a:cubicBezTo>
                    <a:pt x="16671" y="1429"/>
                    <a:pt x="14177" y="1541"/>
                    <a:pt x="12531" y="1206"/>
                  </a:cubicBezTo>
                  <a:cubicBezTo>
                    <a:pt x="10885" y="871"/>
                    <a:pt x="8788" y="986"/>
                    <a:pt x="8101" y="679"/>
                  </a:cubicBezTo>
                  <a:cubicBezTo>
                    <a:pt x="7414" y="371"/>
                    <a:pt x="573" y="41"/>
                    <a:pt x="0" y="0"/>
                  </a:cubicBezTo>
                </a:path>
              </a:pathLst>
            </a:custGeom>
            <a:noFill/>
            <a:ln w="25400">
              <a:solidFill>
                <a:srgbClr val="0058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64A63F7-3871-97BF-5B0D-5C52DE171549}"/>
              </a:ext>
            </a:extLst>
          </p:cNvPr>
          <p:cNvGrpSpPr>
            <a:grpSpLocks/>
          </p:cNvGrpSpPr>
          <p:nvPr/>
        </p:nvGrpSpPr>
        <p:grpSpPr bwMode="auto">
          <a:xfrm>
            <a:off x="1043608" y="2121870"/>
            <a:ext cx="7275593" cy="939800"/>
            <a:chOff x="970082" y="4210515"/>
            <a:chExt cx="7276547" cy="939800"/>
          </a:xfrm>
        </p:grpSpPr>
        <p:pic>
          <p:nvPicPr>
            <p:cNvPr id="24" name="図 46">
              <a:extLst>
                <a:ext uri="{FF2B5EF4-FFF2-40B4-BE49-F238E27FC236}">
                  <a16:creationId xmlns:a16="http://schemas.microsoft.com/office/drawing/2014/main" id="{01F89098-0D73-7CAB-75D5-7F9F73DC51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5599" y="4801161"/>
              <a:ext cx="257400" cy="256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8BEC8847-32D3-8E54-9C65-1CC29AB12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082" y="4210515"/>
              <a:ext cx="7276547" cy="939800"/>
            </a:xfrm>
            <a:custGeom>
              <a:avLst/>
              <a:gdLst>
                <a:gd name="T0" fmla="*/ 2147483646 w 32115"/>
                <a:gd name="T1" fmla="*/ 2147483646 h 10697"/>
                <a:gd name="T2" fmla="*/ 2147483646 w 32115"/>
                <a:gd name="T3" fmla="*/ 2147483646 h 10697"/>
                <a:gd name="T4" fmla="*/ 2147483646 w 32115"/>
                <a:gd name="T5" fmla="*/ 2147483646 h 10697"/>
                <a:gd name="T6" fmla="*/ 2147483646 w 32115"/>
                <a:gd name="T7" fmla="*/ 2147483646 h 10697"/>
                <a:gd name="T8" fmla="*/ 2147483646 w 32115"/>
                <a:gd name="T9" fmla="*/ 2147483646 h 10697"/>
                <a:gd name="T10" fmla="*/ 0 w 32115"/>
                <a:gd name="T11" fmla="*/ 0 h 106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115" h="10697">
                  <a:moveTo>
                    <a:pt x="32115" y="10697"/>
                  </a:moveTo>
                  <a:cubicBezTo>
                    <a:pt x="31873" y="10614"/>
                    <a:pt x="27597" y="10206"/>
                    <a:pt x="26214" y="8891"/>
                  </a:cubicBezTo>
                  <a:cubicBezTo>
                    <a:pt x="24831" y="7576"/>
                    <a:pt x="25123" y="4066"/>
                    <a:pt x="23815" y="2804"/>
                  </a:cubicBezTo>
                  <a:cubicBezTo>
                    <a:pt x="22507" y="1542"/>
                    <a:pt x="20203" y="1711"/>
                    <a:pt x="18367" y="1319"/>
                  </a:cubicBezTo>
                  <a:cubicBezTo>
                    <a:pt x="16531" y="927"/>
                    <a:pt x="13483" y="760"/>
                    <a:pt x="12796" y="453"/>
                  </a:cubicBezTo>
                  <a:cubicBezTo>
                    <a:pt x="12109" y="145"/>
                    <a:pt x="573" y="41"/>
                    <a:pt x="0" y="0"/>
                  </a:cubicBezTo>
                </a:path>
              </a:pathLst>
            </a:custGeom>
            <a:noFill/>
            <a:ln w="25400">
              <a:solidFill>
                <a:srgbClr val="0058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4D2E81C-FB5D-F3EF-387A-3CCA93FAEF4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86870" y="2513012"/>
            <a:ext cx="214313" cy="215900"/>
            <a:chOff x="2100368" y="4834150"/>
            <a:chExt cx="252413" cy="253554"/>
          </a:xfrm>
        </p:grpSpPr>
        <p:sp>
          <p:nvSpPr>
            <p:cNvPr id="27" name="正方形/長方形 20">
              <a:extLst>
                <a:ext uri="{FF2B5EF4-FFF2-40B4-BE49-F238E27FC236}">
                  <a16:creationId xmlns:a16="http://schemas.microsoft.com/office/drawing/2014/main" id="{205EB86A-CFF6-821A-8938-D86790CB7C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102445" y="4931391"/>
              <a:ext cx="253554" cy="59071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8" name="正方形/長方形 21">
              <a:extLst>
                <a:ext uri="{FF2B5EF4-FFF2-40B4-BE49-F238E27FC236}">
                  <a16:creationId xmlns:a16="http://schemas.microsoft.com/office/drawing/2014/main" id="{D9BC5C8C-0F4F-E8E8-91C9-9ACD3FC28D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00000">
              <a:off x="2100368" y="4945294"/>
              <a:ext cx="252413" cy="5933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8C59C2A-7786-E61F-50B2-D0C0AA5DC7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97537" y="2513012"/>
            <a:ext cx="214313" cy="215900"/>
            <a:chOff x="2100368" y="4834150"/>
            <a:chExt cx="252413" cy="253554"/>
          </a:xfrm>
        </p:grpSpPr>
        <p:sp>
          <p:nvSpPr>
            <p:cNvPr id="30" name="正方形/長方形 20">
              <a:extLst>
                <a:ext uri="{FF2B5EF4-FFF2-40B4-BE49-F238E27FC236}">
                  <a16:creationId xmlns:a16="http://schemas.microsoft.com/office/drawing/2014/main" id="{E469CFD4-5827-5030-951A-AC0C179BCF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102445" y="4931391"/>
              <a:ext cx="253554" cy="59071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31" name="正方形/長方形 21">
              <a:extLst>
                <a:ext uri="{FF2B5EF4-FFF2-40B4-BE49-F238E27FC236}">
                  <a16:creationId xmlns:a16="http://schemas.microsoft.com/office/drawing/2014/main" id="{954FACB3-5E60-A857-1DD5-76A114F969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00000">
              <a:off x="2100368" y="4945294"/>
              <a:ext cx="252413" cy="5933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</p:grpSp>
      <p:grpSp>
        <p:nvGrpSpPr>
          <p:cNvPr id="25600" name="グループ化 25599">
            <a:extLst>
              <a:ext uri="{FF2B5EF4-FFF2-40B4-BE49-F238E27FC236}">
                <a16:creationId xmlns:a16="http://schemas.microsoft.com/office/drawing/2014/main" id="{893B37AC-61F8-47C9-0818-7C8D5AEB879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27019" y="2513012"/>
            <a:ext cx="214312" cy="215900"/>
            <a:chOff x="2100368" y="4834150"/>
            <a:chExt cx="252413" cy="253554"/>
          </a:xfrm>
        </p:grpSpPr>
        <p:sp>
          <p:nvSpPr>
            <p:cNvPr id="25601" name="正方形/長方形 20">
              <a:extLst>
                <a:ext uri="{FF2B5EF4-FFF2-40B4-BE49-F238E27FC236}">
                  <a16:creationId xmlns:a16="http://schemas.microsoft.com/office/drawing/2014/main" id="{4FFF69ED-6AE4-8958-8A5A-C3F63B2A27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102445" y="4931391"/>
              <a:ext cx="253554" cy="59071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25602" name="正方形/長方形 21">
              <a:extLst>
                <a:ext uri="{FF2B5EF4-FFF2-40B4-BE49-F238E27FC236}">
                  <a16:creationId xmlns:a16="http://schemas.microsoft.com/office/drawing/2014/main" id="{D3E4F613-F7D4-5420-8EAE-83EEBB19F5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00000">
              <a:off x="2100368" y="4945294"/>
              <a:ext cx="252413" cy="5933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</p:grpSp>
      <p:grpSp>
        <p:nvGrpSpPr>
          <p:cNvPr id="25603" name="グループ化 25602">
            <a:extLst>
              <a:ext uri="{FF2B5EF4-FFF2-40B4-BE49-F238E27FC236}">
                <a16:creationId xmlns:a16="http://schemas.microsoft.com/office/drawing/2014/main" id="{16BCB816-433E-EAC4-B100-58D33503F56A}"/>
              </a:ext>
            </a:extLst>
          </p:cNvPr>
          <p:cNvGrpSpPr>
            <a:grpSpLocks/>
          </p:cNvGrpSpPr>
          <p:nvPr/>
        </p:nvGrpSpPr>
        <p:grpSpPr bwMode="auto">
          <a:xfrm>
            <a:off x="4086101" y="2700337"/>
            <a:ext cx="269875" cy="712788"/>
            <a:chOff x="5004048" y="4839343"/>
            <a:chExt cx="270270" cy="713144"/>
          </a:xfrm>
        </p:grpSpPr>
        <p:pic>
          <p:nvPicPr>
            <p:cNvPr id="25604" name="図 23">
              <a:extLst>
                <a:ext uri="{FF2B5EF4-FFF2-40B4-BE49-F238E27FC236}">
                  <a16:creationId xmlns:a16="http://schemas.microsoft.com/office/drawing/2014/main" id="{768ACA8A-2216-5984-CFC0-FB20160314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4048" y="5261616"/>
              <a:ext cx="270270" cy="2908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605" name="直線コネクタ 36">
              <a:extLst>
                <a:ext uri="{FF2B5EF4-FFF2-40B4-BE49-F238E27FC236}">
                  <a16:creationId xmlns:a16="http://schemas.microsoft.com/office/drawing/2014/main" id="{FDF60E06-7B69-2298-AB30-EBA8DE880C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95934" y="4839343"/>
              <a:ext cx="0" cy="40091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606" name="グループ化 25605">
            <a:extLst>
              <a:ext uri="{FF2B5EF4-FFF2-40B4-BE49-F238E27FC236}">
                <a16:creationId xmlns:a16="http://schemas.microsoft.com/office/drawing/2014/main" id="{FEE85231-34CE-7FD3-8FF1-BA052938CA43}"/>
              </a:ext>
            </a:extLst>
          </p:cNvPr>
          <p:cNvGrpSpPr>
            <a:grpSpLocks/>
          </p:cNvGrpSpPr>
          <p:nvPr/>
        </p:nvGrpSpPr>
        <p:grpSpPr bwMode="auto">
          <a:xfrm>
            <a:off x="5272137" y="2668587"/>
            <a:ext cx="307975" cy="754063"/>
            <a:chOff x="3683558" y="4807091"/>
            <a:chExt cx="307125" cy="754291"/>
          </a:xfrm>
        </p:grpSpPr>
        <p:pic>
          <p:nvPicPr>
            <p:cNvPr id="25607" name="図 24">
              <a:extLst>
                <a:ext uri="{FF2B5EF4-FFF2-40B4-BE49-F238E27FC236}">
                  <a16:creationId xmlns:a16="http://schemas.microsoft.com/office/drawing/2014/main" id="{FE4B7A6D-8077-D728-E5AD-EA3C4BE13A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3558" y="5249078"/>
              <a:ext cx="307125" cy="312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608" name="直線コネクタ 42">
              <a:extLst>
                <a:ext uri="{FF2B5EF4-FFF2-40B4-BE49-F238E27FC236}">
                  <a16:creationId xmlns:a16="http://schemas.microsoft.com/office/drawing/2014/main" id="{2E18B713-D9D7-002B-2DF0-2A857CD607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9668" y="4807091"/>
              <a:ext cx="0" cy="40091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609" name="グループ化 25608">
            <a:extLst>
              <a:ext uri="{FF2B5EF4-FFF2-40B4-BE49-F238E27FC236}">
                <a16:creationId xmlns:a16="http://schemas.microsoft.com/office/drawing/2014/main" id="{4DA5E2E0-B5C9-07F6-DD23-AE94CE38E8DA}"/>
              </a:ext>
            </a:extLst>
          </p:cNvPr>
          <p:cNvGrpSpPr>
            <a:grpSpLocks/>
          </p:cNvGrpSpPr>
          <p:nvPr/>
        </p:nvGrpSpPr>
        <p:grpSpPr bwMode="auto">
          <a:xfrm>
            <a:off x="6593681" y="2709862"/>
            <a:ext cx="282575" cy="719138"/>
            <a:chOff x="2378562" y="4849282"/>
            <a:chExt cx="282555" cy="718223"/>
          </a:xfrm>
        </p:grpSpPr>
        <p:pic>
          <p:nvPicPr>
            <p:cNvPr id="25610" name="図 25">
              <a:extLst>
                <a:ext uri="{FF2B5EF4-FFF2-40B4-BE49-F238E27FC236}">
                  <a16:creationId xmlns:a16="http://schemas.microsoft.com/office/drawing/2014/main" id="{AC0BE100-4523-78B3-A192-21EA66F94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8562" y="5249078"/>
              <a:ext cx="282555" cy="318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611" name="直線コネクタ 43">
              <a:extLst>
                <a:ext uri="{FF2B5EF4-FFF2-40B4-BE49-F238E27FC236}">
                  <a16:creationId xmlns:a16="http://schemas.microsoft.com/office/drawing/2014/main" id="{C4A906D3-F15B-2949-864B-B7AB18B1E6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03646" y="4849282"/>
              <a:ext cx="0" cy="40091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5612" name="グループ化 25611">
            <a:extLst>
              <a:ext uri="{FF2B5EF4-FFF2-40B4-BE49-F238E27FC236}">
                <a16:creationId xmlns:a16="http://schemas.microsoft.com/office/drawing/2014/main" id="{C5B37024-F4F4-8B4E-861D-854271A025DE}"/>
              </a:ext>
            </a:extLst>
          </p:cNvPr>
          <p:cNvGrpSpPr>
            <a:grpSpLocks/>
          </p:cNvGrpSpPr>
          <p:nvPr/>
        </p:nvGrpSpPr>
        <p:grpSpPr bwMode="auto">
          <a:xfrm>
            <a:off x="322014" y="2352476"/>
            <a:ext cx="8174446" cy="525463"/>
            <a:chOff x="177309" y="4425688"/>
            <a:chExt cx="8311319" cy="524960"/>
          </a:xfrm>
        </p:grpSpPr>
        <p:sp>
          <p:nvSpPr>
            <p:cNvPr id="25613" name="正方形/長方形 9">
              <a:extLst>
                <a:ext uri="{FF2B5EF4-FFF2-40B4-BE49-F238E27FC236}">
                  <a16:creationId xmlns:a16="http://schemas.microsoft.com/office/drawing/2014/main" id="{3D2ADBED-2F3C-EABD-8535-B070E0426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440" y="4497627"/>
              <a:ext cx="7723188" cy="359696"/>
            </a:xfrm>
            <a:prstGeom prst="rect">
              <a:avLst/>
            </a:prstGeom>
            <a:solidFill>
              <a:srgbClr val="FFCC00">
                <a:alpha val="13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 dirty="0"/>
            </a:p>
          </p:txBody>
        </p:sp>
        <p:pic>
          <p:nvPicPr>
            <p:cNvPr id="25614" name="図 56">
              <a:extLst>
                <a:ext uri="{FF2B5EF4-FFF2-40B4-BE49-F238E27FC236}">
                  <a16:creationId xmlns:a16="http://schemas.microsoft.com/office/drawing/2014/main" id="{DE23ADAC-FE40-684D-618B-50ABB0E210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5860" y="4725144"/>
              <a:ext cx="192270" cy="225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15" name="図 57">
              <a:extLst>
                <a:ext uri="{FF2B5EF4-FFF2-40B4-BE49-F238E27FC236}">
                  <a16:creationId xmlns:a16="http://schemas.microsoft.com/office/drawing/2014/main" id="{2B4BB3AE-DE43-0FB8-DC19-F4B530D35B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09" y="4425688"/>
              <a:ext cx="520260" cy="219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8F6308B-6AA7-0853-4FCC-EF7B1B03C84B}"/>
              </a:ext>
            </a:extLst>
          </p:cNvPr>
          <p:cNvGrpSpPr/>
          <p:nvPr/>
        </p:nvGrpSpPr>
        <p:grpSpPr>
          <a:xfrm>
            <a:off x="899592" y="1848420"/>
            <a:ext cx="7740016" cy="1439658"/>
            <a:chOff x="899592" y="4944764"/>
            <a:chExt cx="7740016" cy="1439658"/>
          </a:xfrm>
        </p:grpSpPr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8B70AAC2-3C21-CC8C-1835-6214D909356C}"/>
                </a:ext>
              </a:extLst>
            </p:cNvPr>
            <p:cNvGrpSpPr/>
            <p:nvPr/>
          </p:nvGrpSpPr>
          <p:grpSpPr>
            <a:xfrm>
              <a:off x="899592" y="4944764"/>
              <a:ext cx="7740016" cy="1439658"/>
              <a:chOff x="899592" y="3501008"/>
              <a:chExt cx="7740016" cy="1439658"/>
            </a:xfrm>
          </p:grpSpPr>
          <p:cxnSp>
            <p:nvCxnSpPr>
              <p:cNvPr id="14" name="直線矢印コネクタ 73">
                <a:extLst>
                  <a:ext uri="{FF2B5EF4-FFF2-40B4-BE49-F238E27FC236}">
                    <a16:creationId xmlns:a16="http://schemas.microsoft.com/office/drawing/2014/main" id="{1905A5AF-F8E1-6E4F-1762-E883DB3CC0F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43608" y="4734374"/>
                <a:ext cx="7596000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直線矢印コネクタ 74">
                <a:extLst>
                  <a:ext uri="{FF2B5EF4-FFF2-40B4-BE49-F238E27FC236}">
                    <a16:creationId xmlns:a16="http://schemas.microsoft.com/office/drawing/2014/main" id="{5A192382-B358-5059-345B-1FFF74A737D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619672" y="3501008"/>
                <a:ext cx="0" cy="143965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6" name="Freeform 25">
                <a:extLst>
                  <a:ext uri="{FF2B5EF4-FFF2-40B4-BE49-F238E27FC236}">
                    <a16:creationId xmlns:a16="http://schemas.microsoft.com/office/drawing/2014/main" id="{8C588191-5A86-3CD4-3D02-5BC0C2051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9592" y="3783893"/>
                <a:ext cx="3657600" cy="921985"/>
              </a:xfrm>
              <a:custGeom>
                <a:avLst/>
                <a:gdLst>
                  <a:gd name="T0" fmla="*/ 2147483646 w 16145"/>
                  <a:gd name="T1" fmla="*/ 2147483646 h 10495"/>
                  <a:gd name="T2" fmla="*/ 2147483646 w 16145"/>
                  <a:gd name="T3" fmla="*/ 2147483646 h 10495"/>
                  <a:gd name="T4" fmla="*/ 2147483646 w 16145"/>
                  <a:gd name="T5" fmla="*/ 2147483646 h 10495"/>
                  <a:gd name="T6" fmla="*/ 2147483646 w 16145"/>
                  <a:gd name="T7" fmla="*/ 2147483646 h 10495"/>
                  <a:gd name="T8" fmla="*/ 2147483646 w 16145"/>
                  <a:gd name="T9" fmla="*/ 2147483646 h 10495"/>
                  <a:gd name="T10" fmla="*/ 0 w 16145"/>
                  <a:gd name="T11" fmla="*/ 0 h 104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145" h="10495">
                    <a:moveTo>
                      <a:pt x="16145" y="10495"/>
                    </a:moveTo>
                    <a:cubicBezTo>
                      <a:pt x="15903" y="10412"/>
                      <a:pt x="12502" y="10291"/>
                      <a:pt x="10949" y="10003"/>
                    </a:cubicBezTo>
                    <a:cubicBezTo>
                      <a:pt x="9396" y="9715"/>
                      <a:pt x="7833" y="10063"/>
                      <a:pt x="6826" y="8767"/>
                    </a:cubicBezTo>
                    <a:cubicBezTo>
                      <a:pt x="5819" y="7471"/>
                      <a:pt x="5585" y="3651"/>
                      <a:pt x="4905" y="2228"/>
                    </a:cubicBezTo>
                    <a:cubicBezTo>
                      <a:pt x="4225" y="805"/>
                      <a:pt x="3435" y="533"/>
                      <a:pt x="2748" y="226"/>
                    </a:cubicBezTo>
                    <a:cubicBezTo>
                      <a:pt x="2061" y="-82"/>
                      <a:pt x="573" y="41"/>
                      <a:pt x="0" y="0"/>
                    </a:cubicBezTo>
                  </a:path>
                </a:pathLst>
              </a:custGeom>
              <a:noFill/>
              <a:ln w="25400">
                <a:solidFill>
                  <a:srgbClr val="0058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5F6DBA4-31FC-CCD8-4204-B355D8B5F603}"/>
                </a:ext>
              </a:extLst>
            </p:cNvPr>
            <p:cNvSpPr/>
            <p:nvPr/>
          </p:nvSpPr>
          <p:spPr bwMode="auto">
            <a:xfrm>
              <a:off x="1619672" y="5174126"/>
              <a:ext cx="432000" cy="1008000"/>
            </a:xfrm>
            <a:prstGeom prst="rect">
              <a:avLst/>
            </a:prstGeom>
            <a:solidFill>
              <a:srgbClr val="993300">
                <a:alpha val="2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434680D9-4AA5-EBAA-8802-BC47D5B36D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6662" y="1052736"/>
            <a:ext cx="7950675" cy="668749"/>
          </a:xfrm>
          <a:prstGeom prst="rect">
            <a:avLst/>
          </a:prstGeom>
        </p:spPr>
      </p:pic>
      <p:pic>
        <p:nvPicPr>
          <p:cNvPr id="25621" name="図 25620">
            <a:extLst>
              <a:ext uri="{FF2B5EF4-FFF2-40B4-BE49-F238E27FC236}">
                <a16:creationId xmlns:a16="http://schemas.microsoft.com/office/drawing/2014/main" id="{8E99AB62-085C-460F-AFD7-0439745891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4179" y="3645024"/>
            <a:ext cx="7950675" cy="1240900"/>
          </a:xfrm>
          <a:prstGeom prst="rect">
            <a:avLst/>
          </a:prstGeom>
        </p:spPr>
      </p:pic>
      <p:grpSp>
        <p:nvGrpSpPr>
          <p:cNvPr id="25625" name="グループ化 25624">
            <a:extLst>
              <a:ext uri="{FF2B5EF4-FFF2-40B4-BE49-F238E27FC236}">
                <a16:creationId xmlns:a16="http://schemas.microsoft.com/office/drawing/2014/main" id="{116B9415-ED07-6AEF-4A32-E2D2878A7DEF}"/>
              </a:ext>
            </a:extLst>
          </p:cNvPr>
          <p:cNvGrpSpPr/>
          <p:nvPr/>
        </p:nvGrpSpPr>
        <p:grpSpPr>
          <a:xfrm>
            <a:off x="596662" y="5229200"/>
            <a:ext cx="7575738" cy="881228"/>
            <a:chOff x="596662" y="5229200"/>
            <a:chExt cx="7575738" cy="881228"/>
          </a:xfrm>
        </p:grpSpPr>
        <p:sp>
          <p:nvSpPr>
            <p:cNvPr id="25623" name="テキスト ボックス 25622">
              <a:extLst>
                <a:ext uri="{FF2B5EF4-FFF2-40B4-BE49-F238E27FC236}">
                  <a16:creationId xmlns:a16="http://schemas.microsoft.com/office/drawing/2014/main" id="{252BD7F9-C179-AD11-6D72-4E19BB048736}"/>
                </a:ext>
              </a:extLst>
            </p:cNvPr>
            <p:cNvSpPr txBox="1"/>
            <p:nvPr/>
          </p:nvSpPr>
          <p:spPr>
            <a:xfrm>
              <a:off x="596662" y="5229200"/>
              <a:ext cx="1239034" cy="400110"/>
            </a:xfrm>
            <a:prstGeom prst="rect">
              <a:avLst/>
            </a:prstGeom>
            <a:noFill/>
            <a:ln w="19050">
              <a:solidFill>
                <a:srgbClr val="0058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/>
                <a:t>Remark</a:t>
              </a:r>
              <a:endParaRPr kumimoji="1" lang="ja-JP" altLang="en-US" sz="2000" dirty="0"/>
            </a:p>
          </p:txBody>
        </p:sp>
        <p:sp>
          <p:nvSpPr>
            <p:cNvPr id="25624" name="テキスト ボックス 25623">
              <a:extLst>
                <a:ext uri="{FF2B5EF4-FFF2-40B4-BE49-F238E27FC236}">
                  <a16:creationId xmlns:a16="http://schemas.microsoft.com/office/drawing/2014/main" id="{3E00A023-6B22-19CE-B954-2D10D6DF84ED}"/>
                </a:ext>
              </a:extLst>
            </p:cNvPr>
            <p:cNvSpPr txBox="1"/>
            <p:nvPr/>
          </p:nvSpPr>
          <p:spPr>
            <a:xfrm>
              <a:off x="665553" y="5710318"/>
              <a:ext cx="75068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sz="2000" dirty="0"/>
                <a:t>Stability is preserved by spatial shifts and by limiting procedures. </a:t>
              </a:r>
              <a:endParaRPr kumimoji="1" lang="ja-JP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034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C6FDC63-C191-ED37-B0FA-401F7F65943F}"/>
              </a:ext>
            </a:extLst>
          </p:cNvPr>
          <p:cNvGrpSpPr/>
          <p:nvPr/>
        </p:nvGrpSpPr>
        <p:grpSpPr>
          <a:xfrm>
            <a:off x="441076" y="3356992"/>
            <a:ext cx="8307388" cy="1819275"/>
            <a:chOff x="441076" y="3481933"/>
            <a:chExt cx="8307388" cy="1819275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12FEDB7D-3DB5-CF7A-A5E7-0AE37CB81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923" y="3682346"/>
              <a:ext cx="7974000" cy="1433372"/>
            </a:xfrm>
            <a:prstGeom prst="rect">
              <a:avLst/>
            </a:prstGeom>
          </p:spPr>
        </p:pic>
        <p:sp>
          <p:nvSpPr>
            <p:cNvPr id="22540" name="正方形/長方形 7">
              <a:extLst>
                <a:ext uri="{FF2B5EF4-FFF2-40B4-BE49-F238E27FC236}">
                  <a16:creationId xmlns:a16="http://schemas.microsoft.com/office/drawing/2014/main" id="{FA9A3B76-661A-4256-88D2-485935137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76" y="3481933"/>
              <a:ext cx="8307388" cy="1819275"/>
            </a:xfrm>
            <a:prstGeom prst="rect">
              <a:avLst/>
            </a:prstGeom>
            <a:solidFill>
              <a:srgbClr val="0070C0">
                <a:alpha val="3137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</p:grpSp>
      <p:sp>
        <p:nvSpPr>
          <p:cNvPr id="22533" name="フッター プレースホルダー 1">
            <a:extLst>
              <a:ext uri="{FF2B5EF4-FFF2-40B4-BE49-F238E27FC236}">
                <a16:creationId xmlns:a16="http://schemas.microsoft.com/office/drawing/2014/main" id="{6C50A273-AD20-40BA-9FA6-3C83333B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5800"/>
                </a:solidFill>
              </a:rPr>
              <a:t>Athens 2025</a:t>
            </a:r>
          </a:p>
        </p:txBody>
      </p:sp>
      <p:sp>
        <p:nvSpPr>
          <p:cNvPr id="3" name="Text Box 19">
            <a:extLst>
              <a:ext uri="{FF2B5EF4-FFF2-40B4-BE49-F238E27FC236}">
                <a16:creationId xmlns:a16="http://schemas.microsoft.com/office/drawing/2014/main" id="{309EEB23-08D1-9EFF-F877-8D3A0AB29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5171376" cy="461665"/>
          </a:xfrm>
          <a:prstGeom prst="rect">
            <a:avLst/>
          </a:prstGeom>
          <a:solidFill>
            <a:srgbClr val="FF9900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400" dirty="0"/>
              <a:t>Propagation / blocking dichotomy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34AC08CB-E528-746D-3D86-1B0E8C09C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724" y="5445224"/>
            <a:ext cx="4196348" cy="29531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20B71F6-9C11-6558-880E-36B2B05DA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906" y="5452508"/>
            <a:ext cx="1019318" cy="314369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9D8326B2-6EC5-8F24-0EB7-A71E718CA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864" y="6109064"/>
            <a:ext cx="2152650" cy="438150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16B954A7-6F50-C2CB-8673-305A063A68DA}"/>
              </a:ext>
            </a:extLst>
          </p:cNvPr>
          <p:cNvSpPr>
            <a:spLocks/>
          </p:cNvSpPr>
          <p:nvPr/>
        </p:nvSpPr>
        <p:spPr bwMode="auto">
          <a:xfrm>
            <a:off x="4356059" y="5740540"/>
            <a:ext cx="180000" cy="252000"/>
          </a:xfrm>
          <a:prstGeom prst="downArrow">
            <a:avLst/>
          </a:prstGeom>
          <a:solidFill>
            <a:srgbClr val="FFCC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60E1125-022A-38C5-9F52-FFDDA10153CF}"/>
              </a:ext>
            </a:extLst>
          </p:cNvPr>
          <p:cNvGrpSpPr/>
          <p:nvPr/>
        </p:nvGrpSpPr>
        <p:grpSpPr>
          <a:xfrm>
            <a:off x="441325" y="1125538"/>
            <a:ext cx="8307388" cy="1964690"/>
            <a:chOff x="441325" y="1125538"/>
            <a:chExt cx="8307388" cy="1964690"/>
          </a:xfrm>
        </p:grpSpPr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09DDBA1B-84C3-61D6-E1DC-573B69433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3649" y="1316260"/>
              <a:ext cx="8092807" cy="1656628"/>
            </a:xfrm>
            <a:prstGeom prst="rect">
              <a:avLst/>
            </a:prstGeom>
          </p:spPr>
        </p:pic>
        <p:sp>
          <p:nvSpPr>
            <p:cNvPr id="6" name="正方形/長方形 10">
              <a:extLst>
                <a:ext uri="{FF2B5EF4-FFF2-40B4-BE49-F238E27FC236}">
                  <a16:creationId xmlns:a16="http://schemas.microsoft.com/office/drawing/2014/main" id="{067DE4A2-1006-EC0C-4CEA-CE4B4B2A5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" y="1125538"/>
              <a:ext cx="8307388" cy="1964690"/>
            </a:xfrm>
            <a:prstGeom prst="rect">
              <a:avLst/>
            </a:prstGeom>
            <a:solidFill>
              <a:srgbClr val="0070C0">
                <a:alpha val="3137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フッター プレースホルダ 4">
            <a:extLst>
              <a:ext uri="{FF2B5EF4-FFF2-40B4-BE49-F238E27FC236}">
                <a16:creationId xmlns:a16="http://schemas.microsoft.com/office/drawing/2014/main" id="{6B0766EF-7BB0-452C-A44B-5999D976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5800"/>
                </a:solidFill>
              </a:rPr>
              <a:t>Athens 2025</a:t>
            </a: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5B193FDB-A963-4BE1-A520-45160A8BE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946894"/>
            <a:ext cx="1873250" cy="6477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ja-JP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DFAF7A1E-AD51-46E2-A013-239D9C19B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988061"/>
            <a:ext cx="6913562" cy="3529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+mj-lt"/>
              <a:buAutoNum type="arabicPeriod"/>
            </a:pPr>
            <a:r>
              <a:rPr lang="en-US" altLang="ja-JP" sz="2800" dirty="0"/>
              <a:t>Introduction</a:t>
            </a:r>
            <a:endParaRPr lang="en-US" altLang="ja-JP" sz="2400" dirty="0"/>
          </a:p>
          <a:p>
            <a:pPr eaLnBrk="1" hangingPunct="1">
              <a:spcBef>
                <a:spcPts val="2500"/>
              </a:spcBef>
              <a:buFont typeface="+mj-lt"/>
              <a:buAutoNum type="arabicPeriod"/>
            </a:pPr>
            <a:r>
              <a:rPr lang="en-US" altLang="ja-JP" sz="2800" dirty="0"/>
              <a:t>Formulation of the problem</a:t>
            </a:r>
          </a:p>
          <a:p>
            <a:pPr eaLnBrk="1" hangingPunct="1">
              <a:spcBef>
                <a:spcPts val="2500"/>
              </a:spcBef>
              <a:buFont typeface="+mj-lt"/>
              <a:buAutoNum type="arabicPeriod"/>
            </a:pPr>
            <a:r>
              <a:rPr lang="en-US" altLang="ja-JP" sz="2800" dirty="0"/>
              <a:t>Propagation</a:t>
            </a:r>
            <a:r>
              <a:rPr lang="en-US" altLang="ja-JP" sz="1200" dirty="0"/>
              <a:t> </a:t>
            </a:r>
            <a:r>
              <a:rPr lang="en-US" altLang="ja-JP" sz="2800" dirty="0"/>
              <a:t>/</a:t>
            </a:r>
            <a:r>
              <a:rPr lang="en-US" altLang="ja-JP" sz="1200" dirty="0"/>
              <a:t> </a:t>
            </a:r>
            <a:r>
              <a:rPr lang="en-US" altLang="ja-JP" sz="2800" dirty="0"/>
              <a:t>blocking dichotomy</a:t>
            </a:r>
          </a:p>
          <a:p>
            <a:pPr eaLnBrk="1" hangingPunct="1">
              <a:spcBef>
                <a:spcPts val="2500"/>
              </a:spcBef>
              <a:buFont typeface="+mj-lt"/>
              <a:buAutoNum type="arabicPeriod"/>
            </a:pPr>
            <a:r>
              <a:rPr lang="en-US" altLang="ja-JP" sz="2800" dirty="0"/>
              <a:t>Sufficient conditions for </a:t>
            </a:r>
            <a:r>
              <a:rPr lang="en-US" altLang="ja-JP" sz="2800" u="sng" dirty="0">
                <a:solidFill>
                  <a:srgbClr val="993300"/>
                </a:solidFill>
              </a:rPr>
              <a:t>blocking</a:t>
            </a:r>
          </a:p>
          <a:p>
            <a:pPr eaLnBrk="1" hangingPunct="1">
              <a:spcBef>
                <a:spcPts val="2500"/>
              </a:spcBef>
              <a:buFont typeface="+mj-lt"/>
              <a:buAutoNum type="arabicPeriod"/>
            </a:pPr>
            <a:r>
              <a:rPr lang="en-US" altLang="ja-JP" sz="2800" dirty="0"/>
              <a:t>Sufficient conditions for </a:t>
            </a:r>
            <a:r>
              <a:rPr lang="en-US" altLang="ja-JP" sz="2800" u="sng" dirty="0">
                <a:solidFill>
                  <a:srgbClr val="993300"/>
                </a:solidFill>
              </a:rPr>
              <a:t>propagation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1377D2DA-B309-4EE7-A123-6B247825E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2000250"/>
            <a:ext cx="5976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ja-JP" altLang="en-US" sz="1800"/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9E470468-3735-4077-9DE2-D2000A2E2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784350"/>
            <a:ext cx="6480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42950" indent="-7429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+mj-lt"/>
              <a:buAutoNum type="arabicPeriod" startAt="4"/>
            </a:pPr>
            <a:r>
              <a:rPr lang="en-US" altLang="ja-JP" sz="4000" dirty="0"/>
              <a:t> Conditions for blocking </a:t>
            </a:r>
            <a:endParaRPr lang="en-US" altLang="ja-JP" sz="3600" dirty="0"/>
          </a:p>
        </p:txBody>
      </p:sp>
      <p:sp>
        <p:nvSpPr>
          <p:cNvPr id="28676" name="テキスト ボックス 1">
            <a:extLst>
              <a:ext uri="{FF2B5EF4-FFF2-40B4-BE49-F238E27FC236}">
                <a16:creationId xmlns:a16="http://schemas.microsoft.com/office/drawing/2014/main" id="{5BCA2192-FD7A-49C2-AA43-AD50B5E22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3081338"/>
            <a:ext cx="489743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3000" dirty="0">
                <a:solidFill>
                  <a:srgbClr val="800000"/>
                </a:solidFill>
              </a:rPr>
              <a:t>Geometric obstruction</a:t>
            </a:r>
            <a:endParaRPr lang="ja-JP" altLang="en-US" sz="3000" dirty="0">
              <a:solidFill>
                <a:srgbClr val="800000"/>
              </a:solidFill>
            </a:endParaRPr>
          </a:p>
        </p:txBody>
      </p:sp>
      <p:sp>
        <p:nvSpPr>
          <p:cNvPr id="28677" name="フッター プレースホルダー 1">
            <a:extLst>
              <a:ext uri="{FF2B5EF4-FFF2-40B4-BE49-F238E27FC236}">
                <a16:creationId xmlns:a16="http://schemas.microsoft.com/office/drawing/2014/main" id="{C2DB976B-E812-4F09-B321-2DE85968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5800"/>
                </a:solidFill>
              </a:rPr>
              <a:t>Athens 2025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6B4F520-EF1F-42AE-AF18-3D449A29D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581801"/>
            <a:ext cx="625475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C223BDA-154E-427C-BD8C-8953B600D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5565926"/>
            <a:ext cx="676275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9E699997-40CD-65D8-CFDA-6124708B3E20}"/>
              </a:ext>
            </a:extLst>
          </p:cNvPr>
          <p:cNvGrpSpPr/>
          <p:nvPr/>
        </p:nvGrpSpPr>
        <p:grpSpPr>
          <a:xfrm>
            <a:off x="419100" y="260648"/>
            <a:ext cx="7143091" cy="1705680"/>
            <a:chOff x="419100" y="260648"/>
            <a:chExt cx="7143091" cy="1705680"/>
          </a:xfrm>
        </p:grpSpPr>
        <p:sp>
          <p:nvSpPr>
            <p:cNvPr id="30728" name="正方形/長方形 35">
              <a:extLst>
                <a:ext uri="{FF2B5EF4-FFF2-40B4-BE49-F238E27FC236}">
                  <a16:creationId xmlns:a16="http://schemas.microsoft.com/office/drawing/2014/main" id="{908B9BFE-104D-4A05-BF5E-A87C13D60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" y="260648"/>
              <a:ext cx="7143091" cy="1705680"/>
            </a:xfrm>
            <a:prstGeom prst="rect">
              <a:avLst/>
            </a:prstGeom>
            <a:solidFill>
              <a:srgbClr val="0070C0">
                <a:alpha val="3137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30726" name="テキスト ボックス 32">
              <a:extLst>
                <a:ext uri="{FF2B5EF4-FFF2-40B4-BE49-F238E27FC236}">
                  <a16:creationId xmlns:a16="http://schemas.microsoft.com/office/drawing/2014/main" id="{C6306CBD-1972-4EA8-A48D-E7DA86EDB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650" y="301878"/>
              <a:ext cx="6696075" cy="1638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ja-JP" sz="2200" u="sng" dirty="0">
                  <a:solidFill>
                    <a:srgbClr val="005800"/>
                  </a:solidFill>
                </a:rPr>
                <a:t>Theorem 5.</a:t>
              </a:r>
              <a:r>
                <a:rPr lang="en-US" altLang="ja-JP" sz="2200" dirty="0"/>
                <a:t>  Assume either of the following:</a:t>
              </a:r>
            </a:p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ja-JP" sz="2200" dirty="0"/>
                <a:t>   (K1) </a:t>
              </a:r>
              <a:r>
                <a:rPr lang="en-US" altLang="ja-JP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ja-JP" sz="2200" dirty="0"/>
                <a:t> is </a:t>
              </a:r>
              <a:r>
                <a:rPr lang="en-US" altLang="ja-JP" sz="2200" u="sng" dirty="0"/>
                <a:t>periodic in </a:t>
              </a:r>
              <a:r>
                <a:rPr lang="en-US" altLang="ja-JP" sz="2200" i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ja-JP" sz="2200" dirty="0"/>
                <a:t>.  </a:t>
              </a:r>
            </a:p>
            <a:p>
              <a:pPr>
                <a:spcBef>
                  <a:spcPts val="300"/>
                </a:spcBef>
                <a:buFontTx/>
                <a:buNone/>
              </a:pPr>
              <a:r>
                <a:rPr lang="en-US" altLang="ja-JP" sz="2200" dirty="0"/>
                <a:t>   (K2) The holes are </a:t>
              </a:r>
              <a:r>
                <a:rPr lang="en-US" altLang="ja-JP" sz="2200" u="sng" dirty="0"/>
                <a:t>localized</a:t>
              </a:r>
              <a:r>
                <a:rPr lang="en-US" altLang="ja-JP" sz="2200" dirty="0"/>
                <a:t> in a bounded region. </a:t>
              </a:r>
            </a:p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ja-JP" sz="2200" dirty="0"/>
                <a:t>If the holes are too small, then blocking occurs.</a:t>
              </a:r>
              <a:endParaRPr lang="ja-JP" altLang="en-US" sz="2200" dirty="0"/>
            </a:p>
          </p:txBody>
        </p:sp>
      </p:grpSp>
      <p:sp>
        <p:nvSpPr>
          <p:cNvPr id="4" name="テキスト ボックス 33">
            <a:extLst>
              <a:ext uri="{FF2B5EF4-FFF2-40B4-BE49-F238E27FC236}">
                <a16:creationId xmlns:a16="http://schemas.microsoft.com/office/drawing/2014/main" id="{AC325749-0F66-44BB-9E77-C59EC662C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7480" y="2132856"/>
            <a:ext cx="4220864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000" u="sng" dirty="0"/>
              <a:t>Idea of proof</a:t>
            </a:r>
            <a:r>
              <a:rPr lang="en-US" altLang="ja-JP" sz="2000" dirty="0"/>
              <a:t>  </a:t>
            </a:r>
          </a:p>
          <a:p>
            <a:pPr>
              <a:spcBef>
                <a:spcPts val="600"/>
              </a:spcBef>
              <a:buNone/>
            </a:pPr>
            <a:r>
              <a:rPr lang="en-US" altLang="ja-JP" sz="2000" dirty="0">
                <a:solidFill>
                  <a:srgbClr val="993300"/>
                </a:solidFill>
              </a:rPr>
              <a:t>Construction of an upper barrier by variational methods.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72DCE64-81CB-89C0-3DDB-73DC1F6C648D}"/>
              </a:ext>
            </a:extLst>
          </p:cNvPr>
          <p:cNvGrpSpPr/>
          <p:nvPr/>
        </p:nvGrpSpPr>
        <p:grpSpPr>
          <a:xfrm>
            <a:off x="899592" y="2167697"/>
            <a:ext cx="1584176" cy="2592288"/>
            <a:chOff x="899592" y="1628800"/>
            <a:chExt cx="1720008" cy="2795587"/>
          </a:xfrm>
        </p:grpSpPr>
        <p:grpSp>
          <p:nvGrpSpPr>
            <p:cNvPr id="30724" name="グループ化 17">
              <a:extLst>
                <a:ext uri="{FF2B5EF4-FFF2-40B4-BE49-F238E27FC236}">
                  <a16:creationId xmlns:a16="http://schemas.microsoft.com/office/drawing/2014/main" id="{18DDDD8D-0C7A-42FA-ADD8-7CF460BFEC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6939" y="1628800"/>
              <a:ext cx="719137" cy="2795587"/>
              <a:chOff x="2195736" y="878323"/>
              <a:chExt cx="719138" cy="2796104"/>
            </a:xfrm>
          </p:grpSpPr>
          <p:sp>
            <p:nvSpPr>
              <p:cNvPr id="30766" name="AutoShape 2">
                <a:extLst>
                  <a:ext uri="{FF2B5EF4-FFF2-40B4-BE49-F238E27FC236}">
                    <a16:creationId xmlns:a16="http://schemas.microsoft.com/office/drawing/2014/main" id="{8559EDA7-5F5B-41F3-BCF3-64B128601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736" y="878323"/>
                <a:ext cx="719138" cy="605790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0767" name="AutoShape 3">
                <a:extLst>
                  <a:ext uri="{FF2B5EF4-FFF2-40B4-BE49-F238E27FC236}">
                    <a16:creationId xmlns:a16="http://schemas.microsoft.com/office/drawing/2014/main" id="{25E9AEC7-369E-4063-AEE4-D2A9190EB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736" y="1628774"/>
                <a:ext cx="719138" cy="605790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0768" name="AutoShape 4">
                <a:extLst>
                  <a:ext uri="{FF2B5EF4-FFF2-40B4-BE49-F238E27FC236}">
                    <a16:creationId xmlns:a16="http://schemas.microsoft.com/office/drawing/2014/main" id="{1A2DE91F-F3CB-42D1-9492-0861A60AC8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736" y="2349499"/>
                <a:ext cx="719138" cy="605790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0769" name="AutoShape 5">
                <a:extLst>
                  <a:ext uri="{FF2B5EF4-FFF2-40B4-BE49-F238E27FC236}">
                    <a16:creationId xmlns:a16="http://schemas.microsoft.com/office/drawing/2014/main" id="{343BE8D7-F78C-4163-B50D-F68F5038D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736" y="3068637"/>
                <a:ext cx="719138" cy="605790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" name="グループ化 28">
              <a:extLst>
                <a:ext uri="{FF2B5EF4-FFF2-40B4-BE49-F238E27FC236}">
                  <a16:creationId xmlns:a16="http://schemas.microsoft.com/office/drawing/2014/main" id="{BC90C4A8-07C0-4570-A94D-693CF6DB09FA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899592" y="2276500"/>
              <a:ext cx="423863" cy="1584325"/>
              <a:chOff x="7524129" y="4178267"/>
              <a:chExt cx="576263" cy="2041616"/>
            </a:xfrm>
          </p:grpSpPr>
          <p:sp>
            <p:nvSpPr>
              <p:cNvPr id="30763" name="AutoShape 4">
                <a:extLst>
                  <a:ext uri="{FF2B5EF4-FFF2-40B4-BE49-F238E27FC236}">
                    <a16:creationId xmlns:a16="http://schemas.microsoft.com/office/drawing/2014/main" id="{362C9091-3EA4-4CA6-8505-FEA3302F3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4129" y="4178267"/>
                <a:ext cx="576263" cy="287337"/>
              </a:xfrm>
              <a:prstGeom prst="leftArrow">
                <a:avLst>
                  <a:gd name="adj1" fmla="val 50000"/>
                  <a:gd name="adj2" fmla="val 50138"/>
                </a:avLst>
              </a:prstGeom>
              <a:solidFill>
                <a:srgbClr val="0070C0">
                  <a:alpha val="16078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0764" name="AutoShape 5">
                <a:extLst>
                  <a:ext uri="{FF2B5EF4-FFF2-40B4-BE49-F238E27FC236}">
                    <a16:creationId xmlns:a16="http://schemas.microsoft.com/office/drawing/2014/main" id="{68C6C709-C60C-490A-BCD6-2896CAF9C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4129" y="5085233"/>
                <a:ext cx="576263" cy="287338"/>
              </a:xfrm>
              <a:prstGeom prst="leftArrow">
                <a:avLst>
                  <a:gd name="adj1" fmla="val 50000"/>
                  <a:gd name="adj2" fmla="val 50138"/>
                </a:avLst>
              </a:prstGeom>
              <a:solidFill>
                <a:srgbClr val="0070C0">
                  <a:alpha val="16078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0765" name="AutoShape 6">
                <a:extLst>
                  <a:ext uri="{FF2B5EF4-FFF2-40B4-BE49-F238E27FC236}">
                    <a16:creationId xmlns:a16="http://schemas.microsoft.com/office/drawing/2014/main" id="{A2A5CE2D-D5E7-4A8B-97BD-02C9706E1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4129" y="5932546"/>
                <a:ext cx="576263" cy="287337"/>
              </a:xfrm>
              <a:prstGeom prst="leftArrow">
                <a:avLst>
                  <a:gd name="adj1" fmla="val 50000"/>
                  <a:gd name="adj2" fmla="val 50138"/>
                </a:avLst>
              </a:prstGeom>
              <a:solidFill>
                <a:srgbClr val="0070C0">
                  <a:alpha val="16078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8304EAD4-2209-4104-85AB-826BA3E7B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7187" y="2186012"/>
              <a:ext cx="252413" cy="1736725"/>
              <a:chOff x="4480480" y="2330947"/>
              <a:chExt cx="253468" cy="1736141"/>
            </a:xfrm>
          </p:grpSpPr>
          <p:grpSp>
            <p:nvGrpSpPr>
              <p:cNvPr id="30754" name="グループ化 4">
                <a:extLst>
                  <a:ext uri="{FF2B5EF4-FFF2-40B4-BE49-F238E27FC236}">
                    <a16:creationId xmlns:a16="http://schemas.microsoft.com/office/drawing/2014/main" id="{B09265B3-E676-4D34-862C-C0792948CF7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2700000">
                <a:off x="4480479" y="2330948"/>
                <a:ext cx="253469" cy="253468"/>
                <a:chOff x="2123728" y="2257211"/>
                <a:chExt cx="792088" cy="792088"/>
              </a:xfrm>
            </p:grpSpPr>
            <p:sp>
              <p:nvSpPr>
                <p:cNvPr id="30761" name="正方形/長方形 3">
                  <a:extLst>
                    <a:ext uri="{FF2B5EF4-FFF2-40B4-BE49-F238E27FC236}">
                      <a16:creationId xmlns:a16="http://schemas.microsoft.com/office/drawing/2014/main" id="{93FE45D9-96A9-4421-9885-2339DF72C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23728" y="2523550"/>
                  <a:ext cx="792088" cy="185370"/>
                </a:xfrm>
                <a:prstGeom prst="rect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ja-JP" altLang="en-US" sz="1800"/>
                </a:p>
              </p:txBody>
            </p:sp>
            <p:sp>
              <p:nvSpPr>
                <p:cNvPr id="30762" name="正方形/長方形 17">
                  <a:extLst>
                    <a:ext uri="{FF2B5EF4-FFF2-40B4-BE49-F238E27FC236}">
                      <a16:creationId xmlns:a16="http://schemas.microsoft.com/office/drawing/2014/main" id="{1321F5DA-188C-409B-B7F2-F1288ECE9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148885" y="2560570"/>
                  <a:ext cx="792088" cy="185370"/>
                </a:xfrm>
                <a:prstGeom prst="rect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ja-JP" altLang="en-US" sz="1800"/>
                </a:p>
              </p:txBody>
            </p:sp>
          </p:grpSp>
          <p:grpSp>
            <p:nvGrpSpPr>
              <p:cNvPr id="30755" name="グループ化 19">
                <a:extLst>
                  <a:ext uri="{FF2B5EF4-FFF2-40B4-BE49-F238E27FC236}">
                    <a16:creationId xmlns:a16="http://schemas.microsoft.com/office/drawing/2014/main" id="{AE190CF8-03D7-46C3-941A-F4BC8C5397E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2700000">
                <a:off x="4480479" y="3070692"/>
                <a:ext cx="253469" cy="253468"/>
                <a:chOff x="2123728" y="2257211"/>
                <a:chExt cx="792088" cy="792088"/>
              </a:xfrm>
            </p:grpSpPr>
            <p:sp>
              <p:nvSpPr>
                <p:cNvPr id="30759" name="正方形/長方形 20">
                  <a:extLst>
                    <a:ext uri="{FF2B5EF4-FFF2-40B4-BE49-F238E27FC236}">
                      <a16:creationId xmlns:a16="http://schemas.microsoft.com/office/drawing/2014/main" id="{54ECA5E2-E58E-4B7B-8753-B44D63DA40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23728" y="2523550"/>
                  <a:ext cx="792088" cy="185370"/>
                </a:xfrm>
                <a:prstGeom prst="rect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ja-JP" altLang="en-US" sz="1800"/>
                </a:p>
              </p:txBody>
            </p:sp>
            <p:sp>
              <p:nvSpPr>
                <p:cNvPr id="30760" name="正方形/長方形 21">
                  <a:extLst>
                    <a:ext uri="{FF2B5EF4-FFF2-40B4-BE49-F238E27FC236}">
                      <a16:creationId xmlns:a16="http://schemas.microsoft.com/office/drawing/2014/main" id="{4F133638-8D95-4B3E-AB6F-3A89330C17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148885" y="2560570"/>
                  <a:ext cx="792088" cy="185370"/>
                </a:xfrm>
                <a:prstGeom prst="rect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ja-JP" altLang="en-US" sz="1800"/>
                </a:p>
              </p:txBody>
            </p:sp>
          </p:grpSp>
          <p:grpSp>
            <p:nvGrpSpPr>
              <p:cNvPr id="30756" name="グループ化 22">
                <a:extLst>
                  <a:ext uri="{FF2B5EF4-FFF2-40B4-BE49-F238E27FC236}">
                    <a16:creationId xmlns:a16="http://schemas.microsoft.com/office/drawing/2014/main" id="{04C2822B-5F45-45FD-8663-15F2F66004F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2700000">
                <a:off x="4480479" y="3813620"/>
                <a:ext cx="253469" cy="253468"/>
                <a:chOff x="2123728" y="2257211"/>
                <a:chExt cx="792088" cy="792088"/>
              </a:xfrm>
            </p:grpSpPr>
            <p:sp>
              <p:nvSpPr>
                <p:cNvPr id="30757" name="正方形/長方形 23">
                  <a:extLst>
                    <a:ext uri="{FF2B5EF4-FFF2-40B4-BE49-F238E27FC236}">
                      <a16:creationId xmlns:a16="http://schemas.microsoft.com/office/drawing/2014/main" id="{8B54EA64-7A26-4ACA-8EC2-2FC0333C73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23728" y="2523550"/>
                  <a:ext cx="792088" cy="185370"/>
                </a:xfrm>
                <a:prstGeom prst="rect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ja-JP" altLang="en-US" sz="1800"/>
                </a:p>
              </p:txBody>
            </p:sp>
            <p:sp>
              <p:nvSpPr>
                <p:cNvPr id="30758" name="正方形/長方形 24">
                  <a:extLst>
                    <a:ext uri="{FF2B5EF4-FFF2-40B4-BE49-F238E27FC236}">
                      <a16:creationId xmlns:a16="http://schemas.microsoft.com/office/drawing/2014/main" id="{30A4259A-1D1D-4E86-8C3F-C406561A54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148885" y="2560570"/>
                  <a:ext cx="792088" cy="185370"/>
                </a:xfrm>
                <a:prstGeom prst="rect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ja-JP" altLang="en-US" sz="1800"/>
                </a:p>
              </p:txBody>
            </p:sp>
          </p:grpSp>
        </p:grp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ADFB941-270A-5B7C-F9B7-B7EB997D33F4}"/>
              </a:ext>
            </a:extLst>
          </p:cNvPr>
          <p:cNvGrpSpPr/>
          <p:nvPr/>
        </p:nvGrpSpPr>
        <p:grpSpPr>
          <a:xfrm>
            <a:off x="6876256" y="5013176"/>
            <a:ext cx="1833562" cy="1146175"/>
            <a:chOff x="6876256" y="5013176"/>
            <a:chExt cx="1833562" cy="1146175"/>
          </a:xfrm>
        </p:grpSpPr>
        <p:sp>
          <p:nvSpPr>
            <p:cNvPr id="30750" name="フリーフォーム 21">
              <a:extLst>
                <a:ext uri="{FF2B5EF4-FFF2-40B4-BE49-F238E27FC236}">
                  <a16:creationId xmlns:a16="http://schemas.microsoft.com/office/drawing/2014/main" id="{98D6E47F-BC10-41D9-ABAE-3FEA09E0708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876256" y="5013176"/>
              <a:ext cx="1833562" cy="1146175"/>
            </a:xfrm>
            <a:custGeom>
              <a:avLst/>
              <a:gdLst>
                <a:gd name="T0" fmla="*/ 0 w 1697304"/>
                <a:gd name="T1" fmla="*/ 61909866 h 1060704"/>
                <a:gd name="T2" fmla="*/ 122616947 w 1697304"/>
                <a:gd name="T3" fmla="*/ 64073885 h 1060704"/>
                <a:gd name="T4" fmla="*/ 233151307 w 1697304"/>
                <a:gd name="T5" fmla="*/ 0 h 1060704"/>
                <a:gd name="T6" fmla="*/ 233151307 w 1697304"/>
                <a:gd name="T7" fmla="*/ 146695509 h 1060704"/>
                <a:gd name="T8" fmla="*/ 122616947 w 1697304"/>
                <a:gd name="T9" fmla="*/ 91052369 h 1060704"/>
                <a:gd name="T10" fmla="*/ 0 w 1697304"/>
                <a:gd name="T11" fmla="*/ 91785884 h 1060704"/>
                <a:gd name="T12" fmla="*/ 0 w 1697304"/>
                <a:gd name="T13" fmla="*/ 61909866 h 10607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97304" h="1060704">
                  <a:moveTo>
                    <a:pt x="0" y="447648"/>
                  </a:moveTo>
                  <a:lnTo>
                    <a:pt x="892632" y="463296"/>
                  </a:lnTo>
                  <a:lnTo>
                    <a:pt x="1697304" y="0"/>
                  </a:lnTo>
                  <a:lnTo>
                    <a:pt x="1697304" y="1060704"/>
                  </a:lnTo>
                  <a:lnTo>
                    <a:pt x="892632" y="658368"/>
                  </a:lnTo>
                  <a:lnTo>
                    <a:pt x="0" y="663672"/>
                  </a:lnTo>
                  <a:lnTo>
                    <a:pt x="0" y="447648"/>
                  </a:lnTo>
                  <a:close/>
                </a:path>
              </a:pathLst>
            </a:custGeom>
            <a:solidFill>
              <a:schemeClr val="accent1">
                <a:alpha val="7059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30751" name="フリーフォーム 24">
              <a:extLst>
                <a:ext uri="{FF2B5EF4-FFF2-40B4-BE49-F238E27FC236}">
                  <a16:creationId xmlns:a16="http://schemas.microsoft.com/office/drawing/2014/main" id="{8992169C-EE01-4975-945E-40FA433C4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9114" y="5484794"/>
              <a:ext cx="1130434" cy="285829"/>
            </a:xfrm>
            <a:custGeom>
              <a:avLst/>
              <a:gdLst>
                <a:gd name="T0" fmla="*/ 0 w 1255776"/>
                <a:gd name="T1" fmla="*/ 0 h 316992"/>
                <a:gd name="T2" fmla="*/ 1108000 w 1255776"/>
                <a:gd name="T3" fmla="*/ 38132 h 316992"/>
                <a:gd name="T4" fmla="*/ 1156706 w 1255776"/>
                <a:gd name="T5" fmla="*/ 0 h 316992"/>
                <a:gd name="T6" fmla="*/ 1254112 w 1255776"/>
                <a:gd name="T7" fmla="*/ 127102 h 316992"/>
                <a:gd name="T8" fmla="*/ 1205417 w 1255776"/>
                <a:gd name="T9" fmla="*/ 330469 h 316992"/>
                <a:gd name="T10" fmla="*/ 1083658 w 1255776"/>
                <a:gd name="T11" fmla="*/ 279627 h 316992"/>
                <a:gd name="T12" fmla="*/ 24358 w 1255776"/>
                <a:gd name="T13" fmla="*/ 292337 h 316992"/>
                <a:gd name="T14" fmla="*/ 0 w 1255776"/>
                <a:gd name="T15" fmla="*/ 0 h 31699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55776" h="316992">
                  <a:moveTo>
                    <a:pt x="0" y="0"/>
                  </a:moveTo>
                  <a:lnTo>
                    <a:pt x="1109472" y="36576"/>
                  </a:lnTo>
                  <a:lnTo>
                    <a:pt x="1158240" y="0"/>
                  </a:lnTo>
                  <a:lnTo>
                    <a:pt x="1255776" y="121920"/>
                  </a:lnTo>
                  <a:lnTo>
                    <a:pt x="1207008" y="316992"/>
                  </a:lnTo>
                  <a:lnTo>
                    <a:pt x="1085088" y="268224"/>
                  </a:lnTo>
                  <a:lnTo>
                    <a:pt x="24384" y="280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>
                <a:alpha val="3215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7CA3169-9F35-4614-8E7F-1D10AEF3366F}"/>
              </a:ext>
            </a:extLst>
          </p:cNvPr>
          <p:cNvGrpSpPr>
            <a:grpSpLocks/>
          </p:cNvGrpSpPr>
          <p:nvPr/>
        </p:nvGrpSpPr>
        <p:grpSpPr bwMode="auto">
          <a:xfrm>
            <a:off x="835025" y="5013171"/>
            <a:ext cx="2879725" cy="1584178"/>
            <a:chOff x="835488" y="5081178"/>
            <a:chExt cx="2879164" cy="1584858"/>
          </a:xfrm>
        </p:grpSpPr>
        <p:sp>
          <p:nvSpPr>
            <p:cNvPr id="30748" name="テキスト ボックス 7">
              <a:extLst>
                <a:ext uri="{FF2B5EF4-FFF2-40B4-BE49-F238E27FC236}">
                  <a16:creationId xmlns:a16="http://schemas.microsoft.com/office/drawing/2014/main" id="{BD6126DF-1083-4F43-A734-88E0EB8E7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5964" y="6296546"/>
              <a:ext cx="1197445" cy="369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ja-JP" sz="1800" dirty="0"/>
                <a:t>(M 1979)</a:t>
              </a:r>
              <a:endParaRPr lang="ja-JP" altLang="en-US" sz="1800" dirty="0"/>
            </a:p>
          </p:txBody>
        </p:sp>
        <p:sp>
          <p:nvSpPr>
            <p:cNvPr id="30749" name="フリーフォーム: 図形 1">
              <a:extLst>
                <a:ext uri="{FF2B5EF4-FFF2-40B4-BE49-F238E27FC236}">
                  <a16:creationId xmlns:a16="http://schemas.microsoft.com/office/drawing/2014/main" id="{CA7D1C50-5A73-4F75-AF8E-5D6AFA002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488" y="5081178"/>
              <a:ext cx="2879164" cy="1174169"/>
            </a:xfrm>
            <a:custGeom>
              <a:avLst/>
              <a:gdLst>
                <a:gd name="T0" fmla="*/ 39434 w 2879900"/>
                <a:gd name="T1" fmla="*/ 410164 h 1173050"/>
                <a:gd name="T2" fmla="*/ 516086 w 2879900"/>
                <a:gd name="T3" fmla="*/ 12574 h 1173050"/>
                <a:gd name="T4" fmla="*/ 962208 w 2879900"/>
                <a:gd name="T5" fmla="*/ 151084 h 1173050"/>
                <a:gd name="T6" fmla="*/ 1166688 w 2879900"/>
                <a:gd name="T7" fmla="*/ 457909 h 1173050"/>
                <a:gd name="T8" fmla="*/ 1684059 w 2879900"/>
                <a:gd name="T9" fmla="*/ 496447 h 1173050"/>
                <a:gd name="T10" fmla="*/ 2199707 w 2879900"/>
                <a:gd name="T11" fmla="*/ 13244 h 1173050"/>
                <a:gd name="T12" fmla="*/ 2800684 w 2879900"/>
                <a:gd name="T13" fmla="*/ 315630 h 1173050"/>
                <a:gd name="T14" fmla="*/ 2769646 w 2879900"/>
                <a:gd name="T15" fmla="*/ 895458 h 1173050"/>
                <a:gd name="T16" fmla="*/ 2181897 w 2879900"/>
                <a:gd name="T17" fmla="*/ 1189529 h 1173050"/>
                <a:gd name="T18" fmla="*/ 1740085 w 2879900"/>
                <a:gd name="T19" fmla="*/ 688007 h 1173050"/>
                <a:gd name="T20" fmla="*/ 1131066 w 2879900"/>
                <a:gd name="T21" fmla="*/ 689764 h 1173050"/>
                <a:gd name="T22" fmla="*/ 694704 w 2879900"/>
                <a:gd name="T23" fmla="*/ 1198719 h 1173050"/>
                <a:gd name="T24" fmla="*/ 101769 w 2879900"/>
                <a:gd name="T25" fmla="*/ 980806 h 1173050"/>
                <a:gd name="T26" fmla="*/ 39434 w 2879900"/>
                <a:gd name="T27" fmla="*/ 410164 h 117305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879900" h="1173050">
                  <a:moveTo>
                    <a:pt x="39694" y="400120"/>
                  </a:moveTo>
                  <a:cubicBezTo>
                    <a:pt x="109208" y="242699"/>
                    <a:pt x="364706" y="54385"/>
                    <a:pt x="519527" y="12262"/>
                  </a:cubicBezTo>
                  <a:cubicBezTo>
                    <a:pt x="674348" y="-29861"/>
                    <a:pt x="834520" y="41759"/>
                    <a:pt x="968622" y="147384"/>
                  </a:cubicBezTo>
                  <a:cubicBezTo>
                    <a:pt x="1119354" y="286228"/>
                    <a:pt x="1053356" y="390546"/>
                    <a:pt x="1174467" y="446697"/>
                  </a:cubicBezTo>
                  <a:cubicBezTo>
                    <a:pt x="1295578" y="502848"/>
                    <a:pt x="1521969" y="556587"/>
                    <a:pt x="1695287" y="484291"/>
                  </a:cubicBezTo>
                  <a:cubicBezTo>
                    <a:pt x="1868605" y="411995"/>
                    <a:pt x="1948350" y="42320"/>
                    <a:pt x="2214373" y="12922"/>
                  </a:cubicBezTo>
                  <a:cubicBezTo>
                    <a:pt x="2480396" y="-16476"/>
                    <a:pt x="2723735" y="164465"/>
                    <a:pt x="2819358" y="307900"/>
                  </a:cubicBezTo>
                  <a:cubicBezTo>
                    <a:pt x="2914981" y="451335"/>
                    <a:pt x="2891932" y="731449"/>
                    <a:pt x="2788113" y="873533"/>
                  </a:cubicBezTo>
                  <a:cubicBezTo>
                    <a:pt x="2684294" y="1015617"/>
                    <a:pt x="2369181" y="1194133"/>
                    <a:pt x="2196444" y="1160404"/>
                  </a:cubicBezTo>
                  <a:cubicBezTo>
                    <a:pt x="2023707" y="1126675"/>
                    <a:pt x="1927994" y="752416"/>
                    <a:pt x="1751688" y="671161"/>
                  </a:cubicBezTo>
                  <a:cubicBezTo>
                    <a:pt x="1575382" y="589906"/>
                    <a:pt x="1314000" y="589842"/>
                    <a:pt x="1138608" y="672876"/>
                  </a:cubicBezTo>
                  <a:cubicBezTo>
                    <a:pt x="963216" y="755910"/>
                    <a:pt x="937887" y="1143968"/>
                    <a:pt x="699337" y="1169368"/>
                  </a:cubicBezTo>
                  <a:cubicBezTo>
                    <a:pt x="470623" y="1194768"/>
                    <a:pt x="212385" y="1084998"/>
                    <a:pt x="102445" y="956790"/>
                  </a:cubicBezTo>
                  <a:cubicBezTo>
                    <a:pt x="-7495" y="828582"/>
                    <a:pt x="-29820" y="557541"/>
                    <a:pt x="39694" y="400120"/>
                  </a:cubicBezTo>
                  <a:close/>
                </a:path>
              </a:pathLst>
            </a:custGeom>
            <a:solidFill>
              <a:srgbClr val="FFCC00">
                <a:alpha val="2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ja-JP" altLang="en-US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AACD091E-4154-A79F-8BE3-256578B1352E}"/>
              </a:ext>
            </a:extLst>
          </p:cNvPr>
          <p:cNvGrpSpPr/>
          <p:nvPr/>
        </p:nvGrpSpPr>
        <p:grpSpPr>
          <a:xfrm>
            <a:off x="4499992" y="5019284"/>
            <a:ext cx="2592288" cy="1650076"/>
            <a:chOff x="4499992" y="5019284"/>
            <a:chExt cx="2592288" cy="1650076"/>
          </a:xfrm>
        </p:grpSpPr>
        <p:grpSp>
          <p:nvGrpSpPr>
            <p:cNvPr id="30741" name="グループ化 4">
              <a:extLst>
                <a:ext uri="{FF2B5EF4-FFF2-40B4-BE49-F238E27FC236}">
                  <a16:creationId xmlns:a16="http://schemas.microsoft.com/office/drawing/2014/main" id="{B4EF3EF9-448A-4400-A8CF-5ED73388A38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499992" y="5019284"/>
              <a:ext cx="1835150" cy="1146020"/>
              <a:chOff x="4282950" y="3716338"/>
              <a:chExt cx="2038350" cy="1273175"/>
            </a:xfrm>
          </p:grpSpPr>
          <p:sp>
            <p:nvSpPr>
              <p:cNvPr id="30743" name="フリーフォーム 20">
                <a:extLst>
                  <a:ext uri="{FF2B5EF4-FFF2-40B4-BE49-F238E27FC236}">
                    <a16:creationId xmlns:a16="http://schemas.microsoft.com/office/drawing/2014/main" id="{ED90DFD0-F559-4378-B1F2-B124EB44B7A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84538" y="3716338"/>
                <a:ext cx="2036762" cy="1273175"/>
              </a:xfrm>
              <a:custGeom>
                <a:avLst/>
                <a:gdLst>
                  <a:gd name="T0" fmla="*/ 0 w 1697304"/>
                  <a:gd name="T1" fmla="*/ 61909866 h 1060704"/>
                  <a:gd name="T2" fmla="*/ 122616947 w 1697304"/>
                  <a:gd name="T3" fmla="*/ 64073885 h 1060704"/>
                  <a:gd name="T4" fmla="*/ 233151307 w 1697304"/>
                  <a:gd name="T5" fmla="*/ 0 h 1060704"/>
                  <a:gd name="T6" fmla="*/ 233151307 w 1697304"/>
                  <a:gd name="T7" fmla="*/ 146695509 h 1060704"/>
                  <a:gd name="T8" fmla="*/ 122616947 w 1697304"/>
                  <a:gd name="T9" fmla="*/ 91052369 h 1060704"/>
                  <a:gd name="T10" fmla="*/ 0 w 1697304"/>
                  <a:gd name="T11" fmla="*/ 91785884 h 1060704"/>
                  <a:gd name="T12" fmla="*/ 0 w 1697304"/>
                  <a:gd name="T13" fmla="*/ 61909866 h 10607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97304" h="1060704">
                    <a:moveTo>
                      <a:pt x="0" y="447648"/>
                    </a:moveTo>
                    <a:lnTo>
                      <a:pt x="892632" y="463296"/>
                    </a:lnTo>
                    <a:lnTo>
                      <a:pt x="1697304" y="0"/>
                    </a:lnTo>
                    <a:lnTo>
                      <a:pt x="1697304" y="1060704"/>
                    </a:lnTo>
                    <a:lnTo>
                      <a:pt x="892632" y="658368"/>
                    </a:lnTo>
                    <a:lnTo>
                      <a:pt x="0" y="663672"/>
                    </a:lnTo>
                    <a:lnTo>
                      <a:pt x="0" y="447648"/>
                    </a:lnTo>
                    <a:close/>
                  </a:path>
                </a:pathLst>
              </a:custGeom>
              <a:solidFill>
                <a:schemeClr val="accent1">
                  <a:alpha val="7059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endParaRPr lang="ja-JP" altLang="en-US"/>
              </a:p>
            </p:txBody>
          </p:sp>
          <p:sp>
            <p:nvSpPr>
              <p:cNvPr id="30744" name="正方形/長方形 33">
                <a:extLst>
                  <a:ext uri="{FF2B5EF4-FFF2-40B4-BE49-F238E27FC236}">
                    <a16:creationId xmlns:a16="http://schemas.microsoft.com/office/drawing/2014/main" id="{DEAB9031-DE23-41C8-956F-27B773226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2950" y="4270375"/>
                <a:ext cx="431800" cy="254000"/>
              </a:xfrm>
              <a:prstGeom prst="rect">
                <a:avLst/>
              </a:prstGeom>
              <a:solidFill>
                <a:srgbClr val="C00000">
                  <a:alpha val="32941"/>
                </a:srgb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0745" name="右矢印 23">
                <a:extLst>
                  <a:ext uri="{FF2B5EF4-FFF2-40B4-BE49-F238E27FC236}">
                    <a16:creationId xmlns:a16="http://schemas.microsoft.com/office/drawing/2014/main" id="{29FA9796-2EE9-4235-8E1C-705BB8A18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775" y="4341813"/>
                <a:ext cx="215900" cy="144462"/>
              </a:xfrm>
              <a:prstGeom prst="rightArrow">
                <a:avLst>
                  <a:gd name="adj1" fmla="val 50000"/>
                  <a:gd name="adj2" fmla="val 49817"/>
                </a:avLst>
              </a:prstGeom>
              <a:solidFill>
                <a:srgbClr val="FF0000">
                  <a:alpha val="92940"/>
                </a:srgb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sp>
          <p:nvSpPr>
            <p:cNvPr id="30742" name="テキスト ボックス 42">
              <a:extLst>
                <a:ext uri="{FF2B5EF4-FFF2-40B4-BE49-F238E27FC236}">
                  <a16:creationId xmlns:a16="http://schemas.microsoft.com/office/drawing/2014/main" id="{DAD83900-605A-441F-9E3E-57AE695A5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0797" y="6300028"/>
              <a:ext cx="15814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ja-JP" sz="1800" dirty="0"/>
                <a:t>(BBC 2016)</a:t>
              </a:r>
              <a:endParaRPr lang="ja-JP" altLang="en-US" sz="1800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63BE5D8-A07C-482D-8085-B2A07EEA47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59000" y="5448674"/>
            <a:ext cx="214313" cy="215900"/>
            <a:chOff x="2100368" y="4834150"/>
            <a:chExt cx="252413" cy="253554"/>
          </a:xfrm>
        </p:grpSpPr>
        <p:sp>
          <p:nvSpPr>
            <p:cNvPr id="30739" name="正方形/長方形 20">
              <a:extLst>
                <a:ext uri="{FF2B5EF4-FFF2-40B4-BE49-F238E27FC236}">
                  <a16:creationId xmlns:a16="http://schemas.microsoft.com/office/drawing/2014/main" id="{8C2F0C1E-7733-4D14-8B26-3B27A2744A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102445" y="4931391"/>
              <a:ext cx="253554" cy="59071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30740" name="正方形/長方形 21">
              <a:extLst>
                <a:ext uri="{FF2B5EF4-FFF2-40B4-BE49-F238E27FC236}">
                  <a16:creationId xmlns:a16="http://schemas.microsoft.com/office/drawing/2014/main" id="{E7366183-E8A9-486A-AE39-8648A12939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00000">
              <a:off x="2100368" y="4945294"/>
              <a:ext cx="252413" cy="5933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</p:grpSp>
      <p:sp>
        <p:nvSpPr>
          <p:cNvPr id="30736" name="フッター プレースホルダー 7">
            <a:extLst>
              <a:ext uri="{FF2B5EF4-FFF2-40B4-BE49-F238E27FC236}">
                <a16:creationId xmlns:a16="http://schemas.microsoft.com/office/drawing/2014/main" id="{D9965496-1B92-4B39-AEF8-7A9E8B91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5800"/>
                </a:solidFill>
              </a:rPr>
              <a:t>Athens 2025</a:t>
            </a:r>
          </a:p>
        </p:txBody>
      </p:sp>
      <p:sp>
        <p:nvSpPr>
          <p:cNvPr id="14" name="テキスト ボックス 33">
            <a:extLst>
              <a:ext uri="{FF2B5EF4-FFF2-40B4-BE49-F238E27FC236}">
                <a16:creationId xmlns:a16="http://schemas.microsoft.com/office/drawing/2014/main" id="{98137D9E-420F-60C4-FF43-43533F4A7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0993" y="3429000"/>
            <a:ext cx="5265463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000" u="sng" dirty="0"/>
              <a:t>Related earlier works.</a:t>
            </a:r>
            <a:r>
              <a:rPr lang="en-US" altLang="ja-JP" sz="2000" dirty="0"/>
              <a:t> 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ja-JP" sz="2000" dirty="0">
                <a:solidFill>
                  <a:srgbClr val="005800"/>
                </a:solidFill>
              </a:rPr>
              <a:t>[M. 1979] </a:t>
            </a:r>
            <a:endParaRPr lang="en-US" altLang="ja-JP" sz="20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ja-JP" sz="2000" dirty="0">
                <a:solidFill>
                  <a:srgbClr val="005800"/>
                </a:solidFill>
              </a:rPr>
              <a:t>[</a:t>
            </a:r>
            <a:r>
              <a:rPr lang="en-US" altLang="ja-JP" sz="2000" dirty="0" err="1">
                <a:solidFill>
                  <a:srgbClr val="005800"/>
                </a:solidFill>
              </a:rPr>
              <a:t>Berestycki-Bouhours-Chapuisat</a:t>
            </a:r>
            <a:r>
              <a:rPr lang="en-US" altLang="ja-JP" sz="2000" dirty="0">
                <a:solidFill>
                  <a:srgbClr val="005800"/>
                </a:solidFill>
              </a:rPr>
              <a:t> 2016] </a:t>
            </a:r>
            <a:endParaRPr lang="ja-JP" altLang="en-US" sz="2000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C6A9101-E076-C79E-D5A9-594E921626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30095" y="5517232"/>
            <a:ext cx="214313" cy="215900"/>
            <a:chOff x="2100368" y="4834150"/>
            <a:chExt cx="252413" cy="253554"/>
          </a:xfrm>
        </p:grpSpPr>
        <p:sp>
          <p:nvSpPr>
            <p:cNvPr id="16" name="正方形/長方形 20">
              <a:extLst>
                <a:ext uri="{FF2B5EF4-FFF2-40B4-BE49-F238E27FC236}">
                  <a16:creationId xmlns:a16="http://schemas.microsoft.com/office/drawing/2014/main" id="{282CA7B5-8DE8-7C08-6E36-09B028E164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102445" y="4931391"/>
              <a:ext cx="253554" cy="59071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7" name="正方形/長方形 21">
              <a:extLst>
                <a:ext uri="{FF2B5EF4-FFF2-40B4-BE49-F238E27FC236}">
                  <a16:creationId xmlns:a16="http://schemas.microsoft.com/office/drawing/2014/main" id="{40FD61C6-77CD-7432-D1B3-15A7404798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00000">
              <a:off x="2100368" y="4945294"/>
              <a:ext cx="252413" cy="5933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0088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6" name="フッター プレースホルダー 7">
            <a:extLst>
              <a:ext uri="{FF2B5EF4-FFF2-40B4-BE49-F238E27FC236}">
                <a16:creationId xmlns:a16="http://schemas.microsoft.com/office/drawing/2014/main" id="{D9965496-1B92-4B39-AEF8-7A9E8B91F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5800"/>
                </a:solidFill>
              </a:rPr>
              <a:t>Athens 2025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91AAB224-2EA2-BCFF-D103-5EA592184F55}"/>
              </a:ext>
            </a:extLst>
          </p:cNvPr>
          <p:cNvGrpSpPr/>
          <p:nvPr/>
        </p:nvGrpSpPr>
        <p:grpSpPr>
          <a:xfrm>
            <a:off x="3401816" y="4356215"/>
            <a:ext cx="2250304" cy="2097121"/>
            <a:chOff x="1649740" y="4356215"/>
            <a:chExt cx="2250304" cy="2097121"/>
          </a:xfrm>
        </p:grpSpPr>
        <p:grpSp>
          <p:nvGrpSpPr>
            <p:cNvPr id="30741" name="グループ化 4">
              <a:extLst>
                <a:ext uri="{FF2B5EF4-FFF2-40B4-BE49-F238E27FC236}">
                  <a16:creationId xmlns:a16="http://schemas.microsoft.com/office/drawing/2014/main" id="{B4EF3EF9-448A-4400-A8CF-5ED73388A38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49740" y="4356215"/>
              <a:ext cx="2250304" cy="2097121"/>
              <a:chOff x="4282950" y="3382172"/>
              <a:chExt cx="2082894" cy="1941503"/>
            </a:xfrm>
          </p:grpSpPr>
          <p:sp>
            <p:nvSpPr>
              <p:cNvPr id="30743" name="フリーフォーム 20">
                <a:extLst>
                  <a:ext uri="{FF2B5EF4-FFF2-40B4-BE49-F238E27FC236}">
                    <a16:creationId xmlns:a16="http://schemas.microsoft.com/office/drawing/2014/main" id="{ED90DFD0-F559-4378-B1F2-B124EB44B7A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84538" y="3382172"/>
                <a:ext cx="2081306" cy="1941503"/>
              </a:xfrm>
              <a:custGeom>
                <a:avLst/>
                <a:gdLst>
                  <a:gd name="T0" fmla="*/ 0 w 1697304"/>
                  <a:gd name="T1" fmla="*/ 61909866 h 1060704"/>
                  <a:gd name="T2" fmla="*/ 122616947 w 1697304"/>
                  <a:gd name="T3" fmla="*/ 64073885 h 1060704"/>
                  <a:gd name="T4" fmla="*/ 233151307 w 1697304"/>
                  <a:gd name="T5" fmla="*/ 0 h 1060704"/>
                  <a:gd name="T6" fmla="*/ 233151307 w 1697304"/>
                  <a:gd name="T7" fmla="*/ 146695509 h 1060704"/>
                  <a:gd name="T8" fmla="*/ 122616947 w 1697304"/>
                  <a:gd name="T9" fmla="*/ 91052369 h 1060704"/>
                  <a:gd name="T10" fmla="*/ 0 w 1697304"/>
                  <a:gd name="T11" fmla="*/ 91785884 h 1060704"/>
                  <a:gd name="T12" fmla="*/ 0 w 1697304"/>
                  <a:gd name="T13" fmla="*/ 61909866 h 10607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connsiteX0" fmla="*/ 0 w 1725145"/>
                  <a:gd name="connsiteY0" fmla="*/ 726046 h 1339102"/>
                  <a:gd name="connsiteX1" fmla="*/ 892632 w 1725145"/>
                  <a:gd name="connsiteY1" fmla="*/ 741694 h 1339102"/>
                  <a:gd name="connsiteX2" fmla="*/ 1725145 w 1725145"/>
                  <a:gd name="connsiteY2" fmla="*/ 0 h 1339102"/>
                  <a:gd name="connsiteX3" fmla="*/ 1697304 w 1725145"/>
                  <a:gd name="connsiteY3" fmla="*/ 1339102 h 1339102"/>
                  <a:gd name="connsiteX4" fmla="*/ 892632 w 1725145"/>
                  <a:gd name="connsiteY4" fmla="*/ 936766 h 1339102"/>
                  <a:gd name="connsiteX5" fmla="*/ 0 w 1725145"/>
                  <a:gd name="connsiteY5" fmla="*/ 942070 h 1339102"/>
                  <a:gd name="connsiteX6" fmla="*/ 0 w 1725145"/>
                  <a:gd name="connsiteY6" fmla="*/ 726046 h 1339102"/>
                  <a:gd name="connsiteX0" fmla="*/ 0 w 1780828"/>
                  <a:gd name="connsiteY0" fmla="*/ 726046 h 1645339"/>
                  <a:gd name="connsiteX1" fmla="*/ 892632 w 1780828"/>
                  <a:gd name="connsiteY1" fmla="*/ 741694 h 1645339"/>
                  <a:gd name="connsiteX2" fmla="*/ 1725145 w 1780828"/>
                  <a:gd name="connsiteY2" fmla="*/ 0 h 1645339"/>
                  <a:gd name="connsiteX3" fmla="*/ 1780828 w 1780828"/>
                  <a:gd name="connsiteY3" fmla="*/ 1645339 h 1645339"/>
                  <a:gd name="connsiteX4" fmla="*/ 892632 w 1780828"/>
                  <a:gd name="connsiteY4" fmla="*/ 936766 h 1645339"/>
                  <a:gd name="connsiteX5" fmla="*/ 0 w 1780828"/>
                  <a:gd name="connsiteY5" fmla="*/ 942070 h 1645339"/>
                  <a:gd name="connsiteX6" fmla="*/ 0 w 1780828"/>
                  <a:gd name="connsiteY6" fmla="*/ 726046 h 1645339"/>
                  <a:gd name="connsiteX0" fmla="*/ 0 w 1734426"/>
                  <a:gd name="connsiteY0" fmla="*/ 726046 h 1617499"/>
                  <a:gd name="connsiteX1" fmla="*/ 892632 w 1734426"/>
                  <a:gd name="connsiteY1" fmla="*/ 741694 h 1617499"/>
                  <a:gd name="connsiteX2" fmla="*/ 1725145 w 1734426"/>
                  <a:gd name="connsiteY2" fmla="*/ 0 h 1617499"/>
                  <a:gd name="connsiteX3" fmla="*/ 1734426 w 1734426"/>
                  <a:gd name="connsiteY3" fmla="*/ 1617499 h 1617499"/>
                  <a:gd name="connsiteX4" fmla="*/ 892632 w 1734426"/>
                  <a:gd name="connsiteY4" fmla="*/ 936766 h 1617499"/>
                  <a:gd name="connsiteX5" fmla="*/ 0 w 1734426"/>
                  <a:gd name="connsiteY5" fmla="*/ 942070 h 1617499"/>
                  <a:gd name="connsiteX6" fmla="*/ 0 w 1734426"/>
                  <a:gd name="connsiteY6" fmla="*/ 726046 h 1617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4426" h="1617499">
                    <a:moveTo>
                      <a:pt x="0" y="726046"/>
                    </a:moveTo>
                    <a:lnTo>
                      <a:pt x="892632" y="741694"/>
                    </a:lnTo>
                    <a:lnTo>
                      <a:pt x="1725145" y="0"/>
                    </a:lnTo>
                    <a:cubicBezTo>
                      <a:pt x="1728239" y="539166"/>
                      <a:pt x="1731332" y="1078333"/>
                      <a:pt x="1734426" y="1617499"/>
                    </a:cubicBezTo>
                    <a:lnTo>
                      <a:pt x="892632" y="936766"/>
                    </a:lnTo>
                    <a:lnTo>
                      <a:pt x="0" y="942070"/>
                    </a:lnTo>
                    <a:lnTo>
                      <a:pt x="0" y="726046"/>
                    </a:lnTo>
                    <a:close/>
                  </a:path>
                </a:pathLst>
              </a:custGeom>
              <a:solidFill>
                <a:schemeClr val="accent1">
                  <a:alpha val="7059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endParaRPr lang="ja-JP" altLang="en-US"/>
              </a:p>
            </p:txBody>
          </p:sp>
          <p:sp>
            <p:nvSpPr>
              <p:cNvPr id="30744" name="正方形/長方形 33">
                <a:extLst>
                  <a:ext uri="{FF2B5EF4-FFF2-40B4-BE49-F238E27FC236}">
                    <a16:creationId xmlns:a16="http://schemas.microsoft.com/office/drawing/2014/main" id="{DEAB9031-DE23-41C8-956F-27B773226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2950" y="4270375"/>
                <a:ext cx="431800" cy="254000"/>
              </a:xfrm>
              <a:prstGeom prst="rect">
                <a:avLst/>
              </a:prstGeom>
              <a:solidFill>
                <a:srgbClr val="C00000">
                  <a:alpha val="32941"/>
                </a:srgb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0745" name="右矢印 23">
                <a:extLst>
                  <a:ext uri="{FF2B5EF4-FFF2-40B4-BE49-F238E27FC236}">
                    <a16:creationId xmlns:a16="http://schemas.microsoft.com/office/drawing/2014/main" id="{29FA9796-2EE9-4235-8E1C-705BB8A18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775" y="4316318"/>
                <a:ext cx="215900" cy="144462"/>
              </a:xfrm>
              <a:prstGeom prst="rightArrow">
                <a:avLst>
                  <a:gd name="adj1" fmla="val 50000"/>
                  <a:gd name="adj2" fmla="val 49817"/>
                </a:avLst>
              </a:prstGeom>
              <a:solidFill>
                <a:srgbClr val="3366FF">
                  <a:alpha val="92940"/>
                </a:srgb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9C6A9101-E076-C79E-D5A9-594E9216262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45519" y="5325272"/>
              <a:ext cx="214313" cy="215900"/>
              <a:chOff x="2100368" y="4834150"/>
              <a:chExt cx="252413" cy="253554"/>
            </a:xfrm>
          </p:grpSpPr>
          <p:sp>
            <p:nvSpPr>
              <p:cNvPr id="16" name="正方形/長方形 20">
                <a:extLst>
                  <a:ext uri="{FF2B5EF4-FFF2-40B4-BE49-F238E27FC236}">
                    <a16:creationId xmlns:a16="http://schemas.microsoft.com/office/drawing/2014/main" id="{282CA7B5-8DE8-7C08-6E36-09B028E16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0000">
                <a:off x="2102445" y="4931391"/>
                <a:ext cx="253554" cy="59071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17" name="正方形/長方形 21">
                <a:extLst>
                  <a:ext uri="{FF2B5EF4-FFF2-40B4-BE49-F238E27FC236}">
                    <a16:creationId xmlns:a16="http://schemas.microsoft.com/office/drawing/2014/main" id="{40FD61C6-77CD-7432-D1B3-15A740479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100000">
                <a:off x="2100368" y="4945294"/>
                <a:ext cx="252413" cy="59338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F2E66E-EA51-AA69-7AE4-A37B1EC37975}"/>
              </a:ext>
            </a:extLst>
          </p:cNvPr>
          <p:cNvSpPr txBox="1"/>
          <p:nvPr/>
        </p:nvSpPr>
        <p:spPr>
          <a:xfrm>
            <a:off x="419100" y="2068105"/>
            <a:ext cx="1322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000" u="sng" dirty="0"/>
              <a:t>Remark</a:t>
            </a:r>
            <a:r>
              <a:rPr kumimoji="1" lang="en-US" altLang="ja-JP" sz="2000" dirty="0"/>
              <a:t> </a:t>
            </a:r>
            <a:endParaRPr kumimoji="1" lang="ja-JP" altLang="en-US" sz="2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1358316-BC32-2E83-EA97-A53D3CB018A8}"/>
              </a:ext>
            </a:extLst>
          </p:cNvPr>
          <p:cNvSpPr txBox="1"/>
          <p:nvPr/>
        </p:nvSpPr>
        <p:spPr>
          <a:xfrm>
            <a:off x="419100" y="2435984"/>
            <a:ext cx="8559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u"/>
            </a:pPr>
            <a:r>
              <a:rPr lang="en-US" altLang="ja-JP" sz="2000" dirty="0"/>
              <a:t>The assumptions</a:t>
            </a:r>
            <a:r>
              <a:rPr kumimoji="1" lang="en-US" altLang="ja-JP" sz="2000" dirty="0"/>
              <a:t> (K1) </a:t>
            </a:r>
            <a:r>
              <a:rPr lang="en-US" altLang="ja-JP" sz="2000" dirty="0"/>
              <a:t>and</a:t>
            </a:r>
            <a:r>
              <a:rPr kumimoji="1" lang="en-US" altLang="ja-JP" sz="2000" dirty="0"/>
              <a:t> (K2) </a:t>
            </a:r>
            <a:r>
              <a:rPr lang="en-US" altLang="ja-JP" sz="2000" dirty="0"/>
              <a:t>allow us to define an energy functional around the holes. </a:t>
            </a:r>
            <a:r>
              <a:rPr kumimoji="1" lang="en-US" altLang="ja-JP" sz="2000" dirty="0">
                <a:solidFill>
                  <a:srgbClr val="993300"/>
                </a:solidFill>
              </a:rPr>
              <a:t>The problem is open without these conditions.</a:t>
            </a:r>
          </a:p>
          <a:p>
            <a:pPr marL="342900" indent="-342900" algn="l"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en-US" altLang="ja-JP" sz="2000" dirty="0"/>
              <a:t>Whether blocking occurs or not does not simply depend on the size of the holes. As shown in [BBC 2016], blocking occurs if the opening angle is large, but not if the opening angle is small. </a:t>
            </a:r>
            <a:r>
              <a:rPr kumimoji="1" lang="en-US" altLang="ja-JP" sz="2000" dirty="0"/>
              <a:t> </a:t>
            </a:r>
            <a:endParaRPr kumimoji="1" lang="ja-JP" altLang="en-US" sz="20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372CCFF-4446-D39D-F84F-B3C5BBEC143D}"/>
              </a:ext>
            </a:extLst>
          </p:cNvPr>
          <p:cNvGrpSpPr/>
          <p:nvPr/>
        </p:nvGrpSpPr>
        <p:grpSpPr>
          <a:xfrm>
            <a:off x="419100" y="260648"/>
            <a:ext cx="7143091" cy="1705680"/>
            <a:chOff x="419100" y="260648"/>
            <a:chExt cx="7143091" cy="1705680"/>
          </a:xfrm>
        </p:grpSpPr>
        <p:sp>
          <p:nvSpPr>
            <p:cNvPr id="6" name="正方形/長方形 35">
              <a:extLst>
                <a:ext uri="{FF2B5EF4-FFF2-40B4-BE49-F238E27FC236}">
                  <a16:creationId xmlns:a16="http://schemas.microsoft.com/office/drawing/2014/main" id="{1B2AE085-9E3A-413B-0E6C-340B5F1CB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" y="260648"/>
              <a:ext cx="7143091" cy="1705680"/>
            </a:xfrm>
            <a:prstGeom prst="rect">
              <a:avLst/>
            </a:prstGeom>
            <a:solidFill>
              <a:srgbClr val="0070C0">
                <a:alpha val="3137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8" name="テキスト ボックス 32">
              <a:extLst>
                <a:ext uri="{FF2B5EF4-FFF2-40B4-BE49-F238E27FC236}">
                  <a16:creationId xmlns:a16="http://schemas.microsoft.com/office/drawing/2014/main" id="{5CBF6425-9785-A9D9-15F0-E3BFAA3B0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650" y="301878"/>
              <a:ext cx="6696075" cy="1638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ja-JP" sz="2200" u="sng" dirty="0">
                  <a:solidFill>
                    <a:srgbClr val="005800"/>
                  </a:solidFill>
                </a:rPr>
                <a:t>Theorem 5.</a:t>
              </a:r>
              <a:r>
                <a:rPr lang="en-US" altLang="ja-JP" sz="2200" dirty="0"/>
                <a:t>  Assume either of the following:</a:t>
              </a:r>
            </a:p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ja-JP" sz="2200" dirty="0"/>
                <a:t>   (K1) </a:t>
              </a:r>
              <a:r>
                <a:rPr lang="en-US" altLang="ja-JP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ja-JP" sz="2200" dirty="0"/>
                <a:t> is </a:t>
              </a:r>
              <a:r>
                <a:rPr lang="en-US" altLang="ja-JP" sz="2200" u="sng" dirty="0"/>
                <a:t>periodic in </a:t>
              </a:r>
              <a:r>
                <a:rPr lang="en-US" altLang="ja-JP" sz="2200" i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ja-JP" sz="2200" dirty="0"/>
                <a:t>.  </a:t>
              </a:r>
            </a:p>
            <a:p>
              <a:pPr>
                <a:spcBef>
                  <a:spcPts val="300"/>
                </a:spcBef>
                <a:buFontTx/>
                <a:buNone/>
              </a:pPr>
              <a:r>
                <a:rPr lang="en-US" altLang="ja-JP" sz="2200" dirty="0"/>
                <a:t>   (K2) The holes are </a:t>
              </a:r>
              <a:r>
                <a:rPr lang="en-US" altLang="ja-JP" sz="2200" u="sng" dirty="0"/>
                <a:t>localized</a:t>
              </a:r>
              <a:r>
                <a:rPr lang="en-US" altLang="ja-JP" sz="2200" dirty="0"/>
                <a:t> in a bounded region. </a:t>
              </a:r>
            </a:p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ja-JP" sz="2200" dirty="0"/>
                <a:t>If the holes are too small, then blocking occurs.</a:t>
              </a:r>
              <a:endParaRPr lang="ja-JP" altLang="en-US" sz="2200" dirty="0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E7AFF3B1-AC06-A96D-FB5B-B6A926D6DE4A}"/>
              </a:ext>
            </a:extLst>
          </p:cNvPr>
          <p:cNvGrpSpPr/>
          <p:nvPr/>
        </p:nvGrpSpPr>
        <p:grpSpPr>
          <a:xfrm>
            <a:off x="6119091" y="4693100"/>
            <a:ext cx="2269333" cy="1417194"/>
            <a:chOff x="5038971" y="4693100"/>
            <a:chExt cx="2269333" cy="1417194"/>
          </a:xfrm>
        </p:grpSpPr>
        <p:grpSp>
          <p:nvGrpSpPr>
            <p:cNvPr id="9" name="グループ化 4">
              <a:extLst>
                <a:ext uri="{FF2B5EF4-FFF2-40B4-BE49-F238E27FC236}">
                  <a16:creationId xmlns:a16="http://schemas.microsoft.com/office/drawing/2014/main" id="{5E692958-FDE9-A299-1FF4-98131D74DCD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38971" y="4693100"/>
              <a:ext cx="2269333" cy="1417194"/>
              <a:chOff x="4282950" y="3677483"/>
              <a:chExt cx="2100507" cy="1312031"/>
            </a:xfrm>
          </p:grpSpPr>
          <p:sp>
            <p:nvSpPr>
              <p:cNvPr id="12" name="フリーフォーム 20">
                <a:extLst>
                  <a:ext uri="{FF2B5EF4-FFF2-40B4-BE49-F238E27FC236}">
                    <a16:creationId xmlns:a16="http://schemas.microsoft.com/office/drawing/2014/main" id="{1EA835C7-52D1-4F5C-6E98-214F1DCCCDA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284537" y="3677483"/>
                <a:ext cx="2098920" cy="1312031"/>
              </a:xfrm>
              <a:custGeom>
                <a:avLst/>
                <a:gdLst>
                  <a:gd name="T0" fmla="*/ 0 w 1697304"/>
                  <a:gd name="T1" fmla="*/ 61909866 h 1060704"/>
                  <a:gd name="T2" fmla="*/ 122616947 w 1697304"/>
                  <a:gd name="T3" fmla="*/ 64073885 h 1060704"/>
                  <a:gd name="T4" fmla="*/ 233151307 w 1697304"/>
                  <a:gd name="T5" fmla="*/ 0 h 1060704"/>
                  <a:gd name="T6" fmla="*/ 233151307 w 1697304"/>
                  <a:gd name="T7" fmla="*/ 146695509 h 1060704"/>
                  <a:gd name="T8" fmla="*/ 122616947 w 1697304"/>
                  <a:gd name="T9" fmla="*/ 91052369 h 1060704"/>
                  <a:gd name="T10" fmla="*/ 0 w 1697304"/>
                  <a:gd name="T11" fmla="*/ 91785884 h 1060704"/>
                  <a:gd name="T12" fmla="*/ 0 w 1697304"/>
                  <a:gd name="T13" fmla="*/ 61909866 h 106070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697304" h="1060704">
                    <a:moveTo>
                      <a:pt x="0" y="447648"/>
                    </a:moveTo>
                    <a:lnTo>
                      <a:pt x="892632" y="463296"/>
                    </a:lnTo>
                    <a:lnTo>
                      <a:pt x="1697304" y="0"/>
                    </a:lnTo>
                    <a:lnTo>
                      <a:pt x="1697304" y="1060704"/>
                    </a:lnTo>
                    <a:lnTo>
                      <a:pt x="892632" y="658368"/>
                    </a:lnTo>
                    <a:lnTo>
                      <a:pt x="0" y="663672"/>
                    </a:lnTo>
                    <a:lnTo>
                      <a:pt x="0" y="447648"/>
                    </a:lnTo>
                    <a:close/>
                  </a:path>
                </a:pathLst>
              </a:custGeom>
              <a:solidFill>
                <a:schemeClr val="accent1">
                  <a:alpha val="7059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anchor="ctr">
                <a:spAutoFit/>
              </a:bodyPr>
              <a:lstStyle/>
              <a:p>
                <a:endParaRPr lang="ja-JP" altLang="en-US"/>
              </a:p>
            </p:txBody>
          </p:sp>
          <p:sp>
            <p:nvSpPr>
              <p:cNvPr id="14" name="正方形/長方形 33">
                <a:extLst>
                  <a:ext uri="{FF2B5EF4-FFF2-40B4-BE49-F238E27FC236}">
                    <a16:creationId xmlns:a16="http://schemas.microsoft.com/office/drawing/2014/main" id="{E223B44C-DE70-B286-3DA2-DA6F42A93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2950" y="4256203"/>
                <a:ext cx="431800" cy="254000"/>
              </a:xfrm>
              <a:prstGeom prst="rect">
                <a:avLst/>
              </a:prstGeom>
              <a:solidFill>
                <a:srgbClr val="C00000">
                  <a:alpha val="32941"/>
                </a:srgb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19" name="右矢印 23">
                <a:extLst>
                  <a:ext uri="{FF2B5EF4-FFF2-40B4-BE49-F238E27FC236}">
                    <a16:creationId xmlns:a16="http://schemas.microsoft.com/office/drawing/2014/main" id="{88141A27-13FD-E4D7-6702-2FB28D825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775" y="4299743"/>
                <a:ext cx="215900" cy="144462"/>
              </a:xfrm>
              <a:prstGeom prst="rightArrow">
                <a:avLst>
                  <a:gd name="adj1" fmla="val 50000"/>
                  <a:gd name="adj2" fmla="val 49817"/>
                </a:avLst>
              </a:prstGeom>
              <a:solidFill>
                <a:srgbClr val="3366FF">
                  <a:alpha val="92940"/>
                </a:srgb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endParaRPr lang="ja-JP" altLang="en-US" sz="1800" dirty="0"/>
              </a:p>
            </p:txBody>
          </p:sp>
        </p:grpSp>
        <p:sp>
          <p:nvSpPr>
            <p:cNvPr id="20" name="右矢印 23">
              <a:extLst>
                <a:ext uri="{FF2B5EF4-FFF2-40B4-BE49-F238E27FC236}">
                  <a16:creationId xmlns:a16="http://schemas.microsoft.com/office/drawing/2014/main" id="{69FC7F2E-E24E-D4CF-2E5C-0B8474A02AE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44208" y="5365236"/>
              <a:ext cx="233253" cy="156041"/>
            </a:xfrm>
            <a:prstGeom prst="rightArrow">
              <a:avLst>
                <a:gd name="adj1" fmla="val 50000"/>
                <a:gd name="adj2" fmla="val 49817"/>
              </a:avLst>
            </a:prstGeom>
            <a:solidFill>
              <a:srgbClr val="3366FF">
                <a:alpha val="9294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</p:grpSp>
      <p:sp>
        <p:nvSpPr>
          <p:cNvPr id="21" name="円弧 20">
            <a:extLst>
              <a:ext uri="{FF2B5EF4-FFF2-40B4-BE49-F238E27FC236}">
                <a16:creationId xmlns:a16="http://schemas.microsoft.com/office/drawing/2014/main" id="{74534ADD-0B4C-8AB2-C228-CD06CBC2F0BD}"/>
              </a:ext>
            </a:extLst>
          </p:cNvPr>
          <p:cNvSpPr>
            <a:spLocks noChangeAspect="1"/>
          </p:cNvSpPr>
          <p:nvPr/>
        </p:nvSpPr>
        <p:spPr bwMode="auto">
          <a:xfrm>
            <a:off x="4163836" y="5086707"/>
            <a:ext cx="701610" cy="720342"/>
          </a:xfrm>
          <a:prstGeom prst="arc">
            <a:avLst>
              <a:gd name="adj1" fmla="val 18601598"/>
              <a:gd name="adj2" fmla="val 2971647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ja-JP" altLang="en-US"/>
          </a:p>
        </p:txBody>
      </p:sp>
      <p:sp>
        <p:nvSpPr>
          <p:cNvPr id="22" name="円弧 21">
            <a:extLst>
              <a:ext uri="{FF2B5EF4-FFF2-40B4-BE49-F238E27FC236}">
                <a16:creationId xmlns:a16="http://schemas.microsoft.com/office/drawing/2014/main" id="{2B2E3EE4-6882-5DAA-5305-66912773322C}"/>
              </a:ext>
            </a:extLst>
          </p:cNvPr>
          <p:cNvSpPr>
            <a:spLocks noChangeAspect="1"/>
          </p:cNvSpPr>
          <p:nvPr/>
        </p:nvSpPr>
        <p:spPr bwMode="auto">
          <a:xfrm>
            <a:off x="7236294" y="5085183"/>
            <a:ext cx="687144" cy="705490"/>
          </a:xfrm>
          <a:prstGeom prst="arc">
            <a:avLst>
              <a:gd name="adj1" fmla="val 17138906"/>
              <a:gd name="adj2" fmla="val 4157474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69D5CF8-E668-D38A-74F3-55332E01CAD8}"/>
                  </a:ext>
                </a:extLst>
              </p:cNvPr>
              <p:cNvSpPr txBox="1"/>
              <p:nvPr/>
            </p:nvSpPr>
            <p:spPr>
              <a:xfrm>
                <a:off x="467544" y="4437112"/>
                <a:ext cx="306313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dirty="0">
                    <a:solidFill>
                      <a:srgbClr val="005800"/>
                    </a:solidFill>
                  </a:rPr>
                  <a:t>This result can be explained intuitively by MMC approximation</a:t>
                </a:r>
                <a:r>
                  <a:rPr lang="en-US" altLang="ja-JP" sz="2000" dirty="0">
                    <a:solidFill>
                      <a:srgbClr val="005800"/>
                    </a:solidFill>
                  </a:rPr>
                  <a:t> using a circular arc of radius </a:t>
                </a:r>
                <a14:m>
                  <m:oMath xmlns:m="http://schemas.openxmlformats.org/officeDocument/2006/math">
                    <m:r>
                      <a:rPr lang="en-US" altLang="ja-JP" sz="2000" i="1">
                        <a:solidFill>
                          <a:srgbClr val="005800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ja-JP" sz="2000" i="1">
                        <a:solidFill>
                          <a:srgbClr val="0058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000" dirty="0">
                    <a:solidFill>
                      <a:srgbClr val="005800"/>
                    </a:solidFill>
                  </a:rPr>
                  <a:t> </a:t>
                </a:r>
                <a:endParaRPr kumimoji="1" lang="ja-JP" altLang="en-US" sz="2000" dirty="0">
                  <a:solidFill>
                    <a:srgbClr val="005800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369D5CF8-E668-D38A-74F3-55332E01C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437112"/>
                <a:ext cx="3063130" cy="1631216"/>
              </a:xfrm>
              <a:prstGeom prst="rect">
                <a:avLst/>
              </a:prstGeom>
              <a:blipFill>
                <a:blip r:embed="rId2"/>
                <a:stretch>
                  <a:fillRect l="-2191" t="-1873" b="-63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F4E01CDF-B8C5-1D92-05F3-00FE185E7B81}"/>
              </a:ext>
            </a:extLst>
          </p:cNvPr>
          <p:cNvGrpSpPr/>
          <p:nvPr/>
        </p:nvGrpSpPr>
        <p:grpSpPr>
          <a:xfrm>
            <a:off x="3947215" y="5807049"/>
            <a:ext cx="1527175" cy="840825"/>
            <a:chOff x="3947215" y="5807049"/>
            <a:chExt cx="1527175" cy="840825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A33FCB95-7725-9F5E-F70C-481409FA844A}"/>
                </a:ext>
              </a:extLst>
            </p:cNvPr>
            <p:cNvSpPr txBox="1"/>
            <p:nvPr/>
          </p:nvSpPr>
          <p:spPr>
            <a:xfrm>
              <a:off x="3947215" y="6309320"/>
              <a:ext cx="1527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sz="1600" dirty="0">
                  <a:solidFill>
                    <a:srgbClr val="FF0000"/>
                  </a:solidFill>
                </a:rPr>
                <a:t>Upper barrier</a:t>
              </a:r>
              <a:endParaRPr kumimoji="1" lang="ja-JP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12D85052-D57F-AC25-216A-903BB05200E6}"/>
                </a:ext>
              </a:extLst>
            </p:cNvPr>
            <p:cNvCxnSpPr/>
            <p:nvPr/>
          </p:nvCxnSpPr>
          <p:spPr bwMode="auto">
            <a:xfrm flipV="1">
              <a:off x="4499992" y="5807049"/>
              <a:ext cx="226387" cy="502271"/>
            </a:xfrm>
            <a:prstGeom prst="straightConnector1">
              <a:avLst/>
            </a:prstGeom>
            <a:solidFill>
              <a:srgbClr val="FFCC00">
                <a:alpha val="2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720" name="グループ化 30719">
            <a:extLst>
              <a:ext uri="{FF2B5EF4-FFF2-40B4-BE49-F238E27FC236}">
                <a16:creationId xmlns:a16="http://schemas.microsoft.com/office/drawing/2014/main" id="{20F3BFA6-6005-584B-2B48-4C1655A52954}"/>
              </a:ext>
            </a:extLst>
          </p:cNvPr>
          <p:cNvGrpSpPr/>
          <p:nvPr/>
        </p:nvGrpSpPr>
        <p:grpSpPr>
          <a:xfrm>
            <a:off x="6338486" y="5845682"/>
            <a:ext cx="2049937" cy="658176"/>
            <a:chOff x="3784492" y="5847467"/>
            <a:chExt cx="2049937" cy="658176"/>
          </a:xfrm>
        </p:grpSpPr>
        <p:sp>
          <p:nvSpPr>
            <p:cNvPr id="30721" name="テキスト ボックス 30720">
              <a:extLst>
                <a:ext uri="{FF2B5EF4-FFF2-40B4-BE49-F238E27FC236}">
                  <a16:creationId xmlns:a16="http://schemas.microsoft.com/office/drawing/2014/main" id="{837FBBE8-C4E0-0DB2-C025-3B3A21314E19}"/>
                </a:ext>
              </a:extLst>
            </p:cNvPr>
            <p:cNvSpPr txBox="1"/>
            <p:nvPr/>
          </p:nvSpPr>
          <p:spPr>
            <a:xfrm>
              <a:off x="3784492" y="6167089"/>
              <a:ext cx="20499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 sz="1600" dirty="0">
                  <a:solidFill>
                    <a:srgbClr val="FF0000"/>
                  </a:solidFill>
                </a:rPr>
                <a:t>NOT u</a:t>
              </a:r>
              <a:r>
                <a:rPr kumimoji="1" lang="en-US" altLang="ja-JP" sz="1600" dirty="0">
                  <a:solidFill>
                    <a:srgbClr val="FF0000"/>
                  </a:solidFill>
                </a:rPr>
                <a:t>pper barrier</a:t>
              </a:r>
              <a:endParaRPr kumimoji="1" lang="ja-JP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30722" name="直線矢印コネクタ 30721">
              <a:extLst>
                <a:ext uri="{FF2B5EF4-FFF2-40B4-BE49-F238E27FC236}">
                  <a16:creationId xmlns:a16="http://schemas.microsoft.com/office/drawing/2014/main" id="{ACE10EA5-52BA-DAC4-2E06-3F44C3E0084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43946" y="5847467"/>
              <a:ext cx="288000" cy="324154"/>
            </a:xfrm>
            <a:prstGeom prst="straightConnector1">
              <a:avLst/>
            </a:prstGeom>
            <a:solidFill>
              <a:srgbClr val="FFCC00">
                <a:alpha val="2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" name="図 12">
            <a:extLst>
              <a:ext uri="{FF2B5EF4-FFF2-40B4-BE49-F238E27FC236}">
                <a16:creationId xmlns:a16="http://schemas.microsoft.com/office/drawing/2014/main" id="{CDD7B278-5E44-3918-9CB6-FEA664F55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78" y="6130999"/>
            <a:ext cx="3181034" cy="263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51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71B7F-4EA8-ECCB-393D-02E9B6B5E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6" name="フッター プレースホルダー 7">
            <a:extLst>
              <a:ext uri="{FF2B5EF4-FFF2-40B4-BE49-F238E27FC236}">
                <a16:creationId xmlns:a16="http://schemas.microsoft.com/office/drawing/2014/main" id="{90BD6772-5257-74E0-79D3-C0C63F2F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5800"/>
                </a:solidFill>
              </a:rPr>
              <a:t>Athens 2025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B49E885-821C-0F3D-C8AC-22DB218AC81F}"/>
              </a:ext>
            </a:extLst>
          </p:cNvPr>
          <p:cNvGrpSpPr/>
          <p:nvPr/>
        </p:nvGrpSpPr>
        <p:grpSpPr>
          <a:xfrm>
            <a:off x="419100" y="260648"/>
            <a:ext cx="7143091" cy="1705680"/>
            <a:chOff x="419100" y="260648"/>
            <a:chExt cx="7143091" cy="1705680"/>
          </a:xfrm>
        </p:grpSpPr>
        <p:sp>
          <p:nvSpPr>
            <p:cNvPr id="6" name="正方形/長方形 35">
              <a:extLst>
                <a:ext uri="{FF2B5EF4-FFF2-40B4-BE49-F238E27FC236}">
                  <a16:creationId xmlns:a16="http://schemas.microsoft.com/office/drawing/2014/main" id="{934A63AE-1696-B4A4-227E-73EA19807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" y="260648"/>
              <a:ext cx="7143091" cy="1705680"/>
            </a:xfrm>
            <a:prstGeom prst="rect">
              <a:avLst/>
            </a:prstGeom>
            <a:solidFill>
              <a:srgbClr val="0070C0">
                <a:alpha val="3137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8" name="テキスト ボックス 32">
              <a:extLst>
                <a:ext uri="{FF2B5EF4-FFF2-40B4-BE49-F238E27FC236}">
                  <a16:creationId xmlns:a16="http://schemas.microsoft.com/office/drawing/2014/main" id="{9CE04D67-5040-D0EC-D530-C716DE637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650" y="301878"/>
              <a:ext cx="6696075" cy="1638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ja-JP" sz="2200" u="sng" dirty="0">
                  <a:solidFill>
                    <a:srgbClr val="005800"/>
                  </a:solidFill>
                </a:rPr>
                <a:t>Theorem 5.</a:t>
              </a:r>
              <a:r>
                <a:rPr lang="en-US" altLang="ja-JP" sz="2200" dirty="0"/>
                <a:t>  Assume either of the following:</a:t>
              </a:r>
            </a:p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ja-JP" sz="2200" dirty="0"/>
                <a:t>   (K1) </a:t>
              </a:r>
              <a:r>
                <a:rPr lang="en-US" altLang="ja-JP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ja-JP" sz="2200" dirty="0"/>
                <a:t> is </a:t>
              </a:r>
              <a:r>
                <a:rPr lang="en-US" altLang="ja-JP" sz="2200" u="sng" dirty="0"/>
                <a:t>periodic in </a:t>
              </a:r>
              <a:r>
                <a:rPr lang="en-US" altLang="ja-JP" sz="2200" i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ja-JP" sz="2200" dirty="0"/>
                <a:t>.  </a:t>
              </a:r>
            </a:p>
            <a:p>
              <a:pPr>
                <a:spcBef>
                  <a:spcPts val="300"/>
                </a:spcBef>
                <a:buFontTx/>
                <a:buNone/>
              </a:pPr>
              <a:r>
                <a:rPr lang="en-US" altLang="ja-JP" sz="2200" dirty="0"/>
                <a:t>   (K2) The holes are </a:t>
              </a:r>
              <a:r>
                <a:rPr lang="en-US" altLang="ja-JP" sz="2200" u="sng" dirty="0"/>
                <a:t>localized</a:t>
              </a:r>
              <a:r>
                <a:rPr lang="en-US" altLang="ja-JP" sz="2200" dirty="0"/>
                <a:t> in a bounded region. </a:t>
              </a:r>
            </a:p>
            <a:p>
              <a:pPr>
                <a:spcBef>
                  <a:spcPts val="600"/>
                </a:spcBef>
                <a:buFontTx/>
                <a:buNone/>
              </a:pPr>
              <a:r>
                <a:rPr lang="en-US" altLang="ja-JP" sz="2200" dirty="0"/>
                <a:t>If the holes are too small, then blocking occurs.</a:t>
              </a:r>
              <a:endParaRPr lang="ja-JP" altLang="en-US" sz="2200" dirty="0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99B0112-159A-7910-EF5C-062703870F50}"/>
              </a:ext>
            </a:extLst>
          </p:cNvPr>
          <p:cNvSpPr txBox="1"/>
          <p:nvPr/>
        </p:nvSpPr>
        <p:spPr>
          <a:xfrm>
            <a:off x="755650" y="2204864"/>
            <a:ext cx="2520206" cy="400110"/>
          </a:xfrm>
          <a:prstGeom prst="rect">
            <a:avLst/>
          </a:prstGeom>
          <a:noFill/>
          <a:ln w="19050">
            <a:solidFill>
              <a:srgbClr val="3366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One-way blocking</a:t>
            </a:r>
            <a:endParaRPr kumimoji="1" lang="ja-JP" altLang="en-US" sz="2000" dirty="0"/>
          </a:p>
        </p:txBody>
      </p:sp>
      <p:grpSp>
        <p:nvGrpSpPr>
          <p:cNvPr id="4" name="グループ化 9">
            <a:extLst>
              <a:ext uri="{FF2B5EF4-FFF2-40B4-BE49-F238E27FC236}">
                <a16:creationId xmlns:a16="http://schemas.microsoft.com/office/drawing/2014/main" id="{A1C7AED9-18A6-5AE4-7E9F-FB8FA76B34B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42834" y="3662363"/>
            <a:ext cx="899476" cy="2772000"/>
            <a:chOff x="6808801" y="2505666"/>
            <a:chExt cx="1298521" cy="4009705"/>
          </a:xfrm>
        </p:grpSpPr>
        <p:grpSp>
          <p:nvGrpSpPr>
            <p:cNvPr id="10" name="グループ化 4">
              <a:extLst>
                <a:ext uri="{FF2B5EF4-FFF2-40B4-BE49-F238E27FC236}">
                  <a16:creationId xmlns:a16="http://schemas.microsoft.com/office/drawing/2014/main" id="{1FB7F224-BBB8-4464-AE10-059FEC5E0B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808801" y="2505666"/>
              <a:ext cx="1298521" cy="4009705"/>
              <a:chOff x="2195736" y="663291"/>
              <a:chExt cx="722998" cy="4152340"/>
            </a:xfrm>
          </p:grpSpPr>
          <p:sp>
            <p:nvSpPr>
              <p:cNvPr id="13" name="AutoShape 2">
                <a:extLst>
                  <a:ext uri="{FF2B5EF4-FFF2-40B4-BE49-F238E27FC236}">
                    <a16:creationId xmlns:a16="http://schemas.microsoft.com/office/drawing/2014/main" id="{9F550F85-6C58-DA50-AEDE-FB058C600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738" y="663291"/>
                <a:ext cx="720138" cy="1271027"/>
              </a:xfrm>
              <a:custGeom>
                <a:avLst/>
                <a:gdLst>
                  <a:gd name="T0" fmla="*/ 0 w 947464"/>
                  <a:gd name="T1" fmla="*/ 97260148 h 896934"/>
                  <a:gd name="T2" fmla="*/ 819 w 947464"/>
                  <a:gd name="T3" fmla="*/ 64721196 h 896934"/>
                  <a:gd name="T4" fmla="*/ 8390 w 947464"/>
                  <a:gd name="T5" fmla="*/ 0 h 896934"/>
                  <a:gd name="T6" fmla="*/ 8922 w 947464"/>
                  <a:gd name="T7" fmla="*/ 97260148 h 896934"/>
                  <a:gd name="T8" fmla="*/ 8922 w 947464"/>
                  <a:gd name="T9" fmla="*/ 227414194 h 896934"/>
                  <a:gd name="T10" fmla="*/ 8583 w 947464"/>
                  <a:gd name="T11" fmla="*/ 336096077 h 896934"/>
                  <a:gd name="T12" fmla="*/ 1873 w 947464"/>
                  <a:gd name="T13" fmla="*/ 259953631 h 896934"/>
                  <a:gd name="T14" fmla="*/ 0 w 947464"/>
                  <a:gd name="T15" fmla="*/ 227414194 h 896934"/>
                  <a:gd name="T16" fmla="*/ 0 w 947464"/>
                  <a:gd name="T17" fmla="*/ 97260148 h 8969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47464" h="896934">
                    <a:moveTo>
                      <a:pt x="0" y="259557"/>
                    </a:moveTo>
                    <a:cubicBezTo>
                      <a:pt x="0" y="211598"/>
                      <a:pt x="38878" y="172720"/>
                      <a:pt x="86837" y="172720"/>
                    </a:cubicBezTo>
                    <a:lnTo>
                      <a:pt x="889793" y="0"/>
                    </a:lnTo>
                    <a:cubicBezTo>
                      <a:pt x="937752" y="0"/>
                      <a:pt x="946150" y="211598"/>
                      <a:pt x="946150" y="259557"/>
                    </a:cubicBezTo>
                    <a:lnTo>
                      <a:pt x="946150" y="606897"/>
                    </a:lnTo>
                    <a:cubicBezTo>
                      <a:pt x="946150" y="654856"/>
                      <a:pt x="958072" y="896934"/>
                      <a:pt x="910113" y="896934"/>
                    </a:cubicBezTo>
                    <a:cubicBezTo>
                      <a:pt x="632301" y="846134"/>
                      <a:pt x="456089" y="805494"/>
                      <a:pt x="198597" y="693734"/>
                    </a:cubicBezTo>
                    <a:cubicBezTo>
                      <a:pt x="150638" y="693734"/>
                      <a:pt x="0" y="654856"/>
                      <a:pt x="0" y="606897"/>
                    </a:cubicBezTo>
                    <a:lnTo>
                      <a:pt x="0" y="259557"/>
                    </a:lnTo>
                    <a:close/>
                  </a:path>
                </a:pathLst>
              </a:cu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28" name="AutoShape 4">
                <a:extLst>
                  <a:ext uri="{FF2B5EF4-FFF2-40B4-BE49-F238E27FC236}">
                    <a16:creationId xmlns:a16="http://schemas.microsoft.com/office/drawing/2014/main" id="{4A4BA8A9-3FD6-BDD5-3A95-751E44456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738" y="2176728"/>
                <a:ext cx="722996" cy="1127052"/>
              </a:xfrm>
              <a:custGeom>
                <a:avLst/>
                <a:gdLst>
                  <a:gd name="T0" fmla="*/ 0 w 951226"/>
                  <a:gd name="T1" fmla="*/ 78225019 h 795334"/>
                  <a:gd name="T2" fmla="*/ 819 w 951226"/>
                  <a:gd name="T3" fmla="*/ 45685551 h 795334"/>
                  <a:gd name="T4" fmla="*/ 8582 w 951226"/>
                  <a:gd name="T5" fmla="*/ 0 h 795334"/>
                  <a:gd name="T6" fmla="*/ 8922 w 951226"/>
                  <a:gd name="T7" fmla="*/ 78225019 h 795334"/>
                  <a:gd name="T8" fmla="*/ 8922 w 951226"/>
                  <a:gd name="T9" fmla="*/ 208379666 h 795334"/>
                  <a:gd name="T10" fmla="*/ 8678 w 951226"/>
                  <a:gd name="T11" fmla="*/ 298026164 h 795334"/>
                  <a:gd name="T12" fmla="*/ 819 w 951226"/>
                  <a:gd name="T13" fmla="*/ 240919058 h 795334"/>
                  <a:gd name="T14" fmla="*/ 0 w 951226"/>
                  <a:gd name="T15" fmla="*/ 208379666 h 795334"/>
                  <a:gd name="T16" fmla="*/ 0 w 951226"/>
                  <a:gd name="T17" fmla="*/ 78225019 h 79533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51226" h="795334">
                    <a:moveTo>
                      <a:pt x="0" y="208757"/>
                    </a:moveTo>
                    <a:cubicBezTo>
                      <a:pt x="0" y="160798"/>
                      <a:pt x="38878" y="121920"/>
                      <a:pt x="86837" y="121920"/>
                    </a:cubicBezTo>
                    <a:cubicBezTo>
                      <a:pt x="344329" y="121920"/>
                      <a:pt x="652622" y="0"/>
                      <a:pt x="910114" y="0"/>
                    </a:cubicBezTo>
                    <a:cubicBezTo>
                      <a:pt x="958073" y="0"/>
                      <a:pt x="946151" y="160798"/>
                      <a:pt x="946151" y="208757"/>
                    </a:cubicBezTo>
                    <a:lnTo>
                      <a:pt x="946151" y="556097"/>
                    </a:lnTo>
                    <a:cubicBezTo>
                      <a:pt x="946151" y="604056"/>
                      <a:pt x="968233" y="795334"/>
                      <a:pt x="920274" y="795334"/>
                    </a:cubicBezTo>
                    <a:lnTo>
                      <a:pt x="86837" y="642934"/>
                    </a:lnTo>
                    <a:cubicBezTo>
                      <a:pt x="38878" y="642934"/>
                      <a:pt x="0" y="604056"/>
                      <a:pt x="0" y="556097"/>
                    </a:cubicBezTo>
                    <a:lnTo>
                      <a:pt x="0" y="208757"/>
                    </a:lnTo>
                    <a:close/>
                  </a:path>
                </a:pathLst>
              </a:cu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31" name="AutoShape 7">
                <a:extLst>
                  <a:ext uri="{FF2B5EF4-FFF2-40B4-BE49-F238E27FC236}">
                    <a16:creationId xmlns:a16="http://schemas.microsoft.com/office/drawing/2014/main" id="{2DE4488D-2DCA-20F6-2625-870C6783E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736" y="3530206"/>
                <a:ext cx="720137" cy="1285425"/>
              </a:xfrm>
              <a:custGeom>
                <a:avLst/>
                <a:gdLst>
                  <a:gd name="T0" fmla="*/ 0 w 947465"/>
                  <a:gd name="T1" fmla="*/ 101068268 h 907094"/>
                  <a:gd name="T2" fmla="*/ 1202 w 947465"/>
                  <a:gd name="T3" fmla="*/ 68528760 h 907094"/>
                  <a:gd name="T4" fmla="*/ 8486 w 947465"/>
                  <a:gd name="T5" fmla="*/ 0 h 907094"/>
                  <a:gd name="T6" fmla="*/ 8922 w 947465"/>
                  <a:gd name="T7" fmla="*/ 101068268 h 907094"/>
                  <a:gd name="T8" fmla="*/ 8922 w 947465"/>
                  <a:gd name="T9" fmla="*/ 231222847 h 907094"/>
                  <a:gd name="T10" fmla="*/ 8582 w 947465"/>
                  <a:gd name="T11" fmla="*/ 339905296 h 907094"/>
                  <a:gd name="T12" fmla="*/ 819 w 947465"/>
                  <a:gd name="T13" fmla="*/ 263762306 h 907094"/>
                  <a:gd name="T14" fmla="*/ 0 w 947465"/>
                  <a:gd name="T15" fmla="*/ 231222847 h 907094"/>
                  <a:gd name="T16" fmla="*/ 0 w 947465"/>
                  <a:gd name="T17" fmla="*/ 101068268 h 90709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947465" h="907094">
                    <a:moveTo>
                      <a:pt x="0" y="269717"/>
                    </a:moveTo>
                    <a:cubicBezTo>
                      <a:pt x="0" y="221758"/>
                      <a:pt x="79518" y="182880"/>
                      <a:pt x="127477" y="182880"/>
                    </a:cubicBezTo>
                    <a:cubicBezTo>
                      <a:pt x="395129" y="111760"/>
                      <a:pt x="642462" y="0"/>
                      <a:pt x="899954" y="0"/>
                    </a:cubicBezTo>
                    <a:cubicBezTo>
                      <a:pt x="947913" y="0"/>
                      <a:pt x="946151" y="221758"/>
                      <a:pt x="946151" y="269717"/>
                    </a:cubicBezTo>
                    <a:lnTo>
                      <a:pt x="946151" y="617057"/>
                    </a:lnTo>
                    <a:cubicBezTo>
                      <a:pt x="946151" y="665016"/>
                      <a:pt x="958073" y="907094"/>
                      <a:pt x="910114" y="907094"/>
                    </a:cubicBezTo>
                    <a:lnTo>
                      <a:pt x="86837" y="703894"/>
                    </a:lnTo>
                    <a:cubicBezTo>
                      <a:pt x="38878" y="703894"/>
                      <a:pt x="0" y="665016"/>
                      <a:pt x="0" y="617057"/>
                    </a:cubicBezTo>
                    <a:lnTo>
                      <a:pt x="0" y="269717"/>
                    </a:lnTo>
                    <a:close/>
                  </a:path>
                </a:pathLst>
              </a:cu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ja-JP" altLang="en-US"/>
              </a:p>
            </p:txBody>
          </p:sp>
        </p:grpSp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732CF78E-C487-6C69-97A1-61447A602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5825" y="5547762"/>
              <a:ext cx="431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ja-JP" sz="2400" b="1" i="1"/>
                <a:t>K</a:t>
              </a:r>
            </a:p>
          </p:txBody>
        </p:sp>
      </p:grpSp>
      <p:grpSp>
        <p:nvGrpSpPr>
          <p:cNvPr id="30723" name="グループ化 30722">
            <a:extLst>
              <a:ext uri="{FF2B5EF4-FFF2-40B4-BE49-F238E27FC236}">
                <a16:creationId xmlns:a16="http://schemas.microsoft.com/office/drawing/2014/main" id="{811091A0-61C8-D95C-1D75-6851555AD299}"/>
              </a:ext>
            </a:extLst>
          </p:cNvPr>
          <p:cNvGrpSpPr>
            <a:grpSpLocks/>
          </p:cNvGrpSpPr>
          <p:nvPr/>
        </p:nvGrpSpPr>
        <p:grpSpPr bwMode="auto">
          <a:xfrm>
            <a:off x="7164288" y="4485058"/>
            <a:ext cx="422275" cy="1138845"/>
            <a:chOff x="7524129" y="4333472"/>
            <a:chExt cx="576263" cy="1468844"/>
          </a:xfrm>
        </p:grpSpPr>
        <p:sp>
          <p:nvSpPr>
            <p:cNvPr id="30724" name="AutoShape 4">
              <a:extLst>
                <a:ext uri="{FF2B5EF4-FFF2-40B4-BE49-F238E27FC236}">
                  <a16:creationId xmlns:a16="http://schemas.microsoft.com/office/drawing/2014/main" id="{0D426F12-A67E-C9B3-1974-7E99A94A9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129" y="4333472"/>
              <a:ext cx="576263" cy="287338"/>
            </a:xfrm>
            <a:prstGeom prst="leftArrow">
              <a:avLst>
                <a:gd name="adj1" fmla="val 50000"/>
                <a:gd name="adj2" fmla="val 50138"/>
              </a:avLst>
            </a:prstGeom>
            <a:solidFill>
              <a:srgbClr val="0070C0">
                <a:alpha val="1607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30725" name="AutoShape 6">
              <a:extLst>
                <a:ext uri="{FF2B5EF4-FFF2-40B4-BE49-F238E27FC236}">
                  <a16:creationId xmlns:a16="http://schemas.microsoft.com/office/drawing/2014/main" id="{9CBE4AA5-C8ED-D49B-B7A5-DABD2187C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129" y="5514978"/>
              <a:ext cx="576263" cy="287338"/>
            </a:xfrm>
            <a:prstGeom prst="leftArrow">
              <a:avLst>
                <a:gd name="adj1" fmla="val 50000"/>
                <a:gd name="adj2" fmla="val 50138"/>
              </a:avLst>
            </a:prstGeom>
            <a:solidFill>
              <a:srgbClr val="0070C0">
                <a:alpha val="1607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</p:grpSp>
      <p:sp>
        <p:nvSpPr>
          <p:cNvPr id="30727" name="テキスト ボックス 30726">
            <a:extLst>
              <a:ext uri="{FF2B5EF4-FFF2-40B4-BE49-F238E27FC236}">
                <a16:creationId xmlns:a16="http://schemas.microsoft.com/office/drawing/2014/main" id="{D633F5C5-1385-47BB-3DD6-BB5A76ACF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780928"/>
            <a:ext cx="38164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000" dirty="0">
                <a:solidFill>
                  <a:srgbClr val="005800"/>
                </a:solidFill>
              </a:rPr>
              <a:t>(B) Narrow entrance but wide exit, and </a:t>
            </a:r>
            <a:r>
              <a:rPr lang="en-US" altLang="ja-JP" sz="2000" u="sng" dirty="0">
                <a:solidFill>
                  <a:srgbClr val="005800"/>
                </a:solidFill>
              </a:rPr>
              <a:t>small opening angles.</a:t>
            </a:r>
            <a:endParaRPr lang="ja-JP" altLang="en-US" sz="2000" u="sng" dirty="0">
              <a:solidFill>
                <a:srgbClr val="005800"/>
              </a:solidFill>
            </a:endParaRPr>
          </a:p>
        </p:txBody>
      </p:sp>
      <p:sp>
        <p:nvSpPr>
          <p:cNvPr id="30728" name="テキスト ボックス 30727">
            <a:extLst>
              <a:ext uri="{FF2B5EF4-FFF2-40B4-BE49-F238E27FC236}">
                <a16:creationId xmlns:a16="http://schemas.microsoft.com/office/drawing/2014/main" id="{5F6A3D53-DDB9-1C47-6CE7-77780381C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780928"/>
            <a:ext cx="39604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000" dirty="0">
                <a:solidFill>
                  <a:srgbClr val="005800"/>
                </a:solidFill>
              </a:rPr>
              <a:t>(A) Narrow exit and </a:t>
            </a:r>
            <a:r>
              <a:rPr lang="en-US" altLang="ja-JP" sz="2000" u="sng" dirty="0">
                <a:solidFill>
                  <a:srgbClr val="005800"/>
                </a:solidFill>
              </a:rPr>
              <a:t>large opening angles</a:t>
            </a:r>
            <a:endParaRPr lang="ja-JP" altLang="en-US" sz="2000" u="sng" dirty="0">
              <a:solidFill>
                <a:srgbClr val="005800"/>
              </a:solidFill>
            </a:endParaRPr>
          </a:p>
        </p:txBody>
      </p:sp>
      <p:grpSp>
        <p:nvGrpSpPr>
          <p:cNvPr id="30749" name="グループ化 30748">
            <a:extLst>
              <a:ext uri="{FF2B5EF4-FFF2-40B4-BE49-F238E27FC236}">
                <a16:creationId xmlns:a16="http://schemas.microsoft.com/office/drawing/2014/main" id="{852EB69F-CC2F-85ED-0C77-844ECF02C303}"/>
              </a:ext>
            </a:extLst>
          </p:cNvPr>
          <p:cNvGrpSpPr/>
          <p:nvPr/>
        </p:nvGrpSpPr>
        <p:grpSpPr>
          <a:xfrm>
            <a:off x="1115616" y="3681336"/>
            <a:ext cx="1547548" cy="2772000"/>
            <a:chOff x="1115616" y="3681336"/>
            <a:chExt cx="1547548" cy="2772000"/>
          </a:xfrm>
        </p:grpSpPr>
        <p:grpSp>
          <p:nvGrpSpPr>
            <p:cNvPr id="30729" name="グループ化 9">
              <a:extLst>
                <a:ext uri="{FF2B5EF4-FFF2-40B4-BE49-F238E27FC236}">
                  <a16:creationId xmlns:a16="http://schemas.microsoft.com/office/drawing/2014/main" id="{A578E916-EF91-2386-3138-7D87F10DDF0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63688" y="3681336"/>
              <a:ext cx="899476" cy="2772000"/>
              <a:chOff x="6808801" y="2505666"/>
              <a:chExt cx="1298521" cy="4009705"/>
            </a:xfrm>
          </p:grpSpPr>
          <p:grpSp>
            <p:nvGrpSpPr>
              <p:cNvPr id="30730" name="グループ化 4">
                <a:extLst>
                  <a:ext uri="{FF2B5EF4-FFF2-40B4-BE49-F238E27FC236}">
                    <a16:creationId xmlns:a16="http://schemas.microsoft.com/office/drawing/2014/main" id="{E023673C-FF4D-4FB7-3709-0BE2F153556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808801" y="2505666"/>
                <a:ext cx="1298521" cy="4009705"/>
                <a:chOff x="2195736" y="663291"/>
                <a:chExt cx="722998" cy="4152340"/>
              </a:xfrm>
            </p:grpSpPr>
            <p:sp>
              <p:nvSpPr>
                <p:cNvPr id="30732" name="AutoShape 2">
                  <a:extLst>
                    <a:ext uri="{FF2B5EF4-FFF2-40B4-BE49-F238E27FC236}">
                      <a16:creationId xmlns:a16="http://schemas.microsoft.com/office/drawing/2014/main" id="{7DD4744F-D6A3-CFAB-D41F-3C3F81D639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95738" y="663291"/>
                  <a:ext cx="720138" cy="1271027"/>
                </a:xfrm>
                <a:custGeom>
                  <a:avLst/>
                  <a:gdLst>
                    <a:gd name="T0" fmla="*/ 0 w 947464"/>
                    <a:gd name="T1" fmla="*/ 97260148 h 896934"/>
                    <a:gd name="T2" fmla="*/ 819 w 947464"/>
                    <a:gd name="T3" fmla="*/ 64721196 h 896934"/>
                    <a:gd name="T4" fmla="*/ 8390 w 947464"/>
                    <a:gd name="T5" fmla="*/ 0 h 896934"/>
                    <a:gd name="T6" fmla="*/ 8922 w 947464"/>
                    <a:gd name="T7" fmla="*/ 97260148 h 896934"/>
                    <a:gd name="T8" fmla="*/ 8922 w 947464"/>
                    <a:gd name="T9" fmla="*/ 227414194 h 896934"/>
                    <a:gd name="T10" fmla="*/ 8583 w 947464"/>
                    <a:gd name="T11" fmla="*/ 336096077 h 896934"/>
                    <a:gd name="T12" fmla="*/ 1873 w 947464"/>
                    <a:gd name="T13" fmla="*/ 259953631 h 896934"/>
                    <a:gd name="T14" fmla="*/ 0 w 947464"/>
                    <a:gd name="T15" fmla="*/ 227414194 h 896934"/>
                    <a:gd name="T16" fmla="*/ 0 w 947464"/>
                    <a:gd name="T17" fmla="*/ 97260148 h 8969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947464" h="896934">
                      <a:moveTo>
                        <a:pt x="0" y="259557"/>
                      </a:moveTo>
                      <a:cubicBezTo>
                        <a:pt x="0" y="211598"/>
                        <a:pt x="38878" y="172720"/>
                        <a:pt x="86837" y="172720"/>
                      </a:cubicBezTo>
                      <a:lnTo>
                        <a:pt x="889793" y="0"/>
                      </a:lnTo>
                      <a:cubicBezTo>
                        <a:pt x="937752" y="0"/>
                        <a:pt x="946150" y="211598"/>
                        <a:pt x="946150" y="259557"/>
                      </a:cubicBezTo>
                      <a:lnTo>
                        <a:pt x="946150" y="606897"/>
                      </a:lnTo>
                      <a:cubicBezTo>
                        <a:pt x="946150" y="654856"/>
                        <a:pt x="958072" y="896934"/>
                        <a:pt x="910113" y="896934"/>
                      </a:cubicBezTo>
                      <a:cubicBezTo>
                        <a:pt x="632301" y="846134"/>
                        <a:pt x="456089" y="805494"/>
                        <a:pt x="198597" y="693734"/>
                      </a:cubicBezTo>
                      <a:cubicBezTo>
                        <a:pt x="150638" y="693734"/>
                        <a:pt x="0" y="654856"/>
                        <a:pt x="0" y="606897"/>
                      </a:cubicBezTo>
                      <a:lnTo>
                        <a:pt x="0" y="259557"/>
                      </a:lnTo>
                      <a:close/>
                    </a:path>
                  </a:pathLst>
                </a:custGeom>
                <a:solidFill>
                  <a:srgbClr val="993300">
                    <a:alpha val="7294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 dirty="0"/>
                </a:p>
              </p:txBody>
            </p:sp>
            <p:sp>
              <p:nvSpPr>
                <p:cNvPr id="30733" name="AutoShape 4">
                  <a:extLst>
                    <a:ext uri="{FF2B5EF4-FFF2-40B4-BE49-F238E27FC236}">
                      <a16:creationId xmlns:a16="http://schemas.microsoft.com/office/drawing/2014/main" id="{208FAB52-0957-28A5-FD17-9A14159C5E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95738" y="2176728"/>
                  <a:ext cx="722996" cy="1127052"/>
                </a:xfrm>
                <a:custGeom>
                  <a:avLst/>
                  <a:gdLst>
                    <a:gd name="T0" fmla="*/ 0 w 951226"/>
                    <a:gd name="T1" fmla="*/ 78225019 h 795334"/>
                    <a:gd name="T2" fmla="*/ 819 w 951226"/>
                    <a:gd name="T3" fmla="*/ 45685551 h 795334"/>
                    <a:gd name="T4" fmla="*/ 8582 w 951226"/>
                    <a:gd name="T5" fmla="*/ 0 h 795334"/>
                    <a:gd name="T6" fmla="*/ 8922 w 951226"/>
                    <a:gd name="T7" fmla="*/ 78225019 h 795334"/>
                    <a:gd name="T8" fmla="*/ 8922 w 951226"/>
                    <a:gd name="T9" fmla="*/ 208379666 h 795334"/>
                    <a:gd name="T10" fmla="*/ 8678 w 951226"/>
                    <a:gd name="T11" fmla="*/ 298026164 h 795334"/>
                    <a:gd name="T12" fmla="*/ 819 w 951226"/>
                    <a:gd name="T13" fmla="*/ 240919058 h 795334"/>
                    <a:gd name="T14" fmla="*/ 0 w 951226"/>
                    <a:gd name="T15" fmla="*/ 208379666 h 795334"/>
                    <a:gd name="T16" fmla="*/ 0 w 951226"/>
                    <a:gd name="T17" fmla="*/ 78225019 h 7953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951226" h="795334">
                      <a:moveTo>
                        <a:pt x="0" y="208757"/>
                      </a:moveTo>
                      <a:cubicBezTo>
                        <a:pt x="0" y="160798"/>
                        <a:pt x="38878" y="121920"/>
                        <a:pt x="86837" y="121920"/>
                      </a:cubicBezTo>
                      <a:cubicBezTo>
                        <a:pt x="344329" y="121920"/>
                        <a:pt x="652622" y="0"/>
                        <a:pt x="910114" y="0"/>
                      </a:cubicBezTo>
                      <a:cubicBezTo>
                        <a:pt x="958073" y="0"/>
                        <a:pt x="946151" y="160798"/>
                        <a:pt x="946151" y="208757"/>
                      </a:cubicBezTo>
                      <a:lnTo>
                        <a:pt x="946151" y="556097"/>
                      </a:lnTo>
                      <a:cubicBezTo>
                        <a:pt x="946151" y="604056"/>
                        <a:pt x="968233" y="795334"/>
                        <a:pt x="920274" y="795334"/>
                      </a:cubicBezTo>
                      <a:lnTo>
                        <a:pt x="86837" y="642934"/>
                      </a:lnTo>
                      <a:cubicBezTo>
                        <a:pt x="38878" y="642934"/>
                        <a:pt x="0" y="604056"/>
                        <a:pt x="0" y="556097"/>
                      </a:cubicBezTo>
                      <a:lnTo>
                        <a:pt x="0" y="208757"/>
                      </a:lnTo>
                      <a:close/>
                    </a:path>
                  </a:pathLst>
                </a:custGeom>
                <a:solidFill>
                  <a:srgbClr val="993300">
                    <a:alpha val="7294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  <p:sp>
              <p:nvSpPr>
                <p:cNvPr id="30734" name="AutoShape 7">
                  <a:extLst>
                    <a:ext uri="{FF2B5EF4-FFF2-40B4-BE49-F238E27FC236}">
                      <a16:creationId xmlns:a16="http://schemas.microsoft.com/office/drawing/2014/main" id="{8E64FCE5-2FCE-7BAA-62FA-B611B3F8FD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95736" y="3530206"/>
                  <a:ext cx="720137" cy="1285425"/>
                </a:xfrm>
                <a:custGeom>
                  <a:avLst/>
                  <a:gdLst>
                    <a:gd name="T0" fmla="*/ 0 w 947465"/>
                    <a:gd name="T1" fmla="*/ 101068268 h 907094"/>
                    <a:gd name="T2" fmla="*/ 1202 w 947465"/>
                    <a:gd name="T3" fmla="*/ 68528760 h 907094"/>
                    <a:gd name="T4" fmla="*/ 8486 w 947465"/>
                    <a:gd name="T5" fmla="*/ 0 h 907094"/>
                    <a:gd name="T6" fmla="*/ 8922 w 947465"/>
                    <a:gd name="T7" fmla="*/ 101068268 h 907094"/>
                    <a:gd name="T8" fmla="*/ 8922 w 947465"/>
                    <a:gd name="T9" fmla="*/ 231222847 h 907094"/>
                    <a:gd name="T10" fmla="*/ 8582 w 947465"/>
                    <a:gd name="T11" fmla="*/ 339905296 h 907094"/>
                    <a:gd name="T12" fmla="*/ 819 w 947465"/>
                    <a:gd name="T13" fmla="*/ 263762306 h 907094"/>
                    <a:gd name="T14" fmla="*/ 0 w 947465"/>
                    <a:gd name="T15" fmla="*/ 231222847 h 907094"/>
                    <a:gd name="T16" fmla="*/ 0 w 947465"/>
                    <a:gd name="T17" fmla="*/ 101068268 h 9070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947465" h="907094">
                      <a:moveTo>
                        <a:pt x="0" y="269717"/>
                      </a:moveTo>
                      <a:cubicBezTo>
                        <a:pt x="0" y="221758"/>
                        <a:pt x="79518" y="182880"/>
                        <a:pt x="127477" y="182880"/>
                      </a:cubicBezTo>
                      <a:cubicBezTo>
                        <a:pt x="395129" y="111760"/>
                        <a:pt x="642462" y="0"/>
                        <a:pt x="899954" y="0"/>
                      </a:cubicBezTo>
                      <a:cubicBezTo>
                        <a:pt x="947913" y="0"/>
                        <a:pt x="946151" y="221758"/>
                        <a:pt x="946151" y="269717"/>
                      </a:cubicBezTo>
                      <a:lnTo>
                        <a:pt x="946151" y="617057"/>
                      </a:lnTo>
                      <a:cubicBezTo>
                        <a:pt x="946151" y="665016"/>
                        <a:pt x="958073" y="907094"/>
                        <a:pt x="910114" y="907094"/>
                      </a:cubicBezTo>
                      <a:lnTo>
                        <a:pt x="86837" y="703894"/>
                      </a:lnTo>
                      <a:cubicBezTo>
                        <a:pt x="38878" y="703894"/>
                        <a:pt x="0" y="665016"/>
                        <a:pt x="0" y="617057"/>
                      </a:cubicBezTo>
                      <a:lnTo>
                        <a:pt x="0" y="269717"/>
                      </a:lnTo>
                      <a:close/>
                    </a:path>
                  </a:pathLst>
                </a:custGeom>
                <a:solidFill>
                  <a:srgbClr val="993300">
                    <a:alpha val="7294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ja-JP" altLang="en-US"/>
                </a:p>
              </p:txBody>
            </p:sp>
          </p:grpSp>
          <p:sp>
            <p:nvSpPr>
              <p:cNvPr id="30731" name="Text Box 3">
                <a:extLst>
                  <a:ext uri="{FF2B5EF4-FFF2-40B4-BE49-F238E27FC236}">
                    <a16:creationId xmlns:a16="http://schemas.microsoft.com/office/drawing/2014/main" id="{FAFBE491-9401-2EF7-929C-7373E95247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35825" y="5547762"/>
                <a:ext cx="4318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ja-JP" sz="2400" b="1" i="1"/>
                  <a:t>K</a:t>
                </a:r>
              </a:p>
            </p:txBody>
          </p:sp>
        </p:grpSp>
        <p:grpSp>
          <p:nvGrpSpPr>
            <p:cNvPr id="30735" name="グループ化 30734">
              <a:extLst>
                <a:ext uri="{FF2B5EF4-FFF2-40B4-BE49-F238E27FC236}">
                  <a16:creationId xmlns:a16="http://schemas.microsoft.com/office/drawing/2014/main" id="{987A983D-E744-0BBE-72E5-7115A2831B79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1115616" y="4490769"/>
              <a:ext cx="422275" cy="1152103"/>
              <a:chOff x="7622396" y="4364508"/>
              <a:chExt cx="576263" cy="1485944"/>
            </a:xfrm>
          </p:grpSpPr>
          <p:sp>
            <p:nvSpPr>
              <p:cNvPr id="30737" name="AutoShape 4">
                <a:extLst>
                  <a:ext uri="{FF2B5EF4-FFF2-40B4-BE49-F238E27FC236}">
                    <a16:creationId xmlns:a16="http://schemas.microsoft.com/office/drawing/2014/main" id="{26C7E177-7383-031F-2595-BCACD5590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2396" y="4364508"/>
                <a:ext cx="576263" cy="287338"/>
              </a:xfrm>
              <a:prstGeom prst="leftArrow">
                <a:avLst>
                  <a:gd name="adj1" fmla="val 50000"/>
                  <a:gd name="adj2" fmla="val 50138"/>
                </a:avLst>
              </a:prstGeom>
              <a:solidFill>
                <a:srgbClr val="0070C0">
                  <a:alpha val="16078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0738" name="AutoShape 6">
                <a:extLst>
                  <a:ext uri="{FF2B5EF4-FFF2-40B4-BE49-F238E27FC236}">
                    <a16:creationId xmlns:a16="http://schemas.microsoft.com/office/drawing/2014/main" id="{FCC88897-D0BD-CB44-F65F-54184DF50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2396" y="5563114"/>
                <a:ext cx="576263" cy="287338"/>
              </a:xfrm>
              <a:prstGeom prst="leftArrow">
                <a:avLst>
                  <a:gd name="adj1" fmla="val 50000"/>
                  <a:gd name="adj2" fmla="val 50138"/>
                </a:avLst>
              </a:prstGeom>
              <a:solidFill>
                <a:srgbClr val="0070C0">
                  <a:alpha val="16078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</p:grpSp>
      <p:grpSp>
        <p:nvGrpSpPr>
          <p:cNvPr id="30739" name="グループ化 30738">
            <a:extLst>
              <a:ext uri="{FF2B5EF4-FFF2-40B4-BE49-F238E27FC236}">
                <a16:creationId xmlns:a16="http://schemas.microsoft.com/office/drawing/2014/main" id="{E7E90AB3-B297-AF03-0306-6906524CFB99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2771801" y="4509120"/>
            <a:ext cx="214312" cy="215900"/>
            <a:chOff x="2100368" y="4834150"/>
            <a:chExt cx="252413" cy="253554"/>
          </a:xfrm>
        </p:grpSpPr>
        <p:sp>
          <p:nvSpPr>
            <p:cNvPr id="30740" name="正方形/長方形 20">
              <a:extLst>
                <a:ext uri="{FF2B5EF4-FFF2-40B4-BE49-F238E27FC236}">
                  <a16:creationId xmlns:a16="http://schemas.microsoft.com/office/drawing/2014/main" id="{635B7A3B-388E-A786-A611-0FAB554EE4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102445" y="4931391"/>
              <a:ext cx="253554" cy="59071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30742" name="正方形/長方形 21">
              <a:extLst>
                <a:ext uri="{FF2B5EF4-FFF2-40B4-BE49-F238E27FC236}">
                  <a16:creationId xmlns:a16="http://schemas.microsoft.com/office/drawing/2014/main" id="{74DDE7D9-C74F-9142-9F1D-9B7B52443F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00000">
              <a:off x="2100368" y="4945294"/>
              <a:ext cx="252413" cy="5933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</p:grpSp>
      <p:grpSp>
        <p:nvGrpSpPr>
          <p:cNvPr id="30746" name="グループ化 30745">
            <a:extLst>
              <a:ext uri="{FF2B5EF4-FFF2-40B4-BE49-F238E27FC236}">
                <a16:creationId xmlns:a16="http://schemas.microsoft.com/office/drawing/2014/main" id="{5CCAA86A-8495-F17E-8841-2182CEA2E3A8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2771801" y="5445348"/>
            <a:ext cx="214312" cy="215900"/>
            <a:chOff x="2100368" y="4834150"/>
            <a:chExt cx="252413" cy="253554"/>
          </a:xfrm>
        </p:grpSpPr>
        <p:sp>
          <p:nvSpPr>
            <p:cNvPr id="30747" name="正方形/長方形 20">
              <a:extLst>
                <a:ext uri="{FF2B5EF4-FFF2-40B4-BE49-F238E27FC236}">
                  <a16:creationId xmlns:a16="http://schemas.microsoft.com/office/drawing/2014/main" id="{5CA6697B-9203-F5A9-BB02-29F94B0D25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00000">
              <a:off x="2102445" y="4931391"/>
              <a:ext cx="253554" cy="59071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30748" name="正方形/長方形 21">
              <a:extLst>
                <a:ext uri="{FF2B5EF4-FFF2-40B4-BE49-F238E27FC236}">
                  <a16:creationId xmlns:a16="http://schemas.microsoft.com/office/drawing/2014/main" id="{9DD158EE-F5F8-8B0A-6844-0C4DED5A7F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00000">
              <a:off x="2100368" y="4945294"/>
              <a:ext cx="252413" cy="59338"/>
            </a:xfrm>
            <a:prstGeom prst="rect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</p:grpSp>
      <p:sp>
        <p:nvSpPr>
          <p:cNvPr id="30752" name="テキスト ボックス 30751">
            <a:extLst>
              <a:ext uri="{FF2B5EF4-FFF2-40B4-BE49-F238E27FC236}">
                <a16:creationId xmlns:a16="http://schemas.microsoft.com/office/drawing/2014/main" id="{DC43A4EF-4CCF-BA1F-8191-12B5A6130224}"/>
              </a:ext>
            </a:extLst>
          </p:cNvPr>
          <p:cNvSpPr txBox="1"/>
          <p:nvPr/>
        </p:nvSpPr>
        <p:spPr>
          <a:xfrm>
            <a:off x="2771800" y="60932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solidFill>
                  <a:srgbClr val="993300"/>
                </a:solidFill>
              </a:rPr>
              <a:t>Blocking</a:t>
            </a:r>
            <a:endParaRPr kumimoji="1" lang="ja-JP" altLang="en-US" dirty="0">
              <a:solidFill>
                <a:srgbClr val="993300"/>
              </a:solidFill>
            </a:endParaRPr>
          </a:p>
        </p:txBody>
      </p:sp>
      <p:sp>
        <p:nvSpPr>
          <p:cNvPr id="30753" name="テキスト ボックス 30752">
            <a:extLst>
              <a:ext uri="{FF2B5EF4-FFF2-40B4-BE49-F238E27FC236}">
                <a16:creationId xmlns:a16="http://schemas.microsoft.com/office/drawing/2014/main" id="{567CDB11-6D94-3658-3E12-4E1B7A4F17A4}"/>
              </a:ext>
            </a:extLst>
          </p:cNvPr>
          <p:cNvSpPr txBox="1"/>
          <p:nvPr/>
        </p:nvSpPr>
        <p:spPr>
          <a:xfrm>
            <a:off x="6876255" y="6093296"/>
            <a:ext cx="1583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>
                <a:solidFill>
                  <a:srgbClr val="993300"/>
                </a:solidFill>
              </a:rPr>
              <a:t>Propagation</a:t>
            </a:r>
            <a:endParaRPr kumimoji="1" lang="ja-JP" altLang="en-US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94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96296E-6 L -0.25 2.96296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0727" grpId="0"/>
      <p:bldP spid="30728" grpId="0"/>
      <p:bldP spid="30752" grpId="0"/>
      <p:bldP spid="307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D6664A20-3BDC-4B8B-8711-EA0F3A44C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2000250"/>
            <a:ext cx="5976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ja-JP" altLang="en-US" sz="1800"/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052290A1-DEE2-40B3-8345-584B54F95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784350"/>
            <a:ext cx="84249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742950" indent="-7429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+mj-lt"/>
              <a:buAutoNum type="arabicPeriod" startAt="5"/>
            </a:pPr>
            <a:r>
              <a:rPr lang="en-US" altLang="ja-JP" sz="3600" dirty="0"/>
              <a:t>Sufficient conditions for propagation </a:t>
            </a:r>
          </a:p>
        </p:txBody>
      </p:sp>
      <p:sp>
        <p:nvSpPr>
          <p:cNvPr id="32772" name="テキスト ボックス 1">
            <a:extLst>
              <a:ext uri="{FF2B5EF4-FFF2-40B4-BE49-F238E27FC236}">
                <a16:creationId xmlns:a16="http://schemas.microsoft.com/office/drawing/2014/main" id="{CBD056FB-FF2D-4136-9B91-2C44330B3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3081338"/>
            <a:ext cx="47529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3000" dirty="0">
                <a:solidFill>
                  <a:srgbClr val="800000"/>
                </a:solidFill>
              </a:rPr>
              <a:t>Three types of walls</a:t>
            </a:r>
            <a:endParaRPr lang="ja-JP" altLang="en-US" sz="3000" dirty="0">
              <a:solidFill>
                <a:srgbClr val="800000"/>
              </a:solidFill>
            </a:endParaRPr>
          </a:p>
        </p:txBody>
      </p:sp>
      <p:sp>
        <p:nvSpPr>
          <p:cNvPr id="32773" name="フッター プレースホルダー 1">
            <a:extLst>
              <a:ext uri="{FF2B5EF4-FFF2-40B4-BE49-F238E27FC236}">
                <a16:creationId xmlns:a16="http://schemas.microsoft.com/office/drawing/2014/main" id="{D8FFC4FF-0046-48FE-A8C3-EFC26E41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5800"/>
                </a:solidFill>
              </a:rPr>
              <a:t>Athens 2025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9">
            <a:extLst>
              <a:ext uri="{FF2B5EF4-FFF2-40B4-BE49-F238E27FC236}">
                <a16:creationId xmlns:a16="http://schemas.microsoft.com/office/drawing/2014/main" id="{52E588BE-7883-44B9-85DD-16B45C3AE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4176712" cy="461665"/>
          </a:xfrm>
          <a:prstGeom prst="rect">
            <a:avLst/>
          </a:prstGeom>
          <a:solidFill>
            <a:srgbClr val="FF9900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400" dirty="0"/>
              <a:t>Walls that allow propagation</a:t>
            </a:r>
          </a:p>
        </p:txBody>
      </p:sp>
      <p:grpSp>
        <p:nvGrpSpPr>
          <p:cNvPr id="22533" name="グループ化 4">
            <a:extLst>
              <a:ext uri="{FF2B5EF4-FFF2-40B4-BE49-F238E27FC236}">
                <a16:creationId xmlns:a16="http://schemas.microsoft.com/office/drawing/2014/main" id="{8482029F-13CB-4C34-8C90-7B4A8345C73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67625" y="817563"/>
            <a:ext cx="646113" cy="1747837"/>
            <a:chOff x="2195736" y="908049"/>
            <a:chExt cx="719138" cy="3619631"/>
          </a:xfrm>
        </p:grpSpPr>
        <p:sp>
          <p:nvSpPr>
            <p:cNvPr id="33886" name="AutoShape 2">
              <a:extLst>
                <a:ext uri="{FF2B5EF4-FFF2-40B4-BE49-F238E27FC236}">
                  <a16:creationId xmlns:a16="http://schemas.microsoft.com/office/drawing/2014/main" id="{9426952D-28A1-451F-B743-35A19EAFA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736" y="908049"/>
              <a:ext cx="719138" cy="738318"/>
            </a:xfrm>
            <a:prstGeom prst="roundRect">
              <a:avLst>
                <a:gd name="adj" fmla="val 16667"/>
              </a:avLst>
            </a:prstGeom>
            <a:solidFill>
              <a:srgbClr val="993300">
                <a:alpha val="7294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33887" name="AutoShape 4">
              <a:extLst>
                <a:ext uri="{FF2B5EF4-FFF2-40B4-BE49-F238E27FC236}">
                  <a16:creationId xmlns:a16="http://schemas.microsoft.com/office/drawing/2014/main" id="{0DA55035-12CB-4A83-82C7-1C63D6A6B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736" y="2349499"/>
              <a:ext cx="719138" cy="738317"/>
            </a:xfrm>
            <a:prstGeom prst="roundRect">
              <a:avLst>
                <a:gd name="adj" fmla="val 16667"/>
              </a:avLst>
            </a:prstGeom>
            <a:solidFill>
              <a:srgbClr val="993300">
                <a:alpha val="7294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33888" name="AutoShape 7">
              <a:extLst>
                <a:ext uri="{FF2B5EF4-FFF2-40B4-BE49-F238E27FC236}">
                  <a16:creationId xmlns:a16="http://schemas.microsoft.com/office/drawing/2014/main" id="{7B80FBC4-4995-4753-A53D-03CDAB5E9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736" y="3789362"/>
              <a:ext cx="719138" cy="738318"/>
            </a:xfrm>
            <a:prstGeom prst="roundRect">
              <a:avLst>
                <a:gd name="adj" fmla="val 16667"/>
              </a:avLst>
            </a:prstGeom>
            <a:solidFill>
              <a:srgbClr val="993300">
                <a:alpha val="7294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</p:grpSp>
      <p:grpSp>
        <p:nvGrpSpPr>
          <p:cNvPr id="22534" name="グループ化 8">
            <a:extLst>
              <a:ext uri="{FF2B5EF4-FFF2-40B4-BE49-F238E27FC236}">
                <a16:creationId xmlns:a16="http://schemas.microsoft.com/office/drawing/2014/main" id="{671B356E-3AE8-4098-977D-DA453EE41889}"/>
              </a:ext>
            </a:extLst>
          </p:cNvPr>
          <p:cNvGrpSpPr>
            <a:grpSpLocks/>
          </p:cNvGrpSpPr>
          <p:nvPr/>
        </p:nvGrpSpPr>
        <p:grpSpPr bwMode="auto">
          <a:xfrm>
            <a:off x="7769225" y="4972050"/>
            <a:ext cx="538163" cy="1336675"/>
            <a:chOff x="5220072" y="908720"/>
            <a:chExt cx="720080" cy="4758531"/>
          </a:xfrm>
        </p:grpSpPr>
        <p:grpSp>
          <p:nvGrpSpPr>
            <p:cNvPr id="33870" name="グループ化 9">
              <a:extLst>
                <a:ext uri="{FF2B5EF4-FFF2-40B4-BE49-F238E27FC236}">
                  <a16:creationId xmlns:a16="http://schemas.microsoft.com/office/drawing/2014/main" id="{E2534C13-B216-4F84-A4F5-FE0FB8386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21014" y="908720"/>
              <a:ext cx="719138" cy="2228824"/>
              <a:chOff x="5221014" y="908720"/>
              <a:chExt cx="719138" cy="4457648"/>
            </a:xfrm>
          </p:grpSpPr>
          <p:sp>
            <p:nvSpPr>
              <p:cNvPr id="33879" name="AutoShape 2">
                <a:extLst>
                  <a:ext uri="{FF2B5EF4-FFF2-40B4-BE49-F238E27FC236}">
                    <a16:creationId xmlns:a16="http://schemas.microsoft.com/office/drawing/2014/main" id="{862E1ABE-DA1E-47C7-B3CF-EC2B6E50A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908720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80" name="AutoShape 3">
                <a:extLst>
                  <a:ext uri="{FF2B5EF4-FFF2-40B4-BE49-F238E27FC236}">
                    <a16:creationId xmlns:a16="http://schemas.microsoft.com/office/drawing/2014/main" id="{4096383A-D732-43C8-A7AE-D6AFC0282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1629445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81" name="AutoShape 4">
                <a:extLst>
                  <a:ext uri="{FF2B5EF4-FFF2-40B4-BE49-F238E27FC236}">
                    <a16:creationId xmlns:a16="http://schemas.microsoft.com/office/drawing/2014/main" id="{11B8B26B-695F-44E1-954F-30B505487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2350170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82" name="AutoShape 5">
                <a:extLst>
                  <a:ext uri="{FF2B5EF4-FFF2-40B4-BE49-F238E27FC236}">
                    <a16:creationId xmlns:a16="http://schemas.microsoft.com/office/drawing/2014/main" id="{32264B56-33A0-4E43-AE70-28206A080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3069308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83" name="AutoShape 6">
                <a:extLst>
                  <a:ext uri="{FF2B5EF4-FFF2-40B4-BE49-F238E27FC236}">
                    <a16:creationId xmlns:a16="http://schemas.microsoft.com/office/drawing/2014/main" id="{16D49E6D-124F-4780-8534-5F20E1EAF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4509170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84" name="AutoShape 7">
                <a:extLst>
                  <a:ext uri="{FF2B5EF4-FFF2-40B4-BE49-F238E27FC236}">
                    <a16:creationId xmlns:a16="http://schemas.microsoft.com/office/drawing/2014/main" id="{9690D726-C50C-4D00-95D8-18F71A54C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3790033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85" name="AutoShape 8">
                <a:extLst>
                  <a:ext uri="{FF2B5EF4-FFF2-40B4-BE49-F238E27FC236}">
                    <a16:creationId xmlns:a16="http://schemas.microsoft.com/office/drawing/2014/main" id="{1EA53EB7-2047-47F0-A58F-F71C49083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5229895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3871" name="グループ化 10">
              <a:extLst>
                <a:ext uri="{FF2B5EF4-FFF2-40B4-BE49-F238E27FC236}">
                  <a16:creationId xmlns:a16="http://schemas.microsoft.com/office/drawing/2014/main" id="{466D5819-EFD9-4AA8-91F9-CF6E32218C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20072" y="3438427"/>
              <a:ext cx="719138" cy="2228824"/>
              <a:chOff x="5221014" y="908720"/>
              <a:chExt cx="719138" cy="4457648"/>
            </a:xfrm>
          </p:grpSpPr>
          <p:sp>
            <p:nvSpPr>
              <p:cNvPr id="33872" name="AutoShape 2">
                <a:extLst>
                  <a:ext uri="{FF2B5EF4-FFF2-40B4-BE49-F238E27FC236}">
                    <a16:creationId xmlns:a16="http://schemas.microsoft.com/office/drawing/2014/main" id="{B96AC840-4826-43A8-AEF0-B82F0C9AD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908720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73" name="AutoShape 3">
                <a:extLst>
                  <a:ext uri="{FF2B5EF4-FFF2-40B4-BE49-F238E27FC236}">
                    <a16:creationId xmlns:a16="http://schemas.microsoft.com/office/drawing/2014/main" id="{AF87D388-23F2-4CEA-A0EC-E0FCAC8C9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1629445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74" name="AutoShape 4">
                <a:extLst>
                  <a:ext uri="{FF2B5EF4-FFF2-40B4-BE49-F238E27FC236}">
                    <a16:creationId xmlns:a16="http://schemas.microsoft.com/office/drawing/2014/main" id="{FAF37F35-E267-4E79-847D-9CD12130D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2350170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75" name="AutoShape 5">
                <a:extLst>
                  <a:ext uri="{FF2B5EF4-FFF2-40B4-BE49-F238E27FC236}">
                    <a16:creationId xmlns:a16="http://schemas.microsoft.com/office/drawing/2014/main" id="{15248BA5-7277-4C4A-BB5D-2B38FF10D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3069308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76" name="AutoShape 6">
                <a:extLst>
                  <a:ext uri="{FF2B5EF4-FFF2-40B4-BE49-F238E27FC236}">
                    <a16:creationId xmlns:a16="http://schemas.microsoft.com/office/drawing/2014/main" id="{E74A52E1-BFE0-4185-B925-226EA9C0D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4509170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77" name="AutoShape 7">
                <a:extLst>
                  <a:ext uri="{FF2B5EF4-FFF2-40B4-BE49-F238E27FC236}">
                    <a16:creationId xmlns:a16="http://schemas.microsoft.com/office/drawing/2014/main" id="{3D904A0B-71DE-4B2B-BB9D-F7BF030FE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3790033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78" name="AutoShape 8">
                <a:extLst>
                  <a:ext uri="{FF2B5EF4-FFF2-40B4-BE49-F238E27FC236}">
                    <a16:creationId xmlns:a16="http://schemas.microsoft.com/office/drawing/2014/main" id="{238BD683-6AFE-4B70-A5D7-C69C8E057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5229895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</p:grpSp>
      <p:grpSp>
        <p:nvGrpSpPr>
          <p:cNvPr id="22535" name="グループ化 25">
            <a:extLst>
              <a:ext uri="{FF2B5EF4-FFF2-40B4-BE49-F238E27FC236}">
                <a16:creationId xmlns:a16="http://schemas.microsoft.com/office/drawing/2014/main" id="{2F06E531-EB32-4D63-AC57-037D0D3B50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50175" y="3049588"/>
            <a:ext cx="557213" cy="1458912"/>
            <a:chOff x="7164288" y="1052736"/>
            <a:chExt cx="927384" cy="3244920"/>
          </a:xfrm>
        </p:grpSpPr>
        <p:grpSp>
          <p:nvGrpSpPr>
            <p:cNvPr id="33806" name="グループ化 26">
              <a:extLst>
                <a:ext uri="{FF2B5EF4-FFF2-40B4-BE49-F238E27FC236}">
                  <a16:creationId xmlns:a16="http://schemas.microsoft.com/office/drawing/2014/main" id="{734ADD9A-865C-4375-BB6A-7AF554BBB4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64476" y="1052736"/>
              <a:ext cx="71914" cy="1069836"/>
              <a:chOff x="6661174" y="908050"/>
              <a:chExt cx="719138" cy="3148772"/>
            </a:xfrm>
          </p:grpSpPr>
          <p:sp>
            <p:nvSpPr>
              <p:cNvPr id="33865" name="AutoShape 2">
                <a:extLst>
                  <a:ext uri="{FF2B5EF4-FFF2-40B4-BE49-F238E27FC236}">
                    <a16:creationId xmlns:a16="http://schemas.microsoft.com/office/drawing/2014/main" id="{E6A3A7B7-31DA-43A0-8988-31D375FBE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66" name="AutoShape 3">
                <a:extLst>
                  <a:ext uri="{FF2B5EF4-FFF2-40B4-BE49-F238E27FC236}">
                    <a16:creationId xmlns:a16="http://schemas.microsoft.com/office/drawing/2014/main" id="{692944A7-EF31-473E-8365-25CD84A33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67" name="AutoShape 4">
                <a:extLst>
                  <a:ext uri="{FF2B5EF4-FFF2-40B4-BE49-F238E27FC236}">
                    <a16:creationId xmlns:a16="http://schemas.microsoft.com/office/drawing/2014/main" id="{DCFD31AA-B935-4CEC-8141-4D495ABE0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68" name="AutoShape 5">
                <a:extLst>
                  <a:ext uri="{FF2B5EF4-FFF2-40B4-BE49-F238E27FC236}">
                    <a16:creationId xmlns:a16="http://schemas.microsoft.com/office/drawing/2014/main" id="{A789CA90-EE97-4249-919E-D7BE3A534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068638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69" name="AutoShape 7">
                <a:extLst>
                  <a:ext uri="{FF2B5EF4-FFF2-40B4-BE49-F238E27FC236}">
                    <a16:creationId xmlns:a16="http://schemas.microsoft.com/office/drawing/2014/main" id="{4BA94812-41FD-46C0-9039-3BD6767DF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789363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3807" name="グループ化 27">
              <a:extLst>
                <a:ext uri="{FF2B5EF4-FFF2-40B4-BE49-F238E27FC236}">
                  <a16:creationId xmlns:a16="http://schemas.microsoft.com/office/drawing/2014/main" id="{7F3825E2-1302-49F1-B3AB-FB6B887714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52414" y="1196752"/>
              <a:ext cx="71914" cy="1069836"/>
              <a:chOff x="6661174" y="908050"/>
              <a:chExt cx="719138" cy="3148772"/>
            </a:xfrm>
          </p:grpSpPr>
          <p:sp>
            <p:nvSpPr>
              <p:cNvPr id="33860" name="AutoShape 2">
                <a:extLst>
                  <a:ext uri="{FF2B5EF4-FFF2-40B4-BE49-F238E27FC236}">
                    <a16:creationId xmlns:a16="http://schemas.microsoft.com/office/drawing/2014/main" id="{AA421FE3-0907-4B18-B0F9-8FE17BC58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61" name="AutoShape 3">
                <a:extLst>
                  <a:ext uri="{FF2B5EF4-FFF2-40B4-BE49-F238E27FC236}">
                    <a16:creationId xmlns:a16="http://schemas.microsoft.com/office/drawing/2014/main" id="{FC6921CD-C96A-4123-9434-9D15FCAB9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62" name="AutoShape 4">
                <a:extLst>
                  <a:ext uri="{FF2B5EF4-FFF2-40B4-BE49-F238E27FC236}">
                    <a16:creationId xmlns:a16="http://schemas.microsoft.com/office/drawing/2014/main" id="{3B619763-807C-42A2-9D7B-AE32C4D7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63" name="AutoShape 5">
                <a:extLst>
                  <a:ext uri="{FF2B5EF4-FFF2-40B4-BE49-F238E27FC236}">
                    <a16:creationId xmlns:a16="http://schemas.microsoft.com/office/drawing/2014/main" id="{212FD7E4-9C3E-4C5B-AB5E-FE418FF82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068638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64" name="AutoShape 7">
                <a:extLst>
                  <a:ext uri="{FF2B5EF4-FFF2-40B4-BE49-F238E27FC236}">
                    <a16:creationId xmlns:a16="http://schemas.microsoft.com/office/drawing/2014/main" id="{8DF4D0C1-C38B-454C-8DFF-98601624C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789363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3808" name="グループ化 28">
              <a:extLst>
                <a:ext uri="{FF2B5EF4-FFF2-40B4-BE49-F238E27FC236}">
                  <a16:creationId xmlns:a16="http://schemas.microsoft.com/office/drawing/2014/main" id="{B413B323-6E7F-4153-B389-95980C8ADE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40446" y="1052736"/>
              <a:ext cx="71914" cy="1069836"/>
              <a:chOff x="6661174" y="908050"/>
              <a:chExt cx="719138" cy="3148772"/>
            </a:xfrm>
          </p:grpSpPr>
          <p:sp>
            <p:nvSpPr>
              <p:cNvPr id="33855" name="AutoShape 2">
                <a:extLst>
                  <a:ext uri="{FF2B5EF4-FFF2-40B4-BE49-F238E27FC236}">
                    <a16:creationId xmlns:a16="http://schemas.microsoft.com/office/drawing/2014/main" id="{DB595998-6FB2-4F62-9E46-85BE70AD3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56" name="AutoShape 3">
                <a:extLst>
                  <a:ext uri="{FF2B5EF4-FFF2-40B4-BE49-F238E27FC236}">
                    <a16:creationId xmlns:a16="http://schemas.microsoft.com/office/drawing/2014/main" id="{818164ED-9C4B-4717-8F46-E8580C467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57" name="AutoShape 4">
                <a:extLst>
                  <a:ext uri="{FF2B5EF4-FFF2-40B4-BE49-F238E27FC236}">
                    <a16:creationId xmlns:a16="http://schemas.microsoft.com/office/drawing/2014/main" id="{32B5DDA0-4C72-4099-9F43-193A082B4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58" name="AutoShape 5">
                <a:extLst>
                  <a:ext uri="{FF2B5EF4-FFF2-40B4-BE49-F238E27FC236}">
                    <a16:creationId xmlns:a16="http://schemas.microsoft.com/office/drawing/2014/main" id="{EBA5E9F6-9128-4311-815D-E8C215EF1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068638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59" name="AutoShape 7">
                <a:extLst>
                  <a:ext uri="{FF2B5EF4-FFF2-40B4-BE49-F238E27FC236}">
                    <a16:creationId xmlns:a16="http://schemas.microsoft.com/office/drawing/2014/main" id="{F6A9057F-C3D2-4DDD-A665-CFE0FC16A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789363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3809" name="グループ化 29">
              <a:extLst>
                <a:ext uri="{FF2B5EF4-FFF2-40B4-BE49-F238E27FC236}">
                  <a16:creationId xmlns:a16="http://schemas.microsoft.com/office/drawing/2014/main" id="{99D998D6-1B0A-4150-83A1-4087405C9D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9758" y="1162248"/>
              <a:ext cx="71914" cy="1069836"/>
              <a:chOff x="6661174" y="908050"/>
              <a:chExt cx="719138" cy="3148772"/>
            </a:xfrm>
          </p:grpSpPr>
          <p:sp>
            <p:nvSpPr>
              <p:cNvPr id="33850" name="AutoShape 2">
                <a:extLst>
                  <a:ext uri="{FF2B5EF4-FFF2-40B4-BE49-F238E27FC236}">
                    <a16:creationId xmlns:a16="http://schemas.microsoft.com/office/drawing/2014/main" id="{4D6ECE17-73CB-497A-9052-558EE875A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51" name="AutoShape 3">
                <a:extLst>
                  <a:ext uri="{FF2B5EF4-FFF2-40B4-BE49-F238E27FC236}">
                    <a16:creationId xmlns:a16="http://schemas.microsoft.com/office/drawing/2014/main" id="{91E2C8A2-4526-4BDC-8C70-5DCF0777C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52" name="AutoShape 4">
                <a:extLst>
                  <a:ext uri="{FF2B5EF4-FFF2-40B4-BE49-F238E27FC236}">
                    <a16:creationId xmlns:a16="http://schemas.microsoft.com/office/drawing/2014/main" id="{12E9FD54-6883-4E1E-A77A-E52A66646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53" name="AutoShape 5">
                <a:extLst>
                  <a:ext uri="{FF2B5EF4-FFF2-40B4-BE49-F238E27FC236}">
                    <a16:creationId xmlns:a16="http://schemas.microsoft.com/office/drawing/2014/main" id="{F05F3FB8-9705-4E4C-91C8-3DA0F98DC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068638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54" name="AutoShape 7">
                <a:extLst>
                  <a:ext uri="{FF2B5EF4-FFF2-40B4-BE49-F238E27FC236}">
                    <a16:creationId xmlns:a16="http://schemas.microsoft.com/office/drawing/2014/main" id="{07AEE86C-62BE-475F-BBEC-E2CD97FDA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789363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3810" name="グループ化 30">
              <a:extLst>
                <a:ext uri="{FF2B5EF4-FFF2-40B4-BE49-F238E27FC236}">
                  <a16:creationId xmlns:a16="http://schemas.microsoft.com/office/drawing/2014/main" id="{1C9AA619-6999-4541-8836-54A150C99E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64288" y="2285498"/>
              <a:ext cx="71914" cy="1069836"/>
              <a:chOff x="6661174" y="908050"/>
              <a:chExt cx="719138" cy="3148772"/>
            </a:xfrm>
          </p:grpSpPr>
          <p:sp>
            <p:nvSpPr>
              <p:cNvPr id="33845" name="AutoShape 2">
                <a:extLst>
                  <a:ext uri="{FF2B5EF4-FFF2-40B4-BE49-F238E27FC236}">
                    <a16:creationId xmlns:a16="http://schemas.microsoft.com/office/drawing/2014/main" id="{2B79376C-E29D-4D2A-8292-FE2EEDE9A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46" name="AutoShape 3">
                <a:extLst>
                  <a:ext uri="{FF2B5EF4-FFF2-40B4-BE49-F238E27FC236}">
                    <a16:creationId xmlns:a16="http://schemas.microsoft.com/office/drawing/2014/main" id="{267FC1A6-1E2C-4125-819C-29DB404FC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47" name="AutoShape 4">
                <a:extLst>
                  <a:ext uri="{FF2B5EF4-FFF2-40B4-BE49-F238E27FC236}">
                    <a16:creationId xmlns:a16="http://schemas.microsoft.com/office/drawing/2014/main" id="{81E25EFB-3E48-418D-AFE1-F1BD1B213B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48" name="AutoShape 5">
                <a:extLst>
                  <a:ext uri="{FF2B5EF4-FFF2-40B4-BE49-F238E27FC236}">
                    <a16:creationId xmlns:a16="http://schemas.microsoft.com/office/drawing/2014/main" id="{43ED0210-C51E-4B77-9E01-5FCEC25C8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068638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49" name="AutoShape 7">
                <a:extLst>
                  <a:ext uri="{FF2B5EF4-FFF2-40B4-BE49-F238E27FC236}">
                    <a16:creationId xmlns:a16="http://schemas.microsoft.com/office/drawing/2014/main" id="{6F30AC18-B45D-4CE3-9044-7761F0DAA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789363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3811" name="グループ化 31">
              <a:extLst>
                <a:ext uri="{FF2B5EF4-FFF2-40B4-BE49-F238E27FC236}">
                  <a16:creationId xmlns:a16="http://schemas.microsoft.com/office/drawing/2014/main" id="{786B0E39-9531-4453-A868-DB9AEBC319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52226" y="2429514"/>
              <a:ext cx="71914" cy="1069836"/>
              <a:chOff x="6661174" y="908050"/>
              <a:chExt cx="719138" cy="3148772"/>
            </a:xfrm>
          </p:grpSpPr>
          <p:sp>
            <p:nvSpPr>
              <p:cNvPr id="33840" name="AutoShape 2">
                <a:extLst>
                  <a:ext uri="{FF2B5EF4-FFF2-40B4-BE49-F238E27FC236}">
                    <a16:creationId xmlns:a16="http://schemas.microsoft.com/office/drawing/2014/main" id="{F52668F0-50B0-4A8D-9CB5-22ACD2CD4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41" name="AutoShape 3">
                <a:extLst>
                  <a:ext uri="{FF2B5EF4-FFF2-40B4-BE49-F238E27FC236}">
                    <a16:creationId xmlns:a16="http://schemas.microsoft.com/office/drawing/2014/main" id="{4DBB2023-D807-48F9-913C-F22D8A7FD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42" name="AutoShape 4">
                <a:extLst>
                  <a:ext uri="{FF2B5EF4-FFF2-40B4-BE49-F238E27FC236}">
                    <a16:creationId xmlns:a16="http://schemas.microsoft.com/office/drawing/2014/main" id="{2286051C-9F21-46FE-BA6D-B919988ED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43" name="AutoShape 5">
                <a:extLst>
                  <a:ext uri="{FF2B5EF4-FFF2-40B4-BE49-F238E27FC236}">
                    <a16:creationId xmlns:a16="http://schemas.microsoft.com/office/drawing/2014/main" id="{1EE0F717-3D0A-401C-ADD9-7BA3627123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068638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44" name="AutoShape 7">
                <a:extLst>
                  <a:ext uri="{FF2B5EF4-FFF2-40B4-BE49-F238E27FC236}">
                    <a16:creationId xmlns:a16="http://schemas.microsoft.com/office/drawing/2014/main" id="{C7809BC9-B459-4585-8589-B7163E6D0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789363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3812" name="グループ化 32">
              <a:extLst>
                <a:ext uri="{FF2B5EF4-FFF2-40B4-BE49-F238E27FC236}">
                  <a16:creationId xmlns:a16="http://schemas.microsoft.com/office/drawing/2014/main" id="{7FB56EC7-9426-49CD-A7CD-1B026DA761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40258" y="2295782"/>
              <a:ext cx="71914" cy="1069836"/>
              <a:chOff x="6661174" y="908050"/>
              <a:chExt cx="719138" cy="3148772"/>
            </a:xfrm>
          </p:grpSpPr>
          <p:sp>
            <p:nvSpPr>
              <p:cNvPr id="33835" name="AutoShape 2">
                <a:extLst>
                  <a:ext uri="{FF2B5EF4-FFF2-40B4-BE49-F238E27FC236}">
                    <a16:creationId xmlns:a16="http://schemas.microsoft.com/office/drawing/2014/main" id="{8B69B1C9-2FC8-423A-A714-89E39D819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36" name="AutoShape 3">
                <a:extLst>
                  <a:ext uri="{FF2B5EF4-FFF2-40B4-BE49-F238E27FC236}">
                    <a16:creationId xmlns:a16="http://schemas.microsoft.com/office/drawing/2014/main" id="{D7B6A90F-1071-41BA-9242-F40B75A63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37" name="AutoShape 4">
                <a:extLst>
                  <a:ext uri="{FF2B5EF4-FFF2-40B4-BE49-F238E27FC236}">
                    <a16:creationId xmlns:a16="http://schemas.microsoft.com/office/drawing/2014/main" id="{0E9C1212-5E61-440A-871E-DFC71726E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38" name="AutoShape 5">
                <a:extLst>
                  <a:ext uri="{FF2B5EF4-FFF2-40B4-BE49-F238E27FC236}">
                    <a16:creationId xmlns:a16="http://schemas.microsoft.com/office/drawing/2014/main" id="{658976BB-2748-48F0-BAEB-FF0C7B5AD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068638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39" name="AutoShape 7">
                <a:extLst>
                  <a:ext uri="{FF2B5EF4-FFF2-40B4-BE49-F238E27FC236}">
                    <a16:creationId xmlns:a16="http://schemas.microsoft.com/office/drawing/2014/main" id="{FC5C5D40-5946-495F-B5AC-DD940AD30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789363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3813" name="グループ化 33">
              <a:extLst>
                <a:ext uri="{FF2B5EF4-FFF2-40B4-BE49-F238E27FC236}">
                  <a16:creationId xmlns:a16="http://schemas.microsoft.com/office/drawing/2014/main" id="{A0867C3F-31EE-4866-8473-A9292217A3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9570" y="2395010"/>
              <a:ext cx="71914" cy="1069836"/>
              <a:chOff x="6661174" y="908050"/>
              <a:chExt cx="719138" cy="3148772"/>
            </a:xfrm>
          </p:grpSpPr>
          <p:sp>
            <p:nvSpPr>
              <p:cNvPr id="33830" name="AutoShape 2">
                <a:extLst>
                  <a:ext uri="{FF2B5EF4-FFF2-40B4-BE49-F238E27FC236}">
                    <a16:creationId xmlns:a16="http://schemas.microsoft.com/office/drawing/2014/main" id="{5207B7E1-D143-4DE1-800C-0E62C8178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31" name="AutoShape 3">
                <a:extLst>
                  <a:ext uri="{FF2B5EF4-FFF2-40B4-BE49-F238E27FC236}">
                    <a16:creationId xmlns:a16="http://schemas.microsoft.com/office/drawing/2014/main" id="{6CA23173-4D0E-45D7-B2BA-19B547B3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32" name="AutoShape 4">
                <a:extLst>
                  <a:ext uri="{FF2B5EF4-FFF2-40B4-BE49-F238E27FC236}">
                    <a16:creationId xmlns:a16="http://schemas.microsoft.com/office/drawing/2014/main" id="{F10FEF52-2910-4FB1-9A02-D6C27CF96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33" name="AutoShape 5">
                <a:extLst>
                  <a:ext uri="{FF2B5EF4-FFF2-40B4-BE49-F238E27FC236}">
                    <a16:creationId xmlns:a16="http://schemas.microsoft.com/office/drawing/2014/main" id="{E56D1081-09D8-4FDE-B758-007FC7BAD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068638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34" name="AutoShape 7">
                <a:extLst>
                  <a:ext uri="{FF2B5EF4-FFF2-40B4-BE49-F238E27FC236}">
                    <a16:creationId xmlns:a16="http://schemas.microsoft.com/office/drawing/2014/main" id="{14F54729-5723-4C54-B825-2B0B553C4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789363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3814" name="グループ化 34">
              <a:extLst>
                <a:ext uri="{FF2B5EF4-FFF2-40B4-BE49-F238E27FC236}">
                  <a16:creationId xmlns:a16="http://schemas.microsoft.com/office/drawing/2014/main" id="{FF38EA30-C7A9-4165-A24B-A35B20150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64476" y="3573016"/>
              <a:ext cx="71914" cy="580624"/>
              <a:chOff x="6661174" y="908050"/>
              <a:chExt cx="719138" cy="1708909"/>
            </a:xfrm>
          </p:grpSpPr>
          <p:sp>
            <p:nvSpPr>
              <p:cNvPr id="33827" name="AutoShape 2">
                <a:extLst>
                  <a:ext uri="{FF2B5EF4-FFF2-40B4-BE49-F238E27FC236}">
                    <a16:creationId xmlns:a16="http://schemas.microsoft.com/office/drawing/2014/main" id="{80C4D07A-06FC-43D9-82ED-C670CFFCB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28" name="AutoShape 3">
                <a:extLst>
                  <a:ext uri="{FF2B5EF4-FFF2-40B4-BE49-F238E27FC236}">
                    <a16:creationId xmlns:a16="http://schemas.microsoft.com/office/drawing/2014/main" id="{29571A12-602A-49F6-8CAE-26B0C3F48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29" name="AutoShape 4">
                <a:extLst>
                  <a:ext uri="{FF2B5EF4-FFF2-40B4-BE49-F238E27FC236}">
                    <a16:creationId xmlns:a16="http://schemas.microsoft.com/office/drawing/2014/main" id="{9351A52C-4C10-4585-8114-E2ABC39FE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3815" name="グループ化 35">
              <a:extLst>
                <a:ext uri="{FF2B5EF4-FFF2-40B4-BE49-F238E27FC236}">
                  <a16:creationId xmlns:a16="http://schemas.microsoft.com/office/drawing/2014/main" id="{316581CA-0BF4-49AF-93E2-B97B8316C4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52414" y="3717032"/>
              <a:ext cx="71914" cy="580624"/>
              <a:chOff x="6661174" y="908050"/>
              <a:chExt cx="719138" cy="1708909"/>
            </a:xfrm>
          </p:grpSpPr>
          <p:sp>
            <p:nvSpPr>
              <p:cNvPr id="33824" name="AutoShape 2">
                <a:extLst>
                  <a:ext uri="{FF2B5EF4-FFF2-40B4-BE49-F238E27FC236}">
                    <a16:creationId xmlns:a16="http://schemas.microsoft.com/office/drawing/2014/main" id="{6440E33A-EAAA-48BF-A162-DC4FACDCA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25" name="AutoShape 3">
                <a:extLst>
                  <a:ext uri="{FF2B5EF4-FFF2-40B4-BE49-F238E27FC236}">
                    <a16:creationId xmlns:a16="http://schemas.microsoft.com/office/drawing/2014/main" id="{21077423-8275-4C93-9B86-BDC517310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26" name="AutoShape 4">
                <a:extLst>
                  <a:ext uri="{FF2B5EF4-FFF2-40B4-BE49-F238E27FC236}">
                    <a16:creationId xmlns:a16="http://schemas.microsoft.com/office/drawing/2014/main" id="{6478A529-EAE7-44C8-A9AA-D50904F43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3816" name="グループ化 36">
              <a:extLst>
                <a:ext uri="{FF2B5EF4-FFF2-40B4-BE49-F238E27FC236}">
                  <a16:creationId xmlns:a16="http://schemas.microsoft.com/office/drawing/2014/main" id="{3E12FC99-E4F1-48CD-B061-217DD77FBD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40446" y="3573016"/>
              <a:ext cx="71914" cy="580624"/>
              <a:chOff x="6661174" y="908050"/>
              <a:chExt cx="719138" cy="1708909"/>
            </a:xfrm>
          </p:grpSpPr>
          <p:sp>
            <p:nvSpPr>
              <p:cNvPr id="33821" name="AutoShape 2">
                <a:extLst>
                  <a:ext uri="{FF2B5EF4-FFF2-40B4-BE49-F238E27FC236}">
                    <a16:creationId xmlns:a16="http://schemas.microsoft.com/office/drawing/2014/main" id="{BA73BFBC-CBA9-4C2E-8D6D-B67CC8C10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22" name="AutoShape 3">
                <a:extLst>
                  <a:ext uri="{FF2B5EF4-FFF2-40B4-BE49-F238E27FC236}">
                    <a16:creationId xmlns:a16="http://schemas.microsoft.com/office/drawing/2014/main" id="{40B26B81-03F4-4758-B743-FCF30FEDF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23" name="AutoShape 4">
                <a:extLst>
                  <a:ext uri="{FF2B5EF4-FFF2-40B4-BE49-F238E27FC236}">
                    <a16:creationId xmlns:a16="http://schemas.microsoft.com/office/drawing/2014/main" id="{B19F89F7-C25A-479B-A2F1-4A248F676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3817" name="グループ化 37">
              <a:extLst>
                <a:ext uri="{FF2B5EF4-FFF2-40B4-BE49-F238E27FC236}">
                  <a16:creationId xmlns:a16="http://schemas.microsoft.com/office/drawing/2014/main" id="{1CAC6101-3CBE-48E9-A83C-371D341FE0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9758" y="3645024"/>
              <a:ext cx="71914" cy="580624"/>
              <a:chOff x="6661174" y="908050"/>
              <a:chExt cx="719138" cy="1708909"/>
            </a:xfrm>
          </p:grpSpPr>
          <p:sp>
            <p:nvSpPr>
              <p:cNvPr id="33818" name="AutoShape 2">
                <a:extLst>
                  <a:ext uri="{FF2B5EF4-FFF2-40B4-BE49-F238E27FC236}">
                    <a16:creationId xmlns:a16="http://schemas.microsoft.com/office/drawing/2014/main" id="{DC00DAFF-5A75-4B41-914A-062578CDD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19" name="AutoShape 3">
                <a:extLst>
                  <a:ext uri="{FF2B5EF4-FFF2-40B4-BE49-F238E27FC236}">
                    <a16:creationId xmlns:a16="http://schemas.microsoft.com/office/drawing/2014/main" id="{B7E3F28C-F3F0-4F89-9CB0-14089F7D2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20" name="AutoShape 4">
                <a:extLst>
                  <a:ext uri="{FF2B5EF4-FFF2-40B4-BE49-F238E27FC236}">
                    <a16:creationId xmlns:a16="http://schemas.microsoft.com/office/drawing/2014/main" id="{3D8E362F-D599-47EB-B950-2EE82D2BB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</p:grpSp>
      <p:sp>
        <p:nvSpPr>
          <p:cNvPr id="33798" name="テキスト ボックス 3">
            <a:extLst>
              <a:ext uri="{FF2B5EF4-FFF2-40B4-BE49-F238E27FC236}">
                <a16:creationId xmlns:a16="http://schemas.microsoft.com/office/drawing/2014/main" id="{0391E86E-3A5D-4214-85A4-D58ACE653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52513"/>
            <a:ext cx="3024188" cy="400050"/>
          </a:xfrm>
          <a:prstGeom prst="rect">
            <a:avLst/>
          </a:prstGeom>
          <a:noFill/>
          <a:ln w="19050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1800"/>
              </a:spcBef>
              <a:buFontTx/>
              <a:buNone/>
            </a:pPr>
            <a:r>
              <a:rPr lang="en-US" altLang="ja-JP" sz="2000" dirty="0"/>
              <a:t>(a)  Wall with large holes</a:t>
            </a:r>
          </a:p>
        </p:txBody>
      </p:sp>
      <p:sp>
        <p:nvSpPr>
          <p:cNvPr id="33799" name="テキスト ボックス 94">
            <a:extLst>
              <a:ext uri="{FF2B5EF4-FFF2-40B4-BE49-F238E27FC236}">
                <a16:creationId xmlns:a16="http://schemas.microsoft.com/office/drawing/2014/main" id="{FD7E7AF5-E0BE-4B8E-90EA-737BF735E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84488"/>
            <a:ext cx="3024188" cy="400050"/>
          </a:xfrm>
          <a:prstGeom prst="rect">
            <a:avLst/>
          </a:prstGeom>
          <a:noFill/>
          <a:ln w="19050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1800"/>
              </a:spcBef>
              <a:buFontTx/>
              <a:buNone/>
            </a:pPr>
            <a:r>
              <a:rPr lang="en-US" altLang="ja-JP" sz="2000" dirty="0"/>
              <a:t>(b)  Small capacity wall</a:t>
            </a:r>
          </a:p>
        </p:txBody>
      </p:sp>
      <p:sp>
        <p:nvSpPr>
          <p:cNvPr id="33800" name="テキスト ボックス 95">
            <a:extLst>
              <a:ext uri="{FF2B5EF4-FFF2-40B4-BE49-F238E27FC236}">
                <a16:creationId xmlns:a16="http://schemas.microsoft.com/office/drawing/2014/main" id="{17691F21-DF59-4236-92E3-D5515675C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656138"/>
            <a:ext cx="3024188" cy="401637"/>
          </a:xfrm>
          <a:prstGeom prst="rect">
            <a:avLst/>
          </a:prstGeom>
          <a:noFill/>
          <a:ln w="19050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1800"/>
              </a:spcBef>
              <a:buFontTx/>
              <a:buNone/>
            </a:pPr>
            <a:r>
              <a:rPr lang="en-US" altLang="ja-JP" sz="2000" dirty="0"/>
              <a:t>(c)  Parallel-blade wall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B5D334-6311-44BA-BE26-D71AD8F98AD0}"/>
              </a:ext>
            </a:extLst>
          </p:cNvPr>
          <p:cNvSpPr txBox="1"/>
          <p:nvPr/>
        </p:nvSpPr>
        <p:spPr>
          <a:xfrm>
            <a:off x="693738" y="1557338"/>
            <a:ext cx="603885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2000" dirty="0"/>
              <a:t>A ball of a critical radius  </a:t>
            </a:r>
            <a:r>
              <a:rPr lang="en-US" altLang="ja-JP" sz="2000" b="1" i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2000" baseline="-25000" dirty="0">
                <a:solidFill>
                  <a:srgbClr val="3333CC"/>
                </a:solidFill>
                <a:latin typeface="+mn-lt"/>
                <a:cs typeface="Times New Roman" panose="02020603050405020304" pitchFamily="18" charset="0"/>
              </a:rPr>
              <a:t>0</a:t>
            </a:r>
            <a:r>
              <a:rPr lang="en-US" altLang="ja-JP" sz="2000" dirty="0"/>
              <a:t>  can pass through one of the holes, where  </a:t>
            </a:r>
            <a:r>
              <a:rPr lang="en-US" altLang="ja-JP" sz="2000" b="1" i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2000" baseline="-25000" dirty="0">
                <a:solidFill>
                  <a:srgbClr val="3333CC"/>
                </a:solidFill>
                <a:latin typeface="+mn-lt"/>
                <a:cs typeface="Times New Roman" panose="02020603050405020304" pitchFamily="18" charset="0"/>
              </a:rPr>
              <a:t>0</a:t>
            </a:r>
            <a:r>
              <a:rPr lang="en-US" altLang="ja-JP" sz="2000" dirty="0"/>
              <a:t>  is to be specified later.  </a:t>
            </a:r>
            <a:endParaRPr lang="ja-JP" altLang="en-US" sz="20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8C2AE48-FA44-45BF-A50C-A301C79BA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1187922"/>
            <a:ext cx="288925" cy="296862"/>
          </a:xfrm>
          <a:prstGeom prst="ellipse">
            <a:avLst/>
          </a:prstGeom>
          <a:solidFill>
            <a:srgbClr val="005800">
              <a:alpha val="5882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2E9FB96-F643-42CE-9E4E-17C73BE5B32B}"/>
              </a:ext>
            </a:extLst>
          </p:cNvPr>
          <p:cNvSpPr txBox="1"/>
          <p:nvPr/>
        </p:nvSpPr>
        <p:spPr>
          <a:xfrm>
            <a:off x="684213" y="3357563"/>
            <a:ext cx="6335712" cy="7848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ja-JP" sz="2000" dirty="0"/>
              <a:t>  is </a:t>
            </a:r>
            <a:r>
              <a:rPr lang="en-US" altLang="ja-JP" sz="2000" u="sng" dirty="0"/>
              <a:t>close to</a:t>
            </a:r>
            <a:r>
              <a:rPr lang="en-US" altLang="ja-JP" sz="2000" dirty="0"/>
              <a:t> a set of capacity 0 in </a:t>
            </a:r>
            <a:r>
              <a:rPr lang="en-US" altLang="ja-JP" sz="2000" dirty="0" err="1"/>
              <a:t>Hausdorff</a:t>
            </a:r>
            <a:r>
              <a:rPr lang="en-US" altLang="ja-JP" sz="2000" dirty="0"/>
              <a:t> distance.  </a:t>
            </a:r>
          </a:p>
          <a:p>
            <a:pPr>
              <a:spcBef>
                <a:spcPts val="600"/>
              </a:spcBef>
              <a:defRPr/>
            </a:pPr>
            <a:r>
              <a:rPr lang="en-US" altLang="ja-JP" sz="2000" dirty="0"/>
              <a:t> </a:t>
            </a:r>
            <a:r>
              <a:rPr lang="en-US" altLang="ja-JP" sz="2000" dirty="0">
                <a:solidFill>
                  <a:srgbClr val="005800"/>
                </a:solidFill>
              </a:rPr>
              <a:t>(</a:t>
            </a:r>
            <a:r>
              <a:rPr lang="en-US" altLang="ja-JP" sz="2000" i="1" dirty="0">
                <a:solidFill>
                  <a:srgbClr val="005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l-GR" altLang="ja-JP" sz="2000" baseline="-25000" dirty="0">
                <a:solidFill>
                  <a:srgbClr val="005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ja-JP" sz="2000" baseline="-25000" dirty="0">
                <a:solidFill>
                  <a:srgbClr val="005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ja-JP" sz="2000" dirty="0">
                <a:solidFill>
                  <a:srgbClr val="005800"/>
                </a:solidFill>
                <a:latin typeface="+mn-lt"/>
                <a:cs typeface="Times New Roman" panose="02020603050405020304" pitchFamily="18" charset="0"/>
              </a:rPr>
              <a:t>is in the </a:t>
            </a:r>
            <a:r>
              <a:rPr lang="el-GR" altLang="ja-JP" sz="2000" dirty="0">
                <a:solidFill>
                  <a:srgbClr val="005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ja-JP" sz="2000" dirty="0">
                <a:solidFill>
                  <a:srgbClr val="005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5800"/>
                </a:solidFill>
                <a:latin typeface="+mn-lt"/>
                <a:cs typeface="Times New Roman" panose="02020603050405020304" pitchFamily="18" charset="0"/>
              </a:rPr>
              <a:t>neighborhood of a zero capacity set </a:t>
            </a:r>
            <a:r>
              <a:rPr lang="en-US" altLang="ja-JP" sz="2000" i="1" dirty="0">
                <a:solidFill>
                  <a:srgbClr val="005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ja-JP" sz="2000" baseline="-25000" dirty="0">
                <a:solidFill>
                  <a:srgbClr val="005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ja-JP" sz="2000" dirty="0">
                <a:solidFill>
                  <a:srgbClr val="005800"/>
                </a:solidFill>
                <a:latin typeface="+mn-lt"/>
                <a:cs typeface="Times New Roman" panose="02020603050405020304" pitchFamily="18" charset="0"/>
              </a:rPr>
              <a:t>.)</a:t>
            </a:r>
            <a:endParaRPr lang="ja-JP" altLang="en-US" sz="2000" dirty="0">
              <a:solidFill>
                <a:srgbClr val="0058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A064D92-28BC-45C9-A7C4-9935F9098888}"/>
              </a:ext>
            </a:extLst>
          </p:cNvPr>
          <p:cNvSpPr txBox="1"/>
          <p:nvPr/>
        </p:nvSpPr>
        <p:spPr>
          <a:xfrm>
            <a:off x="684213" y="5157788"/>
            <a:ext cx="6038850" cy="1323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ja-JP" sz="2000" dirty="0"/>
              <a:t>  consists of </a:t>
            </a:r>
            <a:r>
              <a:rPr lang="en-US" altLang="ja-JP" sz="2000" dirty="0">
                <a:solidFill>
                  <a:srgbClr val="3333CC"/>
                </a:solidFill>
              </a:rPr>
              <a:t>thin panels</a:t>
            </a:r>
            <a:r>
              <a:rPr lang="en-US" altLang="ja-JP" sz="2000" dirty="0"/>
              <a:t> </a:t>
            </a:r>
            <a:r>
              <a:rPr lang="en-US" altLang="ja-JP" sz="2000" u="sng" dirty="0"/>
              <a:t>parallel to the </a:t>
            </a:r>
            <a:r>
              <a:rPr lang="en-US" altLang="ja-JP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000" u="sng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2000" u="sng" dirty="0"/>
              <a:t> axis</a:t>
            </a:r>
            <a:r>
              <a:rPr lang="en-US" altLang="ja-JP" sz="2000" dirty="0"/>
              <a:t>.  More precisely,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ja-JP" sz="2000" dirty="0"/>
              <a:t> is a locally finite union of hypersurfaces </a:t>
            </a:r>
            <a:r>
              <a:rPr lang="en-US" altLang="ja-JP" sz="2000" u="sng" dirty="0"/>
              <a:t>parallel to the </a:t>
            </a:r>
            <a:r>
              <a:rPr lang="en-US" altLang="ja-JP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000" u="sng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2000" u="sng" dirty="0"/>
              <a:t> axis</a:t>
            </a:r>
            <a:r>
              <a:rPr lang="en-US" altLang="ja-JP" sz="2000" dirty="0"/>
              <a:t> and let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l-GR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ja-JP" sz="2000" dirty="0">
                <a:latin typeface="+mn-lt"/>
                <a:cs typeface="Times New Roman" panose="02020603050405020304" pitchFamily="18" charset="0"/>
              </a:rPr>
              <a:t>converge to  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ja-JP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</a:t>
            </a:r>
            <a:r>
              <a:rPr lang="en-US" altLang="ja-JP" sz="2000" dirty="0">
                <a:latin typeface="+mn-lt"/>
                <a:cs typeface="Times New Roman" panose="02020603050405020304" pitchFamily="18" charset="0"/>
              </a:rPr>
              <a:t>in a certain sense.</a:t>
            </a:r>
            <a:endParaRPr lang="ja-JP" altLang="en-US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3805" name="フッター プレースホルダー 1">
            <a:extLst>
              <a:ext uri="{FF2B5EF4-FFF2-40B4-BE49-F238E27FC236}">
                <a16:creationId xmlns:a16="http://schemas.microsoft.com/office/drawing/2014/main" id="{D6B30136-65C8-4BBB-8C07-36A1BCA2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5800"/>
                </a:solidFill>
              </a:rPr>
              <a:t>Athens 2025</a:t>
            </a:r>
          </a:p>
        </p:txBody>
      </p:sp>
    </p:spTree>
    <p:extLst>
      <p:ext uri="{BB962C8B-B14F-4D97-AF65-F5344CB8AC3E}">
        <p14:creationId xmlns:p14="http://schemas.microsoft.com/office/powerpoint/2010/main" val="205995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354 0.00046 L -0.00069 0.00185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42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9">
            <a:extLst>
              <a:ext uri="{FF2B5EF4-FFF2-40B4-BE49-F238E27FC236}">
                <a16:creationId xmlns:a16="http://schemas.microsoft.com/office/drawing/2014/main" id="{52E588BE-7883-44B9-85DD-16B45C3AE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4176712" cy="461665"/>
          </a:xfrm>
          <a:prstGeom prst="rect">
            <a:avLst/>
          </a:prstGeom>
          <a:solidFill>
            <a:srgbClr val="FF9900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400" dirty="0"/>
              <a:t>Walls that allow propagation</a:t>
            </a:r>
          </a:p>
        </p:txBody>
      </p:sp>
      <p:grpSp>
        <p:nvGrpSpPr>
          <p:cNvPr id="22533" name="グループ化 4">
            <a:extLst>
              <a:ext uri="{FF2B5EF4-FFF2-40B4-BE49-F238E27FC236}">
                <a16:creationId xmlns:a16="http://schemas.microsoft.com/office/drawing/2014/main" id="{8482029F-13CB-4C34-8C90-7B4A8345C73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67625" y="817563"/>
            <a:ext cx="646113" cy="1747837"/>
            <a:chOff x="2195736" y="908049"/>
            <a:chExt cx="719138" cy="3619631"/>
          </a:xfrm>
        </p:grpSpPr>
        <p:sp>
          <p:nvSpPr>
            <p:cNvPr id="33886" name="AutoShape 2">
              <a:extLst>
                <a:ext uri="{FF2B5EF4-FFF2-40B4-BE49-F238E27FC236}">
                  <a16:creationId xmlns:a16="http://schemas.microsoft.com/office/drawing/2014/main" id="{9426952D-28A1-451F-B743-35A19EAFA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736" y="908049"/>
              <a:ext cx="719138" cy="738318"/>
            </a:xfrm>
            <a:prstGeom prst="roundRect">
              <a:avLst>
                <a:gd name="adj" fmla="val 16667"/>
              </a:avLst>
            </a:prstGeom>
            <a:solidFill>
              <a:srgbClr val="993300">
                <a:alpha val="7294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33887" name="AutoShape 4">
              <a:extLst>
                <a:ext uri="{FF2B5EF4-FFF2-40B4-BE49-F238E27FC236}">
                  <a16:creationId xmlns:a16="http://schemas.microsoft.com/office/drawing/2014/main" id="{0DA55035-12CB-4A83-82C7-1C63D6A6B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736" y="2349499"/>
              <a:ext cx="719138" cy="738317"/>
            </a:xfrm>
            <a:prstGeom prst="roundRect">
              <a:avLst>
                <a:gd name="adj" fmla="val 16667"/>
              </a:avLst>
            </a:prstGeom>
            <a:solidFill>
              <a:srgbClr val="993300">
                <a:alpha val="7294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33888" name="AutoShape 7">
              <a:extLst>
                <a:ext uri="{FF2B5EF4-FFF2-40B4-BE49-F238E27FC236}">
                  <a16:creationId xmlns:a16="http://schemas.microsoft.com/office/drawing/2014/main" id="{7B80FBC4-4995-4753-A53D-03CDAB5E9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736" y="3789362"/>
              <a:ext cx="719138" cy="738318"/>
            </a:xfrm>
            <a:prstGeom prst="roundRect">
              <a:avLst>
                <a:gd name="adj" fmla="val 16667"/>
              </a:avLst>
            </a:prstGeom>
            <a:solidFill>
              <a:srgbClr val="993300">
                <a:alpha val="7294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</p:grpSp>
      <p:grpSp>
        <p:nvGrpSpPr>
          <p:cNvPr id="22534" name="グループ化 8">
            <a:extLst>
              <a:ext uri="{FF2B5EF4-FFF2-40B4-BE49-F238E27FC236}">
                <a16:creationId xmlns:a16="http://schemas.microsoft.com/office/drawing/2014/main" id="{671B356E-3AE8-4098-977D-DA453EE41889}"/>
              </a:ext>
            </a:extLst>
          </p:cNvPr>
          <p:cNvGrpSpPr>
            <a:grpSpLocks/>
          </p:cNvGrpSpPr>
          <p:nvPr/>
        </p:nvGrpSpPr>
        <p:grpSpPr bwMode="auto">
          <a:xfrm>
            <a:off x="7769225" y="4972050"/>
            <a:ext cx="538163" cy="1336675"/>
            <a:chOff x="5220072" y="908720"/>
            <a:chExt cx="720080" cy="4758531"/>
          </a:xfrm>
        </p:grpSpPr>
        <p:grpSp>
          <p:nvGrpSpPr>
            <p:cNvPr id="33870" name="グループ化 9">
              <a:extLst>
                <a:ext uri="{FF2B5EF4-FFF2-40B4-BE49-F238E27FC236}">
                  <a16:creationId xmlns:a16="http://schemas.microsoft.com/office/drawing/2014/main" id="{E2534C13-B216-4F84-A4F5-FE0FB8386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21014" y="908720"/>
              <a:ext cx="719138" cy="2228824"/>
              <a:chOff x="5221014" y="908720"/>
              <a:chExt cx="719138" cy="4457648"/>
            </a:xfrm>
          </p:grpSpPr>
          <p:sp>
            <p:nvSpPr>
              <p:cNvPr id="33879" name="AutoShape 2">
                <a:extLst>
                  <a:ext uri="{FF2B5EF4-FFF2-40B4-BE49-F238E27FC236}">
                    <a16:creationId xmlns:a16="http://schemas.microsoft.com/office/drawing/2014/main" id="{862E1ABE-DA1E-47C7-B3CF-EC2B6E50A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908720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80" name="AutoShape 3">
                <a:extLst>
                  <a:ext uri="{FF2B5EF4-FFF2-40B4-BE49-F238E27FC236}">
                    <a16:creationId xmlns:a16="http://schemas.microsoft.com/office/drawing/2014/main" id="{4096383A-D732-43C8-A7AE-D6AFC0282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1629445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81" name="AutoShape 4">
                <a:extLst>
                  <a:ext uri="{FF2B5EF4-FFF2-40B4-BE49-F238E27FC236}">
                    <a16:creationId xmlns:a16="http://schemas.microsoft.com/office/drawing/2014/main" id="{11B8B26B-695F-44E1-954F-30B505487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2350170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82" name="AutoShape 5">
                <a:extLst>
                  <a:ext uri="{FF2B5EF4-FFF2-40B4-BE49-F238E27FC236}">
                    <a16:creationId xmlns:a16="http://schemas.microsoft.com/office/drawing/2014/main" id="{32264B56-33A0-4E43-AE70-28206A080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3069308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83" name="AutoShape 6">
                <a:extLst>
                  <a:ext uri="{FF2B5EF4-FFF2-40B4-BE49-F238E27FC236}">
                    <a16:creationId xmlns:a16="http://schemas.microsoft.com/office/drawing/2014/main" id="{16D49E6D-124F-4780-8534-5F20E1EAF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4509170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84" name="AutoShape 7">
                <a:extLst>
                  <a:ext uri="{FF2B5EF4-FFF2-40B4-BE49-F238E27FC236}">
                    <a16:creationId xmlns:a16="http://schemas.microsoft.com/office/drawing/2014/main" id="{9690D726-C50C-4D00-95D8-18F71A54C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3790033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85" name="AutoShape 8">
                <a:extLst>
                  <a:ext uri="{FF2B5EF4-FFF2-40B4-BE49-F238E27FC236}">
                    <a16:creationId xmlns:a16="http://schemas.microsoft.com/office/drawing/2014/main" id="{1EA53EB7-2047-47F0-A58F-F71C49083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5229895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3871" name="グループ化 10">
              <a:extLst>
                <a:ext uri="{FF2B5EF4-FFF2-40B4-BE49-F238E27FC236}">
                  <a16:creationId xmlns:a16="http://schemas.microsoft.com/office/drawing/2014/main" id="{466D5819-EFD9-4AA8-91F9-CF6E32218C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20072" y="3438427"/>
              <a:ext cx="719138" cy="2228824"/>
              <a:chOff x="5221014" y="908720"/>
              <a:chExt cx="719138" cy="4457648"/>
            </a:xfrm>
          </p:grpSpPr>
          <p:sp>
            <p:nvSpPr>
              <p:cNvPr id="33872" name="AutoShape 2">
                <a:extLst>
                  <a:ext uri="{FF2B5EF4-FFF2-40B4-BE49-F238E27FC236}">
                    <a16:creationId xmlns:a16="http://schemas.microsoft.com/office/drawing/2014/main" id="{B96AC840-4826-43A8-AEF0-B82F0C9AD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908720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73" name="AutoShape 3">
                <a:extLst>
                  <a:ext uri="{FF2B5EF4-FFF2-40B4-BE49-F238E27FC236}">
                    <a16:creationId xmlns:a16="http://schemas.microsoft.com/office/drawing/2014/main" id="{AF87D388-23F2-4CEA-A0EC-E0FCAC8C9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1629445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74" name="AutoShape 4">
                <a:extLst>
                  <a:ext uri="{FF2B5EF4-FFF2-40B4-BE49-F238E27FC236}">
                    <a16:creationId xmlns:a16="http://schemas.microsoft.com/office/drawing/2014/main" id="{FAF37F35-E267-4E79-847D-9CD12130D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2350170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75" name="AutoShape 5">
                <a:extLst>
                  <a:ext uri="{FF2B5EF4-FFF2-40B4-BE49-F238E27FC236}">
                    <a16:creationId xmlns:a16="http://schemas.microsoft.com/office/drawing/2014/main" id="{15248BA5-7277-4C4A-BB5D-2B38FF10D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3069308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76" name="AutoShape 6">
                <a:extLst>
                  <a:ext uri="{FF2B5EF4-FFF2-40B4-BE49-F238E27FC236}">
                    <a16:creationId xmlns:a16="http://schemas.microsoft.com/office/drawing/2014/main" id="{E74A52E1-BFE0-4185-B925-226EA9C0D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4509170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77" name="AutoShape 7">
                <a:extLst>
                  <a:ext uri="{FF2B5EF4-FFF2-40B4-BE49-F238E27FC236}">
                    <a16:creationId xmlns:a16="http://schemas.microsoft.com/office/drawing/2014/main" id="{3D904A0B-71DE-4B2B-BB9D-F7BF030FE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3790033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78" name="AutoShape 8">
                <a:extLst>
                  <a:ext uri="{FF2B5EF4-FFF2-40B4-BE49-F238E27FC236}">
                    <a16:creationId xmlns:a16="http://schemas.microsoft.com/office/drawing/2014/main" id="{238BD683-6AFE-4B70-A5D7-C69C8E057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5229895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</p:grpSp>
      <p:grpSp>
        <p:nvGrpSpPr>
          <p:cNvPr id="22535" name="グループ化 25">
            <a:extLst>
              <a:ext uri="{FF2B5EF4-FFF2-40B4-BE49-F238E27FC236}">
                <a16:creationId xmlns:a16="http://schemas.microsoft.com/office/drawing/2014/main" id="{2F06E531-EB32-4D63-AC57-037D0D3B50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50175" y="3049588"/>
            <a:ext cx="557213" cy="1458912"/>
            <a:chOff x="7164288" y="1052736"/>
            <a:chExt cx="927384" cy="3244920"/>
          </a:xfrm>
        </p:grpSpPr>
        <p:grpSp>
          <p:nvGrpSpPr>
            <p:cNvPr id="33806" name="グループ化 26">
              <a:extLst>
                <a:ext uri="{FF2B5EF4-FFF2-40B4-BE49-F238E27FC236}">
                  <a16:creationId xmlns:a16="http://schemas.microsoft.com/office/drawing/2014/main" id="{734ADD9A-865C-4375-BB6A-7AF554BBB4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64476" y="1052736"/>
              <a:ext cx="71914" cy="1069836"/>
              <a:chOff x="6661174" y="908050"/>
              <a:chExt cx="719138" cy="3148772"/>
            </a:xfrm>
          </p:grpSpPr>
          <p:sp>
            <p:nvSpPr>
              <p:cNvPr id="33865" name="AutoShape 2">
                <a:extLst>
                  <a:ext uri="{FF2B5EF4-FFF2-40B4-BE49-F238E27FC236}">
                    <a16:creationId xmlns:a16="http://schemas.microsoft.com/office/drawing/2014/main" id="{E6A3A7B7-31DA-43A0-8988-31D375FBE0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66" name="AutoShape 3">
                <a:extLst>
                  <a:ext uri="{FF2B5EF4-FFF2-40B4-BE49-F238E27FC236}">
                    <a16:creationId xmlns:a16="http://schemas.microsoft.com/office/drawing/2014/main" id="{692944A7-EF31-473E-8365-25CD84A338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67" name="AutoShape 4">
                <a:extLst>
                  <a:ext uri="{FF2B5EF4-FFF2-40B4-BE49-F238E27FC236}">
                    <a16:creationId xmlns:a16="http://schemas.microsoft.com/office/drawing/2014/main" id="{DCFD31AA-B935-4CEC-8141-4D495ABE0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68" name="AutoShape 5">
                <a:extLst>
                  <a:ext uri="{FF2B5EF4-FFF2-40B4-BE49-F238E27FC236}">
                    <a16:creationId xmlns:a16="http://schemas.microsoft.com/office/drawing/2014/main" id="{A789CA90-EE97-4249-919E-D7BE3A534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068638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69" name="AutoShape 7">
                <a:extLst>
                  <a:ext uri="{FF2B5EF4-FFF2-40B4-BE49-F238E27FC236}">
                    <a16:creationId xmlns:a16="http://schemas.microsoft.com/office/drawing/2014/main" id="{4BA94812-41FD-46C0-9039-3BD6767DF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789363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3807" name="グループ化 27">
              <a:extLst>
                <a:ext uri="{FF2B5EF4-FFF2-40B4-BE49-F238E27FC236}">
                  <a16:creationId xmlns:a16="http://schemas.microsoft.com/office/drawing/2014/main" id="{7F3825E2-1302-49F1-B3AB-FB6B887714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52414" y="1196752"/>
              <a:ext cx="71914" cy="1069836"/>
              <a:chOff x="6661174" y="908050"/>
              <a:chExt cx="719138" cy="3148772"/>
            </a:xfrm>
          </p:grpSpPr>
          <p:sp>
            <p:nvSpPr>
              <p:cNvPr id="33860" name="AutoShape 2">
                <a:extLst>
                  <a:ext uri="{FF2B5EF4-FFF2-40B4-BE49-F238E27FC236}">
                    <a16:creationId xmlns:a16="http://schemas.microsoft.com/office/drawing/2014/main" id="{AA421FE3-0907-4B18-B0F9-8FE17BC58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61" name="AutoShape 3">
                <a:extLst>
                  <a:ext uri="{FF2B5EF4-FFF2-40B4-BE49-F238E27FC236}">
                    <a16:creationId xmlns:a16="http://schemas.microsoft.com/office/drawing/2014/main" id="{FC6921CD-C96A-4123-9434-9D15FCAB9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62" name="AutoShape 4">
                <a:extLst>
                  <a:ext uri="{FF2B5EF4-FFF2-40B4-BE49-F238E27FC236}">
                    <a16:creationId xmlns:a16="http://schemas.microsoft.com/office/drawing/2014/main" id="{3B619763-807C-42A2-9D7B-AE32C4D7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63" name="AutoShape 5">
                <a:extLst>
                  <a:ext uri="{FF2B5EF4-FFF2-40B4-BE49-F238E27FC236}">
                    <a16:creationId xmlns:a16="http://schemas.microsoft.com/office/drawing/2014/main" id="{212FD7E4-9C3E-4C5B-AB5E-FE418FF82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068638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64" name="AutoShape 7">
                <a:extLst>
                  <a:ext uri="{FF2B5EF4-FFF2-40B4-BE49-F238E27FC236}">
                    <a16:creationId xmlns:a16="http://schemas.microsoft.com/office/drawing/2014/main" id="{8DF4D0C1-C38B-454C-8DFF-98601624C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789363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3808" name="グループ化 28">
              <a:extLst>
                <a:ext uri="{FF2B5EF4-FFF2-40B4-BE49-F238E27FC236}">
                  <a16:creationId xmlns:a16="http://schemas.microsoft.com/office/drawing/2014/main" id="{B413B323-6E7F-4153-B389-95980C8ADE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40446" y="1052736"/>
              <a:ext cx="71914" cy="1069836"/>
              <a:chOff x="6661174" y="908050"/>
              <a:chExt cx="719138" cy="3148772"/>
            </a:xfrm>
          </p:grpSpPr>
          <p:sp>
            <p:nvSpPr>
              <p:cNvPr id="33855" name="AutoShape 2">
                <a:extLst>
                  <a:ext uri="{FF2B5EF4-FFF2-40B4-BE49-F238E27FC236}">
                    <a16:creationId xmlns:a16="http://schemas.microsoft.com/office/drawing/2014/main" id="{DB595998-6FB2-4F62-9E46-85BE70AD3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56" name="AutoShape 3">
                <a:extLst>
                  <a:ext uri="{FF2B5EF4-FFF2-40B4-BE49-F238E27FC236}">
                    <a16:creationId xmlns:a16="http://schemas.microsoft.com/office/drawing/2014/main" id="{818164ED-9C4B-4717-8F46-E8580C467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57" name="AutoShape 4">
                <a:extLst>
                  <a:ext uri="{FF2B5EF4-FFF2-40B4-BE49-F238E27FC236}">
                    <a16:creationId xmlns:a16="http://schemas.microsoft.com/office/drawing/2014/main" id="{32B5DDA0-4C72-4099-9F43-193A082B4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58" name="AutoShape 5">
                <a:extLst>
                  <a:ext uri="{FF2B5EF4-FFF2-40B4-BE49-F238E27FC236}">
                    <a16:creationId xmlns:a16="http://schemas.microsoft.com/office/drawing/2014/main" id="{EBA5E9F6-9128-4311-815D-E8C215EF1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068638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59" name="AutoShape 7">
                <a:extLst>
                  <a:ext uri="{FF2B5EF4-FFF2-40B4-BE49-F238E27FC236}">
                    <a16:creationId xmlns:a16="http://schemas.microsoft.com/office/drawing/2014/main" id="{F6A9057F-C3D2-4DDD-A665-CFE0FC16A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789363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3809" name="グループ化 29">
              <a:extLst>
                <a:ext uri="{FF2B5EF4-FFF2-40B4-BE49-F238E27FC236}">
                  <a16:creationId xmlns:a16="http://schemas.microsoft.com/office/drawing/2014/main" id="{99D998D6-1B0A-4150-83A1-4087405C9D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9758" y="1162248"/>
              <a:ext cx="71914" cy="1069836"/>
              <a:chOff x="6661174" y="908050"/>
              <a:chExt cx="719138" cy="3148772"/>
            </a:xfrm>
          </p:grpSpPr>
          <p:sp>
            <p:nvSpPr>
              <p:cNvPr id="33850" name="AutoShape 2">
                <a:extLst>
                  <a:ext uri="{FF2B5EF4-FFF2-40B4-BE49-F238E27FC236}">
                    <a16:creationId xmlns:a16="http://schemas.microsoft.com/office/drawing/2014/main" id="{4D6ECE17-73CB-497A-9052-558EE875A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51" name="AutoShape 3">
                <a:extLst>
                  <a:ext uri="{FF2B5EF4-FFF2-40B4-BE49-F238E27FC236}">
                    <a16:creationId xmlns:a16="http://schemas.microsoft.com/office/drawing/2014/main" id="{91E2C8A2-4526-4BDC-8C70-5DCF0777C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52" name="AutoShape 4">
                <a:extLst>
                  <a:ext uri="{FF2B5EF4-FFF2-40B4-BE49-F238E27FC236}">
                    <a16:creationId xmlns:a16="http://schemas.microsoft.com/office/drawing/2014/main" id="{12E9FD54-6883-4E1E-A77A-E52A66646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53" name="AutoShape 5">
                <a:extLst>
                  <a:ext uri="{FF2B5EF4-FFF2-40B4-BE49-F238E27FC236}">
                    <a16:creationId xmlns:a16="http://schemas.microsoft.com/office/drawing/2014/main" id="{F05F3FB8-9705-4E4C-91C8-3DA0F98DC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068638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54" name="AutoShape 7">
                <a:extLst>
                  <a:ext uri="{FF2B5EF4-FFF2-40B4-BE49-F238E27FC236}">
                    <a16:creationId xmlns:a16="http://schemas.microsoft.com/office/drawing/2014/main" id="{07AEE86C-62BE-475F-BBEC-E2CD97FDA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789363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3810" name="グループ化 30">
              <a:extLst>
                <a:ext uri="{FF2B5EF4-FFF2-40B4-BE49-F238E27FC236}">
                  <a16:creationId xmlns:a16="http://schemas.microsoft.com/office/drawing/2014/main" id="{1C9AA619-6999-4541-8836-54A150C99E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64288" y="2285498"/>
              <a:ext cx="71914" cy="1069836"/>
              <a:chOff x="6661174" y="908050"/>
              <a:chExt cx="719138" cy="3148772"/>
            </a:xfrm>
          </p:grpSpPr>
          <p:sp>
            <p:nvSpPr>
              <p:cNvPr id="33845" name="AutoShape 2">
                <a:extLst>
                  <a:ext uri="{FF2B5EF4-FFF2-40B4-BE49-F238E27FC236}">
                    <a16:creationId xmlns:a16="http://schemas.microsoft.com/office/drawing/2014/main" id="{2B79376C-E29D-4D2A-8292-FE2EEDE9A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46" name="AutoShape 3">
                <a:extLst>
                  <a:ext uri="{FF2B5EF4-FFF2-40B4-BE49-F238E27FC236}">
                    <a16:creationId xmlns:a16="http://schemas.microsoft.com/office/drawing/2014/main" id="{267FC1A6-1E2C-4125-819C-29DB404FC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47" name="AutoShape 4">
                <a:extLst>
                  <a:ext uri="{FF2B5EF4-FFF2-40B4-BE49-F238E27FC236}">
                    <a16:creationId xmlns:a16="http://schemas.microsoft.com/office/drawing/2014/main" id="{81E25EFB-3E48-418D-AFE1-F1BD1B213B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48" name="AutoShape 5">
                <a:extLst>
                  <a:ext uri="{FF2B5EF4-FFF2-40B4-BE49-F238E27FC236}">
                    <a16:creationId xmlns:a16="http://schemas.microsoft.com/office/drawing/2014/main" id="{43ED0210-C51E-4B77-9E01-5FCEC25C8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068638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49" name="AutoShape 7">
                <a:extLst>
                  <a:ext uri="{FF2B5EF4-FFF2-40B4-BE49-F238E27FC236}">
                    <a16:creationId xmlns:a16="http://schemas.microsoft.com/office/drawing/2014/main" id="{6F30AC18-B45D-4CE3-9044-7761F0DAA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789363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3811" name="グループ化 31">
              <a:extLst>
                <a:ext uri="{FF2B5EF4-FFF2-40B4-BE49-F238E27FC236}">
                  <a16:creationId xmlns:a16="http://schemas.microsoft.com/office/drawing/2014/main" id="{786B0E39-9531-4453-A868-DB9AEBC319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52226" y="2429514"/>
              <a:ext cx="71914" cy="1069836"/>
              <a:chOff x="6661174" y="908050"/>
              <a:chExt cx="719138" cy="3148772"/>
            </a:xfrm>
          </p:grpSpPr>
          <p:sp>
            <p:nvSpPr>
              <p:cNvPr id="33840" name="AutoShape 2">
                <a:extLst>
                  <a:ext uri="{FF2B5EF4-FFF2-40B4-BE49-F238E27FC236}">
                    <a16:creationId xmlns:a16="http://schemas.microsoft.com/office/drawing/2014/main" id="{F52668F0-50B0-4A8D-9CB5-22ACD2CD4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41" name="AutoShape 3">
                <a:extLst>
                  <a:ext uri="{FF2B5EF4-FFF2-40B4-BE49-F238E27FC236}">
                    <a16:creationId xmlns:a16="http://schemas.microsoft.com/office/drawing/2014/main" id="{4DBB2023-D807-48F9-913C-F22D8A7FD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42" name="AutoShape 4">
                <a:extLst>
                  <a:ext uri="{FF2B5EF4-FFF2-40B4-BE49-F238E27FC236}">
                    <a16:creationId xmlns:a16="http://schemas.microsoft.com/office/drawing/2014/main" id="{2286051C-9F21-46FE-BA6D-B919988ED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43" name="AutoShape 5">
                <a:extLst>
                  <a:ext uri="{FF2B5EF4-FFF2-40B4-BE49-F238E27FC236}">
                    <a16:creationId xmlns:a16="http://schemas.microsoft.com/office/drawing/2014/main" id="{1EE0F717-3D0A-401C-ADD9-7BA3627123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068638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44" name="AutoShape 7">
                <a:extLst>
                  <a:ext uri="{FF2B5EF4-FFF2-40B4-BE49-F238E27FC236}">
                    <a16:creationId xmlns:a16="http://schemas.microsoft.com/office/drawing/2014/main" id="{C7809BC9-B459-4585-8589-B7163E6D0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789363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3812" name="グループ化 32">
              <a:extLst>
                <a:ext uri="{FF2B5EF4-FFF2-40B4-BE49-F238E27FC236}">
                  <a16:creationId xmlns:a16="http://schemas.microsoft.com/office/drawing/2014/main" id="{7FB56EC7-9426-49CD-A7CD-1B026DA761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40258" y="2295782"/>
              <a:ext cx="71914" cy="1069836"/>
              <a:chOff x="6661174" y="908050"/>
              <a:chExt cx="719138" cy="3148772"/>
            </a:xfrm>
          </p:grpSpPr>
          <p:sp>
            <p:nvSpPr>
              <p:cNvPr id="33835" name="AutoShape 2">
                <a:extLst>
                  <a:ext uri="{FF2B5EF4-FFF2-40B4-BE49-F238E27FC236}">
                    <a16:creationId xmlns:a16="http://schemas.microsoft.com/office/drawing/2014/main" id="{8B69B1C9-2FC8-423A-A714-89E39D819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36" name="AutoShape 3">
                <a:extLst>
                  <a:ext uri="{FF2B5EF4-FFF2-40B4-BE49-F238E27FC236}">
                    <a16:creationId xmlns:a16="http://schemas.microsoft.com/office/drawing/2014/main" id="{D7B6A90F-1071-41BA-9242-F40B75A63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37" name="AutoShape 4">
                <a:extLst>
                  <a:ext uri="{FF2B5EF4-FFF2-40B4-BE49-F238E27FC236}">
                    <a16:creationId xmlns:a16="http://schemas.microsoft.com/office/drawing/2014/main" id="{0E9C1212-5E61-440A-871E-DFC71726E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38" name="AutoShape 5">
                <a:extLst>
                  <a:ext uri="{FF2B5EF4-FFF2-40B4-BE49-F238E27FC236}">
                    <a16:creationId xmlns:a16="http://schemas.microsoft.com/office/drawing/2014/main" id="{658976BB-2748-48F0-BAEB-FF0C7B5AD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068638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39" name="AutoShape 7">
                <a:extLst>
                  <a:ext uri="{FF2B5EF4-FFF2-40B4-BE49-F238E27FC236}">
                    <a16:creationId xmlns:a16="http://schemas.microsoft.com/office/drawing/2014/main" id="{FC5C5D40-5946-495F-B5AC-DD940AD30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789363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3813" name="グループ化 33">
              <a:extLst>
                <a:ext uri="{FF2B5EF4-FFF2-40B4-BE49-F238E27FC236}">
                  <a16:creationId xmlns:a16="http://schemas.microsoft.com/office/drawing/2014/main" id="{A0867C3F-31EE-4866-8473-A9292217A3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9570" y="2395010"/>
              <a:ext cx="71914" cy="1069836"/>
              <a:chOff x="6661174" y="908050"/>
              <a:chExt cx="719138" cy="3148772"/>
            </a:xfrm>
          </p:grpSpPr>
          <p:sp>
            <p:nvSpPr>
              <p:cNvPr id="33830" name="AutoShape 2">
                <a:extLst>
                  <a:ext uri="{FF2B5EF4-FFF2-40B4-BE49-F238E27FC236}">
                    <a16:creationId xmlns:a16="http://schemas.microsoft.com/office/drawing/2014/main" id="{5207B7E1-D143-4DE1-800C-0E62C8178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31" name="AutoShape 3">
                <a:extLst>
                  <a:ext uri="{FF2B5EF4-FFF2-40B4-BE49-F238E27FC236}">
                    <a16:creationId xmlns:a16="http://schemas.microsoft.com/office/drawing/2014/main" id="{6CA23173-4D0E-45D7-B2BA-19B547B3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32" name="AutoShape 4">
                <a:extLst>
                  <a:ext uri="{FF2B5EF4-FFF2-40B4-BE49-F238E27FC236}">
                    <a16:creationId xmlns:a16="http://schemas.microsoft.com/office/drawing/2014/main" id="{F10FEF52-2910-4FB1-9A02-D6C27CF96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33" name="AutoShape 5">
                <a:extLst>
                  <a:ext uri="{FF2B5EF4-FFF2-40B4-BE49-F238E27FC236}">
                    <a16:creationId xmlns:a16="http://schemas.microsoft.com/office/drawing/2014/main" id="{E56D1081-09D8-4FDE-B758-007FC7BAD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068638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34" name="AutoShape 7">
                <a:extLst>
                  <a:ext uri="{FF2B5EF4-FFF2-40B4-BE49-F238E27FC236}">
                    <a16:creationId xmlns:a16="http://schemas.microsoft.com/office/drawing/2014/main" id="{14F54729-5723-4C54-B825-2B0B553C4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789363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3814" name="グループ化 34">
              <a:extLst>
                <a:ext uri="{FF2B5EF4-FFF2-40B4-BE49-F238E27FC236}">
                  <a16:creationId xmlns:a16="http://schemas.microsoft.com/office/drawing/2014/main" id="{FF38EA30-C7A9-4165-A24B-A35B20150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64476" y="3573016"/>
              <a:ext cx="71914" cy="580624"/>
              <a:chOff x="6661174" y="908050"/>
              <a:chExt cx="719138" cy="1708909"/>
            </a:xfrm>
          </p:grpSpPr>
          <p:sp>
            <p:nvSpPr>
              <p:cNvPr id="33827" name="AutoShape 2">
                <a:extLst>
                  <a:ext uri="{FF2B5EF4-FFF2-40B4-BE49-F238E27FC236}">
                    <a16:creationId xmlns:a16="http://schemas.microsoft.com/office/drawing/2014/main" id="{80C4D07A-06FC-43D9-82ED-C670CFFCB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28" name="AutoShape 3">
                <a:extLst>
                  <a:ext uri="{FF2B5EF4-FFF2-40B4-BE49-F238E27FC236}">
                    <a16:creationId xmlns:a16="http://schemas.microsoft.com/office/drawing/2014/main" id="{29571A12-602A-49F6-8CAE-26B0C3F48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29" name="AutoShape 4">
                <a:extLst>
                  <a:ext uri="{FF2B5EF4-FFF2-40B4-BE49-F238E27FC236}">
                    <a16:creationId xmlns:a16="http://schemas.microsoft.com/office/drawing/2014/main" id="{9351A52C-4C10-4585-8114-E2ABC39FE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3815" name="グループ化 35">
              <a:extLst>
                <a:ext uri="{FF2B5EF4-FFF2-40B4-BE49-F238E27FC236}">
                  <a16:creationId xmlns:a16="http://schemas.microsoft.com/office/drawing/2014/main" id="{316581CA-0BF4-49AF-93E2-B97B8316C4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52414" y="3717032"/>
              <a:ext cx="71914" cy="580624"/>
              <a:chOff x="6661174" y="908050"/>
              <a:chExt cx="719138" cy="1708909"/>
            </a:xfrm>
          </p:grpSpPr>
          <p:sp>
            <p:nvSpPr>
              <p:cNvPr id="33824" name="AutoShape 2">
                <a:extLst>
                  <a:ext uri="{FF2B5EF4-FFF2-40B4-BE49-F238E27FC236}">
                    <a16:creationId xmlns:a16="http://schemas.microsoft.com/office/drawing/2014/main" id="{6440E33A-EAAA-48BF-A162-DC4FACDCA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25" name="AutoShape 3">
                <a:extLst>
                  <a:ext uri="{FF2B5EF4-FFF2-40B4-BE49-F238E27FC236}">
                    <a16:creationId xmlns:a16="http://schemas.microsoft.com/office/drawing/2014/main" id="{21077423-8275-4C93-9B86-BDC517310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26" name="AutoShape 4">
                <a:extLst>
                  <a:ext uri="{FF2B5EF4-FFF2-40B4-BE49-F238E27FC236}">
                    <a16:creationId xmlns:a16="http://schemas.microsoft.com/office/drawing/2014/main" id="{6478A529-EAE7-44C8-A9AA-D50904F43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3816" name="グループ化 36">
              <a:extLst>
                <a:ext uri="{FF2B5EF4-FFF2-40B4-BE49-F238E27FC236}">
                  <a16:creationId xmlns:a16="http://schemas.microsoft.com/office/drawing/2014/main" id="{3E12FC99-E4F1-48CD-B061-217DD77FBD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40446" y="3573016"/>
              <a:ext cx="71914" cy="580624"/>
              <a:chOff x="6661174" y="908050"/>
              <a:chExt cx="719138" cy="1708909"/>
            </a:xfrm>
          </p:grpSpPr>
          <p:sp>
            <p:nvSpPr>
              <p:cNvPr id="33821" name="AutoShape 2">
                <a:extLst>
                  <a:ext uri="{FF2B5EF4-FFF2-40B4-BE49-F238E27FC236}">
                    <a16:creationId xmlns:a16="http://schemas.microsoft.com/office/drawing/2014/main" id="{BA73BFBC-CBA9-4C2E-8D6D-B67CC8C10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22" name="AutoShape 3">
                <a:extLst>
                  <a:ext uri="{FF2B5EF4-FFF2-40B4-BE49-F238E27FC236}">
                    <a16:creationId xmlns:a16="http://schemas.microsoft.com/office/drawing/2014/main" id="{40B26B81-03F4-4758-B743-FCF30FEDF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23" name="AutoShape 4">
                <a:extLst>
                  <a:ext uri="{FF2B5EF4-FFF2-40B4-BE49-F238E27FC236}">
                    <a16:creationId xmlns:a16="http://schemas.microsoft.com/office/drawing/2014/main" id="{B19F89F7-C25A-479B-A2F1-4A248F676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3817" name="グループ化 37">
              <a:extLst>
                <a:ext uri="{FF2B5EF4-FFF2-40B4-BE49-F238E27FC236}">
                  <a16:creationId xmlns:a16="http://schemas.microsoft.com/office/drawing/2014/main" id="{1CAC6101-3CBE-48E9-A83C-371D341FE0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9758" y="3645024"/>
              <a:ext cx="71914" cy="580624"/>
              <a:chOff x="6661174" y="908050"/>
              <a:chExt cx="719138" cy="1708909"/>
            </a:xfrm>
          </p:grpSpPr>
          <p:sp>
            <p:nvSpPr>
              <p:cNvPr id="33818" name="AutoShape 2">
                <a:extLst>
                  <a:ext uri="{FF2B5EF4-FFF2-40B4-BE49-F238E27FC236}">
                    <a16:creationId xmlns:a16="http://schemas.microsoft.com/office/drawing/2014/main" id="{DC00DAFF-5A75-4B41-914A-062578CDD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19" name="AutoShape 3">
                <a:extLst>
                  <a:ext uri="{FF2B5EF4-FFF2-40B4-BE49-F238E27FC236}">
                    <a16:creationId xmlns:a16="http://schemas.microsoft.com/office/drawing/2014/main" id="{B7E3F28C-F3F0-4F89-9CB0-14089F7D2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3820" name="AutoShape 4">
                <a:extLst>
                  <a:ext uri="{FF2B5EF4-FFF2-40B4-BE49-F238E27FC236}">
                    <a16:creationId xmlns:a16="http://schemas.microsoft.com/office/drawing/2014/main" id="{3D8E362F-D599-47EB-B950-2EE82D2BB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</p:grpSp>
      <p:sp>
        <p:nvSpPr>
          <p:cNvPr id="33798" name="テキスト ボックス 3">
            <a:extLst>
              <a:ext uri="{FF2B5EF4-FFF2-40B4-BE49-F238E27FC236}">
                <a16:creationId xmlns:a16="http://schemas.microsoft.com/office/drawing/2014/main" id="{0391E86E-3A5D-4214-85A4-D58ACE653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052513"/>
            <a:ext cx="3024188" cy="400050"/>
          </a:xfrm>
          <a:prstGeom prst="rect">
            <a:avLst/>
          </a:prstGeom>
          <a:noFill/>
          <a:ln w="19050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1800"/>
              </a:spcBef>
              <a:buFontTx/>
              <a:buNone/>
            </a:pPr>
            <a:r>
              <a:rPr lang="en-US" altLang="ja-JP" sz="2000" dirty="0"/>
              <a:t>(a)  Wall with large holes</a:t>
            </a:r>
          </a:p>
        </p:txBody>
      </p:sp>
      <p:sp>
        <p:nvSpPr>
          <p:cNvPr id="33799" name="テキスト ボックス 94">
            <a:extLst>
              <a:ext uri="{FF2B5EF4-FFF2-40B4-BE49-F238E27FC236}">
                <a16:creationId xmlns:a16="http://schemas.microsoft.com/office/drawing/2014/main" id="{FD7E7AF5-E0BE-4B8E-90EA-737BF735E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84488"/>
            <a:ext cx="3024188" cy="400050"/>
          </a:xfrm>
          <a:prstGeom prst="rect">
            <a:avLst/>
          </a:prstGeom>
          <a:noFill/>
          <a:ln w="19050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1800"/>
              </a:spcBef>
              <a:buFontTx/>
              <a:buNone/>
            </a:pPr>
            <a:r>
              <a:rPr lang="en-US" altLang="ja-JP" sz="2000" dirty="0"/>
              <a:t>(b)  Small capacity wall</a:t>
            </a:r>
          </a:p>
        </p:txBody>
      </p:sp>
      <p:sp>
        <p:nvSpPr>
          <p:cNvPr id="33800" name="テキスト ボックス 95">
            <a:extLst>
              <a:ext uri="{FF2B5EF4-FFF2-40B4-BE49-F238E27FC236}">
                <a16:creationId xmlns:a16="http://schemas.microsoft.com/office/drawing/2014/main" id="{17691F21-DF59-4236-92E3-D5515675C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656138"/>
            <a:ext cx="3024188" cy="401637"/>
          </a:xfrm>
          <a:prstGeom prst="rect">
            <a:avLst/>
          </a:prstGeom>
          <a:noFill/>
          <a:ln w="19050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1800"/>
              </a:spcBef>
              <a:buFontTx/>
              <a:buNone/>
            </a:pPr>
            <a:r>
              <a:rPr lang="en-US" altLang="ja-JP" sz="2000" dirty="0"/>
              <a:t>(c)  Parallel-blade wall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B5D334-6311-44BA-BE26-D71AD8F98AD0}"/>
              </a:ext>
            </a:extLst>
          </p:cNvPr>
          <p:cNvSpPr txBox="1"/>
          <p:nvPr/>
        </p:nvSpPr>
        <p:spPr>
          <a:xfrm>
            <a:off x="693738" y="1557338"/>
            <a:ext cx="603885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2000" dirty="0"/>
              <a:t>A ball of a critical radius  </a:t>
            </a:r>
            <a:r>
              <a:rPr lang="en-US" altLang="ja-JP" sz="2000" b="1" i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2000" baseline="-25000" dirty="0">
                <a:solidFill>
                  <a:srgbClr val="3333CC"/>
                </a:solidFill>
                <a:latin typeface="+mn-lt"/>
                <a:cs typeface="Times New Roman" panose="02020603050405020304" pitchFamily="18" charset="0"/>
              </a:rPr>
              <a:t>0</a:t>
            </a:r>
            <a:r>
              <a:rPr lang="en-US" altLang="ja-JP" sz="2000" dirty="0"/>
              <a:t>  can pass through one of the holes, where  </a:t>
            </a:r>
            <a:r>
              <a:rPr lang="en-US" altLang="ja-JP" sz="2000" b="1" i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2000" baseline="-25000" dirty="0">
                <a:solidFill>
                  <a:srgbClr val="3333CC"/>
                </a:solidFill>
                <a:latin typeface="+mn-lt"/>
                <a:cs typeface="Times New Roman" panose="02020603050405020304" pitchFamily="18" charset="0"/>
              </a:rPr>
              <a:t>0</a:t>
            </a:r>
            <a:r>
              <a:rPr lang="en-US" altLang="ja-JP" sz="2000" dirty="0"/>
              <a:t>  is to be specified later.  </a:t>
            </a:r>
            <a:endParaRPr lang="ja-JP" altLang="en-US" sz="20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8C2AE48-FA44-45BF-A50C-A301C79BA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7531" y="1211263"/>
            <a:ext cx="288925" cy="296862"/>
          </a:xfrm>
          <a:prstGeom prst="ellipse">
            <a:avLst/>
          </a:prstGeom>
          <a:solidFill>
            <a:srgbClr val="005800">
              <a:alpha val="5882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ja-JP" altLang="en-US" sz="180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42E9FB96-F643-42CE-9E4E-17C73BE5B32B}"/>
              </a:ext>
            </a:extLst>
          </p:cNvPr>
          <p:cNvSpPr txBox="1"/>
          <p:nvPr/>
        </p:nvSpPr>
        <p:spPr>
          <a:xfrm>
            <a:off x="684213" y="3357563"/>
            <a:ext cx="633571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ja-JP" sz="2000" dirty="0"/>
              <a:t>  is </a:t>
            </a:r>
            <a:r>
              <a:rPr lang="en-US" altLang="ja-JP" sz="2000" u="sng" dirty="0"/>
              <a:t>close to</a:t>
            </a:r>
            <a:r>
              <a:rPr lang="en-US" altLang="ja-JP" sz="2000" dirty="0"/>
              <a:t> a set of capacity 0 in </a:t>
            </a:r>
            <a:r>
              <a:rPr lang="en-US" altLang="ja-JP" sz="2000" dirty="0" err="1"/>
              <a:t>Hausdorff</a:t>
            </a:r>
            <a:r>
              <a:rPr lang="en-US" altLang="ja-JP" sz="2000" dirty="0"/>
              <a:t> distance.  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A064D92-28BC-45C9-A7C4-9935F9098888}"/>
              </a:ext>
            </a:extLst>
          </p:cNvPr>
          <p:cNvSpPr txBox="1"/>
          <p:nvPr/>
        </p:nvSpPr>
        <p:spPr>
          <a:xfrm>
            <a:off x="684213" y="5157788"/>
            <a:ext cx="603885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ja-JP" sz="2000" dirty="0"/>
              <a:t>  consists of </a:t>
            </a:r>
            <a:r>
              <a:rPr lang="en-US" altLang="ja-JP" sz="2000" dirty="0">
                <a:solidFill>
                  <a:srgbClr val="3333CC"/>
                </a:solidFill>
              </a:rPr>
              <a:t>thin panels</a:t>
            </a:r>
            <a:r>
              <a:rPr lang="en-US" altLang="ja-JP" sz="2000" dirty="0"/>
              <a:t> </a:t>
            </a:r>
            <a:r>
              <a:rPr lang="en-US" altLang="ja-JP" sz="2000" u="sng" dirty="0"/>
              <a:t>parallel to the </a:t>
            </a:r>
            <a:r>
              <a:rPr lang="en-US" altLang="ja-JP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2000" u="sng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ja-JP" sz="2000" u="sng" dirty="0"/>
              <a:t> axis</a:t>
            </a:r>
            <a:r>
              <a:rPr lang="en-US" altLang="ja-JP" sz="2000" dirty="0"/>
              <a:t>.  </a:t>
            </a:r>
            <a:endParaRPr lang="ja-JP" altLang="en-US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3805" name="フッター プレースホルダー 1">
            <a:extLst>
              <a:ext uri="{FF2B5EF4-FFF2-40B4-BE49-F238E27FC236}">
                <a16:creationId xmlns:a16="http://schemas.microsoft.com/office/drawing/2014/main" id="{D6B30136-65C8-4BBB-8C07-36A1BCA2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5800"/>
                </a:solidFill>
              </a:rPr>
              <a:t>Athens 2025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CC6724E-2FF9-7767-B18B-80630BCF1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800475"/>
            <a:ext cx="6159500" cy="708025"/>
          </a:xfrm>
          <a:prstGeom prst="rect">
            <a:avLst/>
          </a:prstGeom>
          <a:solidFill>
            <a:srgbClr val="3333CC">
              <a:alpha val="1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000" u="sng" dirty="0">
                <a:solidFill>
                  <a:srgbClr val="3333CC"/>
                </a:solidFill>
              </a:rPr>
              <a:t>Method</a:t>
            </a:r>
            <a:r>
              <a:rPr lang="en-US" altLang="ja-JP" sz="2000" dirty="0">
                <a:solidFill>
                  <a:srgbClr val="3333CC"/>
                </a:solidFill>
              </a:rPr>
              <a:t>:</a:t>
            </a:r>
            <a:r>
              <a:rPr lang="en-US" altLang="ja-JP" sz="2000" dirty="0"/>
              <a:t>  limiting argument, removal singularity,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ja-JP" sz="2000" dirty="0"/>
              <a:t>               and dichotomy theorem </a:t>
            </a:r>
            <a:r>
              <a:rPr lang="en-US" altLang="ja-JP" sz="2000" dirty="0">
                <a:solidFill>
                  <a:srgbClr val="C00000"/>
                </a:solidFill>
              </a:rPr>
              <a:t>(Cor.2).  </a:t>
            </a:r>
            <a:endParaRPr lang="ja-JP" altLang="en-US" sz="2000" dirty="0">
              <a:solidFill>
                <a:srgbClr val="C0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8C5D1C-D2DA-D469-7228-34ADB1D1E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7" y="5666804"/>
            <a:ext cx="6159500" cy="707886"/>
          </a:xfrm>
          <a:prstGeom prst="rect">
            <a:avLst/>
          </a:prstGeom>
          <a:solidFill>
            <a:srgbClr val="3333CC">
              <a:alpha val="1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000" u="sng" dirty="0">
                <a:solidFill>
                  <a:srgbClr val="3333CC"/>
                </a:solidFill>
              </a:rPr>
              <a:t>Method</a:t>
            </a:r>
            <a:r>
              <a:rPr lang="en-US" altLang="ja-JP" sz="2000" dirty="0">
                <a:solidFill>
                  <a:srgbClr val="3333CC"/>
                </a:solidFill>
              </a:rPr>
              <a:t>:</a:t>
            </a:r>
            <a:r>
              <a:rPr lang="en-US" altLang="ja-JP" sz="2000" dirty="0"/>
              <a:t>  sweeping method by “</a:t>
            </a:r>
            <a:r>
              <a:rPr lang="en-US" altLang="ja-JP" sz="2000" u="sng" dirty="0"/>
              <a:t>quasi-</a:t>
            </a:r>
            <a:r>
              <a:rPr lang="en-US" altLang="ja-JP" sz="2000" u="sng" dirty="0" err="1"/>
              <a:t>subsolutions</a:t>
            </a:r>
            <a:r>
              <a:rPr lang="en-US" altLang="ja-JP" sz="2000" u="sng" dirty="0"/>
              <a:t>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ja-JP" sz="2000" dirty="0"/>
              <a:t>               and relative </a:t>
            </a:r>
            <a:r>
              <a:rPr lang="en-US" altLang="ja-JP" sz="2000" dirty="0" err="1"/>
              <a:t>Poincaré</a:t>
            </a:r>
            <a:r>
              <a:rPr lang="en-US" altLang="ja-JP" sz="2000" dirty="0"/>
              <a:t> inequality </a:t>
            </a:r>
            <a:r>
              <a:rPr lang="en-US" altLang="ja-JP" sz="2000" dirty="0">
                <a:solidFill>
                  <a:srgbClr val="C00000"/>
                </a:solidFill>
              </a:rPr>
              <a:t>  </a:t>
            </a:r>
            <a:endParaRPr lang="ja-JP" altLang="en-US" sz="2000" dirty="0">
              <a:solidFill>
                <a:srgbClr val="C0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6FE22FA-6E02-6E41-8723-92DE6435A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276872"/>
            <a:ext cx="6552728" cy="400110"/>
          </a:xfrm>
          <a:prstGeom prst="rect">
            <a:avLst/>
          </a:prstGeom>
          <a:solidFill>
            <a:srgbClr val="3333CC">
              <a:alpha val="1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000" u="sng" dirty="0">
                <a:solidFill>
                  <a:srgbClr val="3333CC"/>
                </a:solidFill>
              </a:rPr>
              <a:t>Method</a:t>
            </a:r>
            <a:r>
              <a:rPr lang="en-US" altLang="ja-JP" sz="2000" dirty="0">
                <a:solidFill>
                  <a:srgbClr val="3333CC"/>
                </a:solidFill>
              </a:rPr>
              <a:t>:</a:t>
            </a:r>
            <a:r>
              <a:rPr lang="en-US" altLang="ja-JP" sz="2000" dirty="0"/>
              <a:t>  comparison principle and sweeping argument </a:t>
            </a:r>
            <a:r>
              <a:rPr lang="en-US" altLang="ja-JP" sz="2000" dirty="0">
                <a:solidFill>
                  <a:srgbClr val="C00000"/>
                </a:solidFill>
              </a:rPr>
              <a:t>  </a:t>
            </a:r>
            <a:endParaRPr lang="ja-JP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39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9">
            <a:extLst>
              <a:ext uri="{FF2B5EF4-FFF2-40B4-BE49-F238E27FC236}">
                <a16:creationId xmlns:a16="http://schemas.microsoft.com/office/drawing/2014/main" id="{70B04B6A-96F6-466F-9A8E-5F9FFCCE5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3529012" cy="461963"/>
          </a:xfrm>
          <a:prstGeom prst="rect">
            <a:avLst/>
          </a:prstGeom>
          <a:solidFill>
            <a:srgbClr val="FF9900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1800"/>
              </a:spcBef>
              <a:buFontTx/>
              <a:buNone/>
            </a:pPr>
            <a:r>
              <a:rPr lang="en-US" altLang="ja-JP" sz="2400"/>
              <a:t>1.  Wall with large holes</a:t>
            </a:r>
          </a:p>
        </p:txBody>
      </p:sp>
      <p:grpSp>
        <p:nvGrpSpPr>
          <p:cNvPr id="35844" name="グループ化 9">
            <a:extLst>
              <a:ext uri="{FF2B5EF4-FFF2-40B4-BE49-F238E27FC236}">
                <a16:creationId xmlns:a16="http://schemas.microsoft.com/office/drawing/2014/main" id="{CD4D9934-A06B-4451-94C2-798922CBF0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13985" y="3683000"/>
            <a:ext cx="946150" cy="2554288"/>
            <a:chOff x="6808803" y="2742017"/>
            <a:chExt cx="1291589" cy="3495295"/>
          </a:xfrm>
        </p:grpSpPr>
        <p:grpSp>
          <p:nvGrpSpPr>
            <p:cNvPr id="35864" name="グループ化 4">
              <a:extLst>
                <a:ext uri="{FF2B5EF4-FFF2-40B4-BE49-F238E27FC236}">
                  <a16:creationId xmlns:a16="http://schemas.microsoft.com/office/drawing/2014/main" id="{AF274147-5942-4707-89EA-5954DFECA19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808803" y="2742017"/>
              <a:ext cx="1291589" cy="3495295"/>
              <a:chOff x="2195736" y="908049"/>
              <a:chExt cx="719138" cy="3619631"/>
            </a:xfrm>
          </p:grpSpPr>
          <p:sp>
            <p:nvSpPr>
              <p:cNvPr id="35866" name="AutoShape 2">
                <a:extLst>
                  <a:ext uri="{FF2B5EF4-FFF2-40B4-BE49-F238E27FC236}">
                    <a16:creationId xmlns:a16="http://schemas.microsoft.com/office/drawing/2014/main" id="{AFAA6A74-8E6D-4FC1-9E49-769627AEE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736" y="908049"/>
                <a:ext cx="719138" cy="738318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5867" name="AutoShape 4">
                <a:extLst>
                  <a:ext uri="{FF2B5EF4-FFF2-40B4-BE49-F238E27FC236}">
                    <a16:creationId xmlns:a16="http://schemas.microsoft.com/office/drawing/2014/main" id="{F5012D31-33BA-403D-BB99-F1AF9E15E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736" y="2349499"/>
                <a:ext cx="719138" cy="738318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5868" name="AutoShape 7">
                <a:extLst>
                  <a:ext uri="{FF2B5EF4-FFF2-40B4-BE49-F238E27FC236}">
                    <a16:creationId xmlns:a16="http://schemas.microsoft.com/office/drawing/2014/main" id="{1AAB3F31-1C79-44C9-8BAC-9F28E94EE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5736" y="3789362"/>
                <a:ext cx="719138" cy="738318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sp>
          <p:nvSpPr>
            <p:cNvPr id="35865" name="Text Box 3">
              <a:extLst>
                <a:ext uri="{FF2B5EF4-FFF2-40B4-BE49-F238E27FC236}">
                  <a16:creationId xmlns:a16="http://schemas.microsoft.com/office/drawing/2014/main" id="{EA558490-08BD-4828-B162-FD41325AD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5825" y="5547762"/>
              <a:ext cx="431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ja-JP" sz="2400" b="1" i="1"/>
                <a:t>K</a:t>
              </a:r>
            </a:p>
          </p:txBody>
        </p:sp>
      </p:grpSp>
      <p:sp>
        <p:nvSpPr>
          <p:cNvPr id="36" name="楕円 35">
            <a:extLst>
              <a:ext uri="{FF2B5EF4-FFF2-40B4-BE49-F238E27FC236}">
                <a16:creationId xmlns:a16="http://schemas.microsoft.com/office/drawing/2014/main" id="{5972D2B6-6AE4-4D4B-8F0C-C845440BE071}"/>
              </a:ext>
            </a:extLst>
          </p:cNvPr>
          <p:cNvSpPr>
            <a:spLocks noChangeAspect="1"/>
          </p:cNvSpPr>
          <p:nvPr/>
        </p:nvSpPr>
        <p:spPr bwMode="auto">
          <a:xfrm>
            <a:off x="7020272" y="4297363"/>
            <a:ext cx="344488" cy="355600"/>
          </a:xfrm>
          <a:prstGeom prst="ellipse">
            <a:avLst/>
          </a:prstGeom>
          <a:solidFill>
            <a:srgbClr val="005800">
              <a:alpha val="58823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ja-JP" altLang="en-US" sz="1800"/>
          </a:p>
        </p:txBody>
      </p:sp>
      <p:grpSp>
        <p:nvGrpSpPr>
          <p:cNvPr id="35847" name="グループ化 5">
            <a:extLst>
              <a:ext uri="{FF2B5EF4-FFF2-40B4-BE49-F238E27FC236}">
                <a16:creationId xmlns:a16="http://schemas.microsoft.com/office/drawing/2014/main" id="{49BA365C-A56F-4087-B3D6-09E6684D7CD8}"/>
              </a:ext>
            </a:extLst>
          </p:cNvPr>
          <p:cNvGrpSpPr>
            <a:grpSpLocks/>
          </p:cNvGrpSpPr>
          <p:nvPr/>
        </p:nvGrpSpPr>
        <p:grpSpPr bwMode="auto">
          <a:xfrm>
            <a:off x="419100" y="995363"/>
            <a:ext cx="8305800" cy="849312"/>
            <a:chOff x="419100" y="995194"/>
            <a:chExt cx="8305800" cy="849630"/>
          </a:xfrm>
        </p:grpSpPr>
        <p:sp>
          <p:nvSpPr>
            <p:cNvPr id="35850" name="正方形/長方形 35">
              <a:extLst>
                <a:ext uri="{FF2B5EF4-FFF2-40B4-BE49-F238E27FC236}">
                  <a16:creationId xmlns:a16="http://schemas.microsoft.com/office/drawing/2014/main" id="{2759FF48-B2CE-4F73-8EA7-C0CEC0CA9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" y="995194"/>
              <a:ext cx="8305800" cy="849630"/>
            </a:xfrm>
            <a:prstGeom prst="rect">
              <a:avLst/>
            </a:prstGeom>
            <a:solidFill>
              <a:srgbClr val="0070C0">
                <a:alpha val="3137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35851" name="テキスト ボックス 32">
              <a:extLst>
                <a:ext uri="{FF2B5EF4-FFF2-40B4-BE49-F238E27FC236}">
                  <a16:creationId xmlns:a16="http://schemas.microsoft.com/office/drawing/2014/main" id="{331F1EB6-BBCF-45DE-B3CA-169A05E42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560" y="1052166"/>
              <a:ext cx="799269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ja-JP" sz="2200" u="sng" dirty="0">
                  <a:solidFill>
                    <a:srgbClr val="005800"/>
                  </a:solidFill>
                </a:rPr>
                <a:t>Theorem 6.</a:t>
              </a:r>
              <a:r>
                <a:rPr lang="en-US" altLang="ja-JP" sz="2200" dirty="0"/>
                <a:t>  If a ball of radius  </a:t>
              </a:r>
              <a:r>
                <a:rPr lang="en-US" altLang="ja-JP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ja-JP" sz="2200" baseline="-25000" dirty="0"/>
                <a:t>0</a:t>
              </a:r>
              <a:r>
                <a:rPr lang="en-US" altLang="ja-JP" sz="2200" dirty="0"/>
                <a:t> can pass through one of the holes of the wall without touching  </a:t>
              </a:r>
              <a:r>
                <a:rPr lang="en-US" altLang="ja-JP" sz="2200" i="1" dirty="0"/>
                <a:t>K</a:t>
              </a:r>
              <a:r>
                <a:rPr lang="en-US" altLang="ja-JP" sz="2200" dirty="0"/>
                <a:t>, then propagation occurs .</a:t>
              </a:r>
              <a:endParaRPr lang="ja-JP" altLang="en-US" sz="2200" dirty="0"/>
            </a:p>
          </p:txBody>
        </p:sp>
      </p:grpSp>
      <p:sp>
        <p:nvSpPr>
          <p:cNvPr id="35849" name="フッター プレースホルダー 2">
            <a:extLst>
              <a:ext uri="{FF2B5EF4-FFF2-40B4-BE49-F238E27FC236}">
                <a16:creationId xmlns:a16="http://schemas.microsoft.com/office/drawing/2014/main" id="{C80E8662-569C-49E8-B3C8-E27B2B77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5800"/>
                </a:solidFill>
              </a:rPr>
              <a:t>Athens 2025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50E48EE-5775-6BF8-D109-48C74A536DD4}"/>
              </a:ext>
            </a:extLst>
          </p:cNvPr>
          <p:cNvGrpSpPr/>
          <p:nvPr/>
        </p:nvGrpSpPr>
        <p:grpSpPr>
          <a:xfrm>
            <a:off x="3203848" y="3356992"/>
            <a:ext cx="3579778" cy="1479550"/>
            <a:chOff x="3276600" y="3429000"/>
            <a:chExt cx="3579778" cy="1479550"/>
          </a:xfrm>
        </p:grpSpPr>
        <p:grpSp>
          <p:nvGrpSpPr>
            <p:cNvPr id="2" name="グループ化 26628">
              <a:extLst>
                <a:ext uri="{FF2B5EF4-FFF2-40B4-BE49-F238E27FC236}">
                  <a16:creationId xmlns:a16="http://schemas.microsoft.com/office/drawing/2014/main" id="{59BFF9D3-09C6-4B02-AB11-101B76A4FA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6600" y="3429000"/>
              <a:ext cx="3579778" cy="1479550"/>
              <a:chOff x="3275856" y="2297069"/>
              <a:chExt cx="3580187" cy="1480317"/>
            </a:xfrm>
          </p:grpSpPr>
          <p:sp>
            <p:nvSpPr>
              <p:cNvPr id="35853" name="Line 36">
                <a:extLst>
                  <a:ext uri="{FF2B5EF4-FFF2-40B4-BE49-F238E27FC236}">
                    <a16:creationId xmlns:a16="http://schemas.microsoft.com/office/drawing/2014/main" id="{F0CF0385-6B35-4612-9157-D5D572664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3887" y="3457407"/>
                <a:ext cx="288033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5854" name="Text Box 39">
                <a:extLst>
                  <a:ext uri="{FF2B5EF4-FFF2-40B4-BE49-F238E27FC236}">
                    <a16:creationId xmlns:a16="http://schemas.microsoft.com/office/drawing/2014/main" id="{08BC4AFA-FC2B-4200-8220-AEADCA47F8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24243" y="3245431"/>
                <a:ext cx="4318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ja-JP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35855" name="Line 36">
                <a:extLst>
                  <a:ext uri="{FF2B5EF4-FFF2-40B4-BE49-F238E27FC236}">
                    <a16:creationId xmlns:a16="http://schemas.microsoft.com/office/drawing/2014/main" id="{D74F446A-BD53-456D-8C6D-19EFD68F2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3888" y="2987120"/>
                <a:ext cx="27363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5856" name="Line 36">
                <a:extLst>
                  <a:ext uri="{FF2B5EF4-FFF2-40B4-BE49-F238E27FC236}">
                    <a16:creationId xmlns:a16="http://schemas.microsoft.com/office/drawing/2014/main" id="{31A3D7B2-2AA7-44E8-BA1C-ED845CBB0E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3888" y="2545240"/>
                <a:ext cx="27003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5857" name="フリーフォーム 25">
                <a:extLst>
                  <a:ext uri="{FF2B5EF4-FFF2-40B4-BE49-F238E27FC236}">
                    <a16:creationId xmlns:a16="http://schemas.microsoft.com/office/drawing/2014/main" id="{FED6C25E-3293-4C2A-9863-F23E813D6F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5952" y="2761264"/>
                <a:ext cx="1791865" cy="699372"/>
              </a:xfrm>
              <a:custGeom>
                <a:avLst/>
                <a:gdLst>
                  <a:gd name="T0" fmla="*/ 0 w 2327097"/>
                  <a:gd name="T1" fmla="*/ 139215 h 747991"/>
                  <a:gd name="T2" fmla="*/ 1685 w 2327097"/>
                  <a:gd name="T3" fmla="*/ 28 h 747991"/>
                  <a:gd name="T4" fmla="*/ 3381 w 2327097"/>
                  <a:gd name="T5" fmla="*/ 139377 h 74799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327097" h="747991">
                    <a:moveTo>
                      <a:pt x="0" y="747120"/>
                    </a:moveTo>
                    <a:cubicBezTo>
                      <a:pt x="379927" y="372559"/>
                      <a:pt x="771250" y="0"/>
                      <a:pt x="1159099" y="145"/>
                    </a:cubicBezTo>
                    <a:cubicBezTo>
                      <a:pt x="1546948" y="290"/>
                      <a:pt x="2099570" y="675011"/>
                      <a:pt x="2327097" y="747991"/>
                    </a:cubicBezTo>
                  </a:path>
                </a:pathLst>
              </a:custGeom>
              <a:noFill/>
              <a:ln w="38100" cap="flat" cmpd="sng" algn="ctr">
                <a:solidFill>
                  <a:srgbClr val="0058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ja-JP" altLang="en-US"/>
              </a:p>
            </p:txBody>
          </p:sp>
          <p:sp>
            <p:nvSpPr>
              <p:cNvPr id="35858" name="Text Box 37">
                <a:extLst>
                  <a:ext uri="{FF2B5EF4-FFF2-40B4-BE49-F238E27FC236}">
                    <a16:creationId xmlns:a16="http://schemas.microsoft.com/office/drawing/2014/main" id="{F75FB1CE-E46D-4DB4-A991-30A0FA670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2013" y="3308474"/>
                <a:ext cx="3603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ja-JP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5859" name="Text Box 42">
                <a:extLst>
                  <a:ext uri="{FF2B5EF4-FFF2-40B4-BE49-F238E27FC236}">
                    <a16:creationId xmlns:a16="http://schemas.microsoft.com/office/drawing/2014/main" id="{859A10FD-CD58-4FA4-8059-39E95938C3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5856" y="2784754"/>
                <a:ext cx="3587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ja-JP" sz="16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5860" name="Text Box 38">
                <a:extLst>
                  <a:ext uri="{FF2B5EF4-FFF2-40B4-BE49-F238E27FC236}">
                    <a16:creationId xmlns:a16="http://schemas.microsoft.com/office/drawing/2014/main" id="{1992962A-2B62-43DD-B621-6E1557B493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7121" y="2368544"/>
                <a:ext cx="358775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ja-JP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35861" name="直線矢印コネクタ 26624">
                <a:extLst>
                  <a:ext uri="{FF2B5EF4-FFF2-40B4-BE49-F238E27FC236}">
                    <a16:creationId xmlns:a16="http://schemas.microsoft.com/office/drawing/2014/main" id="{0D693DEC-2FBB-49E5-A1A3-1C39CA7DB2A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4948422" y="2297069"/>
                <a:ext cx="0" cy="115259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5862" name="Text Box 37">
                <a:extLst>
                  <a:ext uri="{FF2B5EF4-FFF2-40B4-BE49-F238E27FC236}">
                    <a16:creationId xmlns:a16="http://schemas.microsoft.com/office/drawing/2014/main" id="{BE726C62-3FA2-4AA4-BC7E-76C2989E56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51647" y="3438832"/>
                <a:ext cx="50411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ja-JP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5863" name="Text Box 37">
                <a:extLst>
                  <a:ext uri="{FF2B5EF4-FFF2-40B4-BE49-F238E27FC236}">
                    <a16:creationId xmlns:a16="http://schemas.microsoft.com/office/drawing/2014/main" id="{7BD32EC2-C3F4-4F11-A006-BFBDB2C540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9226" y="3438832"/>
                <a:ext cx="50411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-R</a:t>
                </a:r>
                <a:r>
                  <a:rPr lang="en-US" altLang="ja-JP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6FEB0DB6-83F8-C4E5-0CF4-D0BC53709523}"/>
                </a:ext>
              </a:extLst>
            </p:cNvPr>
            <p:cNvCxnSpPr/>
            <p:nvPr/>
          </p:nvCxnSpPr>
          <p:spPr bwMode="auto">
            <a:xfrm>
              <a:off x="3653076" y="4581128"/>
              <a:ext cx="432000" cy="0"/>
            </a:xfrm>
            <a:prstGeom prst="line">
              <a:avLst/>
            </a:prstGeom>
            <a:solidFill>
              <a:srgbClr val="FFCC00">
                <a:alpha val="20000"/>
              </a:srgbClr>
            </a:solidFill>
            <a:ln w="38100" cap="flat" cmpd="sng" algn="ctr">
              <a:solidFill>
                <a:srgbClr val="0058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30F225B5-4D86-7AF5-9B6B-F01408A7E41C}"/>
                </a:ext>
              </a:extLst>
            </p:cNvPr>
            <p:cNvCxnSpPr/>
            <p:nvPr/>
          </p:nvCxnSpPr>
          <p:spPr bwMode="auto">
            <a:xfrm>
              <a:off x="5850530" y="4581128"/>
              <a:ext cx="432000" cy="0"/>
            </a:xfrm>
            <a:prstGeom prst="line">
              <a:avLst/>
            </a:prstGeom>
            <a:solidFill>
              <a:srgbClr val="FFCC00">
                <a:alpha val="20000"/>
              </a:srgbClr>
            </a:solidFill>
            <a:ln w="38100" cap="flat" cmpd="sng" algn="ctr">
              <a:solidFill>
                <a:srgbClr val="0058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8" name="図 7">
            <a:extLst>
              <a:ext uri="{FF2B5EF4-FFF2-40B4-BE49-F238E27FC236}">
                <a16:creationId xmlns:a16="http://schemas.microsoft.com/office/drawing/2014/main" id="{8FEAA410-1E75-D96C-3A2F-1BC5E4FE2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869160"/>
            <a:ext cx="5035046" cy="900524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0591840-61ED-D140-8AFB-7EAFDF234AAC}"/>
              </a:ext>
            </a:extLst>
          </p:cNvPr>
          <p:cNvSpPr txBox="1"/>
          <p:nvPr/>
        </p:nvSpPr>
        <p:spPr>
          <a:xfrm>
            <a:off x="754649" y="5805264"/>
            <a:ext cx="5833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S</a:t>
            </a:r>
            <a:r>
              <a:rPr kumimoji="1" lang="en-US" altLang="ja-JP" sz="2000" dirty="0"/>
              <a:t>trong maximum principle + sweeping argument</a:t>
            </a:r>
            <a:endParaRPr kumimoji="1" lang="ja-JP" altLang="en-US" sz="2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290C8A2-A665-E8D6-C870-944D6E9C176E}"/>
              </a:ext>
            </a:extLst>
          </p:cNvPr>
          <p:cNvSpPr txBox="1"/>
          <p:nvPr/>
        </p:nvSpPr>
        <p:spPr>
          <a:xfrm>
            <a:off x="899592" y="6237312"/>
            <a:ext cx="58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solidFill>
                  <a:srgbClr val="993300"/>
                </a:solidFill>
              </a:rPr>
              <a:t>Move the position of  P  continuously without hitting </a:t>
            </a:r>
            <a:r>
              <a:rPr kumimoji="1" lang="en-US" altLang="ja-JP" i="1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kumimoji="1" lang="ja-JP" altLang="en-US" i="1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215CCD4B-3806-1E84-4395-80723CB21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88840"/>
            <a:ext cx="7379190" cy="1325684"/>
          </a:xfrm>
          <a:prstGeom prst="rect">
            <a:avLst/>
          </a:prstGeom>
        </p:spPr>
      </p:pic>
      <p:grpSp>
        <p:nvGrpSpPr>
          <p:cNvPr id="20" name="Group 35">
            <a:extLst>
              <a:ext uri="{FF2B5EF4-FFF2-40B4-BE49-F238E27FC236}">
                <a16:creationId xmlns:a16="http://schemas.microsoft.com/office/drawing/2014/main" id="{78E108BF-9456-DA27-64D9-9A9982C4AF7A}"/>
              </a:ext>
            </a:extLst>
          </p:cNvPr>
          <p:cNvGrpSpPr>
            <a:grpSpLocks/>
          </p:cNvGrpSpPr>
          <p:nvPr/>
        </p:nvGrpSpPr>
        <p:grpSpPr bwMode="auto">
          <a:xfrm>
            <a:off x="449263" y="3606230"/>
            <a:ext cx="2609850" cy="1014412"/>
            <a:chOff x="3821" y="346"/>
            <a:chExt cx="1644" cy="639"/>
          </a:xfrm>
        </p:grpSpPr>
        <p:sp>
          <p:nvSpPr>
            <p:cNvPr id="21" name="Line 36">
              <a:extLst>
                <a:ext uri="{FF2B5EF4-FFF2-40B4-BE49-F238E27FC236}">
                  <a16:creationId xmlns:a16="http://schemas.microsoft.com/office/drawing/2014/main" id="{D0A18992-C037-0108-A776-224D3AC1F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724"/>
              <a:ext cx="1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Text Box 37">
              <a:extLst>
                <a:ext uri="{FF2B5EF4-FFF2-40B4-BE49-F238E27FC236}">
                  <a16:creationId xmlns:a16="http://schemas.microsoft.com/office/drawing/2014/main" id="{C1DB7DE8-3B17-43A4-8A9A-8F63180E3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9" y="694"/>
              <a:ext cx="2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4" name="Text Box 38">
              <a:extLst>
                <a:ext uri="{FF2B5EF4-FFF2-40B4-BE49-F238E27FC236}">
                  <a16:creationId xmlns:a16="http://schemas.microsoft.com/office/drawing/2014/main" id="{35EC6D88-B077-FBBA-1CE3-BECF1A2D6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3" y="694"/>
              <a:ext cx="2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ja-JP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" name="Text Box 39">
              <a:extLst>
                <a:ext uri="{FF2B5EF4-FFF2-40B4-BE49-F238E27FC236}">
                  <a16:creationId xmlns:a16="http://schemas.microsoft.com/office/drawing/2014/main" id="{06BD4305-9B65-E731-070E-B6298A8E0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3" y="603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ja-JP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26" name="Freeform 40">
              <a:extLst>
                <a:ext uri="{FF2B5EF4-FFF2-40B4-BE49-F238E27FC236}">
                  <a16:creationId xmlns:a16="http://schemas.microsoft.com/office/drawing/2014/main" id="{431C8CD0-BC8E-CCF5-49F0-D1BF81C3D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395"/>
              <a:ext cx="898" cy="590"/>
            </a:xfrm>
            <a:custGeom>
              <a:avLst/>
              <a:gdLst>
                <a:gd name="T0" fmla="*/ 0 w 1497"/>
                <a:gd name="T1" fmla="*/ 1 h 846"/>
                <a:gd name="T2" fmla="*/ 1 w 1497"/>
                <a:gd name="T3" fmla="*/ 1 h 846"/>
                <a:gd name="T4" fmla="*/ 1 w 1497"/>
                <a:gd name="T5" fmla="*/ 1 h 846"/>
                <a:gd name="T6" fmla="*/ 1 w 1497"/>
                <a:gd name="T7" fmla="*/ 1 h 8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97"/>
                <a:gd name="T13" fmla="*/ 0 h 846"/>
                <a:gd name="T14" fmla="*/ 1497 w 1497"/>
                <a:gd name="T15" fmla="*/ 846 h 8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97" h="846">
                  <a:moveTo>
                    <a:pt x="0" y="143"/>
                  </a:moveTo>
                  <a:cubicBezTo>
                    <a:pt x="170" y="494"/>
                    <a:pt x="340" y="846"/>
                    <a:pt x="499" y="823"/>
                  </a:cubicBezTo>
                  <a:cubicBezTo>
                    <a:pt x="658" y="800"/>
                    <a:pt x="787" y="14"/>
                    <a:pt x="953" y="7"/>
                  </a:cubicBezTo>
                  <a:cubicBezTo>
                    <a:pt x="1119" y="0"/>
                    <a:pt x="1308" y="389"/>
                    <a:pt x="1497" y="778"/>
                  </a:cubicBezTo>
                </a:path>
              </a:pathLst>
            </a:custGeom>
            <a:noFill/>
            <a:ln w="25400" cap="flat" cmpd="sng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ja-JP" altLang="en-US"/>
            </a:p>
          </p:txBody>
        </p:sp>
        <p:sp>
          <p:nvSpPr>
            <p:cNvPr id="27" name="Text Box 41">
              <a:extLst>
                <a:ext uri="{FF2B5EF4-FFF2-40B4-BE49-F238E27FC236}">
                  <a16:creationId xmlns:a16="http://schemas.microsoft.com/office/drawing/2014/main" id="{1A6142F5-7DAA-09E4-74F6-2ED3C2905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1" y="346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ja-JP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en-US" altLang="ja-JP" sz="1800" dirty="0"/>
                <a:t>(</a:t>
              </a:r>
              <a:r>
                <a:rPr lang="en-US" altLang="ja-JP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1800" dirty="0"/>
                <a:t>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42">
                  <a:extLst>
                    <a:ext uri="{FF2B5EF4-FFF2-40B4-BE49-F238E27FC236}">
                      <a16:creationId xmlns:a16="http://schemas.microsoft.com/office/drawing/2014/main" id="{9B5A4AD4-85AF-BEF2-4A62-1EB691EED5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37" y="683"/>
                  <a:ext cx="226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 Box 42">
                  <a:extLst>
                    <a:ext uri="{FF2B5EF4-FFF2-40B4-BE49-F238E27FC236}">
                      <a16:creationId xmlns:a16="http://schemas.microsoft.com/office/drawing/2014/main" id="{9B5A4AD4-85AF-BEF2-4A62-1EB691EED5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37" y="683"/>
                  <a:ext cx="226" cy="2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15972 -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8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741CF-B40D-C93D-316A-B6F6D281B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Text Box 19">
            <a:extLst>
              <a:ext uri="{FF2B5EF4-FFF2-40B4-BE49-F238E27FC236}">
                <a16:creationId xmlns:a16="http://schemas.microsoft.com/office/drawing/2014/main" id="{94E8FF0E-C239-C819-18F7-8E9D3CEBE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3313112" cy="461963"/>
          </a:xfrm>
          <a:prstGeom prst="rect">
            <a:avLst/>
          </a:prstGeom>
          <a:solidFill>
            <a:srgbClr val="FF9900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1800"/>
              </a:spcBef>
              <a:buFontTx/>
              <a:buNone/>
            </a:pPr>
            <a:r>
              <a:rPr lang="en-US" altLang="ja-JP" sz="2400"/>
              <a:t>2.  Small capacity wall</a:t>
            </a:r>
          </a:p>
        </p:txBody>
      </p:sp>
      <p:sp>
        <p:nvSpPr>
          <p:cNvPr id="40967" name="フッター プレースホルダー 1">
            <a:extLst>
              <a:ext uri="{FF2B5EF4-FFF2-40B4-BE49-F238E27FC236}">
                <a16:creationId xmlns:a16="http://schemas.microsoft.com/office/drawing/2014/main" id="{584C9ABD-65D2-76D9-2BF1-B42DBA7A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5800"/>
                </a:solidFill>
              </a:rPr>
              <a:t>Athens 2025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8AE193-54B8-E60C-EE7C-8306340A8FC8}"/>
              </a:ext>
            </a:extLst>
          </p:cNvPr>
          <p:cNvSpPr txBox="1"/>
          <p:nvPr/>
        </p:nvSpPr>
        <p:spPr>
          <a:xfrm>
            <a:off x="4932040" y="3933056"/>
            <a:ext cx="337554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lphaLcParenBoth"/>
            </a:pPr>
            <a:r>
              <a:rPr kumimoji="1" lang="en-US" altLang="ja-JP" sz="2000" dirty="0">
                <a:solidFill>
                  <a:srgbClr val="005800"/>
                </a:solidFill>
              </a:rPr>
              <a:t>Wall with a large hole.</a:t>
            </a:r>
          </a:p>
          <a:p>
            <a:pPr marL="342900" indent="-342900" algn="l">
              <a:spcBef>
                <a:spcPts val="3600"/>
              </a:spcBef>
              <a:buAutoNum type="alphaLcParenBoth"/>
            </a:pPr>
            <a:r>
              <a:rPr lang="en-US" altLang="ja-JP" sz="2000" dirty="0">
                <a:solidFill>
                  <a:srgbClr val="005800"/>
                </a:solidFill>
              </a:rPr>
              <a:t>Wall with a large hole that is filled with debris</a:t>
            </a:r>
            <a:r>
              <a:rPr lang="ja-JP" altLang="en-US" sz="2000" dirty="0">
                <a:solidFill>
                  <a:srgbClr val="005800"/>
                </a:solidFill>
              </a:rPr>
              <a:t> </a:t>
            </a:r>
            <a:r>
              <a:rPr lang="en-US" altLang="ja-JP" sz="2000" dirty="0">
                <a:solidFill>
                  <a:srgbClr val="005800"/>
                </a:solidFill>
              </a:rPr>
              <a:t>of</a:t>
            </a:r>
            <a:r>
              <a:rPr lang="ja-JP" altLang="en-US" sz="2000" dirty="0">
                <a:solidFill>
                  <a:srgbClr val="005800"/>
                </a:solidFill>
              </a:rPr>
              <a:t> </a:t>
            </a:r>
            <a:r>
              <a:rPr lang="en-US" altLang="ja-JP" sz="2000" dirty="0">
                <a:solidFill>
                  <a:srgbClr val="005800"/>
                </a:solidFill>
              </a:rPr>
              <a:t>small</a:t>
            </a:r>
            <a:r>
              <a:rPr lang="ja-JP" altLang="en-US" sz="2000" dirty="0">
                <a:solidFill>
                  <a:srgbClr val="005800"/>
                </a:solidFill>
              </a:rPr>
              <a:t> </a:t>
            </a:r>
            <a:r>
              <a:rPr lang="en-US" altLang="ja-JP" sz="2000" dirty="0">
                <a:solidFill>
                  <a:srgbClr val="005800"/>
                </a:solidFill>
              </a:rPr>
              <a:t>capacity.</a:t>
            </a:r>
            <a:endParaRPr kumimoji="1" lang="ja-JP" altLang="en-US" sz="2000" dirty="0">
              <a:solidFill>
                <a:srgbClr val="005800"/>
              </a:solidFill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1D4E6D9-5850-6248-F52E-30C83DD848F7}"/>
              </a:ext>
            </a:extLst>
          </p:cNvPr>
          <p:cNvGrpSpPr/>
          <p:nvPr/>
        </p:nvGrpSpPr>
        <p:grpSpPr>
          <a:xfrm>
            <a:off x="250825" y="949325"/>
            <a:ext cx="8632825" cy="2340000"/>
            <a:chOff x="250825" y="949325"/>
            <a:chExt cx="8632825" cy="2340000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0617D36A-7AF4-0A8C-4E83-2D5A36027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250" y="1151677"/>
              <a:ext cx="8252754" cy="1927557"/>
            </a:xfrm>
            <a:prstGeom prst="rect">
              <a:avLst/>
            </a:prstGeom>
          </p:spPr>
        </p:pic>
        <p:sp>
          <p:nvSpPr>
            <p:cNvPr id="8" name="正方形/長方形 35">
              <a:extLst>
                <a:ext uri="{FF2B5EF4-FFF2-40B4-BE49-F238E27FC236}">
                  <a16:creationId xmlns:a16="http://schemas.microsoft.com/office/drawing/2014/main" id="{DB8AD6BD-02E2-8EA7-10F3-04004E75F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25" y="949325"/>
              <a:ext cx="8632825" cy="2340000"/>
            </a:xfrm>
            <a:prstGeom prst="rect">
              <a:avLst/>
            </a:prstGeom>
            <a:solidFill>
              <a:srgbClr val="0070C0">
                <a:alpha val="3137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3D86318-F340-25B3-DDC3-296C3C323BBC}"/>
              </a:ext>
            </a:extLst>
          </p:cNvPr>
          <p:cNvGrpSpPr>
            <a:grpSpLocks noChangeAspect="1"/>
          </p:cNvGrpSpPr>
          <p:nvPr/>
        </p:nvGrpSpPr>
        <p:grpSpPr>
          <a:xfrm>
            <a:off x="644452" y="3572483"/>
            <a:ext cx="3772801" cy="2952141"/>
            <a:chOff x="1442028" y="1412776"/>
            <a:chExt cx="4570132" cy="3576038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1E66E1EA-3FBC-68C4-E1C2-9DFD8D16E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2028" y="1416440"/>
              <a:ext cx="2257740" cy="3572374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E0843FBB-21DF-ADC6-5355-818F4B739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4105" y="1412776"/>
              <a:ext cx="1648055" cy="35628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822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9">
            <a:extLst>
              <a:ext uri="{FF2B5EF4-FFF2-40B4-BE49-F238E27FC236}">
                <a16:creationId xmlns:a16="http://schemas.microsoft.com/office/drawing/2014/main" id="{0E24AEE8-D144-4835-A1E5-D7E4A17E9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3313112" cy="461963"/>
          </a:xfrm>
          <a:prstGeom prst="rect">
            <a:avLst/>
          </a:prstGeom>
          <a:solidFill>
            <a:srgbClr val="FF9900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1800"/>
              </a:spcBef>
              <a:buFontTx/>
              <a:buNone/>
            </a:pPr>
            <a:r>
              <a:rPr lang="en-US" altLang="ja-JP" sz="2400"/>
              <a:t>2.  Small capacity wall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28E2958-178A-49BF-B571-069A461AAB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32588" y="4203700"/>
            <a:ext cx="1349375" cy="2249488"/>
            <a:chOff x="2771800" y="3645024"/>
            <a:chExt cx="1944216" cy="3240360"/>
          </a:xfrm>
        </p:grpSpPr>
        <p:grpSp>
          <p:nvGrpSpPr>
            <p:cNvPr id="39022" name="グループ化 13">
              <a:extLst>
                <a:ext uri="{FF2B5EF4-FFF2-40B4-BE49-F238E27FC236}">
                  <a16:creationId xmlns:a16="http://schemas.microsoft.com/office/drawing/2014/main" id="{90313040-7F19-411B-9CD2-1358C4BA78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1800" y="3861048"/>
              <a:ext cx="1944216" cy="2736304"/>
              <a:chOff x="2771800" y="4149080"/>
              <a:chExt cx="1944216" cy="2736304"/>
            </a:xfrm>
          </p:grpSpPr>
          <p:cxnSp>
            <p:nvCxnSpPr>
              <p:cNvPr id="39029" name="直線コネクタ 12">
                <a:extLst>
                  <a:ext uri="{FF2B5EF4-FFF2-40B4-BE49-F238E27FC236}">
                    <a16:creationId xmlns:a16="http://schemas.microsoft.com/office/drawing/2014/main" id="{8DD62648-35C1-47D5-A0FB-AAF86AE7275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71800" y="4149080"/>
                <a:ext cx="1944216" cy="720080"/>
              </a:xfrm>
              <a:prstGeom prst="line">
                <a:avLst/>
              </a:prstGeom>
              <a:noFill/>
              <a:ln w="9525" algn="ctr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030" name="直線コネクタ 123">
                <a:extLst>
                  <a:ext uri="{FF2B5EF4-FFF2-40B4-BE49-F238E27FC236}">
                    <a16:creationId xmlns:a16="http://schemas.microsoft.com/office/drawing/2014/main" id="{7152AFBD-2725-42DB-9651-AEDD06EA88D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71800" y="4437112"/>
                <a:ext cx="1944216" cy="720080"/>
              </a:xfrm>
              <a:prstGeom prst="line">
                <a:avLst/>
              </a:prstGeom>
              <a:noFill/>
              <a:ln w="9525" algn="ctr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031" name="直線コネクタ 124">
                <a:extLst>
                  <a:ext uri="{FF2B5EF4-FFF2-40B4-BE49-F238E27FC236}">
                    <a16:creationId xmlns:a16="http://schemas.microsoft.com/office/drawing/2014/main" id="{A7E90D31-9C8B-4A34-98BF-E76646F259B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71800" y="4725144"/>
                <a:ext cx="1944216" cy="720080"/>
              </a:xfrm>
              <a:prstGeom prst="line">
                <a:avLst/>
              </a:prstGeom>
              <a:noFill/>
              <a:ln w="9525" algn="ctr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032" name="直線コネクタ 125">
                <a:extLst>
                  <a:ext uri="{FF2B5EF4-FFF2-40B4-BE49-F238E27FC236}">
                    <a16:creationId xmlns:a16="http://schemas.microsoft.com/office/drawing/2014/main" id="{D7ED4B6B-2AC5-4EE4-AE89-EEB2A27E98A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71800" y="5013176"/>
                <a:ext cx="1944216" cy="720080"/>
              </a:xfrm>
              <a:prstGeom prst="line">
                <a:avLst/>
              </a:prstGeom>
              <a:noFill/>
              <a:ln w="9525" algn="ctr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033" name="直線コネクタ 126">
                <a:extLst>
                  <a:ext uri="{FF2B5EF4-FFF2-40B4-BE49-F238E27FC236}">
                    <a16:creationId xmlns:a16="http://schemas.microsoft.com/office/drawing/2014/main" id="{176FABBC-4AD8-44BC-9AA4-BA8FD7FF025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71800" y="5301208"/>
                <a:ext cx="1944216" cy="720080"/>
              </a:xfrm>
              <a:prstGeom prst="line">
                <a:avLst/>
              </a:prstGeom>
              <a:noFill/>
              <a:ln w="9525" algn="ctr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034" name="直線コネクタ 127">
                <a:extLst>
                  <a:ext uri="{FF2B5EF4-FFF2-40B4-BE49-F238E27FC236}">
                    <a16:creationId xmlns:a16="http://schemas.microsoft.com/office/drawing/2014/main" id="{EDEBA2B4-8EFF-4DAC-8BFE-48706C26F52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71800" y="5589240"/>
                <a:ext cx="1944216" cy="720080"/>
              </a:xfrm>
              <a:prstGeom prst="line">
                <a:avLst/>
              </a:prstGeom>
              <a:noFill/>
              <a:ln w="9525" algn="ctr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035" name="直線コネクタ 128">
                <a:extLst>
                  <a:ext uri="{FF2B5EF4-FFF2-40B4-BE49-F238E27FC236}">
                    <a16:creationId xmlns:a16="http://schemas.microsoft.com/office/drawing/2014/main" id="{EF927590-F4E6-4D39-9AFD-FCACFFAE470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71800" y="5877272"/>
                <a:ext cx="1944216" cy="720080"/>
              </a:xfrm>
              <a:prstGeom prst="line">
                <a:avLst/>
              </a:prstGeom>
              <a:noFill/>
              <a:ln w="9525" algn="ctr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036" name="直線コネクタ 129">
                <a:extLst>
                  <a:ext uri="{FF2B5EF4-FFF2-40B4-BE49-F238E27FC236}">
                    <a16:creationId xmlns:a16="http://schemas.microsoft.com/office/drawing/2014/main" id="{39B0EFF6-B781-4010-A082-AECCA34CAC1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71800" y="6165304"/>
                <a:ext cx="1944216" cy="720080"/>
              </a:xfrm>
              <a:prstGeom prst="line">
                <a:avLst/>
              </a:prstGeom>
              <a:noFill/>
              <a:ln w="9525" algn="ctr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9023" name="直線コネクタ 15">
              <a:extLst>
                <a:ext uri="{FF2B5EF4-FFF2-40B4-BE49-F238E27FC236}">
                  <a16:creationId xmlns:a16="http://schemas.microsoft.com/office/drawing/2014/main" id="{CC53CD20-027D-4D12-9D14-F91668E9B7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59832" y="3645024"/>
              <a:ext cx="0" cy="2735585"/>
            </a:xfrm>
            <a:prstGeom prst="lin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024" name="直線コネクタ 133">
              <a:extLst>
                <a:ext uri="{FF2B5EF4-FFF2-40B4-BE49-F238E27FC236}">
                  <a16:creationId xmlns:a16="http://schemas.microsoft.com/office/drawing/2014/main" id="{24620A62-ACC9-4770-AC17-16868ACC70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47864" y="3750570"/>
              <a:ext cx="0" cy="2735585"/>
            </a:xfrm>
            <a:prstGeom prst="lin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025" name="直線コネクタ 134">
              <a:extLst>
                <a:ext uri="{FF2B5EF4-FFF2-40B4-BE49-F238E27FC236}">
                  <a16:creationId xmlns:a16="http://schemas.microsoft.com/office/drawing/2014/main" id="{133CE0BD-8BD6-4002-AD2C-3F52E2FF298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35896" y="3848704"/>
              <a:ext cx="0" cy="2735585"/>
            </a:xfrm>
            <a:prstGeom prst="lin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026" name="直線コネクタ 135">
              <a:extLst>
                <a:ext uri="{FF2B5EF4-FFF2-40B4-BE49-F238E27FC236}">
                  <a16:creationId xmlns:a16="http://schemas.microsoft.com/office/drawing/2014/main" id="{68A27C14-5146-4D47-AD8D-4062AE96A1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23928" y="3946119"/>
              <a:ext cx="0" cy="2735585"/>
            </a:xfrm>
            <a:prstGeom prst="lin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027" name="直線コネクタ 136">
              <a:extLst>
                <a:ext uri="{FF2B5EF4-FFF2-40B4-BE49-F238E27FC236}">
                  <a16:creationId xmlns:a16="http://schemas.microsoft.com/office/drawing/2014/main" id="{9F50AB6D-702B-4694-B957-E2B12E92B93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11960" y="4051665"/>
              <a:ext cx="0" cy="2735585"/>
            </a:xfrm>
            <a:prstGeom prst="lin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028" name="直線コネクタ 137">
              <a:extLst>
                <a:ext uri="{FF2B5EF4-FFF2-40B4-BE49-F238E27FC236}">
                  <a16:creationId xmlns:a16="http://schemas.microsoft.com/office/drawing/2014/main" id="{1B6DB612-B511-4686-B64C-57D0183334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99992" y="4149799"/>
              <a:ext cx="0" cy="2735585"/>
            </a:xfrm>
            <a:prstGeom prst="line">
              <a:avLst/>
            </a:prstGeom>
            <a:noFill/>
            <a:ln w="9525" algn="ctr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0" name="グループ化 139">
            <a:extLst>
              <a:ext uri="{FF2B5EF4-FFF2-40B4-BE49-F238E27FC236}">
                <a16:creationId xmlns:a16="http://schemas.microsoft.com/office/drawing/2014/main" id="{394BA42B-7730-4323-9774-BB8E4A5E4FB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24700" y="4203700"/>
            <a:ext cx="1349375" cy="2249488"/>
            <a:chOff x="2771800" y="3645024"/>
            <a:chExt cx="1944216" cy="3240360"/>
          </a:xfrm>
        </p:grpSpPr>
        <p:grpSp>
          <p:nvGrpSpPr>
            <p:cNvPr id="39007" name="グループ化 140">
              <a:extLst>
                <a:ext uri="{FF2B5EF4-FFF2-40B4-BE49-F238E27FC236}">
                  <a16:creationId xmlns:a16="http://schemas.microsoft.com/office/drawing/2014/main" id="{AE81D156-D694-42F0-9C0C-60DC88D34A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1800" y="3861048"/>
              <a:ext cx="1944216" cy="2736304"/>
              <a:chOff x="2771800" y="4149080"/>
              <a:chExt cx="1944216" cy="2736304"/>
            </a:xfrm>
          </p:grpSpPr>
          <p:cxnSp>
            <p:nvCxnSpPr>
              <p:cNvPr id="39014" name="直線コネクタ 147">
                <a:extLst>
                  <a:ext uri="{FF2B5EF4-FFF2-40B4-BE49-F238E27FC236}">
                    <a16:creationId xmlns:a16="http://schemas.microsoft.com/office/drawing/2014/main" id="{70AEEB5C-4590-4961-85DE-4FA1B2FD4A1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71800" y="4149080"/>
                <a:ext cx="1944216" cy="720080"/>
              </a:xfrm>
              <a:prstGeom prst="line">
                <a:avLst/>
              </a:prstGeom>
              <a:noFill/>
              <a:ln w="9525" algn="ctr">
                <a:solidFill>
                  <a:srgbClr val="C00000">
                    <a:alpha val="32156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015" name="直線コネクタ 148">
                <a:extLst>
                  <a:ext uri="{FF2B5EF4-FFF2-40B4-BE49-F238E27FC236}">
                    <a16:creationId xmlns:a16="http://schemas.microsoft.com/office/drawing/2014/main" id="{81BDBE61-45D0-40F9-B30A-DD805F04261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71800" y="4437112"/>
                <a:ext cx="1944216" cy="720080"/>
              </a:xfrm>
              <a:prstGeom prst="line">
                <a:avLst/>
              </a:prstGeom>
              <a:noFill/>
              <a:ln w="9525" algn="ctr">
                <a:solidFill>
                  <a:srgbClr val="C00000">
                    <a:alpha val="32156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016" name="直線コネクタ 149">
                <a:extLst>
                  <a:ext uri="{FF2B5EF4-FFF2-40B4-BE49-F238E27FC236}">
                    <a16:creationId xmlns:a16="http://schemas.microsoft.com/office/drawing/2014/main" id="{97A466B5-D32E-4A38-8075-D4DA84EEDBE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71800" y="4725144"/>
                <a:ext cx="1944216" cy="720080"/>
              </a:xfrm>
              <a:prstGeom prst="line">
                <a:avLst/>
              </a:prstGeom>
              <a:noFill/>
              <a:ln w="9525" algn="ctr">
                <a:solidFill>
                  <a:srgbClr val="C00000">
                    <a:alpha val="32156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017" name="直線コネクタ 150">
                <a:extLst>
                  <a:ext uri="{FF2B5EF4-FFF2-40B4-BE49-F238E27FC236}">
                    <a16:creationId xmlns:a16="http://schemas.microsoft.com/office/drawing/2014/main" id="{4DD39289-1534-41A6-A5FE-DD42956069B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71800" y="5013176"/>
                <a:ext cx="1944216" cy="720080"/>
              </a:xfrm>
              <a:prstGeom prst="line">
                <a:avLst/>
              </a:prstGeom>
              <a:noFill/>
              <a:ln w="9525" algn="ctr">
                <a:solidFill>
                  <a:srgbClr val="C00000">
                    <a:alpha val="32156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018" name="直線コネクタ 151">
                <a:extLst>
                  <a:ext uri="{FF2B5EF4-FFF2-40B4-BE49-F238E27FC236}">
                    <a16:creationId xmlns:a16="http://schemas.microsoft.com/office/drawing/2014/main" id="{334E3039-0A35-457A-9962-C20AAFA6F4F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71800" y="5301208"/>
                <a:ext cx="1944216" cy="720080"/>
              </a:xfrm>
              <a:prstGeom prst="line">
                <a:avLst/>
              </a:prstGeom>
              <a:noFill/>
              <a:ln w="9525" algn="ctr">
                <a:solidFill>
                  <a:srgbClr val="C00000">
                    <a:alpha val="32156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019" name="直線コネクタ 152">
                <a:extLst>
                  <a:ext uri="{FF2B5EF4-FFF2-40B4-BE49-F238E27FC236}">
                    <a16:creationId xmlns:a16="http://schemas.microsoft.com/office/drawing/2014/main" id="{6CF80DF9-FA3B-4F9E-8FA7-1FFCC35A052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71800" y="5589240"/>
                <a:ext cx="1944216" cy="720080"/>
              </a:xfrm>
              <a:prstGeom prst="line">
                <a:avLst/>
              </a:prstGeom>
              <a:noFill/>
              <a:ln w="9525" algn="ctr">
                <a:solidFill>
                  <a:srgbClr val="C00000">
                    <a:alpha val="32156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020" name="直線コネクタ 153">
                <a:extLst>
                  <a:ext uri="{FF2B5EF4-FFF2-40B4-BE49-F238E27FC236}">
                    <a16:creationId xmlns:a16="http://schemas.microsoft.com/office/drawing/2014/main" id="{8418867A-6408-4A31-94DD-FF2AEAEF5B7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71800" y="5877272"/>
                <a:ext cx="1944216" cy="720080"/>
              </a:xfrm>
              <a:prstGeom prst="line">
                <a:avLst/>
              </a:prstGeom>
              <a:noFill/>
              <a:ln w="9525" algn="ctr">
                <a:solidFill>
                  <a:srgbClr val="C00000">
                    <a:alpha val="32156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021" name="直線コネクタ 154">
                <a:extLst>
                  <a:ext uri="{FF2B5EF4-FFF2-40B4-BE49-F238E27FC236}">
                    <a16:creationId xmlns:a16="http://schemas.microsoft.com/office/drawing/2014/main" id="{145A59B8-EDED-4913-9682-8634A4C7F83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71800" y="6165304"/>
                <a:ext cx="1944216" cy="720080"/>
              </a:xfrm>
              <a:prstGeom prst="line">
                <a:avLst/>
              </a:prstGeom>
              <a:noFill/>
              <a:ln w="9525" algn="ctr">
                <a:solidFill>
                  <a:srgbClr val="C00000">
                    <a:alpha val="32156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9008" name="直線コネクタ 141">
              <a:extLst>
                <a:ext uri="{FF2B5EF4-FFF2-40B4-BE49-F238E27FC236}">
                  <a16:creationId xmlns:a16="http://schemas.microsoft.com/office/drawing/2014/main" id="{A73BEF68-CC85-4B45-8288-65445DD4C0D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59832" y="3645024"/>
              <a:ext cx="0" cy="2735585"/>
            </a:xfrm>
            <a:prstGeom prst="line">
              <a:avLst/>
            </a:prstGeom>
            <a:noFill/>
            <a:ln w="9525" algn="ctr">
              <a:solidFill>
                <a:srgbClr val="C00000">
                  <a:alpha val="32156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009" name="直線コネクタ 142">
              <a:extLst>
                <a:ext uri="{FF2B5EF4-FFF2-40B4-BE49-F238E27FC236}">
                  <a16:creationId xmlns:a16="http://schemas.microsoft.com/office/drawing/2014/main" id="{CA7E9826-6E52-4200-BFB2-6D5756255F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47864" y="3750570"/>
              <a:ext cx="0" cy="2735585"/>
            </a:xfrm>
            <a:prstGeom prst="line">
              <a:avLst/>
            </a:prstGeom>
            <a:noFill/>
            <a:ln w="9525" algn="ctr">
              <a:solidFill>
                <a:srgbClr val="C00000">
                  <a:alpha val="32156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010" name="直線コネクタ 143">
              <a:extLst>
                <a:ext uri="{FF2B5EF4-FFF2-40B4-BE49-F238E27FC236}">
                  <a16:creationId xmlns:a16="http://schemas.microsoft.com/office/drawing/2014/main" id="{4CCF1A99-46E7-48DF-8136-A5EB006CABF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35896" y="3848704"/>
              <a:ext cx="0" cy="2735585"/>
            </a:xfrm>
            <a:prstGeom prst="line">
              <a:avLst/>
            </a:prstGeom>
            <a:noFill/>
            <a:ln w="9525" algn="ctr">
              <a:solidFill>
                <a:srgbClr val="C00000">
                  <a:alpha val="32156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011" name="直線コネクタ 144">
              <a:extLst>
                <a:ext uri="{FF2B5EF4-FFF2-40B4-BE49-F238E27FC236}">
                  <a16:creationId xmlns:a16="http://schemas.microsoft.com/office/drawing/2014/main" id="{E30BA498-C6A9-42D7-9B76-CCE79255A2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23928" y="3946119"/>
              <a:ext cx="0" cy="2735585"/>
            </a:xfrm>
            <a:prstGeom prst="line">
              <a:avLst/>
            </a:prstGeom>
            <a:noFill/>
            <a:ln w="9525" algn="ctr">
              <a:solidFill>
                <a:srgbClr val="C00000">
                  <a:alpha val="32156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012" name="直線コネクタ 145">
              <a:extLst>
                <a:ext uri="{FF2B5EF4-FFF2-40B4-BE49-F238E27FC236}">
                  <a16:creationId xmlns:a16="http://schemas.microsoft.com/office/drawing/2014/main" id="{48483309-0A9F-4A56-9B92-516B97662C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11960" y="4051665"/>
              <a:ext cx="0" cy="2735585"/>
            </a:xfrm>
            <a:prstGeom prst="line">
              <a:avLst/>
            </a:prstGeom>
            <a:noFill/>
            <a:ln w="9525" algn="ctr">
              <a:solidFill>
                <a:srgbClr val="C00000">
                  <a:alpha val="32156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013" name="直線コネクタ 146">
              <a:extLst>
                <a:ext uri="{FF2B5EF4-FFF2-40B4-BE49-F238E27FC236}">
                  <a16:creationId xmlns:a16="http://schemas.microsoft.com/office/drawing/2014/main" id="{AAB33ECC-EBFD-42B2-9D44-673240AA46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99992" y="4149799"/>
              <a:ext cx="0" cy="2735585"/>
            </a:xfrm>
            <a:prstGeom prst="line">
              <a:avLst/>
            </a:prstGeom>
            <a:noFill/>
            <a:ln w="9525" algn="ctr">
              <a:solidFill>
                <a:srgbClr val="C00000">
                  <a:alpha val="32156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5B3710E8-B13A-43CB-8B45-26EAA08BF0A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12038" y="4203700"/>
            <a:ext cx="1349375" cy="2249488"/>
            <a:chOff x="2771800" y="3645024"/>
            <a:chExt cx="1944216" cy="3240360"/>
          </a:xfrm>
        </p:grpSpPr>
        <p:grpSp>
          <p:nvGrpSpPr>
            <p:cNvPr id="38992" name="グループ化 156">
              <a:extLst>
                <a:ext uri="{FF2B5EF4-FFF2-40B4-BE49-F238E27FC236}">
                  <a16:creationId xmlns:a16="http://schemas.microsoft.com/office/drawing/2014/main" id="{BECDD6D6-84A2-409E-86F9-D72E49722E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1800" y="3861048"/>
              <a:ext cx="1944216" cy="2736304"/>
              <a:chOff x="2771800" y="4149080"/>
              <a:chExt cx="1944216" cy="2736304"/>
            </a:xfrm>
          </p:grpSpPr>
          <p:cxnSp>
            <p:nvCxnSpPr>
              <p:cNvPr id="38999" name="直線コネクタ 163">
                <a:extLst>
                  <a:ext uri="{FF2B5EF4-FFF2-40B4-BE49-F238E27FC236}">
                    <a16:creationId xmlns:a16="http://schemas.microsoft.com/office/drawing/2014/main" id="{891B9F42-EA04-4C96-A8FD-5265E0A8CE5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71800" y="4149080"/>
                <a:ext cx="1944216" cy="720080"/>
              </a:xfrm>
              <a:prstGeom prst="line">
                <a:avLst/>
              </a:prstGeom>
              <a:noFill/>
              <a:ln w="9525" algn="ctr">
                <a:solidFill>
                  <a:srgbClr val="C00000">
                    <a:alpha val="12157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000" name="直線コネクタ 164">
                <a:extLst>
                  <a:ext uri="{FF2B5EF4-FFF2-40B4-BE49-F238E27FC236}">
                    <a16:creationId xmlns:a16="http://schemas.microsoft.com/office/drawing/2014/main" id="{2E6389A0-A2B0-44DD-961D-6A8A0DA67D0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71800" y="4437112"/>
                <a:ext cx="1944216" cy="720080"/>
              </a:xfrm>
              <a:prstGeom prst="line">
                <a:avLst/>
              </a:prstGeom>
              <a:noFill/>
              <a:ln w="9525" algn="ctr">
                <a:solidFill>
                  <a:srgbClr val="C00000">
                    <a:alpha val="12157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001" name="直線コネクタ 165">
                <a:extLst>
                  <a:ext uri="{FF2B5EF4-FFF2-40B4-BE49-F238E27FC236}">
                    <a16:creationId xmlns:a16="http://schemas.microsoft.com/office/drawing/2014/main" id="{BC2104D7-E871-4619-812E-6C7BE6C33A7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71800" y="4725144"/>
                <a:ext cx="1944216" cy="720080"/>
              </a:xfrm>
              <a:prstGeom prst="line">
                <a:avLst/>
              </a:prstGeom>
              <a:noFill/>
              <a:ln w="9525" algn="ctr">
                <a:solidFill>
                  <a:srgbClr val="C00000">
                    <a:alpha val="12157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002" name="直線コネクタ 166">
                <a:extLst>
                  <a:ext uri="{FF2B5EF4-FFF2-40B4-BE49-F238E27FC236}">
                    <a16:creationId xmlns:a16="http://schemas.microsoft.com/office/drawing/2014/main" id="{11918FE6-471F-4F58-9539-60114B9D503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71800" y="5013176"/>
                <a:ext cx="1944216" cy="720080"/>
              </a:xfrm>
              <a:prstGeom prst="line">
                <a:avLst/>
              </a:prstGeom>
              <a:noFill/>
              <a:ln w="9525" algn="ctr">
                <a:solidFill>
                  <a:srgbClr val="C00000">
                    <a:alpha val="12157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003" name="直線コネクタ 167">
                <a:extLst>
                  <a:ext uri="{FF2B5EF4-FFF2-40B4-BE49-F238E27FC236}">
                    <a16:creationId xmlns:a16="http://schemas.microsoft.com/office/drawing/2014/main" id="{735418A4-A5EE-4B96-8856-1E75885610F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71800" y="5301208"/>
                <a:ext cx="1944216" cy="720080"/>
              </a:xfrm>
              <a:prstGeom prst="line">
                <a:avLst/>
              </a:prstGeom>
              <a:noFill/>
              <a:ln w="9525" algn="ctr">
                <a:solidFill>
                  <a:srgbClr val="C00000">
                    <a:alpha val="12157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004" name="直線コネクタ 168">
                <a:extLst>
                  <a:ext uri="{FF2B5EF4-FFF2-40B4-BE49-F238E27FC236}">
                    <a16:creationId xmlns:a16="http://schemas.microsoft.com/office/drawing/2014/main" id="{8242000B-4635-473B-97D6-B468AC6FD4C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71800" y="5589240"/>
                <a:ext cx="1944216" cy="720080"/>
              </a:xfrm>
              <a:prstGeom prst="line">
                <a:avLst/>
              </a:prstGeom>
              <a:noFill/>
              <a:ln w="9525" algn="ctr">
                <a:solidFill>
                  <a:srgbClr val="C00000">
                    <a:alpha val="12157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005" name="直線コネクタ 169">
                <a:extLst>
                  <a:ext uri="{FF2B5EF4-FFF2-40B4-BE49-F238E27FC236}">
                    <a16:creationId xmlns:a16="http://schemas.microsoft.com/office/drawing/2014/main" id="{0CC934DC-0126-4A6E-B886-F90338B80BE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71800" y="5877272"/>
                <a:ext cx="1944216" cy="720080"/>
              </a:xfrm>
              <a:prstGeom prst="line">
                <a:avLst/>
              </a:prstGeom>
              <a:noFill/>
              <a:ln w="9525" algn="ctr">
                <a:solidFill>
                  <a:srgbClr val="C00000">
                    <a:alpha val="12157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006" name="直線コネクタ 170">
                <a:extLst>
                  <a:ext uri="{FF2B5EF4-FFF2-40B4-BE49-F238E27FC236}">
                    <a16:creationId xmlns:a16="http://schemas.microsoft.com/office/drawing/2014/main" id="{D1B8E748-EED2-440A-A673-86EB65C6D82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771800" y="6165304"/>
                <a:ext cx="1944216" cy="720080"/>
              </a:xfrm>
              <a:prstGeom prst="line">
                <a:avLst/>
              </a:prstGeom>
              <a:noFill/>
              <a:ln w="9525" algn="ctr">
                <a:solidFill>
                  <a:srgbClr val="C00000">
                    <a:alpha val="12157"/>
                  </a:srgb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38993" name="直線コネクタ 157">
              <a:extLst>
                <a:ext uri="{FF2B5EF4-FFF2-40B4-BE49-F238E27FC236}">
                  <a16:creationId xmlns:a16="http://schemas.microsoft.com/office/drawing/2014/main" id="{DB963604-1E1D-4AF0-B240-825B04B2A2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59832" y="3645024"/>
              <a:ext cx="0" cy="2735585"/>
            </a:xfrm>
            <a:prstGeom prst="line">
              <a:avLst/>
            </a:prstGeom>
            <a:noFill/>
            <a:ln w="9525" algn="ctr">
              <a:solidFill>
                <a:srgbClr val="C00000">
                  <a:alpha val="12157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94" name="直線コネクタ 158">
              <a:extLst>
                <a:ext uri="{FF2B5EF4-FFF2-40B4-BE49-F238E27FC236}">
                  <a16:creationId xmlns:a16="http://schemas.microsoft.com/office/drawing/2014/main" id="{0C4E262D-8D4F-4051-AB1E-02FF8971A6C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347864" y="3750570"/>
              <a:ext cx="0" cy="2735585"/>
            </a:xfrm>
            <a:prstGeom prst="line">
              <a:avLst/>
            </a:prstGeom>
            <a:noFill/>
            <a:ln w="9525" algn="ctr">
              <a:solidFill>
                <a:srgbClr val="C00000">
                  <a:alpha val="12157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95" name="直線コネクタ 159">
              <a:extLst>
                <a:ext uri="{FF2B5EF4-FFF2-40B4-BE49-F238E27FC236}">
                  <a16:creationId xmlns:a16="http://schemas.microsoft.com/office/drawing/2014/main" id="{8FFCA67D-26E7-4424-8057-BFB2F21BF84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35896" y="3848704"/>
              <a:ext cx="0" cy="2735585"/>
            </a:xfrm>
            <a:prstGeom prst="line">
              <a:avLst/>
            </a:prstGeom>
            <a:noFill/>
            <a:ln w="9525" algn="ctr">
              <a:solidFill>
                <a:srgbClr val="C00000">
                  <a:alpha val="12157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96" name="直線コネクタ 160">
              <a:extLst>
                <a:ext uri="{FF2B5EF4-FFF2-40B4-BE49-F238E27FC236}">
                  <a16:creationId xmlns:a16="http://schemas.microsoft.com/office/drawing/2014/main" id="{0E8FA270-B169-47A4-95B4-89A03A8E66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23928" y="3946119"/>
              <a:ext cx="0" cy="2735585"/>
            </a:xfrm>
            <a:prstGeom prst="line">
              <a:avLst/>
            </a:prstGeom>
            <a:noFill/>
            <a:ln w="9525" algn="ctr">
              <a:solidFill>
                <a:srgbClr val="C00000">
                  <a:alpha val="12157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97" name="直線コネクタ 161">
              <a:extLst>
                <a:ext uri="{FF2B5EF4-FFF2-40B4-BE49-F238E27FC236}">
                  <a16:creationId xmlns:a16="http://schemas.microsoft.com/office/drawing/2014/main" id="{3901DE3F-7C90-4D48-82BF-D5B3B2B863C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211960" y="4051665"/>
              <a:ext cx="0" cy="2735585"/>
            </a:xfrm>
            <a:prstGeom prst="line">
              <a:avLst/>
            </a:prstGeom>
            <a:noFill/>
            <a:ln w="9525" algn="ctr">
              <a:solidFill>
                <a:srgbClr val="C00000">
                  <a:alpha val="12157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98" name="直線コネクタ 162">
              <a:extLst>
                <a:ext uri="{FF2B5EF4-FFF2-40B4-BE49-F238E27FC236}">
                  <a16:creationId xmlns:a16="http://schemas.microsoft.com/office/drawing/2014/main" id="{DC717FE5-93D6-4044-9C5A-E1401E4BA1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499992" y="4149799"/>
              <a:ext cx="0" cy="2735585"/>
            </a:xfrm>
            <a:prstGeom prst="line">
              <a:avLst/>
            </a:prstGeom>
            <a:noFill/>
            <a:ln w="9525" algn="ctr">
              <a:solidFill>
                <a:srgbClr val="C00000">
                  <a:alpha val="12157"/>
                </a:srgb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968C4384-2852-4743-9FB5-6F64479E9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860925"/>
            <a:ext cx="2112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000" u="sng" dirty="0">
                <a:solidFill>
                  <a:srgbClr val="005800"/>
                </a:solidFill>
              </a:rPr>
              <a:t>Examples of  </a:t>
            </a:r>
            <a:r>
              <a:rPr lang="en-US" altLang="ja-JP" sz="2000" b="1" i="1" u="sng" dirty="0">
                <a:solidFill>
                  <a:srgbClr val="005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ja-JP" sz="2000" u="sng" baseline="-25000" dirty="0">
                <a:solidFill>
                  <a:srgbClr val="0058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ja-JP" altLang="en-US" sz="2000" u="sng" baseline="-25000" dirty="0">
              <a:solidFill>
                <a:srgbClr val="0058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98C8F98B-2D16-4285-B3D4-2171AC2FC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365750"/>
            <a:ext cx="295275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ja-JP" sz="2000" dirty="0">
                <a:solidFill>
                  <a:srgbClr val="005800"/>
                </a:solidFill>
              </a:rPr>
              <a:t>Discrete set (N ≥ 2)</a:t>
            </a:r>
          </a:p>
          <a:p>
            <a:pPr>
              <a:spcBef>
                <a:spcPts val="1200"/>
              </a:spcBef>
            </a:pPr>
            <a:r>
              <a:rPr lang="en-US" altLang="ja-JP" sz="2000" dirty="0">
                <a:solidFill>
                  <a:srgbClr val="005800"/>
                </a:solidFill>
              </a:rPr>
              <a:t>Locally finite union of curves (N = 3)</a:t>
            </a:r>
          </a:p>
        </p:txBody>
      </p:sp>
      <p:grpSp>
        <p:nvGrpSpPr>
          <p:cNvPr id="175" name="グループ化 25">
            <a:extLst>
              <a:ext uri="{FF2B5EF4-FFF2-40B4-BE49-F238E27FC236}">
                <a16:creationId xmlns:a16="http://schemas.microsoft.com/office/drawing/2014/main" id="{6E6CA4B3-7B6A-47E0-B7A7-BB6C24704DB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36468" y="4787900"/>
            <a:ext cx="647700" cy="1703388"/>
            <a:chOff x="7164288" y="1052736"/>
            <a:chExt cx="927384" cy="3244920"/>
          </a:xfrm>
        </p:grpSpPr>
        <p:grpSp>
          <p:nvGrpSpPr>
            <p:cNvPr id="38928" name="グループ化 26">
              <a:extLst>
                <a:ext uri="{FF2B5EF4-FFF2-40B4-BE49-F238E27FC236}">
                  <a16:creationId xmlns:a16="http://schemas.microsoft.com/office/drawing/2014/main" id="{AE3808C6-33FC-400B-980F-D872E7364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64476" y="1052736"/>
              <a:ext cx="71914" cy="1069836"/>
              <a:chOff x="6661174" y="908050"/>
              <a:chExt cx="719138" cy="3148772"/>
            </a:xfrm>
          </p:grpSpPr>
          <p:sp>
            <p:nvSpPr>
              <p:cNvPr id="38987" name="AutoShape 2">
                <a:extLst>
                  <a:ext uri="{FF2B5EF4-FFF2-40B4-BE49-F238E27FC236}">
                    <a16:creationId xmlns:a16="http://schemas.microsoft.com/office/drawing/2014/main" id="{A3A242A9-E037-4716-A8DC-BE1087C6E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88" name="AutoShape 3">
                <a:extLst>
                  <a:ext uri="{FF2B5EF4-FFF2-40B4-BE49-F238E27FC236}">
                    <a16:creationId xmlns:a16="http://schemas.microsoft.com/office/drawing/2014/main" id="{09EB6DB0-9DBB-49DE-ABE4-934397EC3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89" name="AutoShape 4">
                <a:extLst>
                  <a:ext uri="{FF2B5EF4-FFF2-40B4-BE49-F238E27FC236}">
                    <a16:creationId xmlns:a16="http://schemas.microsoft.com/office/drawing/2014/main" id="{5DFB3D9A-6A5E-4113-B820-E9D82868C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90" name="AutoShape 5">
                <a:extLst>
                  <a:ext uri="{FF2B5EF4-FFF2-40B4-BE49-F238E27FC236}">
                    <a16:creationId xmlns:a16="http://schemas.microsoft.com/office/drawing/2014/main" id="{0EECB75D-CCDA-4EBF-BEDE-1DE452B965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068638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91" name="AutoShape 7">
                <a:extLst>
                  <a:ext uri="{FF2B5EF4-FFF2-40B4-BE49-F238E27FC236}">
                    <a16:creationId xmlns:a16="http://schemas.microsoft.com/office/drawing/2014/main" id="{600FE5A1-85B2-4BF5-A70B-E22936D91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789363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8929" name="グループ化 27">
              <a:extLst>
                <a:ext uri="{FF2B5EF4-FFF2-40B4-BE49-F238E27FC236}">
                  <a16:creationId xmlns:a16="http://schemas.microsoft.com/office/drawing/2014/main" id="{CD8B809F-631B-4906-BD7A-F822755C7B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52414" y="1196752"/>
              <a:ext cx="71914" cy="1069836"/>
              <a:chOff x="6661174" y="908050"/>
              <a:chExt cx="719138" cy="3148772"/>
            </a:xfrm>
          </p:grpSpPr>
          <p:sp>
            <p:nvSpPr>
              <p:cNvPr id="38982" name="AutoShape 2">
                <a:extLst>
                  <a:ext uri="{FF2B5EF4-FFF2-40B4-BE49-F238E27FC236}">
                    <a16:creationId xmlns:a16="http://schemas.microsoft.com/office/drawing/2014/main" id="{2B0F435B-606E-4109-B7FA-C31825C1D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83" name="AutoShape 3">
                <a:extLst>
                  <a:ext uri="{FF2B5EF4-FFF2-40B4-BE49-F238E27FC236}">
                    <a16:creationId xmlns:a16="http://schemas.microsoft.com/office/drawing/2014/main" id="{EFD1689C-35B8-432B-B5E9-8D97F9670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84" name="AutoShape 4">
                <a:extLst>
                  <a:ext uri="{FF2B5EF4-FFF2-40B4-BE49-F238E27FC236}">
                    <a16:creationId xmlns:a16="http://schemas.microsoft.com/office/drawing/2014/main" id="{D4E79461-2011-4299-8F3D-A8EB926E1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85" name="AutoShape 5">
                <a:extLst>
                  <a:ext uri="{FF2B5EF4-FFF2-40B4-BE49-F238E27FC236}">
                    <a16:creationId xmlns:a16="http://schemas.microsoft.com/office/drawing/2014/main" id="{E1670076-DAD4-4829-A0C0-3504F23E8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068638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86" name="AutoShape 7">
                <a:extLst>
                  <a:ext uri="{FF2B5EF4-FFF2-40B4-BE49-F238E27FC236}">
                    <a16:creationId xmlns:a16="http://schemas.microsoft.com/office/drawing/2014/main" id="{9F51415F-D76E-49CB-9970-148998A1F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789363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8930" name="グループ化 28">
              <a:extLst>
                <a:ext uri="{FF2B5EF4-FFF2-40B4-BE49-F238E27FC236}">
                  <a16:creationId xmlns:a16="http://schemas.microsoft.com/office/drawing/2014/main" id="{6AE1DEB4-FCD4-4285-8AFA-0DC5279597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40446" y="1052736"/>
              <a:ext cx="71914" cy="1069836"/>
              <a:chOff x="6661174" y="908050"/>
              <a:chExt cx="719138" cy="3148772"/>
            </a:xfrm>
          </p:grpSpPr>
          <p:sp>
            <p:nvSpPr>
              <p:cNvPr id="38977" name="AutoShape 2">
                <a:extLst>
                  <a:ext uri="{FF2B5EF4-FFF2-40B4-BE49-F238E27FC236}">
                    <a16:creationId xmlns:a16="http://schemas.microsoft.com/office/drawing/2014/main" id="{C9E7AF88-BFDD-4FF4-9C4E-D5D927D51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78" name="AutoShape 3">
                <a:extLst>
                  <a:ext uri="{FF2B5EF4-FFF2-40B4-BE49-F238E27FC236}">
                    <a16:creationId xmlns:a16="http://schemas.microsoft.com/office/drawing/2014/main" id="{C4380567-EE5E-4C67-A3DE-0D38ABB35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79" name="AutoShape 4">
                <a:extLst>
                  <a:ext uri="{FF2B5EF4-FFF2-40B4-BE49-F238E27FC236}">
                    <a16:creationId xmlns:a16="http://schemas.microsoft.com/office/drawing/2014/main" id="{222597EF-447E-44F2-9EAF-F5BFE4009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80" name="AutoShape 5">
                <a:extLst>
                  <a:ext uri="{FF2B5EF4-FFF2-40B4-BE49-F238E27FC236}">
                    <a16:creationId xmlns:a16="http://schemas.microsoft.com/office/drawing/2014/main" id="{027D33C4-ADB4-4E24-9E73-81C6002F3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068638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81" name="AutoShape 7">
                <a:extLst>
                  <a:ext uri="{FF2B5EF4-FFF2-40B4-BE49-F238E27FC236}">
                    <a16:creationId xmlns:a16="http://schemas.microsoft.com/office/drawing/2014/main" id="{AEC18DBC-750D-4599-9782-B2E6895E2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789363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8931" name="グループ化 29">
              <a:extLst>
                <a:ext uri="{FF2B5EF4-FFF2-40B4-BE49-F238E27FC236}">
                  <a16:creationId xmlns:a16="http://schemas.microsoft.com/office/drawing/2014/main" id="{12D37061-5927-41E0-B919-F291844DE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9758" y="1162248"/>
              <a:ext cx="71914" cy="1069836"/>
              <a:chOff x="6661174" y="908050"/>
              <a:chExt cx="719138" cy="3148772"/>
            </a:xfrm>
          </p:grpSpPr>
          <p:sp>
            <p:nvSpPr>
              <p:cNvPr id="38972" name="AutoShape 2">
                <a:extLst>
                  <a:ext uri="{FF2B5EF4-FFF2-40B4-BE49-F238E27FC236}">
                    <a16:creationId xmlns:a16="http://schemas.microsoft.com/office/drawing/2014/main" id="{37CA433B-4F1A-4EE3-80DF-466C8FF02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73" name="AutoShape 3">
                <a:extLst>
                  <a:ext uri="{FF2B5EF4-FFF2-40B4-BE49-F238E27FC236}">
                    <a16:creationId xmlns:a16="http://schemas.microsoft.com/office/drawing/2014/main" id="{0CC99674-126A-4649-ABA3-C28FB2A04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74" name="AutoShape 4">
                <a:extLst>
                  <a:ext uri="{FF2B5EF4-FFF2-40B4-BE49-F238E27FC236}">
                    <a16:creationId xmlns:a16="http://schemas.microsoft.com/office/drawing/2014/main" id="{7CC9452E-77F5-4BD7-9642-2ACC96E1B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75" name="AutoShape 5">
                <a:extLst>
                  <a:ext uri="{FF2B5EF4-FFF2-40B4-BE49-F238E27FC236}">
                    <a16:creationId xmlns:a16="http://schemas.microsoft.com/office/drawing/2014/main" id="{831BE5D9-6D84-4949-96D2-DE8410124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068638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76" name="AutoShape 7">
                <a:extLst>
                  <a:ext uri="{FF2B5EF4-FFF2-40B4-BE49-F238E27FC236}">
                    <a16:creationId xmlns:a16="http://schemas.microsoft.com/office/drawing/2014/main" id="{E78394A6-7E7D-4622-9581-AFA281FFF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789363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8932" name="グループ化 30">
              <a:extLst>
                <a:ext uri="{FF2B5EF4-FFF2-40B4-BE49-F238E27FC236}">
                  <a16:creationId xmlns:a16="http://schemas.microsoft.com/office/drawing/2014/main" id="{051C4023-7752-44A0-A015-A752CD740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64288" y="2285498"/>
              <a:ext cx="71914" cy="1069836"/>
              <a:chOff x="6661174" y="908050"/>
              <a:chExt cx="719138" cy="3148772"/>
            </a:xfrm>
          </p:grpSpPr>
          <p:sp>
            <p:nvSpPr>
              <p:cNvPr id="38967" name="AutoShape 2">
                <a:extLst>
                  <a:ext uri="{FF2B5EF4-FFF2-40B4-BE49-F238E27FC236}">
                    <a16:creationId xmlns:a16="http://schemas.microsoft.com/office/drawing/2014/main" id="{F2073E6F-AFA7-46CF-AD41-5F9C4464E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68" name="AutoShape 3">
                <a:extLst>
                  <a:ext uri="{FF2B5EF4-FFF2-40B4-BE49-F238E27FC236}">
                    <a16:creationId xmlns:a16="http://schemas.microsoft.com/office/drawing/2014/main" id="{5E78C9AD-7B1B-43F8-9D49-97F7ABE15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69" name="AutoShape 4">
                <a:extLst>
                  <a:ext uri="{FF2B5EF4-FFF2-40B4-BE49-F238E27FC236}">
                    <a16:creationId xmlns:a16="http://schemas.microsoft.com/office/drawing/2014/main" id="{95A38082-D5CE-4912-BC0D-B6D0BE67D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70" name="AutoShape 5">
                <a:extLst>
                  <a:ext uri="{FF2B5EF4-FFF2-40B4-BE49-F238E27FC236}">
                    <a16:creationId xmlns:a16="http://schemas.microsoft.com/office/drawing/2014/main" id="{E7D7E2D9-2F3F-42B2-B3B2-7F1E16AD0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068638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71" name="AutoShape 7">
                <a:extLst>
                  <a:ext uri="{FF2B5EF4-FFF2-40B4-BE49-F238E27FC236}">
                    <a16:creationId xmlns:a16="http://schemas.microsoft.com/office/drawing/2014/main" id="{D3AB7B78-A7A3-4C7E-9867-331B91C90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789363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8933" name="グループ化 31">
              <a:extLst>
                <a:ext uri="{FF2B5EF4-FFF2-40B4-BE49-F238E27FC236}">
                  <a16:creationId xmlns:a16="http://schemas.microsoft.com/office/drawing/2014/main" id="{05626ACC-FB37-440F-A94D-E0F0238043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52226" y="2429514"/>
              <a:ext cx="71914" cy="1069836"/>
              <a:chOff x="6661174" y="908050"/>
              <a:chExt cx="719138" cy="3148772"/>
            </a:xfrm>
          </p:grpSpPr>
          <p:sp>
            <p:nvSpPr>
              <p:cNvPr id="38962" name="AutoShape 2">
                <a:extLst>
                  <a:ext uri="{FF2B5EF4-FFF2-40B4-BE49-F238E27FC236}">
                    <a16:creationId xmlns:a16="http://schemas.microsoft.com/office/drawing/2014/main" id="{6EBDA6BF-CE1F-4DDF-900D-91494700D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63" name="AutoShape 3">
                <a:extLst>
                  <a:ext uri="{FF2B5EF4-FFF2-40B4-BE49-F238E27FC236}">
                    <a16:creationId xmlns:a16="http://schemas.microsoft.com/office/drawing/2014/main" id="{E3D79917-E752-4296-A961-BFA7AA4F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64" name="AutoShape 4">
                <a:extLst>
                  <a:ext uri="{FF2B5EF4-FFF2-40B4-BE49-F238E27FC236}">
                    <a16:creationId xmlns:a16="http://schemas.microsoft.com/office/drawing/2014/main" id="{6B6506C7-8A31-4272-97D4-C5629A553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65" name="AutoShape 5">
                <a:extLst>
                  <a:ext uri="{FF2B5EF4-FFF2-40B4-BE49-F238E27FC236}">
                    <a16:creationId xmlns:a16="http://schemas.microsoft.com/office/drawing/2014/main" id="{7DF1644B-CF1F-468F-B24B-00C51F61C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068638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66" name="AutoShape 7">
                <a:extLst>
                  <a:ext uri="{FF2B5EF4-FFF2-40B4-BE49-F238E27FC236}">
                    <a16:creationId xmlns:a16="http://schemas.microsoft.com/office/drawing/2014/main" id="{50856DB7-036F-4515-83DC-CDDC053A3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789363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8934" name="グループ化 32">
              <a:extLst>
                <a:ext uri="{FF2B5EF4-FFF2-40B4-BE49-F238E27FC236}">
                  <a16:creationId xmlns:a16="http://schemas.microsoft.com/office/drawing/2014/main" id="{B70C3739-2D4B-49DE-BCF4-50D46971FC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40258" y="2295782"/>
              <a:ext cx="71914" cy="1069836"/>
              <a:chOff x="6661174" y="908050"/>
              <a:chExt cx="719138" cy="3148772"/>
            </a:xfrm>
          </p:grpSpPr>
          <p:sp>
            <p:nvSpPr>
              <p:cNvPr id="38957" name="AutoShape 2">
                <a:extLst>
                  <a:ext uri="{FF2B5EF4-FFF2-40B4-BE49-F238E27FC236}">
                    <a16:creationId xmlns:a16="http://schemas.microsoft.com/office/drawing/2014/main" id="{26FFCB12-BB23-463F-997F-BBF4155C4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58" name="AutoShape 3">
                <a:extLst>
                  <a:ext uri="{FF2B5EF4-FFF2-40B4-BE49-F238E27FC236}">
                    <a16:creationId xmlns:a16="http://schemas.microsoft.com/office/drawing/2014/main" id="{D232DEC1-692D-4A70-A699-338A1ED48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59" name="AutoShape 4">
                <a:extLst>
                  <a:ext uri="{FF2B5EF4-FFF2-40B4-BE49-F238E27FC236}">
                    <a16:creationId xmlns:a16="http://schemas.microsoft.com/office/drawing/2014/main" id="{0562A76E-7079-4856-AA41-08EBA82D8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60" name="AutoShape 5">
                <a:extLst>
                  <a:ext uri="{FF2B5EF4-FFF2-40B4-BE49-F238E27FC236}">
                    <a16:creationId xmlns:a16="http://schemas.microsoft.com/office/drawing/2014/main" id="{CAF9C70C-DE80-4E97-AC93-2D3C58F08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068638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61" name="AutoShape 7">
                <a:extLst>
                  <a:ext uri="{FF2B5EF4-FFF2-40B4-BE49-F238E27FC236}">
                    <a16:creationId xmlns:a16="http://schemas.microsoft.com/office/drawing/2014/main" id="{365D634E-A4E0-42F1-9C90-A2029CCA1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789363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8935" name="グループ化 33">
              <a:extLst>
                <a:ext uri="{FF2B5EF4-FFF2-40B4-BE49-F238E27FC236}">
                  <a16:creationId xmlns:a16="http://schemas.microsoft.com/office/drawing/2014/main" id="{BAF4C7F2-C557-4434-80B9-50E786C81D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9570" y="2395010"/>
              <a:ext cx="71914" cy="1069836"/>
              <a:chOff x="6661174" y="908050"/>
              <a:chExt cx="719138" cy="3148772"/>
            </a:xfrm>
          </p:grpSpPr>
          <p:sp>
            <p:nvSpPr>
              <p:cNvPr id="38952" name="AutoShape 2">
                <a:extLst>
                  <a:ext uri="{FF2B5EF4-FFF2-40B4-BE49-F238E27FC236}">
                    <a16:creationId xmlns:a16="http://schemas.microsoft.com/office/drawing/2014/main" id="{A2FED9AF-295F-4EDE-9056-672068B46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53" name="AutoShape 3">
                <a:extLst>
                  <a:ext uri="{FF2B5EF4-FFF2-40B4-BE49-F238E27FC236}">
                    <a16:creationId xmlns:a16="http://schemas.microsoft.com/office/drawing/2014/main" id="{5F37EC93-B3E7-4401-99E3-C940982B5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54" name="AutoShape 4">
                <a:extLst>
                  <a:ext uri="{FF2B5EF4-FFF2-40B4-BE49-F238E27FC236}">
                    <a16:creationId xmlns:a16="http://schemas.microsoft.com/office/drawing/2014/main" id="{5C91A563-3235-4CB6-A00F-F9AE33D56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55" name="AutoShape 5">
                <a:extLst>
                  <a:ext uri="{FF2B5EF4-FFF2-40B4-BE49-F238E27FC236}">
                    <a16:creationId xmlns:a16="http://schemas.microsoft.com/office/drawing/2014/main" id="{0CEFFF8E-455E-4930-873A-92A297172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068638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56" name="AutoShape 7">
                <a:extLst>
                  <a:ext uri="{FF2B5EF4-FFF2-40B4-BE49-F238E27FC236}">
                    <a16:creationId xmlns:a16="http://schemas.microsoft.com/office/drawing/2014/main" id="{948A5657-A029-4F36-9A49-96E60E929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3789363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8936" name="グループ化 34">
              <a:extLst>
                <a:ext uri="{FF2B5EF4-FFF2-40B4-BE49-F238E27FC236}">
                  <a16:creationId xmlns:a16="http://schemas.microsoft.com/office/drawing/2014/main" id="{D6977342-F1BF-4378-A200-DE2F802AE7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64476" y="3573016"/>
              <a:ext cx="71914" cy="580624"/>
              <a:chOff x="6661174" y="908050"/>
              <a:chExt cx="719138" cy="1708909"/>
            </a:xfrm>
          </p:grpSpPr>
          <p:sp>
            <p:nvSpPr>
              <p:cNvPr id="38949" name="AutoShape 2">
                <a:extLst>
                  <a:ext uri="{FF2B5EF4-FFF2-40B4-BE49-F238E27FC236}">
                    <a16:creationId xmlns:a16="http://schemas.microsoft.com/office/drawing/2014/main" id="{DF5B2503-2D5D-4302-BF8C-55F312860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50" name="AutoShape 3">
                <a:extLst>
                  <a:ext uri="{FF2B5EF4-FFF2-40B4-BE49-F238E27FC236}">
                    <a16:creationId xmlns:a16="http://schemas.microsoft.com/office/drawing/2014/main" id="{18B01CA0-9338-44B0-9272-08DA89746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51" name="AutoShape 4">
                <a:extLst>
                  <a:ext uri="{FF2B5EF4-FFF2-40B4-BE49-F238E27FC236}">
                    <a16:creationId xmlns:a16="http://schemas.microsoft.com/office/drawing/2014/main" id="{955FAFC2-4B3C-41AC-84F0-1D092F378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8937" name="グループ化 35">
              <a:extLst>
                <a:ext uri="{FF2B5EF4-FFF2-40B4-BE49-F238E27FC236}">
                  <a16:creationId xmlns:a16="http://schemas.microsoft.com/office/drawing/2014/main" id="{E8E5899D-DCDF-49B3-8557-92880B1616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52414" y="3717032"/>
              <a:ext cx="71914" cy="580624"/>
              <a:chOff x="6661174" y="908050"/>
              <a:chExt cx="719138" cy="1708909"/>
            </a:xfrm>
          </p:grpSpPr>
          <p:sp>
            <p:nvSpPr>
              <p:cNvPr id="38946" name="AutoShape 2">
                <a:extLst>
                  <a:ext uri="{FF2B5EF4-FFF2-40B4-BE49-F238E27FC236}">
                    <a16:creationId xmlns:a16="http://schemas.microsoft.com/office/drawing/2014/main" id="{0B99E876-32A6-4D00-84BA-480CBC219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47" name="AutoShape 3">
                <a:extLst>
                  <a:ext uri="{FF2B5EF4-FFF2-40B4-BE49-F238E27FC236}">
                    <a16:creationId xmlns:a16="http://schemas.microsoft.com/office/drawing/2014/main" id="{6E60F21C-8F37-4133-8460-5BE2E91FA8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48" name="AutoShape 4">
                <a:extLst>
                  <a:ext uri="{FF2B5EF4-FFF2-40B4-BE49-F238E27FC236}">
                    <a16:creationId xmlns:a16="http://schemas.microsoft.com/office/drawing/2014/main" id="{34A6397A-DA00-4C93-82A7-306227BFC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8938" name="グループ化 36">
              <a:extLst>
                <a:ext uri="{FF2B5EF4-FFF2-40B4-BE49-F238E27FC236}">
                  <a16:creationId xmlns:a16="http://schemas.microsoft.com/office/drawing/2014/main" id="{D4D6E4C2-C48F-4036-A4D7-D82D1A05C8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40446" y="3573016"/>
              <a:ext cx="71914" cy="580624"/>
              <a:chOff x="6661174" y="908050"/>
              <a:chExt cx="719138" cy="1708909"/>
            </a:xfrm>
          </p:grpSpPr>
          <p:sp>
            <p:nvSpPr>
              <p:cNvPr id="38943" name="AutoShape 2">
                <a:extLst>
                  <a:ext uri="{FF2B5EF4-FFF2-40B4-BE49-F238E27FC236}">
                    <a16:creationId xmlns:a16="http://schemas.microsoft.com/office/drawing/2014/main" id="{67BF55A9-9C60-4A1B-AFA6-C2D44C8E0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44" name="AutoShape 3">
                <a:extLst>
                  <a:ext uri="{FF2B5EF4-FFF2-40B4-BE49-F238E27FC236}">
                    <a16:creationId xmlns:a16="http://schemas.microsoft.com/office/drawing/2014/main" id="{F8917754-3F48-4982-BA91-99CDB9402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45" name="AutoShape 4">
                <a:extLst>
                  <a:ext uri="{FF2B5EF4-FFF2-40B4-BE49-F238E27FC236}">
                    <a16:creationId xmlns:a16="http://schemas.microsoft.com/office/drawing/2014/main" id="{43C15789-5498-45CF-B0F3-FABC6A368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38939" name="グループ化 37">
              <a:extLst>
                <a:ext uri="{FF2B5EF4-FFF2-40B4-BE49-F238E27FC236}">
                  <a16:creationId xmlns:a16="http://schemas.microsoft.com/office/drawing/2014/main" id="{E0B47A7C-7BDB-4DF0-9ACC-825E64FE13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9758" y="3645024"/>
              <a:ext cx="71914" cy="580624"/>
              <a:chOff x="6661174" y="908050"/>
              <a:chExt cx="719138" cy="1708909"/>
            </a:xfrm>
          </p:grpSpPr>
          <p:sp>
            <p:nvSpPr>
              <p:cNvPr id="38940" name="AutoShape 2">
                <a:extLst>
                  <a:ext uri="{FF2B5EF4-FFF2-40B4-BE49-F238E27FC236}">
                    <a16:creationId xmlns:a16="http://schemas.microsoft.com/office/drawing/2014/main" id="{ABA9EEDF-DBBD-4A49-80B0-269BF373D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90805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41" name="AutoShape 3">
                <a:extLst>
                  <a:ext uri="{FF2B5EF4-FFF2-40B4-BE49-F238E27FC236}">
                    <a16:creationId xmlns:a16="http://schemas.microsoft.com/office/drawing/2014/main" id="{5BE581B7-38AA-415B-9D4F-D963F5944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1628775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38942" name="AutoShape 4">
                <a:extLst>
                  <a:ext uri="{FF2B5EF4-FFF2-40B4-BE49-F238E27FC236}">
                    <a16:creationId xmlns:a16="http://schemas.microsoft.com/office/drawing/2014/main" id="{A577880D-D773-4B10-914D-5E59FD376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1174" y="2349500"/>
                <a:ext cx="719138" cy="267459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E5BBC4B-2422-A904-DE0C-1BF49B242668}"/>
              </a:ext>
            </a:extLst>
          </p:cNvPr>
          <p:cNvGrpSpPr/>
          <p:nvPr/>
        </p:nvGrpSpPr>
        <p:grpSpPr>
          <a:xfrm>
            <a:off x="250825" y="949325"/>
            <a:ext cx="8632825" cy="2340000"/>
            <a:chOff x="250825" y="949325"/>
            <a:chExt cx="8632825" cy="2340000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B054E9F-B270-0B41-5510-29A8D616F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250" y="1151677"/>
              <a:ext cx="8252754" cy="1927557"/>
            </a:xfrm>
            <a:prstGeom prst="rect">
              <a:avLst/>
            </a:prstGeom>
          </p:spPr>
        </p:pic>
        <p:sp>
          <p:nvSpPr>
            <p:cNvPr id="38927" name="正方形/長方形 35">
              <a:extLst>
                <a:ext uri="{FF2B5EF4-FFF2-40B4-BE49-F238E27FC236}">
                  <a16:creationId xmlns:a16="http://schemas.microsoft.com/office/drawing/2014/main" id="{B54F88BE-45E8-41EC-97ED-7020DD6F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25" y="949325"/>
              <a:ext cx="8632825" cy="2340000"/>
            </a:xfrm>
            <a:prstGeom prst="rect">
              <a:avLst/>
            </a:prstGeom>
            <a:solidFill>
              <a:srgbClr val="0070C0">
                <a:alpha val="3137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</p:grpSp>
      <p:sp>
        <p:nvSpPr>
          <p:cNvPr id="38925" name="フッター プレースホルダー 2">
            <a:extLst>
              <a:ext uri="{FF2B5EF4-FFF2-40B4-BE49-F238E27FC236}">
                <a16:creationId xmlns:a16="http://schemas.microsoft.com/office/drawing/2014/main" id="{4E16BE2C-D8E1-4AE0-BE4A-1D7E0042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5800"/>
                </a:solidFill>
              </a:rPr>
              <a:t>Athens 2025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42375C76-0ACD-8CA9-43FA-8E8FE13B5B8C}"/>
              </a:ext>
            </a:extLst>
          </p:cNvPr>
          <p:cNvGrpSpPr/>
          <p:nvPr/>
        </p:nvGrpSpPr>
        <p:grpSpPr>
          <a:xfrm>
            <a:off x="539750" y="3495510"/>
            <a:ext cx="5040362" cy="1085618"/>
            <a:chOff x="539750" y="3495510"/>
            <a:chExt cx="5040362" cy="1085618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116E98C0-C976-BE8E-B5C9-1C6C7EB1D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0993" y="3967628"/>
              <a:ext cx="4959119" cy="613500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F8A6FF1D-2E94-B6C2-3B9B-6F01D3BD7BB2}"/>
                </a:ext>
              </a:extLst>
            </p:cNvPr>
            <p:cNvSpPr txBox="1"/>
            <p:nvPr/>
          </p:nvSpPr>
          <p:spPr>
            <a:xfrm>
              <a:off x="539750" y="3495510"/>
              <a:ext cx="46235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sz="2000" u="sng" dirty="0"/>
                <a:t>Sufficient conditions for capacity 0</a:t>
              </a:r>
              <a:endParaRPr kumimoji="1" lang="ja-JP" altLang="en-US" sz="2000" u="sng" dirty="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DD9969C-D925-516D-08A0-9926FBBB5C47}"/>
              </a:ext>
            </a:extLst>
          </p:cNvPr>
          <p:cNvGrpSpPr/>
          <p:nvPr/>
        </p:nvGrpSpPr>
        <p:grpSpPr>
          <a:xfrm>
            <a:off x="3354388" y="5416127"/>
            <a:ext cx="1819225" cy="369887"/>
            <a:chOff x="3354388" y="5416127"/>
            <a:chExt cx="1819225" cy="369887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0E880EAC-7E99-4038-9133-AF40C74FA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888" y="5416127"/>
              <a:ext cx="16097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solidFill>
                    <a:srgbClr val="800000"/>
                  </a:solidFill>
                </a:rPr>
                <a:t>“Debris wall”</a:t>
              </a:r>
              <a:endParaRPr lang="ja-JP" altLang="en-US" sz="1800" dirty="0">
                <a:solidFill>
                  <a:srgbClr val="800000"/>
                </a:solidFill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C3F6FA09-2B67-D6B1-7892-1EA034C63B51}"/>
                </a:ext>
              </a:extLst>
            </p:cNvPr>
            <p:cNvCxnSpPr/>
            <p:nvPr/>
          </p:nvCxnSpPr>
          <p:spPr bwMode="auto">
            <a:xfrm rot="10800000" flipH="1">
              <a:off x="3354388" y="5589240"/>
              <a:ext cx="252000" cy="0"/>
            </a:xfrm>
            <a:prstGeom prst="straightConnector1">
              <a:avLst/>
            </a:prstGeom>
            <a:solidFill>
              <a:srgbClr val="FFCC00">
                <a:alpha val="20000"/>
              </a:srgbClr>
            </a:solidFill>
            <a:ln w="19050" cap="flat" cmpd="sng" algn="ctr">
              <a:solidFill>
                <a:srgbClr val="9933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DE6ADC2-E443-8870-EBA6-7B1D6CD646B0}"/>
              </a:ext>
            </a:extLst>
          </p:cNvPr>
          <p:cNvGrpSpPr/>
          <p:nvPr/>
        </p:nvGrpSpPr>
        <p:grpSpPr>
          <a:xfrm>
            <a:off x="3059832" y="6134100"/>
            <a:ext cx="2128118" cy="369888"/>
            <a:chOff x="3059832" y="6134100"/>
            <a:chExt cx="2128118" cy="369888"/>
          </a:xfrm>
        </p:grpSpPr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0B1C1440-753B-40B9-84E7-EADF24D01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088" y="6134100"/>
              <a:ext cx="18208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solidFill>
                    <a:srgbClr val="800000"/>
                  </a:solidFill>
                </a:rPr>
                <a:t>“Filament wall”</a:t>
              </a:r>
              <a:endParaRPr lang="ja-JP" altLang="en-US" sz="1800" dirty="0">
                <a:solidFill>
                  <a:srgbClr val="800000"/>
                </a:solidFill>
              </a:endParaRPr>
            </a:p>
          </p:txBody>
        </p: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F6805E09-FDA3-36AD-088B-C385BE6423E6}"/>
                </a:ext>
              </a:extLst>
            </p:cNvPr>
            <p:cNvCxnSpPr/>
            <p:nvPr/>
          </p:nvCxnSpPr>
          <p:spPr bwMode="auto">
            <a:xfrm rot="10800000" flipH="1">
              <a:off x="3059832" y="6309320"/>
              <a:ext cx="252000" cy="0"/>
            </a:xfrm>
            <a:prstGeom prst="straightConnector1">
              <a:avLst/>
            </a:prstGeom>
            <a:solidFill>
              <a:srgbClr val="FFCC00">
                <a:alpha val="20000"/>
              </a:srgbClr>
            </a:solidFill>
            <a:ln w="19050" cap="flat" cmpd="sng" algn="ctr">
              <a:solidFill>
                <a:srgbClr val="9933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8197B1DF-A00D-438C-8AA5-53F80323B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844675"/>
            <a:ext cx="5976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ja-JP" altLang="en-US" sz="1800"/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C9E00E8E-DCF7-44E9-94FD-DA59139FC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1484313"/>
            <a:ext cx="70564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ja-JP" sz="4000" dirty="0"/>
              <a:t> Introduction</a:t>
            </a:r>
          </a:p>
        </p:txBody>
      </p:sp>
      <p:sp>
        <p:nvSpPr>
          <p:cNvPr id="5" name="Text Box 24">
            <a:extLst>
              <a:ext uri="{FF2B5EF4-FFF2-40B4-BE49-F238E27FC236}">
                <a16:creationId xmlns:a16="http://schemas.microsoft.com/office/drawing/2014/main" id="{44A67590-3D21-4354-B39A-64F77A16E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803650"/>
            <a:ext cx="51133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800" dirty="0"/>
              <a:t>Joint work with </a:t>
            </a:r>
          </a:p>
          <a:p>
            <a:pPr eaLnBrk="1" hangingPunct="1">
              <a:spcBef>
                <a:spcPts val="1800"/>
              </a:spcBef>
              <a:buFontTx/>
              <a:buNone/>
            </a:pPr>
            <a:r>
              <a:rPr lang="en-US" altLang="ja-JP" sz="2400" dirty="0">
                <a:solidFill>
                  <a:srgbClr val="005800"/>
                </a:solidFill>
              </a:rPr>
              <a:t>Henri </a:t>
            </a:r>
            <a:r>
              <a:rPr lang="en-US" altLang="ja-JP" sz="2400" dirty="0" err="1">
                <a:solidFill>
                  <a:srgbClr val="005800"/>
                </a:solidFill>
              </a:rPr>
              <a:t>Berestycki</a:t>
            </a:r>
            <a:r>
              <a:rPr lang="en-US" altLang="ja-JP" sz="2400" dirty="0">
                <a:solidFill>
                  <a:srgbClr val="005800"/>
                </a:solidFill>
              </a:rPr>
              <a:t> (EHESS)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ja-JP" sz="2400" dirty="0">
                <a:solidFill>
                  <a:srgbClr val="005800"/>
                </a:solidFill>
              </a:rPr>
              <a:t>François Hamel (Aix-Marseille) 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2AAFABF-866C-6D07-7344-0A9F3EFE5A2F}"/>
              </a:ext>
            </a:extLst>
          </p:cNvPr>
          <p:cNvGrpSpPr/>
          <p:nvPr/>
        </p:nvGrpSpPr>
        <p:grpSpPr>
          <a:xfrm>
            <a:off x="7164388" y="3303588"/>
            <a:ext cx="1206500" cy="3019425"/>
            <a:chOff x="7164388" y="3303588"/>
            <a:chExt cx="1206500" cy="3019425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823D260F-33B0-4E5E-BACC-D8B82808C9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388" y="4872038"/>
              <a:ext cx="1206500" cy="145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4B16EA84-672E-4DC7-9B47-9867193089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4388" y="3303588"/>
              <a:ext cx="1206500" cy="1382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3" name="フッター プレースホルダー 1">
            <a:extLst>
              <a:ext uri="{FF2B5EF4-FFF2-40B4-BE49-F238E27FC236}">
                <a16:creationId xmlns:a16="http://schemas.microsoft.com/office/drawing/2014/main" id="{A139D327-C557-42C9-80D1-A6A5D433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5800"/>
                </a:solidFill>
              </a:rPr>
              <a:t>Athens 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814DE-F779-7367-6CF9-2D4C36BEB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2" name="グループ化 38911">
            <a:extLst>
              <a:ext uri="{FF2B5EF4-FFF2-40B4-BE49-F238E27FC236}">
                <a16:creationId xmlns:a16="http://schemas.microsoft.com/office/drawing/2014/main" id="{B68DF9EC-5092-3E75-F9FE-625C0850BF99}"/>
              </a:ext>
            </a:extLst>
          </p:cNvPr>
          <p:cNvGrpSpPr/>
          <p:nvPr/>
        </p:nvGrpSpPr>
        <p:grpSpPr>
          <a:xfrm>
            <a:off x="5330955" y="5572352"/>
            <a:ext cx="3273493" cy="707886"/>
            <a:chOff x="5618987" y="5572352"/>
            <a:chExt cx="3273493" cy="707886"/>
          </a:xfrm>
        </p:grpSpPr>
        <p:grpSp>
          <p:nvGrpSpPr>
            <p:cNvPr id="20" name="グループ化 79">
              <a:extLst>
                <a:ext uri="{FF2B5EF4-FFF2-40B4-BE49-F238E27FC236}">
                  <a16:creationId xmlns:a16="http://schemas.microsoft.com/office/drawing/2014/main" id="{66A5E863-9270-BD14-D481-3880DA896D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4546" y="5649717"/>
              <a:ext cx="3177934" cy="515581"/>
              <a:chOff x="1210039" y="4914239"/>
              <a:chExt cx="3178557" cy="515025"/>
            </a:xfrm>
          </p:grpSpPr>
          <p:cxnSp>
            <p:nvCxnSpPr>
              <p:cNvPr id="21" name="直線コネクタ 74">
                <a:extLst>
                  <a:ext uri="{FF2B5EF4-FFF2-40B4-BE49-F238E27FC236}">
                    <a16:creationId xmlns:a16="http://schemas.microsoft.com/office/drawing/2014/main" id="{B34D0D20-32D1-8F57-9F9B-6D204D75D94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291989" y="5429264"/>
                <a:ext cx="3096607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2" name="フリーフォーム 75">
                <a:extLst>
                  <a:ext uri="{FF2B5EF4-FFF2-40B4-BE49-F238E27FC236}">
                    <a16:creationId xmlns:a16="http://schemas.microsoft.com/office/drawing/2014/main" id="{19AD4CA8-E2DC-9A06-962F-A41501BB8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0039" y="4914239"/>
                <a:ext cx="3004771" cy="496082"/>
              </a:xfrm>
              <a:custGeom>
                <a:avLst/>
                <a:gdLst>
                  <a:gd name="T0" fmla="*/ 0 w 4210078"/>
                  <a:gd name="T1" fmla="*/ 615643 h 452510"/>
                  <a:gd name="T2" fmla="*/ 626475 w 4210078"/>
                  <a:gd name="T3" fmla="*/ 546814 h 452510"/>
                  <a:gd name="T4" fmla="*/ 819437 w 4210078"/>
                  <a:gd name="T5" fmla="*/ 84118 h 452510"/>
                  <a:gd name="T6" fmla="*/ 1638873 w 4210078"/>
                  <a:gd name="T7" fmla="*/ 42107 h 452510"/>
                  <a:gd name="T8" fmla="*/ 2395276 w 4210078"/>
                  <a:gd name="T9" fmla="*/ 84118 h 452510"/>
                  <a:gd name="T10" fmla="*/ 2647410 w 4210078"/>
                  <a:gd name="T11" fmla="*/ 546226 h 452510"/>
                  <a:gd name="T12" fmla="*/ 3277746 w 4210078"/>
                  <a:gd name="T13" fmla="*/ 616143 h 4525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210078"/>
                  <a:gd name="T22" fmla="*/ 0 h 452510"/>
                  <a:gd name="T23" fmla="*/ 4210078 w 4210078"/>
                  <a:gd name="T24" fmla="*/ 452510 h 452510"/>
                  <a:gd name="connsiteX0" fmla="*/ 0 w 3405406"/>
                  <a:gd name="connsiteY0" fmla="*/ 365814 h 414937"/>
                  <a:gd name="connsiteX1" fmla="*/ 247848 w 3405406"/>
                  <a:gd name="connsiteY1" fmla="*/ 37973 h 414937"/>
                  <a:gd name="connsiteX2" fmla="*/ 1300367 w 3405406"/>
                  <a:gd name="connsiteY2" fmla="*/ 8207 h 414937"/>
                  <a:gd name="connsiteX3" fmla="*/ 2271923 w 3405406"/>
                  <a:gd name="connsiteY3" fmla="*/ 37973 h 414937"/>
                  <a:gd name="connsiteX4" fmla="*/ 2595776 w 3405406"/>
                  <a:gd name="connsiteY4" fmla="*/ 365397 h 414937"/>
                  <a:gd name="connsiteX5" fmla="*/ 3405406 w 3405406"/>
                  <a:gd name="connsiteY5" fmla="*/ 414937 h 414937"/>
                  <a:gd name="connsiteX0" fmla="*/ 0 w 3405406"/>
                  <a:gd name="connsiteY0" fmla="*/ 410241 h 417577"/>
                  <a:gd name="connsiteX1" fmla="*/ 247848 w 3405406"/>
                  <a:gd name="connsiteY1" fmla="*/ 40613 h 417577"/>
                  <a:gd name="connsiteX2" fmla="*/ 1300367 w 3405406"/>
                  <a:gd name="connsiteY2" fmla="*/ 10847 h 417577"/>
                  <a:gd name="connsiteX3" fmla="*/ 2271923 w 3405406"/>
                  <a:gd name="connsiteY3" fmla="*/ 40613 h 417577"/>
                  <a:gd name="connsiteX4" fmla="*/ 2595776 w 3405406"/>
                  <a:gd name="connsiteY4" fmla="*/ 368037 h 417577"/>
                  <a:gd name="connsiteX5" fmla="*/ 3405406 w 3405406"/>
                  <a:gd name="connsiteY5" fmla="*/ 417577 h 41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05406" h="417577">
                    <a:moveTo>
                      <a:pt x="0" y="410241"/>
                    </a:moveTo>
                    <a:cubicBezTo>
                      <a:pt x="175420" y="347473"/>
                      <a:pt x="31120" y="107179"/>
                      <a:pt x="247848" y="40613"/>
                    </a:cubicBezTo>
                    <a:cubicBezTo>
                      <a:pt x="464576" y="-25953"/>
                      <a:pt x="1100811" y="8891"/>
                      <a:pt x="1300367" y="10847"/>
                    </a:cubicBezTo>
                    <a:cubicBezTo>
                      <a:pt x="1586469" y="26237"/>
                      <a:pt x="2067042" y="-14923"/>
                      <a:pt x="2271923" y="40613"/>
                    </a:cubicBezTo>
                    <a:cubicBezTo>
                      <a:pt x="2485443" y="98393"/>
                      <a:pt x="2339393" y="296599"/>
                      <a:pt x="2595776" y="368037"/>
                    </a:cubicBezTo>
                    <a:cubicBezTo>
                      <a:pt x="2838665" y="433522"/>
                      <a:pt x="3276051" y="406982"/>
                      <a:pt x="3405406" y="417577"/>
                    </a:cubicBezTo>
                  </a:path>
                </a:pathLst>
              </a:custGeom>
              <a:solidFill>
                <a:srgbClr val="99CC00">
                  <a:alpha val="16862"/>
                </a:srgbClr>
              </a:solidFill>
              <a:ln w="15875" cap="flat" cmpd="sng" algn="ctr">
                <a:solidFill>
                  <a:srgbClr val="0058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ctr">
                <a:spAutoFit/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827271E-1D82-8BD0-D3CE-10C007E8C7D4}"/>
                </a:ext>
              </a:extLst>
            </p:cNvPr>
            <p:cNvSpPr/>
            <p:nvPr/>
          </p:nvSpPr>
          <p:spPr bwMode="auto">
            <a:xfrm>
              <a:off x="5618987" y="5572352"/>
              <a:ext cx="648072" cy="70788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F84F966-92F4-1B0E-1DE0-4865F00EB604}"/>
              </a:ext>
            </a:extLst>
          </p:cNvPr>
          <p:cNvGrpSpPr>
            <a:grpSpLocks noChangeAspect="1"/>
          </p:cNvGrpSpPr>
          <p:nvPr/>
        </p:nvGrpSpPr>
        <p:grpSpPr>
          <a:xfrm>
            <a:off x="6400826" y="764704"/>
            <a:ext cx="2571828" cy="2161385"/>
            <a:chOff x="1757040" y="1412776"/>
            <a:chExt cx="4255120" cy="3576038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A52FEB22-13FE-EBDB-8B7C-AE2D8FEC2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57040" y="1416439"/>
              <a:ext cx="2257739" cy="3572375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A940A43-3A05-DCAA-387F-00717D9C8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4105" y="1412776"/>
              <a:ext cx="1648055" cy="3562847"/>
            </a:xfrm>
            <a:prstGeom prst="rect">
              <a:avLst/>
            </a:prstGeom>
          </p:spPr>
        </p:pic>
      </p:grpSp>
      <p:sp>
        <p:nvSpPr>
          <p:cNvPr id="38914" name="Text Box 19">
            <a:extLst>
              <a:ext uri="{FF2B5EF4-FFF2-40B4-BE49-F238E27FC236}">
                <a16:creationId xmlns:a16="http://schemas.microsoft.com/office/drawing/2014/main" id="{4B0186F3-678C-5FD3-0FF8-816A1F150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3313112" cy="461963"/>
          </a:xfrm>
          <a:prstGeom prst="rect">
            <a:avLst/>
          </a:prstGeom>
          <a:solidFill>
            <a:srgbClr val="FF9900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1800"/>
              </a:spcBef>
              <a:buFontTx/>
              <a:buNone/>
            </a:pPr>
            <a:r>
              <a:rPr lang="en-US" altLang="ja-JP" sz="2400"/>
              <a:t>2.  Small capacity wall</a:t>
            </a:r>
          </a:p>
        </p:txBody>
      </p:sp>
      <p:sp>
        <p:nvSpPr>
          <p:cNvPr id="38925" name="フッター プレースホルダー 2">
            <a:extLst>
              <a:ext uri="{FF2B5EF4-FFF2-40B4-BE49-F238E27FC236}">
                <a16:creationId xmlns:a16="http://schemas.microsoft.com/office/drawing/2014/main" id="{A57985CE-7244-59A6-6EBD-5981F4F1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5800"/>
                </a:solidFill>
              </a:rPr>
              <a:t>Athens 2025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292439-E118-4618-6038-9439B1BDF609}"/>
              </a:ext>
            </a:extLst>
          </p:cNvPr>
          <p:cNvSpPr txBox="1"/>
          <p:nvPr/>
        </p:nvSpPr>
        <p:spPr>
          <a:xfrm>
            <a:off x="441325" y="3327375"/>
            <a:ext cx="1754411" cy="4001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u="sng" dirty="0"/>
              <a:t>Idea of proof</a:t>
            </a:r>
            <a:r>
              <a:rPr kumimoji="1" lang="en-US" altLang="ja-JP" sz="2000" dirty="0"/>
              <a:t>:</a:t>
            </a:r>
            <a:endParaRPr kumimoji="1" lang="ja-JP" altLang="en-US" sz="2000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FBAF7AF-B39E-B5DB-FA6A-21EC78D9A057}"/>
              </a:ext>
            </a:extLst>
          </p:cNvPr>
          <p:cNvGrpSpPr/>
          <p:nvPr/>
        </p:nvGrpSpPr>
        <p:grpSpPr>
          <a:xfrm>
            <a:off x="2339752" y="3297758"/>
            <a:ext cx="5787032" cy="461665"/>
            <a:chOff x="2339752" y="5919663"/>
            <a:chExt cx="5787032" cy="461665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45AFB588-43B3-5F92-26E1-8AAD82EBD608}"/>
                </a:ext>
              </a:extLst>
            </p:cNvPr>
            <p:cNvGrpSpPr/>
            <p:nvPr/>
          </p:nvGrpSpPr>
          <p:grpSpPr>
            <a:xfrm>
              <a:off x="2339752" y="5949280"/>
              <a:ext cx="5787032" cy="400050"/>
              <a:chOff x="2339752" y="5949280"/>
              <a:chExt cx="5787032" cy="400050"/>
            </a:xfrm>
          </p:grpSpPr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6AB14B5-38AB-E921-1CE4-D785B739BC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9752" y="5949280"/>
                <a:ext cx="2474913" cy="400050"/>
              </a:xfrm>
              <a:prstGeom prst="rect">
                <a:avLst/>
              </a:prstGeom>
              <a:solidFill>
                <a:srgbClr val="C00000">
                  <a:alpha val="10196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ja-JP" sz="2000" dirty="0"/>
                  <a:t>Limiting argument</a:t>
                </a:r>
                <a:endParaRPr lang="ja-JP" altLang="en-US" sz="2000" dirty="0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E1616D9-75E5-137E-6CA1-F94FAB1BC7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0072" y="5949280"/>
                <a:ext cx="2906712" cy="400050"/>
              </a:xfrm>
              <a:prstGeom prst="rect">
                <a:avLst/>
              </a:prstGeom>
              <a:solidFill>
                <a:srgbClr val="3333CC">
                  <a:alpha val="10196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ja-JP" sz="2000" dirty="0"/>
                  <a:t>Removable singularity</a:t>
                </a:r>
                <a:endParaRPr lang="ja-JP" altLang="en-US" sz="2000" dirty="0"/>
              </a:p>
            </p:txBody>
          </p:sp>
        </p:grp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7437047-2ABB-2368-F258-6BAF1F5BE572}"/>
                </a:ext>
              </a:extLst>
            </p:cNvPr>
            <p:cNvSpPr txBox="1"/>
            <p:nvPr/>
          </p:nvSpPr>
          <p:spPr>
            <a:xfrm>
              <a:off x="4839131" y="5919663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2400" dirty="0"/>
                <a:t>+</a:t>
              </a:r>
              <a:endParaRPr kumimoji="1" lang="ja-JP" altLang="en-US" sz="2400" dirty="0"/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5D410E9-DF87-641C-7A37-3FBC9F872002}"/>
              </a:ext>
            </a:extLst>
          </p:cNvPr>
          <p:cNvGrpSpPr/>
          <p:nvPr/>
        </p:nvGrpSpPr>
        <p:grpSpPr>
          <a:xfrm>
            <a:off x="2411760" y="4047455"/>
            <a:ext cx="3287653" cy="461665"/>
            <a:chOff x="3491880" y="4695527"/>
            <a:chExt cx="3287653" cy="461665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0C97CF69-B041-DBBD-9642-2187FD6CF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821" y="4725144"/>
              <a:ext cx="2906712" cy="400050"/>
            </a:xfrm>
            <a:prstGeom prst="rect">
              <a:avLst/>
            </a:prstGeom>
            <a:solidFill>
              <a:srgbClr val="005800">
                <a:alpha val="1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ja-JP" sz="2000" dirty="0"/>
                <a:t>Dichotomy theorem</a:t>
              </a:r>
              <a:endParaRPr lang="ja-JP" altLang="en-US" sz="2000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B29F87C-26DB-C607-C141-172AFE38C5D5}"/>
                </a:ext>
              </a:extLst>
            </p:cNvPr>
            <p:cNvSpPr txBox="1"/>
            <p:nvPr/>
          </p:nvSpPr>
          <p:spPr>
            <a:xfrm>
              <a:off x="3491880" y="4695527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2400" dirty="0"/>
                <a:t>+</a:t>
              </a:r>
              <a:endParaRPr kumimoji="1" lang="ja-JP" altLang="en-US" sz="2400" dirty="0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403398E-BBD4-0FFA-90B1-6827BE81E371}"/>
              </a:ext>
            </a:extLst>
          </p:cNvPr>
          <p:cNvSpPr txBox="1"/>
          <p:nvPr/>
        </p:nvSpPr>
        <p:spPr>
          <a:xfrm>
            <a:off x="3300571" y="4551511"/>
            <a:ext cx="184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/>
              <a:t>(Corollary 3)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65A3A4F-8FFF-7F15-4E4B-009C99CCDCD9}"/>
              </a:ext>
            </a:extLst>
          </p:cNvPr>
          <p:cNvSpPr txBox="1"/>
          <p:nvPr/>
        </p:nvSpPr>
        <p:spPr>
          <a:xfrm>
            <a:off x="5913760" y="4017838"/>
            <a:ext cx="2906712" cy="923330"/>
          </a:xfrm>
          <a:prstGeom prst="rect">
            <a:avLst/>
          </a:prstGeom>
          <a:noFill/>
          <a:ln w="25400">
            <a:solidFill>
              <a:srgbClr val="3333CC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b="1" dirty="0"/>
              <a:t>Corollary 3.</a:t>
            </a:r>
            <a:r>
              <a:rPr kumimoji="1" lang="en-US" altLang="ja-JP" dirty="0"/>
              <a:t> The limit of a sequence of blocking walls is a blocking wall.</a:t>
            </a:r>
            <a:endParaRPr kumimoji="1"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5D2E337-4255-02E0-6DC1-AA954AEB5137}"/>
              </a:ext>
            </a:extLst>
          </p:cNvPr>
          <p:cNvGrpSpPr/>
          <p:nvPr/>
        </p:nvGrpSpPr>
        <p:grpSpPr>
          <a:xfrm>
            <a:off x="250825" y="949325"/>
            <a:ext cx="6150001" cy="1831603"/>
            <a:chOff x="250825" y="949325"/>
            <a:chExt cx="8632825" cy="2340000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4A083189-A1F7-F0C9-DC37-0F9C37D75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4250" y="1151677"/>
              <a:ext cx="8252754" cy="1927557"/>
            </a:xfrm>
            <a:prstGeom prst="rect">
              <a:avLst/>
            </a:prstGeom>
          </p:spPr>
        </p:pic>
        <p:sp>
          <p:nvSpPr>
            <p:cNvPr id="8" name="正方形/長方形 35">
              <a:extLst>
                <a:ext uri="{FF2B5EF4-FFF2-40B4-BE49-F238E27FC236}">
                  <a16:creationId xmlns:a16="http://schemas.microsoft.com/office/drawing/2014/main" id="{E921F3F3-4FE7-6FDD-BE62-59A628F96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25" y="949325"/>
              <a:ext cx="8632825" cy="2340000"/>
            </a:xfrm>
            <a:prstGeom prst="rect">
              <a:avLst/>
            </a:prstGeom>
            <a:solidFill>
              <a:srgbClr val="0070C0">
                <a:alpha val="3137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5A5139B-4C93-17E5-F3FD-B1AE740C7EDD}"/>
              </a:ext>
            </a:extLst>
          </p:cNvPr>
          <p:cNvSpPr txBox="1"/>
          <p:nvPr/>
        </p:nvSpPr>
        <p:spPr>
          <a:xfrm>
            <a:off x="467543" y="5817458"/>
            <a:ext cx="5800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000" dirty="0"/>
              <a:t>Since the front has positive thickness, it is not very sensitive to debris of small capacity. </a:t>
            </a:r>
            <a:endParaRPr kumimoji="1" lang="ja-JP" altLang="en-US" sz="2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9FFFE28-0840-4C6A-3072-CAC978699E36}"/>
              </a:ext>
            </a:extLst>
          </p:cNvPr>
          <p:cNvSpPr txBox="1"/>
          <p:nvPr/>
        </p:nvSpPr>
        <p:spPr>
          <a:xfrm>
            <a:off x="476123" y="5333146"/>
            <a:ext cx="3240360" cy="400110"/>
          </a:xfrm>
          <a:prstGeom prst="rect">
            <a:avLst/>
          </a:prstGeom>
          <a:noFill/>
          <a:ln>
            <a:solidFill>
              <a:srgbClr val="0058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Interpretation of the result</a:t>
            </a:r>
            <a:endParaRPr kumimoji="1" lang="ja-JP" altLang="en-US" sz="2000" dirty="0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BB7B0B0-6E3A-4B3C-13CF-6141CCFC85C4}"/>
              </a:ext>
            </a:extLst>
          </p:cNvPr>
          <p:cNvGrpSpPr/>
          <p:nvPr/>
        </p:nvGrpSpPr>
        <p:grpSpPr>
          <a:xfrm>
            <a:off x="6405732" y="5926296"/>
            <a:ext cx="1145694" cy="815072"/>
            <a:chOff x="2185988" y="5143500"/>
            <a:chExt cx="1171575" cy="815072"/>
          </a:xfrm>
        </p:grpSpPr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5CABE72E-5FBB-9323-9283-53E7C95C520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786063" y="5143500"/>
              <a:ext cx="571500" cy="571500"/>
            </a:xfrm>
            <a:prstGeom prst="straightConnector1">
              <a:avLst/>
            </a:prstGeom>
            <a:noFill/>
            <a:ln w="15875" algn="ctr">
              <a:solidFill>
                <a:srgbClr val="0070C0"/>
              </a:solidFill>
              <a:round/>
              <a:headEnd/>
              <a:tailEnd type="arrow" w="med" len="med"/>
            </a:ln>
          </p:spPr>
        </p:cxn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AF48034C-978C-40F5-8177-A36FE483860C}"/>
                </a:ext>
              </a:extLst>
            </p:cNvPr>
            <p:cNvGrpSpPr/>
            <p:nvPr/>
          </p:nvGrpSpPr>
          <p:grpSpPr>
            <a:xfrm>
              <a:off x="2185988" y="5589240"/>
              <a:ext cx="739577" cy="369332"/>
              <a:chOff x="2185988" y="5589240"/>
              <a:chExt cx="739577" cy="369332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D44EB0E6-2B23-D9D4-07D3-0710CA833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5988" y="5589240"/>
                <a:ext cx="611187" cy="328612"/>
              </a:xfrm>
              <a:prstGeom prst="rect">
                <a:avLst/>
              </a:prstGeom>
              <a:solidFill>
                <a:srgbClr val="0070C0">
                  <a:alpha val="7059"/>
                </a:srgbClr>
              </a:solidFill>
              <a:ln w="9525" algn="ctr">
                <a:solidFill>
                  <a:srgbClr val="0070C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ja-JP" altLang="en-US"/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B0667810-EE1E-0033-1FB6-C05F93C96E9B}"/>
                  </a:ext>
                </a:extLst>
              </p:cNvPr>
              <p:cNvSpPr txBox="1"/>
              <p:nvPr/>
            </p:nvSpPr>
            <p:spPr>
              <a:xfrm>
                <a:off x="2195736" y="5589240"/>
                <a:ext cx="729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dirty="0"/>
                  <a:t>front</a:t>
                </a:r>
                <a:endParaRPr kumimoji="1" lang="ja-JP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97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  <p:bldP spid="24" grpId="0" animBg="1"/>
      <p:bldP spid="17" grpId="0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68A3D1E-9A38-4319-B2D7-44BD64EDD54B}"/>
                  </a:ext>
                </a:extLst>
              </p:cNvPr>
              <p:cNvSpPr txBox="1"/>
              <p:nvPr/>
            </p:nvSpPr>
            <p:spPr>
              <a:xfrm>
                <a:off x="468313" y="980728"/>
                <a:ext cx="6038850" cy="70788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altLang="ja-JP" sz="2000" dirty="0"/>
                  <a:t> is </a:t>
                </a:r>
                <a:r>
                  <a:rPr lang="en-US" altLang="ja-JP" sz="2000" u="sng" dirty="0"/>
                  <a:t>periodic</a:t>
                </a:r>
                <a:r>
                  <a:rPr lang="en-US" altLang="ja-JP" sz="2000" dirty="0"/>
                  <a:t> in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ja-JP" sz="2000" dirty="0"/>
                  <a:t> and consists of </a:t>
                </a:r>
                <a:r>
                  <a:rPr lang="en-US" altLang="ja-JP" sz="2000" dirty="0">
                    <a:solidFill>
                      <a:srgbClr val="3333CC"/>
                    </a:solidFill>
                  </a:rPr>
                  <a:t>thin panels</a:t>
                </a:r>
                <a:r>
                  <a:rPr lang="en-US" altLang="ja-JP" sz="2000" dirty="0"/>
                  <a:t> </a:t>
                </a:r>
                <a:r>
                  <a:rPr lang="en-US" altLang="ja-JP" sz="2000" u="sng" dirty="0"/>
                  <a:t>parallel to the </a:t>
                </a:r>
                <a:r>
                  <a:rPr lang="en-US" altLang="ja-JP" sz="2000" i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ja-JP" sz="2000" u="sng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ja-JP" sz="2000" u="sng" dirty="0"/>
                  <a:t> axis</a:t>
                </a:r>
                <a:r>
                  <a:rPr lang="en-US" altLang="ja-JP" sz="2000" dirty="0"/>
                  <a:t>. 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68A3D1E-9A38-4319-B2D7-44BD64EDD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3" y="980728"/>
                <a:ext cx="6038850" cy="707886"/>
              </a:xfrm>
              <a:prstGeom prst="rect">
                <a:avLst/>
              </a:prstGeom>
              <a:blipFill>
                <a:blip r:embed="rId2"/>
                <a:stretch>
                  <a:fillRect l="-1111" t="-4310" b="-146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グループ化 8">
            <a:extLst>
              <a:ext uri="{FF2B5EF4-FFF2-40B4-BE49-F238E27FC236}">
                <a16:creationId xmlns:a16="http://schemas.microsoft.com/office/drawing/2014/main" id="{48891D0C-C480-43B9-B37B-6BD722975F2B}"/>
              </a:ext>
            </a:extLst>
          </p:cNvPr>
          <p:cNvGrpSpPr>
            <a:grpSpLocks/>
          </p:cNvGrpSpPr>
          <p:nvPr/>
        </p:nvGrpSpPr>
        <p:grpSpPr bwMode="auto">
          <a:xfrm>
            <a:off x="6948264" y="619646"/>
            <a:ext cx="1295400" cy="1873250"/>
            <a:chOff x="5220072" y="908720"/>
            <a:chExt cx="720080" cy="4758531"/>
          </a:xfrm>
        </p:grpSpPr>
        <p:grpSp>
          <p:nvGrpSpPr>
            <p:cNvPr id="42005" name="グループ化 9">
              <a:extLst>
                <a:ext uri="{FF2B5EF4-FFF2-40B4-BE49-F238E27FC236}">
                  <a16:creationId xmlns:a16="http://schemas.microsoft.com/office/drawing/2014/main" id="{ED7A33B7-2741-435D-9202-344CDB1798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21014" y="908720"/>
              <a:ext cx="719138" cy="2228824"/>
              <a:chOff x="5221014" y="908720"/>
              <a:chExt cx="719138" cy="4457648"/>
            </a:xfrm>
          </p:grpSpPr>
          <p:sp>
            <p:nvSpPr>
              <p:cNvPr id="42014" name="AutoShape 2">
                <a:extLst>
                  <a:ext uri="{FF2B5EF4-FFF2-40B4-BE49-F238E27FC236}">
                    <a16:creationId xmlns:a16="http://schemas.microsoft.com/office/drawing/2014/main" id="{55FF359C-1E29-477D-AAD0-23B8048E1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908720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42015" name="AutoShape 3">
                <a:extLst>
                  <a:ext uri="{FF2B5EF4-FFF2-40B4-BE49-F238E27FC236}">
                    <a16:creationId xmlns:a16="http://schemas.microsoft.com/office/drawing/2014/main" id="{71AB045F-050B-4C7A-AE29-9C4E50C20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1629445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42016" name="AutoShape 4">
                <a:extLst>
                  <a:ext uri="{FF2B5EF4-FFF2-40B4-BE49-F238E27FC236}">
                    <a16:creationId xmlns:a16="http://schemas.microsoft.com/office/drawing/2014/main" id="{662E8149-26D0-4C2D-B91F-7F0DC082D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2350170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42017" name="AutoShape 5">
                <a:extLst>
                  <a:ext uri="{FF2B5EF4-FFF2-40B4-BE49-F238E27FC236}">
                    <a16:creationId xmlns:a16="http://schemas.microsoft.com/office/drawing/2014/main" id="{4A5F2643-6A52-4656-ADDC-FE51A18D0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3069308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42018" name="AutoShape 6">
                <a:extLst>
                  <a:ext uri="{FF2B5EF4-FFF2-40B4-BE49-F238E27FC236}">
                    <a16:creationId xmlns:a16="http://schemas.microsoft.com/office/drawing/2014/main" id="{0F70C20E-B086-4B42-9A7A-3D167DFE1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4509170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42019" name="AutoShape 7">
                <a:extLst>
                  <a:ext uri="{FF2B5EF4-FFF2-40B4-BE49-F238E27FC236}">
                    <a16:creationId xmlns:a16="http://schemas.microsoft.com/office/drawing/2014/main" id="{2DAA7C17-D4C9-4E72-B3D8-544061850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3790033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42020" name="AutoShape 8">
                <a:extLst>
                  <a:ext uri="{FF2B5EF4-FFF2-40B4-BE49-F238E27FC236}">
                    <a16:creationId xmlns:a16="http://schemas.microsoft.com/office/drawing/2014/main" id="{4C1A2D4E-ACE7-4716-AF89-067E356A2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5229895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42006" name="グループ化 10">
              <a:extLst>
                <a:ext uri="{FF2B5EF4-FFF2-40B4-BE49-F238E27FC236}">
                  <a16:creationId xmlns:a16="http://schemas.microsoft.com/office/drawing/2014/main" id="{AAC1466D-6E55-4E01-9C2D-D5D17568F3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20072" y="3438427"/>
              <a:ext cx="719138" cy="2228824"/>
              <a:chOff x="5221014" y="908720"/>
              <a:chExt cx="719138" cy="4457648"/>
            </a:xfrm>
          </p:grpSpPr>
          <p:sp>
            <p:nvSpPr>
              <p:cNvPr id="42007" name="AutoShape 2">
                <a:extLst>
                  <a:ext uri="{FF2B5EF4-FFF2-40B4-BE49-F238E27FC236}">
                    <a16:creationId xmlns:a16="http://schemas.microsoft.com/office/drawing/2014/main" id="{2FE07A59-AEE2-4B69-867B-AA6C4F806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908720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42008" name="AutoShape 3">
                <a:extLst>
                  <a:ext uri="{FF2B5EF4-FFF2-40B4-BE49-F238E27FC236}">
                    <a16:creationId xmlns:a16="http://schemas.microsoft.com/office/drawing/2014/main" id="{AAA30558-3C58-42FD-B917-44DF25D70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1629445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42009" name="AutoShape 4">
                <a:extLst>
                  <a:ext uri="{FF2B5EF4-FFF2-40B4-BE49-F238E27FC236}">
                    <a16:creationId xmlns:a16="http://schemas.microsoft.com/office/drawing/2014/main" id="{798F61DC-377F-44B9-A478-45CFF27C2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2350170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42010" name="AutoShape 5">
                <a:extLst>
                  <a:ext uri="{FF2B5EF4-FFF2-40B4-BE49-F238E27FC236}">
                    <a16:creationId xmlns:a16="http://schemas.microsoft.com/office/drawing/2014/main" id="{D5652576-0BBC-48E6-B7B8-C420DE2E5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3069308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42011" name="AutoShape 6">
                <a:extLst>
                  <a:ext uri="{FF2B5EF4-FFF2-40B4-BE49-F238E27FC236}">
                    <a16:creationId xmlns:a16="http://schemas.microsoft.com/office/drawing/2014/main" id="{F08E0119-593B-4045-94C9-D18666D90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4509170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42012" name="AutoShape 7">
                <a:extLst>
                  <a:ext uri="{FF2B5EF4-FFF2-40B4-BE49-F238E27FC236}">
                    <a16:creationId xmlns:a16="http://schemas.microsoft.com/office/drawing/2014/main" id="{C55B400E-7104-4759-ACFA-D677C70E8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3760140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42013" name="AutoShape 8">
                <a:extLst>
                  <a:ext uri="{FF2B5EF4-FFF2-40B4-BE49-F238E27FC236}">
                    <a16:creationId xmlns:a16="http://schemas.microsoft.com/office/drawing/2014/main" id="{A55CFCBA-E54C-4AB5-B6B2-8B00D264C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5229895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</p:grp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AAE83B6-20EC-4F6B-81AC-994AA0CD32C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0690" y="3251143"/>
            <a:ext cx="4752975" cy="0"/>
          </a:xfrm>
          <a:prstGeom prst="line">
            <a:avLst/>
          </a:prstGeom>
          <a:noFill/>
          <a:ln w="41275" algn="ctr">
            <a:solidFill>
              <a:srgbClr val="82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70019A9-E421-4A5A-AFE2-179FF36FAF55}"/>
              </a:ext>
            </a:extLst>
          </p:cNvPr>
          <p:cNvGrpSpPr>
            <a:grpSpLocks/>
          </p:cNvGrpSpPr>
          <p:nvPr/>
        </p:nvGrpSpPr>
        <p:grpSpPr bwMode="auto">
          <a:xfrm>
            <a:off x="4349057" y="2577098"/>
            <a:ext cx="647103" cy="624810"/>
            <a:chOff x="6228184" y="3892986"/>
            <a:chExt cx="646853" cy="623926"/>
          </a:xfrm>
        </p:grpSpPr>
        <p:sp>
          <p:nvSpPr>
            <p:cNvPr id="42003" name="テキスト ボックス 8">
              <a:extLst>
                <a:ext uri="{FF2B5EF4-FFF2-40B4-BE49-F238E27FC236}">
                  <a16:creationId xmlns:a16="http://schemas.microsoft.com/office/drawing/2014/main" id="{62438745-99CA-4827-B8AF-67503AAE4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8184" y="3892986"/>
              <a:ext cx="6468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ja-JP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ja-JP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ja-JP" altLang="en-US" sz="2000"/>
            </a:p>
          </p:txBody>
        </p:sp>
        <p:cxnSp>
          <p:nvCxnSpPr>
            <p:cNvPr id="42004" name="直線矢印コネクタ 10">
              <a:extLst>
                <a:ext uri="{FF2B5EF4-FFF2-40B4-BE49-F238E27FC236}">
                  <a16:creationId xmlns:a16="http://schemas.microsoft.com/office/drawing/2014/main" id="{2D7FDF8C-5C0E-49C2-AEC6-8BC7BDC93DF1}"/>
                </a:ext>
              </a:extLst>
            </p:cNvPr>
            <p:cNvCxnSpPr>
              <a:cxnSpLocks noChangeAspect="1"/>
            </p:cNvCxnSpPr>
            <p:nvPr/>
          </p:nvCxnSpPr>
          <p:spPr bwMode="auto">
            <a:xfrm flipH="1">
              <a:off x="6296528" y="4234159"/>
              <a:ext cx="146624" cy="28275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9EB64A0-325D-46D0-8DA7-1E0764AD50A9}"/>
              </a:ext>
            </a:extLst>
          </p:cNvPr>
          <p:cNvGrpSpPr>
            <a:grpSpLocks/>
          </p:cNvGrpSpPr>
          <p:nvPr/>
        </p:nvGrpSpPr>
        <p:grpSpPr bwMode="auto">
          <a:xfrm>
            <a:off x="611560" y="2633606"/>
            <a:ext cx="5148000" cy="819150"/>
            <a:chOff x="1553880" y="4106212"/>
            <a:chExt cx="5148914" cy="819495"/>
          </a:xfrm>
        </p:grpSpPr>
        <p:sp>
          <p:nvSpPr>
            <p:cNvPr id="42001" name="四角形: 角を丸くする 6">
              <a:extLst>
                <a:ext uri="{FF2B5EF4-FFF2-40B4-BE49-F238E27FC236}">
                  <a16:creationId xmlns:a16="http://schemas.microsoft.com/office/drawing/2014/main" id="{BDBD5461-3B7B-4933-844A-DE53F32CC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880" y="4509120"/>
              <a:ext cx="5148914" cy="416587"/>
            </a:xfrm>
            <a:custGeom>
              <a:avLst/>
              <a:gdLst>
                <a:gd name="connsiteX0" fmla="*/ 0 w 5327650"/>
                <a:gd name="connsiteY0" fmla="*/ 69403 h 416412"/>
                <a:gd name="connsiteX1" fmla="*/ 69403 w 5327650"/>
                <a:gd name="connsiteY1" fmla="*/ 0 h 416412"/>
                <a:gd name="connsiteX2" fmla="*/ 5258247 w 5327650"/>
                <a:gd name="connsiteY2" fmla="*/ 0 h 416412"/>
                <a:gd name="connsiteX3" fmla="*/ 5327650 w 5327650"/>
                <a:gd name="connsiteY3" fmla="*/ 69403 h 416412"/>
                <a:gd name="connsiteX4" fmla="*/ 5327650 w 5327650"/>
                <a:gd name="connsiteY4" fmla="*/ 347009 h 416412"/>
                <a:gd name="connsiteX5" fmla="*/ 5258247 w 5327650"/>
                <a:gd name="connsiteY5" fmla="*/ 416412 h 416412"/>
                <a:gd name="connsiteX6" fmla="*/ 69403 w 5327650"/>
                <a:gd name="connsiteY6" fmla="*/ 416412 h 416412"/>
                <a:gd name="connsiteX7" fmla="*/ 0 w 5327650"/>
                <a:gd name="connsiteY7" fmla="*/ 347009 h 416412"/>
                <a:gd name="connsiteX8" fmla="*/ 0 w 5327650"/>
                <a:gd name="connsiteY8" fmla="*/ 69403 h 416412"/>
                <a:gd name="connsiteX0" fmla="*/ 0 w 5370428"/>
                <a:gd name="connsiteY0" fmla="*/ 69403 h 416412"/>
                <a:gd name="connsiteX1" fmla="*/ 69403 w 5370428"/>
                <a:gd name="connsiteY1" fmla="*/ 0 h 416412"/>
                <a:gd name="connsiteX2" fmla="*/ 5258247 w 5370428"/>
                <a:gd name="connsiteY2" fmla="*/ 0 h 416412"/>
                <a:gd name="connsiteX3" fmla="*/ 5327650 w 5370428"/>
                <a:gd name="connsiteY3" fmla="*/ 69403 h 416412"/>
                <a:gd name="connsiteX4" fmla="*/ 5327650 w 5370428"/>
                <a:gd name="connsiteY4" fmla="*/ 347009 h 416412"/>
                <a:gd name="connsiteX5" fmla="*/ 5258247 w 5370428"/>
                <a:gd name="connsiteY5" fmla="*/ 416412 h 416412"/>
                <a:gd name="connsiteX6" fmla="*/ 69403 w 5370428"/>
                <a:gd name="connsiteY6" fmla="*/ 416412 h 416412"/>
                <a:gd name="connsiteX7" fmla="*/ 0 w 5370428"/>
                <a:gd name="connsiteY7" fmla="*/ 347009 h 416412"/>
                <a:gd name="connsiteX8" fmla="*/ 0 w 5370428"/>
                <a:gd name="connsiteY8" fmla="*/ 69403 h 416412"/>
                <a:gd name="connsiteX0" fmla="*/ 0 w 5407221"/>
                <a:gd name="connsiteY0" fmla="*/ 69403 h 416412"/>
                <a:gd name="connsiteX1" fmla="*/ 69403 w 5407221"/>
                <a:gd name="connsiteY1" fmla="*/ 0 h 416412"/>
                <a:gd name="connsiteX2" fmla="*/ 5258247 w 5407221"/>
                <a:gd name="connsiteY2" fmla="*/ 0 h 416412"/>
                <a:gd name="connsiteX3" fmla="*/ 5327650 w 5407221"/>
                <a:gd name="connsiteY3" fmla="*/ 69403 h 416412"/>
                <a:gd name="connsiteX4" fmla="*/ 5327650 w 5407221"/>
                <a:gd name="connsiteY4" fmla="*/ 347009 h 416412"/>
                <a:gd name="connsiteX5" fmla="*/ 5258247 w 5407221"/>
                <a:gd name="connsiteY5" fmla="*/ 416412 h 416412"/>
                <a:gd name="connsiteX6" fmla="*/ 69403 w 5407221"/>
                <a:gd name="connsiteY6" fmla="*/ 416412 h 416412"/>
                <a:gd name="connsiteX7" fmla="*/ 0 w 5407221"/>
                <a:gd name="connsiteY7" fmla="*/ 347009 h 416412"/>
                <a:gd name="connsiteX8" fmla="*/ 0 w 5407221"/>
                <a:gd name="connsiteY8" fmla="*/ 69403 h 416412"/>
                <a:gd name="connsiteX0" fmla="*/ 34223 w 5441444"/>
                <a:gd name="connsiteY0" fmla="*/ 69403 h 416412"/>
                <a:gd name="connsiteX1" fmla="*/ 103626 w 5441444"/>
                <a:gd name="connsiteY1" fmla="*/ 0 h 416412"/>
                <a:gd name="connsiteX2" fmla="*/ 5292470 w 5441444"/>
                <a:gd name="connsiteY2" fmla="*/ 0 h 416412"/>
                <a:gd name="connsiteX3" fmla="*/ 5361873 w 5441444"/>
                <a:gd name="connsiteY3" fmla="*/ 69403 h 416412"/>
                <a:gd name="connsiteX4" fmla="*/ 5361873 w 5441444"/>
                <a:gd name="connsiteY4" fmla="*/ 347009 h 416412"/>
                <a:gd name="connsiteX5" fmla="*/ 5292470 w 5441444"/>
                <a:gd name="connsiteY5" fmla="*/ 416412 h 416412"/>
                <a:gd name="connsiteX6" fmla="*/ 103626 w 5441444"/>
                <a:gd name="connsiteY6" fmla="*/ 416412 h 416412"/>
                <a:gd name="connsiteX7" fmla="*/ 34223 w 5441444"/>
                <a:gd name="connsiteY7" fmla="*/ 347009 h 416412"/>
                <a:gd name="connsiteX8" fmla="*/ 34223 w 5441444"/>
                <a:gd name="connsiteY8" fmla="*/ 69403 h 416412"/>
                <a:gd name="connsiteX0" fmla="*/ 61414 w 5468635"/>
                <a:gd name="connsiteY0" fmla="*/ 69403 h 416412"/>
                <a:gd name="connsiteX1" fmla="*/ 130817 w 5468635"/>
                <a:gd name="connsiteY1" fmla="*/ 0 h 416412"/>
                <a:gd name="connsiteX2" fmla="*/ 5319661 w 5468635"/>
                <a:gd name="connsiteY2" fmla="*/ 0 h 416412"/>
                <a:gd name="connsiteX3" fmla="*/ 5389064 w 5468635"/>
                <a:gd name="connsiteY3" fmla="*/ 69403 h 416412"/>
                <a:gd name="connsiteX4" fmla="*/ 5389064 w 5468635"/>
                <a:gd name="connsiteY4" fmla="*/ 347009 h 416412"/>
                <a:gd name="connsiteX5" fmla="*/ 5319661 w 5468635"/>
                <a:gd name="connsiteY5" fmla="*/ 416412 h 416412"/>
                <a:gd name="connsiteX6" fmla="*/ 130817 w 5468635"/>
                <a:gd name="connsiteY6" fmla="*/ 416412 h 416412"/>
                <a:gd name="connsiteX7" fmla="*/ 61414 w 5468635"/>
                <a:gd name="connsiteY7" fmla="*/ 347009 h 416412"/>
                <a:gd name="connsiteX8" fmla="*/ 61414 w 5468635"/>
                <a:gd name="connsiteY8" fmla="*/ 69403 h 41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8635" h="416412">
                  <a:moveTo>
                    <a:pt x="61414" y="69403"/>
                  </a:moveTo>
                  <a:cubicBezTo>
                    <a:pt x="61414" y="31073"/>
                    <a:pt x="92487" y="0"/>
                    <a:pt x="130817" y="0"/>
                  </a:cubicBezTo>
                  <a:lnTo>
                    <a:pt x="5319661" y="0"/>
                  </a:lnTo>
                  <a:cubicBezTo>
                    <a:pt x="5357991" y="0"/>
                    <a:pt x="5389064" y="31073"/>
                    <a:pt x="5389064" y="69403"/>
                  </a:cubicBezTo>
                  <a:cubicBezTo>
                    <a:pt x="5485316" y="190813"/>
                    <a:pt x="5504567" y="254474"/>
                    <a:pt x="5389064" y="347009"/>
                  </a:cubicBezTo>
                  <a:cubicBezTo>
                    <a:pt x="5389064" y="385339"/>
                    <a:pt x="5357991" y="416412"/>
                    <a:pt x="5319661" y="416412"/>
                  </a:cubicBezTo>
                  <a:lnTo>
                    <a:pt x="130817" y="416412"/>
                  </a:lnTo>
                  <a:cubicBezTo>
                    <a:pt x="92487" y="416412"/>
                    <a:pt x="61414" y="385339"/>
                    <a:pt x="61414" y="347009"/>
                  </a:cubicBezTo>
                  <a:cubicBezTo>
                    <a:pt x="-25213" y="264099"/>
                    <a:pt x="-15589" y="171564"/>
                    <a:pt x="61414" y="69403"/>
                  </a:cubicBezTo>
                  <a:close/>
                </a:path>
              </a:pathLst>
            </a:custGeom>
            <a:solidFill>
              <a:srgbClr val="FFCC00">
                <a:alpha val="2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 dirty="0"/>
            </a:p>
          </p:txBody>
        </p:sp>
        <p:sp>
          <p:nvSpPr>
            <p:cNvPr id="42002" name="テキスト ボックス 31">
              <a:extLst>
                <a:ext uri="{FF2B5EF4-FFF2-40B4-BE49-F238E27FC236}">
                  <a16:creationId xmlns:a16="http://schemas.microsoft.com/office/drawing/2014/main" id="{0E7520C1-8154-4262-83A8-8F34BA450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9952" y="4106212"/>
              <a:ext cx="6468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ja-JP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l-GR" altLang="ja-JP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ja-JP" altLang="en-US" sz="2000"/>
            </a:p>
          </p:txBody>
        </p:sp>
      </p:grpSp>
      <p:pic>
        <p:nvPicPr>
          <p:cNvPr id="7" name="図 6">
            <a:extLst>
              <a:ext uri="{FF2B5EF4-FFF2-40B4-BE49-F238E27FC236}">
                <a16:creationId xmlns:a16="http://schemas.microsoft.com/office/drawing/2014/main" id="{0B8CE1B2-D34C-42A4-A265-1D240AA6D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327" y="2870909"/>
            <a:ext cx="2855913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6" name="Text Box 19">
            <a:extLst>
              <a:ext uri="{FF2B5EF4-FFF2-40B4-BE49-F238E27FC236}">
                <a16:creationId xmlns:a16="http://schemas.microsoft.com/office/drawing/2014/main" id="{176586F8-035E-4928-BEE2-4238E03D2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3168600" cy="461665"/>
          </a:xfrm>
          <a:prstGeom prst="rect">
            <a:avLst/>
          </a:prstGeom>
          <a:solidFill>
            <a:srgbClr val="FF9900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1800"/>
              </a:spcBef>
              <a:buFontTx/>
              <a:buNone/>
            </a:pPr>
            <a:r>
              <a:rPr lang="en-US" altLang="ja-JP" sz="2400" dirty="0"/>
              <a:t>3.  Parallel-blade wall</a:t>
            </a:r>
          </a:p>
        </p:txBody>
      </p:sp>
      <p:sp>
        <p:nvSpPr>
          <p:cNvPr id="41997" name="フッター プレースホルダー 8">
            <a:extLst>
              <a:ext uri="{FF2B5EF4-FFF2-40B4-BE49-F238E27FC236}">
                <a16:creationId xmlns:a16="http://schemas.microsoft.com/office/drawing/2014/main" id="{32343E5A-BDBA-454E-8FB0-CEAC9FFD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5800"/>
                </a:solidFill>
              </a:rPr>
              <a:t>Athens 2025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737743E-3E91-4CD0-8DA2-8D51EA5B8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1317" y="2793122"/>
            <a:ext cx="2951163" cy="896937"/>
          </a:xfrm>
          <a:prstGeom prst="rect">
            <a:avLst/>
          </a:prstGeom>
          <a:noFill/>
          <a:ln w="158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ja-JP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EE69CAB-574C-E529-DF85-F56D1DB9D057}"/>
                  </a:ext>
                </a:extLst>
              </p:cNvPr>
              <p:cNvSpPr txBox="1"/>
              <p:nvPr/>
            </p:nvSpPr>
            <p:spPr>
              <a:xfrm>
                <a:off x="467544" y="1785010"/>
                <a:ext cx="59769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altLang="ja-JP" sz="2000" dirty="0"/>
                  <a:t>More precisely,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altLang="ja-JP" sz="2000" dirty="0"/>
                  <a:t> lies in the 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ja-JP" sz="2000" dirty="0"/>
                  <a:t> neighborhood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2000" dirty="0">
                    <a:latin typeface="+mn-lt"/>
                    <a:cs typeface="Times New Roman" panose="02020603050405020304" pitchFamily="18" charset="0"/>
                  </a:rPr>
                  <a:t> which is an N-1 dimensional set parallel to </a:t>
                </a:r>
                <a:r>
                  <a:rPr lang="en-US" altLang="ja-JP" sz="2000" i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ja-JP" sz="2000" u="sng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ja-JP" sz="2000" u="sng" dirty="0"/>
                  <a:t> axis</a:t>
                </a:r>
                <a:r>
                  <a:rPr lang="en-US" altLang="ja-JP" sz="2000" dirty="0"/>
                  <a:t>.</a:t>
                </a:r>
                <a:endParaRPr lang="ja-JP" altLang="en-US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EE69CAB-574C-E529-DF85-F56D1DB9D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85010"/>
                <a:ext cx="5976912" cy="707886"/>
              </a:xfrm>
              <a:prstGeom prst="rect">
                <a:avLst/>
              </a:prstGeom>
              <a:blipFill>
                <a:blip r:embed="rId4"/>
                <a:stretch>
                  <a:fillRect l="-1122" t="-4310" b="-146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>
            <a:extLst>
              <a:ext uri="{FF2B5EF4-FFF2-40B4-BE49-F238E27FC236}">
                <a16:creationId xmlns:a16="http://schemas.microsoft.com/office/drawing/2014/main" id="{609805E0-C101-3548-5475-DEF92BED7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57129" y="4168893"/>
            <a:ext cx="2344054" cy="2210455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4FC15A5-ABB6-5BF4-90D5-814EFA345CA8}"/>
              </a:ext>
            </a:extLst>
          </p:cNvPr>
          <p:cNvSpPr txBox="1"/>
          <p:nvPr/>
        </p:nvSpPr>
        <p:spPr>
          <a:xfrm>
            <a:off x="755576" y="4593322"/>
            <a:ext cx="30232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000" dirty="0">
                <a:solidFill>
                  <a:srgbClr val="005800"/>
                </a:solidFill>
              </a:rPr>
              <a:t>In 3D, a honeycomb wall is also an example. </a:t>
            </a:r>
            <a:endParaRPr kumimoji="1" lang="ja-JP" altLang="en-US" sz="2000" dirty="0">
              <a:solidFill>
                <a:srgbClr val="005800"/>
              </a:solidFill>
            </a:endParaRPr>
          </a:p>
        </p:txBody>
      </p:sp>
      <p:sp>
        <p:nvSpPr>
          <p:cNvPr id="42021" name="テキスト ボックス 42020">
            <a:extLst>
              <a:ext uri="{FF2B5EF4-FFF2-40B4-BE49-F238E27FC236}">
                <a16:creationId xmlns:a16="http://schemas.microsoft.com/office/drawing/2014/main" id="{608E2CC5-FAA5-A1F5-55CB-C99C358F27DA}"/>
              </a:ext>
            </a:extLst>
          </p:cNvPr>
          <p:cNvSpPr txBox="1"/>
          <p:nvPr/>
        </p:nvSpPr>
        <p:spPr>
          <a:xfrm>
            <a:off x="7020272" y="3873822"/>
            <a:ext cx="1886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solidFill>
                  <a:srgbClr val="FF0000"/>
                </a:solidFill>
              </a:rPr>
              <a:t>Note: </a:t>
            </a:r>
            <a:r>
              <a:rPr kumimoji="1" lang="en-US" altLang="ja-JP" i="1" dirty="0">
                <a:solidFill>
                  <a:srgbClr val="FF0000"/>
                </a:solidFill>
              </a:rPr>
              <a:t>K</a:t>
            </a:r>
            <a:r>
              <a:rPr kumimoji="1" lang="en-US" altLang="ja-JP" baseline="-25000" dirty="0">
                <a:solidFill>
                  <a:srgbClr val="FF0000"/>
                </a:solidFill>
              </a:rPr>
              <a:t>0</a:t>
            </a:r>
            <a:r>
              <a:rPr kumimoji="1" lang="en-US" altLang="ja-JP" dirty="0">
                <a:solidFill>
                  <a:srgbClr val="FF0000"/>
                </a:solidFill>
              </a:rPr>
              <a:t>  has positive capacity as </a:t>
            </a:r>
            <a:r>
              <a:rPr kumimoji="1" lang="en-US" altLang="ja-JP" dirty="0" err="1">
                <a:solidFill>
                  <a:srgbClr val="FF0000"/>
                </a:solidFill>
              </a:rPr>
              <a:t>codim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kumimoji="1" lang="en-US" altLang="ja-JP" i="1" dirty="0">
                <a:solidFill>
                  <a:srgbClr val="FF0000"/>
                </a:solidFill>
              </a:rPr>
              <a:t>K</a:t>
            </a:r>
            <a:r>
              <a:rPr kumimoji="1" lang="en-US" altLang="ja-JP" baseline="-25000" dirty="0">
                <a:solidFill>
                  <a:srgbClr val="FF0000"/>
                </a:solidFill>
              </a:rPr>
              <a:t>0</a:t>
            </a:r>
            <a:r>
              <a:rPr kumimoji="1" lang="en-US" altLang="ja-JP" dirty="0">
                <a:solidFill>
                  <a:srgbClr val="FF0000"/>
                </a:solidFill>
              </a:rPr>
              <a:t> =1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17" grpId="0"/>
      <p:bldP spid="19" grpId="0"/>
      <p:bldP spid="420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D900E-46B9-173E-EDC3-FDBB4D75F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BC6F406-5296-E373-BC70-1E17EA6FFFAB}"/>
                  </a:ext>
                </a:extLst>
              </p:cNvPr>
              <p:cNvSpPr txBox="1"/>
              <p:nvPr/>
            </p:nvSpPr>
            <p:spPr>
              <a:xfrm>
                <a:off x="468313" y="980728"/>
                <a:ext cx="6038850" cy="70788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ja-JP" altLang="en-US" sz="200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altLang="ja-JP" sz="2000" dirty="0"/>
                  <a:t> is </a:t>
                </a:r>
                <a:r>
                  <a:rPr lang="en-US" altLang="ja-JP" sz="2000" u="sng" dirty="0"/>
                  <a:t>periodic</a:t>
                </a:r>
                <a:r>
                  <a:rPr lang="en-US" altLang="ja-JP" sz="2000" dirty="0"/>
                  <a:t> in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ja-JP" sz="2000" dirty="0"/>
                  <a:t> and consists of </a:t>
                </a:r>
                <a:r>
                  <a:rPr lang="en-US" altLang="ja-JP" sz="2000" dirty="0">
                    <a:solidFill>
                      <a:srgbClr val="3333CC"/>
                    </a:solidFill>
                  </a:rPr>
                  <a:t>thin panels</a:t>
                </a:r>
                <a:r>
                  <a:rPr lang="en-US" altLang="ja-JP" sz="2000" dirty="0"/>
                  <a:t> </a:t>
                </a:r>
                <a:r>
                  <a:rPr lang="en-US" altLang="ja-JP" sz="2000" u="sng" dirty="0"/>
                  <a:t>parallel to the </a:t>
                </a:r>
                <a:r>
                  <a:rPr lang="en-US" altLang="ja-JP" sz="2000" i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ja-JP" sz="2000" u="sng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ja-JP" sz="2000" u="sng" dirty="0"/>
                  <a:t> axis</a:t>
                </a:r>
                <a:r>
                  <a:rPr lang="en-US" altLang="ja-JP" sz="2000" dirty="0"/>
                  <a:t>. 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BC6F406-5296-E373-BC70-1E17EA6FF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3" y="980728"/>
                <a:ext cx="6038850" cy="707886"/>
              </a:xfrm>
              <a:prstGeom prst="rect">
                <a:avLst/>
              </a:prstGeom>
              <a:blipFill>
                <a:blip r:embed="rId2"/>
                <a:stretch>
                  <a:fillRect l="-1111" t="-4310" b="-146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グループ化 8">
            <a:extLst>
              <a:ext uri="{FF2B5EF4-FFF2-40B4-BE49-F238E27FC236}">
                <a16:creationId xmlns:a16="http://schemas.microsoft.com/office/drawing/2014/main" id="{256DAC19-F84B-8034-5117-DA1DA43699EC}"/>
              </a:ext>
            </a:extLst>
          </p:cNvPr>
          <p:cNvGrpSpPr>
            <a:grpSpLocks/>
          </p:cNvGrpSpPr>
          <p:nvPr/>
        </p:nvGrpSpPr>
        <p:grpSpPr bwMode="auto">
          <a:xfrm>
            <a:off x="6948264" y="619646"/>
            <a:ext cx="1295400" cy="1873250"/>
            <a:chOff x="5220072" y="908720"/>
            <a:chExt cx="720080" cy="4758531"/>
          </a:xfrm>
        </p:grpSpPr>
        <p:grpSp>
          <p:nvGrpSpPr>
            <p:cNvPr id="42005" name="グループ化 9">
              <a:extLst>
                <a:ext uri="{FF2B5EF4-FFF2-40B4-BE49-F238E27FC236}">
                  <a16:creationId xmlns:a16="http://schemas.microsoft.com/office/drawing/2014/main" id="{DE3C2F2B-A54B-65C9-0545-D7CA2459A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21014" y="908720"/>
              <a:ext cx="719138" cy="2228824"/>
              <a:chOff x="5221014" y="908720"/>
              <a:chExt cx="719138" cy="4457648"/>
            </a:xfrm>
          </p:grpSpPr>
          <p:sp>
            <p:nvSpPr>
              <p:cNvPr id="42014" name="AutoShape 2">
                <a:extLst>
                  <a:ext uri="{FF2B5EF4-FFF2-40B4-BE49-F238E27FC236}">
                    <a16:creationId xmlns:a16="http://schemas.microsoft.com/office/drawing/2014/main" id="{1B03CDCA-D764-A2EF-A736-A0DC2E846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908720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42015" name="AutoShape 3">
                <a:extLst>
                  <a:ext uri="{FF2B5EF4-FFF2-40B4-BE49-F238E27FC236}">
                    <a16:creationId xmlns:a16="http://schemas.microsoft.com/office/drawing/2014/main" id="{9063C127-B5D6-CD17-8A29-4DE21F310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1629445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42016" name="AutoShape 4">
                <a:extLst>
                  <a:ext uri="{FF2B5EF4-FFF2-40B4-BE49-F238E27FC236}">
                    <a16:creationId xmlns:a16="http://schemas.microsoft.com/office/drawing/2014/main" id="{18705F61-12AD-B30C-A50F-5CE394CB3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2350170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42017" name="AutoShape 5">
                <a:extLst>
                  <a:ext uri="{FF2B5EF4-FFF2-40B4-BE49-F238E27FC236}">
                    <a16:creationId xmlns:a16="http://schemas.microsoft.com/office/drawing/2014/main" id="{C47EF3CB-3D25-B426-A2ED-714D4EB84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3069308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42018" name="AutoShape 6">
                <a:extLst>
                  <a:ext uri="{FF2B5EF4-FFF2-40B4-BE49-F238E27FC236}">
                    <a16:creationId xmlns:a16="http://schemas.microsoft.com/office/drawing/2014/main" id="{C488AD0C-9ABD-CD80-0729-C70A859D3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4509170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42019" name="AutoShape 7">
                <a:extLst>
                  <a:ext uri="{FF2B5EF4-FFF2-40B4-BE49-F238E27FC236}">
                    <a16:creationId xmlns:a16="http://schemas.microsoft.com/office/drawing/2014/main" id="{A4235E69-1C9A-A35E-464D-9FC0DECE6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3790033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42020" name="AutoShape 8">
                <a:extLst>
                  <a:ext uri="{FF2B5EF4-FFF2-40B4-BE49-F238E27FC236}">
                    <a16:creationId xmlns:a16="http://schemas.microsoft.com/office/drawing/2014/main" id="{687728EE-4B46-6F30-D314-AC80C04D8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5229895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42006" name="グループ化 10">
              <a:extLst>
                <a:ext uri="{FF2B5EF4-FFF2-40B4-BE49-F238E27FC236}">
                  <a16:creationId xmlns:a16="http://schemas.microsoft.com/office/drawing/2014/main" id="{F85B0316-EE8C-B36E-3FEF-75EF861222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20072" y="3438427"/>
              <a:ext cx="719138" cy="2228824"/>
              <a:chOff x="5221014" y="908720"/>
              <a:chExt cx="719138" cy="4457648"/>
            </a:xfrm>
          </p:grpSpPr>
          <p:sp>
            <p:nvSpPr>
              <p:cNvPr id="42007" name="AutoShape 2">
                <a:extLst>
                  <a:ext uri="{FF2B5EF4-FFF2-40B4-BE49-F238E27FC236}">
                    <a16:creationId xmlns:a16="http://schemas.microsoft.com/office/drawing/2014/main" id="{DDD68A74-3528-19DB-3699-95048BD43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908720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42008" name="AutoShape 3">
                <a:extLst>
                  <a:ext uri="{FF2B5EF4-FFF2-40B4-BE49-F238E27FC236}">
                    <a16:creationId xmlns:a16="http://schemas.microsoft.com/office/drawing/2014/main" id="{FDE6A7B8-D519-0ABA-9EA1-D7F1A9B2B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1629445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42009" name="AutoShape 4">
                <a:extLst>
                  <a:ext uri="{FF2B5EF4-FFF2-40B4-BE49-F238E27FC236}">
                    <a16:creationId xmlns:a16="http://schemas.microsoft.com/office/drawing/2014/main" id="{4198447C-BE67-B2BC-8D18-967E7913D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2350170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42010" name="AutoShape 5">
                <a:extLst>
                  <a:ext uri="{FF2B5EF4-FFF2-40B4-BE49-F238E27FC236}">
                    <a16:creationId xmlns:a16="http://schemas.microsoft.com/office/drawing/2014/main" id="{06A56EC8-CCD1-F42D-6F2E-10C99A54C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3069308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42011" name="AutoShape 6">
                <a:extLst>
                  <a:ext uri="{FF2B5EF4-FFF2-40B4-BE49-F238E27FC236}">
                    <a16:creationId xmlns:a16="http://schemas.microsoft.com/office/drawing/2014/main" id="{F0B0426F-51FB-5570-1D24-253E25EC0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4509170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42012" name="AutoShape 7">
                <a:extLst>
                  <a:ext uri="{FF2B5EF4-FFF2-40B4-BE49-F238E27FC236}">
                    <a16:creationId xmlns:a16="http://schemas.microsoft.com/office/drawing/2014/main" id="{3F768DB7-C7D3-0BAE-61C3-5FA4980D1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3760140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42013" name="AutoShape 8">
                <a:extLst>
                  <a:ext uri="{FF2B5EF4-FFF2-40B4-BE49-F238E27FC236}">
                    <a16:creationId xmlns:a16="http://schemas.microsoft.com/office/drawing/2014/main" id="{5A338A37-48F3-2FA1-24CA-09C030CEF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1014" y="5229895"/>
                <a:ext cx="719138" cy="136473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</p:grp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4EB6936-16ED-C10C-EE9A-5B364674FC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0690" y="3251143"/>
            <a:ext cx="4752975" cy="0"/>
          </a:xfrm>
          <a:prstGeom prst="line">
            <a:avLst/>
          </a:prstGeom>
          <a:noFill/>
          <a:ln w="41275" algn="ctr">
            <a:solidFill>
              <a:srgbClr val="82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6EABD90-F231-B6D1-B2E2-CA6F218DC951}"/>
              </a:ext>
            </a:extLst>
          </p:cNvPr>
          <p:cNvGrpSpPr>
            <a:grpSpLocks/>
          </p:cNvGrpSpPr>
          <p:nvPr/>
        </p:nvGrpSpPr>
        <p:grpSpPr bwMode="auto">
          <a:xfrm>
            <a:off x="4349057" y="2577098"/>
            <a:ext cx="647103" cy="624810"/>
            <a:chOff x="6228184" y="3892986"/>
            <a:chExt cx="646853" cy="623926"/>
          </a:xfrm>
        </p:grpSpPr>
        <p:sp>
          <p:nvSpPr>
            <p:cNvPr id="42003" name="テキスト ボックス 8">
              <a:extLst>
                <a:ext uri="{FF2B5EF4-FFF2-40B4-BE49-F238E27FC236}">
                  <a16:creationId xmlns:a16="http://schemas.microsoft.com/office/drawing/2014/main" id="{E9A5B0C7-F8DA-1611-4142-F25DC6512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8184" y="3892986"/>
              <a:ext cx="6468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ja-JP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ja-JP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ja-JP" altLang="en-US" sz="2000"/>
            </a:p>
          </p:txBody>
        </p:sp>
        <p:cxnSp>
          <p:nvCxnSpPr>
            <p:cNvPr id="42004" name="直線矢印コネクタ 10">
              <a:extLst>
                <a:ext uri="{FF2B5EF4-FFF2-40B4-BE49-F238E27FC236}">
                  <a16:creationId xmlns:a16="http://schemas.microsoft.com/office/drawing/2014/main" id="{613BC803-1947-6938-9749-FBC2850B031F}"/>
                </a:ext>
              </a:extLst>
            </p:cNvPr>
            <p:cNvCxnSpPr>
              <a:cxnSpLocks noChangeAspect="1"/>
            </p:cNvCxnSpPr>
            <p:nvPr/>
          </p:nvCxnSpPr>
          <p:spPr bwMode="auto">
            <a:xfrm flipH="1">
              <a:off x="6296528" y="4234159"/>
              <a:ext cx="146624" cy="28275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7A6676D7-EB5B-4290-D780-BF07C36B5CE6}"/>
              </a:ext>
            </a:extLst>
          </p:cNvPr>
          <p:cNvGrpSpPr>
            <a:grpSpLocks/>
          </p:cNvGrpSpPr>
          <p:nvPr/>
        </p:nvGrpSpPr>
        <p:grpSpPr bwMode="auto">
          <a:xfrm>
            <a:off x="611560" y="2633606"/>
            <a:ext cx="5148000" cy="819150"/>
            <a:chOff x="1553880" y="4106212"/>
            <a:chExt cx="5148914" cy="819495"/>
          </a:xfrm>
        </p:grpSpPr>
        <p:sp>
          <p:nvSpPr>
            <p:cNvPr id="42001" name="四角形: 角を丸くする 6">
              <a:extLst>
                <a:ext uri="{FF2B5EF4-FFF2-40B4-BE49-F238E27FC236}">
                  <a16:creationId xmlns:a16="http://schemas.microsoft.com/office/drawing/2014/main" id="{A3986857-076C-9248-8758-52BD70403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3880" y="4509120"/>
              <a:ext cx="5148914" cy="416587"/>
            </a:xfrm>
            <a:custGeom>
              <a:avLst/>
              <a:gdLst>
                <a:gd name="connsiteX0" fmla="*/ 0 w 5327650"/>
                <a:gd name="connsiteY0" fmla="*/ 69403 h 416412"/>
                <a:gd name="connsiteX1" fmla="*/ 69403 w 5327650"/>
                <a:gd name="connsiteY1" fmla="*/ 0 h 416412"/>
                <a:gd name="connsiteX2" fmla="*/ 5258247 w 5327650"/>
                <a:gd name="connsiteY2" fmla="*/ 0 h 416412"/>
                <a:gd name="connsiteX3" fmla="*/ 5327650 w 5327650"/>
                <a:gd name="connsiteY3" fmla="*/ 69403 h 416412"/>
                <a:gd name="connsiteX4" fmla="*/ 5327650 w 5327650"/>
                <a:gd name="connsiteY4" fmla="*/ 347009 h 416412"/>
                <a:gd name="connsiteX5" fmla="*/ 5258247 w 5327650"/>
                <a:gd name="connsiteY5" fmla="*/ 416412 h 416412"/>
                <a:gd name="connsiteX6" fmla="*/ 69403 w 5327650"/>
                <a:gd name="connsiteY6" fmla="*/ 416412 h 416412"/>
                <a:gd name="connsiteX7" fmla="*/ 0 w 5327650"/>
                <a:gd name="connsiteY7" fmla="*/ 347009 h 416412"/>
                <a:gd name="connsiteX8" fmla="*/ 0 w 5327650"/>
                <a:gd name="connsiteY8" fmla="*/ 69403 h 416412"/>
                <a:gd name="connsiteX0" fmla="*/ 0 w 5370428"/>
                <a:gd name="connsiteY0" fmla="*/ 69403 h 416412"/>
                <a:gd name="connsiteX1" fmla="*/ 69403 w 5370428"/>
                <a:gd name="connsiteY1" fmla="*/ 0 h 416412"/>
                <a:gd name="connsiteX2" fmla="*/ 5258247 w 5370428"/>
                <a:gd name="connsiteY2" fmla="*/ 0 h 416412"/>
                <a:gd name="connsiteX3" fmla="*/ 5327650 w 5370428"/>
                <a:gd name="connsiteY3" fmla="*/ 69403 h 416412"/>
                <a:gd name="connsiteX4" fmla="*/ 5327650 w 5370428"/>
                <a:gd name="connsiteY4" fmla="*/ 347009 h 416412"/>
                <a:gd name="connsiteX5" fmla="*/ 5258247 w 5370428"/>
                <a:gd name="connsiteY5" fmla="*/ 416412 h 416412"/>
                <a:gd name="connsiteX6" fmla="*/ 69403 w 5370428"/>
                <a:gd name="connsiteY6" fmla="*/ 416412 h 416412"/>
                <a:gd name="connsiteX7" fmla="*/ 0 w 5370428"/>
                <a:gd name="connsiteY7" fmla="*/ 347009 h 416412"/>
                <a:gd name="connsiteX8" fmla="*/ 0 w 5370428"/>
                <a:gd name="connsiteY8" fmla="*/ 69403 h 416412"/>
                <a:gd name="connsiteX0" fmla="*/ 0 w 5407221"/>
                <a:gd name="connsiteY0" fmla="*/ 69403 h 416412"/>
                <a:gd name="connsiteX1" fmla="*/ 69403 w 5407221"/>
                <a:gd name="connsiteY1" fmla="*/ 0 h 416412"/>
                <a:gd name="connsiteX2" fmla="*/ 5258247 w 5407221"/>
                <a:gd name="connsiteY2" fmla="*/ 0 h 416412"/>
                <a:gd name="connsiteX3" fmla="*/ 5327650 w 5407221"/>
                <a:gd name="connsiteY3" fmla="*/ 69403 h 416412"/>
                <a:gd name="connsiteX4" fmla="*/ 5327650 w 5407221"/>
                <a:gd name="connsiteY4" fmla="*/ 347009 h 416412"/>
                <a:gd name="connsiteX5" fmla="*/ 5258247 w 5407221"/>
                <a:gd name="connsiteY5" fmla="*/ 416412 h 416412"/>
                <a:gd name="connsiteX6" fmla="*/ 69403 w 5407221"/>
                <a:gd name="connsiteY6" fmla="*/ 416412 h 416412"/>
                <a:gd name="connsiteX7" fmla="*/ 0 w 5407221"/>
                <a:gd name="connsiteY7" fmla="*/ 347009 h 416412"/>
                <a:gd name="connsiteX8" fmla="*/ 0 w 5407221"/>
                <a:gd name="connsiteY8" fmla="*/ 69403 h 416412"/>
                <a:gd name="connsiteX0" fmla="*/ 34223 w 5441444"/>
                <a:gd name="connsiteY0" fmla="*/ 69403 h 416412"/>
                <a:gd name="connsiteX1" fmla="*/ 103626 w 5441444"/>
                <a:gd name="connsiteY1" fmla="*/ 0 h 416412"/>
                <a:gd name="connsiteX2" fmla="*/ 5292470 w 5441444"/>
                <a:gd name="connsiteY2" fmla="*/ 0 h 416412"/>
                <a:gd name="connsiteX3" fmla="*/ 5361873 w 5441444"/>
                <a:gd name="connsiteY3" fmla="*/ 69403 h 416412"/>
                <a:gd name="connsiteX4" fmla="*/ 5361873 w 5441444"/>
                <a:gd name="connsiteY4" fmla="*/ 347009 h 416412"/>
                <a:gd name="connsiteX5" fmla="*/ 5292470 w 5441444"/>
                <a:gd name="connsiteY5" fmla="*/ 416412 h 416412"/>
                <a:gd name="connsiteX6" fmla="*/ 103626 w 5441444"/>
                <a:gd name="connsiteY6" fmla="*/ 416412 h 416412"/>
                <a:gd name="connsiteX7" fmla="*/ 34223 w 5441444"/>
                <a:gd name="connsiteY7" fmla="*/ 347009 h 416412"/>
                <a:gd name="connsiteX8" fmla="*/ 34223 w 5441444"/>
                <a:gd name="connsiteY8" fmla="*/ 69403 h 416412"/>
                <a:gd name="connsiteX0" fmla="*/ 61414 w 5468635"/>
                <a:gd name="connsiteY0" fmla="*/ 69403 h 416412"/>
                <a:gd name="connsiteX1" fmla="*/ 130817 w 5468635"/>
                <a:gd name="connsiteY1" fmla="*/ 0 h 416412"/>
                <a:gd name="connsiteX2" fmla="*/ 5319661 w 5468635"/>
                <a:gd name="connsiteY2" fmla="*/ 0 h 416412"/>
                <a:gd name="connsiteX3" fmla="*/ 5389064 w 5468635"/>
                <a:gd name="connsiteY3" fmla="*/ 69403 h 416412"/>
                <a:gd name="connsiteX4" fmla="*/ 5389064 w 5468635"/>
                <a:gd name="connsiteY4" fmla="*/ 347009 h 416412"/>
                <a:gd name="connsiteX5" fmla="*/ 5319661 w 5468635"/>
                <a:gd name="connsiteY5" fmla="*/ 416412 h 416412"/>
                <a:gd name="connsiteX6" fmla="*/ 130817 w 5468635"/>
                <a:gd name="connsiteY6" fmla="*/ 416412 h 416412"/>
                <a:gd name="connsiteX7" fmla="*/ 61414 w 5468635"/>
                <a:gd name="connsiteY7" fmla="*/ 347009 h 416412"/>
                <a:gd name="connsiteX8" fmla="*/ 61414 w 5468635"/>
                <a:gd name="connsiteY8" fmla="*/ 69403 h 41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68635" h="416412">
                  <a:moveTo>
                    <a:pt x="61414" y="69403"/>
                  </a:moveTo>
                  <a:cubicBezTo>
                    <a:pt x="61414" y="31073"/>
                    <a:pt x="92487" y="0"/>
                    <a:pt x="130817" y="0"/>
                  </a:cubicBezTo>
                  <a:lnTo>
                    <a:pt x="5319661" y="0"/>
                  </a:lnTo>
                  <a:cubicBezTo>
                    <a:pt x="5357991" y="0"/>
                    <a:pt x="5389064" y="31073"/>
                    <a:pt x="5389064" y="69403"/>
                  </a:cubicBezTo>
                  <a:cubicBezTo>
                    <a:pt x="5485316" y="190813"/>
                    <a:pt x="5504567" y="254474"/>
                    <a:pt x="5389064" y="347009"/>
                  </a:cubicBezTo>
                  <a:cubicBezTo>
                    <a:pt x="5389064" y="385339"/>
                    <a:pt x="5357991" y="416412"/>
                    <a:pt x="5319661" y="416412"/>
                  </a:cubicBezTo>
                  <a:lnTo>
                    <a:pt x="130817" y="416412"/>
                  </a:lnTo>
                  <a:cubicBezTo>
                    <a:pt x="92487" y="416412"/>
                    <a:pt x="61414" y="385339"/>
                    <a:pt x="61414" y="347009"/>
                  </a:cubicBezTo>
                  <a:cubicBezTo>
                    <a:pt x="-25213" y="264099"/>
                    <a:pt x="-15589" y="171564"/>
                    <a:pt x="61414" y="69403"/>
                  </a:cubicBezTo>
                  <a:close/>
                </a:path>
              </a:pathLst>
            </a:custGeom>
            <a:solidFill>
              <a:srgbClr val="FFCC00">
                <a:alpha val="2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 dirty="0"/>
            </a:p>
          </p:txBody>
        </p:sp>
        <p:sp>
          <p:nvSpPr>
            <p:cNvPr id="42002" name="テキスト ボックス 31">
              <a:extLst>
                <a:ext uri="{FF2B5EF4-FFF2-40B4-BE49-F238E27FC236}">
                  <a16:creationId xmlns:a16="http://schemas.microsoft.com/office/drawing/2014/main" id="{1DED55CE-6835-D611-C32A-49CD9E9042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9952" y="4106212"/>
              <a:ext cx="6468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ja-JP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l-GR" altLang="ja-JP" sz="2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ja-JP" altLang="en-US" sz="2000"/>
            </a:p>
          </p:txBody>
        </p:sp>
      </p:grpSp>
      <p:pic>
        <p:nvPicPr>
          <p:cNvPr id="7" name="図 6">
            <a:extLst>
              <a:ext uri="{FF2B5EF4-FFF2-40B4-BE49-F238E27FC236}">
                <a16:creationId xmlns:a16="http://schemas.microsoft.com/office/drawing/2014/main" id="{941801C6-F7D0-55D3-7138-BBF995AB6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327" y="2870909"/>
            <a:ext cx="2855913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6" name="Text Box 19">
            <a:extLst>
              <a:ext uri="{FF2B5EF4-FFF2-40B4-BE49-F238E27FC236}">
                <a16:creationId xmlns:a16="http://schemas.microsoft.com/office/drawing/2014/main" id="{C44CAE78-C9D5-0CC7-77FB-7D0507C09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3168600" cy="461665"/>
          </a:xfrm>
          <a:prstGeom prst="rect">
            <a:avLst/>
          </a:prstGeom>
          <a:solidFill>
            <a:srgbClr val="FF9900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ts val="1800"/>
              </a:spcBef>
              <a:buFontTx/>
              <a:buNone/>
            </a:pPr>
            <a:r>
              <a:rPr lang="en-US" altLang="ja-JP" sz="2400" dirty="0"/>
              <a:t>3.  Parallel-blade wall</a:t>
            </a:r>
          </a:p>
        </p:txBody>
      </p:sp>
      <p:sp>
        <p:nvSpPr>
          <p:cNvPr id="41997" name="フッター プレースホルダー 8">
            <a:extLst>
              <a:ext uri="{FF2B5EF4-FFF2-40B4-BE49-F238E27FC236}">
                <a16:creationId xmlns:a16="http://schemas.microsoft.com/office/drawing/2014/main" id="{A760D3FC-D847-0715-04A3-B2FE9464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5800"/>
                </a:solidFill>
              </a:rPr>
              <a:t>Athens 2025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2FC7D40-6E6B-4D1E-E379-F78E6F660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1317" y="2793122"/>
            <a:ext cx="2951163" cy="896937"/>
          </a:xfrm>
          <a:prstGeom prst="rect">
            <a:avLst/>
          </a:prstGeom>
          <a:noFill/>
          <a:ln w="158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ja-JP" alt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152E6B9-1A28-9FD6-9CC0-18CF1BFE49F2}"/>
                  </a:ext>
                </a:extLst>
              </p:cNvPr>
              <p:cNvSpPr txBox="1"/>
              <p:nvPr/>
            </p:nvSpPr>
            <p:spPr>
              <a:xfrm>
                <a:off x="467544" y="1785010"/>
                <a:ext cx="59769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defRPr/>
                </a:pPr>
                <a:r>
                  <a:rPr lang="en-US" altLang="ja-JP" sz="2000" dirty="0"/>
                  <a:t>More precisely,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ja-JP" altLang="en-US" sz="2000" i="1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altLang="ja-JP" sz="2000" dirty="0"/>
                  <a:t> lies in the </a:t>
                </a:r>
                <a14:m>
                  <m:oMath xmlns:m="http://schemas.openxmlformats.org/officeDocument/2006/math"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ja-JP" sz="2000" dirty="0"/>
                  <a:t> neighborhood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ja-JP" sz="2000" dirty="0">
                    <a:latin typeface="+mn-lt"/>
                    <a:cs typeface="Times New Roman" panose="02020603050405020304" pitchFamily="18" charset="0"/>
                  </a:rPr>
                  <a:t> which is an N-1 dimensional set parallel to </a:t>
                </a:r>
                <a:r>
                  <a:rPr lang="en-US" altLang="ja-JP" sz="2000" i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ja-JP" sz="2000" u="sng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ja-JP" sz="2000" u="sng" dirty="0"/>
                  <a:t> axis</a:t>
                </a:r>
                <a:r>
                  <a:rPr lang="en-US" altLang="ja-JP" sz="2000" dirty="0"/>
                  <a:t>.</a:t>
                </a:r>
                <a:endParaRPr lang="ja-JP" altLang="en-US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152E6B9-1A28-9FD6-9CC0-18CF1BFE4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85010"/>
                <a:ext cx="5976912" cy="707886"/>
              </a:xfrm>
              <a:prstGeom prst="rect">
                <a:avLst/>
              </a:prstGeom>
              <a:blipFill>
                <a:blip r:embed="rId4"/>
                <a:stretch>
                  <a:fillRect l="-1122" t="-4310" b="-146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D09D09D-D5B1-7380-FAB3-985993B6D9D5}"/>
              </a:ext>
            </a:extLst>
          </p:cNvPr>
          <p:cNvGrpSpPr/>
          <p:nvPr/>
        </p:nvGrpSpPr>
        <p:grpSpPr>
          <a:xfrm>
            <a:off x="395288" y="4149080"/>
            <a:ext cx="8286750" cy="1226486"/>
            <a:chOff x="395288" y="5157192"/>
            <a:chExt cx="8286750" cy="1226486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94C37661-855C-66D7-B445-C0476CA1C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3446" y="5321086"/>
              <a:ext cx="7642783" cy="915480"/>
            </a:xfrm>
            <a:prstGeom prst="rect">
              <a:avLst/>
            </a:prstGeom>
          </p:spPr>
        </p:pic>
        <p:sp>
          <p:nvSpPr>
            <p:cNvPr id="9" name="正方形/長方形 35">
              <a:extLst>
                <a:ext uri="{FF2B5EF4-FFF2-40B4-BE49-F238E27FC236}">
                  <a16:creationId xmlns:a16="http://schemas.microsoft.com/office/drawing/2014/main" id="{EEDE2D48-48D0-528E-3AB0-5DE57E8EF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8" y="5157192"/>
              <a:ext cx="8286750" cy="1226486"/>
            </a:xfrm>
            <a:prstGeom prst="rect">
              <a:avLst/>
            </a:prstGeom>
            <a:solidFill>
              <a:srgbClr val="0070C0">
                <a:alpha val="3137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3FA7BF5-1596-833A-6B75-5418175CE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37" y="5666804"/>
            <a:ext cx="6159500" cy="707886"/>
          </a:xfrm>
          <a:prstGeom prst="rect">
            <a:avLst/>
          </a:prstGeom>
          <a:solidFill>
            <a:srgbClr val="3333CC">
              <a:alpha val="1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000" u="sng" dirty="0">
                <a:solidFill>
                  <a:srgbClr val="3333CC"/>
                </a:solidFill>
              </a:rPr>
              <a:t>Method</a:t>
            </a:r>
            <a:r>
              <a:rPr lang="en-US" altLang="ja-JP" sz="2000" dirty="0">
                <a:solidFill>
                  <a:srgbClr val="3333CC"/>
                </a:solidFill>
              </a:rPr>
              <a:t>:</a:t>
            </a:r>
            <a:r>
              <a:rPr lang="en-US" altLang="ja-JP" sz="2000" dirty="0"/>
              <a:t>  sweeping method by “</a:t>
            </a:r>
            <a:r>
              <a:rPr lang="en-US" altLang="ja-JP" sz="2000" u="sng" dirty="0"/>
              <a:t>quasi-</a:t>
            </a:r>
            <a:r>
              <a:rPr lang="en-US" altLang="ja-JP" sz="2000" u="sng" dirty="0" err="1"/>
              <a:t>subsolutions</a:t>
            </a:r>
            <a:r>
              <a:rPr lang="en-US" altLang="ja-JP" sz="2000" u="sng" dirty="0"/>
              <a:t>”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ja-JP" sz="2000" dirty="0"/>
              <a:t>               and relative </a:t>
            </a:r>
            <a:r>
              <a:rPr lang="en-US" altLang="ja-JP" sz="2000" dirty="0" err="1"/>
              <a:t>Poincaré</a:t>
            </a:r>
            <a:r>
              <a:rPr lang="en-US" altLang="ja-JP" sz="2000" dirty="0"/>
              <a:t> inequality </a:t>
            </a:r>
            <a:r>
              <a:rPr lang="en-US" altLang="ja-JP" sz="2000" dirty="0">
                <a:solidFill>
                  <a:srgbClr val="C00000"/>
                </a:solidFill>
              </a:rPr>
              <a:t>  </a:t>
            </a:r>
            <a:endParaRPr lang="ja-JP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42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フッター プレースホルダー 1">
            <a:extLst>
              <a:ext uri="{FF2B5EF4-FFF2-40B4-BE49-F238E27FC236}">
                <a16:creationId xmlns:a16="http://schemas.microsoft.com/office/drawing/2014/main" id="{4E0703CF-7532-4DDE-A791-2244B7CDF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5800"/>
                </a:solidFill>
              </a:rPr>
              <a:t>Athens 2025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8BC2FD2-3870-7E77-9634-4029B0E5981C}"/>
              </a:ext>
            </a:extLst>
          </p:cNvPr>
          <p:cNvGrpSpPr/>
          <p:nvPr/>
        </p:nvGrpSpPr>
        <p:grpSpPr>
          <a:xfrm>
            <a:off x="395288" y="402314"/>
            <a:ext cx="8286750" cy="1226486"/>
            <a:chOff x="395288" y="5157192"/>
            <a:chExt cx="8286750" cy="1226486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B7F77239-978B-12BD-BAE5-2CB066D39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446" y="5321086"/>
              <a:ext cx="7642783" cy="915480"/>
            </a:xfrm>
            <a:prstGeom prst="rect">
              <a:avLst/>
            </a:prstGeom>
          </p:spPr>
        </p:pic>
        <p:sp>
          <p:nvSpPr>
            <p:cNvPr id="9" name="正方形/長方形 35">
              <a:extLst>
                <a:ext uri="{FF2B5EF4-FFF2-40B4-BE49-F238E27FC236}">
                  <a16:creationId xmlns:a16="http://schemas.microsoft.com/office/drawing/2014/main" id="{7AC06BF5-0EF8-D0CB-5E3D-FAA99372D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88" y="5157192"/>
              <a:ext cx="8286750" cy="1226486"/>
            </a:xfrm>
            <a:prstGeom prst="rect">
              <a:avLst/>
            </a:prstGeom>
            <a:solidFill>
              <a:srgbClr val="0070C0">
                <a:alpha val="3137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A899A15-34AD-0E33-BA71-3F1117BAE7FA}"/>
              </a:ext>
            </a:extLst>
          </p:cNvPr>
          <p:cNvSpPr txBox="1"/>
          <p:nvPr/>
        </p:nvSpPr>
        <p:spPr>
          <a:xfrm>
            <a:off x="703446" y="1844824"/>
            <a:ext cx="7756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000" u="sng" dirty="0"/>
              <a:t>Strategy of proof</a:t>
            </a:r>
            <a:r>
              <a:rPr kumimoji="1" lang="en-US" altLang="ja-JP" sz="2000" dirty="0"/>
              <a:t>:  Sweeping argument by </a:t>
            </a:r>
            <a:r>
              <a:rPr kumimoji="1" lang="en-US" altLang="ja-JP" sz="2000" dirty="0">
                <a:solidFill>
                  <a:srgbClr val="993300"/>
                </a:solidFill>
              </a:rPr>
              <a:t>quasi-</a:t>
            </a:r>
            <a:r>
              <a:rPr kumimoji="1" lang="en-US" altLang="ja-JP" sz="2000" dirty="0" err="1">
                <a:solidFill>
                  <a:srgbClr val="993300"/>
                </a:solidFill>
              </a:rPr>
              <a:t>subsolutions</a:t>
            </a:r>
            <a:r>
              <a:rPr kumimoji="1" lang="en-US" altLang="ja-JP" sz="2000" dirty="0">
                <a:solidFill>
                  <a:srgbClr val="993300"/>
                </a:solidFill>
              </a:rPr>
              <a:t>. </a:t>
            </a:r>
            <a:endParaRPr kumimoji="1" lang="ja-JP" altLang="en-US" sz="2000" dirty="0">
              <a:solidFill>
                <a:srgbClr val="9933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4852E8A-CDC3-E6B4-1899-0693C299593B}"/>
              </a:ext>
            </a:extLst>
          </p:cNvPr>
          <p:cNvSpPr txBox="1"/>
          <p:nvPr/>
        </p:nvSpPr>
        <p:spPr>
          <a:xfrm>
            <a:off x="539552" y="2420888"/>
            <a:ext cx="936104" cy="400110"/>
          </a:xfrm>
          <a:prstGeom prst="rect">
            <a:avLst/>
          </a:prstGeom>
          <a:noFill/>
          <a:ln w="19050">
            <a:solidFill>
              <a:srgbClr val="33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Step 1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EDCC452-03DA-7ED4-4BC9-902E6581A37E}"/>
                  </a:ext>
                </a:extLst>
              </p:cNvPr>
              <p:cNvSpPr txBox="1"/>
              <p:nvPr/>
            </p:nvSpPr>
            <p:spPr>
              <a:xfrm>
                <a:off x="1691680" y="2420888"/>
                <a:ext cx="41044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000" dirty="0"/>
                  <a:t>Define a function </a:t>
                </a:r>
                <a14:m>
                  <m:oMath xmlns:m="http://schemas.openxmlformats.org/officeDocument/2006/math">
                    <m:r>
                      <a:rPr kumimoji="1" lang="ja-JP" altLang="en-US" sz="200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ja-JP" altLang="en-US" sz="2000" dirty="0"/>
                  <a:t> </a:t>
                </a:r>
                <a:r>
                  <a:rPr kumimoji="1" lang="en-US" altLang="ja-JP" sz="2000" dirty="0"/>
                  <a:t>on </a:t>
                </a:r>
                <a14:m>
                  <m:oMath xmlns:m="http://schemas.openxmlformats.org/officeDocument/2006/math">
                    <m:r>
                      <a:rPr kumimoji="1" lang="en-US" altLang="ja-JP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ja-JP" altLang="en-US" sz="2000" dirty="0"/>
                  <a:t>  </a:t>
                </a:r>
                <a:r>
                  <a:rPr kumimoji="1" lang="en-US" altLang="ja-JP" sz="2000" dirty="0"/>
                  <a:t>by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EDCC452-03DA-7ED4-4BC9-902E6581A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420888"/>
                <a:ext cx="4104456" cy="400110"/>
              </a:xfrm>
              <a:prstGeom prst="rect">
                <a:avLst/>
              </a:prstGeom>
              <a:blipFill>
                <a:blip r:embed="rId3"/>
                <a:stretch>
                  <a:fillRect l="-1634" t="-6061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>
            <a:extLst>
              <a:ext uri="{FF2B5EF4-FFF2-40B4-BE49-F238E27FC236}">
                <a16:creationId xmlns:a16="http://schemas.microsoft.com/office/drawing/2014/main" id="{54ED8AC8-BA17-F76E-2D4E-DA6F07E02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05" y="2924944"/>
            <a:ext cx="3851495" cy="1529452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81612413-B2D1-BE71-09A5-F87DBA817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4732233"/>
            <a:ext cx="6359301" cy="352951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88ADCB1-AE6E-3B91-202C-3E72443BF14F}"/>
              </a:ext>
            </a:extLst>
          </p:cNvPr>
          <p:cNvSpPr txBox="1"/>
          <p:nvPr/>
        </p:nvSpPr>
        <p:spPr>
          <a:xfrm>
            <a:off x="539552" y="4685074"/>
            <a:ext cx="972000" cy="400110"/>
          </a:xfrm>
          <a:prstGeom prst="rect">
            <a:avLst/>
          </a:prstGeom>
          <a:noFill/>
          <a:ln w="19050">
            <a:solidFill>
              <a:srgbClr val="33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Step 2</a:t>
            </a:r>
            <a:endParaRPr kumimoji="1" lang="ja-JP" altLang="en-US" sz="2000" dirty="0"/>
          </a:p>
        </p:txBody>
      </p:sp>
      <p:sp>
        <p:nvSpPr>
          <p:cNvPr id="44037" name="Freeform 25">
            <a:extLst>
              <a:ext uri="{FF2B5EF4-FFF2-40B4-BE49-F238E27FC236}">
                <a16:creationId xmlns:a16="http://schemas.microsoft.com/office/drawing/2014/main" id="{A13051D8-0762-52B8-CD1C-DB10FF786439}"/>
              </a:ext>
            </a:extLst>
          </p:cNvPr>
          <p:cNvSpPr>
            <a:spLocks noChangeAspect="1"/>
          </p:cNvSpPr>
          <p:nvPr/>
        </p:nvSpPr>
        <p:spPr bwMode="auto">
          <a:xfrm>
            <a:off x="1187624" y="5751662"/>
            <a:ext cx="2281508" cy="585527"/>
          </a:xfrm>
          <a:custGeom>
            <a:avLst/>
            <a:gdLst>
              <a:gd name="T0" fmla="*/ 2147483646 w 16145"/>
              <a:gd name="T1" fmla="*/ 2147483646 h 10495"/>
              <a:gd name="T2" fmla="*/ 2147483646 w 16145"/>
              <a:gd name="T3" fmla="*/ 2147483646 h 10495"/>
              <a:gd name="T4" fmla="*/ 2147483646 w 16145"/>
              <a:gd name="T5" fmla="*/ 2147483646 h 10495"/>
              <a:gd name="T6" fmla="*/ 2147483646 w 16145"/>
              <a:gd name="T7" fmla="*/ 2147483646 h 10495"/>
              <a:gd name="T8" fmla="*/ 2147483646 w 16145"/>
              <a:gd name="T9" fmla="*/ 2147483646 h 10495"/>
              <a:gd name="T10" fmla="*/ 0 w 16145"/>
              <a:gd name="T11" fmla="*/ 0 h 104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21078 w 21078"/>
              <a:gd name="connsiteY0" fmla="*/ 10437 h 10437"/>
              <a:gd name="connsiteX1" fmla="*/ 15882 w 21078"/>
              <a:gd name="connsiteY1" fmla="*/ 9945 h 10437"/>
              <a:gd name="connsiteX2" fmla="*/ 11759 w 21078"/>
              <a:gd name="connsiteY2" fmla="*/ 8709 h 10437"/>
              <a:gd name="connsiteX3" fmla="*/ 9838 w 21078"/>
              <a:gd name="connsiteY3" fmla="*/ 2170 h 10437"/>
              <a:gd name="connsiteX4" fmla="*/ 7681 w 21078"/>
              <a:gd name="connsiteY4" fmla="*/ 168 h 10437"/>
              <a:gd name="connsiteX5" fmla="*/ 0 w 21078"/>
              <a:gd name="connsiteY5" fmla="*/ 38 h 10437"/>
              <a:gd name="connsiteX0" fmla="*/ 15882 w 15882"/>
              <a:gd name="connsiteY0" fmla="*/ 9945 h 9945"/>
              <a:gd name="connsiteX1" fmla="*/ 11759 w 15882"/>
              <a:gd name="connsiteY1" fmla="*/ 8709 h 9945"/>
              <a:gd name="connsiteX2" fmla="*/ 9838 w 15882"/>
              <a:gd name="connsiteY2" fmla="*/ 2170 h 9945"/>
              <a:gd name="connsiteX3" fmla="*/ 7681 w 15882"/>
              <a:gd name="connsiteY3" fmla="*/ 168 h 9945"/>
              <a:gd name="connsiteX4" fmla="*/ 0 w 15882"/>
              <a:gd name="connsiteY4" fmla="*/ 38 h 9945"/>
              <a:gd name="connsiteX0" fmla="*/ 7404 w 7404"/>
              <a:gd name="connsiteY0" fmla="*/ 8757 h 8757"/>
              <a:gd name="connsiteX1" fmla="*/ 6194 w 7404"/>
              <a:gd name="connsiteY1" fmla="*/ 2182 h 8757"/>
              <a:gd name="connsiteX2" fmla="*/ 4836 w 7404"/>
              <a:gd name="connsiteY2" fmla="*/ 169 h 8757"/>
              <a:gd name="connsiteX3" fmla="*/ 0 w 7404"/>
              <a:gd name="connsiteY3" fmla="*/ 38 h 8757"/>
              <a:gd name="connsiteX0" fmla="*/ 10000 w 10000"/>
              <a:gd name="connsiteY0" fmla="*/ 10000 h 10000"/>
              <a:gd name="connsiteX1" fmla="*/ 8366 w 10000"/>
              <a:gd name="connsiteY1" fmla="*/ 2492 h 10000"/>
              <a:gd name="connsiteX2" fmla="*/ 6532 w 10000"/>
              <a:gd name="connsiteY2" fmla="*/ 193 h 10000"/>
              <a:gd name="connsiteX3" fmla="*/ 0 w 10000"/>
              <a:gd name="connsiteY3" fmla="*/ 4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9517" y="7213"/>
                  <a:pt x="8945" y="4126"/>
                  <a:pt x="8366" y="2492"/>
                </a:cubicBezTo>
                <a:cubicBezTo>
                  <a:pt x="7788" y="858"/>
                  <a:pt x="7116" y="546"/>
                  <a:pt x="6532" y="193"/>
                </a:cubicBezTo>
                <a:cubicBezTo>
                  <a:pt x="5948" y="-161"/>
                  <a:pt x="488" y="90"/>
                  <a:pt x="0" y="43"/>
                </a:cubicBezTo>
              </a:path>
            </a:pathLst>
          </a:custGeom>
          <a:noFill/>
          <a:ln w="25400">
            <a:solidFill>
              <a:srgbClr val="005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4041" name="グループ化 44040">
            <a:extLst>
              <a:ext uri="{FF2B5EF4-FFF2-40B4-BE49-F238E27FC236}">
                <a16:creationId xmlns:a16="http://schemas.microsoft.com/office/drawing/2014/main" id="{29FDF51A-27E1-346B-2D68-09FE993229F5}"/>
              </a:ext>
            </a:extLst>
          </p:cNvPr>
          <p:cNvGrpSpPr/>
          <p:nvPr/>
        </p:nvGrpSpPr>
        <p:grpSpPr>
          <a:xfrm>
            <a:off x="1079929" y="5265336"/>
            <a:ext cx="3780103" cy="1260000"/>
            <a:chOff x="1187624" y="5265336"/>
            <a:chExt cx="3780103" cy="1260000"/>
          </a:xfrm>
        </p:grpSpPr>
        <p:grpSp>
          <p:nvGrpSpPr>
            <p:cNvPr id="44039" name="グループ化 44038">
              <a:extLst>
                <a:ext uri="{FF2B5EF4-FFF2-40B4-BE49-F238E27FC236}">
                  <a16:creationId xmlns:a16="http://schemas.microsoft.com/office/drawing/2014/main" id="{33E84E69-B698-9DF3-24FD-A22E3EA15BA4}"/>
                </a:ext>
              </a:extLst>
            </p:cNvPr>
            <p:cNvGrpSpPr/>
            <p:nvPr/>
          </p:nvGrpSpPr>
          <p:grpSpPr>
            <a:xfrm>
              <a:off x="1187624" y="5265336"/>
              <a:ext cx="3780103" cy="1260000"/>
              <a:chOff x="1187624" y="5265336"/>
              <a:chExt cx="3780103" cy="1260000"/>
            </a:xfrm>
          </p:grpSpPr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1200BA67-9962-4C3B-3F96-FA994CA7303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187624" y="5265336"/>
                <a:ext cx="3529119" cy="1260000"/>
                <a:chOff x="1322715" y="4581128"/>
                <a:chExt cx="4572000" cy="1727590"/>
              </a:xfrm>
            </p:grpSpPr>
            <p:cxnSp>
              <p:nvCxnSpPr>
                <p:cNvPr id="31" name="直線矢印コネクタ 73">
                  <a:extLst>
                    <a:ext uri="{FF2B5EF4-FFF2-40B4-BE49-F238E27FC236}">
                      <a16:creationId xmlns:a16="http://schemas.microsoft.com/office/drawing/2014/main" id="{29F47698-DEB5-ABB1-5DCB-0797668CB3C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322715" y="6061168"/>
                  <a:ext cx="4572000" cy="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032" name="直線矢印コネクタ 74">
                  <a:extLst>
                    <a:ext uri="{FF2B5EF4-FFF2-40B4-BE49-F238E27FC236}">
                      <a16:creationId xmlns:a16="http://schemas.microsoft.com/office/drawing/2014/main" id="{F6FCDBF6-B31A-6CB1-5D43-DEC34B4C52F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3202587" y="4581128"/>
                  <a:ext cx="0" cy="172759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033" name="直線コネクタ 44032">
                  <a:extLst>
                    <a:ext uri="{FF2B5EF4-FFF2-40B4-BE49-F238E27FC236}">
                      <a16:creationId xmlns:a16="http://schemas.microsoft.com/office/drawing/2014/main" id="{ED10AE52-5E28-41F4-AF4C-DFF4D59F29B8}"/>
                    </a:ext>
                  </a:extLst>
                </p:cNvPr>
                <p:cNvCxnSpPr/>
                <p:nvPr/>
              </p:nvCxnSpPr>
              <p:spPr bwMode="auto">
                <a:xfrm>
                  <a:off x="1322715" y="4871822"/>
                  <a:ext cx="4392000" cy="0"/>
                </a:xfrm>
                <a:prstGeom prst="line">
                  <a:avLst/>
                </a:prstGeom>
                <a:solidFill>
                  <a:srgbClr val="FFCC00">
                    <a:alpha val="2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pic>
            <p:nvPicPr>
              <p:cNvPr id="30" name="図 29">
                <a:extLst>
                  <a:ext uri="{FF2B5EF4-FFF2-40B4-BE49-F238E27FC236}">
                    <a16:creationId xmlns:a16="http://schemas.microsoft.com/office/drawing/2014/main" id="{79FDB0C1-BE93-9CD2-3EE4-B36658DED7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1084" y="6237312"/>
                <a:ext cx="226643" cy="210831"/>
              </a:xfrm>
              <a:prstGeom prst="rect">
                <a:avLst/>
              </a:prstGeom>
            </p:spPr>
          </p:pic>
        </p:grpSp>
        <p:sp>
          <p:nvSpPr>
            <p:cNvPr id="44040" name="正方形/長方形 44039">
              <a:extLst>
                <a:ext uri="{FF2B5EF4-FFF2-40B4-BE49-F238E27FC236}">
                  <a16:creationId xmlns:a16="http://schemas.microsoft.com/office/drawing/2014/main" id="{781E05C4-46D5-5236-F640-F65A2AA2A418}"/>
                </a:ext>
              </a:extLst>
            </p:cNvPr>
            <p:cNvSpPr/>
            <p:nvPr/>
          </p:nvSpPr>
          <p:spPr bwMode="auto">
            <a:xfrm>
              <a:off x="2647662" y="5481344"/>
              <a:ext cx="504000" cy="864000"/>
            </a:xfrm>
            <a:prstGeom prst="rect">
              <a:avLst/>
            </a:prstGeom>
            <a:solidFill>
              <a:srgbClr val="993300">
                <a:alpha val="2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44042" name="グループ化 44041">
            <a:extLst>
              <a:ext uri="{FF2B5EF4-FFF2-40B4-BE49-F238E27FC236}">
                <a16:creationId xmlns:a16="http://schemas.microsoft.com/office/drawing/2014/main" id="{DC2B3A0A-9EAC-B5BF-D04A-43A59DFC2821}"/>
              </a:ext>
            </a:extLst>
          </p:cNvPr>
          <p:cNvGrpSpPr/>
          <p:nvPr/>
        </p:nvGrpSpPr>
        <p:grpSpPr>
          <a:xfrm>
            <a:off x="5076056" y="5265344"/>
            <a:ext cx="3780103" cy="1260000"/>
            <a:chOff x="1187624" y="5265336"/>
            <a:chExt cx="3780103" cy="1260000"/>
          </a:xfrm>
        </p:grpSpPr>
        <p:grpSp>
          <p:nvGrpSpPr>
            <p:cNvPr id="44043" name="グループ化 44042">
              <a:extLst>
                <a:ext uri="{FF2B5EF4-FFF2-40B4-BE49-F238E27FC236}">
                  <a16:creationId xmlns:a16="http://schemas.microsoft.com/office/drawing/2014/main" id="{A80894D1-4B5B-3762-E051-F5D0C8A7E036}"/>
                </a:ext>
              </a:extLst>
            </p:cNvPr>
            <p:cNvGrpSpPr/>
            <p:nvPr/>
          </p:nvGrpSpPr>
          <p:grpSpPr>
            <a:xfrm>
              <a:off x="1187624" y="5265336"/>
              <a:ext cx="3780103" cy="1260000"/>
              <a:chOff x="1187624" y="5265336"/>
              <a:chExt cx="3780103" cy="1260000"/>
            </a:xfrm>
          </p:grpSpPr>
          <p:grpSp>
            <p:nvGrpSpPr>
              <p:cNvPr id="44045" name="グループ化 44044">
                <a:extLst>
                  <a:ext uri="{FF2B5EF4-FFF2-40B4-BE49-F238E27FC236}">
                    <a16:creationId xmlns:a16="http://schemas.microsoft.com/office/drawing/2014/main" id="{62992063-4D8A-23EF-4F1A-CDCC51D00EA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187624" y="5265336"/>
                <a:ext cx="3529119" cy="1260000"/>
                <a:chOff x="1322715" y="4581128"/>
                <a:chExt cx="4572000" cy="1727590"/>
              </a:xfrm>
            </p:grpSpPr>
            <p:cxnSp>
              <p:nvCxnSpPr>
                <p:cNvPr id="44047" name="直線矢印コネクタ 73">
                  <a:extLst>
                    <a:ext uri="{FF2B5EF4-FFF2-40B4-BE49-F238E27FC236}">
                      <a16:creationId xmlns:a16="http://schemas.microsoft.com/office/drawing/2014/main" id="{588308B4-826D-67D6-0E56-3EE99E73DC2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322715" y="6061168"/>
                  <a:ext cx="4572000" cy="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048" name="直線矢印コネクタ 74">
                  <a:extLst>
                    <a:ext uri="{FF2B5EF4-FFF2-40B4-BE49-F238E27FC236}">
                      <a16:creationId xmlns:a16="http://schemas.microsoft.com/office/drawing/2014/main" id="{EAC16519-B95F-937A-E0EC-CC94217263B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3202587" y="4581128"/>
                  <a:ext cx="0" cy="172759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049" name="直線コネクタ 44048">
                  <a:extLst>
                    <a:ext uri="{FF2B5EF4-FFF2-40B4-BE49-F238E27FC236}">
                      <a16:creationId xmlns:a16="http://schemas.microsoft.com/office/drawing/2014/main" id="{ABFEB627-3E4A-839D-3591-0136D0138E3B}"/>
                    </a:ext>
                  </a:extLst>
                </p:cNvPr>
                <p:cNvCxnSpPr/>
                <p:nvPr/>
              </p:nvCxnSpPr>
              <p:spPr bwMode="auto">
                <a:xfrm>
                  <a:off x="1322715" y="4871822"/>
                  <a:ext cx="4392000" cy="0"/>
                </a:xfrm>
                <a:prstGeom prst="line">
                  <a:avLst/>
                </a:prstGeom>
                <a:solidFill>
                  <a:srgbClr val="FFCC00">
                    <a:alpha val="2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pic>
            <p:nvPicPr>
              <p:cNvPr id="44046" name="図 44045">
                <a:extLst>
                  <a:ext uri="{FF2B5EF4-FFF2-40B4-BE49-F238E27FC236}">
                    <a16:creationId xmlns:a16="http://schemas.microsoft.com/office/drawing/2014/main" id="{0E962BA0-1221-B726-03D1-E648CF384C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1084" y="6237312"/>
                <a:ext cx="226643" cy="210831"/>
              </a:xfrm>
              <a:prstGeom prst="rect">
                <a:avLst/>
              </a:prstGeom>
            </p:spPr>
          </p:pic>
        </p:grpSp>
        <p:sp>
          <p:nvSpPr>
            <p:cNvPr id="44044" name="正方形/長方形 44043">
              <a:extLst>
                <a:ext uri="{FF2B5EF4-FFF2-40B4-BE49-F238E27FC236}">
                  <a16:creationId xmlns:a16="http://schemas.microsoft.com/office/drawing/2014/main" id="{0F60D2E5-0F4B-3997-126C-13A78D628090}"/>
                </a:ext>
              </a:extLst>
            </p:cNvPr>
            <p:cNvSpPr/>
            <p:nvPr/>
          </p:nvSpPr>
          <p:spPr bwMode="auto">
            <a:xfrm>
              <a:off x="2647662" y="5481344"/>
              <a:ext cx="504000" cy="864000"/>
            </a:xfrm>
            <a:prstGeom prst="rect">
              <a:avLst/>
            </a:prstGeom>
            <a:solidFill>
              <a:srgbClr val="993300">
                <a:alpha val="2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44050" name="Freeform 25">
            <a:extLst>
              <a:ext uri="{FF2B5EF4-FFF2-40B4-BE49-F238E27FC236}">
                <a16:creationId xmlns:a16="http://schemas.microsoft.com/office/drawing/2014/main" id="{A52E467B-814B-168C-7AC8-1C43797447B5}"/>
              </a:ext>
            </a:extLst>
          </p:cNvPr>
          <p:cNvSpPr>
            <a:spLocks noChangeAspect="1"/>
          </p:cNvSpPr>
          <p:nvPr/>
        </p:nvSpPr>
        <p:spPr bwMode="auto">
          <a:xfrm>
            <a:off x="5142460" y="5734266"/>
            <a:ext cx="3007192" cy="592984"/>
          </a:xfrm>
          <a:custGeom>
            <a:avLst/>
            <a:gdLst>
              <a:gd name="T0" fmla="*/ 2147483646 w 16145"/>
              <a:gd name="T1" fmla="*/ 2147483646 h 10495"/>
              <a:gd name="T2" fmla="*/ 2147483646 w 16145"/>
              <a:gd name="T3" fmla="*/ 2147483646 h 10495"/>
              <a:gd name="T4" fmla="*/ 2147483646 w 16145"/>
              <a:gd name="T5" fmla="*/ 2147483646 h 10495"/>
              <a:gd name="T6" fmla="*/ 2147483646 w 16145"/>
              <a:gd name="T7" fmla="*/ 2147483646 h 10495"/>
              <a:gd name="T8" fmla="*/ 2147483646 w 16145"/>
              <a:gd name="T9" fmla="*/ 2147483646 h 10495"/>
              <a:gd name="T10" fmla="*/ 0 w 16145"/>
              <a:gd name="T11" fmla="*/ 0 h 104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21078 w 21078"/>
              <a:gd name="connsiteY0" fmla="*/ 10437 h 10437"/>
              <a:gd name="connsiteX1" fmla="*/ 15882 w 21078"/>
              <a:gd name="connsiteY1" fmla="*/ 9945 h 10437"/>
              <a:gd name="connsiteX2" fmla="*/ 11759 w 21078"/>
              <a:gd name="connsiteY2" fmla="*/ 8709 h 10437"/>
              <a:gd name="connsiteX3" fmla="*/ 9838 w 21078"/>
              <a:gd name="connsiteY3" fmla="*/ 2170 h 10437"/>
              <a:gd name="connsiteX4" fmla="*/ 7681 w 21078"/>
              <a:gd name="connsiteY4" fmla="*/ 168 h 10437"/>
              <a:gd name="connsiteX5" fmla="*/ 0 w 21078"/>
              <a:gd name="connsiteY5" fmla="*/ 38 h 10437"/>
              <a:gd name="connsiteX0" fmla="*/ 15882 w 15882"/>
              <a:gd name="connsiteY0" fmla="*/ 9945 h 9945"/>
              <a:gd name="connsiteX1" fmla="*/ 11759 w 15882"/>
              <a:gd name="connsiteY1" fmla="*/ 8709 h 9945"/>
              <a:gd name="connsiteX2" fmla="*/ 9838 w 15882"/>
              <a:gd name="connsiteY2" fmla="*/ 2170 h 9945"/>
              <a:gd name="connsiteX3" fmla="*/ 7681 w 15882"/>
              <a:gd name="connsiteY3" fmla="*/ 168 h 9945"/>
              <a:gd name="connsiteX4" fmla="*/ 0 w 15882"/>
              <a:gd name="connsiteY4" fmla="*/ 38 h 9945"/>
              <a:gd name="connsiteX0" fmla="*/ 7404 w 7404"/>
              <a:gd name="connsiteY0" fmla="*/ 8757 h 8757"/>
              <a:gd name="connsiteX1" fmla="*/ 6194 w 7404"/>
              <a:gd name="connsiteY1" fmla="*/ 2182 h 8757"/>
              <a:gd name="connsiteX2" fmla="*/ 4836 w 7404"/>
              <a:gd name="connsiteY2" fmla="*/ 169 h 8757"/>
              <a:gd name="connsiteX3" fmla="*/ 0 w 7404"/>
              <a:gd name="connsiteY3" fmla="*/ 38 h 8757"/>
              <a:gd name="connsiteX0" fmla="*/ 10000 w 10000"/>
              <a:gd name="connsiteY0" fmla="*/ 10000 h 10000"/>
              <a:gd name="connsiteX1" fmla="*/ 8366 w 10000"/>
              <a:gd name="connsiteY1" fmla="*/ 2492 h 10000"/>
              <a:gd name="connsiteX2" fmla="*/ 6532 w 10000"/>
              <a:gd name="connsiteY2" fmla="*/ 193 h 10000"/>
              <a:gd name="connsiteX3" fmla="*/ 0 w 10000"/>
              <a:gd name="connsiteY3" fmla="*/ 43 h 10000"/>
              <a:gd name="connsiteX0" fmla="*/ 13093 w 13093"/>
              <a:gd name="connsiteY0" fmla="*/ 9921 h 9921"/>
              <a:gd name="connsiteX1" fmla="*/ 11459 w 13093"/>
              <a:gd name="connsiteY1" fmla="*/ 2413 h 9921"/>
              <a:gd name="connsiteX2" fmla="*/ 9625 w 13093"/>
              <a:gd name="connsiteY2" fmla="*/ 114 h 9921"/>
              <a:gd name="connsiteX3" fmla="*/ 0 w 13093"/>
              <a:gd name="connsiteY3" fmla="*/ 303 h 9921"/>
              <a:gd name="connsiteX0" fmla="*/ 10067 w 10067"/>
              <a:gd name="connsiteY0" fmla="*/ 10208 h 10208"/>
              <a:gd name="connsiteX1" fmla="*/ 8819 w 10067"/>
              <a:gd name="connsiteY1" fmla="*/ 2640 h 10208"/>
              <a:gd name="connsiteX2" fmla="*/ 7418 w 10067"/>
              <a:gd name="connsiteY2" fmla="*/ 323 h 10208"/>
              <a:gd name="connsiteX3" fmla="*/ 0 w 10067"/>
              <a:gd name="connsiteY3" fmla="*/ 0 h 1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67" h="10208">
                <a:moveTo>
                  <a:pt x="10067" y="10208"/>
                </a:moveTo>
                <a:cubicBezTo>
                  <a:pt x="9698" y="7399"/>
                  <a:pt x="9261" y="4287"/>
                  <a:pt x="8819" y="2640"/>
                </a:cubicBezTo>
                <a:cubicBezTo>
                  <a:pt x="8378" y="993"/>
                  <a:pt x="7864" y="679"/>
                  <a:pt x="7418" y="323"/>
                </a:cubicBezTo>
                <a:cubicBezTo>
                  <a:pt x="6972" y="-34"/>
                  <a:pt x="373" y="48"/>
                  <a:pt x="0" y="0"/>
                </a:cubicBezTo>
              </a:path>
            </a:pathLst>
          </a:custGeom>
          <a:noFill/>
          <a:ln w="25400">
            <a:solidFill>
              <a:srgbClr val="005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051" name="矢印: 右 44050">
            <a:extLst>
              <a:ext uri="{FF2B5EF4-FFF2-40B4-BE49-F238E27FC236}">
                <a16:creationId xmlns:a16="http://schemas.microsoft.com/office/drawing/2014/main" id="{EB9902F9-8928-7799-574D-AECD6F2DB7F4}"/>
              </a:ext>
            </a:extLst>
          </p:cNvPr>
          <p:cNvSpPr/>
          <p:nvPr/>
        </p:nvSpPr>
        <p:spPr bwMode="auto">
          <a:xfrm>
            <a:off x="3469132" y="6021288"/>
            <a:ext cx="247189" cy="142951"/>
          </a:xfrm>
          <a:prstGeom prst="rightArrow">
            <a:avLst/>
          </a:prstGeom>
          <a:solidFill>
            <a:srgbClr val="0058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4052" name="矢印: 右 44051">
            <a:extLst>
              <a:ext uri="{FF2B5EF4-FFF2-40B4-BE49-F238E27FC236}">
                <a16:creationId xmlns:a16="http://schemas.microsoft.com/office/drawing/2014/main" id="{7C31CA84-942C-5759-BF18-27A8BF017FA5}"/>
              </a:ext>
            </a:extLst>
          </p:cNvPr>
          <p:cNvSpPr/>
          <p:nvPr/>
        </p:nvSpPr>
        <p:spPr bwMode="auto">
          <a:xfrm>
            <a:off x="8141235" y="6021288"/>
            <a:ext cx="247189" cy="142951"/>
          </a:xfrm>
          <a:prstGeom prst="rightArrow">
            <a:avLst/>
          </a:prstGeom>
          <a:solidFill>
            <a:srgbClr val="0058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grpSp>
        <p:nvGrpSpPr>
          <p:cNvPr id="44061" name="グループ化 44060">
            <a:extLst>
              <a:ext uri="{FF2B5EF4-FFF2-40B4-BE49-F238E27FC236}">
                <a16:creationId xmlns:a16="http://schemas.microsoft.com/office/drawing/2014/main" id="{FB4A3E5B-AA2C-A323-21E6-5B4B22005BC4}"/>
              </a:ext>
            </a:extLst>
          </p:cNvPr>
          <p:cNvGrpSpPr/>
          <p:nvPr/>
        </p:nvGrpSpPr>
        <p:grpSpPr>
          <a:xfrm>
            <a:off x="5002585" y="2708920"/>
            <a:ext cx="3895358" cy="1881500"/>
            <a:chOff x="5002585" y="2708920"/>
            <a:chExt cx="3895358" cy="1881500"/>
          </a:xfrm>
        </p:grpSpPr>
        <p:grpSp>
          <p:nvGrpSpPr>
            <p:cNvPr id="44056" name="グループ化 44055">
              <a:extLst>
                <a:ext uri="{FF2B5EF4-FFF2-40B4-BE49-F238E27FC236}">
                  <a16:creationId xmlns:a16="http://schemas.microsoft.com/office/drawing/2014/main" id="{7FA0EB78-63FA-F146-55A1-27BBB92CBC10}"/>
                </a:ext>
              </a:extLst>
            </p:cNvPr>
            <p:cNvGrpSpPr/>
            <p:nvPr/>
          </p:nvGrpSpPr>
          <p:grpSpPr>
            <a:xfrm>
              <a:off x="5002585" y="2708920"/>
              <a:ext cx="3895358" cy="1728001"/>
              <a:chOff x="5002585" y="2708920"/>
              <a:chExt cx="3895358" cy="1728001"/>
            </a:xfrm>
          </p:grpSpPr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43996659-8E3C-07EF-4578-0E1CCFC480F6}"/>
                  </a:ext>
                </a:extLst>
              </p:cNvPr>
              <p:cNvGrpSpPr/>
              <p:nvPr/>
            </p:nvGrpSpPr>
            <p:grpSpPr>
              <a:xfrm>
                <a:off x="5002585" y="2708920"/>
                <a:ext cx="3895358" cy="1728001"/>
                <a:chOff x="4786561" y="2972815"/>
                <a:chExt cx="3895358" cy="1600000"/>
              </a:xfrm>
            </p:grpSpPr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E7C53A57-6326-80B9-387D-D38FDEABC42E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4786561" y="2972815"/>
                  <a:ext cx="3529855" cy="1600000"/>
                  <a:chOff x="1322715" y="4470693"/>
                  <a:chExt cx="4572000" cy="1837813"/>
                </a:xfrm>
              </p:grpSpPr>
              <p:cxnSp>
                <p:nvCxnSpPr>
                  <p:cNvPr id="10" name="直線矢印コネクタ 73">
                    <a:extLst>
                      <a:ext uri="{FF2B5EF4-FFF2-40B4-BE49-F238E27FC236}">
                        <a16:creationId xmlns:a16="http://schemas.microsoft.com/office/drawing/2014/main" id="{EB78CFFA-33CA-0EF8-7530-655BB71089EA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322715" y="6061168"/>
                    <a:ext cx="4572000" cy="0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" name="直線矢印コネクタ 74">
                    <a:extLst>
                      <a:ext uri="{FF2B5EF4-FFF2-40B4-BE49-F238E27FC236}">
                        <a16:creationId xmlns:a16="http://schemas.microsoft.com/office/drawing/2014/main" id="{5F6A0097-310B-94F2-AE0C-A263811689C7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4868773" y="4470693"/>
                    <a:ext cx="0" cy="1837813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2" name="直線コネクタ 11">
                    <a:extLst>
                      <a:ext uri="{FF2B5EF4-FFF2-40B4-BE49-F238E27FC236}">
                        <a16:creationId xmlns:a16="http://schemas.microsoft.com/office/drawing/2014/main" id="{E43320F6-C663-B95F-A339-775E1DAFCA87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1322715" y="4871822"/>
                    <a:ext cx="4392000" cy="0"/>
                  </a:xfrm>
                  <a:prstGeom prst="line">
                    <a:avLst/>
                  </a:prstGeom>
                  <a:solidFill>
                    <a:srgbClr val="FFCC00">
                      <a:alpha val="20000"/>
                    </a:srgbClr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pic>
              <p:nvPicPr>
                <p:cNvPr id="13" name="図 12">
                  <a:extLst>
                    <a:ext uri="{FF2B5EF4-FFF2-40B4-BE49-F238E27FC236}">
                      <a16:creationId xmlns:a16="http://schemas.microsoft.com/office/drawing/2014/main" id="{0C875462-7215-D0A1-2D7A-B8F4CAF4BB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03394" y="4221089"/>
                  <a:ext cx="278525" cy="239901"/>
                </a:xfrm>
                <a:prstGeom prst="rect">
                  <a:avLst/>
                </a:prstGeom>
              </p:spPr>
            </p:pic>
          </p:grpSp>
          <p:grpSp>
            <p:nvGrpSpPr>
              <p:cNvPr id="44055" name="グループ化 44054">
                <a:extLst>
                  <a:ext uri="{FF2B5EF4-FFF2-40B4-BE49-F238E27FC236}">
                    <a16:creationId xmlns:a16="http://schemas.microsoft.com/office/drawing/2014/main" id="{08CFA080-545D-F27E-C063-F445C92A16E2}"/>
                  </a:ext>
                </a:extLst>
              </p:cNvPr>
              <p:cNvGrpSpPr/>
              <p:nvPr/>
            </p:nvGrpSpPr>
            <p:grpSpPr>
              <a:xfrm>
                <a:off x="5036860" y="3448878"/>
                <a:ext cx="3423572" cy="755476"/>
                <a:chOff x="5036860" y="3448878"/>
                <a:chExt cx="3423572" cy="755476"/>
              </a:xfrm>
            </p:grpSpPr>
            <p:cxnSp>
              <p:nvCxnSpPr>
                <p:cNvPr id="20" name="直線コネクタ 19">
                  <a:extLst>
                    <a:ext uri="{FF2B5EF4-FFF2-40B4-BE49-F238E27FC236}">
                      <a16:creationId xmlns:a16="http://schemas.microsoft.com/office/drawing/2014/main" id="{14791093-5D70-CA7A-E9B7-EF8DB0DEFDDE}"/>
                    </a:ext>
                  </a:extLst>
                </p:cNvPr>
                <p:cNvCxnSpPr/>
                <p:nvPr/>
              </p:nvCxnSpPr>
              <p:spPr bwMode="auto">
                <a:xfrm>
                  <a:off x="5036860" y="3448878"/>
                  <a:ext cx="3356609" cy="0"/>
                </a:xfrm>
                <a:prstGeom prst="line">
                  <a:avLst/>
                </a:prstGeom>
                <a:solidFill>
                  <a:srgbClr val="FFCC00">
                    <a:alpha val="2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grpSp>
              <p:nvGrpSpPr>
                <p:cNvPr id="24" name="グループ化 23">
                  <a:extLst>
                    <a:ext uri="{FF2B5EF4-FFF2-40B4-BE49-F238E27FC236}">
                      <a16:creationId xmlns:a16="http://schemas.microsoft.com/office/drawing/2014/main" id="{F47CA8D7-D312-5E72-3589-D2B1CF7C001F}"/>
                    </a:ext>
                  </a:extLst>
                </p:cNvPr>
                <p:cNvGrpSpPr/>
                <p:nvPr/>
              </p:nvGrpSpPr>
              <p:grpSpPr>
                <a:xfrm>
                  <a:off x="5051952" y="3509475"/>
                  <a:ext cx="3408480" cy="694879"/>
                  <a:chOff x="5051952" y="3509475"/>
                  <a:chExt cx="3408480" cy="694879"/>
                </a:xfrm>
              </p:grpSpPr>
              <p:sp>
                <p:nvSpPr>
                  <p:cNvPr id="21" name="Freeform 25">
                    <a:extLst>
                      <a:ext uri="{FF2B5EF4-FFF2-40B4-BE49-F238E27FC236}">
                        <a16:creationId xmlns:a16="http://schemas.microsoft.com/office/drawing/2014/main" id="{E1049A7A-86DF-0632-C140-A085487CD6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51952" y="3509475"/>
                    <a:ext cx="2688400" cy="689949"/>
                  </a:xfrm>
                  <a:custGeom>
                    <a:avLst/>
                    <a:gdLst>
                      <a:gd name="T0" fmla="*/ 2147483646 w 16145"/>
                      <a:gd name="T1" fmla="*/ 2147483646 h 10495"/>
                      <a:gd name="T2" fmla="*/ 2147483646 w 16145"/>
                      <a:gd name="T3" fmla="*/ 2147483646 h 10495"/>
                      <a:gd name="T4" fmla="*/ 2147483646 w 16145"/>
                      <a:gd name="T5" fmla="*/ 2147483646 h 10495"/>
                      <a:gd name="T6" fmla="*/ 2147483646 w 16145"/>
                      <a:gd name="T7" fmla="*/ 2147483646 h 10495"/>
                      <a:gd name="T8" fmla="*/ 2147483646 w 16145"/>
                      <a:gd name="T9" fmla="*/ 2147483646 h 10495"/>
                      <a:gd name="T10" fmla="*/ 0 w 16145"/>
                      <a:gd name="T11" fmla="*/ 0 h 1049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connsiteX0" fmla="*/ 21078 w 21078"/>
                      <a:gd name="connsiteY0" fmla="*/ 10437 h 10437"/>
                      <a:gd name="connsiteX1" fmla="*/ 15882 w 21078"/>
                      <a:gd name="connsiteY1" fmla="*/ 9945 h 10437"/>
                      <a:gd name="connsiteX2" fmla="*/ 11759 w 21078"/>
                      <a:gd name="connsiteY2" fmla="*/ 8709 h 10437"/>
                      <a:gd name="connsiteX3" fmla="*/ 9838 w 21078"/>
                      <a:gd name="connsiteY3" fmla="*/ 2170 h 10437"/>
                      <a:gd name="connsiteX4" fmla="*/ 7681 w 21078"/>
                      <a:gd name="connsiteY4" fmla="*/ 168 h 10437"/>
                      <a:gd name="connsiteX5" fmla="*/ 0 w 21078"/>
                      <a:gd name="connsiteY5" fmla="*/ 38 h 10437"/>
                      <a:gd name="connsiteX0" fmla="*/ 15882 w 15882"/>
                      <a:gd name="connsiteY0" fmla="*/ 9945 h 9945"/>
                      <a:gd name="connsiteX1" fmla="*/ 11759 w 15882"/>
                      <a:gd name="connsiteY1" fmla="*/ 8709 h 9945"/>
                      <a:gd name="connsiteX2" fmla="*/ 9838 w 15882"/>
                      <a:gd name="connsiteY2" fmla="*/ 2170 h 9945"/>
                      <a:gd name="connsiteX3" fmla="*/ 7681 w 15882"/>
                      <a:gd name="connsiteY3" fmla="*/ 168 h 9945"/>
                      <a:gd name="connsiteX4" fmla="*/ 0 w 15882"/>
                      <a:gd name="connsiteY4" fmla="*/ 38 h 9945"/>
                      <a:gd name="connsiteX0" fmla="*/ 7404 w 7404"/>
                      <a:gd name="connsiteY0" fmla="*/ 8757 h 8757"/>
                      <a:gd name="connsiteX1" fmla="*/ 6194 w 7404"/>
                      <a:gd name="connsiteY1" fmla="*/ 2182 h 8757"/>
                      <a:gd name="connsiteX2" fmla="*/ 4836 w 7404"/>
                      <a:gd name="connsiteY2" fmla="*/ 169 h 8757"/>
                      <a:gd name="connsiteX3" fmla="*/ 0 w 7404"/>
                      <a:gd name="connsiteY3" fmla="*/ 38 h 8757"/>
                      <a:gd name="connsiteX0" fmla="*/ 10000 w 10000"/>
                      <a:gd name="connsiteY0" fmla="*/ 10000 h 10000"/>
                      <a:gd name="connsiteX1" fmla="*/ 8366 w 10000"/>
                      <a:gd name="connsiteY1" fmla="*/ 2492 h 10000"/>
                      <a:gd name="connsiteX2" fmla="*/ 6532 w 10000"/>
                      <a:gd name="connsiteY2" fmla="*/ 193 h 10000"/>
                      <a:gd name="connsiteX3" fmla="*/ 0 w 10000"/>
                      <a:gd name="connsiteY3" fmla="*/ 43 h 1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000" h="10000">
                        <a:moveTo>
                          <a:pt x="10000" y="10000"/>
                        </a:moveTo>
                        <a:cubicBezTo>
                          <a:pt x="9517" y="7213"/>
                          <a:pt x="8945" y="4126"/>
                          <a:pt x="8366" y="2492"/>
                        </a:cubicBezTo>
                        <a:cubicBezTo>
                          <a:pt x="7788" y="858"/>
                          <a:pt x="7116" y="546"/>
                          <a:pt x="6532" y="193"/>
                        </a:cubicBezTo>
                        <a:cubicBezTo>
                          <a:pt x="5948" y="-161"/>
                          <a:pt x="488" y="90"/>
                          <a:pt x="0" y="43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58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ja-JP" altLang="en-US"/>
                  </a:p>
                </p:txBody>
              </p:sp>
              <p:cxnSp>
                <p:nvCxnSpPr>
                  <p:cNvPr id="23" name="直線コネクタ 22">
                    <a:extLst>
                      <a:ext uri="{FF2B5EF4-FFF2-40B4-BE49-F238E27FC236}">
                        <a16:creationId xmlns:a16="http://schemas.microsoft.com/office/drawing/2014/main" id="{1E9CB115-B119-EC99-2792-42D7C63AAE76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7740352" y="4204354"/>
                    <a:ext cx="720080" cy="0"/>
                  </a:xfrm>
                  <a:prstGeom prst="line">
                    <a:avLst/>
                  </a:prstGeom>
                  <a:solidFill>
                    <a:srgbClr val="FFCC00">
                      <a:alpha val="20000"/>
                    </a:srgbClr>
                  </a:solidFill>
                  <a:ln w="28575" cap="flat" cmpd="sng" algn="ctr">
                    <a:solidFill>
                      <a:srgbClr val="0058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054" name="テキスト ボックス 44053">
                      <a:extLst>
                        <a:ext uri="{FF2B5EF4-FFF2-40B4-BE49-F238E27FC236}">
                          <a16:creationId xmlns:a16="http://schemas.microsoft.com/office/drawing/2014/main" id="{66E32E7C-7C10-FC03-9ECD-65C497ADB8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20272" y="3604954"/>
                      <a:ext cx="36004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l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ja-JP" altLang="en-US" sz="200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oMath>
                        </m:oMathPara>
                      </a14:m>
                      <a:endParaRPr kumimoji="1" lang="ja-JP" altLang="en-US" sz="2000" dirty="0"/>
                    </a:p>
                  </p:txBody>
                </p:sp>
              </mc:Choice>
              <mc:Fallback xmlns="">
                <p:sp>
                  <p:nvSpPr>
                    <p:cNvPr id="44054" name="テキスト ボックス 44053">
                      <a:extLst>
                        <a:ext uri="{FF2B5EF4-FFF2-40B4-BE49-F238E27FC236}">
                          <a16:creationId xmlns:a16="http://schemas.microsoft.com/office/drawing/2014/main" id="{66E32E7C-7C10-FC03-9ECD-65C497ADB87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20272" y="3604954"/>
                      <a:ext cx="360040" cy="400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06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44057" name="テキスト ボックス 44056">
              <a:extLst>
                <a:ext uri="{FF2B5EF4-FFF2-40B4-BE49-F238E27FC236}">
                  <a16:creationId xmlns:a16="http://schemas.microsoft.com/office/drawing/2014/main" id="{464A5B96-55E1-4228-49A0-A83508A03385}"/>
                </a:ext>
              </a:extLst>
            </p:cNvPr>
            <p:cNvSpPr txBox="1"/>
            <p:nvPr/>
          </p:nvSpPr>
          <p:spPr>
            <a:xfrm>
              <a:off x="7740352" y="4221088"/>
              <a:ext cx="7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dirty="0"/>
                <a:t>0</a:t>
              </a:r>
              <a:endParaRPr kumimoji="1" lang="ja-JP" altLang="en-US" dirty="0"/>
            </a:p>
          </p:txBody>
        </p:sp>
        <p:sp>
          <p:nvSpPr>
            <p:cNvPr id="44059" name="テキスト ボックス 44058">
              <a:extLst>
                <a:ext uri="{FF2B5EF4-FFF2-40B4-BE49-F238E27FC236}">
                  <a16:creationId xmlns:a16="http://schemas.microsoft.com/office/drawing/2014/main" id="{9F73FCAC-A094-7D0A-5802-3AEB71FE0EA2}"/>
                </a:ext>
              </a:extLst>
            </p:cNvPr>
            <p:cNvSpPr txBox="1"/>
            <p:nvPr/>
          </p:nvSpPr>
          <p:spPr>
            <a:xfrm>
              <a:off x="7740352" y="2780928"/>
              <a:ext cx="7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 dirty="0"/>
                <a:t>1</a:t>
              </a:r>
              <a:endParaRPr kumimoji="1" lang="ja-JP" altLang="en-US" dirty="0"/>
            </a:p>
          </p:txBody>
        </p:sp>
        <p:sp>
          <p:nvSpPr>
            <p:cNvPr id="44060" name="テキスト ボックス 44059">
              <a:extLst>
                <a:ext uri="{FF2B5EF4-FFF2-40B4-BE49-F238E27FC236}">
                  <a16:creationId xmlns:a16="http://schemas.microsoft.com/office/drawing/2014/main" id="{36C5C959-F67C-B3F8-0966-8FF0EAB2AC5E}"/>
                </a:ext>
              </a:extLst>
            </p:cNvPr>
            <p:cNvSpPr txBox="1"/>
            <p:nvPr/>
          </p:nvSpPr>
          <p:spPr>
            <a:xfrm>
              <a:off x="7701024" y="3140968"/>
              <a:ext cx="212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ja-JP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970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27" grpId="0" animBg="1"/>
      <p:bldP spid="44037" grpId="0" animBg="1"/>
      <p:bldP spid="44050" grpId="0" animBg="1"/>
      <p:bldP spid="44051" grpId="0" animBg="1"/>
      <p:bldP spid="4405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CD673-E6FC-7543-BB97-B0B4C81B1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1" name="フリーフォーム: 図形 44060">
            <a:extLst>
              <a:ext uri="{FF2B5EF4-FFF2-40B4-BE49-F238E27FC236}">
                <a16:creationId xmlns:a16="http://schemas.microsoft.com/office/drawing/2014/main" id="{60DD3C6E-14C9-8D18-9216-BF0D1BC738F9}"/>
              </a:ext>
            </a:extLst>
          </p:cNvPr>
          <p:cNvSpPr>
            <a:spLocks noChangeAspect="1"/>
          </p:cNvSpPr>
          <p:nvPr/>
        </p:nvSpPr>
        <p:spPr bwMode="auto">
          <a:xfrm>
            <a:off x="4427987" y="3429112"/>
            <a:ext cx="2033812" cy="1008000"/>
          </a:xfrm>
          <a:custGeom>
            <a:avLst/>
            <a:gdLst>
              <a:gd name="connsiteX0" fmla="*/ 632097 w 2160598"/>
              <a:gd name="connsiteY0" fmla="*/ 70589 h 1144763"/>
              <a:gd name="connsiteX1" fmla="*/ 1665766 w 2160598"/>
              <a:gd name="connsiteY1" fmla="*/ 70589 h 1144763"/>
              <a:gd name="connsiteX2" fmla="*/ 2152784 w 2160598"/>
              <a:gd name="connsiteY2" fmla="*/ 796145 h 1144763"/>
              <a:gd name="connsiteX3" fmla="*/ 1307958 w 2160598"/>
              <a:gd name="connsiteY3" fmla="*/ 1144015 h 1144763"/>
              <a:gd name="connsiteX4" fmla="*/ 184836 w 2160598"/>
              <a:gd name="connsiteY4" fmla="*/ 875658 h 1144763"/>
              <a:gd name="connsiteX5" fmla="*/ 45688 w 2160598"/>
              <a:gd name="connsiteY5" fmla="*/ 448276 h 1144763"/>
              <a:gd name="connsiteX6" fmla="*/ 632097 w 2160598"/>
              <a:gd name="connsiteY6" fmla="*/ 70589 h 1144763"/>
              <a:gd name="connsiteX0" fmla="*/ 632097 w 2161724"/>
              <a:gd name="connsiteY0" fmla="*/ 70589 h 1056056"/>
              <a:gd name="connsiteX1" fmla="*/ 1665766 w 2161724"/>
              <a:gd name="connsiteY1" fmla="*/ 70589 h 1056056"/>
              <a:gd name="connsiteX2" fmla="*/ 2152784 w 2161724"/>
              <a:gd name="connsiteY2" fmla="*/ 796145 h 1056056"/>
              <a:gd name="connsiteX3" fmla="*/ 1278141 w 2161724"/>
              <a:gd name="connsiteY3" fmla="*/ 1054563 h 1056056"/>
              <a:gd name="connsiteX4" fmla="*/ 184836 w 2161724"/>
              <a:gd name="connsiteY4" fmla="*/ 875658 h 1056056"/>
              <a:gd name="connsiteX5" fmla="*/ 45688 w 2161724"/>
              <a:gd name="connsiteY5" fmla="*/ 448276 h 1056056"/>
              <a:gd name="connsiteX6" fmla="*/ 632097 w 2161724"/>
              <a:gd name="connsiteY6" fmla="*/ 70589 h 1056056"/>
              <a:gd name="connsiteX0" fmla="*/ 632097 w 2122878"/>
              <a:gd name="connsiteY0" fmla="*/ 56908 h 1051798"/>
              <a:gd name="connsiteX1" fmla="*/ 1665766 w 2122878"/>
              <a:gd name="connsiteY1" fmla="*/ 56908 h 1051798"/>
              <a:gd name="connsiteX2" fmla="*/ 2113027 w 2122878"/>
              <a:gd name="connsiteY2" fmla="*/ 583681 h 1051798"/>
              <a:gd name="connsiteX3" fmla="*/ 1278141 w 2122878"/>
              <a:gd name="connsiteY3" fmla="*/ 1040882 h 1051798"/>
              <a:gd name="connsiteX4" fmla="*/ 184836 w 2122878"/>
              <a:gd name="connsiteY4" fmla="*/ 861977 h 1051798"/>
              <a:gd name="connsiteX5" fmla="*/ 45688 w 2122878"/>
              <a:gd name="connsiteY5" fmla="*/ 434595 h 1051798"/>
              <a:gd name="connsiteX6" fmla="*/ 632097 w 2122878"/>
              <a:gd name="connsiteY6" fmla="*/ 56908 h 1051798"/>
              <a:gd name="connsiteX0" fmla="*/ 632097 w 2122878"/>
              <a:gd name="connsiteY0" fmla="*/ 58918 h 1052143"/>
              <a:gd name="connsiteX1" fmla="*/ 1665766 w 2122878"/>
              <a:gd name="connsiteY1" fmla="*/ 58918 h 1052143"/>
              <a:gd name="connsiteX2" fmla="*/ 2113027 w 2122878"/>
              <a:gd name="connsiteY2" fmla="*/ 615509 h 1052143"/>
              <a:gd name="connsiteX3" fmla="*/ 1278141 w 2122878"/>
              <a:gd name="connsiteY3" fmla="*/ 1042892 h 1052143"/>
              <a:gd name="connsiteX4" fmla="*/ 184836 w 2122878"/>
              <a:gd name="connsiteY4" fmla="*/ 863987 h 1052143"/>
              <a:gd name="connsiteX5" fmla="*/ 45688 w 2122878"/>
              <a:gd name="connsiteY5" fmla="*/ 436605 h 1052143"/>
              <a:gd name="connsiteX6" fmla="*/ 632097 w 2122878"/>
              <a:gd name="connsiteY6" fmla="*/ 58918 h 105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2878" h="1052143">
                <a:moveTo>
                  <a:pt x="632097" y="58918"/>
                </a:moveTo>
                <a:cubicBezTo>
                  <a:pt x="902110" y="-4030"/>
                  <a:pt x="1418944" y="-33847"/>
                  <a:pt x="1665766" y="58918"/>
                </a:cubicBezTo>
                <a:cubicBezTo>
                  <a:pt x="1912588" y="151683"/>
                  <a:pt x="2177631" y="451513"/>
                  <a:pt x="2113027" y="615509"/>
                </a:cubicBezTo>
                <a:cubicBezTo>
                  <a:pt x="2048423" y="779505"/>
                  <a:pt x="1599506" y="1001479"/>
                  <a:pt x="1278141" y="1042892"/>
                </a:cubicBezTo>
                <a:cubicBezTo>
                  <a:pt x="956776" y="1084305"/>
                  <a:pt x="395214" y="979943"/>
                  <a:pt x="184836" y="863987"/>
                </a:cubicBezTo>
                <a:cubicBezTo>
                  <a:pt x="-25542" y="748031"/>
                  <a:pt x="-32169" y="570783"/>
                  <a:pt x="45688" y="436605"/>
                </a:cubicBezTo>
                <a:cubicBezTo>
                  <a:pt x="123544" y="302427"/>
                  <a:pt x="362084" y="121866"/>
                  <a:pt x="632097" y="58918"/>
                </a:cubicBezTo>
                <a:close/>
              </a:path>
            </a:pathLst>
          </a:custGeom>
          <a:solidFill>
            <a:srgbClr val="0058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4062" name="楕円 44061">
            <a:extLst>
              <a:ext uri="{FF2B5EF4-FFF2-40B4-BE49-F238E27FC236}">
                <a16:creationId xmlns:a16="http://schemas.microsoft.com/office/drawing/2014/main" id="{224709E4-3C76-5C69-8256-77A81A0BE1A5}"/>
              </a:ext>
            </a:extLst>
          </p:cNvPr>
          <p:cNvSpPr/>
          <p:nvPr/>
        </p:nvSpPr>
        <p:spPr bwMode="auto">
          <a:xfrm>
            <a:off x="2627787" y="3717032"/>
            <a:ext cx="3528392" cy="491362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4036" name="フッター プレースホルダー 1">
            <a:extLst>
              <a:ext uri="{FF2B5EF4-FFF2-40B4-BE49-F238E27FC236}">
                <a16:creationId xmlns:a16="http://schemas.microsoft.com/office/drawing/2014/main" id="{44A663F4-3A24-5D76-8F41-F0134F4C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5800"/>
                </a:solidFill>
              </a:rPr>
              <a:t>Athens 2025</a:t>
            </a:r>
            <a:endParaRPr lang="en-US" altLang="ja-JP" sz="1400" dirty="0">
              <a:solidFill>
                <a:srgbClr val="005800"/>
              </a:solidFill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32CE37A2-2C83-0F84-ED78-7D1915ADF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79815"/>
            <a:ext cx="6359301" cy="352951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90B3761-7FD5-E0B8-EE9C-3A35C316ACF3}"/>
              </a:ext>
            </a:extLst>
          </p:cNvPr>
          <p:cNvSpPr txBox="1"/>
          <p:nvPr/>
        </p:nvSpPr>
        <p:spPr>
          <a:xfrm>
            <a:off x="539552" y="332656"/>
            <a:ext cx="972000" cy="400110"/>
          </a:xfrm>
          <a:prstGeom prst="rect">
            <a:avLst/>
          </a:prstGeom>
          <a:noFill/>
          <a:ln w="19050">
            <a:solidFill>
              <a:srgbClr val="33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Step 2</a:t>
            </a:r>
            <a:endParaRPr kumimoji="1" lang="ja-JP" altLang="en-US" sz="2000" dirty="0"/>
          </a:p>
        </p:txBody>
      </p:sp>
      <p:sp>
        <p:nvSpPr>
          <p:cNvPr id="44037" name="Freeform 25">
            <a:extLst>
              <a:ext uri="{FF2B5EF4-FFF2-40B4-BE49-F238E27FC236}">
                <a16:creationId xmlns:a16="http://schemas.microsoft.com/office/drawing/2014/main" id="{56373841-F3F6-16BE-443E-E3B6316A4D6B}"/>
              </a:ext>
            </a:extLst>
          </p:cNvPr>
          <p:cNvSpPr>
            <a:spLocks noChangeAspect="1"/>
          </p:cNvSpPr>
          <p:nvPr/>
        </p:nvSpPr>
        <p:spPr bwMode="auto">
          <a:xfrm>
            <a:off x="1187624" y="1399244"/>
            <a:ext cx="2281508" cy="585527"/>
          </a:xfrm>
          <a:custGeom>
            <a:avLst/>
            <a:gdLst>
              <a:gd name="T0" fmla="*/ 2147483646 w 16145"/>
              <a:gd name="T1" fmla="*/ 2147483646 h 10495"/>
              <a:gd name="T2" fmla="*/ 2147483646 w 16145"/>
              <a:gd name="T3" fmla="*/ 2147483646 h 10495"/>
              <a:gd name="T4" fmla="*/ 2147483646 w 16145"/>
              <a:gd name="T5" fmla="*/ 2147483646 h 10495"/>
              <a:gd name="T6" fmla="*/ 2147483646 w 16145"/>
              <a:gd name="T7" fmla="*/ 2147483646 h 10495"/>
              <a:gd name="T8" fmla="*/ 2147483646 w 16145"/>
              <a:gd name="T9" fmla="*/ 2147483646 h 10495"/>
              <a:gd name="T10" fmla="*/ 0 w 16145"/>
              <a:gd name="T11" fmla="*/ 0 h 104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21078 w 21078"/>
              <a:gd name="connsiteY0" fmla="*/ 10437 h 10437"/>
              <a:gd name="connsiteX1" fmla="*/ 15882 w 21078"/>
              <a:gd name="connsiteY1" fmla="*/ 9945 h 10437"/>
              <a:gd name="connsiteX2" fmla="*/ 11759 w 21078"/>
              <a:gd name="connsiteY2" fmla="*/ 8709 h 10437"/>
              <a:gd name="connsiteX3" fmla="*/ 9838 w 21078"/>
              <a:gd name="connsiteY3" fmla="*/ 2170 h 10437"/>
              <a:gd name="connsiteX4" fmla="*/ 7681 w 21078"/>
              <a:gd name="connsiteY4" fmla="*/ 168 h 10437"/>
              <a:gd name="connsiteX5" fmla="*/ 0 w 21078"/>
              <a:gd name="connsiteY5" fmla="*/ 38 h 10437"/>
              <a:gd name="connsiteX0" fmla="*/ 15882 w 15882"/>
              <a:gd name="connsiteY0" fmla="*/ 9945 h 9945"/>
              <a:gd name="connsiteX1" fmla="*/ 11759 w 15882"/>
              <a:gd name="connsiteY1" fmla="*/ 8709 h 9945"/>
              <a:gd name="connsiteX2" fmla="*/ 9838 w 15882"/>
              <a:gd name="connsiteY2" fmla="*/ 2170 h 9945"/>
              <a:gd name="connsiteX3" fmla="*/ 7681 w 15882"/>
              <a:gd name="connsiteY3" fmla="*/ 168 h 9945"/>
              <a:gd name="connsiteX4" fmla="*/ 0 w 15882"/>
              <a:gd name="connsiteY4" fmla="*/ 38 h 9945"/>
              <a:gd name="connsiteX0" fmla="*/ 7404 w 7404"/>
              <a:gd name="connsiteY0" fmla="*/ 8757 h 8757"/>
              <a:gd name="connsiteX1" fmla="*/ 6194 w 7404"/>
              <a:gd name="connsiteY1" fmla="*/ 2182 h 8757"/>
              <a:gd name="connsiteX2" fmla="*/ 4836 w 7404"/>
              <a:gd name="connsiteY2" fmla="*/ 169 h 8757"/>
              <a:gd name="connsiteX3" fmla="*/ 0 w 7404"/>
              <a:gd name="connsiteY3" fmla="*/ 38 h 8757"/>
              <a:gd name="connsiteX0" fmla="*/ 10000 w 10000"/>
              <a:gd name="connsiteY0" fmla="*/ 10000 h 10000"/>
              <a:gd name="connsiteX1" fmla="*/ 8366 w 10000"/>
              <a:gd name="connsiteY1" fmla="*/ 2492 h 10000"/>
              <a:gd name="connsiteX2" fmla="*/ 6532 w 10000"/>
              <a:gd name="connsiteY2" fmla="*/ 193 h 10000"/>
              <a:gd name="connsiteX3" fmla="*/ 0 w 10000"/>
              <a:gd name="connsiteY3" fmla="*/ 43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10000" y="10000"/>
                </a:moveTo>
                <a:cubicBezTo>
                  <a:pt x="9517" y="7213"/>
                  <a:pt x="8945" y="4126"/>
                  <a:pt x="8366" y="2492"/>
                </a:cubicBezTo>
                <a:cubicBezTo>
                  <a:pt x="7788" y="858"/>
                  <a:pt x="7116" y="546"/>
                  <a:pt x="6532" y="193"/>
                </a:cubicBezTo>
                <a:cubicBezTo>
                  <a:pt x="5948" y="-161"/>
                  <a:pt x="488" y="90"/>
                  <a:pt x="0" y="43"/>
                </a:cubicBezTo>
              </a:path>
            </a:pathLst>
          </a:custGeom>
          <a:noFill/>
          <a:ln w="25400">
            <a:solidFill>
              <a:srgbClr val="005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grpSp>
        <p:nvGrpSpPr>
          <p:cNvPr id="44041" name="グループ化 44040">
            <a:extLst>
              <a:ext uri="{FF2B5EF4-FFF2-40B4-BE49-F238E27FC236}">
                <a16:creationId xmlns:a16="http://schemas.microsoft.com/office/drawing/2014/main" id="{BE3ABD8F-0137-00B9-0F06-C2394292A076}"/>
              </a:ext>
            </a:extLst>
          </p:cNvPr>
          <p:cNvGrpSpPr/>
          <p:nvPr/>
        </p:nvGrpSpPr>
        <p:grpSpPr>
          <a:xfrm>
            <a:off x="1079929" y="912918"/>
            <a:ext cx="3780103" cy="1260000"/>
            <a:chOff x="1187624" y="5265336"/>
            <a:chExt cx="3780103" cy="1260000"/>
          </a:xfrm>
        </p:grpSpPr>
        <p:grpSp>
          <p:nvGrpSpPr>
            <p:cNvPr id="44039" name="グループ化 44038">
              <a:extLst>
                <a:ext uri="{FF2B5EF4-FFF2-40B4-BE49-F238E27FC236}">
                  <a16:creationId xmlns:a16="http://schemas.microsoft.com/office/drawing/2014/main" id="{D813A869-1350-33B6-1CFC-295F5195722A}"/>
                </a:ext>
              </a:extLst>
            </p:cNvPr>
            <p:cNvGrpSpPr/>
            <p:nvPr/>
          </p:nvGrpSpPr>
          <p:grpSpPr>
            <a:xfrm>
              <a:off x="1187624" y="5265336"/>
              <a:ext cx="3780103" cy="1260000"/>
              <a:chOff x="1187624" y="5265336"/>
              <a:chExt cx="3780103" cy="1260000"/>
            </a:xfrm>
          </p:grpSpPr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A72CA8BB-0C77-90A6-EE76-54F681E4FF3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187624" y="5265336"/>
                <a:ext cx="3529119" cy="1260000"/>
                <a:chOff x="1322715" y="4581128"/>
                <a:chExt cx="4572000" cy="1727590"/>
              </a:xfrm>
            </p:grpSpPr>
            <p:cxnSp>
              <p:nvCxnSpPr>
                <p:cNvPr id="31" name="直線矢印コネクタ 73">
                  <a:extLst>
                    <a:ext uri="{FF2B5EF4-FFF2-40B4-BE49-F238E27FC236}">
                      <a16:creationId xmlns:a16="http://schemas.microsoft.com/office/drawing/2014/main" id="{579C2C3F-A00E-A65E-3219-9309733ACD4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322715" y="6061168"/>
                  <a:ext cx="4572000" cy="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032" name="直線矢印コネクタ 74">
                  <a:extLst>
                    <a:ext uri="{FF2B5EF4-FFF2-40B4-BE49-F238E27FC236}">
                      <a16:creationId xmlns:a16="http://schemas.microsoft.com/office/drawing/2014/main" id="{62FA4B41-0BA7-7D1B-D491-E9BB84A291C5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3202587" y="4581128"/>
                  <a:ext cx="0" cy="172759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033" name="直線コネクタ 44032">
                  <a:extLst>
                    <a:ext uri="{FF2B5EF4-FFF2-40B4-BE49-F238E27FC236}">
                      <a16:creationId xmlns:a16="http://schemas.microsoft.com/office/drawing/2014/main" id="{9E887637-DD19-9566-A184-BA1237F914D9}"/>
                    </a:ext>
                  </a:extLst>
                </p:cNvPr>
                <p:cNvCxnSpPr/>
                <p:nvPr/>
              </p:nvCxnSpPr>
              <p:spPr bwMode="auto">
                <a:xfrm>
                  <a:off x="1322715" y="4871822"/>
                  <a:ext cx="4392000" cy="0"/>
                </a:xfrm>
                <a:prstGeom prst="line">
                  <a:avLst/>
                </a:prstGeom>
                <a:solidFill>
                  <a:srgbClr val="FFCC00">
                    <a:alpha val="2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pic>
            <p:nvPicPr>
              <p:cNvPr id="30" name="図 29">
                <a:extLst>
                  <a:ext uri="{FF2B5EF4-FFF2-40B4-BE49-F238E27FC236}">
                    <a16:creationId xmlns:a16="http://schemas.microsoft.com/office/drawing/2014/main" id="{8960C0ED-5627-67B4-5561-C9E0831DE8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1084" y="6237312"/>
                <a:ext cx="226643" cy="210831"/>
              </a:xfrm>
              <a:prstGeom prst="rect">
                <a:avLst/>
              </a:prstGeom>
            </p:spPr>
          </p:pic>
        </p:grpSp>
        <p:sp>
          <p:nvSpPr>
            <p:cNvPr id="44040" name="正方形/長方形 44039">
              <a:extLst>
                <a:ext uri="{FF2B5EF4-FFF2-40B4-BE49-F238E27FC236}">
                  <a16:creationId xmlns:a16="http://schemas.microsoft.com/office/drawing/2014/main" id="{F9FFE4CE-D977-156F-30BB-8B15A242B092}"/>
                </a:ext>
              </a:extLst>
            </p:cNvPr>
            <p:cNvSpPr/>
            <p:nvPr/>
          </p:nvSpPr>
          <p:spPr bwMode="auto">
            <a:xfrm>
              <a:off x="2647662" y="5481344"/>
              <a:ext cx="504000" cy="864000"/>
            </a:xfrm>
            <a:prstGeom prst="rect">
              <a:avLst/>
            </a:prstGeom>
            <a:solidFill>
              <a:srgbClr val="993300">
                <a:alpha val="2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44042" name="グループ化 44041">
            <a:extLst>
              <a:ext uri="{FF2B5EF4-FFF2-40B4-BE49-F238E27FC236}">
                <a16:creationId xmlns:a16="http://schemas.microsoft.com/office/drawing/2014/main" id="{A0B891A0-EC3E-B832-AB49-135FB0B43D6C}"/>
              </a:ext>
            </a:extLst>
          </p:cNvPr>
          <p:cNvGrpSpPr/>
          <p:nvPr/>
        </p:nvGrpSpPr>
        <p:grpSpPr>
          <a:xfrm>
            <a:off x="5076056" y="912926"/>
            <a:ext cx="3780103" cy="1260000"/>
            <a:chOff x="1187624" y="5265336"/>
            <a:chExt cx="3780103" cy="1260000"/>
          </a:xfrm>
        </p:grpSpPr>
        <p:grpSp>
          <p:nvGrpSpPr>
            <p:cNvPr id="44043" name="グループ化 44042">
              <a:extLst>
                <a:ext uri="{FF2B5EF4-FFF2-40B4-BE49-F238E27FC236}">
                  <a16:creationId xmlns:a16="http://schemas.microsoft.com/office/drawing/2014/main" id="{B9554EB9-C2F4-E6E6-3FC7-7AFFA87A482D}"/>
                </a:ext>
              </a:extLst>
            </p:cNvPr>
            <p:cNvGrpSpPr/>
            <p:nvPr/>
          </p:nvGrpSpPr>
          <p:grpSpPr>
            <a:xfrm>
              <a:off x="1187624" y="5265336"/>
              <a:ext cx="3780103" cy="1260000"/>
              <a:chOff x="1187624" y="5265336"/>
              <a:chExt cx="3780103" cy="1260000"/>
            </a:xfrm>
          </p:grpSpPr>
          <p:grpSp>
            <p:nvGrpSpPr>
              <p:cNvPr id="44045" name="グループ化 44044">
                <a:extLst>
                  <a:ext uri="{FF2B5EF4-FFF2-40B4-BE49-F238E27FC236}">
                    <a16:creationId xmlns:a16="http://schemas.microsoft.com/office/drawing/2014/main" id="{0EEEA003-A6D0-205E-FE14-36CA1A73937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187624" y="5265336"/>
                <a:ext cx="3529119" cy="1260000"/>
                <a:chOff x="1322715" y="4581128"/>
                <a:chExt cx="4572000" cy="1727590"/>
              </a:xfrm>
            </p:grpSpPr>
            <p:cxnSp>
              <p:nvCxnSpPr>
                <p:cNvPr id="44047" name="直線矢印コネクタ 73">
                  <a:extLst>
                    <a:ext uri="{FF2B5EF4-FFF2-40B4-BE49-F238E27FC236}">
                      <a16:creationId xmlns:a16="http://schemas.microsoft.com/office/drawing/2014/main" id="{76997F2C-DB13-4775-9733-4372CDC8637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1322715" y="6061168"/>
                  <a:ext cx="4572000" cy="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048" name="直線矢印コネクタ 74">
                  <a:extLst>
                    <a:ext uri="{FF2B5EF4-FFF2-40B4-BE49-F238E27FC236}">
                      <a16:creationId xmlns:a16="http://schemas.microsoft.com/office/drawing/2014/main" id="{BF3C6DE8-5863-D13C-8165-E73D7E9CF33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3202587" y="4581128"/>
                  <a:ext cx="0" cy="1727590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049" name="直線コネクタ 44048">
                  <a:extLst>
                    <a:ext uri="{FF2B5EF4-FFF2-40B4-BE49-F238E27FC236}">
                      <a16:creationId xmlns:a16="http://schemas.microsoft.com/office/drawing/2014/main" id="{7EC0FA7D-2435-42E0-B883-8A444ADC334F}"/>
                    </a:ext>
                  </a:extLst>
                </p:cNvPr>
                <p:cNvCxnSpPr/>
                <p:nvPr/>
              </p:nvCxnSpPr>
              <p:spPr bwMode="auto">
                <a:xfrm>
                  <a:off x="1322715" y="4871822"/>
                  <a:ext cx="4392000" cy="0"/>
                </a:xfrm>
                <a:prstGeom prst="line">
                  <a:avLst/>
                </a:prstGeom>
                <a:solidFill>
                  <a:srgbClr val="FFCC00">
                    <a:alpha val="20000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pic>
            <p:nvPicPr>
              <p:cNvPr id="44046" name="図 44045">
                <a:extLst>
                  <a:ext uri="{FF2B5EF4-FFF2-40B4-BE49-F238E27FC236}">
                    <a16:creationId xmlns:a16="http://schemas.microsoft.com/office/drawing/2014/main" id="{37328809-E55B-828F-A516-B8B7B8B2A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1084" y="6237312"/>
                <a:ext cx="226643" cy="210831"/>
              </a:xfrm>
              <a:prstGeom prst="rect">
                <a:avLst/>
              </a:prstGeom>
            </p:spPr>
          </p:pic>
        </p:grpSp>
        <p:sp>
          <p:nvSpPr>
            <p:cNvPr id="44044" name="正方形/長方形 44043">
              <a:extLst>
                <a:ext uri="{FF2B5EF4-FFF2-40B4-BE49-F238E27FC236}">
                  <a16:creationId xmlns:a16="http://schemas.microsoft.com/office/drawing/2014/main" id="{F8F7D910-D441-2ED6-E188-9DAA2CF16B70}"/>
                </a:ext>
              </a:extLst>
            </p:cNvPr>
            <p:cNvSpPr/>
            <p:nvPr/>
          </p:nvSpPr>
          <p:spPr bwMode="auto">
            <a:xfrm>
              <a:off x="2647662" y="5481344"/>
              <a:ext cx="504000" cy="864000"/>
            </a:xfrm>
            <a:prstGeom prst="rect">
              <a:avLst/>
            </a:prstGeom>
            <a:solidFill>
              <a:srgbClr val="993300">
                <a:alpha val="2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44050" name="Freeform 25">
            <a:extLst>
              <a:ext uri="{FF2B5EF4-FFF2-40B4-BE49-F238E27FC236}">
                <a16:creationId xmlns:a16="http://schemas.microsoft.com/office/drawing/2014/main" id="{C9393530-B3C7-12C9-1F78-6F449A1670D6}"/>
              </a:ext>
            </a:extLst>
          </p:cNvPr>
          <p:cNvSpPr>
            <a:spLocks noChangeAspect="1"/>
          </p:cNvSpPr>
          <p:nvPr/>
        </p:nvSpPr>
        <p:spPr bwMode="auto">
          <a:xfrm>
            <a:off x="5142460" y="1381848"/>
            <a:ext cx="3007192" cy="592984"/>
          </a:xfrm>
          <a:custGeom>
            <a:avLst/>
            <a:gdLst>
              <a:gd name="T0" fmla="*/ 2147483646 w 16145"/>
              <a:gd name="T1" fmla="*/ 2147483646 h 10495"/>
              <a:gd name="T2" fmla="*/ 2147483646 w 16145"/>
              <a:gd name="T3" fmla="*/ 2147483646 h 10495"/>
              <a:gd name="T4" fmla="*/ 2147483646 w 16145"/>
              <a:gd name="T5" fmla="*/ 2147483646 h 10495"/>
              <a:gd name="T6" fmla="*/ 2147483646 w 16145"/>
              <a:gd name="T7" fmla="*/ 2147483646 h 10495"/>
              <a:gd name="T8" fmla="*/ 2147483646 w 16145"/>
              <a:gd name="T9" fmla="*/ 2147483646 h 10495"/>
              <a:gd name="T10" fmla="*/ 0 w 16145"/>
              <a:gd name="T11" fmla="*/ 0 h 1049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21078 w 21078"/>
              <a:gd name="connsiteY0" fmla="*/ 10437 h 10437"/>
              <a:gd name="connsiteX1" fmla="*/ 15882 w 21078"/>
              <a:gd name="connsiteY1" fmla="*/ 9945 h 10437"/>
              <a:gd name="connsiteX2" fmla="*/ 11759 w 21078"/>
              <a:gd name="connsiteY2" fmla="*/ 8709 h 10437"/>
              <a:gd name="connsiteX3" fmla="*/ 9838 w 21078"/>
              <a:gd name="connsiteY3" fmla="*/ 2170 h 10437"/>
              <a:gd name="connsiteX4" fmla="*/ 7681 w 21078"/>
              <a:gd name="connsiteY4" fmla="*/ 168 h 10437"/>
              <a:gd name="connsiteX5" fmla="*/ 0 w 21078"/>
              <a:gd name="connsiteY5" fmla="*/ 38 h 10437"/>
              <a:gd name="connsiteX0" fmla="*/ 15882 w 15882"/>
              <a:gd name="connsiteY0" fmla="*/ 9945 h 9945"/>
              <a:gd name="connsiteX1" fmla="*/ 11759 w 15882"/>
              <a:gd name="connsiteY1" fmla="*/ 8709 h 9945"/>
              <a:gd name="connsiteX2" fmla="*/ 9838 w 15882"/>
              <a:gd name="connsiteY2" fmla="*/ 2170 h 9945"/>
              <a:gd name="connsiteX3" fmla="*/ 7681 w 15882"/>
              <a:gd name="connsiteY3" fmla="*/ 168 h 9945"/>
              <a:gd name="connsiteX4" fmla="*/ 0 w 15882"/>
              <a:gd name="connsiteY4" fmla="*/ 38 h 9945"/>
              <a:gd name="connsiteX0" fmla="*/ 7404 w 7404"/>
              <a:gd name="connsiteY0" fmla="*/ 8757 h 8757"/>
              <a:gd name="connsiteX1" fmla="*/ 6194 w 7404"/>
              <a:gd name="connsiteY1" fmla="*/ 2182 h 8757"/>
              <a:gd name="connsiteX2" fmla="*/ 4836 w 7404"/>
              <a:gd name="connsiteY2" fmla="*/ 169 h 8757"/>
              <a:gd name="connsiteX3" fmla="*/ 0 w 7404"/>
              <a:gd name="connsiteY3" fmla="*/ 38 h 8757"/>
              <a:gd name="connsiteX0" fmla="*/ 10000 w 10000"/>
              <a:gd name="connsiteY0" fmla="*/ 10000 h 10000"/>
              <a:gd name="connsiteX1" fmla="*/ 8366 w 10000"/>
              <a:gd name="connsiteY1" fmla="*/ 2492 h 10000"/>
              <a:gd name="connsiteX2" fmla="*/ 6532 w 10000"/>
              <a:gd name="connsiteY2" fmla="*/ 193 h 10000"/>
              <a:gd name="connsiteX3" fmla="*/ 0 w 10000"/>
              <a:gd name="connsiteY3" fmla="*/ 43 h 10000"/>
              <a:gd name="connsiteX0" fmla="*/ 13093 w 13093"/>
              <a:gd name="connsiteY0" fmla="*/ 9921 h 9921"/>
              <a:gd name="connsiteX1" fmla="*/ 11459 w 13093"/>
              <a:gd name="connsiteY1" fmla="*/ 2413 h 9921"/>
              <a:gd name="connsiteX2" fmla="*/ 9625 w 13093"/>
              <a:gd name="connsiteY2" fmla="*/ 114 h 9921"/>
              <a:gd name="connsiteX3" fmla="*/ 0 w 13093"/>
              <a:gd name="connsiteY3" fmla="*/ 303 h 9921"/>
              <a:gd name="connsiteX0" fmla="*/ 10067 w 10067"/>
              <a:gd name="connsiteY0" fmla="*/ 10208 h 10208"/>
              <a:gd name="connsiteX1" fmla="*/ 8819 w 10067"/>
              <a:gd name="connsiteY1" fmla="*/ 2640 h 10208"/>
              <a:gd name="connsiteX2" fmla="*/ 7418 w 10067"/>
              <a:gd name="connsiteY2" fmla="*/ 323 h 10208"/>
              <a:gd name="connsiteX3" fmla="*/ 0 w 10067"/>
              <a:gd name="connsiteY3" fmla="*/ 0 h 1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67" h="10208">
                <a:moveTo>
                  <a:pt x="10067" y="10208"/>
                </a:moveTo>
                <a:cubicBezTo>
                  <a:pt x="9698" y="7399"/>
                  <a:pt x="9261" y="4287"/>
                  <a:pt x="8819" y="2640"/>
                </a:cubicBezTo>
                <a:cubicBezTo>
                  <a:pt x="8378" y="993"/>
                  <a:pt x="7864" y="679"/>
                  <a:pt x="7418" y="323"/>
                </a:cubicBezTo>
                <a:cubicBezTo>
                  <a:pt x="6972" y="-34"/>
                  <a:pt x="373" y="48"/>
                  <a:pt x="0" y="0"/>
                </a:cubicBezTo>
              </a:path>
            </a:pathLst>
          </a:custGeom>
          <a:noFill/>
          <a:ln w="25400">
            <a:solidFill>
              <a:srgbClr val="0058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44051" name="矢印: 右 44050">
            <a:extLst>
              <a:ext uri="{FF2B5EF4-FFF2-40B4-BE49-F238E27FC236}">
                <a16:creationId xmlns:a16="http://schemas.microsoft.com/office/drawing/2014/main" id="{A794BFDE-BB28-B295-FF3A-5CEEBC582C4C}"/>
              </a:ext>
            </a:extLst>
          </p:cNvPr>
          <p:cNvSpPr/>
          <p:nvPr/>
        </p:nvSpPr>
        <p:spPr bwMode="auto">
          <a:xfrm>
            <a:off x="3469132" y="1668870"/>
            <a:ext cx="247189" cy="142951"/>
          </a:xfrm>
          <a:prstGeom prst="rightArrow">
            <a:avLst/>
          </a:prstGeom>
          <a:solidFill>
            <a:srgbClr val="0058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4052" name="矢印: 右 44051">
            <a:extLst>
              <a:ext uri="{FF2B5EF4-FFF2-40B4-BE49-F238E27FC236}">
                <a16:creationId xmlns:a16="http://schemas.microsoft.com/office/drawing/2014/main" id="{422789E3-6BF3-67E7-391A-548F78D7B440}"/>
              </a:ext>
            </a:extLst>
          </p:cNvPr>
          <p:cNvSpPr/>
          <p:nvPr/>
        </p:nvSpPr>
        <p:spPr bwMode="auto">
          <a:xfrm>
            <a:off x="8141235" y="1668870"/>
            <a:ext cx="247189" cy="142951"/>
          </a:xfrm>
          <a:prstGeom prst="rightArrow">
            <a:avLst/>
          </a:prstGeom>
          <a:solidFill>
            <a:srgbClr val="0058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4035" name="円弧 44034">
            <a:extLst>
              <a:ext uri="{FF2B5EF4-FFF2-40B4-BE49-F238E27FC236}">
                <a16:creationId xmlns:a16="http://schemas.microsoft.com/office/drawing/2014/main" id="{8736B9DE-FCD8-3B75-3EB4-D33ED50498E5}"/>
              </a:ext>
            </a:extLst>
          </p:cNvPr>
          <p:cNvSpPr/>
          <p:nvPr/>
        </p:nvSpPr>
        <p:spPr bwMode="auto">
          <a:xfrm>
            <a:off x="2915819" y="3708564"/>
            <a:ext cx="3262957" cy="509104"/>
          </a:xfrm>
          <a:prstGeom prst="arc">
            <a:avLst>
              <a:gd name="adj1" fmla="val 16200000"/>
              <a:gd name="adj2" fmla="val 5458645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4054" name="テキスト ボックス 44053">
            <a:extLst>
              <a:ext uri="{FF2B5EF4-FFF2-40B4-BE49-F238E27FC236}">
                <a16:creationId xmlns:a16="http://schemas.microsoft.com/office/drawing/2014/main" id="{AC27752D-1046-04AF-C7D4-BAF0210D711F}"/>
              </a:ext>
            </a:extLst>
          </p:cNvPr>
          <p:cNvSpPr txBox="1"/>
          <p:nvPr/>
        </p:nvSpPr>
        <p:spPr>
          <a:xfrm>
            <a:off x="539552" y="4861663"/>
            <a:ext cx="972000" cy="400110"/>
          </a:xfrm>
          <a:prstGeom prst="rect">
            <a:avLst/>
          </a:prstGeom>
          <a:noFill/>
          <a:ln w="19050">
            <a:solidFill>
              <a:srgbClr val="33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Step 3</a:t>
            </a:r>
            <a:endParaRPr kumimoji="1" lang="ja-JP" altLang="en-US" sz="2000" dirty="0"/>
          </a:p>
        </p:txBody>
      </p:sp>
      <p:pic>
        <p:nvPicPr>
          <p:cNvPr id="44056" name="図 44055">
            <a:extLst>
              <a:ext uri="{FF2B5EF4-FFF2-40B4-BE49-F238E27FC236}">
                <a16:creationId xmlns:a16="http://schemas.microsoft.com/office/drawing/2014/main" id="{CB27D111-F3E7-B8D1-4C71-7E4538088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3" y="4839664"/>
            <a:ext cx="4268939" cy="472887"/>
          </a:xfrm>
          <a:prstGeom prst="rect">
            <a:avLst/>
          </a:prstGeom>
        </p:spPr>
      </p:pic>
      <p:sp>
        <p:nvSpPr>
          <p:cNvPr id="44057" name="テキスト ボックス 44056">
            <a:extLst>
              <a:ext uri="{FF2B5EF4-FFF2-40B4-BE49-F238E27FC236}">
                <a16:creationId xmlns:a16="http://schemas.microsoft.com/office/drawing/2014/main" id="{1A77266B-1CE1-7856-1259-9B8E2AF936F0}"/>
              </a:ext>
            </a:extLst>
          </p:cNvPr>
          <p:cNvSpPr txBox="1"/>
          <p:nvPr/>
        </p:nvSpPr>
        <p:spPr>
          <a:xfrm>
            <a:off x="1691680" y="4861663"/>
            <a:ext cx="135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000" dirty="0"/>
              <a:t>Define</a:t>
            </a:r>
            <a:endParaRPr kumimoji="1" lang="ja-JP" altLang="en-US" sz="2000" dirty="0"/>
          </a:p>
        </p:txBody>
      </p:sp>
      <p:grpSp>
        <p:nvGrpSpPr>
          <p:cNvPr id="44063" name="グループ化 44062">
            <a:extLst>
              <a:ext uri="{FF2B5EF4-FFF2-40B4-BE49-F238E27FC236}">
                <a16:creationId xmlns:a16="http://schemas.microsoft.com/office/drawing/2014/main" id="{E8FEEC62-C60D-C975-5451-389FBC9CE521}"/>
              </a:ext>
            </a:extLst>
          </p:cNvPr>
          <p:cNvGrpSpPr/>
          <p:nvPr/>
        </p:nvGrpSpPr>
        <p:grpSpPr>
          <a:xfrm>
            <a:off x="6141310" y="3343806"/>
            <a:ext cx="806954" cy="373226"/>
            <a:chOff x="6610821" y="2460216"/>
            <a:chExt cx="806954" cy="373226"/>
          </a:xfrm>
        </p:grpSpPr>
        <p:pic>
          <p:nvPicPr>
            <p:cNvPr id="44064" name="図 44063">
              <a:extLst>
                <a:ext uri="{FF2B5EF4-FFF2-40B4-BE49-F238E27FC236}">
                  <a16:creationId xmlns:a16="http://schemas.microsoft.com/office/drawing/2014/main" id="{D795A27D-3476-13CF-9080-DD6E7CC37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2448" y="2460216"/>
              <a:ext cx="335327" cy="317036"/>
            </a:xfrm>
            <a:prstGeom prst="rect">
              <a:avLst/>
            </a:prstGeom>
          </p:spPr>
        </p:pic>
        <p:cxnSp>
          <p:nvCxnSpPr>
            <p:cNvPr id="44065" name="直線矢印コネクタ 44064">
              <a:extLst>
                <a:ext uri="{FF2B5EF4-FFF2-40B4-BE49-F238E27FC236}">
                  <a16:creationId xmlns:a16="http://schemas.microsoft.com/office/drawing/2014/main" id="{5959D83C-E330-E2D6-A3BF-B9847D397A7C}"/>
                </a:ext>
              </a:extLst>
            </p:cNvPr>
            <p:cNvCxnSpPr/>
            <p:nvPr/>
          </p:nvCxnSpPr>
          <p:spPr bwMode="auto">
            <a:xfrm flipH="1">
              <a:off x="6610821" y="2636912"/>
              <a:ext cx="481459" cy="196530"/>
            </a:xfrm>
            <a:prstGeom prst="straightConnector1">
              <a:avLst/>
            </a:prstGeom>
            <a:solidFill>
              <a:srgbClr val="FFCC00">
                <a:alpha val="2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076" name="グループ化 44075">
            <a:extLst>
              <a:ext uri="{FF2B5EF4-FFF2-40B4-BE49-F238E27FC236}">
                <a16:creationId xmlns:a16="http://schemas.microsoft.com/office/drawing/2014/main" id="{1127C6FB-67CB-1401-544D-C233E7966FCD}"/>
              </a:ext>
            </a:extLst>
          </p:cNvPr>
          <p:cNvGrpSpPr/>
          <p:nvPr/>
        </p:nvGrpSpPr>
        <p:grpSpPr>
          <a:xfrm>
            <a:off x="2627787" y="3717032"/>
            <a:ext cx="3528392" cy="491362"/>
            <a:chOff x="2627787" y="3789040"/>
            <a:chExt cx="3528392" cy="491362"/>
          </a:xfrm>
        </p:grpSpPr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B85FC8F3-C0FE-26C0-CB4B-CB32EE6FFBEA}"/>
                </a:ext>
              </a:extLst>
            </p:cNvPr>
            <p:cNvSpPr/>
            <p:nvPr/>
          </p:nvSpPr>
          <p:spPr bwMode="auto">
            <a:xfrm>
              <a:off x="2627787" y="3789040"/>
              <a:ext cx="3528392" cy="491362"/>
            </a:xfrm>
            <a:prstGeom prst="ellipse">
              <a:avLst/>
            </a:prstGeom>
            <a:solidFill>
              <a:srgbClr val="99330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68" name="テキスト ボックス 44067">
                  <a:extLst>
                    <a:ext uri="{FF2B5EF4-FFF2-40B4-BE49-F238E27FC236}">
                      <a16:creationId xmlns:a16="http://schemas.microsoft.com/office/drawing/2014/main" id="{C8781F86-4233-396D-7D37-1D778CB29349}"/>
                    </a:ext>
                  </a:extLst>
                </p:cNvPr>
                <p:cNvSpPr txBox="1"/>
                <p:nvPr/>
              </p:nvSpPr>
              <p:spPr>
                <a:xfrm>
                  <a:off x="4283971" y="3861048"/>
                  <a:ext cx="31003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44068" name="テキスト ボックス 44067">
                  <a:extLst>
                    <a:ext uri="{FF2B5EF4-FFF2-40B4-BE49-F238E27FC236}">
                      <a16:creationId xmlns:a16="http://schemas.microsoft.com/office/drawing/2014/main" id="{C8781F86-4233-396D-7D37-1D778CB293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971" y="3861048"/>
                  <a:ext cx="310034" cy="400110"/>
                </a:xfrm>
                <a:prstGeom prst="rect">
                  <a:avLst/>
                </a:prstGeom>
                <a:blipFill>
                  <a:blip r:embed="rId7"/>
                  <a:stretch>
                    <a:fillRect r="-137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078" name="グループ化 44077">
            <a:extLst>
              <a:ext uri="{FF2B5EF4-FFF2-40B4-BE49-F238E27FC236}">
                <a16:creationId xmlns:a16="http://schemas.microsoft.com/office/drawing/2014/main" id="{0015EEDF-5142-03D8-7958-A46AF0BFEC17}"/>
              </a:ext>
            </a:extLst>
          </p:cNvPr>
          <p:cNvGrpSpPr/>
          <p:nvPr/>
        </p:nvGrpSpPr>
        <p:grpSpPr>
          <a:xfrm>
            <a:off x="7380312" y="3140968"/>
            <a:ext cx="1368152" cy="1584176"/>
            <a:chOff x="7380312" y="3429000"/>
            <a:chExt cx="1368152" cy="1584176"/>
          </a:xfrm>
        </p:grpSpPr>
        <p:grpSp>
          <p:nvGrpSpPr>
            <p:cNvPr id="44075" name="グループ化 44074">
              <a:extLst>
                <a:ext uri="{FF2B5EF4-FFF2-40B4-BE49-F238E27FC236}">
                  <a16:creationId xmlns:a16="http://schemas.microsoft.com/office/drawing/2014/main" id="{5D770528-28F8-BA37-8865-AB795D8B0AD1}"/>
                </a:ext>
              </a:extLst>
            </p:cNvPr>
            <p:cNvGrpSpPr/>
            <p:nvPr/>
          </p:nvGrpSpPr>
          <p:grpSpPr>
            <a:xfrm>
              <a:off x="7689602" y="3429000"/>
              <a:ext cx="1058862" cy="1584176"/>
              <a:chOff x="7689602" y="3429000"/>
              <a:chExt cx="1058862" cy="1584176"/>
            </a:xfrm>
          </p:grpSpPr>
          <p:sp>
            <p:nvSpPr>
              <p:cNvPr id="44069" name="楕円 44068">
                <a:extLst>
                  <a:ext uri="{FF2B5EF4-FFF2-40B4-BE49-F238E27FC236}">
                    <a16:creationId xmlns:a16="http://schemas.microsoft.com/office/drawing/2014/main" id="{51DECBF7-0DFC-FE21-D9EA-7F169407EBA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689602" y="4005064"/>
                <a:ext cx="1058518" cy="147409"/>
              </a:xfrm>
              <a:prstGeom prst="ellipse">
                <a:avLst/>
              </a:prstGeom>
              <a:solidFill>
                <a:srgbClr val="99330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44070" name="楕円 44069">
                <a:extLst>
                  <a:ext uri="{FF2B5EF4-FFF2-40B4-BE49-F238E27FC236}">
                    <a16:creationId xmlns:a16="http://schemas.microsoft.com/office/drawing/2014/main" id="{C0CD2760-AA6A-1A8C-4A2B-9542A160C19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689946" y="4289703"/>
                <a:ext cx="1058518" cy="147409"/>
              </a:xfrm>
              <a:prstGeom prst="ellipse">
                <a:avLst/>
              </a:prstGeom>
              <a:solidFill>
                <a:srgbClr val="99330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44071" name="楕円 44070">
                <a:extLst>
                  <a:ext uri="{FF2B5EF4-FFF2-40B4-BE49-F238E27FC236}">
                    <a16:creationId xmlns:a16="http://schemas.microsoft.com/office/drawing/2014/main" id="{AAE3858E-CAB0-0475-4302-840B3FBE0A1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689602" y="4581128"/>
                <a:ext cx="1058518" cy="147409"/>
              </a:xfrm>
              <a:prstGeom prst="ellipse">
                <a:avLst/>
              </a:prstGeom>
              <a:solidFill>
                <a:srgbClr val="99330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44072" name="楕円 44071">
                <a:extLst>
                  <a:ext uri="{FF2B5EF4-FFF2-40B4-BE49-F238E27FC236}">
                    <a16:creationId xmlns:a16="http://schemas.microsoft.com/office/drawing/2014/main" id="{312EF46F-8E9A-930B-2743-3CDA392D8FD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689602" y="4865767"/>
                <a:ext cx="1058518" cy="147409"/>
              </a:xfrm>
              <a:prstGeom prst="ellipse">
                <a:avLst/>
              </a:prstGeom>
              <a:solidFill>
                <a:srgbClr val="99330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44073" name="楕円 44072">
                <a:extLst>
                  <a:ext uri="{FF2B5EF4-FFF2-40B4-BE49-F238E27FC236}">
                    <a16:creationId xmlns:a16="http://schemas.microsoft.com/office/drawing/2014/main" id="{596347A6-968F-C246-ABF0-631DCED8515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689946" y="3429000"/>
                <a:ext cx="1058518" cy="147409"/>
              </a:xfrm>
              <a:prstGeom prst="ellipse">
                <a:avLst/>
              </a:prstGeom>
              <a:solidFill>
                <a:srgbClr val="99330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44074" name="楕円 44073">
                <a:extLst>
                  <a:ext uri="{FF2B5EF4-FFF2-40B4-BE49-F238E27FC236}">
                    <a16:creationId xmlns:a16="http://schemas.microsoft.com/office/drawing/2014/main" id="{7DF7CEFB-1E15-F4B3-9932-7DD33DCC16B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689946" y="3713639"/>
                <a:ext cx="1058518" cy="147409"/>
              </a:xfrm>
              <a:prstGeom prst="ellipse">
                <a:avLst/>
              </a:prstGeom>
              <a:solidFill>
                <a:srgbClr val="993300">
                  <a:alpha val="5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077" name="テキスト ボックス 44076">
                  <a:extLst>
                    <a:ext uri="{FF2B5EF4-FFF2-40B4-BE49-F238E27FC236}">
                      <a16:creationId xmlns:a16="http://schemas.microsoft.com/office/drawing/2014/main" id="{00BC3651-A9DA-B90F-D2B8-0FFBF232AC27}"/>
                    </a:ext>
                  </a:extLst>
                </p:cNvPr>
                <p:cNvSpPr txBox="1"/>
                <p:nvPr/>
              </p:nvSpPr>
              <p:spPr>
                <a:xfrm>
                  <a:off x="7380312" y="4037002"/>
                  <a:ext cx="31003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44077" name="テキスト ボックス 44076">
                  <a:extLst>
                    <a:ext uri="{FF2B5EF4-FFF2-40B4-BE49-F238E27FC236}">
                      <a16:creationId xmlns:a16="http://schemas.microsoft.com/office/drawing/2014/main" id="{00BC3651-A9DA-B90F-D2B8-0FFBF232AC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312" y="4037002"/>
                  <a:ext cx="310034" cy="400110"/>
                </a:xfrm>
                <a:prstGeom prst="rect">
                  <a:avLst/>
                </a:prstGeom>
                <a:blipFill>
                  <a:blip r:embed="rId8"/>
                  <a:stretch>
                    <a:fillRect r="-137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083" name="グループ化 44082">
            <a:extLst>
              <a:ext uri="{FF2B5EF4-FFF2-40B4-BE49-F238E27FC236}">
                <a16:creationId xmlns:a16="http://schemas.microsoft.com/office/drawing/2014/main" id="{A0A20A2F-6D2D-9241-7B30-15FFD6C5D708}"/>
              </a:ext>
            </a:extLst>
          </p:cNvPr>
          <p:cNvGrpSpPr/>
          <p:nvPr/>
        </p:nvGrpSpPr>
        <p:grpSpPr>
          <a:xfrm>
            <a:off x="1115616" y="3633390"/>
            <a:ext cx="914886" cy="791028"/>
            <a:chOff x="1115616" y="3705398"/>
            <a:chExt cx="914886" cy="791028"/>
          </a:xfrm>
        </p:grpSpPr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42A9A923-F951-405F-45F3-D2514B7560B0}"/>
                </a:ext>
              </a:extLst>
            </p:cNvPr>
            <p:cNvGrpSpPr/>
            <p:nvPr/>
          </p:nvGrpSpPr>
          <p:grpSpPr>
            <a:xfrm>
              <a:off x="1619672" y="3705398"/>
              <a:ext cx="410830" cy="791028"/>
              <a:chOff x="2051717" y="3790100"/>
              <a:chExt cx="410830" cy="791028"/>
            </a:xfrm>
          </p:grpSpPr>
          <p:sp>
            <p:nvSpPr>
              <p:cNvPr id="16" name="矢印: 右 15">
                <a:extLst>
                  <a:ext uri="{FF2B5EF4-FFF2-40B4-BE49-F238E27FC236}">
                    <a16:creationId xmlns:a16="http://schemas.microsoft.com/office/drawing/2014/main" id="{DAA0BA81-7AC1-2C19-029E-0885C9238A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51717" y="3790100"/>
                <a:ext cx="410827" cy="237582"/>
              </a:xfrm>
              <a:prstGeom prst="rightArrow">
                <a:avLst/>
              </a:prstGeom>
              <a:solidFill>
                <a:srgbClr val="005800">
                  <a:alpha val="2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19" name="矢印: 右 18">
                <a:extLst>
                  <a:ext uri="{FF2B5EF4-FFF2-40B4-BE49-F238E27FC236}">
                    <a16:creationId xmlns:a16="http://schemas.microsoft.com/office/drawing/2014/main" id="{B5B92D01-BD10-8957-9690-317D0495207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51720" y="4343546"/>
                <a:ext cx="410827" cy="237582"/>
              </a:xfrm>
              <a:prstGeom prst="rightArrow">
                <a:avLst/>
              </a:prstGeom>
              <a:solidFill>
                <a:srgbClr val="005800">
                  <a:alpha val="20000"/>
                </a:srgb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anose="020B0600070205080204" pitchFamily="50" charset="-128"/>
                </a:endParaRPr>
              </a:p>
            </p:txBody>
          </p:sp>
        </p:grpSp>
        <p:pic>
          <p:nvPicPr>
            <p:cNvPr id="44082" name="図 44081">
              <a:extLst>
                <a:ext uri="{FF2B5EF4-FFF2-40B4-BE49-F238E27FC236}">
                  <a16:creationId xmlns:a16="http://schemas.microsoft.com/office/drawing/2014/main" id="{EC5A4F0C-6C76-262B-6AEB-CEF07EB03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15616" y="3933056"/>
              <a:ext cx="297983" cy="323895"/>
            </a:xfrm>
            <a:prstGeom prst="rect">
              <a:avLst/>
            </a:prstGeom>
          </p:spPr>
        </p:pic>
      </p:grpSp>
      <p:grpSp>
        <p:nvGrpSpPr>
          <p:cNvPr id="44088" name="グループ化 44087">
            <a:extLst>
              <a:ext uri="{FF2B5EF4-FFF2-40B4-BE49-F238E27FC236}">
                <a16:creationId xmlns:a16="http://schemas.microsoft.com/office/drawing/2014/main" id="{8CE974BD-2F57-DB88-2F7B-9720936FB570}"/>
              </a:ext>
            </a:extLst>
          </p:cNvPr>
          <p:cNvGrpSpPr/>
          <p:nvPr/>
        </p:nvGrpSpPr>
        <p:grpSpPr>
          <a:xfrm>
            <a:off x="6461799" y="4869160"/>
            <a:ext cx="2574697" cy="646331"/>
            <a:chOff x="6461799" y="4941168"/>
            <a:chExt cx="2574697" cy="646331"/>
          </a:xfrm>
        </p:grpSpPr>
        <p:sp>
          <p:nvSpPr>
            <p:cNvPr id="44084" name="テキスト ボックス 44083">
              <a:extLst>
                <a:ext uri="{FF2B5EF4-FFF2-40B4-BE49-F238E27FC236}">
                  <a16:creationId xmlns:a16="http://schemas.microsoft.com/office/drawing/2014/main" id="{9610F2BF-C08B-2A29-8756-EBFF621F81B7}"/>
                </a:ext>
              </a:extLst>
            </p:cNvPr>
            <p:cNvSpPr txBox="1"/>
            <p:nvPr/>
          </p:nvSpPr>
          <p:spPr>
            <a:xfrm>
              <a:off x="7317983" y="4941168"/>
              <a:ext cx="17185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 dirty="0">
                  <a:solidFill>
                    <a:srgbClr val="FF0000"/>
                  </a:solidFill>
                </a:rPr>
                <a:t>unit periodicity cell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4085" name="正方形/長方形 44084">
              <a:extLst>
                <a:ext uri="{FF2B5EF4-FFF2-40B4-BE49-F238E27FC236}">
                  <a16:creationId xmlns:a16="http://schemas.microsoft.com/office/drawing/2014/main" id="{FA40EBB7-CA67-0D6A-3405-482777C81426}"/>
                </a:ext>
              </a:extLst>
            </p:cNvPr>
            <p:cNvSpPr/>
            <p:nvPr/>
          </p:nvSpPr>
          <p:spPr bwMode="auto">
            <a:xfrm>
              <a:off x="6461799" y="5013176"/>
              <a:ext cx="434923" cy="346708"/>
            </a:xfrm>
            <a:prstGeom prst="rect">
              <a:avLst/>
            </a:prstGeom>
            <a:solidFill>
              <a:srgbClr val="FFCC00">
                <a:alpha val="20000"/>
              </a:srgbClr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cxnSp>
          <p:nvCxnSpPr>
            <p:cNvPr id="44087" name="直線矢印コネクタ 44086">
              <a:extLst>
                <a:ext uri="{FF2B5EF4-FFF2-40B4-BE49-F238E27FC236}">
                  <a16:creationId xmlns:a16="http://schemas.microsoft.com/office/drawing/2014/main" id="{573110FF-F942-2813-3F24-910419BBDBC8}"/>
                </a:ext>
              </a:extLst>
            </p:cNvPr>
            <p:cNvCxnSpPr/>
            <p:nvPr/>
          </p:nvCxnSpPr>
          <p:spPr bwMode="auto">
            <a:xfrm flipH="1">
              <a:off x="6968730" y="5157192"/>
              <a:ext cx="349253" cy="0"/>
            </a:xfrm>
            <a:prstGeom prst="straightConnector1">
              <a:avLst/>
            </a:prstGeom>
            <a:solidFill>
              <a:srgbClr val="FFCC00">
                <a:alpha val="20000"/>
              </a:srgbClr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095" name="グループ化 44094">
            <a:extLst>
              <a:ext uri="{FF2B5EF4-FFF2-40B4-BE49-F238E27FC236}">
                <a16:creationId xmlns:a16="http://schemas.microsoft.com/office/drawing/2014/main" id="{0CBD126F-3437-C9E9-DDDD-478A5D28AD7B}"/>
              </a:ext>
            </a:extLst>
          </p:cNvPr>
          <p:cNvGrpSpPr/>
          <p:nvPr/>
        </p:nvGrpSpPr>
        <p:grpSpPr>
          <a:xfrm>
            <a:off x="564617" y="2276872"/>
            <a:ext cx="7463767" cy="736868"/>
            <a:chOff x="564617" y="2348880"/>
            <a:chExt cx="7463767" cy="7368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95A227BD-6CE9-26F9-8231-30A7488801E4}"/>
                    </a:ext>
                  </a:extLst>
                </p:cNvPr>
                <p:cNvSpPr txBox="1"/>
                <p:nvPr/>
              </p:nvSpPr>
              <p:spPr>
                <a:xfrm>
                  <a:off x="1738623" y="2348880"/>
                  <a:ext cx="6289761" cy="7368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a14:m>
                  <a:r>
                    <a:rPr kumimoji="1" lang="ja-JP" altLang="en-US" sz="2000" dirty="0"/>
                    <a:t> </a:t>
                  </a:r>
                  <a:r>
                    <a:rPr kumimoji="1" lang="en-US" altLang="ja-JP" sz="2000" dirty="0"/>
                    <a:t>is not entirely a </a:t>
                  </a:r>
                  <a:r>
                    <a:rPr kumimoji="1" lang="en-US" altLang="ja-JP" sz="2000" dirty="0" err="1"/>
                    <a:t>subsolution</a:t>
                  </a:r>
                  <a:r>
                    <a:rPr kumimoji="1" lang="en-US" altLang="ja-JP" sz="2000" dirty="0"/>
                    <a:t>, since it </a:t>
                  </a:r>
                  <a:r>
                    <a:rPr kumimoji="1" lang="en-US" altLang="ja-JP" sz="2000" u="sng" dirty="0"/>
                    <a:t>fails to satisfy</a:t>
                  </a:r>
                  <a:r>
                    <a:rPr kumimoji="1" lang="en-US" altLang="ja-JP" sz="2000" dirty="0"/>
                    <a:t> the boundary </a:t>
                  </a:r>
                  <a:r>
                    <a:rPr lang="en-US" altLang="ja-JP" sz="2000" dirty="0"/>
                    <a:t>condition</a:t>
                  </a:r>
                  <a:r>
                    <a:rPr kumimoji="1" lang="en-US" altLang="ja-JP" sz="2000" dirty="0"/>
                    <a:t> </a:t>
                  </a:r>
                  <a14:m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𝜕</m:t>
                      </m:r>
                      <m:sSup>
                        <m:s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𝜕𝜈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a14:m>
                  <a:r>
                    <a:rPr kumimoji="1" lang="ja-JP" altLang="en-US" sz="2000" dirty="0"/>
                    <a:t> </a:t>
                  </a:r>
                  <a:r>
                    <a:rPr kumimoji="1" lang="en-US" altLang="ja-JP" sz="2000" dirty="0"/>
                    <a:t>on part of  </a:t>
                  </a:r>
                  <a14:m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a14:m>
                  <a:r>
                    <a:rPr kumimoji="1" lang="en-US" altLang="ja-JP" sz="2000" dirty="0"/>
                    <a:t>.</a:t>
                  </a:r>
                  <a:endParaRPr kumimoji="1" lang="ja-JP" altLang="en-US" sz="2000" dirty="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95A227BD-6CE9-26F9-8231-30A748880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8623" y="2348880"/>
                  <a:ext cx="6289761" cy="736868"/>
                </a:xfrm>
                <a:prstGeom prst="rect">
                  <a:avLst/>
                </a:prstGeom>
                <a:blipFill>
                  <a:blip r:embed="rId10"/>
                  <a:stretch>
                    <a:fillRect l="-969" t="-2500"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094" name="テキスト ボックス 44093">
              <a:extLst>
                <a:ext uri="{FF2B5EF4-FFF2-40B4-BE49-F238E27FC236}">
                  <a16:creationId xmlns:a16="http://schemas.microsoft.com/office/drawing/2014/main" id="{939C2D2F-5D30-360F-BE58-91FA88445FC5}"/>
                </a:ext>
              </a:extLst>
            </p:cNvPr>
            <p:cNvSpPr txBox="1"/>
            <p:nvPr/>
          </p:nvSpPr>
          <p:spPr>
            <a:xfrm>
              <a:off x="564617" y="2430192"/>
              <a:ext cx="1127063" cy="400110"/>
            </a:xfrm>
            <a:prstGeom prst="rect">
              <a:avLst/>
            </a:prstGeom>
            <a:noFill/>
            <a:ln w="25400">
              <a:solidFill>
                <a:srgbClr val="0058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/>
                <a:t>Remark</a:t>
              </a:r>
              <a:endParaRPr kumimoji="1" lang="ja-JP" alt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096" name="テキスト ボックス 44095">
                <a:extLst>
                  <a:ext uri="{FF2B5EF4-FFF2-40B4-BE49-F238E27FC236}">
                    <a16:creationId xmlns:a16="http://schemas.microsoft.com/office/drawing/2014/main" id="{90D66C76-11C3-1A61-A713-B30E21EF745E}"/>
                  </a:ext>
                </a:extLst>
              </p:cNvPr>
              <p:cNvSpPr txBox="1"/>
              <p:nvPr/>
            </p:nvSpPr>
            <p:spPr>
              <a:xfrm>
                <a:off x="1068674" y="6157616"/>
                <a:ext cx="7823806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en-US" altLang="ja-JP" sz="2000" dirty="0">
                    <a:solidFill>
                      <a:srgbClr val="C00000"/>
                    </a:solidFill>
                  </a:rPr>
                  <a:t>This </a:t>
                </a:r>
                <a:r>
                  <a:rPr lang="en-US" altLang="ja-JP" sz="2000" dirty="0" err="1">
                    <a:solidFill>
                      <a:srgbClr val="C00000"/>
                    </a:solidFill>
                  </a:rPr>
                  <a:t>implis</a:t>
                </a:r>
                <a:r>
                  <a:rPr kumimoji="1" lang="en-US" altLang="ja-JP" sz="2000" dirty="0">
                    <a:solidFill>
                      <a:srgbClr val="C00000"/>
                    </a:solidFill>
                  </a:rPr>
                  <a:t> propagation, since otherwise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ja-JP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ja-JP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kumimoji="1" lang="ja-JP" alt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e>
                    </m:d>
                    <m:r>
                      <a:rPr kumimoji="1" lang="en-US" altLang="ja-JP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kumimoji="1" lang="en-US" altLang="ja-JP" sz="2000" dirty="0">
                    <a:solidFill>
                      <a:srgbClr val="C00000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kumimoji="1" lang="ja-JP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ja-JP" alt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kumimoji="1" lang="ja-JP" altLang="en-US" sz="2000" dirty="0">
                    <a:solidFill>
                      <a:srgbClr val="C00000"/>
                    </a:solidFill>
                  </a:rPr>
                  <a:t> </a:t>
                </a:r>
                <a:r>
                  <a:rPr kumimoji="1" lang="en-US" altLang="ja-JP" sz="2000" dirty="0">
                    <a:solidFill>
                      <a:srgbClr val="C00000"/>
                    </a:solidFill>
                  </a:rPr>
                  <a:t>.</a:t>
                </a:r>
                <a:endParaRPr kumimoji="1" lang="ja-JP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096" name="テキスト ボックス 44095">
                <a:extLst>
                  <a:ext uri="{FF2B5EF4-FFF2-40B4-BE49-F238E27FC236}">
                    <a16:creationId xmlns:a16="http://schemas.microsoft.com/office/drawing/2014/main" id="{90D66C76-11C3-1A61-A713-B30E21EF7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674" y="6157616"/>
                <a:ext cx="7823806" cy="439736"/>
              </a:xfrm>
              <a:prstGeom prst="rect">
                <a:avLst/>
              </a:prstGeom>
              <a:blipFill>
                <a:blip r:embed="rId11"/>
                <a:stretch>
                  <a:fillRect l="-779" t="-2778" b="-19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187C948-3B5B-64BA-DE82-E17F589FE902}"/>
              </a:ext>
            </a:extLst>
          </p:cNvPr>
          <p:cNvGrpSpPr/>
          <p:nvPr/>
        </p:nvGrpSpPr>
        <p:grpSpPr>
          <a:xfrm>
            <a:off x="1043608" y="5608795"/>
            <a:ext cx="6984776" cy="412493"/>
            <a:chOff x="1043608" y="5608795"/>
            <a:chExt cx="6984776" cy="412493"/>
          </a:xfrm>
        </p:grpSpPr>
        <p:pic>
          <p:nvPicPr>
            <p:cNvPr id="44059" name="図 44058">
              <a:extLst>
                <a:ext uri="{FF2B5EF4-FFF2-40B4-BE49-F238E27FC236}">
                  <a16:creationId xmlns:a16="http://schemas.microsoft.com/office/drawing/2014/main" id="{25D80835-3E78-C4FD-657F-404B5FC2E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795910" y="5608795"/>
              <a:ext cx="3232474" cy="375718"/>
            </a:xfrm>
            <a:prstGeom prst="rect">
              <a:avLst/>
            </a:prstGeom>
            <a:ln w="19050">
              <a:solidFill>
                <a:srgbClr val="3333CC"/>
              </a:solidFill>
            </a:ln>
          </p:spPr>
        </p:pic>
        <p:sp>
          <p:nvSpPr>
            <p:cNvPr id="44060" name="テキスト ボックス 44059">
              <a:extLst>
                <a:ext uri="{FF2B5EF4-FFF2-40B4-BE49-F238E27FC236}">
                  <a16:creationId xmlns:a16="http://schemas.microsoft.com/office/drawing/2014/main" id="{EF381713-F951-F433-07EF-8EFAF05AAC24}"/>
                </a:ext>
              </a:extLst>
            </p:cNvPr>
            <p:cNvSpPr txBox="1"/>
            <p:nvPr/>
          </p:nvSpPr>
          <p:spPr>
            <a:xfrm>
              <a:off x="1043608" y="5621178"/>
              <a:ext cx="34457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 sz="2000" dirty="0"/>
                <a:t>Relative Poincare inequality</a:t>
              </a:r>
              <a:endParaRPr kumimoji="1" lang="ja-JP" altLang="en-US" sz="2000" dirty="0"/>
            </a:p>
          </p:txBody>
        </p:sp>
        <p:sp>
          <p:nvSpPr>
            <p:cNvPr id="3" name="矢印: 右 2">
              <a:extLst>
                <a:ext uri="{FF2B5EF4-FFF2-40B4-BE49-F238E27FC236}">
                  <a16:creationId xmlns:a16="http://schemas.microsoft.com/office/drawing/2014/main" id="{90ED32E2-A677-F045-D404-84D67250EBF9}"/>
                </a:ext>
              </a:extLst>
            </p:cNvPr>
            <p:cNvSpPr/>
            <p:nvPr/>
          </p:nvSpPr>
          <p:spPr bwMode="auto">
            <a:xfrm>
              <a:off x="4355976" y="5721212"/>
              <a:ext cx="367924" cy="228068"/>
            </a:xfrm>
            <a:prstGeom prst="rightArrow">
              <a:avLst/>
            </a:prstGeom>
            <a:solidFill>
              <a:srgbClr val="FFCC00">
                <a:alpha val="2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97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 decel="100000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44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44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4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1" grpId="0" animBg="1"/>
      <p:bldP spid="44035" grpId="0" animBg="1"/>
      <p:bldP spid="44054" grpId="0" animBg="1"/>
      <p:bldP spid="44057" grpId="0"/>
      <p:bldP spid="4409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Athens 2025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22B398A-E2BF-D74E-FCE7-CE86C1D1B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4813"/>
            <a:ext cx="4896916" cy="503237"/>
          </a:xfrm>
          <a:prstGeom prst="rect">
            <a:avLst/>
          </a:prstGeom>
          <a:solidFill>
            <a:srgbClr val="008080">
              <a:alpha val="20000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ja-JP" sz="2400" dirty="0">
                <a:solidFill>
                  <a:schemeClr val="tx2"/>
                </a:solidFill>
              </a:rPr>
              <a:t>Relative </a:t>
            </a:r>
            <a:r>
              <a:rPr lang="en-US" altLang="ja-JP" sz="2400" dirty="0" err="1">
                <a:solidFill>
                  <a:schemeClr val="tx2"/>
                </a:solidFill>
              </a:rPr>
              <a:t>Poincaré</a:t>
            </a:r>
            <a:r>
              <a:rPr lang="en-US" altLang="ja-JP" sz="2400" dirty="0">
                <a:solidFill>
                  <a:schemeClr val="tx2"/>
                </a:solidFill>
              </a:rPr>
              <a:t> inequality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35DBDCE-6550-6A01-306A-EAA287E80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61065"/>
            <a:ext cx="7704306" cy="2071991"/>
          </a:xfrm>
          <a:prstGeom prst="rect">
            <a:avLst/>
          </a:prstGeom>
          <a:ln w="19050">
            <a:solidFill>
              <a:srgbClr val="005800"/>
            </a:solidFill>
          </a:ln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C3762F3-9249-5A64-8B79-A616C3D6EE98}"/>
              </a:ext>
            </a:extLst>
          </p:cNvPr>
          <p:cNvGrpSpPr/>
          <p:nvPr/>
        </p:nvGrpSpPr>
        <p:grpSpPr>
          <a:xfrm>
            <a:off x="1763688" y="4077072"/>
            <a:ext cx="3888432" cy="2664296"/>
            <a:chOff x="1619672" y="3589258"/>
            <a:chExt cx="3816242" cy="2742159"/>
          </a:xfrm>
        </p:grpSpPr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2517F513-4F39-C314-B7B6-E6819C3019A7}"/>
                </a:ext>
              </a:extLst>
            </p:cNvPr>
            <p:cNvSpPr/>
            <p:nvPr/>
          </p:nvSpPr>
          <p:spPr bwMode="auto">
            <a:xfrm>
              <a:off x="1619672" y="3589258"/>
              <a:ext cx="3816242" cy="2742159"/>
            </a:xfrm>
            <a:custGeom>
              <a:avLst/>
              <a:gdLst>
                <a:gd name="connsiteX0" fmla="*/ 429757 w 3816242"/>
                <a:gd name="connsiteY0" fmla="*/ 537478 h 2742159"/>
                <a:gd name="connsiteX1" fmla="*/ 1547357 w 3816242"/>
                <a:gd name="connsiteY1" fmla="*/ 12545 h 2742159"/>
                <a:gd name="connsiteX2" fmla="*/ 3765624 w 3816242"/>
                <a:gd name="connsiteY2" fmla="*/ 1020078 h 2742159"/>
                <a:gd name="connsiteX3" fmla="*/ 2859691 w 3816242"/>
                <a:gd name="connsiteY3" fmla="*/ 2730345 h 2742159"/>
                <a:gd name="connsiteX4" fmla="*/ 167291 w 3816242"/>
                <a:gd name="connsiteY4" fmla="*/ 1714345 h 2742159"/>
                <a:gd name="connsiteX5" fmla="*/ 429757 w 3816242"/>
                <a:gd name="connsiteY5" fmla="*/ 537478 h 274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6242" h="2742159">
                  <a:moveTo>
                    <a:pt x="429757" y="537478"/>
                  </a:moveTo>
                  <a:cubicBezTo>
                    <a:pt x="659768" y="253845"/>
                    <a:pt x="991379" y="-67888"/>
                    <a:pt x="1547357" y="12545"/>
                  </a:cubicBezTo>
                  <a:cubicBezTo>
                    <a:pt x="2103335" y="92978"/>
                    <a:pt x="3546902" y="567111"/>
                    <a:pt x="3765624" y="1020078"/>
                  </a:cubicBezTo>
                  <a:cubicBezTo>
                    <a:pt x="3984346" y="1473045"/>
                    <a:pt x="3459413" y="2614634"/>
                    <a:pt x="2859691" y="2730345"/>
                  </a:cubicBezTo>
                  <a:cubicBezTo>
                    <a:pt x="2259969" y="2846056"/>
                    <a:pt x="576513" y="2082645"/>
                    <a:pt x="167291" y="1714345"/>
                  </a:cubicBezTo>
                  <a:cubicBezTo>
                    <a:pt x="-241931" y="1346045"/>
                    <a:pt x="199746" y="821111"/>
                    <a:pt x="429757" y="537478"/>
                  </a:cubicBezTo>
                  <a:close/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8893FAE8-2230-4381-586D-6DF3691E422C}"/>
                </a:ext>
              </a:extLst>
            </p:cNvPr>
            <p:cNvSpPr/>
            <p:nvPr/>
          </p:nvSpPr>
          <p:spPr bwMode="auto">
            <a:xfrm>
              <a:off x="1817371" y="4697341"/>
              <a:ext cx="1436582" cy="1326270"/>
            </a:xfrm>
            <a:custGeom>
              <a:avLst/>
              <a:gdLst>
                <a:gd name="connsiteX0" fmla="*/ 0 w 1359767"/>
                <a:gd name="connsiteY0" fmla="*/ 26646 h 1661136"/>
                <a:gd name="connsiteX1" fmla="*/ 902970 w 1359767"/>
                <a:gd name="connsiteY1" fmla="*/ 72366 h 1661136"/>
                <a:gd name="connsiteX2" fmla="*/ 1325880 w 1359767"/>
                <a:gd name="connsiteY2" fmla="*/ 643866 h 1661136"/>
                <a:gd name="connsiteX3" fmla="*/ 1303020 w 1359767"/>
                <a:gd name="connsiteY3" fmla="*/ 1661136 h 1661136"/>
                <a:gd name="connsiteX0" fmla="*/ 0 w 1416917"/>
                <a:gd name="connsiteY0" fmla="*/ 22497 h 1668417"/>
                <a:gd name="connsiteX1" fmla="*/ 960120 w 1416917"/>
                <a:gd name="connsiteY1" fmla="*/ 79647 h 1668417"/>
                <a:gd name="connsiteX2" fmla="*/ 1383030 w 1416917"/>
                <a:gd name="connsiteY2" fmla="*/ 651147 h 1668417"/>
                <a:gd name="connsiteX3" fmla="*/ 1360170 w 1416917"/>
                <a:gd name="connsiteY3" fmla="*/ 1668417 h 1668417"/>
                <a:gd name="connsiteX0" fmla="*/ 0 w 1428347"/>
                <a:gd name="connsiteY0" fmla="*/ 896848 h 1594078"/>
                <a:gd name="connsiteX1" fmla="*/ 971550 w 1428347"/>
                <a:gd name="connsiteY1" fmla="*/ 5308 h 1594078"/>
                <a:gd name="connsiteX2" fmla="*/ 1394460 w 1428347"/>
                <a:gd name="connsiteY2" fmla="*/ 576808 h 1594078"/>
                <a:gd name="connsiteX3" fmla="*/ 1371600 w 1428347"/>
                <a:gd name="connsiteY3" fmla="*/ 1594078 h 1594078"/>
                <a:gd name="connsiteX0" fmla="*/ 0 w 1428347"/>
                <a:gd name="connsiteY0" fmla="*/ 896848 h 1594078"/>
                <a:gd name="connsiteX1" fmla="*/ 971550 w 1428347"/>
                <a:gd name="connsiteY1" fmla="*/ 5308 h 1594078"/>
                <a:gd name="connsiteX2" fmla="*/ 1394460 w 1428347"/>
                <a:gd name="connsiteY2" fmla="*/ 576808 h 1594078"/>
                <a:gd name="connsiteX3" fmla="*/ 1371600 w 1428347"/>
                <a:gd name="connsiteY3" fmla="*/ 1594078 h 1594078"/>
                <a:gd name="connsiteX0" fmla="*/ 0 w 1428347"/>
                <a:gd name="connsiteY0" fmla="*/ 642735 h 1339965"/>
                <a:gd name="connsiteX1" fmla="*/ 960120 w 1428347"/>
                <a:gd name="connsiteY1" fmla="*/ 14085 h 1339965"/>
                <a:gd name="connsiteX2" fmla="*/ 1394460 w 1428347"/>
                <a:gd name="connsiteY2" fmla="*/ 322695 h 1339965"/>
                <a:gd name="connsiteX3" fmla="*/ 1371600 w 1428347"/>
                <a:gd name="connsiteY3" fmla="*/ 1339965 h 1339965"/>
                <a:gd name="connsiteX0" fmla="*/ 0 w 1436582"/>
                <a:gd name="connsiteY0" fmla="*/ 633216 h 1330446"/>
                <a:gd name="connsiteX1" fmla="*/ 960120 w 1436582"/>
                <a:gd name="connsiteY1" fmla="*/ 4566 h 1330446"/>
                <a:gd name="connsiteX2" fmla="*/ 1405890 w 1436582"/>
                <a:gd name="connsiteY2" fmla="*/ 416046 h 1330446"/>
                <a:gd name="connsiteX3" fmla="*/ 1371600 w 1436582"/>
                <a:gd name="connsiteY3" fmla="*/ 1330446 h 1330446"/>
                <a:gd name="connsiteX0" fmla="*/ 0 w 1436582"/>
                <a:gd name="connsiteY0" fmla="*/ 629040 h 1326270"/>
                <a:gd name="connsiteX1" fmla="*/ 960120 w 1436582"/>
                <a:gd name="connsiteY1" fmla="*/ 390 h 1326270"/>
                <a:gd name="connsiteX2" fmla="*/ 1405890 w 1436582"/>
                <a:gd name="connsiteY2" fmla="*/ 411870 h 1326270"/>
                <a:gd name="connsiteX3" fmla="*/ 1371600 w 1436582"/>
                <a:gd name="connsiteY3" fmla="*/ 1326270 h 132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82" h="1326270">
                  <a:moveTo>
                    <a:pt x="0" y="629040"/>
                  </a:moveTo>
                  <a:cubicBezTo>
                    <a:pt x="318135" y="154695"/>
                    <a:pt x="668655" y="-9135"/>
                    <a:pt x="960120" y="390"/>
                  </a:cubicBezTo>
                  <a:cubicBezTo>
                    <a:pt x="1251585" y="9915"/>
                    <a:pt x="1339215" y="147075"/>
                    <a:pt x="1405890" y="411870"/>
                  </a:cubicBezTo>
                  <a:cubicBezTo>
                    <a:pt x="1472565" y="676665"/>
                    <a:pt x="1416367" y="950032"/>
                    <a:pt x="1371600" y="1326270"/>
                  </a:cubicBezTo>
                </a:path>
              </a:pathLst>
            </a:custGeom>
            <a:solidFill>
              <a:srgbClr val="3333CC">
                <a:alpha val="12000"/>
              </a:srgbClr>
            </a:solidFill>
            <a:ln w="31750" cap="flat" cmpd="sng" algn="ctr">
              <a:solidFill>
                <a:srgbClr val="3333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7ABF098A-4E0D-AC86-54E9-AC854143B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9912" y="4400646"/>
              <a:ext cx="466344" cy="444485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7A4FD7CC-F942-DBCF-6C09-3185054B2DCD}"/>
                </a:ext>
              </a:extLst>
            </p:cNvPr>
            <p:cNvSpPr txBox="1"/>
            <p:nvPr/>
          </p:nvSpPr>
          <p:spPr>
            <a:xfrm>
              <a:off x="2411760" y="5013176"/>
              <a:ext cx="3600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kumimoji="1" lang="ja-JP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6094D8D-03FF-AB27-AF03-FF60C7EA93AB}"/>
                    </a:ext>
                  </a:extLst>
                </p:cNvPr>
                <p:cNvSpPr txBox="1"/>
                <p:nvPr/>
              </p:nvSpPr>
              <p:spPr>
                <a:xfrm>
                  <a:off x="3707904" y="5229200"/>
                  <a:ext cx="100811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kumimoji="1" lang="ja-JP" altLang="en-US" sz="2400" dirty="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6094D8D-03FF-AB27-AF03-FF60C7EA9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4" y="5229200"/>
                  <a:ext cx="1008112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コネクタ: 曲線 13">
              <a:extLst>
                <a:ext uri="{FF2B5EF4-FFF2-40B4-BE49-F238E27FC236}">
                  <a16:creationId xmlns:a16="http://schemas.microsoft.com/office/drawing/2014/main" id="{05F84D65-B475-A7A9-C536-7F517C5438CB}"/>
                </a:ext>
              </a:extLst>
            </p:cNvPr>
            <p:cNvCxnSpPr>
              <a:cxnSpLocks/>
              <a:stCxn id="12" idx="1"/>
            </p:cNvCxnSpPr>
            <p:nvPr/>
          </p:nvCxnSpPr>
          <p:spPr bwMode="auto">
            <a:xfrm rot="10800000" flipV="1">
              <a:off x="3253966" y="5460032"/>
              <a:ext cx="453939" cy="169273"/>
            </a:xfrm>
            <a:prstGeom prst="curvedConnector3">
              <a:avLst>
                <a:gd name="adj1" fmla="val 50000"/>
              </a:avLst>
            </a:prstGeom>
            <a:solidFill>
              <a:srgbClr val="FFCC00">
                <a:alpha val="2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1CE83583-8781-CFA2-47DA-A59392AF8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12" y="1072433"/>
            <a:ext cx="7956376" cy="52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73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3FBE7-D696-05F9-AB0F-507904BF3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1" name="フリーフォーム: 図形 44060">
            <a:extLst>
              <a:ext uri="{FF2B5EF4-FFF2-40B4-BE49-F238E27FC236}">
                <a16:creationId xmlns:a16="http://schemas.microsoft.com/office/drawing/2014/main" id="{F9F66154-EB03-CF59-F6C7-000549B1D3AB}"/>
              </a:ext>
            </a:extLst>
          </p:cNvPr>
          <p:cNvSpPr>
            <a:spLocks noChangeAspect="1"/>
          </p:cNvSpPr>
          <p:nvPr/>
        </p:nvSpPr>
        <p:spPr bwMode="auto">
          <a:xfrm>
            <a:off x="4572003" y="538729"/>
            <a:ext cx="2033812" cy="1008000"/>
          </a:xfrm>
          <a:custGeom>
            <a:avLst/>
            <a:gdLst>
              <a:gd name="connsiteX0" fmla="*/ 632097 w 2160598"/>
              <a:gd name="connsiteY0" fmla="*/ 70589 h 1144763"/>
              <a:gd name="connsiteX1" fmla="*/ 1665766 w 2160598"/>
              <a:gd name="connsiteY1" fmla="*/ 70589 h 1144763"/>
              <a:gd name="connsiteX2" fmla="*/ 2152784 w 2160598"/>
              <a:gd name="connsiteY2" fmla="*/ 796145 h 1144763"/>
              <a:gd name="connsiteX3" fmla="*/ 1307958 w 2160598"/>
              <a:gd name="connsiteY3" fmla="*/ 1144015 h 1144763"/>
              <a:gd name="connsiteX4" fmla="*/ 184836 w 2160598"/>
              <a:gd name="connsiteY4" fmla="*/ 875658 h 1144763"/>
              <a:gd name="connsiteX5" fmla="*/ 45688 w 2160598"/>
              <a:gd name="connsiteY5" fmla="*/ 448276 h 1144763"/>
              <a:gd name="connsiteX6" fmla="*/ 632097 w 2160598"/>
              <a:gd name="connsiteY6" fmla="*/ 70589 h 1144763"/>
              <a:gd name="connsiteX0" fmla="*/ 632097 w 2161724"/>
              <a:gd name="connsiteY0" fmla="*/ 70589 h 1056056"/>
              <a:gd name="connsiteX1" fmla="*/ 1665766 w 2161724"/>
              <a:gd name="connsiteY1" fmla="*/ 70589 h 1056056"/>
              <a:gd name="connsiteX2" fmla="*/ 2152784 w 2161724"/>
              <a:gd name="connsiteY2" fmla="*/ 796145 h 1056056"/>
              <a:gd name="connsiteX3" fmla="*/ 1278141 w 2161724"/>
              <a:gd name="connsiteY3" fmla="*/ 1054563 h 1056056"/>
              <a:gd name="connsiteX4" fmla="*/ 184836 w 2161724"/>
              <a:gd name="connsiteY4" fmla="*/ 875658 h 1056056"/>
              <a:gd name="connsiteX5" fmla="*/ 45688 w 2161724"/>
              <a:gd name="connsiteY5" fmla="*/ 448276 h 1056056"/>
              <a:gd name="connsiteX6" fmla="*/ 632097 w 2161724"/>
              <a:gd name="connsiteY6" fmla="*/ 70589 h 1056056"/>
              <a:gd name="connsiteX0" fmla="*/ 632097 w 2122878"/>
              <a:gd name="connsiteY0" fmla="*/ 56908 h 1051798"/>
              <a:gd name="connsiteX1" fmla="*/ 1665766 w 2122878"/>
              <a:gd name="connsiteY1" fmla="*/ 56908 h 1051798"/>
              <a:gd name="connsiteX2" fmla="*/ 2113027 w 2122878"/>
              <a:gd name="connsiteY2" fmla="*/ 583681 h 1051798"/>
              <a:gd name="connsiteX3" fmla="*/ 1278141 w 2122878"/>
              <a:gd name="connsiteY3" fmla="*/ 1040882 h 1051798"/>
              <a:gd name="connsiteX4" fmla="*/ 184836 w 2122878"/>
              <a:gd name="connsiteY4" fmla="*/ 861977 h 1051798"/>
              <a:gd name="connsiteX5" fmla="*/ 45688 w 2122878"/>
              <a:gd name="connsiteY5" fmla="*/ 434595 h 1051798"/>
              <a:gd name="connsiteX6" fmla="*/ 632097 w 2122878"/>
              <a:gd name="connsiteY6" fmla="*/ 56908 h 1051798"/>
              <a:gd name="connsiteX0" fmla="*/ 632097 w 2122878"/>
              <a:gd name="connsiteY0" fmla="*/ 58918 h 1052143"/>
              <a:gd name="connsiteX1" fmla="*/ 1665766 w 2122878"/>
              <a:gd name="connsiteY1" fmla="*/ 58918 h 1052143"/>
              <a:gd name="connsiteX2" fmla="*/ 2113027 w 2122878"/>
              <a:gd name="connsiteY2" fmla="*/ 615509 h 1052143"/>
              <a:gd name="connsiteX3" fmla="*/ 1278141 w 2122878"/>
              <a:gd name="connsiteY3" fmla="*/ 1042892 h 1052143"/>
              <a:gd name="connsiteX4" fmla="*/ 184836 w 2122878"/>
              <a:gd name="connsiteY4" fmla="*/ 863987 h 1052143"/>
              <a:gd name="connsiteX5" fmla="*/ 45688 w 2122878"/>
              <a:gd name="connsiteY5" fmla="*/ 436605 h 1052143"/>
              <a:gd name="connsiteX6" fmla="*/ 632097 w 2122878"/>
              <a:gd name="connsiteY6" fmla="*/ 58918 h 105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2878" h="1052143">
                <a:moveTo>
                  <a:pt x="632097" y="58918"/>
                </a:moveTo>
                <a:cubicBezTo>
                  <a:pt x="902110" y="-4030"/>
                  <a:pt x="1418944" y="-33847"/>
                  <a:pt x="1665766" y="58918"/>
                </a:cubicBezTo>
                <a:cubicBezTo>
                  <a:pt x="1912588" y="151683"/>
                  <a:pt x="2177631" y="451513"/>
                  <a:pt x="2113027" y="615509"/>
                </a:cubicBezTo>
                <a:cubicBezTo>
                  <a:pt x="2048423" y="779505"/>
                  <a:pt x="1599506" y="1001479"/>
                  <a:pt x="1278141" y="1042892"/>
                </a:cubicBezTo>
                <a:cubicBezTo>
                  <a:pt x="956776" y="1084305"/>
                  <a:pt x="395214" y="979943"/>
                  <a:pt x="184836" y="863987"/>
                </a:cubicBezTo>
                <a:cubicBezTo>
                  <a:pt x="-25542" y="748031"/>
                  <a:pt x="-32169" y="570783"/>
                  <a:pt x="45688" y="436605"/>
                </a:cubicBezTo>
                <a:cubicBezTo>
                  <a:pt x="123544" y="302427"/>
                  <a:pt x="362084" y="121866"/>
                  <a:pt x="632097" y="58918"/>
                </a:cubicBezTo>
                <a:close/>
              </a:path>
            </a:pathLst>
          </a:custGeom>
          <a:solidFill>
            <a:srgbClr val="0058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4062" name="楕円 44061">
            <a:extLst>
              <a:ext uri="{FF2B5EF4-FFF2-40B4-BE49-F238E27FC236}">
                <a16:creationId xmlns:a16="http://schemas.microsoft.com/office/drawing/2014/main" id="{07B9CD6A-A951-8550-76B5-260C4E76492E}"/>
              </a:ext>
            </a:extLst>
          </p:cNvPr>
          <p:cNvSpPr/>
          <p:nvPr/>
        </p:nvSpPr>
        <p:spPr bwMode="auto">
          <a:xfrm>
            <a:off x="2771803" y="826649"/>
            <a:ext cx="3528392" cy="491362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4036" name="フッター プレースホルダー 1">
            <a:extLst>
              <a:ext uri="{FF2B5EF4-FFF2-40B4-BE49-F238E27FC236}">
                <a16:creationId xmlns:a16="http://schemas.microsoft.com/office/drawing/2014/main" id="{8E89F148-EA3C-E354-EC20-4A3F5D83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5800"/>
                </a:solidFill>
              </a:rPr>
              <a:t>Athens 2025</a:t>
            </a:r>
            <a:endParaRPr lang="en-US" altLang="ja-JP" sz="1400" dirty="0">
              <a:solidFill>
                <a:srgbClr val="005800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5B3A2DD0-DB03-509C-8DEA-24392AB1EC37}"/>
              </a:ext>
            </a:extLst>
          </p:cNvPr>
          <p:cNvSpPr/>
          <p:nvPr/>
        </p:nvSpPr>
        <p:spPr bwMode="auto">
          <a:xfrm>
            <a:off x="2771803" y="826649"/>
            <a:ext cx="3528392" cy="491362"/>
          </a:xfrm>
          <a:prstGeom prst="ellipse">
            <a:avLst/>
          </a:prstGeom>
          <a:solidFill>
            <a:srgbClr val="99330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4F031F3-661A-82F1-4D89-12043ABFD10B}"/>
              </a:ext>
            </a:extLst>
          </p:cNvPr>
          <p:cNvGrpSpPr/>
          <p:nvPr/>
        </p:nvGrpSpPr>
        <p:grpSpPr>
          <a:xfrm>
            <a:off x="1763688" y="682745"/>
            <a:ext cx="410830" cy="791028"/>
            <a:chOff x="2051717" y="3790100"/>
            <a:chExt cx="410830" cy="791028"/>
          </a:xfrm>
        </p:grpSpPr>
        <p:sp>
          <p:nvSpPr>
            <p:cNvPr id="16" name="矢印: 右 15">
              <a:extLst>
                <a:ext uri="{FF2B5EF4-FFF2-40B4-BE49-F238E27FC236}">
                  <a16:creationId xmlns:a16="http://schemas.microsoft.com/office/drawing/2014/main" id="{9C63BE9C-CA2A-6EB7-3DBF-E9D39130155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51717" y="3790100"/>
              <a:ext cx="410827" cy="237582"/>
            </a:xfrm>
            <a:prstGeom prst="rightArrow">
              <a:avLst/>
            </a:prstGeom>
            <a:solidFill>
              <a:srgbClr val="005800">
                <a:alpha val="2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9" name="矢印: 右 18">
              <a:extLst>
                <a:ext uri="{FF2B5EF4-FFF2-40B4-BE49-F238E27FC236}">
                  <a16:creationId xmlns:a16="http://schemas.microsoft.com/office/drawing/2014/main" id="{40556A67-5713-CE3B-3853-F8FD1B1A51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51720" y="4343546"/>
              <a:ext cx="410827" cy="237582"/>
            </a:xfrm>
            <a:prstGeom prst="rightArrow">
              <a:avLst/>
            </a:prstGeom>
            <a:solidFill>
              <a:srgbClr val="005800">
                <a:alpha val="2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44035" name="円弧 44034">
            <a:extLst>
              <a:ext uri="{FF2B5EF4-FFF2-40B4-BE49-F238E27FC236}">
                <a16:creationId xmlns:a16="http://schemas.microsoft.com/office/drawing/2014/main" id="{1C7C4F7E-B9FE-F613-3586-55EE85C81A66}"/>
              </a:ext>
            </a:extLst>
          </p:cNvPr>
          <p:cNvSpPr/>
          <p:nvPr/>
        </p:nvSpPr>
        <p:spPr bwMode="auto">
          <a:xfrm>
            <a:off x="3059835" y="818181"/>
            <a:ext cx="3262957" cy="509104"/>
          </a:xfrm>
          <a:prstGeom prst="arc">
            <a:avLst>
              <a:gd name="adj1" fmla="val 16200000"/>
              <a:gd name="adj2" fmla="val 5458645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44054" name="テキスト ボックス 44053">
            <a:extLst>
              <a:ext uri="{FF2B5EF4-FFF2-40B4-BE49-F238E27FC236}">
                <a16:creationId xmlns:a16="http://schemas.microsoft.com/office/drawing/2014/main" id="{40E7DABC-0D01-B5E1-05C9-0A607E5FDAC7}"/>
              </a:ext>
            </a:extLst>
          </p:cNvPr>
          <p:cNvSpPr txBox="1"/>
          <p:nvPr/>
        </p:nvSpPr>
        <p:spPr>
          <a:xfrm>
            <a:off x="539552" y="1856872"/>
            <a:ext cx="972000" cy="400110"/>
          </a:xfrm>
          <a:prstGeom prst="rect">
            <a:avLst/>
          </a:prstGeom>
          <a:noFill/>
          <a:ln w="19050">
            <a:solidFill>
              <a:srgbClr val="3333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Step 3</a:t>
            </a:r>
            <a:endParaRPr kumimoji="1" lang="ja-JP" altLang="en-US" sz="2000" dirty="0"/>
          </a:p>
        </p:txBody>
      </p:sp>
      <p:pic>
        <p:nvPicPr>
          <p:cNvPr id="44056" name="図 44055">
            <a:extLst>
              <a:ext uri="{FF2B5EF4-FFF2-40B4-BE49-F238E27FC236}">
                <a16:creationId xmlns:a16="http://schemas.microsoft.com/office/drawing/2014/main" id="{07A6580D-1BB6-C7B2-1197-B7C033F24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3" y="1834873"/>
            <a:ext cx="4268939" cy="472887"/>
          </a:xfrm>
          <a:prstGeom prst="rect">
            <a:avLst/>
          </a:prstGeom>
        </p:spPr>
      </p:pic>
      <p:sp>
        <p:nvSpPr>
          <p:cNvPr id="44057" name="テキスト ボックス 44056">
            <a:extLst>
              <a:ext uri="{FF2B5EF4-FFF2-40B4-BE49-F238E27FC236}">
                <a16:creationId xmlns:a16="http://schemas.microsoft.com/office/drawing/2014/main" id="{BE1E807E-DE24-4572-D1AB-FF9D696065F3}"/>
              </a:ext>
            </a:extLst>
          </p:cNvPr>
          <p:cNvSpPr txBox="1"/>
          <p:nvPr/>
        </p:nvSpPr>
        <p:spPr>
          <a:xfrm>
            <a:off x="1691680" y="1856872"/>
            <a:ext cx="135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000" dirty="0"/>
              <a:t>Define</a:t>
            </a:r>
            <a:endParaRPr kumimoji="1" lang="ja-JP" altLang="en-US" sz="2000" dirty="0"/>
          </a:p>
        </p:txBody>
      </p:sp>
      <p:pic>
        <p:nvPicPr>
          <p:cNvPr id="44059" name="図 44058">
            <a:extLst>
              <a:ext uri="{FF2B5EF4-FFF2-40B4-BE49-F238E27FC236}">
                <a16:creationId xmlns:a16="http://schemas.microsoft.com/office/drawing/2014/main" id="{78B37C79-222A-4F3A-F424-23E356D0E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326" y="2400996"/>
            <a:ext cx="3232474" cy="375718"/>
          </a:xfrm>
          <a:prstGeom prst="rect">
            <a:avLst/>
          </a:prstGeom>
          <a:ln w="19050">
            <a:solidFill>
              <a:srgbClr val="3333CC"/>
            </a:solidFill>
          </a:ln>
        </p:spPr>
      </p:pic>
      <p:sp>
        <p:nvSpPr>
          <p:cNvPr id="44060" name="テキスト ボックス 44059">
            <a:extLst>
              <a:ext uri="{FF2B5EF4-FFF2-40B4-BE49-F238E27FC236}">
                <a16:creationId xmlns:a16="http://schemas.microsoft.com/office/drawing/2014/main" id="{C47253F9-AC55-0BDC-723F-0B54C68968AD}"/>
              </a:ext>
            </a:extLst>
          </p:cNvPr>
          <p:cNvSpPr txBox="1"/>
          <p:nvPr/>
        </p:nvSpPr>
        <p:spPr>
          <a:xfrm>
            <a:off x="1403648" y="2410623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000" dirty="0"/>
              <a:t>We show that</a:t>
            </a:r>
            <a:endParaRPr kumimoji="1" lang="ja-JP" altLang="en-US" sz="20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3B5588D-AF6B-A826-85F5-13AE3809C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59" y="2964374"/>
            <a:ext cx="2215443" cy="297983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A6EC71E-BC9C-7BB7-D797-F74DA3FFB2DD}"/>
              </a:ext>
            </a:extLst>
          </p:cNvPr>
          <p:cNvGrpSpPr/>
          <p:nvPr/>
        </p:nvGrpSpPr>
        <p:grpSpPr>
          <a:xfrm>
            <a:off x="6322792" y="506049"/>
            <a:ext cx="806954" cy="373226"/>
            <a:chOff x="6610821" y="2460216"/>
            <a:chExt cx="806954" cy="373226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DC2B0BC5-DA4B-CAB2-E9BF-548C7148A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82448" y="2460216"/>
              <a:ext cx="335327" cy="317036"/>
            </a:xfrm>
            <a:prstGeom prst="rect">
              <a:avLst/>
            </a:prstGeom>
          </p:spPr>
        </p:pic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07974871-13C5-AA66-6401-D4D64DC258E0}"/>
                </a:ext>
              </a:extLst>
            </p:cNvPr>
            <p:cNvCxnSpPr/>
            <p:nvPr/>
          </p:nvCxnSpPr>
          <p:spPr bwMode="auto">
            <a:xfrm flipH="1">
              <a:off x="6610821" y="2636912"/>
              <a:ext cx="481459" cy="196530"/>
            </a:xfrm>
            <a:prstGeom prst="straightConnector1">
              <a:avLst/>
            </a:prstGeom>
            <a:solidFill>
              <a:srgbClr val="FFCC00">
                <a:alpha val="2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063" name="グループ化 44062">
            <a:extLst>
              <a:ext uri="{FF2B5EF4-FFF2-40B4-BE49-F238E27FC236}">
                <a16:creationId xmlns:a16="http://schemas.microsoft.com/office/drawing/2014/main" id="{D8152F86-2E14-1DBD-51AF-50C0DE03F4B2}"/>
              </a:ext>
            </a:extLst>
          </p:cNvPr>
          <p:cNvGrpSpPr/>
          <p:nvPr/>
        </p:nvGrpSpPr>
        <p:grpSpPr>
          <a:xfrm>
            <a:off x="6588228" y="1186801"/>
            <a:ext cx="1092649" cy="360040"/>
            <a:chOff x="6876257" y="3140968"/>
            <a:chExt cx="1092649" cy="360040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3D86B431-7446-0A70-546B-38E89932C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06800" y="3171778"/>
              <a:ext cx="762106" cy="329230"/>
            </a:xfrm>
            <a:prstGeom prst="rect">
              <a:avLst/>
            </a:prstGeom>
          </p:spPr>
        </p:pic>
        <p:cxnSp>
          <p:nvCxnSpPr>
            <p:cNvPr id="44053" name="コネクタ: 曲線 44052">
              <a:extLst>
                <a:ext uri="{FF2B5EF4-FFF2-40B4-BE49-F238E27FC236}">
                  <a16:creationId xmlns:a16="http://schemas.microsoft.com/office/drawing/2014/main" id="{85ADFF70-9882-0D15-2F75-7FA2CF80C4CD}"/>
                </a:ext>
              </a:extLst>
            </p:cNvPr>
            <p:cNvCxnSpPr/>
            <p:nvPr/>
          </p:nvCxnSpPr>
          <p:spPr bwMode="auto">
            <a:xfrm rot="10800000">
              <a:off x="6876257" y="3140968"/>
              <a:ext cx="309253" cy="169147"/>
            </a:xfrm>
            <a:prstGeom prst="curvedConnector3">
              <a:avLst>
                <a:gd name="adj1" fmla="val 72255"/>
              </a:avLst>
            </a:prstGeom>
            <a:solidFill>
              <a:srgbClr val="FFCC00">
                <a:alpha val="2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038" name="グループ化 44037">
            <a:extLst>
              <a:ext uri="{FF2B5EF4-FFF2-40B4-BE49-F238E27FC236}">
                <a16:creationId xmlns:a16="http://schemas.microsoft.com/office/drawing/2014/main" id="{974C8254-8414-E7FB-AA14-347BF2968840}"/>
              </a:ext>
            </a:extLst>
          </p:cNvPr>
          <p:cNvGrpSpPr/>
          <p:nvPr/>
        </p:nvGrpSpPr>
        <p:grpSpPr>
          <a:xfrm>
            <a:off x="717187" y="4221088"/>
            <a:ext cx="6231077" cy="661508"/>
            <a:chOff x="717187" y="4221088"/>
            <a:chExt cx="6231077" cy="661508"/>
          </a:xfrm>
        </p:grpSpPr>
        <p:sp>
          <p:nvSpPr>
            <p:cNvPr id="5" name="矢印: 右 4">
              <a:extLst>
                <a:ext uri="{FF2B5EF4-FFF2-40B4-BE49-F238E27FC236}">
                  <a16:creationId xmlns:a16="http://schemas.microsoft.com/office/drawing/2014/main" id="{31862B00-A730-A4B8-5AEF-85C696726737}"/>
                </a:ext>
              </a:extLst>
            </p:cNvPr>
            <p:cNvSpPr/>
            <p:nvPr/>
          </p:nvSpPr>
          <p:spPr bwMode="auto">
            <a:xfrm>
              <a:off x="717187" y="4492076"/>
              <a:ext cx="291825" cy="144016"/>
            </a:xfrm>
            <a:prstGeom prst="rightArrow">
              <a:avLst/>
            </a:prstGeom>
            <a:solidFill>
              <a:srgbClr val="FFCC00">
                <a:alpha val="2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CD0DFB19-A3F4-86B5-2F4D-E42347AD7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25036" y="4221088"/>
              <a:ext cx="5723228" cy="661508"/>
            </a:xfrm>
            <a:prstGeom prst="rect">
              <a:avLst/>
            </a:prstGeom>
          </p:spPr>
        </p:pic>
      </p:grpSp>
      <p:grpSp>
        <p:nvGrpSpPr>
          <p:cNvPr id="44055" name="グループ化 44054">
            <a:extLst>
              <a:ext uri="{FF2B5EF4-FFF2-40B4-BE49-F238E27FC236}">
                <a16:creationId xmlns:a16="http://schemas.microsoft.com/office/drawing/2014/main" id="{5A7F03D9-2AF2-8EC4-897A-F947EB58AC69}"/>
              </a:ext>
            </a:extLst>
          </p:cNvPr>
          <p:cNvGrpSpPr/>
          <p:nvPr/>
        </p:nvGrpSpPr>
        <p:grpSpPr>
          <a:xfrm>
            <a:off x="720980" y="4923031"/>
            <a:ext cx="6227284" cy="637883"/>
            <a:chOff x="720980" y="4923031"/>
            <a:chExt cx="6227284" cy="637883"/>
          </a:xfrm>
        </p:grpSpPr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2BC21B42-60A5-1806-E3F1-7AAD00530039}"/>
                </a:ext>
              </a:extLst>
            </p:cNvPr>
            <p:cNvSpPr/>
            <p:nvPr/>
          </p:nvSpPr>
          <p:spPr bwMode="auto">
            <a:xfrm>
              <a:off x="720980" y="5140148"/>
              <a:ext cx="291825" cy="144016"/>
            </a:xfrm>
            <a:prstGeom prst="rightArrow">
              <a:avLst/>
            </a:prstGeom>
            <a:solidFill>
              <a:srgbClr val="FFCC00">
                <a:alpha val="2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B00D00D7-5330-2136-A170-B34C641A0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95504" y="4923031"/>
              <a:ext cx="5752760" cy="637883"/>
            </a:xfrm>
            <a:prstGeom prst="rect">
              <a:avLst/>
            </a:prstGeom>
          </p:spPr>
        </p:pic>
      </p:grpSp>
      <p:pic>
        <p:nvPicPr>
          <p:cNvPr id="15" name="図 14">
            <a:extLst>
              <a:ext uri="{FF2B5EF4-FFF2-40B4-BE49-F238E27FC236}">
                <a16:creationId xmlns:a16="http://schemas.microsoft.com/office/drawing/2014/main" id="{B8C29EF5-61BC-4D19-0EC1-379E8C4C5D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6068" y="2924944"/>
            <a:ext cx="4524244" cy="1198984"/>
          </a:xfrm>
          <a:prstGeom prst="rect">
            <a:avLst/>
          </a:prstGeom>
        </p:spPr>
      </p:pic>
      <p:grpSp>
        <p:nvGrpSpPr>
          <p:cNvPr id="44058" name="グループ化 44057">
            <a:extLst>
              <a:ext uri="{FF2B5EF4-FFF2-40B4-BE49-F238E27FC236}">
                <a16:creationId xmlns:a16="http://schemas.microsoft.com/office/drawing/2014/main" id="{1D8D3648-221D-5A46-9C09-CE0326B21D7A}"/>
              </a:ext>
            </a:extLst>
          </p:cNvPr>
          <p:cNvGrpSpPr/>
          <p:nvPr/>
        </p:nvGrpSpPr>
        <p:grpSpPr>
          <a:xfrm>
            <a:off x="713385" y="5661248"/>
            <a:ext cx="6090863" cy="348473"/>
            <a:chOff x="713385" y="5661248"/>
            <a:chExt cx="6090863" cy="348473"/>
          </a:xfrm>
        </p:grpSpPr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1447A4DD-847E-6C58-1B2B-55DAD1A4C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34584" y="5661248"/>
              <a:ext cx="5569664" cy="348473"/>
            </a:xfrm>
            <a:prstGeom prst="rect">
              <a:avLst/>
            </a:prstGeom>
          </p:spPr>
        </p:pic>
        <p:sp>
          <p:nvSpPr>
            <p:cNvPr id="44034" name="矢印: 右 44033">
              <a:extLst>
                <a:ext uri="{FF2B5EF4-FFF2-40B4-BE49-F238E27FC236}">
                  <a16:creationId xmlns:a16="http://schemas.microsoft.com/office/drawing/2014/main" id="{2E9EC98D-9403-DED0-EE8A-B4E2487939FF}"/>
                </a:ext>
              </a:extLst>
            </p:cNvPr>
            <p:cNvSpPr/>
            <p:nvPr/>
          </p:nvSpPr>
          <p:spPr bwMode="auto">
            <a:xfrm>
              <a:off x="713385" y="5733256"/>
              <a:ext cx="291825" cy="144016"/>
            </a:xfrm>
            <a:prstGeom prst="rightArrow">
              <a:avLst/>
            </a:prstGeom>
            <a:solidFill>
              <a:srgbClr val="FFCC00">
                <a:alpha val="2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grpSp>
        <p:nvGrpSpPr>
          <p:cNvPr id="44074" name="グループ化 44073">
            <a:extLst>
              <a:ext uri="{FF2B5EF4-FFF2-40B4-BE49-F238E27FC236}">
                <a16:creationId xmlns:a16="http://schemas.microsoft.com/office/drawing/2014/main" id="{1DD37A7E-43F0-6A71-F943-EEE195AF7308}"/>
              </a:ext>
            </a:extLst>
          </p:cNvPr>
          <p:cNvGrpSpPr/>
          <p:nvPr/>
        </p:nvGrpSpPr>
        <p:grpSpPr>
          <a:xfrm>
            <a:off x="4644008" y="6197569"/>
            <a:ext cx="2952328" cy="400110"/>
            <a:chOff x="4644008" y="6197569"/>
            <a:chExt cx="2952328" cy="400110"/>
          </a:xfrm>
        </p:grpSpPr>
        <p:sp>
          <p:nvSpPr>
            <p:cNvPr id="44066" name="矢印: 右 44065">
              <a:extLst>
                <a:ext uri="{FF2B5EF4-FFF2-40B4-BE49-F238E27FC236}">
                  <a16:creationId xmlns:a16="http://schemas.microsoft.com/office/drawing/2014/main" id="{844DA897-22A2-5ECF-16F3-8957D41181F0}"/>
                </a:ext>
              </a:extLst>
            </p:cNvPr>
            <p:cNvSpPr/>
            <p:nvPr/>
          </p:nvSpPr>
          <p:spPr bwMode="auto">
            <a:xfrm>
              <a:off x="4644008" y="6309320"/>
              <a:ext cx="288032" cy="216024"/>
            </a:xfrm>
            <a:prstGeom prst="rightArrow">
              <a:avLst/>
            </a:prstGeom>
            <a:solidFill>
              <a:srgbClr val="FFCC00">
                <a:alpha val="2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44067" name="テキスト ボックス 44066">
              <a:extLst>
                <a:ext uri="{FF2B5EF4-FFF2-40B4-BE49-F238E27FC236}">
                  <a16:creationId xmlns:a16="http://schemas.microsoft.com/office/drawing/2014/main" id="{C8193DE2-3314-4EAC-5D68-8E63AA920256}"/>
                </a:ext>
              </a:extLst>
            </p:cNvPr>
            <p:cNvSpPr txBox="1"/>
            <p:nvPr/>
          </p:nvSpPr>
          <p:spPr>
            <a:xfrm>
              <a:off x="5148064" y="6197569"/>
              <a:ext cx="24482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 sz="2000" dirty="0"/>
                <a:t>Propagation </a:t>
              </a:r>
              <a:endParaRPr kumimoji="1" lang="ja-JP" altLang="en-US" sz="2000" dirty="0"/>
            </a:p>
          </p:txBody>
        </p:sp>
      </p:grpSp>
      <p:grpSp>
        <p:nvGrpSpPr>
          <p:cNvPr id="44069" name="グループ化 44068">
            <a:extLst>
              <a:ext uri="{FF2B5EF4-FFF2-40B4-BE49-F238E27FC236}">
                <a16:creationId xmlns:a16="http://schemas.microsoft.com/office/drawing/2014/main" id="{1AFB772D-5813-5327-7D06-34CB157C24CA}"/>
              </a:ext>
            </a:extLst>
          </p:cNvPr>
          <p:cNvGrpSpPr/>
          <p:nvPr/>
        </p:nvGrpSpPr>
        <p:grpSpPr>
          <a:xfrm>
            <a:off x="721966" y="6197569"/>
            <a:ext cx="3644704" cy="471791"/>
            <a:chOff x="721966" y="6197569"/>
            <a:chExt cx="3644704" cy="471791"/>
          </a:xfrm>
        </p:grpSpPr>
        <p:pic>
          <p:nvPicPr>
            <p:cNvPr id="44064" name="図 44063">
              <a:extLst>
                <a:ext uri="{FF2B5EF4-FFF2-40B4-BE49-F238E27FC236}">
                  <a16:creationId xmlns:a16="http://schemas.microsoft.com/office/drawing/2014/main" id="{46C1FC1A-7E90-652B-19F4-C3BD341C0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31640" y="6197569"/>
              <a:ext cx="3035030" cy="471791"/>
            </a:xfrm>
            <a:prstGeom prst="rect">
              <a:avLst/>
            </a:prstGeom>
            <a:ln w="25400">
              <a:solidFill>
                <a:srgbClr val="3333CC"/>
              </a:solidFill>
            </a:ln>
          </p:spPr>
        </p:pic>
        <p:sp>
          <p:nvSpPr>
            <p:cNvPr id="44068" name="矢印: 右 44067">
              <a:extLst>
                <a:ext uri="{FF2B5EF4-FFF2-40B4-BE49-F238E27FC236}">
                  <a16:creationId xmlns:a16="http://schemas.microsoft.com/office/drawing/2014/main" id="{BA7D5532-06B4-2003-3CA7-56AEDDFD3734}"/>
                </a:ext>
              </a:extLst>
            </p:cNvPr>
            <p:cNvSpPr/>
            <p:nvPr/>
          </p:nvSpPr>
          <p:spPr bwMode="auto">
            <a:xfrm>
              <a:off x="721966" y="6309320"/>
              <a:ext cx="291825" cy="144016"/>
            </a:xfrm>
            <a:prstGeom prst="rightArrow">
              <a:avLst/>
            </a:prstGeom>
            <a:solidFill>
              <a:srgbClr val="FFCC00">
                <a:alpha val="2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44077" name="テキスト ボックス 44076">
            <a:extLst>
              <a:ext uri="{FF2B5EF4-FFF2-40B4-BE49-F238E27FC236}">
                <a16:creationId xmlns:a16="http://schemas.microsoft.com/office/drawing/2014/main" id="{5DAACD09-8E73-9F40-5D0D-71CBEF2444B6}"/>
              </a:ext>
            </a:extLst>
          </p:cNvPr>
          <p:cNvSpPr txBox="1"/>
          <p:nvPr/>
        </p:nvSpPr>
        <p:spPr>
          <a:xfrm>
            <a:off x="6948264" y="4869160"/>
            <a:ext cx="203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u="sng" dirty="0">
                <a:solidFill>
                  <a:srgbClr val="005800"/>
                </a:solidFill>
              </a:rPr>
              <a:t>relative </a:t>
            </a:r>
            <a:r>
              <a:rPr kumimoji="1" lang="en-US" altLang="ja-JP" u="sng" dirty="0" err="1">
                <a:solidFill>
                  <a:srgbClr val="005800"/>
                </a:solidFill>
              </a:rPr>
              <a:t>Poincar</a:t>
            </a:r>
            <a:r>
              <a:rPr lang="en-US" altLang="ja-JP" u="sng" dirty="0" err="1">
                <a:solidFill>
                  <a:srgbClr val="005800"/>
                </a:solidFill>
              </a:rPr>
              <a:t>é</a:t>
            </a:r>
            <a:r>
              <a:rPr lang="en-US" altLang="ja-JP" u="sng" dirty="0">
                <a:solidFill>
                  <a:srgbClr val="005800"/>
                </a:solidFill>
              </a:rPr>
              <a:t> inequality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113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7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39552" y="481013"/>
            <a:ext cx="8208912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200" u="sng" dirty="0"/>
              <a:t>Summary</a:t>
            </a:r>
            <a:r>
              <a:rPr lang="en-US" altLang="ja-JP" sz="2200" dirty="0"/>
              <a:t>:</a:t>
            </a:r>
            <a:endParaRPr lang="en-US" altLang="ja-JP" sz="20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000" dirty="0"/>
              <a:t>We discussed whether or not a planar bistable front can propagate through a perforated wall.</a:t>
            </a:r>
          </a:p>
          <a:p>
            <a:pPr eaLnBrk="1" hangingPunct="1">
              <a:spcBef>
                <a:spcPts val="1800"/>
              </a:spcBef>
              <a:buFontTx/>
              <a:buAutoNum type="arabicPeriod"/>
            </a:pPr>
            <a:r>
              <a:rPr lang="en-US" altLang="ja-JP" sz="2000" dirty="0"/>
              <a:t> </a:t>
            </a:r>
            <a:r>
              <a:rPr lang="en-US" altLang="ja-JP" sz="2000" u="sng" dirty="0"/>
              <a:t>Classification of general behavior</a:t>
            </a:r>
            <a:r>
              <a:rPr lang="en-US" altLang="ja-JP" sz="2000" dirty="0"/>
              <a:t>: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ja-JP" sz="2000" dirty="0">
                <a:solidFill>
                  <a:srgbClr val="3333CC"/>
                </a:solidFill>
              </a:rPr>
              <a:t>    Dichotomy theorem (via Liouville type lemma)  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ja-JP" sz="1800" dirty="0">
                <a:solidFill>
                  <a:srgbClr val="005800"/>
                </a:solidFill>
              </a:rPr>
              <a:t>    </a:t>
            </a:r>
            <a:r>
              <a:rPr lang="en-US" altLang="ja-JP" sz="1800" u="sng" dirty="0">
                <a:solidFill>
                  <a:srgbClr val="005800"/>
                </a:solidFill>
              </a:rPr>
              <a:t>Cor.</a:t>
            </a:r>
            <a:r>
              <a:rPr lang="en-US" altLang="ja-JP" sz="1800" dirty="0">
                <a:solidFill>
                  <a:srgbClr val="005800"/>
                </a:solidFill>
              </a:rPr>
              <a:t> the limit of blocking walls is again blocking.</a:t>
            </a:r>
            <a:endParaRPr lang="en-US" altLang="ja-JP" sz="2000" dirty="0"/>
          </a:p>
          <a:p>
            <a:pPr eaLnBrk="1" hangingPunct="1">
              <a:spcBef>
                <a:spcPts val="2400"/>
              </a:spcBef>
              <a:buFontTx/>
              <a:buAutoNum type="arabicPeriod" startAt="2"/>
            </a:pPr>
            <a:r>
              <a:rPr lang="en-US" altLang="ja-JP" sz="2000" dirty="0"/>
              <a:t> </a:t>
            </a:r>
            <a:r>
              <a:rPr lang="en-US" altLang="ja-JP" sz="2000" u="sng" dirty="0"/>
              <a:t>A sufficient condition for blocking</a:t>
            </a:r>
            <a:r>
              <a:rPr lang="en-US" altLang="ja-JP" sz="2000" dirty="0"/>
              <a:t>:  (narrow holes)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000" dirty="0">
                <a:solidFill>
                  <a:srgbClr val="3333CC"/>
                </a:solidFill>
              </a:rPr>
              <a:t>    Method:  construction of an upper barrier via a variational argument</a:t>
            </a:r>
            <a:r>
              <a:rPr lang="en-US" altLang="ja-JP" sz="2000" dirty="0"/>
              <a:t> </a:t>
            </a:r>
          </a:p>
          <a:p>
            <a:pPr eaLnBrk="1" hangingPunct="1">
              <a:spcBef>
                <a:spcPts val="2400"/>
              </a:spcBef>
              <a:buFontTx/>
              <a:buAutoNum type="arabicPeriod" startAt="3"/>
            </a:pPr>
            <a:r>
              <a:rPr lang="en-US" altLang="ja-JP" sz="2000" dirty="0"/>
              <a:t> </a:t>
            </a:r>
            <a:r>
              <a:rPr lang="en-US" altLang="ja-JP" sz="2000" u="sng" dirty="0"/>
              <a:t>Three sufficient conditions for propagation</a:t>
            </a:r>
            <a:r>
              <a:rPr lang="en-US" altLang="ja-JP" sz="2000" dirty="0"/>
              <a:t>: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ja-JP" sz="2000" dirty="0">
                <a:solidFill>
                  <a:srgbClr val="820000"/>
                </a:solidFill>
              </a:rPr>
              <a:t>  (a) large-hole walls  (b) small-capacity walls  (c) parallel-blade walls</a:t>
            </a:r>
            <a:r>
              <a:rPr lang="en-US" altLang="ja-JP" sz="2000" dirty="0"/>
              <a:t>. 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ja-JP" sz="2000" dirty="0"/>
              <a:t>   </a:t>
            </a:r>
            <a:r>
              <a:rPr lang="en-US" altLang="ja-JP" sz="2000" dirty="0">
                <a:solidFill>
                  <a:srgbClr val="3333CC"/>
                </a:solidFill>
              </a:rPr>
              <a:t>Method: (a) sweeping method,  (b) removable singularity theory +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solidFill>
                  <a:srgbClr val="3333CC"/>
                </a:solidFill>
              </a:rPr>
              <a:t>   dichotomy </a:t>
            </a:r>
            <a:r>
              <a:rPr lang="en-US" altLang="ja-JP" sz="2000" dirty="0" err="1">
                <a:solidFill>
                  <a:srgbClr val="3333CC"/>
                </a:solidFill>
              </a:rPr>
              <a:t>thm</a:t>
            </a:r>
            <a:r>
              <a:rPr lang="en-US" altLang="ja-JP" sz="2000" dirty="0">
                <a:solidFill>
                  <a:srgbClr val="3333CC"/>
                </a:solidFill>
              </a:rPr>
              <a:t>,  (c) sweeping by </a:t>
            </a:r>
            <a:r>
              <a:rPr lang="en-US" altLang="ja-JP" sz="2000" u="sng" dirty="0">
                <a:solidFill>
                  <a:srgbClr val="3333CC"/>
                </a:solidFill>
              </a:rPr>
              <a:t>quasi-</a:t>
            </a:r>
            <a:r>
              <a:rPr lang="en-US" altLang="ja-JP" sz="2000" u="sng" dirty="0" err="1">
                <a:solidFill>
                  <a:srgbClr val="3333CC"/>
                </a:solidFill>
              </a:rPr>
              <a:t>subsolutions</a:t>
            </a:r>
            <a:r>
              <a:rPr lang="en-US" altLang="ja-JP" sz="2000" dirty="0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40963" name="フッター プレースホルダー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5800"/>
                </a:solidFill>
              </a:rPr>
              <a:t>Athens 2025</a:t>
            </a:r>
          </a:p>
        </p:txBody>
      </p:sp>
    </p:spTree>
    <p:extLst>
      <p:ext uri="{BB962C8B-B14F-4D97-AF65-F5344CB8AC3E}">
        <p14:creationId xmlns:p14="http://schemas.microsoft.com/office/powerpoint/2010/main" val="2477015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B07BB9C4-6732-C963-F9CE-FEBCD75A0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81013"/>
            <a:ext cx="4867275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200" u="sng" dirty="0"/>
              <a:t>Open questions</a:t>
            </a:r>
            <a:r>
              <a:rPr lang="en-US" altLang="ja-JP" sz="2200" dirty="0"/>
              <a:t>:</a:t>
            </a:r>
            <a:endParaRPr lang="en-US" altLang="ja-JP" sz="2000" dirty="0"/>
          </a:p>
          <a:p>
            <a:pPr eaLnBrk="1" hangingPunct="1">
              <a:spcBef>
                <a:spcPts val="1800"/>
              </a:spcBef>
              <a:buFontTx/>
              <a:buAutoNum type="arabicPeriod"/>
            </a:pPr>
            <a:r>
              <a:rPr lang="en-US" altLang="ja-JP" sz="2000" dirty="0"/>
              <a:t> </a:t>
            </a:r>
            <a:r>
              <a:rPr lang="en-US" altLang="ja-JP" sz="2000" u="sng" dirty="0"/>
              <a:t>Tilted thin panels</a:t>
            </a:r>
            <a:r>
              <a:rPr lang="en-US" altLang="ja-JP" sz="2000" dirty="0"/>
              <a:t>: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ja-JP" sz="2000" dirty="0">
                <a:solidFill>
                  <a:srgbClr val="3333CC"/>
                </a:solidFill>
              </a:rPr>
              <a:t>    What if the panels are tilted ?</a:t>
            </a:r>
            <a:endParaRPr lang="en-US" altLang="ja-JP" sz="2000" dirty="0"/>
          </a:p>
        </p:txBody>
      </p:sp>
      <p:sp>
        <p:nvSpPr>
          <p:cNvPr id="53251" name="フッター プレースホルダー 3">
            <a:extLst>
              <a:ext uri="{FF2B5EF4-FFF2-40B4-BE49-F238E27FC236}">
                <a16:creationId xmlns:a16="http://schemas.microsoft.com/office/drawing/2014/main" id="{F4099E00-25A4-7D4C-247C-106419AB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5800"/>
                </a:solidFill>
              </a:rPr>
              <a:t>Athens 2025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3677DDA-F707-5537-AD5C-0D77ADC47F3B}"/>
              </a:ext>
            </a:extLst>
          </p:cNvPr>
          <p:cNvGrpSpPr>
            <a:grpSpLocks/>
          </p:cNvGrpSpPr>
          <p:nvPr/>
        </p:nvGrpSpPr>
        <p:grpSpPr bwMode="auto">
          <a:xfrm>
            <a:off x="6210300" y="4367386"/>
            <a:ext cx="2106613" cy="1685925"/>
            <a:chOff x="6300788" y="4407371"/>
            <a:chExt cx="2106612" cy="1685925"/>
          </a:xfrm>
        </p:grpSpPr>
        <p:grpSp>
          <p:nvGrpSpPr>
            <p:cNvPr id="53275" name="グループ化 8">
              <a:extLst>
                <a:ext uri="{FF2B5EF4-FFF2-40B4-BE49-F238E27FC236}">
                  <a16:creationId xmlns:a16="http://schemas.microsoft.com/office/drawing/2014/main" id="{9951BC13-5AE8-2084-E6A2-D1C37E78FC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788" y="4407371"/>
              <a:ext cx="666750" cy="1685925"/>
              <a:chOff x="5220072" y="908720"/>
              <a:chExt cx="720080" cy="4758531"/>
            </a:xfrm>
          </p:grpSpPr>
          <p:grpSp>
            <p:nvGrpSpPr>
              <p:cNvPr id="53278" name="グループ化 9">
                <a:extLst>
                  <a:ext uri="{FF2B5EF4-FFF2-40B4-BE49-F238E27FC236}">
                    <a16:creationId xmlns:a16="http://schemas.microsoft.com/office/drawing/2014/main" id="{780B7162-EB1A-EBAD-0980-313170D4D8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21014" y="908720"/>
                <a:ext cx="719138" cy="2228824"/>
                <a:chOff x="5221014" y="908720"/>
                <a:chExt cx="719138" cy="4457648"/>
              </a:xfrm>
            </p:grpSpPr>
            <p:sp>
              <p:nvSpPr>
                <p:cNvPr id="53287" name="AutoShape 2">
                  <a:extLst>
                    <a:ext uri="{FF2B5EF4-FFF2-40B4-BE49-F238E27FC236}">
                      <a16:creationId xmlns:a16="http://schemas.microsoft.com/office/drawing/2014/main" id="{47CCE2FB-54E2-686D-7C8C-1DBA67B09A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1014" y="908720"/>
                  <a:ext cx="719138" cy="13647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3300">
                    <a:alpha val="7294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ja-JP" altLang="en-US" sz="1800"/>
                </a:p>
              </p:txBody>
            </p:sp>
            <p:sp>
              <p:nvSpPr>
                <p:cNvPr id="53288" name="AutoShape 3">
                  <a:extLst>
                    <a:ext uri="{FF2B5EF4-FFF2-40B4-BE49-F238E27FC236}">
                      <a16:creationId xmlns:a16="http://schemas.microsoft.com/office/drawing/2014/main" id="{EDCF4060-C9F8-73ED-4F21-8A35A014D1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1014" y="1629445"/>
                  <a:ext cx="719138" cy="13647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3300">
                    <a:alpha val="7294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ja-JP" altLang="en-US" sz="1800"/>
                </a:p>
              </p:txBody>
            </p:sp>
            <p:sp>
              <p:nvSpPr>
                <p:cNvPr id="53289" name="AutoShape 4">
                  <a:extLst>
                    <a:ext uri="{FF2B5EF4-FFF2-40B4-BE49-F238E27FC236}">
                      <a16:creationId xmlns:a16="http://schemas.microsoft.com/office/drawing/2014/main" id="{2033FF83-AE71-14DE-EC09-86917AFF73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1014" y="2350170"/>
                  <a:ext cx="719138" cy="13647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3300">
                    <a:alpha val="7294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ja-JP" altLang="en-US" sz="1800"/>
                </a:p>
              </p:txBody>
            </p:sp>
            <p:sp>
              <p:nvSpPr>
                <p:cNvPr id="53290" name="AutoShape 5">
                  <a:extLst>
                    <a:ext uri="{FF2B5EF4-FFF2-40B4-BE49-F238E27FC236}">
                      <a16:creationId xmlns:a16="http://schemas.microsoft.com/office/drawing/2014/main" id="{4C5363D0-DD79-8C3A-5A09-C7F3FA3B87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1014" y="3069308"/>
                  <a:ext cx="719138" cy="13647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3300">
                    <a:alpha val="7294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ja-JP" altLang="en-US" sz="1800"/>
                </a:p>
              </p:txBody>
            </p:sp>
            <p:sp>
              <p:nvSpPr>
                <p:cNvPr id="53291" name="AutoShape 6">
                  <a:extLst>
                    <a:ext uri="{FF2B5EF4-FFF2-40B4-BE49-F238E27FC236}">
                      <a16:creationId xmlns:a16="http://schemas.microsoft.com/office/drawing/2014/main" id="{F7C901A6-EB60-9019-493C-20FB527BA6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1014" y="4509170"/>
                  <a:ext cx="719138" cy="13647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3300">
                    <a:alpha val="7294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ja-JP" altLang="en-US" sz="1800"/>
                </a:p>
              </p:txBody>
            </p:sp>
            <p:sp>
              <p:nvSpPr>
                <p:cNvPr id="53292" name="AutoShape 7">
                  <a:extLst>
                    <a:ext uri="{FF2B5EF4-FFF2-40B4-BE49-F238E27FC236}">
                      <a16:creationId xmlns:a16="http://schemas.microsoft.com/office/drawing/2014/main" id="{17AE2659-D38C-C526-A13C-DE8467B7C0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1014" y="3790033"/>
                  <a:ext cx="719138" cy="13647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3300">
                    <a:alpha val="7294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ja-JP" altLang="en-US" sz="1800"/>
                </a:p>
              </p:txBody>
            </p:sp>
            <p:sp>
              <p:nvSpPr>
                <p:cNvPr id="53293" name="AutoShape 8">
                  <a:extLst>
                    <a:ext uri="{FF2B5EF4-FFF2-40B4-BE49-F238E27FC236}">
                      <a16:creationId xmlns:a16="http://schemas.microsoft.com/office/drawing/2014/main" id="{3E9F4877-D77E-1213-B56E-002845617A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1014" y="5229895"/>
                  <a:ext cx="719138" cy="13647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3300">
                    <a:alpha val="7294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ja-JP" altLang="en-US" sz="1800"/>
                </a:p>
              </p:txBody>
            </p:sp>
          </p:grpSp>
          <p:grpSp>
            <p:nvGrpSpPr>
              <p:cNvPr id="53279" name="グループ化 10">
                <a:extLst>
                  <a:ext uri="{FF2B5EF4-FFF2-40B4-BE49-F238E27FC236}">
                    <a16:creationId xmlns:a16="http://schemas.microsoft.com/office/drawing/2014/main" id="{08D0B9CB-CC08-86FD-9ECD-7ABB73126D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20072" y="3438427"/>
                <a:ext cx="719138" cy="2228824"/>
                <a:chOff x="5221014" y="908720"/>
                <a:chExt cx="719138" cy="4457648"/>
              </a:xfrm>
            </p:grpSpPr>
            <p:sp>
              <p:nvSpPr>
                <p:cNvPr id="53280" name="AutoShape 2">
                  <a:extLst>
                    <a:ext uri="{FF2B5EF4-FFF2-40B4-BE49-F238E27FC236}">
                      <a16:creationId xmlns:a16="http://schemas.microsoft.com/office/drawing/2014/main" id="{8A74D580-321F-0400-4D40-998F075C53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1014" y="908720"/>
                  <a:ext cx="719138" cy="13647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3300">
                    <a:alpha val="7294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ja-JP" altLang="en-US" sz="1800"/>
                </a:p>
              </p:txBody>
            </p:sp>
            <p:sp>
              <p:nvSpPr>
                <p:cNvPr id="53281" name="AutoShape 3">
                  <a:extLst>
                    <a:ext uri="{FF2B5EF4-FFF2-40B4-BE49-F238E27FC236}">
                      <a16:creationId xmlns:a16="http://schemas.microsoft.com/office/drawing/2014/main" id="{331CC4C8-A77B-865C-2C09-02AD64165F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1014" y="1629445"/>
                  <a:ext cx="719138" cy="13647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3300">
                    <a:alpha val="7294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ja-JP" altLang="en-US" sz="1800"/>
                </a:p>
              </p:txBody>
            </p:sp>
            <p:sp>
              <p:nvSpPr>
                <p:cNvPr id="53282" name="AutoShape 4">
                  <a:extLst>
                    <a:ext uri="{FF2B5EF4-FFF2-40B4-BE49-F238E27FC236}">
                      <a16:creationId xmlns:a16="http://schemas.microsoft.com/office/drawing/2014/main" id="{850837F7-4CAF-DC9E-C1B1-87906D5E0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1014" y="2350170"/>
                  <a:ext cx="719138" cy="13647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3300">
                    <a:alpha val="7294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ja-JP" altLang="en-US" sz="1800"/>
                </a:p>
              </p:txBody>
            </p:sp>
            <p:sp>
              <p:nvSpPr>
                <p:cNvPr id="53283" name="AutoShape 5">
                  <a:extLst>
                    <a:ext uri="{FF2B5EF4-FFF2-40B4-BE49-F238E27FC236}">
                      <a16:creationId xmlns:a16="http://schemas.microsoft.com/office/drawing/2014/main" id="{E33F29E8-553B-B793-92BD-7211CC59FC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1014" y="3069308"/>
                  <a:ext cx="719138" cy="13647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3300">
                    <a:alpha val="7294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ja-JP" altLang="en-US" sz="1800"/>
                </a:p>
              </p:txBody>
            </p:sp>
            <p:sp>
              <p:nvSpPr>
                <p:cNvPr id="53284" name="AutoShape 6">
                  <a:extLst>
                    <a:ext uri="{FF2B5EF4-FFF2-40B4-BE49-F238E27FC236}">
                      <a16:creationId xmlns:a16="http://schemas.microsoft.com/office/drawing/2014/main" id="{BC16B7EA-2864-615B-C383-252B53BDCD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1014" y="4509170"/>
                  <a:ext cx="719138" cy="13647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3300">
                    <a:alpha val="7294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ja-JP" altLang="en-US" sz="1800"/>
                </a:p>
              </p:txBody>
            </p:sp>
            <p:sp>
              <p:nvSpPr>
                <p:cNvPr id="53285" name="AutoShape 7">
                  <a:extLst>
                    <a:ext uri="{FF2B5EF4-FFF2-40B4-BE49-F238E27FC236}">
                      <a16:creationId xmlns:a16="http://schemas.microsoft.com/office/drawing/2014/main" id="{570F705E-A90B-832C-6FC3-1EEFE6ACE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1014" y="3760140"/>
                  <a:ext cx="719138" cy="13647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3300">
                    <a:alpha val="7294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ja-JP" altLang="en-US" sz="1800"/>
                </a:p>
              </p:txBody>
            </p:sp>
            <p:sp>
              <p:nvSpPr>
                <p:cNvPr id="53286" name="AutoShape 8">
                  <a:extLst>
                    <a:ext uri="{FF2B5EF4-FFF2-40B4-BE49-F238E27FC236}">
                      <a16:creationId xmlns:a16="http://schemas.microsoft.com/office/drawing/2014/main" id="{3FA6FEFE-C9D9-9CF7-B170-23E29C9A6A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21014" y="5229895"/>
                  <a:ext cx="719138" cy="136473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3300">
                    <a:alpha val="7294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ja-JP" altLang="en-US" sz="1800"/>
                </a:p>
              </p:txBody>
            </p:sp>
          </p:grpSp>
        </p:grpSp>
        <p:sp>
          <p:nvSpPr>
            <p:cNvPr id="53276" name="正方形/長方形 24">
              <a:extLst>
                <a:ext uri="{FF2B5EF4-FFF2-40B4-BE49-F238E27FC236}">
                  <a16:creationId xmlns:a16="http://schemas.microsoft.com/office/drawing/2014/main" id="{2AF4C88D-36B9-B4BE-7C09-B8AA4F7F3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2238" y="4407371"/>
              <a:ext cx="665162" cy="1685925"/>
            </a:xfrm>
            <a:prstGeom prst="rect">
              <a:avLst/>
            </a:prstGeom>
            <a:solidFill>
              <a:srgbClr val="820000">
                <a:alpha val="16078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53277" name="矢印: 右 25">
              <a:extLst>
                <a:ext uri="{FF2B5EF4-FFF2-40B4-BE49-F238E27FC236}">
                  <a16:creationId xmlns:a16="http://schemas.microsoft.com/office/drawing/2014/main" id="{F9B89DC5-40F5-80A1-3B8A-9AC279E72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463" y="5142384"/>
              <a:ext cx="287337" cy="173037"/>
            </a:xfrm>
            <a:prstGeom prst="rightArrow">
              <a:avLst>
                <a:gd name="adj1" fmla="val 50000"/>
                <a:gd name="adj2" fmla="val 49632"/>
              </a:avLst>
            </a:prstGeom>
            <a:solidFill>
              <a:srgbClr val="FFCC00">
                <a:alpha val="2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</p:grpSp>
      <p:sp>
        <p:nvSpPr>
          <p:cNvPr id="23" name="Text Box 2">
            <a:extLst>
              <a:ext uri="{FF2B5EF4-FFF2-40B4-BE49-F238E27FC236}">
                <a16:creationId xmlns:a16="http://schemas.microsoft.com/office/drawing/2014/main" id="{AF09BEE9-8680-D025-E380-8C6FD4366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4365104"/>
            <a:ext cx="50927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ja-JP" sz="2000" dirty="0"/>
              <a:t>3. </a:t>
            </a:r>
            <a:r>
              <a:rPr lang="en-US" altLang="ja-JP" sz="2000" u="sng" dirty="0"/>
              <a:t>Homogenization problem</a:t>
            </a:r>
            <a:r>
              <a:rPr lang="en-US" altLang="ja-JP" sz="2000" dirty="0"/>
              <a:t>: 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ja-JP" sz="2000" dirty="0">
                <a:solidFill>
                  <a:srgbClr val="3333CC"/>
                </a:solidFill>
              </a:rPr>
              <a:t>      What if the size of the holes and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solidFill>
                  <a:srgbClr val="3333CC"/>
                </a:solidFill>
              </a:rPr>
              <a:t>      the distance between adjacent holes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2000" dirty="0">
                <a:solidFill>
                  <a:srgbClr val="3333CC"/>
                </a:solidFill>
              </a:rPr>
              <a:t>      both go to zero simultaneously?  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1EC191C-AD45-42E2-A171-DB94702547C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62192" y="548680"/>
            <a:ext cx="646112" cy="1616075"/>
            <a:chOff x="2627784" y="4365104"/>
            <a:chExt cx="537459" cy="1346158"/>
          </a:xfrm>
        </p:grpSpPr>
        <p:grpSp>
          <p:nvGrpSpPr>
            <p:cNvPr id="53259" name="グループ化 2">
              <a:extLst>
                <a:ext uri="{FF2B5EF4-FFF2-40B4-BE49-F238E27FC236}">
                  <a16:creationId xmlns:a16="http://schemas.microsoft.com/office/drawing/2014/main" id="{E8B046DC-4B2B-3557-7D07-F43E5E0125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7784" y="4365104"/>
              <a:ext cx="537459" cy="626078"/>
              <a:chOff x="2627784" y="4365104"/>
              <a:chExt cx="537459" cy="626078"/>
            </a:xfrm>
          </p:grpSpPr>
          <p:sp>
            <p:nvSpPr>
              <p:cNvPr id="53268" name="AutoShape 2">
                <a:extLst>
                  <a:ext uri="{FF2B5EF4-FFF2-40B4-BE49-F238E27FC236}">
                    <a16:creationId xmlns:a16="http://schemas.microsoft.com/office/drawing/2014/main" id="{D409103D-03F9-3CE2-24BE-BEBADFEB2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00000">
                <a:off x="2627784" y="4365104"/>
                <a:ext cx="537459" cy="19168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53269" name="AutoShape 3">
                <a:extLst>
                  <a:ext uri="{FF2B5EF4-FFF2-40B4-BE49-F238E27FC236}">
                    <a16:creationId xmlns:a16="http://schemas.microsoft.com/office/drawing/2014/main" id="{2DEFAD62-C2C8-22A5-3E13-228609D79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00000">
                <a:off x="2627784" y="4466330"/>
                <a:ext cx="537459" cy="19168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53270" name="AutoShape 4">
                <a:extLst>
                  <a:ext uri="{FF2B5EF4-FFF2-40B4-BE49-F238E27FC236}">
                    <a16:creationId xmlns:a16="http://schemas.microsoft.com/office/drawing/2014/main" id="{C68A809E-0DE5-6B1E-D4C3-9FA525830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00000">
                <a:off x="2627784" y="4567556"/>
                <a:ext cx="537459" cy="19168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53271" name="AutoShape 5">
                <a:extLst>
                  <a:ext uri="{FF2B5EF4-FFF2-40B4-BE49-F238E27FC236}">
                    <a16:creationId xmlns:a16="http://schemas.microsoft.com/office/drawing/2014/main" id="{9DD0CA13-A631-0288-E4F1-345A99E2B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00000">
                <a:off x="2627784" y="4668559"/>
                <a:ext cx="537459" cy="19168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53272" name="AutoShape 6">
                <a:extLst>
                  <a:ext uri="{FF2B5EF4-FFF2-40B4-BE49-F238E27FC236}">
                    <a16:creationId xmlns:a16="http://schemas.microsoft.com/office/drawing/2014/main" id="{064117EC-E533-B747-45D8-90B967AD0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00000">
                <a:off x="2627784" y="4870788"/>
                <a:ext cx="537459" cy="19168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53273" name="AutoShape 7">
                <a:extLst>
                  <a:ext uri="{FF2B5EF4-FFF2-40B4-BE49-F238E27FC236}">
                    <a16:creationId xmlns:a16="http://schemas.microsoft.com/office/drawing/2014/main" id="{2B08632E-6134-0EBC-8F17-05CE311A0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00000">
                <a:off x="2627784" y="4769785"/>
                <a:ext cx="537459" cy="19168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53274" name="AutoShape 8">
                <a:extLst>
                  <a:ext uri="{FF2B5EF4-FFF2-40B4-BE49-F238E27FC236}">
                    <a16:creationId xmlns:a16="http://schemas.microsoft.com/office/drawing/2014/main" id="{36E3A88F-AC0B-5EF5-B8E0-7DDBA9692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00000">
                <a:off x="2627784" y="4972014"/>
                <a:ext cx="537459" cy="19168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grpSp>
          <p:nvGrpSpPr>
            <p:cNvPr id="53260" name="グループ化 43">
              <a:extLst>
                <a:ext uri="{FF2B5EF4-FFF2-40B4-BE49-F238E27FC236}">
                  <a16:creationId xmlns:a16="http://schemas.microsoft.com/office/drawing/2014/main" id="{C18196F1-56A5-8C0A-16BA-51FB7F752A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7784" y="5085184"/>
              <a:ext cx="537459" cy="626078"/>
              <a:chOff x="2627784" y="4365104"/>
              <a:chExt cx="537459" cy="626078"/>
            </a:xfrm>
          </p:grpSpPr>
          <p:sp>
            <p:nvSpPr>
              <p:cNvPr id="53261" name="AutoShape 2">
                <a:extLst>
                  <a:ext uri="{FF2B5EF4-FFF2-40B4-BE49-F238E27FC236}">
                    <a16:creationId xmlns:a16="http://schemas.microsoft.com/office/drawing/2014/main" id="{CDDE4290-C6E0-6B6F-D555-7E75FD5AA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00000">
                <a:off x="2627784" y="4365104"/>
                <a:ext cx="537459" cy="19168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53262" name="AutoShape 3">
                <a:extLst>
                  <a:ext uri="{FF2B5EF4-FFF2-40B4-BE49-F238E27FC236}">
                    <a16:creationId xmlns:a16="http://schemas.microsoft.com/office/drawing/2014/main" id="{39D65DDA-C2BF-CAF8-B55B-9FFF459F0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00000">
                <a:off x="2627784" y="4466330"/>
                <a:ext cx="537459" cy="19168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53263" name="AutoShape 4">
                <a:extLst>
                  <a:ext uri="{FF2B5EF4-FFF2-40B4-BE49-F238E27FC236}">
                    <a16:creationId xmlns:a16="http://schemas.microsoft.com/office/drawing/2014/main" id="{EDDE55F3-7138-F5DA-9A26-12B695EBA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00000">
                <a:off x="2627784" y="4567556"/>
                <a:ext cx="537459" cy="19168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53264" name="AutoShape 5">
                <a:extLst>
                  <a:ext uri="{FF2B5EF4-FFF2-40B4-BE49-F238E27FC236}">
                    <a16:creationId xmlns:a16="http://schemas.microsoft.com/office/drawing/2014/main" id="{DFB8AF01-6357-6E11-A7F1-93DD12800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00000">
                <a:off x="2627784" y="4668559"/>
                <a:ext cx="537459" cy="19168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53265" name="AutoShape 6">
                <a:extLst>
                  <a:ext uri="{FF2B5EF4-FFF2-40B4-BE49-F238E27FC236}">
                    <a16:creationId xmlns:a16="http://schemas.microsoft.com/office/drawing/2014/main" id="{F67C4561-AFCC-36C7-A057-BE5151274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00000">
                <a:off x="2627784" y="4870788"/>
                <a:ext cx="537459" cy="19168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53266" name="AutoShape 7">
                <a:extLst>
                  <a:ext uri="{FF2B5EF4-FFF2-40B4-BE49-F238E27FC236}">
                    <a16:creationId xmlns:a16="http://schemas.microsoft.com/office/drawing/2014/main" id="{14CC8DE1-D99A-D958-7F4F-974D6933A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00000">
                <a:off x="2627784" y="4769785"/>
                <a:ext cx="537459" cy="19168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  <p:sp>
            <p:nvSpPr>
              <p:cNvPr id="53267" name="AutoShape 8">
                <a:extLst>
                  <a:ext uri="{FF2B5EF4-FFF2-40B4-BE49-F238E27FC236}">
                    <a16:creationId xmlns:a16="http://schemas.microsoft.com/office/drawing/2014/main" id="{DA72BDE6-4F38-D226-82E1-A695BC1EC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00000">
                <a:off x="2627784" y="4972014"/>
                <a:ext cx="537459" cy="19168"/>
              </a:xfrm>
              <a:prstGeom prst="roundRect">
                <a:avLst>
                  <a:gd name="adj" fmla="val 16667"/>
                </a:avLst>
              </a:prstGeom>
              <a:solidFill>
                <a:srgbClr val="993300">
                  <a:alpha val="72940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3580720-37DB-3C54-C73B-A117B1FC528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046564" y="764804"/>
            <a:ext cx="255588" cy="950912"/>
            <a:chOff x="7524328" y="1268760"/>
            <a:chExt cx="254318" cy="950595"/>
          </a:xfrm>
        </p:grpSpPr>
        <p:sp>
          <p:nvSpPr>
            <p:cNvPr id="53256" name="AutoShape 4">
              <a:extLst>
                <a:ext uri="{FF2B5EF4-FFF2-40B4-BE49-F238E27FC236}">
                  <a16:creationId xmlns:a16="http://schemas.microsoft.com/office/drawing/2014/main" id="{ED5E26D0-65DA-C630-D95A-F9FBAC6F2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328" y="1268760"/>
              <a:ext cx="254318" cy="133787"/>
            </a:xfrm>
            <a:prstGeom prst="leftArrow">
              <a:avLst>
                <a:gd name="adj1" fmla="val 50000"/>
                <a:gd name="adj2" fmla="val 50137"/>
              </a:avLst>
            </a:prstGeom>
            <a:solidFill>
              <a:srgbClr val="0070C0">
                <a:alpha val="1607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53257" name="AutoShape 5">
              <a:extLst>
                <a:ext uri="{FF2B5EF4-FFF2-40B4-BE49-F238E27FC236}">
                  <a16:creationId xmlns:a16="http://schemas.microsoft.com/office/drawing/2014/main" id="{6F32A6EC-4F4A-DEF8-B576-F13CBF669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328" y="1691052"/>
              <a:ext cx="254318" cy="133787"/>
            </a:xfrm>
            <a:prstGeom prst="leftArrow">
              <a:avLst>
                <a:gd name="adj1" fmla="val 50000"/>
                <a:gd name="adj2" fmla="val 50137"/>
              </a:avLst>
            </a:prstGeom>
            <a:solidFill>
              <a:srgbClr val="0070C0">
                <a:alpha val="1607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53258" name="AutoShape 6">
              <a:extLst>
                <a:ext uri="{FF2B5EF4-FFF2-40B4-BE49-F238E27FC236}">
                  <a16:creationId xmlns:a16="http://schemas.microsoft.com/office/drawing/2014/main" id="{2FBB23BB-4811-E238-F456-23689D33B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328" y="2085568"/>
              <a:ext cx="254318" cy="133787"/>
            </a:xfrm>
            <a:prstGeom prst="leftArrow">
              <a:avLst>
                <a:gd name="adj1" fmla="val 50000"/>
                <a:gd name="adj2" fmla="val 50137"/>
              </a:avLst>
            </a:prstGeom>
            <a:solidFill>
              <a:srgbClr val="0070C0">
                <a:alpha val="1607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667CF2A-56A0-2057-8C30-08DF1D75465B}"/>
              </a:ext>
            </a:extLst>
          </p:cNvPr>
          <p:cNvSpPr txBox="1"/>
          <p:nvPr/>
        </p:nvSpPr>
        <p:spPr>
          <a:xfrm>
            <a:off x="899592" y="2788186"/>
            <a:ext cx="62663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000" dirty="0"/>
              <a:t>2. </a:t>
            </a:r>
            <a:r>
              <a:rPr lang="en-US" altLang="ja-JP" sz="2000" u="sng" dirty="0"/>
              <a:t>Proof of blocking for non-periodic walls</a:t>
            </a:r>
          </a:p>
          <a:p>
            <a:pPr algn="l">
              <a:spcBef>
                <a:spcPts val="600"/>
              </a:spcBef>
            </a:pPr>
            <a:r>
              <a:rPr kumimoji="1" lang="en-US" altLang="ja-JP" sz="2000" dirty="0"/>
              <a:t>    </a:t>
            </a:r>
            <a:r>
              <a:rPr kumimoji="1" lang="en-US" altLang="ja-JP" sz="2000" dirty="0">
                <a:solidFill>
                  <a:srgbClr val="3333CC"/>
                </a:solidFill>
              </a:rPr>
              <a:t>Is there a way to apply variational arguments?</a:t>
            </a:r>
            <a:endParaRPr kumimoji="1" lang="ja-JP" altLang="en-US" sz="2000" dirty="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91ED8-4BBD-E551-FDD8-192B264C8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フッター プレースホルダー 1">
            <a:extLst>
              <a:ext uri="{FF2B5EF4-FFF2-40B4-BE49-F238E27FC236}">
                <a16:creationId xmlns:a16="http://schemas.microsoft.com/office/drawing/2014/main" id="{EFB57A12-8524-6A3A-8A8B-01EBC181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5800"/>
                </a:solidFill>
              </a:rPr>
              <a:t>Athens 2025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BD259BEC-5105-974C-CCEA-5FB398389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132856"/>
            <a:ext cx="4176712" cy="922338"/>
          </a:xfrm>
          <a:prstGeom prst="rect">
            <a:avLst/>
          </a:prstGeom>
          <a:solidFill>
            <a:schemeClr val="bg1">
              <a:alpha val="67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ts val="1200"/>
              </a:spcBef>
              <a:defRPr/>
            </a:pPr>
            <a:r>
              <a:rPr lang="en-US" altLang="ja-JP" sz="5400" b="1" dirty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Rage Italic" pitchFamily="66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2999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フッター プレースホル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ja-JP">
                <a:ea typeface="ＭＳ Ｐゴシック" charset="-128"/>
              </a:rPr>
              <a:t>Athens 2025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11188" y="332656"/>
            <a:ext cx="3529012" cy="503237"/>
          </a:xfrm>
          <a:prstGeom prst="rect">
            <a:avLst/>
          </a:prstGeom>
          <a:solidFill>
            <a:srgbClr val="008080">
              <a:alpha val="20000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ja-JP" sz="2400" dirty="0">
                <a:solidFill>
                  <a:schemeClr val="tx2"/>
                </a:solidFill>
              </a:rPr>
              <a:t>Bistable RD equation </a:t>
            </a:r>
          </a:p>
        </p:txBody>
      </p:sp>
      <p:pic>
        <p:nvPicPr>
          <p:cNvPr id="18456" name="Picture 6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1124596"/>
            <a:ext cx="2187562" cy="5976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943317E-DFEB-2B4A-C5C7-1601E114083C}"/>
              </a:ext>
            </a:extLst>
          </p:cNvPr>
          <p:cNvSpPr/>
          <p:nvPr/>
        </p:nvSpPr>
        <p:spPr bwMode="auto">
          <a:xfrm>
            <a:off x="5049397" y="5754887"/>
            <a:ext cx="259606" cy="4104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17DC15C1-50B9-30E5-BEBA-140ECD754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1484313"/>
            <a:ext cx="1727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200" i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ja-JP" sz="2000" dirty="0">
                <a:solidFill>
                  <a:srgbClr val="663300"/>
                </a:solidFill>
              </a:rPr>
              <a:t>(</a:t>
            </a:r>
            <a:r>
              <a:rPr lang="en-US" altLang="ja-JP" sz="2000" i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2200" dirty="0">
                <a:solidFill>
                  <a:srgbClr val="663300"/>
                </a:solidFill>
              </a:rPr>
              <a:t>)</a:t>
            </a:r>
            <a:r>
              <a:rPr lang="en-US" altLang="ja-JP" sz="2000" dirty="0">
                <a:solidFill>
                  <a:srgbClr val="663300"/>
                </a:solidFill>
              </a:rPr>
              <a:t>: bistable</a:t>
            </a:r>
          </a:p>
        </p:txBody>
      </p:sp>
      <p:grpSp>
        <p:nvGrpSpPr>
          <p:cNvPr id="12" name="Group 35">
            <a:extLst>
              <a:ext uri="{FF2B5EF4-FFF2-40B4-BE49-F238E27FC236}">
                <a16:creationId xmlns:a16="http://schemas.microsoft.com/office/drawing/2014/main" id="{403AA2E2-B790-A90C-DDBD-48928D9D50F5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333375"/>
            <a:ext cx="2663825" cy="1014413"/>
            <a:chOff x="3833" y="346"/>
            <a:chExt cx="1678" cy="639"/>
          </a:xfrm>
        </p:grpSpPr>
        <p:sp>
          <p:nvSpPr>
            <p:cNvPr id="13" name="Line 36">
              <a:extLst>
                <a:ext uri="{FF2B5EF4-FFF2-40B4-BE49-F238E27FC236}">
                  <a16:creationId xmlns:a16="http://schemas.microsoft.com/office/drawing/2014/main" id="{6828B5AF-8300-4F41-D1F2-9C3FF4136E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724"/>
              <a:ext cx="1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Text Box 37">
              <a:extLst>
                <a:ext uri="{FF2B5EF4-FFF2-40B4-BE49-F238E27FC236}">
                  <a16:creationId xmlns:a16="http://schemas.microsoft.com/office/drawing/2014/main" id="{D5F35884-B0FC-DAF0-6083-EC5E4DFB0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724"/>
              <a:ext cx="2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ja-JP" sz="1600"/>
                <a:t>0</a:t>
              </a:r>
            </a:p>
          </p:txBody>
        </p:sp>
        <p:sp>
          <p:nvSpPr>
            <p:cNvPr id="15" name="Text Box 38">
              <a:extLst>
                <a:ext uri="{FF2B5EF4-FFF2-40B4-BE49-F238E27FC236}">
                  <a16:creationId xmlns:a16="http://schemas.microsoft.com/office/drawing/2014/main" id="{F6143DAA-6C91-DF6D-5C30-6823727F0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3" y="724"/>
              <a:ext cx="2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ja-JP" sz="1600"/>
                <a:t>1</a:t>
              </a:r>
            </a:p>
          </p:txBody>
        </p:sp>
        <p:sp>
          <p:nvSpPr>
            <p:cNvPr id="16" name="Text Box 39">
              <a:extLst>
                <a:ext uri="{FF2B5EF4-FFF2-40B4-BE49-F238E27FC236}">
                  <a16:creationId xmlns:a16="http://schemas.microsoft.com/office/drawing/2014/main" id="{722374D4-FFFA-71CC-5A1C-6D036A970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" y="603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ja-JP" sz="1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17" name="Freeform 40">
              <a:extLst>
                <a:ext uri="{FF2B5EF4-FFF2-40B4-BE49-F238E27FC236}">
                  <a16:creationId xmlns:a16="http://schemas.microsoft.com/office/drawing/2014/main" id="{8BD856FF-68B1-F0E5-D056-520E32EB1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395"/>
              <a:ext cx="898" cy="590"/>
            </a:xfrm>
            <a:custGeom>
              <a:avLst/>
              <a:gdLst>
                <a:gd name="T0" fmla="*/ 0 w 1497"/>
                <a:gd name="T1" fmla="*/ 1 h 846"/>
                <a:gd name="T2" fmla="*/ 1 w 1497"/>
                <a:gd name="T3" fmla="*/ 1 h 846"/>
                <a:gd name="T4" fmla="*/ 1 w 1497"/>
                <a:gd name="T5" fmla="*/ 1 h 846"/>
                <a:gd name="T6" fmla="*/ 1 w 1497"/>
                <a:gd name="T7" fmla="*/ 1 h 8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97"/>
                <a:gd name="T13" fmla="*/ 0 h 846"/>
                <a:gd name="T14" fmla="*/ 1497 w 1497"/>
                <a:gd name="T15" fmla="*/ 846 h 8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97" h="846">
                  <a:moveTo>
                    <a:pt x="0" y="143"/>
                  </a:moveTo>
                  <a:cubicBezTo>
                    <a:pt x="170" y="494"/>
                    <a:pt x="340" y="846"/>
                    <a:pt x="499" y="823"/>
                  </a:cubicBezTo>
                  <a:cubicBezTo>
                    <a:pt x="658" y="800"/>
                    <a:pt x="787" y="14"/>
                    <a:pt x="953" y="7"/>
                  </a:cubicBezTo>
                  <a:cubicBezTo>
                    <a:pt x="1119" y="0"/>
                    <a:pt x="1308" y="389"/>
                    <a:pt x="1497" y="778"/>
                  </a:cubicBezTo>
                </a:path>
              </a:pathLst>
            </a:custGeom>
            <a:noFill/>
            <a:ln w="25400" cap="flat" cmpd="sng">
              <a:solidFill>
                <a:srgbClr val="006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ja-JP" altLang="en-US"/>
            </a:p>
          </p:txBody>
        </p:sp>
        <p:sp>
          <p:nvSpPr>
            <p:cNvPr id="18" name="Text Box 41">
              <a:extLst>
                <a:ext uri="{FF2B5EF4-FFF2-40B4-BE49-F238E27FC236}">
                  <a16:creationId xmlns:a16="http://schemas.microsoft.com/office/drawing/2014/main" id="{678C3C34-3288-494D-8416-D36DFD24D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346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ja-JP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en-US" altLang="ja-JP" sz="1800" dirty="0"/>
                <a:t>(</a:t>
              </a:r>
              <a:r>
                <a:rPr lang="en-US" altLang="ja-JP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1800" dirty="0"/>
                <a:t>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42">
                  <a:extLst>
                    <a:ext uri="{FF2B5EF4-FFF2-40B4-BE49-F238E27FC236}">
                      <a16:creationId xmlns:a16="http://schemas.microsoft.com/office/drawing/2014/main" id="{49389E47-BE25-0C58-F6A0-CFB2A9AF1A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3" y="723"/>
                  <a:ext cx="226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 Box 42">
                  <a:extLst>
                    <a:ext uri="{FF2B5EF4-FFF2-40B4-BE49-F238E27FC236}">
                      <a16:creationId xmlns:a16="http://schemas.microsoft.com/office/drawing/2014/main" id="{49389E47-BE25-0C58-F6A0-CFB2A9AF1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3" y="723"/>
                  <a:ext cx="226" cy="2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5592" name="グループ化 535591">
            <a:extLst>
              <a:ext uri="{FF2B5EF4-FFF2-40B4-BE49-F238E27FC236}">
                <a16:creationId xmlns:a16="http://schemas.microsoft.com/office/drawing/2014/main" id="{217DA98B-4F16-57F4-4378-B76CCC1C6DA7}"/>
              </a:ext>
            </a:extLst>
          </p:cNvPr>
          <p:cNvGrpSpPr>
            <a:grpSpLocks/>
          </p:cNvGrpSpPr>
          <p:nvPr/>
        </p:nvGrpSpPr>
        <p:grpSpPr bwMode="auto">
          <a:xfrm>
            <a:off x="2010073" y="2708920"/>
            <a:ext cx="4002087" cy="400050"/>
            <a:chOff x="2267744" y="3892986"/>
            <a:chExt cx="4002112" cy="400110"/>
          </a:xfrm>
        </p:grpSpPr>
        <p:sp>
          <p:nvSpPr>
            <p:cNvPr id="535593" name="矢印: 左 1">
              <a:extLst>
                <a:ext uri="{FF2B5EF4-FFF2-40B4-BE49-F238E27FC236}">
                  <a16:creationId xmlns:a16="http://schemas.microsoft.com/office/drawing/2014/main" id="{D46A2534-FEE9-D0E5-9B93-8302D78E1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4464" y="4005064"/>
              <a:ext cx="515392" cy="175212"/>
            </a:xfrm>
            <a:prstGeom prst="leftArrow">
              <a:avLst>
                <a:gd name="adj1" fmla="val 50000"/>
                <a:gd name="adj2" fmla="val 50006"/>
              </a:avLst>
            </a:prstGeom>
            <a:solidFill>
              <a:srgbClr val="FFCC00">
                <a:alpha val="2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535594" name="テキスト ボックス 2">
              <a:extLst>
                <a:ext uri="{FF2B5EF4-FFF2-40B4-BE49-F238E27FC236}">
                  <a16:creationId xmlns:a16="http://schemas.microsoft.com/office/drawing/2014/main" id="{A5817197-1037-0982-C9EB-208BAE905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7744" y="3892986"/>
              <a:ext cx="3384376" cy="40011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ja-JP" sz="2000" dirty="0"/>
                <a:t>Existence of traveling wave</a:t>
              </a:r>
              <a:endParaRPr lang="ja-JP" altLang="en-US" sz="2000" dirty="0"/>
            </a:p>
          </p:txBody>
        </p:sp>
      </p:grpSp>
      <p:grpSp>
        <p:nvGrpSpPr>
          <p:cNvPr id="535595" name="グループ化 535594">
            <a:extLst>
              <a:ext uri="{FF2B5EF4-FFF2-40B4-BE49-F238E27FC236}">
                <a16:creationId xmlns:a16="http://schemas.microsoft.com/office/drawing/2014/main" id="{0A55DE63-3A0F-8A18-348C-E1C421E1D2A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75267" y="3964253"/>
            <a:ext cx="3756029" cy="1224805"/>
            <a:chOff x="571500" y="3575051"/>
            <a:chExt cx="4417997" cy="1440431"/>
          </a:xfrm>
        </p:grpSpPr>
        <p:sp>
          <p:nvSpPr>
            <p:cNvPr id="535596" name="Line 26">
              <a:extLst>
                <a:ext uri="{FF2B5EF4-FFF2-40B4-BE49-F238E27FC236}">
                  <a16:creationId xmlns:a16="http://schemas.microsoft.com/office/drawing/2014/main" id="{6A1CE509-973C-AD06-3D77-AD5968E5C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1605" y="4505757"/>
              <a:ext cx="37656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535597" name="Group 27">
              <a:extLst>
                <a:ext uri="{FF2B5EF4-FFF2-40B4-BE49-F238E27FC236}">
                  <a16:creationId xmlns:a16="http://schemas.microsoft.com/office/drawing/2014/main" id="{C5CA43D6-C918-A3D7-DD42-ABD32CF132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500" y="3575051"/>
              <a:ext cx="4417997" cy="1183259"/>
              <a:chOff x="331" y="3112"/>
              <a:chExt cx="3176" cy="1057"/>
            </a:xfrm>
          </p:grpSpPr>
          <p:sp>
            <p:nvSpPr>
              <p:cNvPr id="535602" name="Line 28">
                <a:extLst>
                  <a:ext uri="{FF2B5EF4-FFF2-40B4-BE49-F238E27FC236}">
                    <a16:creationId xmlns:a16="http://schemas.microsoft.com/office/drawing/2014/main" id="{71643E43-3DF9-2A61-7E03-0392DAA76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" y="3221"/>
                <a:ext cx="27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535603" name="Text Box 29">
                <a:extLst>
                  <a:ext uri="{FF2B5EF4-FFF2-40B4-BE49-F238E27FC236}">
                    <a16:creationId xmlns:a16="http://schemas.microsoft.com/office/drawing/2014/main" id="{0045FE7F-A357-E8B1-9B8B-1CA5E29568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" y="3112"/>
                <a:ext cx="140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ja-JP" sz="1600" b="1"/>
                  <a:t>1</a:t>
                </a:r>
              </a:p>
            </p:txBody>
          </p:sp>
          <p:sp>
            <p:nvSpPr>
              <p:cNvPr id="535604" name="Text Box 30">
                <a:extLst>
                  <a:ext uri="{FF2B5EF4-FFF2-40B4-BE49-F238E27FC236}">
                    <a16:creationId xmlns:a16="http://schemas.microsoft.com/office/drawing/2014/main" id="{4FB29389-46BF-A4FE-9233-6594787892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" y="3806"/>
                <a:ext cx="140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ja-JP" sz="1600" b="1"/>
                  <a:t>0</a:t>
                </a:r>
              </a:p>
            </p:txBody>
          </p:sp>
          <p:sp>
            <p:nvSpPr>
              <p:cNvPr id="535605" name="Text Box 31">
                <a:extLst>
                  <a:ext uri="{FF2B5EF4-FFF2-40B4-BE49-F238E27FC236}">
                    <a16:creationId xmlns:a16="http://schemas.microsoft.com/office/drawing/2014/main" id="{34BF3D95-8AE2-DAC0-F18A-A4DAE0D517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5" y="3739"/>
                <a:ext cx="27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ja-JP" sz="1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  <p:sp>
          <p:nvSpPr>
            <p:cNvPr id="535598" name="Text Box 52">
              <a:extLst>
                <a:ext uri="{FF2B5EF4-FFF2-40B4-BE49-F238E27FC236}">
                  <a16:creationId xmlns:a16="http://schemas.microsoft.com/office/drawing/2014/main" id="{F2E5C496-73EB-BAB5-F18D-01291ED98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752" y="4581129"/>
              <a:ext cx="857249" cy="434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solidFill>
                    <a:srgbClr val="663300"/>
                  </a:solidFill>
                </a:rPr>
                <a:t>front </a:t>
              </a:r>
            </a:p>
          </p:txBody>
        </p:sp>
        <p:grpSp>
          <p:nvGrpSpPr>
            <p:cNvPr id="535599" name="グループ化 58">
              <a:extLst>
                <a:ext uri="{FF2B5EF4-FFF2-40B4-BE49-F238E27FC236}">
                  <a16:creationId xmlns:a16="http://schemas.microsoft.com/office/drawing/2014/main" id="{243B89DD-9717-B226-584B-0255665A58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9281" y="3724350"/>
              <a:ext cx="2540681" cy="767014"/>
              <a:chOff x="1099281" y="3724350"/>
              <a:chExt cx="2540681" cy="767014"/>
            </a:xfrm>
          </p:grpSpPr>
          <p:sp>
            <p:nvSpPr>
              <p:cNvPr id="535600" name="AutoShape 32">
                <a:extLst>
                  <a:ext uri="{FF2B5EF4-FFF2-40B4-BE49-F238E27FC236}">
                    <a16:creationId xmlns:a16="http://schemas.microsoft.com/office/drawing/2014/main" id="{CF90DFF6-7E19-E7AB-4CE5-056BA78AC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517311" y="3979863"/>
                <a:ext cx="360362" cy="217487"/>
              </a:xfrm>
              <a:prstGeom prst="leftArrow">
                <a:avLst>
                  <a:gd name="adj1" fmla="val 50000"/>
                  <a:gd name="adj2" fmla="val 41423"/>
                </a:avLst>
              </a:prstGeom>
              <a:solidFill>
                <a:srgbClr val="FF6600">
                  <a:alpha val="50195"/>
                </a:srgb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ja-JP" altLang="en-US" sz="2200"/>
              </a:p>
            </p:txBody>
          </p:sp>
          <p:sp>
            <p:nvSpPr>
              <p:cNvPr id="535601" name="Freeform 25">
                <a:extLst>
                  <a:ext uri="{FF2B5EF4-FFF2-40B4-BE49-F238E27FC236}">
                    <a16:creationId xmlns:a16="http://schemas.microsoft.com/office/drawing/2014/main" id="{2BC847FA-F538-6731-80F9-118AF6F38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9281" y="3724350"/>
                <a:ext cx="2540681" cy="767014"/>
              </a:xfrm>
              <a:custGeom>
                <a:avLst/>
                <a:gdLst>
                  <a:gd name="T0" fmla="*/ 2147483646 w 2547"/>
                  <a:gd name="T1" fmla="*/ 2147483646 h 492"/>
                  <a:gd name="T2" fmla="*/ 2147483646 w 2547"/>
                  <a:gd name="T3" fmla="*/ 2147483646 h 492"/>
                  <a:gd name="T4" fmla="*/ 2147483646 w 2547"/>
                  <a:gd name="T5" fmla="*/ 2147483646 h 492"/>
                  <a:gd name="T6" fmla="*/ 2147483646 w 2547"/>
                  <a:gd name="T7" fmla="*/ 2147483646 h 492"/>
                  <a:gd name="T8" fmla="*/ 0 w 2547"/>
                  <a:gd name="T9" fmla="*/ 2147483646 h 4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47"/>
                  <a:gd name="T16" fmla="*/ 0 h 492"/>
                  <a:gd name="T17" fmla="*/ 2547 w 2547"/>
                  <a:gd name="T18" fmla="*/ 492 h 4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47" h="492">
                    <a:moveTo>
                      <a:pt x="2547" y="492"/>
                    </a:moveTo>
                    <a:cubicBezTo>
                      <a:pt x="2384" y="480"/>
                      <a:pt x="1818" y="488"/>
                      <a:pt x="1569" y="422"/>
                    </a:cubicBezTo>
                    <a:cubicBezTo>
                      <a:pt x="1320" y="356"/>
                      <a:pt x="1195" y="161"/>
                      <a:pt x="1050" y="93"/>
                    </a:cubicBezTo>
                    <a:cubicBezTo>
                      <a:pt x="905" y="25"/>
                      <a:pt x="875" y="30"/>
                      <a:pt x="700" y="15"/>
                    </a:cubicBezTo>
                    <a:cubicBezTo>
                      <a:pt x="525" y="0"/>
                      <a:pt x="146" y="6"/>
                      <a:pt x="0" y="4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sp>
        <p:nvSpPr>
          <p:cNvPr id="535611" name="テキスト ボックス 535610">
            <a:extLst>
              <a:ext uri="{FF2B5EF4-FFF2-40B4-BE49-F238E27FC236}">
                <a16:creationId xmlns:a16="http://schemas.microsoft.com/office/drawing/2014/main" id="{79963167-4A50-377C-3E8F-A8CC6FD805C6}"/>
              </a:ext>
            </a:extLst>
          </p:cNvPr>
          <p:cNvSpPr txBox="1"/>
          <p:nvPr/>
        </p:nvSpPr>
        <p:spPr>
          <a:xfrm>
            <a:off x="2771800" y="6300028"/>
            <a:ext cx="3220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solidFill>
                  <a:srgbClr val="005800"/>
                </a:solidFill>
              </a:rPr>
              <a:t>Fife &amp; McLeod (ARMA1977)</a:t>
            </a:r>
            <a:endParaRPr kumimoji="1" lang="ja-JP" altLang="en-US" dirty="0">
              <a:solidFill>
                <a:srgbClr val="005800"/>
              </a:solidFill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4B4B1402-CF7F-EF68-8B6C-75961DA2671D}"/>
              </a:ext>
            </a:extLst>
          </p:cNvPr>
          <p:cNvGrpSpPr>
            <a:grpSpLocks noChangeAspect="1"/>
          </p:cNvGrpSpPr>
          <p:nvPr/>
        </p:nvGrpSpPr>
        <p:grpSpPr>
          <a:xfrm>
            <a:off x="3635897" y="1124744"/>
            <a:ext cx="1004863" cy="530135"/>
            <a:chOff x="3630393" y="1160740"/>
            <a:chExt cx="1081630" cy="570633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CE912E21-BCFB-000D-30FE-433937E02E2C}"/>
                </a:ext>
              </a:extLst>
            </p:cNvPr>
            <p:cNvSpPr txBox="1"/>
            <p:nvPr/>
          </p:nvSpPr>
          <p:spPr>
            <a:xfrm>
              <a:off x="3630393" y="1300698"/>
              <a:ext cx="653576" cy="430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sz="2000" dirty="0"/>
                <a:t>on</a:t>
              </a:r>
              <a:endParaRPr kumimoji="1" lang="ja-JP" altLang="en-US" sz="2000" dirty="0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0568EE8-65A5-64F6-DFB8-B9703BF1D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1961" y="1160740"/>
              <a:ext cx="500062" cy="540068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BEC3ACD-7F6C-F5B4-A0C0-CDE2F2B6D3A1}"/>
              </a:ext>
            </a:extLst>
          </p:cNvPr>
          <p:cNvGrpSpPr/>
          <p:nvPr/>
        </p:nvGrpSpPr>
        <p:grpSpPr>
          <a:xfrm>
            <a:off x="6300989" y="3573056"/>
            <a:ext cx="2519161" cy="2592249"/>
            <a:chOff x="6300989" y="3573056"/>
            <a:chExt cx="2519161" cy="2592249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88DBF39C-2147-946C-A65C-BF122AA64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8575" y="3573056"/>
              <a:ext cx="2441575" cy="2592249"/>
              <a:chOff x="6378897" y="3007512"/>
              <a:chExt cx="2441575" cy="2592756"/>
            </a:xfrm>
          </p:grpSpPr>
          <p:grpSp>
            <p:nvGrpSpPr>
              <p:cNvPr id="29" name="グループ化 2">
                <a:extLst>
                  <a:ext uri="{FF2B5EF4-FFF2-40B4-BE49-F238E27FC236}">
                    <a16:creationId xmlns:a16="http://schemas.microsoft.com/office/drawing/2014/main" id="{9269E5D3-C065-1449-84EF-3FE7AA67599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378897" y="3717033"/>
                <a:ext cx="2441575" cy="1883235"/>
                <a:chOff x="6091238" y="4066059"/>
                <a:chExt cx="3051968" cy="2354043"/>
              </a:xfrm>
            </p:grpSpPr>
            <p:sp>
              <p:nvSpPr>
                <p:cNvPr id="31" name="Text Box 8">
                  <a:extLst>
                    <a:ext uri="{FF2B5EF4-FFF2-40B4-BE49-F238E27FC236}">
                      <a16:creationId xmlns:a16="http://schemas.microsoft.com/office/drawing/2014/main" id="{B1A18383-A502-4779-AB17-DF3D992142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51190" y="5958437"/>
                  <a:ext cx="279201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00">
                          <a:alpha val="20000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ja-JP" sz="1800" dirty="0">
                      <a:solidFill>
                        <a:srgbClr val="0070C0"/>
                      </a:solidFill>
                    </a:rPr>
                    <a:t>unequal well-depth</a:t>
                  </a:r>
                </a:p>
              </p:txBody>
            </p:sp>
            <p:grpSp>
              <p:nvGrpSpPr>
                <p:cNvPr id="535584" name="Group 9">
                  <a:extLst>
                    <a:ext uri="{FF2B5EF4-FFF2-40B4-BE49-F238E27FC236}">
                      <a16:creationId xmlns:a16="http://schemas.microsoft.com/office/drawing/2014/main" id="{0B6C4718-6A17-4DB6-0D60-50F25303FB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300789" y="4645972"/>
                  <a:ext cx="2592388" cy="1324537"/>
                  <a:chOff x="3832" y="2804"/>
                  <a:chExt cx="1633" cy="1125"/>
                </a:xfrm>
              </p:grpSpPr>
              <p:grpSp>
                <p:nvGrpSpPr>
                  <p:cNvPr id="535586" name="Group 10">
                    <a:extLst>
                      <a:ext uri="{FF2B5EF4-FFF2-40B4-BE49-F238E27FC236}">
                        <a16:creationId xmlns:a16="http://schemas.microsoft.com/office/drawing/2014/main" id="{49F19897-8ED0-73F2-8709-81545F0E360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832" y="2804"/>
                    <a:ext cx="1317" cy="1125"/>
                    <a:chOff x="3832" y="2804"/>
                    <a:chExt cx="1317" cy="1125"/>
                  </a:xfrm>
                </p:grpSpPr>
                <p:sp>
                  <p:nvSpPr>
                    <p:cNvPr id="535588" name="Line 11">
                      <a:extLst>
                        <a:ext uri="{FF2B5EF4-FFF2-40B4-BE49-F238E27FC236}">
                          <a16:creationId xmlns:a16="http://schemas.microsoft.com/office/drawing/2014/main" id="{55383612-65D8-2C2C-3DB3-DF144D2FE50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32" y="3427"/>
                      <a:ext cx="1317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ja-JP" altLang="en-US"/>
                    </a:p>
                  </p:txBody>
                </p:sp>
                <p:sp>
                  <p:nvSpPr>
                    <p:cNvPr id="535589" name="Freeform 12">
                      <a:extLst>
                        <a:ext uri="{FF2B5EF4-FFF2-40B4-BE49-F238E27FC236}">
                          <a16:creationId xmlns:a16="http://schemas.microsoft.com/office/drawing/2014/main" id="{EBB370F6-7562-35E2-C53B-16A015369BE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865" y="2804"/>
                      <a:ext cx="1225" cy="913"/>
                    </a:xfrm>
                    <a:custGeom>
                      <a:avLst/>
                      <a:gdLst>
                        <a:gd name="T0" fmla="*/ 0 w 1452"/>
                        <a:gd name="T1" fmla="*/ 108 h 877"/>
                        <a:gd name="T2" fmla="*/ 8 w 1452"/>
                        <a:gd name="T3" fmla="*/ 1421 h 877"/>
                        <a:gd name="T4" fmla="*/ 17 w 1452"/>
                        <a:gd name="T5" fmla="*/ 547 h 877"/>
                        <a:gd name="T6" fmla="*/ 25 w 1452"/>
                        <a:gd name="T7" fmla="*/ 2030 h 877"/>
                        <a:gd name="T8" fmla="*/ 34 w 1452"/>
                        <a:gd name="T9" fmla="*/ 0 h 87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0" t="0" r="r" b="b"/>
                      <a:pathLst>
                        <a:path w="1452" h="877">
                          <a:moveTo>
                            <a:pt x="0" y="45"/>
                          </a:moveTo>
                          <a:cubicBezTo>
                            <a:pt x="121" y="300"/>
                            <a:pt x="242" y="557"/>
                            <a:pt x="363" y="586"/>
                          </a:cubicBezTo>
                          <a:cubicBezTo>
                            <a:pt x="484" y="617"/>
                            <a:pt x="606" y="184"/>
                            <a:pt x="727" y="226"/>
                          </a:cubicBezTo>
                          <a:cubicBezTo>
                            <a:pt x="848" y="268"/>
                            <a:pt x="969" y="877"/>
                            <a:pt x="1090" y="839"/>
                          </a:cubicBezTo>
                          <a:cubicBezTo>
                            <a:pt x="1211" y="801"/>
                            <a:pt x="1377" y="175"/>
                            <a:pt x="1452" y="0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rgbClr val="0066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ja-JP" altLang="en-US"/>
                    </a:p>
                  </p:txBody>
                </p:sp>
                <p:sp>
                  <p:nvSpPr>
                    <p:cNvPr id="535590" name="Text Box 13">
                      <a:extLst>
                        <a:ext uri="{FF2B5EF4-FFF2-40B4-BE49-F238E27FC236}">
                          <a16:creationId xmlns:a16="http://schemas.microsoft.com/office/drawing/2014/main" id="{8F4E552E-60E0-0397-2CCA-5C22B8BA2AE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68" y="3427"/>
                      <a:ext cx="227" cy="3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ja-JP" sz="1800"/>
                        <a:t>0</a:t>
                      </a:r>
                    </a:p>
                  </p:txBody>
                </p:sp>
                <p:sp>
                  <p:nvSpPr>
                    <p:cNvPr id="535591" name="Text Box 14">
                      <a:extLst>
                        <a:ext uri="{FF2B5EF4-FFF2-40B4-BE49-F238E27FC236}">
                          <a16:creationId xmlns:a16="http://schemas.microsoft.com/office/drawing/2014/main" id="{60B18FDB-36AB-4ECC-E948-D0252893B72F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59" y="3618"/>
                      <a:ext cx="226" cy="3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50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ja-JP" sz="1800"/>
                        <a:t>1</a:t>
                      </a:r>
                    </a:p>
                  </p:txBody>
                </p:sp>
              </p:grpSp>
              <p:sp>
                <p:nvSpPr>
                  <p:cNvPr id="535587" name="Text Box 15">
                    <a:extLst>
                      <a:ext uri="{FF2B5EF4-FFF2-40B4-BE49-F238E27FC236}">
                        <a16:creationId xmlns:a16="http://schemas.microsoft.com/office/drawing/2014/main" id="{5AC8855C-6352-A461-67BB-33782EDE378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93" y="3295"/>
                    <a:ext cx="272" cy="3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CC00">
                            <a:alpha val="20000"/>
                          </a:srgbClr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50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ja-JP" sz="1800" i="1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</a:t>
                    </a:r>
                  </a:p>
                </p:txBody>
              </p:sp>
            </p:grpSp>
            <p:pic>
              <p:nvPicPr>
                <p:cNvPr id="535585" name="Picture 27" descr="txp_fig">
                  <a:extLst>
                    <a:ext uri="{FF2B5EF4-FFF2-40B4-BE49-F238E27FC236}">
                      <a16:creationId xmlns:a16="http://schemas.microsoft.com/office/drawing/2014/main" id="{CFBEBE6E-48EB-FB15-6CDA-3E85EF438BAB}"/>
                    </a:ext>
                  </a:extLst>
                </p:cNvPr>
                <p:cNvPicPr>
                  <a:picLocks noChangeAspect="1" noChangeArrowheads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1238" y="4066059"/>
                  <a:ext cx="2730500" cy="5794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CC00">
                          <a:alpha val="20000"/>
                        </a:srgbClr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30" name="矢印: 上下 3">
                <a:extLst>
                  <a:ext uri="{FF2B5EF4-FFF2-40B4-BE49-F238E27FC236}">
                    <a16:creationId xmlns:a16="http://schemas.microsoft.com/office/drawing/2014/main" id="{155F4A79-88F4-D65B-7AF3-26459D7F7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8425" y="3007512"/>
                <a:ext cx="150462" cy="360070"/>
              </a:xfrm>
              <a:prstGeom prst="upDownArrow">
                <a:avLst>
                  <a:gd name="adj1" fmla="val 50000"/>
                  <a:gd name="adj2" fmla="val 49997"/>
                </a:avLst>
              </a:prstGeom>
              <a:solidFill>
                <a:srgbClr val="FFCC00">
                  <a:alpha val="20000"/>
                </a:srgbClr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ja-JP" altLang="en-US" sz="1800"/>
              </a:p>
            </p:txBody>
          </p:sp>
        </p:grp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40EEAFDB-BE09-7779-A344-0932BB20D73E}"/>
                </a:ext>
              </a:extLst>
            </p:cNvPr>
            <p:cNvSpPr txBox="1"/>
            <p:nvPr/>
          </p:nvSpPr>
          <p:spPr>
            <a:xfrm>
              <a:off x="6300989" y="3954542"/>
              <a:ext cx="1007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sz="1600" dirty="0">
                  <a:solidFill>
                    <a:srgbClr val="663300"/>
                  </a:solidFill>
                </a:rPr>
                <a:t>potential</a:t>
              </a:r>
              <a:endParaRPr kumimoji="1" lang="ja-JP" altLang="en-US" sz="1600" dirty="0">
                <a:solidFill>
                  <a:srgbClr val="6633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954F45-2020-2327-7809-DC817ACB378B}"/>
                  </a:ext>
                </a:extLst>
              </p:cNvPr>
              <p:cNvSpPr txBox="1"/>
              <p:nvPr/>
            </p:nvSpPr>
            <p:spPr>
              <a:xfrm>
                <a:off x="390397" y="5013176"/>
                <a:ext cx="1589315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ja-JP" altLang="en-US" sz="2000" i="1" dirty="0" smtClean="0">
                        <a:solidFill>
                          <a:srgbClr val="6633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1" lang="en-US" altLang="ja-JP" dirty="0">
                    <a:solidFill>
                      <a:srgbClr val="663300"/>
                    </a:solidFill>
                  </a:rPr>
                  <a:t>: TW profile</a:t>
                </a:r>
                <a:endParaRPr kumimoji="1" lang="ja-JP" altLang="en-US" dirty="0">
                  <a:solidFill>
                    <a:srgbClr val="663300"/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D954F45-2020-2327-7809-DC817ACB3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97" y="5013176"/>
                <a:ext cx="1589315" cy="392993"/>
              </a:xfrm>
              <a:prstGeom prst="rect">
                <a:avLst/>
              </a:prstGeom>
              <a:blipFill>
                <a:blip r:embed="rId12"/>
                <a:stretch>
                  <a:fillRect l="-1533" t="-1538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2038D6E-83CD-8BDD-FBCD-B5BFA1E47765}"/>
              </a:ext>
            </a:extLst>
          </p:cNvPr>
          <p:cNvSpPr/>
          <p:nvPr/>
        </p:nvSpPr>
        <p:spPr bwMode="auto">
          <a:xfrm>
            <a:off x="179512" y="3285368"/>
            <a:ext cx="5938713" cy="3456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3417A7E3-C967-32F2-3282-08C1BF7F7E5E}"/>
              </a:ext>
            </a:extLst>
          </p:cNvPr>
          <p:cNvGrpSpPr/>
          <p:nvPr/>
        </p:nvGrpSpPr>
        <p:grpSpPr>
          <a:xfrm>
            <a:off x="6488034" y="2204864"/>
            <a:ext cx="1684416" cy="1089529"/>
            <a:chOff x="6488034" y="2204864"/>
            <a:chExt cx="1684416" cy="1089529"/>
          </a:xfrm>
        </p:grpSpPr>
        <p:sp>
          <p:nvSpPr>
            <p:cNvPr id="25" name="テキスト ボックス 6">
              <a:extLst>
                <a:ext uri="{FF2B5EF4-FFF2-40B4-BE49-F238E27FC236}">
                  <a16:creationId xmlns:a16="http://schemas.microsoft.com/office/drawing/2014/main" id="{76EEA652-B2AC-D0E3-998A-6BA67BD82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7123" y="2924944"/>
              <a:ext cx="1525327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solidFill>
                    <a:srgbClr val="0070C0"/>
                  </a:solidFill>
                </a:rPr>
                <a:t>unbalanced</a:t>
              </a:r>
              <a:endParaRPr lang="ja-JP" altLang="en-US" sz="1800" dirty="0">
                <a:solidFill>
                  <a:srgbClr val="0070C0"/>
                </a:solidFill>
              </a:endParaRPr>
            </a:p>
          </p:txBody>
        </p:sp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673F60A3-8240-D39E-E0E8-DEF2F4DDB1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488034" y="2204864"/>
              <a:ext cx="1564414" cy="663890"/>
            </a:xfrm>
            <a:prstGeom prst="rect">
              <a:avLst/>
            </a:prstGeom>
            <a:ln w="15875">
              <a:solidFill>
                <a:srgbClr val="0070C0"/>
              </a:solidFill>
            </a:ln>
          </p:spPr>
        </p:pic>
      </p:grpSp>
      <p:grpSp>
        <p:nvGrpSpPr>
          <p:cNvPr id="535615" name="グループ化 535614">
            <a:extLst>
              <a:ext uri="{FF2B5EF4-FFF2-40B4-BE49-F238E27FC236}">
                <a16:creationId xmlns:a16="http://schemas.microsoft.com/office/drawing/2014/main" id="{7FBC5F8B-9F14-A49B-EFF7-797F9E0A6C7F}"/>
              </a:ext>
            </a:extLst>
          </p:cNvPr>
          <p:cNvGrpSpPr/>
          <p:nvPr/>
        </p:nvGrpSpPr>
        <p:grpSpPr>
          <a:xfrm>
            <a:off x="298450" y="3429000"/>
            <a:ext cx="5497686" cy="400377"/>
            <a:chOff x="298450" y="3429000"/>
            <a:chExt cx="5497686" cy="400377"/>
          </a:xfrm>
        </p:grpSpPr>
        <p:sp>
          <p:nvSpPr>
            <p:cNvPr id="535608" name="テキスト ボックス 12">
              <a:extLst>
                <a:ext uri="{FF2B5EF4-FFF2-40B4-BE49-F238E27FC236}">
                  <a16:creationId xmlns:a16="http://schemas.microsoft.com/office/drawing/2014/main" id="{5F12F9F2-885D-F1C1-2291-978A79841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50" y="3429000"/>
              <a:ext cx="571536" cy="400377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ja-JP" sz="2000" dirty="0"/>
                <a:t>1D</a:t>
              </a:r>
              <a:endParaRPr lang="ja-JP" altLang="en-US" sz="2000" dirty="0"/>
            </a:p>
          </p:txBody>
        </p:sp>
        <p:pic>
          <p:nvPicPr>
            <p:cNvPr id="535612" name="図 535611">
              <a:extLst>
                <a:ext uri="{FF2B5EF4-FFF2-40B4-BE49-F238E27FC236}">
                  <a16:creationId xmlns:a16="http://schemas.microsoft.com/office/drawing/2014/main" id="{6BF22B73-24FA-EE05-63DC-A243766D9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52750" y="3501008"/>
              <a:ext cx="1773326" cy="299031"/>
            </a:xfrm>
            <a:prstGeom prst="rect">
              <a:avLst/>
            </a:prstGeom>
          </p:spPr>
        </p:pic>
        <p:pic>
          <p:nvPicPr>
            <p:cNvPr id="535614" name="図 535613">
              <a:extLst>
                <a:ext uri="{FF2B5EF4-FFF2-40B4-BE49-F238E27FC236}">
                  <a16:creationId xmlns:a16="http://schemas.microsoft.com/office/drawing/2014/main" id="{B4BB69DD-C01E-225E-A3B5-E65A4875C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00540" y="3503917"/>
              <a:ext cx="2795596" cy="285123"/>
            </a:xfrm>
            <a:prstGeom prst="rect">
              <a:avLst/>
            </a:prstGeom>
          </p:spPr>
        </p:pic>
      </p:grpSp>
      <p:pic>
        <p:nvPicPr>
          <p:cNvPr id="18433" name="図 18432">
            <a:extLst>
              <a:ext uri="{FF2B5EF4-FFF2-40B4-BE49-F238E27FC236}">
                <a16:creationId xmlns:a16="http://schemas.microsoft.com/office/drawing/2014/main" id="{0A03F4AA-DFE8-336E-0425-4C3C13B819B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59632" y="5428660"/>
            <a:ext cx="4403164" cy="78458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4E6C6B03-7954-7073-C5BF-1276A75CFE7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6555" y="1945641"/>
            <a:ext cx="4963313" cy="34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4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Athens 2025</a:t>
            </a:r>
          </a:p>
        </p:txBody>
      </p:sp>
    </p:spTree>
    <p:extLst>
      <p:ext uri="{BB962C8B-B14F-4D97-AF65-F5344CB8AC3E}">
        <p14:creationId xmlns:p14="http://schemas.microsoft.com/office/powerpoint/2010/main" val="211877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18FCD-7A51-D35D-4A09-F817C5334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603" name="グループ化 535602">
            <a:extLst>
              <a:ext uri="{FF2B5EF4-FFF2-40B4-BE49-F238E27FC236}">
                <a16:creationId xmlns:a16="http://schemas.microsoft.com/office/drawing/2014/main" id="{9D2A3E7B-A2D6-491F-D175-D145BE32C761}"/>
              </a:ext>
            </a:extLst>
          </p:cNvPr>
          <p:cNvGrpSpPr/>
          <p:nvPr/>
        </p:nvGrpSpPr>
        <p:grpSpPr>
          <a:xfrm>
            <a:off x="4729642" y="4077072"/>
            <a:ext cx="4306854" cy="2504901"/>
            <a:chOff x="5004048" y="4365104"/>
            <a:chExt cx="4090830" cy="2261088"/>
          </a:xfrm>
        </p:grpSpPr>
        <p:grpSp>
          <p:nvGrpSpPr>
            <p:cNvPr id="535615" name="グループ化 535614">
              <a:extLst>
                <a:ext uri="{FF2B5EF4-FFF2-40B4-BE49-F238E27FC236}">
                  <a16:creationId xmlns:a16="http://schemas.microsoft.com/office/drawing/2014/main" id="{B1C3456F-38C8-CF6A-716C-51481B36CC99}"/>
                </a:ext>
              </a:extLst>
            </p:cNvPr>
            <p:cNvGrpSpPr/>
            <p:nvPr/>
          </p:nvGrpSpPr>
          <p:grpSpPr>
            <a:xfrm>
              <a:off x="5004048" y="4365104"/>
              <a:ext cx="4090830" cy="2261088"/>
              <a:chOff x="5004048" y="4365104"/>
              <a:chExt cx="4090830" cy="2261088"/>
            </a:xfrm>
          </p:grpSpPr>
          <p:pic>
            <p:nvPicPr>
              <p:cNvPr id="25" name="図 24">
                <a:extLst>
                  <a:ext uri="{FF2B5EF4-FFF2-40B4-BE49-F238E27FC236}">
                    <a16:creationId xmlns:a16="http://schemas.microsoft.com/office/drawing/2014/main" id="{956B5647-9B17-4F27-51FA-21384D4641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4048" y="4365104"/>
                <a:ext cx="4090830" cy="2261088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5614" name="テキスト ボックス 535613">
                    <a:extLst>
                      <a:ext uri="{FF2B5EF4-FFF2-40B4-BE49-F238E27FC236}">
                        <a16:creationId xmlns:a16="http://schemas.microsoft.com/office/drawing/2014/main" id="{5B7AC70D-0712-824B-AFA4-75C0BFAEDB32}"/>
                      </a:ext>
                    </a:extLst>
                  </p:cNvPr>
                  <p:cNvSpPr txBox="1"/>
                  <p:nvPr/>
                </p:nvSpPr>
                <p:spPr>
                  <a:xfrm>
                    <a:off x="7875439" y="4394475"/>
                    <a:ext cx="584993" cy="3306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ja-JP" altLang="en-US" sz="2000" dirty="0"/>
                  </a:p>
                </p:txBody>
              </p:sp>
            </mc:Choice>
            <mc:Fallback xmlns="">
              <p:sp>
                <p:nvSpPr>
                  <p:cNvPr id="535614" name="テキスト ボックス 535613">
                    <a:extLst>
                      <a:ext uri="{FF2B5EF4-FFF2-40B4-BE49-F238E27FC236}">
                        <a16:creationId xmlns:a16="http://schemas.microsoft.com/office/drawing/2014/main" id="{5B7AC70D-0712-824B-AFA4-75C0BFAEDB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5439" y="4394475"/>
                    <a:ext cx="584993" cy="33066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35587" name="矢印: 右 535586">
              <a:extLst>
                <a:ext uri="{FF2B5EF4-FFF2-40B4-BE49-F238E27FC236}">
                  <a16:creationId xmlns:a16="http://schemas.microsoft.com/office/drawing/2014/main" id="{58842DBB-0A95-7693-54FF-C457AE6EE1FC}"/>
                </a:ext>
              </a:extLst>
            </p:cNvPr>
            <p:cNvSpPr>
              <a:spLocks noChangeAspect="1"/>
            </p:cNvSpPr>
            <p:nvPr/>
          </p:nvSpPr>
          <p:spPr bwMode="auto">
            <a:xfrm rot="1020000">
              <a:off x="7291509" y="5377914"/>
              <a:ext cx="617206" cy="418269"/>
            </a:xfrm>
            <a:custGeom>
              <a:avLst/>
              <a:gdLst>
                <a:gd name="connsiteX0" fmla="*/ 0 w 600683"/>
                <a:gd name="connsiteY0" fmla="*/ 116504 h 466017"/>
                <a:gd name="connsiteX1" fmla="*/ 367675 w 600683"/>
                <a:gd name="connsiteY1" fmla="*/ 116504 h 466017"/>
                <a:gd name="connsiteX2" fmla="*/ 367675 w 600683"/>
                <a:gd name="connsiteY2" fmla="*/ 0 h 466017"/>
                <a:gd name="connsiteX3" fmla="*/ 600683 w 600683"/>
                <a:gd name="connsiteY3" fmla="*/ 233009 h 466017"/>
                <a:gd name="connsiteX4" fmla="*/ 367675 w 600683"/>
                <a:gd name="connsiteY4" fmla="*/ 466017 h 466017"/>
                <a:gd name="connsiteX5" fmla="*/ 367675 w 600683"/>
                <a:gd name="connsiteY5" fmla="*/ 349513 h 466017"/>
                <a:gd name="connsiteX6" fmla="*/ 0 w 600683"/>
                <a:gd name="connsiteY6" fmla="*/ 349513 h 466017"/>
                <a:gd name="connsiteX7" fmla="*/ 0 w 600683"/>
                <a:gd name="connsiteY7" fmla="*/ 116504 h 466017"/>
                <a:gd name="connsiteX0" fmla="*/ 43777 w 644460"/>
                <a:gd name="connsiteY0" fmla="*/ 116504 h 466017"/>
                <a:gd name="connsiteX1" fmla="*/ 411452 w 644460"/>
                <a:gd name="connsiteY1" fmla="*/ 116504 h 466017"/>
                <a:gd name="connsiteX2" fmla="*/ 411452 w 644460"/>
                <a:gd name="connsiteY2" fmla="*/ 0 h 466017"/>
                <a:gd name="connsiteX3" fmla="*/ 644460 w 644460"/>
                <a:gd name="connsiteY3" fmla="*/ 233009 h 466017"/>
                <a:gd name="connsiteX4" fmla="*/ 411452 w 644460"/>
                <a:gd name="connsiteY4" fmla="*/ 466017 h 466017"/>
                <a:gd name="connsiteX5" fmla="*/ 411452 w 644460"/>
                <a:gd name="connsiteY5" fmla="*/ 349513 h 466017"/>
                <a:gd name="connsiteX6" fmla="*/ 0 w 644460"/>
                <a:gd name="connsiteY6" fmla="*/ 366317 h 466017"/>
                <a:gd name="connsiteX7" fmla="*/ 43777 w 644460"/>
                <a:gd name="connsiteY7" fmla="*/ 116504 h 466017"/>
                <a:gd name="connsiteX0" fmla="*/ 98499 w 644460"/>
                <a:gd name="connsiteY0" fmla="*/ 95499 h 466017"/>
                <a:gd name="connsiteX1" fmla="*/ 411452 w 644460"/>
                <a:gd name="connsiteY1" fmla="*/ 116504 h 466017"/>
                <a:gd name="connsiteX2" fmla="*/ 411452 w 644460"/>
                <a:gd name="connsiteY2" fmla="*/ 0 h 466017"/>
                <a:gd name="connsiteX3" fmla="*/ 644460 w 644460"/>
                <a:gd name="connsiteY3" fmla="*/ 233009 h 466017"/>
                <a:gd name="connsiteX4" fmla="*/ 411452 w 644460"/>
                <a:gd name="connsiteY4" fmla="*/ 466017 h 466017"/>
                <a:gd name="connsiteX5" fmla="*/ 411452 w 644460"/>
                <a:gd name="connsiteY5" fmla="*/ 349513 h 466017"/>
                <a:gd name="connsiteX6" fmla="*/ 0 w 644460"/>
                <a:gd name="connsiteY6" fmla="*/ 366317 h 466017"/>
                <a:gd name="connsiteX7" fmla="*/ 98499 w 644460"/>
                <a:gd name="connsiteY7" fmla="*/ 95499 h 466017"/>
                <a:gd name="connsiteX0" fmla="*/ 98499 w 644460"/>
                <a:gd name="connsiteY0" fmla="*/ 120706 h 491224"/>
                <a:gd name="connsiteX1" fmla="*/ 411452 w 644460"/>
                <a:gd name="connsiteY1" fmla="*/ 141711 h 491224"/>
                <a:gd name="connsiteX2" fmla="*/ 477120 w 644460"/>
                <a:gd name="connsiteY2" fmla="*/ 0 h 491224"/>
                <a:gd name="connsiteX3" fmla="*/ 644460 w 644460"/>
                <a:gd name="connsiteY3" fmla="*/ 258216 h 491224"/>
                <a:gd name="connsiteX4" fmla="*/ 411452 w 644460"/>
                <a:gd name="connsiteY4" fmla="*/ 491224 h 491224"/>
                <a:gd name="connsiteX5" fmla="*/ 411452 w 644460"/>
                <a:gd name="connsiteY5" fmla="*/ 374720 h 491224"/>
                <a:gd name="connsiteX6" fmla="*/ 0 w 644460"/>
                <a:gd name="connsiteY6" fmla="*/ 391524 h 491224"/>
                <a:gd name="connsiteX7" fmla="*/ 98499 w 644460"/>
                <a:gd name="connsiteY7" fmla="*/ 120706 h 491224"/>
                <a:gd name="connsiteX0" fmla="*/ 98499 w 644460"/>
                <a:gd name="connsiteY0" fmla="*/ 120706 h 491224"/>
                <a:gd name="connsiteX1" fmla="*/ 411452 w 644460"/>
                <a:gd name="connsiteY1" fmla="*/ 141711 h 491224"/>
                <a:gd name="connsiteX2" fmla="*/ 477120 w 644460"/>
                <a:gd name="connsiteY2" fmla="*/ 0 h 491224"/>
                <a:gd name="connsiteX3" fmla="*/ 644460 w 644460"/>
                <a:gd name="connsiteY3" fmla="*/ 258216 h 491224"/>
                <a:gd name="connsiteX4" fmla="*/ 411452 w 644460"/>
                <a:gd name="connsiteY4" fmla="*/ 491224 h 491224"/>
                <a:gd name="connsiteX5" fmla="*/ 341585 w 644460"/>
                <a:gd name="connsiteY5" fmla="*/ 388983 h 491224"/>
                <a:gd name="connsiteX6" fmla="*/ 0 w 644460"/>
                <a:gd name="connsiteY6" fmla="*/ 391524 h 491224"/>
                <a:gd name="connsiteX7" fmla="*/ 98499 w 644460"/>
                <a:gd name="connsiteY7" fmla="*/ 120706 h 491224"/>
                <a:gd name="connsiteX0" fmla="*/ 98499 w 644460"/>
                <a:gd name="connsiteY0" fmla="*/ 120706 h 570271"/>
                <a:gd name="connsiteX1" fmla="*/ 411452 w 644460"/>
                <a:gd name="connsiteY1" fmla="*/ 141711 h 570271"/>
                <a:gd name="connsiteX2" fmla="*/ 477120 w 644460"/>
                <a:gd name="connsiteY2" fmla="*/ 0 h 570271"/>
                <a:gd name="connsiteX3" fmla="*/ 644460 w 644460"/>
                <a:gd name="connsiteY3" fmla="*/ 258216 h 570271"/>
                <a:gd name="connsiteX4" fmla="*/ 303667 w 644460"/>
                <a:gd name="connsiteY4" fmla="*/ 570271 h 570271"/>
                <a:gd name="connsiteX5" fmla="*/ 341585 w 644460"/>
                <a:gd name="connsiteY5" fmla="*/ 388983 h 570271"/>
                <a:gd name="connsiteX6" fmla="*/ 0 w 644460"/>
                <a:gd name="connsiteY6" fmla="*/ 391524 h 570271"/>
                <a:gd name="connsiteX7" fmla="*/ 98499 w 644460"/>
                <a:gd name="connsiteY7" fmla="*/ 120706 h 570271"/>
                <a:gd name="connsiteX0" fmla="*/ 98499 w 644460"/>
                <a:gd name="connsiteY0" fmla="*/ 120706 h 582874"/>
                <a:gd name="connsiteX1" fmla="*/ 411452 w 644460"/>
                <a:gd name="connsiteY1" fmla="*/ 141711 h 582874"/>
                <a:gd name="connsiteX2" fmla="*/ 477120 w 644460"/>
                <a:gd name="connsiteY2" fmla="*/ 0 h 582874"/>
                <a:gd name="connsiteX3" fmla="*/ 644460 w 644460"/>
                <a:gd name="connsiteY3" fmla="*/ 258216 h 582874"/>
                <a:gd name="connsiteX4" fmla="*/ 270834 w 644460"/>
                <a:gd name="connsiteY4" fmla="*/ 582874 h 582874"/>
                <a:gd name="connsiteX5" fmla="*/ 341585 w 644460"/>
                <a:gd name="connsiteY5" fmla="*/ 388983 h 582874"/>
                <a:gd name="connsiteX6" fmla="*/ 0 w 644460"/>
                <a:gd name="connsiteY6" fmla="*/ 391524 h 582874"/>
                <a:gd name="connsiteX7" fmla="*/ 98499 w 644460"/>
                <a:gd name="connsiteY7" fmla="*/ 120706 h 582874"/>
                <a:gd name="connsiteX0" fmla="*/ 98499 w 733674"/>
                <a:gd name="connsiteY0" fmla="*/ 120706 h 582874"/>
                <a:gd name="connsiteX1" fmla="*/ 411452 w 733674"/>
                <a:gd name="connsiteY1" fmla="*/ 141711 h 582874"/>
                <a:gd name="connsiteX2" fmla="*/ 477120 w 733674"/>
                <a:gd name="connsiteY2" fmla="*/ 0 h 582874"/>
                <a:gd name="connsiteX3" fmla="*/ 733674 w 733674"/>
                <a:gd name="connsiteY3" fmla="*/ 261641 h 582874"/>
                <a:gd name="connsiteX4" fmla="*/ 270834 w 733674"/>
                <a:gd name="connsiteY4" fmla="*/ 582874 h 582874"/>
                <a:gd name="connsiteX5" fmla="*/ 341585 w 733674"/>
                <a:gd name="connsiteY5" fmla="*/ 388983 h 582874"/>
                <a:gd name="connsiteX6" fmla="*/ 0 w 733674"/>
                <a:gd name="connsiteY6" fmla="*/ 391524 h 582874"/>
                <a:gd name="connsiteX7" fmla="*/ 98499 w 733674"/>
                <a:gd name="connsiteY7" fmla="*/ 120706 h 582874"/>
                <a:gd name="connsiteX0" fmla="*/ 98499 w 733674"/>
                <a:gd name="connsiteY0" fmla="*/ 181288 h 643456"/>
                <a:gd name="connsiteX1" fmla="*/ 411452 w 733674"/>
                <a:gd name="connsiteY1" fmla="*/ 202293 h 643456"/>
                <a:gd name="connsiteX2" fmla="*/ 504093 w 733674"/>
                <a:gd name="connsiteY2" fmla="*/ 0 h 643456"/>
                <a:gd name="connsiteX3" fmla="*/ 733674 w 733674"/>
                <a:gd name="connsiteY3" fmla="*/ 322223 h 643456"/>
                <a:gd name="connsiteX4" fmla="*/ 270834 w 733674"/>
                <a:gd name="connsiteY4" fmla="*/ 643456 h 643456"/>
                <a:gd name="connsiteX5" fmla="*/ 341585 w 733674"/>
                <a:gd name="connsiteY5" fmla="*/ 449565 h 643456"/>
                <a:gd name="connsiteX6" fmla="*/ 0 w 733674"/>
                <a:gd name="connsiteY6" fmla="*/ 452106 h 643456"/>
                <a:gd name="connsiteX7" fmla="*/ 98499 w 733674"/>
                <a:gd name="connsiteY7" fmla="*/ 181288 h 643456"/>
                <a:gd name="connsiteX0" fmla="*/ 98499 w 746277"/>
                <a:gd name="connsiteY0" fmla="*/ 181288 h 643456"/>
                <a:gd name="connsiteX1" fmla="*/ 411452 w 746277"/>
                <a:gd name="connsiteY1" fmla="*/ 202293 h 643456"/>
                <a:gd name="connsiteX2" fmla="*/ 504093 w 746277"/>
                <a:gd name="connsiteY2" fmla="*/ 0 h 643456"/>
                <a:gd name="connsiteX3" fmla="*/ 746277 w 746277"/>
                <a:gd name="connsiteY3" fmla="*/ 355056 h 643456"/>
                <a:gd name="connsiteX4" fmla="*/ 270834 w 746277"/>
                <a:gd name="connsiteY4" fmla="*/ 643456 h 643456"/>
                <a:gd name="connsiteX5" fmla="*/ 341585 w 746277"/>
                <a:gd name="connsiteY5" fmla="*/ 449565 h 643456"/>
                <a:gd name="connsiteX6" fmla="*/ 0 w 746277"/>
                <a:gd name="connsiteY6" fmla="*/ 452106 h 643456"/>
                <a:gd name="connsiteX7" fmla="*/ 98499 w 746277"/>
                <a:gd name="connsiteY7" fmla="*/ 181288 h 643456"/>
                <a:gd name="connsiteX0" fmla="*/ 146653 w 794431"/>
                <a:gd name="connsiteY0" fmla="*/ 181288 h 643456"/>
                <a:gd name="connsiteX1" fmla="*/ 459606 w 794431"/>
                <a:gd name="connsiteY1" fmla="*/ 202293 h 643456"/>
                <a:gd name="connsiteX2" fmla="*/ 552247 w 794431"/>
                <a:gd name="connsiteY2" fmla="*/ 0 h 643456"/>
                <a:gd name="connsiteX3" fmla="*/ 794431 w 794431"/>
                <a:gd name="connsiteY3" fmla="*/ 355056 h 643456"/>
                <a:gd name="connsiteX4" fmla="*/ 318988 w 794431"/>
                <a:gd name="connsiteY4" fmla="*/ 643456 h 643456"/>
                <a:gd name="connsiteX5" fmla="*/ 389739 w 794431"/>
                <a:gd name="connsiteY5" fmla="*/ 449565 h 643456"/>
                <a:gd name="connsiteX6" fmla="*/ 0 w 794431"/>
                <a:gd name="connsiteY6" fmla="*/ 456289 h 643456"/>
                <a:gd name="connsiteX7" fmla="*/ 146653 w 794431"/>
                <a:gd name="connsiteY7" fmla="*/ 181288 h 643456"/>
                <a:gd name="connsiteX0" fmla="*/ 146653 w 764994"/>
                <a:gd name="connsiteY0" fmla="*/ 181288 h 643456"/>
                <a:gd name="connsiteX1" fmla="*/ 459606 w 764994"/>
                <a:gd name="connsiteY1" fmla="*/ 202293 h 643456"/>
                <a:gd name="connsiteX2" fmla="*/ 552247 w 764994"/>
                <a:gd name="connsiteY2" fmla="*/ 0 h 643456"/>
                <a:gd name="connsiteX3" fmla="*/ 764994 w 764994"/>
                <a:gd name="connsiteY3" fmla="*/ 377590 h 643456"/>
                <a:gd name="connsiteX4" fmla="*/ 318988 w 764994"/>
                <a:gd name="connsiteY4" fmla="*/ 643456 h 643456"/>
                <a:gd name="connsiteX5" fmla="*/ 389739 w 764994"/>
                <a:gd name="connsiteY5" fmla="*/ 449565 h 643456"/>
                <a:gd name="connsiteX6" fmla="*/ 0 w 764994"/>
                <a:gd name="connsiteY6" fmla="*/ 456289 h 643456"/>
                <a:gd name="connsiteX7" fmla="*/ 146653 w 764994"/>
                <a:gd name="connsiteY7" fmla="*/ 181288 h 643456"/>
                <a:gd name="connsiteX0" fmla="*/ 146653 w 764994"/>
                <a:gd name="connsiteY0" fmla="*/ 181288 h 673624"/>
                <a:gd name="connsiteX1" fmla="*/ 459606 w 764994"/>
                <a:gd name="connsiteY1" fmla="*/ 202293 h 673624"/>
                <a:gd name="connsiteX2" fmla="*/ 552247 w 764994"/>
                <a:gd name="connsiteY2" fmla="*/ 0 h 673624"/>
                <a:gd name="connsiteX3" fmla="*/ 764994 w 764994"/>
                <a:gd name="connsiteY3" fmla="*/ 377590 h 673624"/>
                <a:gd name="connsiteX4" fmla="*/ 267383 w 764994"/>
                <a:gd name="connsiteY4" fmla="*/ 673624 h 673624"/>
                <a:gd name="connsiteX5" fmla="*/ 389739 w 764994"/>
                <a:gd name="connsiteY5" fmla="*/ 449565 h 673624"/>
                <a:gd name="connsiteX6" fmla="*/ 0 w 764994"/>
                <a:gd name="connsiteY6" fmla="*/ 456289 h 673624"/>
                <a:gd name="connsiteX7" fmla="*/ 146653 w 764994"/>
                <a:gd name="connsiteY7" fmla="*/ 181288 h 673624"/>
                <a:gd name="connsiteX0" fmla="*/ 202706 w 821047"/>
                <a:gd name="connsiteY0" fmla="*/ 181288 h 673624"/>
                <a:gd name="connsiteX1" fmla="*/ 515659 w 821047"/>
                <a:gd name="connsiteY1" fmla="*/ 202293 h 673624"/>
                <a:gd name="connsiteX2" fmla="*/ 608300 w 821047"/>
                <a:gd name="connsiteY2" fmla="*/ 0 h 673624"/>
                <a:gd name="connsiteX3" fmla="*/ 821047 w 821047"/>
                <a:gd name="connsiteY3" fmla="*/ 377590 h 673624"/>
                <a:gd name="connsiteX4" fmla="*/ 323436 w 821047"/>
                <a:gd name="connsiteY4" fmla="*/ 673624 h 673624"/>
                <a:gd name="connsiteX5" fmla="*/ 445792 w 821047"/>
                <a:gd name="connsiteY5" fmla="*/ 449565 h 673624"/>
                <a:gd name="connsiteX6" fmla="*/ 0 w 821047"/>
                <a:gd name="connsiteY6" fmla="*/ 473426 h 673624"/>
                <a:gd name="connsiteX7" fmla="*/ 202706 w 821047"/>
                <a:gd name="connsiteY7" fmla="*/ 181288 h 673624"/>
                <a:gd name="connsiteX0" fmla="*/ 202706 w 821047"/>
                <a:gd name="connsiteY0" fmla="*/ 181288 h 673624"/>
                <a:gd name="connsiteX1" fmla="*/ 515659 w 821047"/>
                <a:gd name="connsiteY1" fmla="*/ 202293 h 673624"/>
                <a:gd name="connsiteX2" fmla="*/ 608300 w 821047"/>
                <a:gd name="connsiteY2" fmla="*/ 0 h 673624"/>
                <a:gd name="connsiteX3" fmla="*/ 821047 w 821047"/>
                <a:gd name="connsiteY3" fmla="*/ 377590 h 673624"/>
                <a:gd name="connsiteX4" fmla="*/ 323436 w 821047"/>
                <a:gd name="connsiteY4" fmla="*/ 673624 h 673624"/>
                <a:gd name="connsiteX5" fmla="*/ 438937 w 821047"/>
                <a:gd name="connsiteY5" fmla="*/ 427144 h 673624"/>
                <a:gd name="connsiteX6" fmla="*/ 0 w 821047"/>
                <a:gd name="connsiteY6" fmla="*/ 473426 h 673624"/>
                <a:gd name="connsiteX7" fmla="*/ 202706 w 821047"/>
                <a:gd name="connsiteY7" fmla="*/ 181288 h 673624"/>
                <a:gd name="connsiteX0" fmla="*/ 202706 w 821047"/>
                <a:gd name="connsiteY0" fmla="*/ 181288 h 645919"/>
                <a:gd name="connsiteX1" fmla="*/ 515659 w 821047"/>
                <a:gd name="connsiteY1" fmla="*/ 202293 h 645919"/>
                <a:gd name="connsiteX2" fmla="*/ 608300 w 821047"/>
                <a:gd name="connsiteY2" fmla="*/ 0 h 645919"/>
                <a:gd name="connsiteX3" fmla="*/ 821047 w 821047"/>
                <a:gd name="connsiteY3" fmla="*/ 377590 h 645919"/>
                <a:gd name="connsiteX4" fmla="*/ 253673 w 821047"/>
                <a:gd name="connsiteY4" fmla="*/ 645919 h 645919"/>
                <a:gd name="connsiteX5" fmla="*/ 438937 w 821047"/>
                <a:gd name="connsiteY5" fmla="*/ 427144 h 645919"/>
                <a:gd name="connsiteX6" fmla="*/ 0 w 821047"/>
                <a:gd name="connsiteY6" fmla="*/ 473426 h 645919"/>
                <a:gd name="connsiteX7" fmla="*/ 202706 w 821047"/>
                <a:gd name="connsiteY7" fmla="*/ 181288 h 645919"/>
                <a:gd name="connsiteX0" fmla="*/ 202706 w 821047"/>
                <a:gd name="connsiteY0" fmla="*/ 181288 h 645919"/>
                <a:gd name="connsiteX1" fmla="*/ 515659 w 821047"/>
                <a:gd name="connsiteY1" fmla="*/ 202293 h 645919"/>
                <a:gd name="connsiteX2" fmla="*/ 608300 w 821047"/>
                <a:gd name="connsiteY2" fmla="*/ 0 h 645919"/>
                <a:gd name="connsiteX3" fmla="*/ 821047 w 821047"/>
                <a:gd name="connsiteY3" fmla="*/ 377590 h 645919"/>
                <a:gd name="connsiteX4" fmla="*/ 253673 w 821047"/>
                <a:gd name="connsiteY4" fmla="*/ 645919 h 645919"/>
                <a:gd name="connsiteX5" fmla="*/ 405305 w 821047"/>
                <a:gd name="connsiteY5" fmla="*/ 437426 h 645919"/>
                <a:gd name="connsiteX6" fmla="*/ 0 w 821047"/>
                <a:gd name="connsiteY6" fmla="*/ 473426 h 645919"/>
                <a:gd name="connsiteX7" fmla="*/ 202706 w 821047"/>
                <a:gd name="connsiteY7" fmla="*/ 181288 h 645919"/>
                <a:gd name="connsiteX0" fmla="*/ 202706 w 840969"/>
                <a:gd name="connsiteY0" fmla="*/ 181288 h 645919"/>
                <a:gd name="connsiteX1" fmla="*/ 515659 w 840969"/>
                <a:gd name="connsiteY1" fmla="*/ 202293 h 645919"/>
                <a:gd name="connsiteX2" fmla="*/ 608300 w 840969"/>
                <a:gd name="connsiteY2" fmla="*/ 0 h 645919"/>
                <a:gd name="connsiteX3" fmla="*/ 840969 w 840969"/>
                <a:gd name="connsiteY3" fmla="*/ 322464 h 645919"/>
                <a:gd name="connsiteX4" fmla="*/ 253673 w 840969"/>
                <a:gd name="connsiteY4" fmla="*/ 645919 h 645919"/>
                <a:gd name="connsiteX5" fmla="*/ 405305 w 840969"/>
                <a:gd name="connsiteY5" fmla="*/ 437426 h 645919"/>
                <a:gd name="connsiteX6" fmla="*/ 0 w 840969"/>
                <a:gd name="connsiteY6" fmla="*/ 473426 h 645919"/>
                <a:gd name="connsiteX7" fmla="*/ 202706 w 840969"/>
                <a:gd name="connsiteY7" fmla="*/ 181288 h 645919"/>
                <a:gd name="connsiteX0" fmla="*/ 202706 w 840969"/>
                <a:gd name="connsiteY0" fmla="*/ 181288 h 645919"/>
                <a:gd name="connsiteX1" fmla="*/ 515659 w 840969"/>
                <a:gd name="connsiteY1" fmla="*/ 202293 h 645919"/>
                <a:gd name="connsiteX2" fmla="*/ 608300 w 840969"/>
                <a:gd name="connsiteY2" fmla="*/ 0 h 645919"/>
                <a:gd name="connsiteX3" fmla="*/ 840969 w 840969"/>
                <a:gd name="connsiteY3" fmla="*/ 322464 h 645919"/>
                <a:gd name="connsiteX4" fmla="*/ 253673 w 840969"/>
                <a:gd name="connsiteY4" fmla="*/ 645919 h 645919"/>
                <a:gd name="connsiteX5" fmla="*/ 366963 w 840969"/>
                <a:gd name="connsiteY5" fmla="*/ 449149 h 645919"/>
                <a:gd name="connsiteX6" fmla="*/ 0 w 840969"/>
                <a:gd name="connsiteY6" fmla="*/ 473426 h 645919"/>
                <a:gd name="connsiteX7" fmla="*/ 202706 w 840969"/>
                <a:gd name="connsiteY7" fmla="*/ 181288 h 645919"/>
                <a:gd name="connsiteX0" fmla="*/ 202706 w 840969"/>
                <a:gd name="connsiteY0" fmla="*/ 181288 h 657642"/>
                <a:gd name="connsiteX1" fmla="*/ 515659 w 840969"/>
                <a:gd name="connsiteY1" fmla="*/ 202293 h 657642"/>
                <a:gd name="connsiteX2" fmla="*/ 608300 w 840969"/>
                <a:gd name="connsiteY2" fmla="*/ 0 h 657642"/>
                <a:gd name="connsiteX3" fmla="*/ 840969 w 840969"/>
                <a:gd name="connsiteY3" fmla="*/ 322464 h 657642"/>
                <a:gd name="connsiteX4" fmla="*/ 215332 w 840969"/>
                <a:gd name="connsiteY4" fmla="*/ 657642 h 657642"/>
                <a:gd name="connsiteX5" fmla="*/ 366963 w 840969"/>
                <a:gd name="connsiteY5" fmla="*/ 449149 h 657642"/>
                <a:gd name="connsiteX6" fmla="*/ 0 w 840969"/>
                <a:gd name="connsiteY6" fmla="*/ 473426 h 657642"/>
                <a:gd name="connsiteX7" fmla="*/ 202706 w 840969"/>
                <a:gd name="connsiteY7" fmla="*/ 181288 h 657642"/>
                <a:gd name="connsiteX0" fmla="*/ 202706 w 840969"/>
                <a:gd name="connsiteY0" fmla="*/ 181288 h 659780"/>
                <a:gd name="connsiteX1" fmla="*/ 515659 w 840969"/>
                <a:gd name="connsiteY1" fmla="*/ 202293 h 659780"/>
                <a:gd name="connsiteX2" fmla="*/ 608300 w 840969"/>
                <a:gd name="connsiteY2" fmla="*/ 0 h 659780"/>
                <a:gd name="connsiteX3" fmla="*/ 840969 w 840969"/>
                <a:gd name="connsiteY3" fmla="*/ 322464 h 659780"/>
                <a:gd name="connsiteX4" fmla="*/ 174057 w 840969"/>
                <a:gd name="connsiteY4" fmla="*/ 659780 h 659780"/>
                <a:gd name="connsiteX5" fmla="*/ 366963 w 840969"/>
                <a:gd name="connsiteY5" fmla="*/ 449149 h 659780"/>
                <a:gd name="connsiteX6" fmla="*/ 0 w 840969"/>
                <a:gd name="connsiteY6" fmla="*/ 473426 h 659780"/>
                <a:gd name="connsiteX7" fmla="*/ 202706 w 840969"/>
                <a:gd name="connsiteY7" fmla="*/ 181288 h 659780"/>
                <a:gd name="connsiteX0" fmla="*/ 202706 w 840969"/>
                <a:gd name="connsiteY0" fmla="*/ 181288 h 659780"/>
                <a:gd name="connsiteX1" fmla="*/ 515659 w 840969"/>
                <a:gd name="connsiteY1" fmla="*/ 202293 h 659780"/>
                <a:gd name="connsiteX2" fmla="*/ 608300 w 840969"/>
                <a:gd name="connsiteY2" fmla="*/ 0 h 659780"/>
                <a:gd name="connsiteX3" fmla="*/ 840969 w 840969"/>
                <a:gd name="connsiteY3" fmla="*/ 322464 h 659780"/>
                <a:gd name="connsiteX4" fmla="*/ 174057 w 840969"/>
                <a:gd name="connsiteY4" fmla="*/ 659780 h 659780"/>
                <a:gd name="connsiteX5" fmla="*/ 347792 w 840969"/>
                <a:gd name="connsiteY5" fmla="*/ 455010 h 659780"/>
                <a:gd name="connsiteX6" fmla="*/ 0 w 840969"/>
                <a:gd name="connsiteY6" fmla="*/ 473426 h 659780"/>
                <a:gd name="connsiteX7" fmla="*/ 202706 w 840969"/>
                <a:gd name="connsiteY7" fmla="*/ 181288 h 659780"/>
                <a:gd name="connsiteX0" fmla="*/ 38406 w 840969"/>
                <a:gd name="connsiteY0" fmla="*/ 158148 h 659780"/>
                <a:gd name="connsiteX1" fmla="*/ 515659 w 840969"/>
                <a:gd name="connsiteY1" fmla="*/ 202293 h 659780"/>
                <a:gd name="connsiteX2" fmla="*/ 608300 w 840969"/>
                <a:gd name="connsiteY2" fmla="*/ 0 h 659780"/>
                <a:gd name="connsiteX3" fmla="*/ 840969 w 840969"/>
                <a:gd name="connsiteY3" fmla="*/ 322464 h 659780"/>
                <a:gd name="connsiteX4" fmla="*/ 174057 w 840969"/>
                <a:gd name="connsiteY4" fmla="*/ 659780 h 659780"/>
                <a:gd name="connsiteX5" fmla="*/ 347792 w 840969"/>
                <a:gd name="connsiteY5" fmla="*/ 455010 h 659780"/>
                <a:gd name="connsiteX6" fmla="*/ 0 w 840969"/>
                <a:gd name="connsiteY6" fmla="*/ 473426 h 659780"/>
                <a:gd name="connsiteX7" fmla="*/ 38406 w 840969"/>
                <a:gd name="connsiteY7" fmla="*/ 158148 h 659780"/>
                <a:gd name="connsiteX0" fmla="*/ 92196 w 894759"/>
                <a:gd name="connsiteY0" fmla="*/ 158148 h 659780"/>
                <a:gd name="connsiteX1" fmla="*/ 569449 w 894759"/>
                <a:gd name="connsiteY1" fmla="*/ 202293 h 659780"/>
                <a:gd name="connsiteX2" fmla="*/ 662090 w 894759"/>
                <a:gd name="connsiteY2" fmla="*/ 0 h 659780"/>
                <a:gd name="connsiteX3" fmla="*/ 894759 w 894759"/>
                <a:gd name="connsiteY3" fmla="*/ 322464 h 659780"/>
                <a:gd name="connsiteX4" fmla="*/ 227847 w 894759"/>
                <a:gd name="connsiteY4" fmla="*/ 659780 h 659780"/>
                <a:gd name="connsiteX5" fmla="*/ 401582 w 894759"/>
                <a:gd name="connsiteY5" fmla="*/ 455010 h 659780"/>
                <a:gd name="connsiteX6" fmla="*/ 0 w 894759"/>
                <a:gd name="connsiteY6" fmla="*/ 468907 h 659780"/>
                <a:gd name="connsiteX7" fmla="*/ 92196 w 894759"/>
                <a:gd name="connsiteY7" fmla="*/ 158148 h 659780"/>
                <a:gd name="connsiteX0" fmla="*/ 203501 w 1006064"/>
                <a:gd name="connsiteY0" fmla="*/ 158148 h 659780"/>
                <a:gd name="connsiteX1" fmla="*/ 680754 w 1006064"/>
                <a:gd name="connsiteY1" fmla="*/ 202293 h 659780"/>
                <a:gd name="connsiteX2" fmla="*/ 773395 w 1006064"/>
                <a:gd name="connsiteY2" fmla="*/ 0 h 659780"/>
                <a:gd name="connsiteX3" fmla="*/ 1006064 w 1006064"/>
                <a:gd name="connsiteY3" fmla="*/ 322464 h 659780"/>
                <a:gd name="connsiteX4" fmla="*/ 339152 w 1006064"/>
                <a:gd name="connsiteY4" fmla="*/ 659780 h 659780"/>
                <a:gd name="connsiteX5" fmla="*/ 512887 w 1006064"/>
                <a:gd name="connsiteY5" fmla="*/ 455010 h 659780"/>
                <a:gd name="connsiteX6" fmla="*/ 0 w 1006064"/>
                <a:gd name="connsiteY6" fmla="*/ 481973 h 659780"/>
                <a:gd name="connsiteX7" fmla="*/ 203501 w 1006064"/>
                <a:gd name="connsiteY7" fmla="*/ 158148 h 659780"/>
                <a:gd name="connsiteX0" fmla="*/ 203501 w 1006064"/>
                <a:gd name="connsiteY0" fmla="*/ 158148 h 687744"/>
                <a:gd name="connsiteX1" fmla="*/ 680754 w 1006064"/>
                <a:gd name="connsiteY1" fmla="*/ 202293 h 687744"/>
                <a:gd name="connsiteX2" fmla="*/ 773395 w 1006064"/>
                <a:gd name="connsiteY2" fmla="*/ 0 h 687744"/>
                <a:gd name="connsiteX3" fmla="*/ 1006064 w 1006064"/>
                <a:gd name="connsiteY3" fmla="*/ 322464 h 687744"/>
                <a:gd name="connsiteX4" fmla="*/ 316257 w 1006064"/>
                <a:gd name="connsiteY4" fmla="*/ 687744 h 687744"/>
                <a:gd name="connsiteX5" fmla="*/ 512887 w 1006064"/>
                <a:gd name="connsiteY5" fmla="*/ 455010 h 687744"/>
                <a:gd name="connsiteX6" fmla="*/ 0 w 1006064"/>
                <a:gd name="connsiteY6" fmla="*/ 481973 h 687744"/>
                <a:gd name="connsiteX7" fmla="*/ 203501 w 1006064"/>
                <a:gd name="connsiteY7" fmla="*/ 158148 h 687744"/>
                <a:gd name="connsiteX0" fmla="*/ 203501 w 1014855"/>
                <a:gd name="connsiteY0" fmla="*/ 158148 h 687744"/>
                <a:gd name="connsiteX1" fmla="*/ 680754 w 1014855"/>
                <a:gd name="connsiteY1" fmla="*/ 202293 h 687744"/>
                <a:gd name="connsiteX2" fmla="*/ 773395 w 1014855"/>
                <a:gd name="connsiteY2" fmla="*/ 0 h 687744"/>
                <a:gd name="connsiteX3" fmla="*/ 1014855 w 1014855"/>
                <a:gd name="connsiteY3" fmla="*/ 351222 h 687744"/>
                <a:gd name="connsiteX4" fmla="*/ 316257 w 1014855"/>
                <a:gd name="connsiteY4" fmla="*/ 687744 h 687744"/>
                <a:gd name="connsiteX5" fmla="*/ 512887 w 1014855"/>
                <a:gd name="connsiteY5" fmla="*/ 455010 h 687744"/>
                <a:gd name="connsiteX6" fmla="*/ 0 w 1014855"/>
                <a:gd name="connsiteY6" fmla="*/ 481973 h 687744"/>
                <a:gd name="connsiteX7" fmla="*/ 203501 w 1014855"/>
                <a:gd name="connsiteY7" fmla="*/ 158148 h 68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4855" h="687744">
                  <a:moveTo>
                    <a:pt x="203501" y="158148"/>
                  </a:moveTo>
                  <a:lnTo>
                    <a:pt x="680754" y="202293"/>
                  </a:lnTo>
                  <a:lnTo>
                    <a:pt x="773395" y="0"/>
                  </a:lnTo>
                  <a:lnTo>
                    <a:pt x="1014855" y="351222"/>
                  </a:lnTo>
                  <a:lnTo>
                    <a:pt x="316257" y="687744"/>
                  </a:lnTo>
                  <a:lnTo>
                    <a:pt x="512887" y="455010"/>
                  </a:lnTo>
                  <a:lnTo>
                    <a:pt x="0" y="481973"/>
                  </a:lnTo>
                  <a:lnTo>
                    <a:pt x="203501" y="158148"/>
                  </a:lnTo>
                  <a:close/>
                </a:path>
              </a:pathLst>
            </a:custGeom>
            <a:solidFill>
              <a:srgbClr val="0070C0">
                <a:alpha val="34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889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18434" name="フッター プレースホルダ 4">
            <a:extLst>
              <a:ext uri="{FF2B5EF4-FFF2-40B4-BE49-F238E27FC236}">
                <a16:creationId xmlns:a16="http://schemas.microsoft.com/office/drawing/2014/main" id="{A2D3AF99-8B92-3990-C2D8-6BC7F83F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ja-JP">
                <a:ea typeface="ＭＳ Ｐゴシック" charset="-128"/>
              </a:rPr>
              <a:t>Athens 2025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15F3DD4-3936-C021-7C87-AEAE0AECF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32656"/>
            <a:ext cx="3529012" cy="503237"/>
          </a:xfrm>
          <a:prstGeom prst="rect">
            <a:avLst/>
          </a:prstGeom>
          <a:solidFill>
            <a:srgbClr val="008080">
              <a:alpha val="20000"/>
            </a:srgbClr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ja-JP" sz="2400" dirty="0">
                <a:solidFill>
                  <a:schemeClr val="tx2"/>
                </a:solidFill>
              </a:rPr>
              <a:t>Bistable RD equation 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2993B808-89C7-412C-3759-1B6FFAE87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1150" y="1484313"/>
            <a:ext cx="1727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ja-JP" sz="2200" i="1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ja-JP" sz="2000">
                <a:solidFill>
                  <a:srgbClr val="663300"/>
                </a:solidFill>
              </a:rPr>
              <a:t>(</a:t>
            </a:r>
            <a:r>
              <a:rPr lang="en-US" altLang="ja-JP" sz="2000" i="1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sz="2200">
                <a:solidFill>
                  <a:srgbClr val="663300"/>
                </a:solidFill>
              </a:rPr>
              <a:t>)</a:t>
            </a:r>
            <a:r>
              <a:rPr lang="en-US" altLang="ja-JP" sz="2000">
                <a:solidFill>
                  <a:srgbClr val="663300"/>
                </a:solidFill>
              </a:rPr>
              <a:t>: bistable</a:t>
            </a:r>
          </a:p>
        </p:txBody>
      </p:sp>
      <p:grpSp>
        <p:nvGrpSpPr>
          <p:cNvPr id="535592" name="グループ化 535591">
            <a:extLst>
              <a:ext uri="{FF2B5EF4-FFF2-40B4-BE49-F238E27FC236}">
                <a16:creationId xmlns:a16="http://schemas.microsoft.com/office/drawing/2014/main" id="{6585AC38-B3DE-63A4-DA8D-64FC2C7B2EF0}"/>
              </a:ext>
            </a:extLst>
          </p:cNvPr>
          <p:cNvGrpSpPr>
            <a:grpSpLocks/>
          </p:cNvGrpSpPr>
          <p:nvPr/>
        </p:nvGrpSpPr>
        <p:grpSpPr bwMode="auto">
          <a:xfrm>
            <a:off x="2010073" y="2708920"/>
            <a:ext cx="4002087" cy="400050"/>
            <a:chOff x="2267744" y="3892986"/>
            <a:chExt cx="4002112" cy="400110"/>
          </a:xfrm>
        </p:grpSpPr>
        <p:sp>
          <p:nvSpPr>
            <p:cNvPr id="535593" name="矢印: 左 1">
              <a:extLst>
                <a:ext uri="{FF2B5EF4-FFF2-40B4-BE49-F238E27FC236}">
                  <a16:creationId xmlns:a16="http://schemas.microsoft.com/office/drawing/2014/main" id="{FE4B23E7-1C1D-3FAA-7FA3-7CFAAC3FA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4464" y="4005064"/>
              <a:ext cx="515392" cy="175212"/>
            </a:xfrm>
            <a:prstGeom prst="leftArrow">
              <a:avLst>
                <a:gd name="adj1" fmla="val 50000"/>
                <a:gd name="adj2" fmla="val 50006"/>
              </a:avLst>
            </a:prstGeom>
            <a:solidFill>
              <a:srgbClr val="FFCC00">
                <a:alpha val="2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535594" name="テキスト ボックス 2">
              <a:extLst>
                <a:ext uri="{FF2B5EF4-FFF2-40B4-BE49-F238E27FC236}">
                  <a16:creationId xmlns:a16="http://schemas.microsoft.com/office/drawing/2014/main" id="{1251D9A0-AA42-A07B-28E7-149A8F7D2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7744" y="3892986"/>
              <a:ext cx="3384376" cy="400110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ja-JP" sz="2000" dirty="0"/>
                <a:t>Existence of traveling wave</a:t>
              </a:r>
              <a:endParaRPr lang="ja-JP" altLang="en-US" sz="2000" dirty="0"/>
            </a:p>
          </p:txBody>
        </p:sp>
      </p:grpSp>
      <p:grpSp>
        <p:nvGrpSpPr>
          <p:cNvPr id="535613" name="グループ化 535612">
            <a:extLst>
              <a:ext uri="{FF2B5EF4-FFF2-40B4-BE49-F238E27FC236}">
                <a16:creationId xmlns:a16="http://schemas.microsoft.com/office/drawing/2014/main" id="{64D3F838-1C6F-C8E9-CA31-E9CC90CBE868}"/>
              </a:ext>
            </a:extLst>
          </p:cNvPr>
          <p:cNvGrpSpPr/>
          <p:nvPr/>
        </p:nvGrpSpPr>
        <p:grpSpPr>
          <a:xfrm>
            <a:off x="539552" y="5877272"/>
            <a:ext cx="5063802" cy="461665"/>
            <a:chOff x="539552" y="6135687"/>
            <a:chExt cx="5063802" cy="461665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5B758C2A-AF08-8B8A-4A6D-FE0497225337}"/>
                </a:ext>
              </a:extLst>
            </p:cNvPr>
            <p:cNvSpPr txBox="1"/>
            <p:nvPr/>
          </p:nvSpPr>
          <p:spPr>
            <a:xfrm>
              <a:off x="899592" y="6165304"/>
              <a:ext cx="4703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/>
                <a:t>What happens if there is an obstacle?</a:t>
              </a:r>
              <a:endParaRPr kumimoji="1" lang="ja-JP" altLang="en-US" sz="2000" dirty="0"/>
            </a:p>
          </p:txBody>
        </p:sp>
        <p:sp>
          <p:nvSpPr>
            <p:cNvPr id="535612" name="テキスト ボックス 535611">
              <a:extLst>
                <a:ext uri="{FF2B5EF4-FFF2-40B4-BE49-F238E27FC236}">
                  <a16:creationId xmlns:a16="http://schemas.microsoft.com/office/drawing/2014/main" id="{1C631ACD-E605-9557-53CC-D413F65F0CE6}"/>
                </a:ext>
              </a:extLst>
            </p:cNvPr>
            <p:cNvSpPr txBox="1"/>
            <p:nvPr/>
          </p:nvSpPr>
          <p:spPr>
            <a:xfrm>
              <a:off x="539552" y="6135687"/>
              <a:ext cx="504056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/>
                <a:t>Q</a:t>
              </a:r>
              <a:endParaRPr kumimoji="1" lang="ja-JP" altLang="en-US" sz="2400" dirty="0"/>
            </a:p>
          </p:txBody>
        </p:sp>
      </p:grpSp>
      <p:pic>
        <p:nvPicPr>
          <p:cNvPr id="4" name="Picture 61" descr="txp_fig">
            <a:extLst>
              <a:ext uri="{FF2B5EF4-FFF2-40B4-BE49-F238E27FC236}">
                <a16:creationId xmlns:a16="http://schemas.microsoft.com/office/drawing/2014/main" id="{0746027B-C020-68DF-D46B-7AB5E6F788D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1124596"/>
            <a:ext cx="2187562" cy="5976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3A9C6C-B426-1DC5-A29B-B2FA912830D7}"/>
              </a:ext>
            </a:extLst>
          </p:cNvPr>
          <p:cNvGrpSpPr>
            <a:grpSpLocks noChangeAspect="1"/>
          </p:cNvGrpSpPr>
          <p:nvPr/>
        </p:nvGrpSpPr>
        <p:grpSpPr>
          <a:xfrm>
            <a:off x="3635897" y="1124744"/>
            <a:ext cx="1004863" cy="530135"/>
            <a:chOff x="3630393" y="1160740"/>
            <a:chExt cx="1081630" cy="570633"/>
          </a:xfrm>
        </p:grpSpPr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6F488745-6C8F-969C-93E8-0B5803418F7A}"/>
                </a:ext>
              </a:extLst>
            </p:cNvPr>
            <p:cNvSpPr txBox="1"/>
            <p:nvPr/>
          </p:nvSpPr>
          <p:spPr>
            <a:xfrm>
              <a:off x="3630393" y="1300698"/>
              <a:ext cx="653576" cy="430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sz="2000" dirty="0"/>
                <a:t>on</a:t>
              </a:r>
              <a:endParaRPr kumimoji="1" lang="ja-JP" altLang="en-US" sz="2000" dirty="0"/>
            </a:p>
          </p:txBody>
        </p:sp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EC5E3C6B-B8C7-E6CD-3144-35E1E84FD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1961" y="1160740"/>
              <a:ext cx="500062" cy="540068"/>
            </a:xfrm>
            <a:prstGeom prst="rect">
              <a:avLst/>
            </a:prstGeom>
          </p:spPr>
        </p:pic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01C0043-21F5-B16D-F3E7-B18ECE8B68E5}"/>
              </a:ext>
            </a:extLst>
          </p:cNvPr>
          <p:cNvSpPr/>
          <p:nvPr/>
        </p:nvSpPr>
        <p:spPr bwMode="auto">
          <a:xfrm>
            <a:off x="179512" y="3285368"/>
            <a:ext cx="5938713" cy="1296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E62E436-06DE-E178-9E1E-8F4C1E68012A}"/>
              </a:ext>
            </a:extLst>
          </p:cNvPr>
          <p:cNvGrpSpPr/>
          <p:nvPr/>
        </p:nvGrpSpPr>
        <p:grpSpPr>
          <a:xfrm>
            <a:off x="6488034" y="2204864"/>
            <a:ext cx="1684416" cy="1089529"/>
            <a:chOff x="6488034" y="2204864"/>
            <a:chExt cx="1684416" cy="1089529"/>
          </a:xfrm>
        </p:grpSpPr>
        <p:sp>
          <p:nvSpPr>
            <p:cNvPr id="24" name="テキスト ボックス 6">
              <a:extLst>
                <a:ext uri="{FF2B5EF4-FFF2-40B4-BE49-F238E27FC236}">
                  <a16:creationId xmlns:a16="http://schemas.microsoft.com/office/drawing/2014/main" id="{B28B3E08-FA1C-8A11-12E9-DC6507439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7123" y="2924944"/>
              <a:ext cx="1525327" cy="36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solidFill>
                    <a:srgbClr val="0070C0"/>
                  </a:solidFill>
                </a:rPr>
                <a:t>unbalanced</a:t>
              </a:r>
              <a:endParaRPr lang="ja-JP" altLang="en-US" sz="1800" dirty="0">
                <a:solidFill>
                  <a:srgbClr val="0070C0"/>
                </a:solidFill>
              </a:endParaRPr>
            </a:p>
          </p:txBody>
        </p:sp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171FDA97-FBFE-8C75-0837-C1A683D2C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88034" y="2204864"/>
              <a:ext cx="1564414" cy="663890"/>
            </a:xfrm>
            <a:prstGeom prst="rect">
              <a:avLst/>
            </a:prstGeom>
            <a:ln w="15875">
              <a:solidFill>
                <a:srgbClr val="0070C0"/>
              </a:solidFill>
            </a:ln>
          </p:spPr>
        </p:pic>
      </p:grpSp>
      <p:pic>
        <p:nvPicPr>
          <p:cNvPr id="535585" name="図 535584">
            <a:extLst>
              <a:ext uri="{FF2B5EF4-FFF2-40B4-BE49-F238E27FC236}">
                <a16:creationId xmlns:a16="http://schemas.microsoft.com/office/drawing/2014/main" id="{191E7B77-4375-D8FA-EBFF-4A3CC8EACE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9398" y="4005064"/>
            <a:ext cx="4395067" cy="333803"/>
          </a:xfrm>
          <a:prstGeom prst="rect">
            <a:avLst/>
          </a:prstGeom>
        </p:spPr>
      </p:pic>
      <p:grpSp>
        <p:nvGrpSpPr>
          <p:cNvPr id="535591" name="グループ化 535590">
            <a:extLst>
              <a:ext uri="{FF2B5EF4-FFF2-40B4-BE49-F238E27FC236}">
                <a16:creationId xmlns:a16="http://schemas.microsoft.com/office/drawing/2014/main" id="{DC7B889C-3328-F467-722F-EF0E0F1DEDFA}"/>
              </a:ext>
            </a:extLst>
          </p:cNvPr>
          <p:cNvGrpSpPr/>
          <p:nvPr/>
        </p:nvGrpSpPr>
        <p:grpSpPr>
          <a:xfrm>
            <a:off x="467544" y="3429000"/>
            <a:ext cx="4783683" cy="434251"/>
            <a:chOff x="467544" y="3429000"/>
            <a:chExt cx="4783683" cy="4342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8864C7B-095B-CD6E-4789-68BC68371C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7544" y="3429000"/>
                  <a:ext cx="917302" cy="400110"/>
                </a:xfrm>
                <a:prstGeom prst="rect">
                  <a:avLst/>
                </a:prstGeom>
                <a:noFill/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≥2</m:t>
                        </m:r>
                      </m:oMath>
                    </m:oMathPara>
                  </a14:m>
                  <a:endParaRPr lang="ja-JP" altLang="en-US" sz="2000" dirty="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8864C7B-095B-CD6E-4789-68BC68371C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7544" y="3429000"/>
                  <a:ext cx="917302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5590" name="グループ化 535589">
              <a:extLst>
                <a:ext uri="{FF2B5EF4-FFF2-40B4-BE49-F238E27FC236}">
                  <a16:creationId xmlns:a16="http://schemas.microsoft.com/office/drawing/2014/main" id="{7B65F366-8576-0440-992E-95826CB0D65A}"/>
                </a:ext>
              </a:extLst>
            </p:cNvPr>
            <p:cNvGrpSpPr/>
            <p:nvPr/>
          </p:nvGrpSpPr>
          <p:grpSpPr>
            <a:xfrm>
              <a:off x="1413857" y="3463925"/>
              <a:ext cx="3837370" cy="399326"/>
              <a:chOff x="1413857" y="3463925"/>
              <a:chExt cx="3837370" cy="399326"/>
            </a:xfrm>
          </p:grpSpPr>
          <p:sp>
            <p:nvSpPr>
              <p:cNvPr id="7" name="テキスト ボックス 15">
                <a:extLst>
                  <a:ext uri="{FF2B5EF4-FFF2-40B4-BE49-F238E27FC236}">
                    <a16:creationId xmlns:a16="http://schemas.microsoft.com/office/drawing/2014/main" id="{E77E3CAE-0254-6A46-19B8-CC96AB340A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3857" y="3463925"/>
                <a:ext cx="1699537" cy="399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ja-JP" sz="2000" dirty="0"/>
                  <a:t>Planar wave</a:t>
                </a:r>
                <a:endParaRPr lang="ja-JP" altLang="en-US" sz="2000" dirty="0"/>
              </a:p>
            </p:txBody>
          </p:sp>
          <p:pic>
            <p:nvPicPr>
              <p:cNvPr id="535589" name="図 535588">
                <a:extLst>
                  <a:ext uri="{FF2B5EF4-FFF2-40B4-BE49-F238E27FC236}">
                    <a16:creationId xmlns:a16="http://schemas.microsoft.com/office/drawing/2014/main" id="{3C7AB781-9BDE-E69A-8677-86601D9906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95419" y="3501008"/>
                <a:ext cx="2155808" cy="319894"/>
              </a:xfrm>
              <a:prstGeom prst="rect">
                <a:avLst/>
              </a:prstGeom>
            </p:spPr>
          </p:pic>
        </p:grpSp>
      </p:grpSp>
      <p:grpSp>
        <p:nvGrpSpPr>
          <p:cNvPr id="2" name="Group 35">
            <a:extLst>
              <a:ext uri="{FF2B5EF4-FFF2-40B4-BE49-F238E27FC236}">
                <a16:creationId xmlns:a16="http://schemas.microsoft.com/office/drawing/2014/main" id="{DF8D4467-A7FC-2A85-5C1B-BD0641737CFB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333375"/>
            <a:ext cx="2663825" cy="1014413"/>
            <a:chOff x="3833" y="346"/>
            <a:chExt cx="1678" cy="639"/>
          </a:xfrm>
        </p:grpSpPr>
        <p:sp>
          <p:nvSpPr>
            <p:cNvPr id="3" name="Line 36">
              <a:extLst>
                <a:ext uri="{FF2B5EF4-FFF2-40B4-BE49-F238E27FC236}">
                  <a16:creationId xmlns:a16="http://schemas.microsoft.com/office/drawing/2014/main" id="{ABDE31FD-8747-D30E-2C62-1890D6962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724"/>
              <a:ext cx="1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Text Box 37">
              <a:extLst>
                <a:ext uri="{FF2B5EF4-FFF2-40B4-BE49-F238E27FC236}">
                  <a16:creationId xmlns:a16="http://schemas.microsoft.com/office/drawing/2014/main" id="{4AB2775A-2875-363E-2228-1956BDB3D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724"/>
              <a:ext cx="2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ja-JP" sz="1600"/>
                <a:t>0</a:t>
              </a:r>
            </a:p>
          </p:txBody>
        </p:sp>
        <p:sp>
          <p:nvSpPr>
            <p:cNvPr id="8" name="Text Box 38">
              <a:extLst>
                <a:ext uri="{FF2B5EF4-FFF2-40B4-BE49-F238E27FC236}">
                  <a16:creationId xmlns:a16="http://schemas.microsoft.com/office/drawing/2014/main" id="{C4DB5FE2-C0DE-A960-78A2-95DE5C4EA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3" y="724"/>
              <a:ext cx="2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ja-JP" sz="1600"/>
                <a:t>1</a:t>
              </a:r>
            </a:p>
          </p:txBody>
        </p:sp>
        <p:sp>
          <p:nvSpPr>
            <p:cNvPr id="21" name="Text Box 39">
              <a:extLst>
                <a:ext uri="{FF2B5EF4-FFF2-40B4-BE49-F238E27FC236}">
                  <a16:creationId xmlns:a16="http://schemas.microsoft.com/office/drawing/2014/main" id="{BD110017-71CF-3A50-FA7B-0D416B156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" y="603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ja-JP" sz="1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22" name="Freeform 40">
              <a:extLst>
                <a:ext uri="{FF2B5EF4-FFF2-40B4-BE49-F238E27FC236}">
                  <a16:creationId xmlns:a16="http://schemas.microsoft.com/office/drawing/2014/main" id="{59CD2000-BA9F-E679-3BD1-5E9F56E50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395"/>
              <a:ext cx="898" cy="590"/>
            </a:xfrm>
            <a:custGeom>
              <a:avLst/>
              <a:gdLst>
                <a:gd name="T0" fmla="*/ 0 w 1497"/>
                <a:gd name="T1" fmla="*/ 1 h 846"/>
                <a:gd name="T2" fmla="*/ 1 w 1497"/>
                <a:gd name="T3" fmla="*/ 1 h 846"/>
                <a:gd name="T4" fmla="*/ 1 w 1497"/>
                <a:gd name="T5" fmla="*/ 1 h 846"/>
                <a:gd name="T6" fmla="*/ 1 w 1497"/>
                <a:gd name="T7" fmla="*/ 1 h 8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97"/>
                <a:gd name="T13" fmla="*/ 0 h 846"/>
                <a:gd name="T14" fmla="*/ 1497 w 1497"/>
                <a:gd name="T15" fmla="*/ 846 h 8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97" h="846">
                  <a:moveTo>
                    <a:pt x="0" y="143"/>
                  </a:moveTo>
                  <a:cubicBezTo>
                    <a:pt x="170" y="494"/>
                    <a:pt x="340" y="846"/>
                    <a:pt x="499" y="823"/>
                  </a:cubicBezTo>
                  <a:cubicBezTo>
                    <a:pt x="658" y="800"/>
                    <a:pt x="787" y="14"/>
                    <a:pt x="953" y="7"/>
                  </a:cubicBezTo>
                  <a:cubicBezTo>
                    <a:pt x="1119" y="0"/>
                    <a:pt x="1308" y="389"/>
                    <a:pt x="1497" y="778"/>
                  </a:cubicBezTo>
                </a:path>
              </a:pathLst>
            </a:custGeom>
            <a:noFill/>
            <a:ln w="25400" cap="flat" cmpd="sng">
              <a:solidFill>
                <a:srgbClr val="006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ja-JP" altLang="en-US"/>
            </a:p>
          </p:txBody>
        </p:sp>
        <p:sp>
          <p:nvSpPr>
            <p:cNvPr id="23" name="Text Box 41">
              <a:extLst>
                <a:ext uri="{FF2B5EF4-FFF2-40B4-BE49-F238E27FC236}">
                  <a16:creationId xmlns:a16="http://schemas.microsoft.com/office/drawing/2014/main" id="{93DEE17F-518F-7E59-E5BE-CC651025E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346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ja-JP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en-US" altLang="ja-JP" sz="1800" dirty="0"/>
                <a:t>(</a:t>
              </a:r>
              <a:r>
                <a:rPr lang="en-US" altLang="ja-JP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1800" dirty="0"/>
                <a:t>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42">
                  <a:extLst>
                    <a:ext uri="{FF2B5EF4-FFF2-40B4-BE49-F238E27FC236}">
                      <a16:creationId xmlns:a16="http://schemas.microsoft.com/office/drawing/2014/main" id="{B0977373-CF0B-D84B-1E84-6F5176B3CF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3" y="723"/>
                  <a:ext cx="226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 Box 42">
                  <a:extLst>
                    <a:ext uri="{FF2B5EF4-FFF2-40B4-BE49-F238E27FC236}">
                      <a16:creationId xmlns:a16="http://schemas.microsoft.com/office/drawing/2014/main" id="{B0977373-CF0B-D84B-1E84-6F5176B3C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3" y="723"/>
                  <a:ext cx="226" cy="21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35584" name="図 535583">
            <a:extLst>
              <a:ext uri="{FF2B5EF4-FFF2-40B4-BE49-F238E27FC236}">
                <a16:creationId xmlns:a16="http://schemas.microsoft.com/office/drawing/2014/main" id="{CB266424-5ED3-6950-FBDE-F0EAE5D942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6555" y="1945641"/>
            <a:ext cx="4963313" cy="342091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D7E8FF1-70F0-F2B5-3042-21D3367AB1D7}"/>
              </a:ext>
            </a:extLst>
          </p:cNvPr>
          <p:cNvGrpSpPr/>
          <p:nvPr/>
        </p:nvGrpSpPr>
        <p:grpSpPr>
          <a:xfrm>
            <a:off x="7596336" y="5174634"/>
            <a:ext cx="1500064" cy="1383110"/>
            <a:chOff x="7596336" y="5174634"/>
            <a:chExt cx="1500064" cy="1383110"/>
          </a:xfrm>
        </p:grpSpPr>
        <p:sp>
          <p:nvSpPr>
            <p:cNvPr id="12" name="円柱 11">
              <a:extLst>
                <a:ext uri="{FF2B5EF4-FFF2-40B4-BE49-F238E27FC236}">
                  <a16:creationId xmlns:a16="http://schemas.microsoft.com/office/drawing/2014/main" id="{E85D2ED8-4A3E-29B9-8886-C3C1B6B79EA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532440" y="5174634"/>
              <a:ext cx="563960" cy="497610"/>
            </a:xfrm>
            <a:prstGeom prst="can">
              <a:avLst>
                <a:gd name="adj" fmla="val 50000"/>
              </a:avLst>
            </a:prstGeom>
            <a:solidFill>
              <a:srgbClr val="993300">
                <a:alpha val="92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535586" name="円柱 535585">
              <a:extLst>
                <a:ext uri="{FF2B5EF4-FFF2-40B4-BE49-F238E27FC236}">
                  <a16:creationId xmlns:a16="http://schemas.microsoft.com/office/drawing/2014/main" id="{54C03C3D-592B-A069-EBC5-63A4FA1CADC1}"/>
                </a:ext>
              </a:extLst>
            </p:cNvPr>
            <p:cNvSpPr/>
            <p:nvPr/>
          </p:nvSpPr>
          <p:spPr bwMode="auto">
            <a:xfrm>
              <a:off x="8064456" y="5553296"/>
              <a:ext cx="612000" cy="540000"/>
            </a:xfrm>
            <a:prstGeom prst="can">
              <a:avLst>
                <a:gd name="adj" fmla="val 50000"/>
              </a:avLst>
            </a:prstGeom>
            <a:solidFill>
              <a:srgbClr val="993300">
                <a:alpha val="92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0" name="円柱 9">
              <a:extLst>
                <a:ext uri="{FF2B5EF4-FFF2-40B4-BE49-F238E27FC236}">
                  <a16:creationId xmlns:a16="http://schemas.microsoft.com/office/drawing/2014/main" id="{3377E5B6-FB98-203F-990C-90364386F02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596336" y="5985344"/>
              <a:ext cx="648720" cy="572400"/>
            </a:xfrm>
            <a:prstGeom prst="can">
              <a:avLst>
                <a:gd name="adj" fmla="val 50000"/>
              </a:avLst>
            </a:prstGeom>
            <a:solidFill>
              <a:srgbClr val="993300">
                <a:alpha val="92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21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D5DBB-5F2D-E111-1098-27328F168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FB47960-6605-BC58-26E4-2D822719FFA2}"/>
              </a:ext>
            </a:extLst>
          </p:cNvPr>
          <p:cNvGrpSpPr/>
          <p:nvPr/>
        </p:nvGrpSpPr>
        <p:grpSpPr>
          <a:xfrm>
            <a:off x="6402491" y="1160016"/>
            <a:ext cx="2489989" cy="2413000"/>
            <a:chOff x="4572000" y="2492896"/>
            <a:chExt cx="2489989" cy="2413000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A8D6463C-0CD2-2015-0DBC-D6D3257E5F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2492896"/>
              <a:ext cx="2489989" cy="2413000"/>
              <a:chOff x="6515316" y="3895388"/>
              <a:chExt cx="2490557" cy="2413932"/>
            </a:xfrm>
          </p:grpSpPr>
          <p:cxnSp>
            <p:nvCxnSpPr>
              <p:cNvPr id="14353" name="直線矢印コネクタ 16">
                <a:extLst>
                  <a:ext uri="{FF2B5EF4-FFF2-40B4-BE49-F238E27FC236}">
                    <a16:creationId xmlns:a16="http://schemas.microsoft.com/office/drawing/2014/main" id="{5552A651-BCBF-D609-E31A-C8D3E6ECB15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7254755" y="4221088"/>
                <a:ext cx="0" cy="2088232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76" name="直線矢印コネクタ 18">
                <a:extLst>
                  <a:ext uri="{FF2B5EF4-FFF2-40B4-BE49-F238E27FC236}">
                    <a16:creationId xmlns:a16="http://schemas.microsoft.com/office/drawing/2014/main" id="{BC7B436F-3787-B1A4-D617-5B804C86843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515316" y="5229200"/>
                <a:ext cx="2160492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14377" name="図 19">
                <a:extLst>
                  <a:ext uri="{FF2B5EF4-FFF2-40B4-BE49-F238E27FC236}">
                    <a16:creationId xmlns:a16="http://schemas.microsoft.com/office/drawing/2014/main" id="{53B63394-439F-AF30-0C37-AA4A82FB4C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48472" y="5131434"/>
                <a:ext cx="257401" cy="224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378" name="図 20">
                <a:extLst>
                  <a:ext uri="{FF2B5EF4-FFF2-40B4-BE49-F238E27FC236}">
                    <a16:creationId xmlns:a16="http://schemas.microsoft.com/office/drawing/2014/main" id="{77229ADF-096F-6436-2119-7ED384E824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7904" y="3895388"/>
                <a:ext cx="140400" cy="2536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D6BB6DDE-80A1-54CE-2C62-CB16BCC8132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40154" y="2889771"/>
              <a:ext cx="0" cy="2016125"/>
            </a:xfrm>
            <a:prstGeom prst="line">
              <a:avLst/>
            </a:prstGeom>
            <a:noFill/>
            <a:ln w="9525" algn="ctr">
              <a:solidFill>
                <a:srgbClr val="FF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0955A1ED-3DBA-DAF3-8A96-A2DC269D5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64090" y="2924259"/>
              <a:ext cx="487363" cy="1803400"/>
              <a:chOff x="6569075" y="4303713"/>
              <a:chExt cx="487363" cy="1803400"/>
            </a:xfrm>
          </p:grpSpPr>
          <p:grpSp>
            <p:nvGrpSpPr>
              <p:cNvPr id="31" name="グループ化 25">
                <a:extLst>
                  <a:ext uri="{FF2B5EF4-FFF2-40B4-BE49-F238E27FC236}">
                    <a16:creationId xmlns:a16="http://schemas.microsoft.com/office/drawing/2014/main" id="{E4C70151-AF3C-65BD-0E62-25DFABA7B9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569075" y="4303713"/>
                <a:ext cx="487363" cy="1803400"/>
                <a:chOff x="3708400" y="908050"/>
                <a:chExt cx="719138" cy="2665413"/>
              </a:xfrm>
            </p:grpSpPr>
            <p:sp>
              <p:nvSpPr>
                <p:cNvPr id="14337" name="AutoShape 2">
                  <a:extLst>
                    <a:ext uri="{FF2B5EF4-FFF2-40B4-BE49-F238E27FC236}">
                      <a16:creationId xmlns:a16="http://schemas.microsoft.com/office/drawing/2014/main" id="{FF7B734C-BF4B-0D22-3645-F7CDB52587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8400" y="908050"/>
                  <a:ext cx="719138" cy="50482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3300">
                    <a:alpha val="7294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ja-JP" altLang="en-US" sz="1800"/>
                </a:p>
              </p:txBody>
            </p:sp>
            <p:sp>
              <p:nvSpPr>
                <p:cNvPr id="14346" name="AutoShape 3">
                  <a:extLst>
                    <a:ext uri="{FF2B5EF4-FFF2-40B4-BE49-F238E27FC236}">
                      <a16:creationId xmlns:a16="http://schemas.microsoft.com/office/drawing/2014/main" id="{792E7ED0-9DEC-EE52-C0D8-A58F32A8DE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8400" y="1628775"/>
                  <a:ext cx="719138" cy="50482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3300">
                    <a:alpha val="7294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ja-JP" altLang="en-US" sz="1800"/>
                </a:p>
              </p:txBody>
            </p:sp>
            <p:sp>
              <p:nvSpPr>
                <p:cNvPr id="14347" name="AutoShape 4">
                  <a:extLst>
                    <a:ext uri="{FF2B5EF4-FFF2-40B4-BE49-F238E27FC236}">
                      <a16:creationId xmlns:a16="http://schemas.microsoft.com/office/drawing/2014/main" id="{2A6B1E75-0B6B-74D4-54F0-436A5E1982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8400" y="2349500"/>
                  <a:ext cx="719138" cy="50482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3300">
                    <a:alpha val="7294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ja-JP" altLang="en-US" sz="1800"/>
                </a:p>
              </p:txBody>
            </p:sp>
            <p:sp>
              <p:nvSpPr>
                <p:cNvPr id="14348" name="AutoShape 5">
                  <a:extLst>
                    <a:ext uri="{FF2B5EF4-FFF2-40B4-BE49-F238E27FC236}">
                      <a16:creationId xmlns:a16="http://schemas.microsoft.com/office/drawing/2014/main" id="{32EA6EFC-D301-A23C-E82C-288ED740C4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8400" y="3068638"/>
                  <a:ext cx="719138" cy="50482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3300">
                    <a:alpha val="7294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ja-JP" altLang="en-US" sz="1800"/>
                </a:p>
              </p:txBody>
            </p:sp>
          </p:grpSp>
          <p:sp>
            <p:nvSpPr>
              <p:cNvPr id="14336" name="テキスト ボックス 2">
                <a:extLst>
                  <a:ext uri="{FF2B5EF4-FFF2-40B4-BE49-F238E27FC236}">
                    <a16:creationId xmlns:a16="http://schemas.microsoft.com/office/drawing/2014/main" id="{4F8009A8-CB9D-692E-F3A0-831E947107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47123" y="5743122"/>
                <a:ext cx="37536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ja-JP" sz="1600" i="1"/>
                  <a:t>K</a:t>
                </a:r>
                <a:endParaRPr lang="ja-JP" altLang="en-US" sz="1600" i="1"/>
              </a:p>
            </p:txBody>
          </p:sp>
        </p:grp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D6FF258D-8C08-129D-1E83-0724BF202745}"/>
                </a:ext>
              </a:extLst>
            </p:cNvPr>
            <p:cNvSpPr txBox="1"/>
            <p:nvPr/>
          </p:nvSpPr>
          <p:spPr>
            <a:xfrm>
              <a:off x="5868146" y="3771421"/>
              <a:ext cx="3701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sz="1600" i="1" dirty="0"/>
                <a:t>M</a:t>
              </a:r>
              <a:endParaRPr kumimoji="1" lang="ja-JP" altLang="en-US" sz="1600" i="1" dirty="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FD34421-BDA6-751F-84F3-22CE6950C639}"/>
                </a:ext>
              </a:extLst>
            </p:cNvPr>
            <p:cNvSpPr txBox="1"/>
            <p:nvPr/>
          </p:nvSpPr>
          <p:spPr>
            <a:xfrm>
              <a:off x="5065933" y="3775973"/>
              <a:ext cx="3701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 sz="1600" dirty="0"/>
                <a:t>0</a:t>
              </a:r>
              <a:endParaRPr kumimoji="1" lang="ja-JP" altLang="en-US" sz="1600" dirty="0"/>
            </a:p>
          </p:txBody>
        </p:sp>
      </p:grpSp>
      <p:sp>
        <p:nvSpPr>
          <p:cNvPr id="14338" name="Text Box 19">
            <a:extLst>
              <a:ext uri="{FF2B5EF4-FFF2-40B4-BE49-F238E27FC236}">
                <a16:creationId xmlns:a16="http://schemas.microsoft.com/office/drawing/2014/main" id="{A124A5CE-F711-D4D3-279E-137CC316A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4104703" cy="461665"/>
          </a:xfrm>
          <a:prstGeom prst="rect">
            <a:avLst/>
          </a:prstGeom>
          <a:solidFill>
            <a:srgbClr val="FF9900">
              <a:alpha val="25098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ja-JP" sz="2400" dirty="0"/>
              <a:t>Description of the obstacle </a:t>
            </a:r>
          </a:p>
        </p:txBody>
      </p:sp>
      <p:sp>
        <p:nvSpPr>
          <p:cNvPr id="14345" name="テキスト ボックス 14">
            <a:extLst>
              <a:ext uri="{FF2B5EF4-FFF2-40B4-BE49-F238E27FC236}">
                <a16:creationId xmlns:a16="http://schemas.microsoft.com/office/drawing/2014/main" id="{C9902142-A8FD-C9C0-50D0-034AFE7F0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9" y="1052736"/>
            <a:ext cx="2088604" cy="400110"/>
          </a:xfrm>
          <a:prstGeom prst="rect">
            <a:avLst/>
          </a:prstGeom>
          <a:noFill/>
          <a:ln w="19050">
            <a:solidFill>
              <a:srgbClr val="3333CC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2000" dirty="0"/>
              <a:t>Obstacle (wall)</a:t>
            </a:r>
            <a:endParaRPr lang="ja-JP" altLang="en-US" sz="2000" dirty="0"/>
          </a:p>
        </p:txBody>
      </p:sp>
      <p:sp>
        <p:nvSpPr>
          <p:cNvPr id="14355" name="フッター プレースホルダー 1">
            <a:extLst>
              <a:ext uri="{FF2B5EF4-FFF2-40B4-BE49-F238E27FC236}">
                <a16:creationId xmlns:a16="http://schemas.microsoft.com/office/drawing/2014/main" id="{2B5C9174-9E94-4A46-B66C-D2DB9295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1400">
                <a:solidFill>
                  <a:srgbClr val="005800"/>
                </a:solidFill>
              </a:rPr>
              <a:t>Athens 2025</a:t>
            </a:r>
          </a:p>
        </p:txBody>
      </p:sp>
      <p:pic>
        <p:nvPicPr>
          <p:cNvPr id="14382" name="図 14381">
            <a:extLst>
              <a:ext uri="{FF2B5EF4-FFF2-40B4-BE49-F238E27FC236}">
                <a16:creationId xmlns:a16="http://schemas.microsoft.com/office/drawing/2014/main" id="{027C811C-2463-E464-9BAF-C465E5A1E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195112"/>
            <a:ext cx="1448848" cy="323088"/>
          </a:xfrm>
          <a:prstGeom prst="rect">
            <a:avLst/>
          </a:prstGeom>
        </p:spPr>
      </p:pic>
      <p:sp>
        <p:nvSpPr>
          <p:cNvPr id="14383" name="テキスト ボックス 14382">
            <a:extLst>
              <a:ext uri="{FF2B5EF4-FFF2-40B4-BE49-F238E27FC236}">
                <a16:creationId xmlns:a16="http://schemas.microsoft.com/office/drawing/2014/main" id="{79D2A4B8-B42F-0BA8-4D59-0BB249FB47A8}"/>
              </a:ext>
            </a:extLst>
          </p:cNvPr>
          <p:cNvSpPr txBox="1"/>
          <p:nvPr/>
        </p:nvSpPr>
        <p:spPr>
          <a:xfrm>
            <a:off x="2339752" y="2158160"/>
            <a:ext cx="1638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000" dirty="0"/>
              <a:t>connected</a:t>
            </a:r>
            <a:endParaRPr kumimoji="1" lang="ja-JP" altLang="en-US" sz="2000" dirty="0"/>
          </a:p>
        </p:txBody>
      </p:sp>
      <p:pic>
        <p:nvPicPr>
          <p:cNvPr id="14385" name="図 14384">
            <a:extLst>
              <a:ext uri="{FF2B5EF4-FFF2-40B4-BE49-F238E27FC236}">
                <a16:creationId xmlns:a16="http://schemas.microsoft.com/office/drawing/2014/main" id="{2E5D9C7C-61C1-7C34-64B4-8EC54DD79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920" y="2230168"/>
            <a:ext cx="367706" cy="270672"/>
          </a:xfrm>
          <a:prstGeom prst="rect">
            <a:avLst/>
          </a:prstGeom>
        </p:spPr>
      </p:pic>
      <p:sp>
        <p:nvSpPr>
          <p:cNvPr id="14386" name="テキスト ボックス 14385">
            <a:extLst>
              <a:ext uri="{FF2B5EF4-FFF2-40B4-BE49-F238E27FC236}">
                <a16:creationId xmlns:a16="http://schemas.microsoft.com/office/drawing/2014/main" id="{8CF8AC11-0B5C-396B-0880-8C0D79BF47BA}"/>
              </a:ext>
            </a:extLst>
          </p:cNvPr>
          <p:cNvSpPr txBox="1"/>
          <p:nvPr/>
        </p:nvSpPr>
        <p:spPr>
          <a:xfrm>
            <a:off x="4301446" y="2158159"/>
            <a:ext cx="1062718" cy="406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000" dirty="0"/>
              <a:t>smooth</a:t>
            </a:r>
            <a:endParaRPr kumimoji="1" lang="ja-JP" altLang="en-US" sz="2000" dirty="0"/>
          </a:p>
        </p:txBody>
      </p:sp>
      <p:sp>
        <p:nvSpPr>
          <p:cNvPr id="14388" name="テキスト ボックス 14387">
            <a:extLst>
              <a:ext uri="{FF2B5EF4-FFF2-40B4-BE49-F238E27FC236}">
                <a16:creationId xmlns:a16="http://schemas.microsoft.com/office/drawing/2014/main" id="{9BB4F24A-47D0-4B57-E85F-485AB8A5B97F}"/>
              </a:ext>
            </a:extLst>
          </p:cNvPr>
          <p:cNvSpPr txBox="1"/>
          <p:nvPr/>
        </p:nvSpPr>
        <p:spPr>
          <a:xfrm>
            <a:off x="395289" y="2734318"/>
            <a:ext cx="5833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000" dirty="0"/>
              <a:t>For some results we also assume </a:t>
            </a:r>
            <a:r>
              <a:rPr kumimoji="1" lang="en-US" altLang="ja-JP" sz="2000" u="sng" dirty="0"/>
              <a:t>periodicity in </a:t>
            </a:r>
            <a:r>
              <a:rPr kumimoji="1" lang="en-US" altLang="ja-JP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ja-JP" sz="2000" dirty="0"/>
              <a:t>. </a:t>
            </a:r>
            <a:endParaRPr kumimoji="1" lang="ja-JP" altLang="en-US" sz="20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A30304E-9E01-6D03-9665-E533C44B4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751" y="1681568"/>
            <a:ext cx="3155121" cy="40467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99D9329-A7BE-146E-19D5-D2F86F2EEE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386" y="3238374"/>
            <a:ext cx="4646657" cy="83869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15F7E09-B7CE-93BF-7E3C-AA63697F682B}"/>
              </a:ext>
            </a:extLst>
          </p:cNvPr>
          <p:cNvGrpSpPr/>
          <p:nvPr/>
        </p:nvGrpSpPr>
        <p:grpSpPr>
          <a:xfrm>
            <a:off x="4427984" y="1654198"/>
            <a:ext cx="2087562" cy="468312"/>
            <a:chOff x="4499992" y="1654198"/>
            <a:chExt cx="2087562" cy="468312"/>
          </a:xfrm>
        </p:grpSpPr>
        <p:sp>
          <p:nvSpPr>
            <p:cNvPr id="3" name="テキスト ボックス 69">
              <a:extLst>
                <a:ext uri="{FF2B5EF4-FFF2-40B4-BE49-F238E27FC236}">
                  <a16:creationId xmlns:a16="http://schemas.microsoft.com/office/drawing/2014/main" id="{C1217403-3AB0-6503-0BBC-787164E8D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1429" y="1686271"/>
              <a:ext cx="2016125" cy="373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solidFill>
                    <a:srgbClr val="663300"/>
                  </a:solidFill>
                </a:rPr>
                <a:t>finite thickness</a:t>
              </a:r>
              <a:endParaRPr lang="ja-JP" altLang="en-US" sz="1800" i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FB996B3-0709-D525-5C09-67BD781D1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9992" y="1654198"/>
              <a:ext cx="1755775" cy="468312"/>
            </a:xfrm>
            <a:prstGeom prst="rect">
              <a:avLst/>
            </a:prstGeom>
            <a:solidFill>
              <a:srgbClr val="FFCC00">
                <a:alpha val="2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6C9EC3-7A88-6215-31B6-2B10431B1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875338"/>
            <a:ext cx="406400" cy="460375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2400" b="1"/>
              <a:t>Q</a:t>
            </a:r>
            <a:endParaRPr lang="ja-JP" altLang="en-US" sz="2400" b="1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53A36AE-8DAF-C791-1E99-B0813AFC2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732463"/>
            <a:ext cx="4176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ja-JP" sz="2000" dirty="0"/>
              <a:t>Under what conditions can the front pass through the wall?</a:t>
            </a:r>
            <a:endParaRPr lang="ja-JP" altLang="en-US" sz="2000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28A9575-F963-4E44-54BC-0342FD19A6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444209" y="4841875"/>
            <a:ext cx="379413" cy="1166813"/>
            <a:chOff x="7524129" y="4462403"/>
            <a:chExt cx="518637" cy="1503071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ECE9B79D-A94F-7AA6-C95C-55AF6AE3D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129" y="4462403"/>
              <a:ext cx="518637" cy="244236"/>
            </a:xfrm>
            <a:prstGeom prst="leftArrow">
              <a:avLst>
                <a:gd name="adj1" fmla="val 50000"/>
                <a:gd name="adj2" fmla="val 50138"/>
              </a:avLst>
            </a:prstGeom>
            <a:solidFill>
              <a:srgbClr val="0070C0">
                <a:alpha val="1607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4" name="AutoShape 5">
              <a:extLst>
                <a:ext uri="{FF2B5EF4-FFF2-40B4-BE49-F238E27FC236}">
                  <a16:creationId xmlns:a16="http://schemas.microsoft.com/office/drawing/2014/main" id="{59CE3C11-DD04-0B35-A24B-02E5607FF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129" y="5085233"/>
              <a:ext cx="518637" cy="243087"/>
            </a:xfrm>
            <a:prstGeom prst="leftArrow">
              <a:avLst>
                <a:gd name="adj1" fmla="val 50000"/>
                <a:gd name="adj2" fmla="val 50138"/>
              </a:avLst>
            </a:prstGeom>
            <a:solidFill>
              <a:srgbClr val="0070C0">
                <a:alpha val="1607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  <p:sp>
          <p:nvSpPr>
            <p:cNvPr id="16" name="AutoShape 6">
              <a:extLst>
                <a:ext uri="{FF2B5EF4-FFF2-40B4-BE49-F238E27FC236}">
                  <a16:creationId xmlns:a16="http://schemas.microsoft.com/office/drawing/2014/main" id="{FC99CF9C-1279-619F-4BDC-D2135D5A5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4129" y="5722387"/>
              <a:ext cx="518637" cy="243087"/>
            </a:xfrm>
            <a:prstGeom prst="leftArrow">
              <a:avLst>
                <a:gd name="adj1" fmla="val 50000"/>
                <a:gd name="adj2" fmla="val 50138"/>
              </a:avLst>
            </a:prstGeom>
            <a:solidFill>
              <a:srgbClr val="0070C0">
                <a:alpha val="16078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ja-JP" altLang="en-US" sz="180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5B75338B-0E99-0EA7-C55A-9C52F7BC8430}"/>
              </a:ext>
            </a:extLst>
          </p:cNvPr>
          <p:cNvGrpSpPr/>
          <p:nvPr/>
        </p:nvGrpSpPr>
        <p:grpSpPr>
          <a:xfrm>
            <a:off x="971600" y="4295078"/>
            <a:ext cx="3756029" cy="1006130"/>
            <a:chOff x="971600" y="4295078"/>
            <a:chExt cx="3756029" cy="1006130"/>
          </a:xfrm>
        </p:grpSpPr>
        <p:sp>
          <p:nvSpPr>
            <p:cNvPr id="18" name="Line 26">
              <a:extLst>
                <a:ext uri="{FF2B5EF4-FFF2-40B4-BE49-F238E27FC236}">
                  <a16:creationId xmlns:a16="http://schemas.microsoft.com/office/drawing/2014/main" id="{29A5E1B7-1C74-807A-A1A2-04A8141B2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8237" y="5084479"/>
              <a:ext cx="3201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grpSp>
          <p:nvGrpSpPr>
            <p:cNvPr id="14340" name="Group 27">
              <a:extLst>
                <a:ext uri="{FF2B5EF4-FFF2-40B4-BE49-F238E27FC236}">
                  <a16:creationId xmlns:a16="http://schemas.microsoft.com/office/drawing/2014/main" id="{2BEFC301-05EF-09FC-0CA9-68CB554547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1600" y="4295078"/>
              <a:ext cx="3756029" cy="1006130"/>
              <a:chOff x="331" y="3112"/>
              <a:chExt cx="3176" cy="1057"/>
            </a:xfrm>
          </p:grpSpPr>
          <p:sp>
            <p:nvSpPr>
              <p:cNvPr id="14343" name="Line 28">
                <a:extLst>
                  <a:ext uri="{FF2B5EF4-FFF2-40B4-BE49-F238E27FC236}">
                    <a16:creationId xmlns:a16="http://schemas.microsoft.com/office/drawing/2014/main" id="{F1D37C3E-6B2C-50E6-4A61-7AFA94DD2A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" y="3221"/>
                <a:ext cx="27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4349" name="Text Box 29">
                <a:extLst>
                  <a:ext uri="{FF2B5EF4-FFF2-40B4-BE49-F238E27FC236}">
                    <a16:creationId xmlns:a16="http://schemas.microsoft.com/office/drawing/2014/main" id="{F50C232E-D765-E098-496D-32176BB5A5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" y="3112"/>
                <a:ext cx="140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ja-JP" sz="1600" b="1"/>
                  <a:t>1</a:t>
                </a:r>
              </a:p>
            </p:txBody>
          </p:sp>
          <p:sp>
            <p:nvSpPr>
              <p:cNvPr id="14350" name="Text Box 30">
                <a:extLst>
                  <a:ext uri="{FF2B5EF4-FFF2-40B4-BE49-F238E27FC236}">
                    <a16:creationId xmlns:a16="http://schemas.microsoft.com/office/drawing/2014/main" id="{E055396F-18D7-FDD7-5F94-8A631F9433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" y="3806"/>
                <a:ext cx="140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ja-JP" sz="1600" b="1"/>
                  <a:t>0</a:t>
                </a:r>
              </a:p>
            </p:txBody>
          </p:sp>
          <p:sp>
            <p:nvSpPr>
              <p:cNvPr id="14351" name="Text Box 31">
                <a:extLst>
                  <a:ext uri="{FF2B5EF4-FFF2-40B4-BE49-F238E27FC236}">
                    <a16:creationId xmlns:a16="http://schemas.microsoft.com/office/drawing/2014/main" id="{B3B88ED0-BB8E-8476-A8ED-031CE88E3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5" y="3739"/>
                <a:ext cx="27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ja-JP" sz="1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p:grpSp>
      </p:grpSp>
      <p:grpSp>
        <p:nvGrpSpPr>
          <p:cNvPr id="14352" name="グループ化 14351">
            <a:extLst>
              <a:ext uri="{FF2B5EF4-FFF2-40B4-BE49-F238E27FC236}">
                <a16:creationId xmlns:a16="http://schemas.microsoft.com/office/drawing/2014/main" id="{AE80794F-99F8-8E87-8737-4971CF635EC1}"/>
              </a:ext>
            </a:extLst>
          </p:cNvPr>
          <p:cNvGrpSpPr/>
          <p:nvPr/>
        </p:nvGrpSpPr>
        <p:grpSpPr>
          <a:xfrm>
            <a:off x="1332062" y="4420046"/>
            <a:ext cx="2348995" cy="1043038"/>
            <a:chOff x="1332062" y="4420046"/>
            <a:chExt cx="2348995" cy="1043038"/>
          </a:xfrm>
        </p:grpSpPr>
        <p:sp>
          <p:nvSpPr>
            <p:cNvPr id="14354" name="Text Box 52">
              <a:extLst>
                <a:ext uri="{FF2B5EF4-FFF2-40B4-BE49-F238E27FC236}">
                  <a16:creationId xmlns:a16="http://schemas.microsoft.com/office/drawing/2014/main" id="{482A073F-BA98-5216-EFE0-2025A17C2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4907" y="5148568"/>
              <a:ext cx="728804" cy="314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>
                  <a:solidFill>
                    <a:srgbClr val="800000"/>
                  </a:solidFill>
                </a:rPr>
                <a:t>front </a:t>
              </a:r>
            </a:p>
          </p:txBody>
        </p:sp>
        <p:grpSp>
          <p:nvGrpSpPr>
            <p:cNvPr id="14356" name="グループ化 58">
              <a:extLst>
                <a:ext uri="{FF2B5EF4-FFF2-40B4-BE49-F238E27FC236}">
                  <a16:creationId xmlns:a16="http://schemas.microsoft.com/office/drawing/2014/main" id="{40EF6376-0DB0-5004-15BC-E1E1B92D2F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2062" y="4420046"/>
              <a:ext cx="2348995" cy="652195"/>
              <a:chOff x="995490" y="3724350"/>
              <a:chExt cx="2762985" cy="767014"/>
            </a:xfrm>
          </p:grpSpPr>
          <p:sp>
            <p:nvSpPr>
              <p:cNvPr id="14357" name="AutoShape 32">
                <a:extLst>
                  <a:ext uri="{FF2B5EF4-FFF2-40B4-BE49-F238E27FC236}">
                    <a16:creationId xmlns:a16="http://schemas.microsoft.com/office/drawing/2014/main" id="{D916E4B7-75B1-B294-1515-7C4BDB425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517311" y="3979863"/>
                <a:ext cx="360362" cy="217487"/>
              </a:xfrm>
              <a:prstGeom prst="leftArrow">
                <a:avLst>
                  <a:gd name="adj1" fmla="val 50000"/>
                  <a:gd name="adj2" fmla="val 41423"/>
                </a:avLst>
              </a:prstGeom>
              <a:solidFill>
                <a:srgbClr val="FF6600">
                  <a:alpha val="50195"/>
                </a:srgb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ja-JP" altLang="en-US" sz="2200"/>
              </a:p>
            </p:txBody>
          </p:sp>
          <p:sp>
            <p:nvSpPr>
              <p:cNvPr id="14358" name="Freeform 25">
                <a:extLst>
                  <a:ext uri="{FF2B5EF4-FFF2-40B4-BE49-F238E27FC236}">
                    <a16:creationId xmlns:a16="http://schemas.microsoft.com/office/drawing/2014/main" id="{C115E77C-42F0-EEE4-2733-951C15141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5490" y="3724350"/>
                <a:ext cx="2762985" cy="767014"/>
              </a:xfrm>
              <a:custGeom>
                <a:avLst/>
                <a:gdLst>
                  <a:gd name="T0" fmla="*/ 2147483646 w 2547"/>
                  <a:gd name="T1" fmla="*/ 2147483646 h 492"/>
                  <a:gd name="T2" fmla="*/ 2147483646 w 2547"/>
                  <a:gd name="T3" fmla="*/ 2147483646 h 492"/>
                  <a:gd name="T4" fmla="*/ 2147483646 w 2547"/>
                  <a:gd name="T5" fmla="*/ 2147483646 h 492"/>
                  <a:gd name="T6" fmla="*/ 2147483646 w 2547"/>
                  <a:gd name="T7" fmla="*/ 2147483646 h 492"/>
                  <a:gd name="T8" fmla="*/ 0 w 2547"/>
                  <a:gd name="T9" fmla="*/ 2147483646 h 4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47"/>
                  <a:gd name="T16" fmla="*/ 0 h 492"/>
                  <a:gd name="T17" fmla="*/ 2547 w 2547"/>
                  <a:gd name="T18" fmla="*/ 492 h 4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47" h="492">
                    <a:moveTo>
                      <a:pt x="2547" y="492"/>
                    </a:moveTo>
                    <a:cubicBezTo>
                      <a:pt x="2384" y="480"/>
                      <a:pt x="1818" y="488"/>
                      <a:pt x="1569" y="422"/>
                    </a:cubicBezTo>
                    <a:cubicBezTo>
                      <a:pt x="1320" y="356"/>
                      <a:pt x="1195" y="161"/>
                      <a:pt x="1050" y="93"/>
                    </a:cubicBezTo>
                    <a:cubicBezTo>
                      <a:pt x="905" y="25"/>
                      <a:pt x="875" y="30"/>
                      <a:pt x="700" y="15"/>
                    </a:cubicBezTo>
                    <a:cubicBezTo>
                      <a:pt x="525" y="0"/>
                      <a:pt x="146" y="6"/>
                      <a:pt x="0" y="4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</p:grpSp>
      <p:grpSp>
        <p:nvGrpSpPr>
          <p:cNvPr id="14359" name="グループ化 14358">
            <a:extLst>
              <a:ext uri="{FF2B5EF4-FFF2-40B4-BE49-F238E27FC236}">
                <a16:creationId xmlns:a16="http://schemas.microsoft.com/office/drawing/2014/main" id="{49CD5FAB-EE58-618F-0309-6849F4E226EF}"/>
              </a:ext>
            </a:extLst>
          </p:cNvPr>
          <p:cNvGrpSpPr/>
          <p:nvPr/>
        </p:nvGrpSpPr>
        <p:grpSpPr>
          <a:xfrm>
            <a:off x="6474624" y="4092726"/>
            <a:ext cx="2489989" cy="2413000"/>
            <a:chOff x="4572000" y="2492896"/>
            <a:chExt cx="2489989" cy="2413000"/>
          </a:xfrm>
        </p:grpSpPr>
        <p:grpSp>
          <p:nvGrpSpPr>
            <p:cNvPr id="14360" name="グループ化 14359">
              <a:extLst>
                <a:ext uri="{FF2B5EF4-FFF2-40B4-BE49-F238E27FC236}">
                  <a16:creationId xmlns:a16="http://schemas.microsoft.com/office/drawing/2014/main" id="{5C1A6441-903B-0026-C811-0FF7EAC642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2492896"/>
              <a:ext cx="2489989" cy="2413000"/>
              <a:chOff x="6515316" y="3895388"/>
              <a:chExt cx="2490557" cy="2413932"/>
            </a:xfrm>
          </p:grpSpPr>
          <p:cxnSp>
            <p:nvCxnSpPr>
              <p:cNvPr id="14372" name="直線矢印コネクタ 16">
                <a:extLst>
                  <a:ext uri="{FF2B5EF4-FFF2-40B4-BE49-F238E27FC236}">
                    <a16:creationId xmlns:a16="http://schemas.microsoft.com/office/drawing/2014/main" id="{C59ACA85-C9F6-EC9E-446A-7D10A10F84B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7254755" y="4221088"/>
                <a:ext cx="0" cy="2088232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73" name="直線矢印コネクタ 18">
                <a:extLst>
                  <a:ext uri="{FF2B5EF4-FFF2-40B4-BE49-F238E27FC236}">
                    <a16:creationId xmlns:a16="http://schemas.microsoft.com/office/drawing/2014/main" id="{CA7A430A-DD76-28D0-64FE-762796C2A08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515316" y="5229200"/>
                <a:ext cx="2160492" cy="0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pic>
            <p:nvPicPr>
              <p:cNvPr id="14374" name="図 19">
                <a:extLst>
                  <a:ext uri="{FF2B5EF4-FFF2-40B4-BE49-F238E27FC236}">
                    <a16:creationId xmlns:a16="http://schemas.microsoft.com/office/drawing/2014/main" id="{D9B2E454-82DE-C272-1C18-7E59086AE9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48472" y="5131434"/>
                <a:ext cx="257401" cy="224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375" name="図 20">
                <a:extLst>
                  <a:ext uri="{FF2B5EF4-FFF2-40B4-BE49-F238E27FC236}">
                    <a16:creationId xmlns:a16="http://schemas.microsoft.com/office/drawing/2014/main" id="{B4E92E96-3231-E7B1-191D-75ABE5621B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7904" y="3895388"/>
                <a:ext cx="140400" cy="2536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14361" name="直線コネクタ 14360">
              <a:extLst>
                <a:ext uri="{FF2B5EF4-FFF2-40B4-BE49-F238E27FC236}">
                  <a16:creationId xmlns:a16="http://schemas.microsoft.com/office/drawing/2014/main" id="{2439F2DD-BCEA-A11E-B7C6-F4830FE8C6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40154" y="2889771"/>
              <a:ext cx="0" cy="2016125"/>
            </a:xfrm>
            <a:prstGeom prst="line">
              <a:avLst/>
            </a:prstGeom>
            <a:noFill/>
            <a:ln w="9525" algn="ctr">
              <a:solidFill>
                <a:srgbClr val="FF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4362" name="グループ化 14361">
              <a:extLst>
                <a:ext uri="{FF2B5EF4-FFF2-40B4-BE49-F238E27FC236}">
                  <a16:creationId xmlns:a16="http://schemas.microsoft.com/office/drawing/2014/main" id="{41A85A48-691F-F491-47DE-B70FB520F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64090" y="2924259"/>
              <a:ext cx="487363" cy="1803400"/>
              <a:chOff x="6569075" y="4303713"/>
              <a:chExt cx="487363" cy="1803400"/>
            </a:xfrm>
          </p:grpSpPr>
          <p:grpSp>
            <p:nvGrpSpPr>
              <p:cNvPr id="14365" name="グループ化 14364">
                <a:extLst>
                  <a:ext uri="{FF2B5EF4-FFF2-40B4-BE49-F238E27FC236}">
                    <a16:creationId xmlns:a16="http://schemas.microsoft.com/office/drawing/2014/main" id="{C42B33A7-A65A-19A8-B56D-F63BCF61352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6569075" y="4303713"/>
                <a:ext cx="487363" cy="1803400"/>
                <a:chOff x="3708400" y="908050"/>
                <a:chExt cx="719138" cy="2665413"/>
              </a:xfrm>
            </p:grpSpPr>
            <p:sp>
              <p:nvSpPr>
                <p:cNvPr id="14367" name="AutoShape 2">
                  <a:extLst>
                    <a:ext uri="{FF2B5EF4-FFF2-40B4-BE49-F238E27FC236}">
                      <a16:creationId xmlns:a16="http://schemas.microsoft.com/office/drawing/2014/main" id="{26F18878-66E7-4FC2-C799-8EC306BE78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8400" y="908050"/>
                  <a:ext cx="719138" cy="50482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3300">
                    <a:alpha val="7294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ja-JP" altLang="en-US" sz="1800"/>
                </a:p>
              </p:txBody>
            </p:sp>
            <p:sp>
              <p:nvSpPr>
                <p:cNvPr id="14369" name="AutoShape 3">
                  <a:extLst>
                    <a:ext uri="{FF2B5EF4-FFF2-40B4-BE49-F238E27FC236}">
                      <a16:creationId xmlns:a16="http://schemas.microsoft.com/office/drawing/2014/main" id="{31647E10-D4BE-3A3A-525D-DE1C3A5FF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8400" y="1628775"/>
                  <a:ext cx="719138" cy="50482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3300">
                    <a:alpha val="7294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ja-JP" altLang="en-US" sz="1800"/>
                </a:p>
              </p:txBody>
            </p:sp>
            <p:sp>
              <p:nvSpPr>
                <p:cNvPr id="14370" name="AutoShape 4">
                  <a:extLst>
                    <a:ext uri="{FF2B5EF4-FFF2-40B4-BE49-F238E27FC236}">
                      <a16:creationId xmlns:a16="http://schemas.microsoft.com/office/drawing/2014/main" id="{142240EC-CEA7-96BA-EC1C-54B5DCCE07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8400" y="2349500"/>
                  <a:ext cx="719138" cy="50482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3300">
                    <a:alpha val="7294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ja-JP" altLang="en-US" sz="1800"/>
                </a:p>
              </p:txBody>
            </p:sp>
            <p:sp>
              <p:nvSpPr>
                <p:cNvPr id="14371" name="AutoShape 5">
                  <a:extLst>
                    <a:ext uri="{FF2B5EF4-FFF2-40B4-BE49-F238E27FC236}">
                      <a16:creationId xmlns:a16="http://schemas.microsoft.com/office/drawing/2014/main" id="{F0309EC9-E24F-D475-A3A0-AC1C4A03B9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8400" y="3068638"/>
                  <a:ext cx="719138" cy="504825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3300">
                    <a:alpha val="7294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endParaRPr lang="ja-JP" altLang="en-US" sz="1800"/>
                </a:p>
              </p:txBody>
            </p:sp>
          </p:grpSp>
          <p:sp>
            <p:nvSpPr>
              <p:cNvPr id="14366" name="テキスト ボックス 2">
                <a:extLst>
                  <a:ext uri="{FF2B5EF4-FFF2-40B4-BE49-F238E27FC236}">
                    <a16:creationId xmlns:a16="http://schemas.microsoft.com/office/drawing/2014/main" id="{F53EAA06-2F9B-5ED1-2958-2306D24B37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47123" y="5743122"/>
                <a:ext cx="37536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ja-JP" sz="1600" i="1"/>
                  <a:t>K</a:t>
                </a:r>
                <a:endParaRPr lang="ja-JP" altLang="en-US" sz="1600" i="1"/>
              </a:p>
            </p:txBody>
          </p:sp>
        </p:grpSp>
        <p:sp>
          <p:nvSpPr>
            <p:cNvPr id="14363" name="テキスト ボックス 14362">
              <a:extLst>
                <a:ext uri="{FF2B5EF4-FFF2-40B4-BE49-F238E27FC236}">
                  <a16:creationId xmlns:a16="http://schemas.microsoft.com/office/drawing/2014/main" id="{E6D6B2A2-6991-3FAC-B21E-AAA4092AED87}"/>
                </a:ext>
              </a:extLst>
            </p:cNvPr>
            <p:cNvSpPr txBox="1"/>
            <p:nvPr/>
          </p:nvSpPr>
          <p:spPr>
            <a:xfrm>
              <a:off x="5868146" y="3771421"/>
              <a:ext cx="3701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sz="1600" i="1" dirty="0"/>
                <a:t>M</a:t>
              </a:r>
              <a:endParaRPr kumimoji="1" lang="ja-JP" altLang="en-US" sz="1600" i="1" dirty="0"/>
            </a:p>
          </p:txBody>
        </p:sp>
        <p:sp>
          <p:nvSpPr>
            <p:cNvPr id="14364" name="テキスト ボックス 14363">
              <a:extLst>
                <a:ext uri="{FF2B5EF4-FFF2-40B4-BE49-F238E27FC236}">
                  <a16:creationId xmlns:a16="http://schemas.microsoft.com/office/drawing/2014/main" id="{D3BCFC13-68B6-4F07-E200-F3396D3F2384}"/>
                </a:ext>
              </a:extLst>
            </p:cNvPr>
            <p:cNvSpPr txBox="1"/>
            <p:nvPr/>
          </p:nvSpPr>
          <p:spPr>
            <a:xfrm>
              <a:off x="5065933" y="3775973"/>
              <a:ext cx="3701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 sz="1600" dirty="0"/>
                <a:t>0</a:t>
              </a:r>
              <a:endParaRPr kumimoji="1" lang="ja-JP" altLang="en-US" sz="1600" dirty="0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C837C63-0A03-6C9D-E307-50AE565E4031}"/>
              </a:ext>
            </a:extLst>
          </p:cNvPr>
          <p:cNvGrpSpPr/>
          <p:nvPr/>
        </p:nvGrpSpPr>
        <p:grpSpPr>
          <a:xfrm>
            <a:off x="5547210" y="988743"/>
            <a:ext cx="3424093" cy="3204013"/>
            <a:chOff x="5559776" y="1017075"/>
            <a:chExt cx="3424093" cy="3204013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87F2A1EF-5395-585A-BEC0-95D5D259C2A6}"/>
                </a:ext>
              </a:extLst>
            </p:cNvPr>
            <p:cNvSpPr/>
            <p:nvPr/>
          </p:nvSpPr>
          <p:spPr bwMode="auto">
            <a:xfrm>
              <a:off x="6587554" y="1017075"/>
              <a:ext cx="1638707" cy="154119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3959947C-23BF-9F4B-92E7-F32608A029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9776" y="2295036"/>
              <a:ext cx="3424093" cy="19260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2C52983-569D-DF95-55F3-4F8ECC74AF60}"/>
              </a:ext>
            </a:extLst>
          </p:cNvPr>
          <p:cNvSpPr/>
          <p:nvPr/>
        </p:nvSpPr>
        <p:spPr bwMode="auto">
          <a:xfrm>
            <a:off x="683568" y="1600088"/>
            <a:ext cx="3497203" cy="539645"/>
          </a:xfrm>
          <a:prstGeom prst="rect">
            <a:avLst/>
          </a:prstGeom>
          <a:noFill/>
          <a:ln w="9525" cap="flat" cmpd="sng" algn="ctr">
            <a:solidFill>
              <a:srgbClr val="99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292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3437 -2.22222E-6 L 0.20139 -2.22222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 animBg="1"/>
      <p:bldP spid="14383" grpId="0"/>
      <p:bldP spid="14386" grpId="0"/>
      <p:bldP spid="14388" grpId="0"/>
      <p:bldP spid="6" grpId="0" animBg="1"/>
      <p:bldP spid="7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E248CCD-305F-A07E-18E0-992EBE56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Athens 2025</a:t>
            </a:r>
          </a:p>
        </p:txBody>
      </p:sp>
      <p:pic>
        <p:nvPicPr>
          <p:cNvPr id="3" name="wall_A_v3b_fast">
            <a:hlinkClick r:id="" action="ppaction://media"/>
            <a:extLst>
              <a:ext uri="{FF2B5EF4-FFF2-40B4-BE49-F238E27FC236}">
                <a16:creationId xmlns:a16="http://schemas.microsoft.com/office/drawing/2014/main" id="{93F5F76D-2E0C-2C3D-1CFC-C6223C3768C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27944" y="1988840"/>
            <a:ext cx="3240000" cy="3240000"/>
          </a:xfrm>
          <a:prstGeom prst="rect">
            <a:avLst/>
          </a:prstGeom>
        </p:spPr>
      </p:pic>
      <p:pic>
        <p:nvPicPr>
          <p:cNvPr id="4" name="wall_B_v3_fast">
            <a:hlinkClick r:id="" action="ppaction://media"/>
            <a:extLst>
              <a:ext uri="{FF2B5EF4-FFF2-40B4-BE49-F238E27FC236}">
                <a16:creationId xmlns:a16="http://schemas.microsoft.com/office/drawing/2014/main" id="{59EC4DA5-F573-788D-C447-A87345CC6353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932400" y="1988840"/>
            <a:ext cx="3240000" cy="32400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D922ECD-7D01-FFFB-3CEE-E17805430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" y="476672"/>
            <a:ext cx="4440275" cy="504056"/>
          </a:xfrm>
          <a:prstGeom prst="rect">
            <a:avLst/>
          </a:prstGeom>
          <a:solidFill>
            <a:srgbClr val="00808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ja-JP" sz="2400" dirty="0">
                <a:solidFill>
                  <a:schemeClr val="tx2"/>
                </a:solidFill>
              </a:rPr>
              <a:t>Some numerical simulations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952DD20-BFE5-76A4-E4BD-AAD2C498055E}"/>
              </a:ext>
            </a:extLst>
          </p:cNvPr>
          <p:cNvSpPr txBox="1"/>
          <p:nvPr/>
        </p:nvSpPr>
        <p:spPr>
          <a:xfrm>
            <a:off x="1187624" y="1412776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000" dirty="0"/>
              <a:t>Wall with wider holes</a:t>
            </a:r>
            <a:endParaRPr kumimoji="1" lang="ja-JP" altLang="en-US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9DBBB03-C52C-034F-B1BA-BA94EFB21D80}"/>
              </a:ext>
            </a:extLst>
          </p:cNvPr>
          <p:cNvSpPr txBox="1"/>
          <p:nvPr/>
        </p:nvSpPr>
        <p:spPr>
          <a:xfrm>
            <a:off x="5076056" y="1412776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000" dirty="0"/>
              <a:t>Wall with </a:t>
            </a:r>
            <a:r>
              <a:rPr lang="en-US" altLang="ja-JP" sz="2000" dirty="0"/>
              <a:t>narrower</a:t>
            </a:r>
            <a:r>
              <a:rPr kumimoji="1" lang="en-US" altLang="ja-JP" sz="2000" dirty="0"/>
              <a:t> holes</a:t>
            </a:r>
            <a:endParaRPr kumimoji="1"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D16207-87ED-7DE6-E094-C7293C8B546F}"/>
              </a:ext>
            </a:extLst>
          </p:cNvPr>
          <p:cNvSpPr txBox="1"/>
          <p:nvPr/>
        </p:nvSpPr>
        <p:spPr>
          <a:xfrm>
            <a:off x="1619672" y="544522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000" dirty="0">
                <a:solidFill>
                  <a:srgbClr val="993300"/>
                </a:solidFill>
              </a:rPr>
              <a:t>Propagation</a:t>
            </a:r>
            <a:endParaRPr kumimoji="1" lang="ja-JP" altLang="en-US" sz="2000" dirty="0">
              <a:solidFill>
                <a:srgbClr val="9933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20001A6-11AE-2BA5-3E55-ACE545DC3674}"/>
              </a:ext>
            </a:extLst>
          </p:cNvPr>
          <p:cNvSpPr txBox="1"/>
          <p:nvPr/>
        </p:nvSpPr>
        <p:spPr>
          <a:xfrm>
            <a:off x="5868144" y="544522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2000" dirty="0">
                <a:solidFill>
                  <a:srgbClr val="993300"/>
                </a:solidFill>
              </a:rPr>
              <a:t>Blocking</a:t>
            </a:r>
            <a:endParaRPr kumimoji="1" lang="ja-JP" altLang="en-US" sz="2000" dirty="0">
              <a:solidFill>
                <a:srgbClr val="9933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BFB1726-30D5-E65C-E534-54DE451F0965}"/>
              </a:ext>
            </a:extLst>
          </p:cNvPr>
          <p:cNvSpPr txBox="1"/>
          <p:nvPr/>
        </p:nvSpPr>
        <p:spPr>
          <a:xfrm>
            <a:off x="5040052" y="404664"/>
            <a:ext cx="3024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005800"/>
                </a:solidFill>
              </a:rPr>
              <a:t>S</a:t>
            </a:r>
            <a:r>
              <a:rPr kumimoji="1" lang="en-US" altLang="ja-JP" sz="1600" dirty="0">
                <a:solidFill>
                  <a:srgbClr val="005800"/>
                </a:solidFill>
              </a:rPr>
              <a:t>imulation by Steffen Plunder </a:t>
            </a:r>
          </a:p>
          <a:p>
            <a:r>
              <a:rPr kumimoji="1" lang="en-US" altLang="ja-JP" sz="1600" dirty="0">
                <a:solidFill>
                  <a:srgbClr val="005800"/>
                </a:solidFill>
              </a:rPr>
              <a:t>(Kyoto University)</a:t>
            </a:r>
            <a:endParaRPr kumimoji="1" lang="ja-JP" altLang="en-US" sz="1600" dirty="0">
              <a:solidFill>
                <a:srgbClr val="0058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353C5B-1F02-0455-CBF8-B9BA84D989D9}"/>
              </a:ext>
            </a:extLst>
          </p:cNvPr>
          <p:cNvSpPr txBox="1"/>
          <p:nvPr/>
        </p:nvSpPr>
        <p:spPr>
          <a:xfrm>
            <a:off x="1331640" y="6093296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000" dirty="0"/>
              <a:t>The front has surface energy.</a:t>
            </a:r>
            <a:endParaRPr kumimoji="1" lang="ja-JP" altLang="en-US" sz="2000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6311457-945B-A31C-031B-D83E706EAA6F}"/>
              </a:ext>
            </a:extLst>
          </p:cNvPr>
          <p:cNvGrpSpPr/>
          <p:nvPr/>
        </p:nvGrpSpPr>
        <p:grpSpPr>
          <a:xfrm>
            <a:off x="4860032" y="6093296"/>
            <a:ext cx="2663701" cy="400110"/>
            <a:chOff x="5148064" y="6093296"/>
            <a:chExt cx="2663701" cy="400110"/>
          </a:xfrm>
        </p:grpSpPr>
        <p:sp>
          <p:nvSpPr>
            <p:cNvPr id="12" name="矢印: 右 11">
              <a:extLst>
                <a:ext uri="{FF2B5EF4-FFF2-40B4-BE49-F238E27FC236}">
                  <a16:creationId xmlns:a16="http://schemas.microsoft.com/office/drawing/2014/main" id="{FBAF225A-0847-B7CE-A761-15B0A56B8B0B}"/>
                </a:ext>
              </a:extLst>
            </p:cNvPr>
            <p:cNvSpPr/>
            <p:nvPr/>
          </p:nvSpPr>
          <p:spPr bwMode="auto">
            <a:xfrm>
              <a:off x="5148064" y="6185075"/>
              <a:ext cx="360040" cy="220280"/>
            </a:xfrm>
            <a:prstGeom prst="rightArrow">
              <a:avLst/>
            </a:prstGeom>
            <a:solidFill>
              <a:srgbClr val="3333CC">
                <a:alpha val="2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BBE2247-3E18-8BA6-5BC6-4BC84C0F1F64}"/>
                </a:ext>
              </a:extLst>
            </p:cNvPr>
            <p:cNvSpPr txBox="1"/>
            <p:nvPr/>
          </p:nvSpPr>
          <p:spPr>
            <a:xfrm>
              <a:off x="5652120" y="6093296"/>
              <a:ext cx="2159645" cy="400110"/>
            </a:xfrm>
            <a:prstGeom prst="rect">
              <a:avLst/>
            </a:prstGeom>
            <a:noFill/>
            <a:ln>
              <a:solidFill>
                <a:srgbClr val="0058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/>
                <a:t>surface tension</a:t>
              </a:r>
              <a:endParaRPr kumimoji="1" lang="ja-JP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157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9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22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38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3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0F46A-3D90-CFC4-A72C-ABEFF9957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txp_fig">
            <a:extLst>
              <a:ext uri="{FF2B5EF4-FFF2-40B4-BE49-F238E27FC236}">
                <a16:creationId xmlns:a16="http://schemas.microsoft.com/office/drawing/2014/main" id="{F4E02FCE-5A6F-3489-7A79-C465AC64487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841413"/>
            <a:ext cx="2088232" cy="571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147" name="Text Box 11">
            <a:extLst>
              <a:ext uri="{FF2B5EF4-FFF2-40B4-BE49-F238E27FC236}">
                <a16:creationId xmlns:a16="http://schemas.microsoft.com/office/drawing/2014/main" id="{50E1BABC-7C11-FF98-2202-9D6CD9C57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28" y="916382"/>
            <a:ext cx="174307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ja-JP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ja-JP" sz="2000" dirty="0"/>
              <a:t>: bistable</a:t>
            </a:r>
          </a:p>
        </p:txBody>
      </p:sp>
      <p:sp>
        <p:nvSpPr>
          <p:cNvPr id="6148" name="Text Box 16">
            <a:extLst>
              <a:ext uri="{FF2B5EF4-FFF2-40B4-BE49-F238E27FC236}">
                <a16:creationId xmlns:a16="http://schemas.microsoft.com/office/drawing/2014/main" id="{CAE3F555-95D8-0662-84BB-949B908DC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3284984"/>
            <a:ext cx="151130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ja-JP" altLang="en-US"/>
          </a:p>
        </p:txBody>
      </p:sp>
      <p:sp>
        <p:nvSpPr>
          <p:cNvPr id="786451" name="Text Box 19">
            <a:extLst>
              <a:ext uri="{FF2B5EF4-FFF2-40B4-BE49-F238E27FC236}">
                <a16:creationId xmlns:a16="http://schemas.microsoft.com/office/drawing/2014/main" id="{FA8D6356-F08E-24B9-BB89-C39EBC6AF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738" y="2492896"/>
            <a:ext cx="3524646" cy="400050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/>
              <a:t>Approximate law of motion</a:t>
            </a:r>
          </a:p>
        </p:txBody>
      </p:sp>
      <p:sp>
        <p:nvSpPr>
          <p:cNvPr id="786452" name="Text Box 20">
            <a:extLst>
              <a:ext uri="{FF2B5EF4-FFF2-40B4-BE49-F238E27FC236}">
                <a16:creationId xmlns:a16="http://schemas.microsoft.com/office/drawing/2014/main" id="{6AC45250-FB8B-5C91-9CCA-B9AA7CF3B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3717032"/>
            <a:ext cx="2447925" cy="1200329"/>
          </a:xfrm>
          <a:prstGeom prst="rect">
            <a:avLst/>
          </a:prstGeom>
          <a:noFill/>
          <a:ln w="25400" algn="ctr">
            <a:solidFill>
              <a:srgbClr val="008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1800" i="1" dirty="0"/>
              <a:t>V</a:t>
            </a:r>
            <a:r>
              <a:rPr lang="en-US" altLang="ja-JP" sz="1800" dirty="0"/>
              <a:t> = normal velocity   </a:t>
            </a:r>
            <a:r>
              <a:rPr lang="en-US" altLang="ja-JP" sz="1800" i="1" dirty="0"/>
              <a:t>H</a:t>
            </a:r>
            <a:r>
              <a:rPr lang="en-US" altLang="ja-JP" sz="1800" dirty="0"/>
              <a:t> =  mean curvature     </a:t>
            </a:r>
            <a:r>
              <a:rPr lang="en-US" altLang="ja-JP" sz="1800" i="1" dirty="0"/>
              <a:t>N</a:t>
            </a:r>
            <a:r>
              <a:rPr lang="en-US" altLang="ja-JP" sz="1800" dirty="0"/>
              <a:t> = space dimension</a:t>
            </a:r>
          </a:p>
          <a:p>
            <a:r>
              <a:rPr lang="en-US" altLang="ja-JP" i="1" dirty="0"/>
              <a:t>A </a:t>
            </a:r>
            <a:r>
              <a:rPr lang="en-US" altLang="ja-JP" dirty="0"/>
              <a:t>: driving force</a:t>
            </a:r>
            <a:endParaRPr lang="en-US" altLang="ja-JP" sz="1800" dirty="0"/>
          </a:p>
        </p:txBody>
      </p:sp>
      <p:sp>
        <p:nvSpPr>
          <p:cNvPr id="6158" name="フッター プレースホルダ 36">
            <a:extLst>
              <a:ext uri="{FF2B5EF4-FFF2-40B4-BE49-F238E27FC236}">
                <a16:creationId xmlns:a16="http://schemas.microsoft.com/office/drawing/2014/main" id="{CFD60910-5D76-7263-9046-08616008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04050" y="6521450"/>
            <a:ext cx="2139950" cy="215900"/>
          </a:xfrm>
          <a:noFill/>
        </p:spPr>
        <p:txBody>
          <a:bodyPr/>
          <a:lstStyle/>
          <a:p>
            <a:r>
              <a:rPr lang="en-US" altLang="ja-JP">
                <a:ea typeface="ＭＳ Ｐゴシック" charset="-128"/>
              </a:rPr>
              <a:t>Athens 2025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2">
                <a:extLst>
                  <a:ext uri="{FF2B5EF4-FFF2-40B4-BE49-F238E27FC236}">
                    <a16:creationId xmlns:a16="http://schemas.microsoft.com/office/drawing/2014/main" id="{DC4E9A5A-CFFF-38BA-82B1-574329979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25" y="2492896"/>
                <a:ext cx="3423295" cy="431800"/>
              </a:xfrm>
              <a:prstGeom prst="rect">
                <a:avLst/>
              </a:prstGeom>
              <a:solidFill>
                <a:srgbClr val="008080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kumimoji="0" lang="en-US" altLang="ja-JP" sz="2000" dirty="0">
                    <a:solidFill>
                      <a:schemeClr val="tx2"/>
                    </a:solidFill>
                  </a:rPr>
                  <a:t>Interface motion  (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ja-JP" sz="2000" dirty="0"/>
                  <a:t>)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38" name="Rectangle 2">
                <a:extLst>
                  <a:ext uri="{FF2B5EF4-FFF2-40B4-BE49-F238E27FC236}">
                    <a16:creationId xmlns:a16="http://schemas.microsoft.com/office/drawing/2014/main" id="{DC4E9A5A-CFFF-38BA-82B1-574329979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625" y="2492896"/>
                <a:ext cx="3423295" cy="431800"/>
              </a:xfrm>
              <a:prstGeom prst="rect">
                <a:avLst/>
              </a:prstGeom>
              <a:blipFill>
                <a:blip r:embed="rId7"/>
                <a:stretch>
                  <a:fillRect t="-2817" b="-225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60" name="テキスト ボックス 34">
            <a:extLst>
              <a:ext uri="{FF2B5EF4-FFF2-40B4-BE49-F238E27FC236}">
                <a16:creationId xmlns:a16="http://schemas.microsoft.com/office/drawing/2014/main" id="{6AA8E98C-AE07-6E85-F549-C85837A98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92646"/>
            <a:ext cx="4823800" cy="400110"/>
          </a:xfrm>
          <a:prstGeom prst="rect">
            <a:avLst/>
          </a:prstGeom>
          <a:solidFill>
            <a:srgbClr val="0070C0">
              <a:alpha val="4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/>
              <a:t>Bistable RD equation</a:t>
            </a:r>
            <a:r>
              <a:rPr lang="ja-JP" altLang="en-US" sz="2000" dirty="0"/>
              <a:t> </a:t>
            </a:r>
            <a:r>
              <a:rPr lang="en-US" altLang="ja-JP" sz="2000" dirty="0"/>
              <a:t>&amp; interface motion</a:t>
            </a:r>
            <a:endParaRPr lang="ja-JP" altLang="en-US" sz="2000" dirty="0"/>
          </a:p>
        </p:txBody>
      </p:sp>
      <p:grpSp>
        <p:nvGrpSpPr>
          <p:cNvPr id="4" name="グループ化 38">
            <a:extLst>
              <a:ext uri="{FF2B5EF4-FFF2-40B4-BE49-F238E27FC236}">
                <a16:creationId xmlns:a16="http://schemas.microsoft.com/office/drawing/2014/main" id="{6D7F23AF-28FD-9C8E-AE6D-39A4BD3CB472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3386832"/>
            <a:ext cx="2882900" cy="1944688"/>
            <a:chOff x="785786" y="2465444"/>
            <a:chExt cx="2883442" cy="1944687"/>
          </a:xfrm>
        </p:grpSpPr>
        <p:sp>
          <p:nvSpPr>
            <p:cNvPr id="6174" name="Freeform 22">
              <a:extLst>
                <a:ext uri="{FF2B5EF4-FFF2-40B4-BE49-F238E27FC236}">
                  <a16:creationId xmlns:a16="http://schemas.microsoft.com/office/drawing/2014/main" id="{CF8AC64A-A00A-E7F9-0776-CE67BE64D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6" y="2465444"/>
              <a:ext cx="2883442" cy="1944687"/>
            </a:xfrm>
            <a:custGeom>
              <a:avLst/>
              <a:gdLst>
                <a:gd name="T0" fmla="*/ 255419150 w 2434"/>
                <a:gd name="T1" fmla="*/ 644382399 h 1762"/>
                <a:gd name="T2" fmla="*/ 700296148 w 2434"/>
                <a:gd name="T3" fmla="*/ 36542905 h 1762"/>
                <a:gd name="T4" fmla="*/ 1656011372 w 2434"/>
                <a:gd name="T5" fmla="*/ 423903158 h 1762"/>
                <a:gd name="T6" fmla="*/ 2147483647 w 2434"/>
                <a:gd name="T7" fmla="*/ 202206625 h 1762"/>
                <a:gd name="T8" fmla="*/ 2147483647 w 2434"/>
                <a:gd name="T9" fmla="*/ 755230631 h 1762"/>
                <a:gd name="T10" fmla="*/ 2147483647 w 2434"/>
                <a:gd name="T11" fmla="*/ 1694395270 h 1762"/>
                <a:gd name="T12" fmla="*/ 1910026636 w 2434"/>
                <a:gd name="T13" fmla="*/ 1528732706 h 1762"/>
                <a:gd name="T14" fmla="*/ 1018867790 w 2434"/>
                <a:gd name="T15" fmla="*/ 2136570837 h 1762"/>
                <a:gd name="T16" fmla="*/ 127708982 w 2434"/>
                <a:gd name="T17" fmla="*/ 1472698806 h 1762"/>
                <a:gd name="T18" fmla="*/ 255419150 w 2434"/>
                <a:gd name="T19" fmla="*/ 644382399 h 17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34"/>
                <a:gd name="T31" fmla="*/ 0 h 1762"/>
                <a:gd name="T32" fmla="*/ 2434 w 2434"/>
                <a:gd name="T33" fmla="*/ 1762 h 176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34" h="1762">
                  <a:moveTo>
                    <a:pt x="182" y="529"/>
                  </a:moveTo>
                  <a:cubicBezTo>
                    <a:pt x="250" y="332"/>
                    <a:pt x="333" y="60"/>
                    <a:pt x="499" y="30"/>
                  </a:cubicBezTo>
                  <a:cubicBezTo>
                    <a:pt x="665" y="0"/>
                    <a:pt x="961" y="325"/>
                    <a:pt x="1180" y="348"/>
                  </a:cubicBezTo>
                  <a:cubicBezTo>
                    <a:pt x="1399" y="371"/>
                    <a:pt x="1611" y="121"/>
                    <a:pt x="1815" y="166"/>
                  </a:cubicBezTo>
                  <a:cubicBezTo>
                    <a:pt x="2019" y="211"/>
                    <a:pt x="2374" y="416"/>
                    <a:pt x="2404" y="620"/>
                  </a:cubicBezTo>
                  <a:cubicBezTo>
                    <a:pt x="2434" y="824"/>
                    <a:pt x="2170" y="1285"/>
                    <a:pt x="1996" y="1391"/>
                  </a:cubicBezTo>
                  <a:cubicBezTo>
                    <a:pt x="1822" y="1497"/>
                    <a:pt x="1573" y="1194"/>
                    <a:pt x="1361" y="1255"/>
                  </a:cubicBezTo>
                  <a:cubicBezTo>
                    <a:pt x="1149" y="1316"/>
                    <a:pt x="938" y="1762"/>
                    <a:pt x="726" y="1754"/>
                  </a:cubicBezTo>
                  <a:cubicBezTo>
                    <a:pt x="514" y="1746"/>
                    <a:pt x="182" y="1413"/>
                    <a:pt x="91" y="1209"/>
                  </a:cubicBezTo>
                  <a:cubicBezTo>
                    <a:pt x="0" y="1005"/>
                    <a:pt x="114" y="726"/>
                    <a:pt x="182" y="529"/>
                  </a:cubicBezTo>
                  <a:close/>
                </a:path>
              </a:pathLst>
            </a:custGeom>
            <a:solidFill>
              <a:srgbClr val="99CC00">
                <a:alpha val="20000"/>
              </a:srgbClr>
            </a:solidFill>
            <a:ln w="92075" cap="flat" cmpd="tri">
              <a:solidFill>
                <a:srgbClr val="005800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ja-JP" altLang="en-US"/>
            </a:p>
          </p:txBody>
        </p:sp>
        <p:pic>
          <p:nvPicPr>
            <p:cNvPr id="6175" name="Picture 23" descr="txp_fig">
              <a:extLst>
                <a:ext uri="{FF2B5EF4-FFF2-40B4-BE49-F238E27FC236}">
                  <a16:creationId xmlns:a16="http://schemas.microsoft.com/office/drawing/2014/main" id="{17F2BA9B-ED4F-1264-9C7C-9E600F26DBD1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293311" y="3317683"/>
              <a:ext cx="591141" cy="1478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6176" name="Picture 24" descr="txp_fig">
              <a:extLst>
                <a:ext uri="{FF2B5EF4-FFF2-40B4-BE49-F238E27FC236}">
                  <a16:creationId xmlns:a16="http://schemas.microsoft.com/office/drawing/2014/main" id="{C469BEFD-617C-1723-8F59-443AAE418EFC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813014" y="4235340"/>
              <a:ext cx="591141" cy="1589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6177" name="AutoShape 25">
              <a:extLst>
                <a:ext uri="{FF2B5EF4-FFF2-40B4-BE49-F238E27FC236}">
                  <a16:creationId xmlns:a16="http://schemas.microsoft.com/office/drawing/2014/main" id="{E030CE5E-7327-3BF8-16D3-45D9DFDC0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490" y="2485310"/>
              <a:ext cx="161113" cy="250536"/>
            </a:xfrm>
            <a:prstGeom prst="upArrow">
              <a:avLst>
                <a:gd name="adj1" fmla="val 50000"/>
                <a:gd name="adj2" fmla="val 41727"/>
              </a:avLst>
            </a:prstGeom>
            <a:solidFill>
              <a:srgbClr val="FF9900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6178" name="AutoShape 26">
              <a:extLst>
                <a:ext uri="{FF2B5EF4-FFF2-40B4-BE49-F238E27FC236}">
                  <a16:creationId xmlns:a16="http://schemas.microsoft.com/office/drawing/2014/main" id="{4541690C-5E1C-4B19-C6BC-35FBC430F6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600000">
              <a:off x="2398097" y="3937755"/>
              <a:ext cx="161113" cy="250536"/>
            </a:xfrm>
            <a:prstGeom prst="upArrow">
              <a:avLst>
                <a:gd name="adj1" fmla="val 50000"/>
                <a:gd name="adj2" fmla="val 41727"/>
              </a:avLst>
            </a:prstGeom>
            <a:solidFill>
              <a:srgbClr val="FF9900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6179" name="AutoShape 27">
              <a:extLst>
                <a:ext uri="{FF2B5EF4-FFF2-40B4-BE49-F238E27FC236}">
                  <a16:creationId xmlns:a16="http://schemas.microsoft.com/office/drawing/2014/main" id="{31271DCA-A40D-5E89-4E66-8BF93F4E26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000000">
              <a:off x="1343757" y="2605612"/>
              <a:ext cx="161113" cy="250536"/>
            </a:xfrm>
            <a:prstGeom prst="upArrow">
              <a:avLst>
                <a:gd name="adj1" fmla="val 50000"/>
                <a:gd name="adj2" fmla="val 41727"/>
              </a:avLst>
            </a:prstGeom>
            <a:solidFill>
              <a:srgbClr val="FF9900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6180" name="AutoShape 28">
              <a:extLst>
                <a:ext uri="{FF2B5EF4-FFF2-40B4-BE49-F238E27FC236}">
                  <a16:creationId xmlns:a16="http://schemas.microsoft.com/office/drawing/2014/main" id="{1FF8FE91-1C54-6D5C-8E59-116382EE6B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200000">
              <a:off x="3316969" y="3206757"/>
              <a:ext cx="150101" cy="268916"/>
            </a:xfrm>
            <a:prstGeom prst="upArrow">
              <a:avLst>
                <a:gd name="adj1" fmla="val 50000"/>
                <a:gd name="adj2" fmla="val 41729"/>
              </a:avLst>
            </a:prstGeom>
            <a:solidFill>
              <a:srgbClr val="FF9900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6181" name="AutoShape 29">
              <a:extLst>
                <a:ext uri="{FF2B5EF4-FFF2-40B4-BE49-F238E27FC236}">
                  <a16:creationId xmlns:a16="http://schemas.microsoft.com/office/drawing/2014/main" id="{F29FAF81-A30B-991F-724B-99259FA2C9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800000">
              <a:off x="1061393" y="3506959"/>
              <a:ext cx="150101" cy="268916"/>
            </a:xfrm>
            <a:prstGeom prst="upArrow">
              <a:avLst>
                <a:gd name="adj1" fmla="val 50000"/>
                <a:gd name="adj2" fmla="val 41729"/>
              </a:avLst>
            </a:prstGeom>
            <a:solidFill>
              <a:srgbClr val="FF9900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</p:grpSp>
      <p:grpSp>
        <p:nvGrpSpPr>
          <p:cNvPr id="5" name="グループ化 48">
            <a:extLst>
              <a:ext uri="{FF2B5EF4-FFF2-40B4-BE49-F238E27FC236}">
                <a16:creationId xmlns:a16="http://schemas.microsoft.com/office/drawing/2014/main" id="{ED48E0BC-83CB-2756-99A1-EB3175CFF79C}"/>
              </a:ext>
            </a:extLst>
          </p:cNvPr>
          <p:cNvGrpSpPr>
            <a:grpSpLocks/>
          </p:cNvGrpSpPr>
          <p:nvPr/>
        </p:nvGrpSpPr>
        <p:grpSpPr bwMode="auto">
          <a:xfrm>
            <a:off x="893763" y="5043015"/>
            <a:ext cx="246063" cy="374647"/>
            <a:chOff x="893801" y="4596966"/>
            <a:chExt cx="245746" cy="375091"/>
          </a:xfrm>
        </p:grpSpPr>
        <p:sp>
          <p:nvSpPr>
            <p:cNvPr id="6172" name="Line 37">
              <a:extLst>
                <a:ext uri="{FF2B5EF4-FFF2-40B4-BE49-F238E27FC236}">
                  <a16:creationId xmlns:a16="http://schemas.microsoft.com/office/drawing/2014/main" id="{A94F2C3D-66C4-705E-1D2B-A655A9771EF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893801" y="4596966"/>
              <a:ext cx="216217" cy="25908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stealth" w="med" len="med"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pic>
          <p:nvPicPr>
            <p:cNvPr id="6173" name="Picture 41" descr="txp_fig">
              <a:extLst>
                <a:ext uri="{FF2B5EF4-FFF2-40B4-BE49-F238E27FC236}">
                  <a16:creationId xmlns:a16="http://schemas.microsoft.com/office/drawing/2014/main" id="{70B17169-B4FC-FDBB-CC81-CEE47FD94D18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000101" y="4857757"/>
              <a:ext cx="139446" cy="114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28421E2-1A4D-4FD1-D85F-2E32AC3A6398}"/>
              </a:ext>
            </a:extLst>
          </p:cNvPr>
          <p:cNvGrpSpPr/>
          <p:nvPr/>
        </p:nvGrpSpPr>
        <p:grpSpPr>
          <a:xfrm>
            <a:off x="4950743" y="3138934"/>
            <a:ext cx="3725713" cy="434082"/>
            <a:chOff x="4950743" y="3578845"/>
            <a:chExt cx="3725713" cy="434082"/>
          </a:xfrm>
        </p:grpSpPr>
        <p:sp>
          <p:nvSpPr>
            <p:cNvPr id="6149" name="Text Box 18">
              <a:extLst>
                <a:ext uri="{FF2B5EF4-FFF2-40B4-BE49-F238E27FC236}">
                  <a16:creationId xmlns:a16="http://schemas.microsoft.com/office/drawing/2014/main" id="{437A86BD-5803-839C-D0D2-BB39D7E7D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800" y="3578845"/>
              <a:ext cx="2592388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ja-JP" altLang="en-US" sz="1800"/>
            </a:p>
          </p:txBody>
        </p:sp>
        <p:sp>
          <p:nvSpPr>
            <p:cNvPr id="786466" name="Text Box 34">
              <a:extLst>
                <a:ext uri="{FF2B5EF4-FFF2-40B4-BE49-F238E27FC236}">
                  <a16:creationId xmlns:a16="http://schemas.microsoft.com/office/drawing/2014/main" id="{D78625D2-DCD1-79CE-371B-000D5C04C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0743" y="3623692"/>
              <a:ext cx="2213545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ja-JP" sz="1800" dirty="0"/>
                <a:t> </a:t>
              </a:r>
              <a:r>
                <a:rPr lang="en-US" altLang="ja-JP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ja-JP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1800" dirty="0"/>
                <a:t>: unbalanced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8BD96AB-3342-3D71-3453-84F2FC414A5F}"/>
                </a:ext>
              </a:extLst>
            </p:cNvPr>
            <p:cNvSpPr txBox="1"/>
            <p:nvPr/>
          </p:nvSpPr>
          <p:spPr>
            <a:xfrm>
              <a:off x="6603181" y="3612817"/>
              <a:ext cx="2073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sz="2000" i="1" dirty="0">
                  <a:latin typeface="+mn-lt"/>
                  <a:cs typeface="Times New Roman" panose="02020603050405020304" pitchFamily="18" charset="0"/>
                </a:rPr>
                <a:t>V</a:t>
              </a:r>
              <a:r>
                <a: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(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 </a:t>
              </a:r>
              <a:r>
                <a: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- 1)</a:t>
              </a:r>
              <a:r>
                <a:rPr kumimoji="1" lang="en-US" altLang="ja-JP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 + A</a:t>
              </a:r>
              <a:endParaRPr kumimoji="1" lang="ja-JP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28C659AD-4C15-4221-A34D-BD3354660861}"/>
              </a:ext>
            </a:extLst>
          </p:cNvPr>
          <p:cNvGrpSpPr/>
          <p:nvPr/>
        </p:nvGrpSpPr>
        <p:grpSpPr>
          <a:xfrm>
            <a:off x="539552" y="1527033"/>
            <a:ext cx="2848679" cy="614545"/>
            <a:chOff x="539552" y="1671129"/>
            <a:chExt cx="2848679" cy="614545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E647F7D1-1519-334C-AD80-CE678F82E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835696" y="1671129"/>
              <a:ext cx="1552535" cy="614545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F4FF24A-BC88-9EF1-7AA3-ABAF7DA14C39}"/>
                </a:ext>
              </a:extLst>
            </p:cNvPr>
            <p:cNvSpPr txBox="1"/>
            <p:nvPr/>
          </p:nvSpPr>
          <p:spPr>
            <a:xfrm>
              <a:off x="539552" y="1772816"/>
              <a:ext cx="13362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 sz="2000" dirty="0">
                  <a:solidFill>
                    <a:srgbClr val="0070C0"/>
                  </a:solidFill>
                </a:rPr>
                <a:t>b</a:t>
              </a:r>
              <a:r>
                <a:rPr kumimoji="1" lang="en-US" altLang="ja-JP" sz="2000" dirty="0">
                  <a:solidFill>
                    <a:srgbClr val="0070C0"/>
                  </a:solidFill>
                </a:rPr>
                <a:t>alanced:</a:t>
              </a:r>
              <a:endParaRPr kumimoji="1" lang="ja-JP" altLang="en-US" sz="20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86464" name="グループ化 786463">
            <a:extLst>
              <a:ext uri="{FF2B5EF4-FFF2-40B4-BE49-F238E27FC236}">
                <a16:creationId xmlns:a16="http://schemas.microsoft.com/office/drawing/2014/main" id="{CD128080-766F-06DA-75C8-E213C1762EF3}"/>
              </a:ext>
            </a:extLst>
          </p:cNvPr>
          <p:cNvGrpSpPr/>
          <p:nvPr/>
        </p:nvGrpSpPr>
        <p:grpSpPr>
          <a:xfrm>
            <a:off x="3635896" y="1501535"/>
            <a:ext cx="5112568" cy="703329"/>
            <a:chOff x="3635896" y="1501535"/>
            <a:chExt cx="5112568" cy="703329"/>
          </a:xfrm>
        </p:grpSpPr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8C2D5D6A-B9B9-248F-6F85-A3681581E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212100" y="1501535"/>
              <a:ext cx="3536364" cy="703329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D35448B4-7075-C1E7-7A2F-27304E4DA868}"/>
                </a:ext>
              </a:extLst>
            </p:cNvPr>
            <p:cNvSpPr txBox="1"/>
            <p:nvPr/>
          </p:nvSpPr>
          <p:spPr>
            <a:xfrm>
              <a:off x="3635896" y="1628720"/>
              <a:ext cx="172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 sz="2000" dirty="0">
                  <a:solidFill>
                    <a:srgbClr val="0070C0"/>
                  </a:solidFill>
                </a:rPr>
                <a:t>unb</a:t>
              </a:r>
              <a:r>
                <a:rPr kumimoji="1" lang="en-US" altLang="ja-JP" sz="2000" dirty="0">
                  <a:solidFill>
                    <a:srgbClr val="0070C0"/>
                  </a:solidFill>
                </a:rPr>
                <a:t>alanced:</a:t>
              </a:r>
              <a:endParaRPr kumimoji="1" lang="ja-JP" altLang="en-US" sz="20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3DFFB7C-241B-5C3A-6382-263C2E0DF8B6}"/>
              </a:ext>
            </a:extLst>
          </p:cNvPr>
          <p:cNvSpPr/>
          <p:nvPr/>
        </p:nvSpPr>
        <p:spPr bwMode="auto">
          <a:xfrm>
            <a:off x="5168064" y="1484784"/>
            <a:ext cx="1620000" cy="720000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E3CB221-1F8E-F799-FD52-2C1833D8A79B}"/>
              </a:ext>
            </a:extLst>
          </p:cNvPr>
          <p:cNvSpPr txBox="1"/>
          <p:nvPr/>
        </p:nvSpPr>
        <p:spPr>
          <a:xfrm>
            <a:off x="331306" y="5445224"/>
            <a:ext cx="186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/>
              <a:t>outward normal vector</a:t>
            </a:r>
            <a:endParaRPr kumimoji="1" lang="ja-JP" altLang="en-US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D41E66E-7FB5-049E-635E-FCE0F01973EC}"/>
              </a:ext>
            </a:extLst>
          </p:cNvPr>
          <p:cNvGrpSpPr/>
          <p:nvPr/>
        </p:nvGrpSpPr>
        <p:grpSpPr>
          <a:xfrm>
            <a:off x="835362" y="5976067"/>
            <a:ext cx="4781130" cy="693293"/>
            <a:chOff x="835362" y="5976067"/>
            <a:chExt cx="4781130" cy="693293"/>
          </a:xfrm>
        </p:grpSpPr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5A71692F-1B11-E1AC-A3FB-260EC9386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763688" y="5976067"/>
              <a:ext cx="3852804" cy="693293"/>
            </a:xfrm>
            <a:prstGeom prst="rect">
              <a:avLst/>
            </a:prstGeom>
            <a:ln w="25400">
              <a:solidFill>
                <a:srgbClr val="005800"/>
              </a:solidFill>
            </a:ln>
          </p:spPr>
        </p:pic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7E905E88-4E58-03E4-753E-FC452B8191AC}"/>
                </a:ext>
              </a:extLst>
            </p:cNvPr>
            <p:cNvSpPr txBox="1"/>
            <p:nvPr/>
          </p:nvSpPr>
          <p:spPr>
            <a:xfrm>
              <a:off x="835362" y="6156012"/>
              <a:ext cx="1864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dirty="0">
                  <a:solidFill>
                    <a:srgbClr val="005800"/>
                  </a:solidFill>
                </a:rPr>
                <a:t>Energy</a:t>
              </a:r>
              <a:endParaRPr kumimoji="1" lang="ja-JP" altLang="en-US" dirty="0">
                <a:solidFill>
                  <a:srgbClr val="005800"/>
                </a:solidFill>
              </a:endParaRPr>
            </a:p>
          </p:txBody>
        </p:sp>
      </p:grp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4FA23CFF-573C-410E-DF6F-67E4DB1646F4}"/>
              </a:ext>
            </a:extLst>
          </p:cNvPr>
          <p:cNvSpPr/>
          <p:nvPr/>
        </p:nvSpPr>
        <p:spPr bwMode="auto">
          <a:xfrm>
            <a:off x="3275856" y="6069850"/>
            <a:ext cx="828000" cy="501789"/>
          </a:xfrm>
          <a:prstGeom prst="roundRect">
            <a:avLst/>
          </a:prstGeom>
          <a:solidFill>
            <a:srgbClr val="005800">
              <a:alpha val="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5D79F1FD-88DD-C196-9195-E8D8B3236ADE}"/>
              </a:ext>
            </a:extLst>
          </p:cNvPr>
          <p:cNvSpPr/>
          <p:nvPr/>
        </p:nvSpPr>
        <p:spPr bwMode="auto">
          <a:xfrm>
            <a:off x="4391145" y="6093296"/>
            <a:ext cx="648000" cy="473386"/>
          </a:xfrm>
          <a:prstGeom prst="roundRect">
            <a:avLst/>
          </a:prstGeom>
          <a:solidFill>
            <a:srgbClr val="993300">
              <a:alpha val="1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grpSp>
        <p:nvGrpSpPr>
          <p:cNvPr id="17" name="Group 35">
            <a:extLst>
              <a:ext uri="{FF2B5EF4-FFF2-40B4-BE49-F238E27FC236}">
                <a16:creationId xmlns:a16="http://schemas.microsoft.com/office/drawing/2014/main" id="{03500E51-01F2-37AF-6204-50FFD4636D70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333375"/>
            <a:ext cx="2663825" cy="1014413"/>
            <a:chOff x="3833" y="346"/>
            <a:chExt cx="1678" cy="639"/>
          </a:xfrm>
        </p:grpSpPr>
        <p:sp>
          <p:nvSpPr>
            <p:cNvPr id="22" name="Line 36">
              <a:extLst>
                <a:ext uri="{FF2B5EF4-FFF2-40B4-BE49-F238E27FC236}">
                  <a16:creationId xmlns:a16="http://schemas.microsoft.com/office/drawing/2014/main" id="{8C948683-7FBD-5482-64DB-95842B08A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724"/>
              <a:ext cx="1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Text Box 37">
              <a:extLst>
                <a:ext uri="{FF2B5EF4-FFF2-40B4-BE49-F238E27FC236}">
                  <a16:creationId xmlns:a16="http://schemas.microsoft.com/office/drawing/2014/main" id="{DE07F588-16B3-4D18-6537-C591568AC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724"/>
              <a:ext cx="2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ja-JP" sz="1600"/>
                <a:t>0</a:t>
              </a:r>
            </a:p>
          </p:txBody>
        </p:sp>
        <p:sp>
          <p:nvSpPr>
            <p:cNvPr id="786467" name="Text Box 38">
              <a:extLst>
                <a:ext uri="{FF2B5EF4-FFF2-40B4-BE49-F238E27FC236}">
                  <a16:creationId xmlns:a16="http://schemas.microsoft.com/office/drawing/2014/main" id="{50D150D8-61AA-DC36-C0BB-755D90B14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3" y="724"/>
              <a:ext cx="2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ja-JP" sz="1600"/>
                <a:t>1</a:t>
              </a:r>
            </a:p>
          </p:txBody>
        </p:sp>
        <p:sp>
          <p:nvSpPr>
            <p:cNvPr id="786468" name="Text Box 39">
              <a:extLst>
                <a:ext uri="{FF2B5EF4-FFF2-40B4-BE49-F238E27FC236}">
                  <a16:creationId xmlns:a16="http://schemas.microsoft.com/office/drawing/2014/main" id="{56CCF3B2-4CDE-3FEE-63AC-DB9D29710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" y="603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ja-JP" sz="1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786469" name="Freeform 40">
              <a:extLst>
                <a:ext uri="{FF2B5EF4-FFF2-40B4-BE49-F238E27FC236}">
                  <a16:creationId xmlns:a16="http://schemas.microsoft.com/office/drawing/2014/main" id="{B2B3F426-178B-73CA-3193-73C8BDA2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395"/>
              <a:ext cx="898" cy="590"/>
            </a:xfrm>
            <a:custGeom>
              <a:avLst/>
              <a:gdLst>
                <a:gd name="T0" fmla="*/ 0 w 1497"/>
                <a:gd name="T1" fmla="*/ 1 h 846"/>
                <a:gd name="T2" fmla="*/ 1 w 1497"/>
                <a:gd name="T3" fmla="*/ 1 h 846"/>
                <a:gd name="T4" fmla="*/ 1 w 1497"/>
                <a:gd name="T5" fmla="*/ 1 h 846"/>
                <a:gd name="T6" fmla="*/ 1 w 1497"/>
                <a:gd name="T7" fmla="*/ 1 h 8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97"/>
                <a:gd name="T13" fmla="*/ 0 h 846"/>
                <a:gd name="T14" fmla="*/ 1497 w 1497"/>
                <a:gd name="T15" fmla="*/ 846 h 8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97" h="846">
                  <a:moveTo>
                    <a:pt x="0" y="143"/>
                  </a:moveTo>
                  <a:cubicBezTo>
                    <a:pt x="170" y="494"/>
                    <a:pt x="340" y="846"/>
                    <a:pt x="499" y="823"/>
                  </a:cubicBezTo>
                  <a:cubicBezTo>
                    <a:pt x="658" y="800"/>
                    <a:pt x="787" y="14"/>
                    <a:pt x="953" y="7"/>
                  </a:cubicBezTo>
                  <a:cubicBezTo>
                    <a:pt x="1119" y="0"/>
                    <a:pt x="1308" y="389"/>
                    <a:pt x="1497" y="778"/>
                  </a:cubicBezTo>
                </a:path>
              </a:pathLst>
            </a:custGeom>
            <a:noFill/>
            <a:ln w="25400" cap="flat" cmpd="sng">
              <a:solidFill>
                <a:srgbClr val="006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ja-JP" altLang="en-US"/>
            </a:p>
          </p:txBody>
        </p:sp>
        <p:sp>
          <p:nvSpPr>
            <p:cNvPr id="786470" name="Text Box 41">
              <a:extLst>
                <a:ext uri="{FF2B5EF4-FFF2-40B4-BE49-F238E27FC236}">
                  <a16:creationId xmlns:a16="http://schemas.microsoft.com/office/drawing/2014/main" id="{96FCBC1A-9DEC-416C-CE56-A5D71ADC8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346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ja-JP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en-US" altLang="ja-JP" sz="1800" dirty="0"/>
                <a:t>(</a:t>
              </a:r>
              <a:r>
                <a:rPr lang="en-US" altLang="ja-JP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1800" dirty="0"/>
                <a:t>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6471" name="Text Box 42">
                  <a:extLst>
                    <a:ext uri="{FF2B5EF4-FFF2-40B4-BE49-F238E27FC236}">
                      <a16:creationId xmlns:a16="http://schemas.microsoft.com/office/drawing/2014/main" id="{8FDF597D-60F0-CE15-8EE7-FF6D3F61A9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3" y="723"/>
                  <a:ext cx="226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6471" name="Text Box 42">
                  <a:extLst>
                    <a:ext uri="{FF2B5EF4-FFF2-40B4-BE49-F238E27FC236}">
                      <a16:creationId xmlns:a16="http://schemas.microsoft.com/office/drawing/2014/main" id="{8FDF597D-60F0-CE15-8EE7-FF6D3F61A9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3" y="723"/>
                  <a:ext cx="226" cy="21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6A90EA8-2840-81DE-F0A9-36A60D131389}"/>
              </a:ext>
            </a:extLst>
          </p:cNvPr>
          <p:cNvGrpSpPr/>
          <p:nvPr/>
        </p:nvGrpSpPr>
        <p:grpSpPr>
          <a:xfrm>
            <a:off x="5990300" y="5879013"/>
            <a:ext cx="2614148" cy="646331"/>
            <a:chOff x="6444208" y="5014917"/>
            <a:chExt cx="2614148" cy="646331"/>
          </a:xfrm>
        </p:grpSpPr>
        <p:sp>
          <p:nvSpPr>
            <p:cNvPr id="6" name="矢印: 右 5">
              <a:extLst>
                <a:ext uri="{FF2B5EF4-FFF2-40B4-BE49-F238E27FC236}">
                  <a16:creationId xmlns:a16="http://schemas.microsoft.com/office/drawing/2014/main" id="{E5293343-CD82-F4A7-0DC8-256C52C90E53}"/>
                </a:ext>
              </a:extLst>
            </p:cNvPr>
            <p:cNvSpPr/>
            <p:nvPr/>
          </p:nvSpPr>
          <p:spPr bwMode="auto">
            <a:xfrm>
              <a:off x="6444208" y="5229200"/>
              <a:ext cx="419480" cy="251367"/>
            </a:xfrm>
            <a:prstGeom prst="rightArrow">
              <a:avLst/>
            </a:prstGeom>
            <a:solidFill>
              <a:srgbClr val="FFCC00">
                <a:alpha val="2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5775B2D-BF68-F35E-D647-F1FCD52E95F8}"/>
                </a:ext>
              </a:extLst>
            </p:cNvPr>
            <p:cNvSpPr txBox="1"/>
            <p:nvPr/>
          </p:nvSpPr>
          <p:spPr>
            <a:xfrm>
              <a:off x="6934894" y="5014917"/>
              <a:ext cx="2123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dirty="0">
                  <a:solidFill>
                    <a:srgbClr val="005800"/>
                  </a:solidFill>
                </a:rPr>
                <a:t>Interfacial energy </a:t>
              </a:r>
              <a:r>
                <a:rPr kumimoji="1" lang="en-US" altLang="ja-JP" dirty="0">
                  <a:solidFill>
                    <a:srgbClr val="993300"/>
                  </a:solidFill>
                </a:rPr>
                <a:t>+ bulk energy</a:t>
              </a:r>
              <a:endParaRPr kumimoji="1" lang="ja-JP" altLang="en-US" dirty="0">
                <a:solidFill>
                  <a:srgbClr val="9933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362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51" grpId="0" animBg="1"/>
      <p:bldP spid="786452" grpId="0" animBg="1"/>
      <p:bldP spid="38" grpId="0" animBg="1"/>
      <p:bldP spid="20" grpId="0" animBg="1"/>
      <p:bldP spid="23" grpId="0"/>
      <p:bldP spid="27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48E5A-8152-9433-9998-D9C492F19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txp_fig">
            <a:extLst>
              <a:ext uri="{FF2B5EF4-FFF2-40B4-BE49-F238E27FC236}">
                <a16:creationId xmlns:a16="http://schemas.microsoft.com/office/drawing/2014/main" id="{F94848DE-C53B-13B2-04D7-3739EC4468F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9592" y="841413"/>
            <a:ext cx="2088232" cy="571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147" name="Text Box 11">
            <a:extLst>
              <a:ext uri="{FF2B5EF4-FFF2-40B4-BE49-F238E27FC236}">
                <a16:creationId xmlns:a16="http://schemas.microsoft.com/office/drawing/2014/main" id="{03B37BAE-8B8A-E936-7C23-96CD9CA5B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28" y="916382"/>
            <a:ext cx="174307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ja-JP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ja-JP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ja-JP" sz="2000" dirty="0"/>
              <a:t>: bistable</a:t>
            </a:r>
          </a:p>
        </p:txBody>
      </p:sp>
      <p:sp>
        <p:nvSpPr>
          <p:cNvPr id="6148" name="Text Box 16">
            <a:extLst>
              <a:ext uri="{FF2B5EF4-FFF2-40B4-BE49-F238E27FC236}">
                <a16:creationId xmlns:a16="http://schemas.microsoft.com/office/drawing/2014/main" id="{BE1BB3F0-2F46-8B35-1D39-3D30FA95A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3284984"/>
            <a:ext cx="151130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ja-JP" altLang="en-US"/>
          </a:p>
        </p:txBody>
      </p:sp>
      <p:sp>
        <p:nvSpPr>
          <p:cNvPr id="786451" name="Text Box 19">
            <a:extLst>
              <a:ext uri="{FF2B5EF4-FFF2-40B4-BE49-F238E27FC236}">
                <a16:creationId xmlns:a16="http://schemas.microsoft.com/office/drawing/2014/main" id="{2149514F-212C-F74A-6C08-814ECE3FA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738" y="2492896"/>
            <a:ext cx="3524646" cy="400050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/>
              <a:t>Approximate law of motion</a:t>
            </a:r>
          </a:p>
        </p:txBody>
      </p:sp>
      <p:sp>
        <p:nvSpPr>
          <p:cNvPr id="6158" name="フッター プレースホルダ 36">
            <a:extLst>
              <a:ext uri="{FF2B5EF4-FFF2-40B4-BE49-F238E27FC236}">
                <a16:creationId xmlns:a16="http://schemas.microsoft.com/office/drawing/2014/main" id="{81FE3FD9-6B5C-630A-A0D1-2EA91EFD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04050" y="6521450"/>
            <a:ext cx="2139950" cy="215900"/>
          </a:xfrm>
          <a:noFill/>
        </p:spPr>
        <p:txBody>
          <a:bodyPr/>
          <a:lstStyle/>
          <a:p>
            <a:r>
              <a:rPr lang="en-US" altLang="ja-JP">
                <a:ea typeface="ＭＳ Ｐゴシック" charset="-128"/>
              </a:rPr>
              <a:t>Athens 2025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2">
                <a:extLst>
                  <a:ext uri="{FF2B5EF4-FFF2-40B4-BE49-F238E27FC236}">
                    <a16:creationId xmlns:a16="http://schemas.microsoft.com/office/drawing/2014/main" id="{BD7E9BD2-6D15-9E55-FE26-DE6CD11B9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25" y="2492896"/>
                <a:ext cx="3423295" cy="431800"/>
              </a:xfrm>
              <a:prstGeom prst="rect">
                <a:avLst/>
              </a:prstGeom>
              <a:solidFill>
                <a:srgbClr val="008080">
                  <a:alpha val="20000"/>
                </a:srgbClr>
              </a:solidFill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kumimoji="0" lang="en-US" altLang="ja-JP" sz="2000" dirty="0">
                    <a:solidFill>
                      <a:schemeClr val="tx2"/>
                    </a:solidFill>
                  </a:rPr>
                  <a:t>Interface motion  (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ja-JP" sz="2000" dirty="0"/>
                  <a:t>)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38" name="Rectangle 2">
                <a:extLst>
                  <a:ext uri="{FF2B5EF4-FFF2-40B4-BE49-F238E27FC236}">
                    <a16:creationId xmlns:a16="http://schemas.microsoft.com/office/drawing/2014/main" id="{BD7E9BD2-6D15-9E55-FE26-DE6CD11B9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625" y="2492896"/>
                <a:ext cx="3423295" cy="431800"/>
              </a:xfrm>
              <a:prstGeom prst="rect">
                <a:avLst/>
              </a:prstGeom>
              <a:blipFill>
                <a:blip r:embed="rId8"/>
                <a:stretch>
                  <a:fillRect t="-2817" b="-225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60" name="テキスト ボックス 34">
            <a:extLst>
              <a:ext uri="{FF2B5EF4-FFF2-40B4-BE49-F238E27FC236}">
                <a16:creationId xmlns:a16="http://schemas.microsoft.com/office/drawing/2014/main" id="{0CFA05E4-E1D3-1A22-DBBE-FABD206AB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92646"/>
            <a:ext cx="4823800" cy="400110"/>
          </a:xfrm>
          <a:prstGeom prst="rect">
            <a:avLst/>
          </a:prstGeom>
          <a:solidFill>
            <a:srgbClr val="0070C0">
              <a:alpha val="4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/>
              <a:t>Bistable RD equation</a:t>
            </a:r>
            <a:r>
              <a:rPr lang="ja-JP" altLang="en-US" sz="2000" dirty="0"/>
              <a:t> </a:t>
            </a:r>
            <a:r>
              <a:rPr lang="en-US" altLang="ja-JP" sz="2000" dirty="0"/>
              <a:t>&amp; interface motion</a:t>
            </a:r>
            <a:endParaRPr lang="ja-JP" altLang="en-US" sz="2000" dirty="0"/>
          </a:p>
        </p:txBody>
      </p:sp>
      <p:grpSp>
        <p:nvGrpSpPr>
          <p:cNvPr id="4" name="グループ化 38">
            <a:extLst>
              <a:ext uri="{FF2B5EF4-FFF2-40B4-BE49-F238E27FC236}">
                <a16:creationId xmlns:a16="http://schemas.microsoft.com/office/drawing/2014/main" id="{E9C508E7-09B3-59F4-6E90-9D649F23917F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3386832"/>
            <a:ext cx="2882900" cy="1944688"/>
            <a:chOff x="785786" y="2465444"/>
            <a:chExt cx="2883442" cy="1944687"/>
          </a:xfrm>
        </p:grpSpPr>
        <p:sp>
          <p:nvSpPr>
            <p:cNvPr id="6174" name="Freeform 22">
              <a:extLst>
                <a:ext uri="{FF2B5EF4-FFF2-40B4-BE49-F238E27FC236}">
                  <a16:creationId xmlns:a16="http://schemas.microsoft.com/office/drawing/2014/main" id="{E58C2801-F5A7-18B1-DBA0-910776CF9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786" y="2465444"/>
              <a:ext cx="2883442" cy="1944687"/>
            </a:xfrm>
            <a:custGeom>
              <a:avLst/>
              <a:gdLst>
                <a:gd name="T0" fmla="*/ 255419150 w 2434"/>
                <a:gd name="T1" fmla="*/ 644382399 h 1762"/>
                <a:gd name="T2" fmla="*/ 700296148 w 2434"/>
                <a:gd name="T3" fmla="*/ 36542905 h 1762"/>
                <a:gd name="T4" fmla="*/ 1656011372 w 2434"/>
                <a:gd name="T5" fmla="*/ 423903158 h 1762"/>
                <a:gd name="T6" fmla="*/ 2147483647 w 2434"/>
                <a:gd name="T7" fmla="*/ 202206625 h 1762"/>
                <a:gd name="T8" fmla="*/ 2147483647 w 2434"/>
                <a:gd name="T9" fmla="*/ 755230631 h 1762"/>
                <a:gd name="T10" fmla="*/ 2147483647 w 2434"/>
                <a:gd name="T11" fmla="*/ 1694395270 h 1762"/>
                <a:gd name="T12" fmla="*/ 1910026636 w 2434"/>
                <a:gd name="T13" fmla="*/ 1528732706 h 1762"/>
                <a:gd name="T14" fmla="*/ 1018867790 w 2434"/>
                <a:gd name="T15" fmla="*/ 2136570837 h 1762"/>
                <a:gd name="T16" fmla="*/ 127708982 w 2434"/>
                <a:gd name="T17" fmla="*/ 1472698806 h 1762"/>
                <a:gd name="T18" fmla="*/ 255419150 w 2434"/>
                <a:gd name="T19" fmla="*/ 644382399 h 17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34"/>
                <a:gd name="T31" fmla="*/ 0 h 1762"/>
                <a:gd name="T32" fmla="*/ 2434 w 2434"/>
                <a:gd name="T33" fmla="*/ 1762 h 176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34" h="1762">
                  <a:moveTo>
                    <a:pt x="182" y="529"/>
                  </a:moveTo>
                  <a:cubicBezTo>
                    <a:pt x="250" y="332"/>
                    <a:pt x="333" y="60"/>
                    <a:pt x="499" y="30"/>
                  </a:cubicBezTo>
                  <a:cubicBezTo>
                    <a:pt x="665" y="0"/>
                    <a:pt x="961" y="325"/>
                    <a:pt x="1180" y="348"/>
                  </a:cubicBezTo>
                  <a:cubicBezTo>
                    <a:pt x="1399" y="371"/>
                    <a:pt x="1611" y="121"/>
                    <a:pt x="1815" y="166"/>
                  </a:cubicBezTo>
                  <a:cubicBezTo>
                    <a:pt x="2019" y="211"/>
                    <a:pt x="2374" y="416"/>
                    <a:pt x="2404" y="620"/>
                  </a:cubicBezTo>
                  <a:cubicBezTo>
                    <a:pt x="2434" y="824"/>
                    <a:pt x="2170" y="1285"/>
                    <a:pt x="1996" y="1391"/>
                  </a:cubicBezTo>
                  <a:cubicBezTo>
                    <a:pt x="1822" y="1497"/>
                    <a:pt x="1573" y="1194"/>
                    <a:pt x="1361" y="1255"/>
                  </a:cubicBezTo>
                  <a:cubicBezTo>
                    <a:pt x="1149" y="1316"/>
                    <a:pt x="938" y="1762"/>
                    <a:pt x="726" y="1754"/>
                  </a:cubicBezTo>
                  <a:cubicBezTo>
                    <a:pt x="514" y="1746"/>
                    <a:pt x="182" y="1413"/>
                    <a:pt x="91" y="1209"/>
                  </a:cubicBezTo>
                  <a:cubicBezTo>
                    <a:pt x="0" y="1005"/>
                    <a:pt x="114" y="726"/>
                    <a:pt x="182" y="529"/>
                  </a:cubicBezTo>
                  <a:close/>
                </a:path>
              </a:pathLst>
            </a:custGeom>
            <a:solidFill>
              <a:srgbClr val="99CC00">
                <a:alpha val="20000"/>
              </a:srgbClr>
            </a:solidFill>
            <a:ln w="92075" cap="flat" cmpd="tri">
              <a:solidFill>
                <a:srgbClr val="005800"/>
              </a:solidFill>
              <a:prstDash val="solid"/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ja-JP" altLang="en-US"/>
            </a:p>
          </p:txBody>
        </p:sp>
        <p:pic>
          <p:nvPicPr>
            <p:cNvPr id="6175" name="Picture 23" descr="txp_fig">
              <a:extLst>
                <a:ext uri="{FF2B5EF4-FFF2-40B4-BE49-F238E27FC236}">
                  <a16:creationId xmlns:a16="http://schemas.microsoft.com/office/drawing/2014/main" id="{0DBD31A5-23EE-B797-6CFA-5695280838FB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293311" y="3317683"/>
              <a:ext cx="591141" cy="1478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6176" name="Picture 24" descr="txp_fig">
              <a:extLst>
                <a:ext uri="{FF2B5EF4-FFF2-40B4-BE49-F238E27FC236}">
                  <a16:creationId xmlns:a16="http://schemas.microsoft.com/office/drawing/2014/main" id="{171EBAE6-FA93-2805-EF9C-D0A2A7E15DC9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813014" y="4235340"/>
              <a:ext cx="591141" cy="15893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6177" name="AutoShape 25">
              <a:extLst>
                <a:ext uri="{FF2B5EF4-FFF2-40B4-BE49-F238E27FC236}">
                  <a16:creationId xmlns:a16="http://schemas.microsoft.com/office/drawing/2014/main" id="{D9BF5B53-D3AF-F4E5-F81E-C75AE4208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490" y="2485310"/>
              <a:ext cx="161113" cy="250536"/>
            </a:xfrm>
            <a:prstGeom prst="upArrow">
              <a:avLst>
                <a:gd name="adj1" fmla="val 50000"/>
                <a:gd name="adj2" fmla="val 41727"/>
              </a:avLst>
            </a:prstGeom>
            <a:solidFill>
              <a:srgbClr val="FF9900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6178" name="AutoShape 26">
              <a:extLst>
                <a:ext uri="{FF2B5EF4-FFF2-40B4-BE49-F238E27FC236}">
                  <a16:creationId xmlns:a16="http://schemas.microsoft.com/office/drawing/2014/main" id="{0C3B338C-6F61-F144-0581-BEBC9D4330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600000">
              <a:off x="2398097" y="3937755"/>
              <a:ext cx="161113" cy="250536"/>
            </a:xfrm>
            <a:prstGeom prst="upArrow">
              <a:avLst>
                <a:gd name="adj1" fmla="val 50000"/>
                <a:gd name="adj2" fmla="val 41727"/>
              </a:avLst>
            </a:prstGeom>
            <a:solidFill>
              <a:srgbClr val="FF9900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6179" name="AutoShape 27">
              <a:extLst>
                <a:ext uri="{FF2B5EF4-FFF2-40B4-BE49-F238E27FC236}">
                  <a16:creationId xmlns:a16="http://schemas.microsoft.com/office/drawing/2014/main" id="{15A3A1B9-617F-5667-8A37-2AB27C8171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000000">
              <a:off x="1343757" y="2605612"/>
              <a:ext cx="161113" cy="250536"/>
            </a:xfrm>
            <a:prstGeom prst="upArrow">
              <a:avLst>
                <a:gd name="adj1" fmla="val 50000"/>
                <a:gd name="adj2" fmla="val 41727"/>
              </a:avLst>
            </a:prstGeom>
            <a:solidFill>
              <a:srgbClr val="FF9900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6180" name="AutoShape 28">
              <a:extLst>
                <a:ext uri="{FF2B5EF4-FFF2-40B4-BE49-F238E27FC236}">
                  <a16:creationId xmlns:a16="http://schemas.microsoft.com/office/drawing/2014/main" id="{C61343C1-5029-2E81-DBC7-34B9E9437E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200000">
              <a:off x="3316969" y="3206757"/>
              <a:ext cx="150101" cy="268916"/>
            </a:xfrm>
            <a:prstGeom prst="upArrow">
              <a:avLst>
                <a:gd name="adj1" fmla="val 50000"/>
                <a:gd name="adj2" fmla="val 41729"/>
              </a:avLst>
            </a:prstGeom>
            <a:solidFill>
              <a:srgbClr val="FF9900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sp>
          <p:nvSpPr>
            <p:cNvPr id="6181" name="AutoShape 29">
              <a:extLst>
                <a:ext uri="{FF2B5EF4-FFF2-40B4-BE49-F238E27FC236}">
                  <a16:creationId xmlns:a16="http://schemas.microsoft.com/office/drawing/2014/main" id="{9635F855-6197-EBDD-C7D6-76388226DB6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800000">
              <a:off x="1061393" y="3506959"/>
              <a:ext cx="150101" cy="268916"/>
            </a:xfrm>
            <a:prstGeom prst="upArrow">
              <a:avLst>
                <a:gd name="adj1" fmla="val 50000"/>
                <a:gd name="adj2" fmla="val 41729"/>
              </a:avLst>
            </a:prstGeom>
            <a:solidFill>
              <a:srgbClr val="FF9900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</p:grpSp>
      <p:grpSp>
        <p:nvGrpSpPr>
          <p:cNvPr id="5" name="グループ化 48">
            <a:extLst>
              <a:ext uri="{FF2B5EF4-FFF2-40B4-BE49-F238E27FC236}">
                <a16:creationId xmlns:a16="http://schemas.microsoft.com/office/drawing/2014/main" id="{91417C32-7F0E-D8CC-B640-43DBDF5EA428}"/>
              </a:ext>
            </a:extLst>
          </p:cNvPr>
          <p:cNvGrpSpPr>
            <a:grpSpLocks/>
          </p:cNvGrpSpPr>
          <p:nvPr/>
        </p:nvGrpSpPr>
        <p:grpSpPr bwMode="auto">
          <a:xfrm>
            <a:off x="893763" y="5043015"/>
            <a:ext cx="246063" cy="374647"/>
            <a:chOff x="893801" y="4596966"/>
            <a:chExt cx="245746" cy="375091"/>
          </a:xfrm>
        </p:grpSpPr>
        <p:sp>
          <p:nvSpPr>
            <p:cNvPr id="6172" name="Line 37">
              <a:extLst>
                <a:ext uri="{FF2B5EF4-FFF2-40B4-BE49-F238E27FC236}">
                  <a16:creationId xmlns:a16="http://schemas.microsoft.com/office/drawing/2014/main" id="{8069D5FB-EB9E-4A0D-4372-405EE806392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893801" y="4596966"/>
              <a:ext cx="216217" cy="259080"/>
            </a:xfrm>
            <a:prstGeom prst="line">
              <a:avLst/>
            </a:prstGeom>
            <a:noFill/>
            <a:ln w="25400">
              <a:solidFill>
                <a:srgbClr val="800080"/>
              </a:solidFill>
              <a:round/>
              <a:headEnd/>
              <a:tailEnd type="stealth" w="med" len="med"/>
            </a:ln>
          </p:spPr>
          <p:txBody>
            <a:bodyPr anchor="ctr">
              <a:spAutoFit/>
            </a:bodyPr>
            <a:lstStyle/>
            <a:p>
              <a:endParaRPr lang="ja-JP" altLang="en-US"/>
            </a:p>
          </p:txBody>
        </p:sp>
        <p:pic>
          <p:nvPicPr>
            <p:cNvPr id="6173" name="Picture 41" descr="txp_fig">
              <a:extLst>
                <a:ext uri="{FF2B5EF4-FFF2-40B4-BE49-F238E27FC236}">
                  <a16:creationId xmlns:a16="http://schemas.microsoft.com/office/drawing/2014/main" id="{A3A478DF-0FEA-3059-68E9-345CAB8AE44E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1000101" y="4857757"/>
              <a:ext cx="139446" cy="1143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7EF2F2A-96CE-960D-268C-1F581603D817}"/>
              </a:ext>
            </a:extLst>
          </p:cNvPr>
          <p:cNvGrpSpPr/>
          <p:nvPr/>
        </p:nvGrpSpPr>
        <p:grpSpPr>
          <a:xfrm>
            <a:off x="4950743" y="3138934"/>
            <a:ext cx="3725713" cy="434082"/>
            <a:chOff x="4950743" y="3578845"/>
            <a:chExt cx="3725713" cy="434082"/>
          </a:xfrm>
        </p:grpSpPr>
        <p:sp>
          <p:nvSpPr>
            <p:cNvPr id="6149" name="Text Box 18">
              <a:extLst>
                <a:ext uri="{FF2B5EF4-FFF2-40B4-BE49-F238E27FC236}">
                  <a16:creationId xmlns:a16="http://schemas.microsoft.com/office/drawing/2014/main" id="{394FFEB7-7CD2-52FD-040F-320443D3C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3800" y="3578845"/>
              <a:ext cx="2592388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ja-JP" altLang="en-US" sz="1800"/>
            </a:p>
          </p:txBody>
        </p:sp>
        <p:sp>
          <p:nvSpPr>
            <p:cNvPr id="786466" name="Text Box 34">
              <a:extLst>
                <a:ext uri="{FF2B5EF4-FFF2-40B4-BE49-F238E27FC236}">
                  <a16:creationId xmlns:a16="http://schemas.microsoft.com/office/drawing/2014/main" id="{B0284059-FC9B-D7E7-DA74-A130BA636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0743" y="3623692"/>
              <a:ext cx="2213545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ja-JP" sz="1800" dirty="0"/>
                <a:t> </a:t>
              </a:r>
              <a:r>
                <a:rPr lang="en-US" altLang="ja-JP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ja-JP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1800" dirty="0"/>
                <a:t>: unbalanced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A0E5194A-6A85-D0AB-2924-243BB4A6A236}"/>
                </a:ext>
              </a:extLst>
            </p:cNvPr>
            <p:cNvSpPr txBox="1"/>
            <p:nvPr/>
          </p:nvSpPr>
          <p:spPr>
            <a:xfrm>
              <a:off x="6603181" y="3612817"/>
              <a:ext cx="20732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sz="2000" i="1" dirty="0">
                  <a:latin typeface="+mn-lt"/>
                  <a:cs typeface="Times New Roman" panose="02020603050405020304" pitchFamily="18" charset="0"/>
                </a:rPr>
                <a:t>V</a:t>
              </a:r>
              <a:r>
                <a: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(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 </a:t>
              </a:r>
              <a:r>
                <a: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- 1)</a:t>
              </a:r>
              <a:r>
                <a:rPr kumimoji="1" lang="en-US" altLang="ja-JP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ja-JP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 + A</a:t>
              </a:r>
              <a:endParaRPr kumimoji="1" lang="ja-JP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215842D-E9F2-BB9F-C057-D24579782F4E}"/>
              </a:ext>
            </a:extLst>
          </p:cNvPr>
          <p:cNvGrpSpPr/>
          <p:nvPr/>
        </p:nvGrpSpPr>
        <p:grpSpPr>
          <a:xfrm>
            <a:off x="539552" y="1527033"/>
            <a:ext cx="2848679" cy="614545"/>
            <a:chOff x="539552" y="1671129"/>
            <a:chExt cx="2848679" cy="614545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392BDB6B-46AB-EA1F-9499-71BB97BF8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35696" y="1671129"/>
              <a:ext cx="1552535" cy="614545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CAB4088-BF6D-D552-2AC7-5720191D4E5B}"/>
                </a:ext>
              </a:extLst>
            </p:cNvPr>
            <p:cNvSpPr txBox="1"/>
            <p:nvPr/>
          </p:nvSpPr>
          <p:spPr>
            <a:xfrm>
              <a:off x="539552" y="1772816"/>
              <a:ext cx="13362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 sz="2000" dirty="0">
                  <a:solidFill>
                    <a:srgbClr val="0070C0"/>
                  </a:solidFill>
                </a:rPr>
                <a:t>b</a:t>
              </a:r>
              <a:r>
                <a:rPr kumimoji="1" lang="en-US" altLang="ja-JP" sz="2000" dirty="0">
                  <a:solidFill>
                    <a:srgbClr val="0070C0"/>
                  </a:solidFill>
                </a:rPr>
                <a:t>alanced:</a:t>
              </a:r>
              <a:endParaRPr kumimoji="1" lang="ja-JP" altLang="en-US" sz="20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786464" name="グループ化 786463">
            <a:extLst>
              <a:ext uri="{FF2B5EF4-FFF2-40B4-BE49-F238E27FC236}">
                <a16:creationId xmlns:a16="http://schemas.microsoft.com/office/drawing/2014/main" id="{AA255A26-62F2-60A0-F35E-474C4558B4DE}"/>
              </a:ext>
            </a:extLst>
          </p:cNvPr>
          <p:cNvGrpSpPr/>
          <p:nvPr/>
        </p:nvGrpSpPr>
        <p:grpSpPr>
          <a:xfrm>
            <a:off x="3635896" y="1501535"/>
            <a:ext cx="5112568" cy="703329"/>
            <a:chOff x="3635896" y="1501535"/>
            <a:chExt cx="5112568" cy="703329"/>
          </a:xfrm>
        </p:grpSpPr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C7126745-1BC0-C987-09B1-9383E833D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212100" y="1501535"/>
              <a:ext cx="3536364" cy="703329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CCCE606-BFF5-D730-B742-D248F61B9638}"/>
                </a:ext>
              </a:extLst>
            </p:cNvPr>
            <p:cNvSpPr txBox="1"/>
            <p:nvPr/>
          </p:nvSpPr>
          <p:spPr>
            <a:xfrm>
              <a:off x="3635896" y="1628720"/>
              <a:ext cx="172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ja-JP" sz="2000" dirty="0">
                  <a:solidFill>
                    <a:srgbClr val="0070C0"/>
                  </a:solidFill>
                </a:rPr>
                <a:t>unb</a:t>
              </a:r>
              <a:r>
                <a:rPr kumimoji="1" lang="en-US" altLang="ja-JP" sz="2000" dirty="0">
                  <a:solidFill>
                    <a:srgbClr val="0070C0"/>
                  </a:solidFill>
                </a:rPr>
                <a:t>alanced:</a:t>
              </a:r>
              <a:endParaRPr kumimoji="1" lang="ja-JP" altLang="en-US" sz="20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34A2B7E-0E54-BA65-5E71-1BFA7717628D}"/>
              </a:ext>
            </a:extLst>
          </p:cNvPr>
          <p:cNvSpPr/>
          <p:nvPr/>
        </p:nvSpPr>
        <p:spPr bwMode="auto">
          <a:xfrm>
            <a:off x="5168064" y="1484784"/>
            <a:ext cx="1620000" cy="720000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30445E0-BFF4-61E5-CC24-83E8B840C400}"/>
              </a:ext>
            </a:extLst>
          </p:cNvPr>
          <p:cNvSpPr txBox="1"/>
          <p:nvPr/>
        </p:nvSpPr>
        <p:spPr>
          <a:xfrm>
            <a:off x="331306" y="5445224"/>
            <a:ext cx="186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dirty="0"/>
              <a:t>outward normal vector</a:t>
            </a:r>
            <a:endParaRPr kumimoji="1" lang="ja-JP" altLang="en-US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3622842-C916-823D-89B7-75CE0E9EFA21}"/>
              </a:ext>
            </a:extLst>
          </p:cNvPr>
          <p:cNvGrpSpPr/>
          <p:nvPr/>
        </p:nvGrpSpPr>
        <p:grpSpPr>
          <a:xfrm>
            <a:off x="835362" y="5976067"/>
            <a:ext cx="4781130" cy="693293"/>
            <a:chOff x="835362" y="5976067"/>
            <a:chExt cx="4781130" cy="693293"/>
          </a:xfrm>
        </p:grpSpPr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835A6CBA-7676-0775-DDA9-C679DCB93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763688" y="5976067"/>
              <a:ext cx="3852804" cy="693293"/>
            </a:xfrm>
            <a:prstGeom prst="rect">
              <a:avLst/>
            </a:prstGeom>
            <a:ln w="25400">
              <a:solidFill>
                <a:srgbClr val="005800"/>
              </a:solidFill>
            </a:ln>
          </p:spPr>
        </p:pic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307F2E04-6127-092B-848D-ECDEEC7C680E}"/>
                </a:ext>
              </a:extLst>
            </p:cNvPr>
            <p:cNvSpPr txBox="1"/>
            <p:nvPr/>
          </p:nvSpPr>
          <p:spPr>
            <a:xfrm>
              <a:off x="835362" y="6156012"/>
              <a:ext cx="1864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dirty="0">
                  <a:solidFill>
                    <a:srgbClr val="005800"/>
                  </a:solidFill>
                </a:rPr>
                <a:t>Energy</a:t>
              </a:r>
              <a:endParaRPr kumimoji="1" lang="ja-JP" altLang="en-US" dirty="0">
                <a:solidFill>
                  <a:srgbClr val="005800"/>
                </a:solidFill>
              </a:endParaRPr>
            </a:p>
          </p:txBody>
        </p:sp>
      </p:grp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E1EC13B5-9676-1FB0-EBD7-39F69688E9B5}"/>
              </a:ext>
            </a:extLst>
          </p:cNvPr>
          <p:cNvSpPr/>
          <p:nvPr/>
        </p:nvSpPr>
        <p:spPr bwMode="auto">
          <a:xfrm>
            <a:off x="3275856" y="6069850"/>
            <a:ext cx="828000" cy="501789"/>
          </a:xfrm>
          <a:prstGeom prst="roundRect">
            <a:avLst/>
          </a:prstGeom>
          <a:solidFill>
            <a:srgbClr val="005800">
              <a:alpha val="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2CB1E06A-DBB2-238C-B0F8-8EAB553C3A64}"/>
              </a:ext>
            </a:extLst>
          </p:cNvPr>
          <p:cNvSpPr/>
          <p:nvPr/>
        </p:nvSpPr>
        <p:spPr bwMode="auto">
          <a:xfrm>
            <a:off x="4391145" y="6093296"/>
            <a:ext cx="648000" cy="473386"/>
          </a:xfrm>
          <a:prstGeom prst="roundRect">
            <a:avLst/>
          </a:prstGeom>
          <a:solidFill>
            <a:srgbClr val="993300">
              <a:alpha val="1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grpSp>
        <p:nvGrpSpPr>
          <p:cNvPr id="17" name="Group 35">
            <a:extLst>
              <a:ext uri="{FF2B5EF4-FFF2-40B4-BE49-F238E27FC236}">
                <a16:creationId xmlns:a16="http://schemas.microsoft.com/office/drawing/2014/main" id="{6206F434-8906-7F17-7BC4-088020131F75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333375"/>
            <a:ext cx="2663825" cy="1014413"/>
            <a:chOff x="3833" y="346"/>
            <a:chExt cx="1678" cy="639"/>
          </a:xfrm>
        </p:grpSpPr>
        <p:sp>
          <p:nvSpPr>
            <p:cNvPr id="22" name="Line 36">
              <a:extLst>
                <a:ext uri="{FF2B5EF4-FFF2-40B4-BE49-F238E27FC236}">
                  <a16:creationId xmlns:a16="http://schemas.microsoft.com/office/drawing/2014/main" id="{425C324F-8DDE-04C2-870B-00BFC2461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724"/>
              <a:ext cx="1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0" name="Text Box 37">
              <a:extLst>
                <a:ext uri="{FF2B5EF4-FFF2-40B4-BE49-F238E27FC236}">
                  <a16:creationId xmlns:a16="http://schemas.microsoft.com/office/drawing/2014/main" id="{1885C55C-E6B0-DF15-FDB9-427715013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" y="724"/>
              <a:ext cx="22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ja-JP" sz="1600"/>
                <a:t>0</a:t>
              </a:r>
            </a:p>
          </p:txBody>
        </p:sp>
        <p:sp>
          <p:nvSpPr>
            <p:cNvPr id="786467" name="Text Box 38">
              <a:extLst>
                <a:ext uri="{FF2B5EF4-FFF2-40B4-BE49-F238E27FC236}">
                  <a16:creationId xmlns:a16="http://schemas.microsoft.com/office/drawing/2014/main" id="{2C752393-F852-0EA1-D0A8-91E6EDA0B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3" y="724"/>
              <a:ext cx="2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ja-JP" sz="1600"/>
                <a:t>1</a:t>
              </a:r>
            </a:p>
          </p:txBody>
        </p:sp>
        <p:sp>
          <p:nvSpPr>
            <p:cNvPr id="786468" name="Text Box 39">
              <a:extLst>
                <a:ext uri="{FF2B5EF4-FFF2-40B4-BE49-F238E27FC236}">
                  <a16:creationId xmlns:a16="http://schemas.microsoft.com/office/drawing/2014/main" id="{0BDD6FEF-7497-1A26-8305-B91830028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" y="603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ja-JP" sz="1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786469" name="Freeform 40">
              <a:extLst>
                <a:ext uri="{FF2B5EF4-FFF2-40B4-BE49-F238E27FC236}">
                  <a16:creationId xmlns:a16="http://schemas.microsoft.com/office/drawing/2014/main" id="{21D10277-93D3-E48E-DB42-6B2FDD567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" y="395"/>
              <a:ext cx="898" cy="590"/>
            </a:xfrm>
            <a:custGeom>
              <a:avLst/>
              <a:gdLst>
                <a:gd name="T0" fmla="*/ 0 w 1497"/>
                <a:gd name="T1" fmla="*/ 1 h 846"/>
                <a:gd name="T2" fmla="*/ 1 w 1497"/>
                <a:gd name="T3" fmla="*/ 1 h 846"/>
                <a:gd name="T4" fmla="*/ 1 w 1497"/>
                <a:gd name="T5" fmla="*/ 1 h 846"/>
                <a:gd name="T6" fmla="*/ 1 w 1497"/>
                <a:gd name="T7" fmla="*/ 1 h 8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97"/>
                <a:gd name="T13" fmla="*/ 0 h 846"/>
                <a:gd name="T14" fmla="*/ 1497 w 1497"/>
                <a:gd name="T15" fmla="*/ 846 h 8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97" h="846">
                  <a:moveTo>
                    <a:pt x="0" y="143"/>
                  </a:moveTo>
                  <a:cubicBezTo>
                    <a:pt x="170" y="494"/>
                    <a:pt x="340" y="846"/>
                    <a:pt x="499" y="823"/>
                  </a:cubicBezTo>
                  <a:cubicBezTo>
                    <a:pt x="658" y="800"/>
                    <a:pt x="787" y="14"/>
                    <a:pt x="953" y="7"/>
                  </a:cubicBezTo>
                  <a:cubicBezTo>
                    <a:pt x="1119" y="0"/>
                    <a:pt x="1308" y="389"/>
                    <a:pt x="1497" y="778"/>
                  </a:cubicBezTo>
                </a:path>
              </a:pathLst>
            </a:custGeom>
            <a:noFill/>
            <a:ln w="25400" cap="flat" cmpd="sng">
              <a:solidFill>
                <a:srgbClr val="006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ja-JP" altLang="en-US"/>
            </a:p>
          </p:txBody>
        </p:sp>
        <p:sp>
          <p:nvSpPr>
            <p:cNvPr id="786470" name="Text Box 41">
              <a:extLst>
                <a:ext uri="{FF2B5EF4-FFF2-40B4-BE49-F238E27FC236}">
                  <a16:creationId xmlns:a16="http://schemas.microsoft.com/office/drawing/2014/main" id="{07864024-ED7A-1DAC-C4F1-3E82B9277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346"/>
              <a:ext cx="4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ja-JP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 </a:t>
              </a:r>
              <a:r>
                <a:rPr lang="en-US" altLang="ja-JP" sz="1800" dirty="0"/>
                <a:t>(</a:t>
              </a:r>
              <a:r>
                <a:rPr lang="en-US" altLang="ja-JP" sz="1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ja-JP" sz="1800" dirty="0"/>
                <a:t>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6471" name="Text Box 42">
                  <a:extLst>
                    <a:ext uri="{FF2B5EF4-FFF2-40B4-BE49-F238E27FC236}">
                      <a16:creationId xmlns:a16="http://schemas.microsoft.com/office/drawing/2014/main" id="{B70C7BEB-149E-92C2-0599-252DF94674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3" y="723"/>
                  <a:ext cx="226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86471" name="Text Box 42">
                  <a:extLst>
                    <a:ext uri="{FF2B5EF4-FFF2-40B4-BE49-F238E27FC236}">
                      <a16:creationId xmlns:a16="http://schemas.microsoft.com/office/drawing/2014/main" id="{B70C7BEB-149E-92C2-0599-252DF94674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13" y="723"/>
                  <a:ext cx="226" cy="21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7059B3A-2968-0F22-996F-32E98BC9E230}"/>
              </a:ext>
            </a:extLst>
          </p:cNvPr>
          <p:cNvGrpSpPr/>
          <p:nvPr/>
        </p:nvGrpSpPr>
        <p:grpSpPr>
          <a:xfrm>
            <a:off x="5990300" y="5879013"/>
            <a:ext cx="2614148" cy="646331"/>
            <a:chOff x="6444208" y="5014917"/>
            <a:chExt cx="2614148" cy="646331"/>
          </a:xfrm>
        </p:grpSpPr>
        <p:sp>
          <p:nvSpPr>
            <p:cNvPr id="6" name="矢印: 右 5">
              <a:extLst>
                <a:ext uri="{FF2B5EF4-FFF2-40B4-BE49-F238E27FC236}">
                  <a16:creationId xmlns:a16="http://schemas.microsoft.com/office/drawing/2014/main" id="{550ADB66-6B1F-AEE8-6F52-1294FE07D050}"/>
                </a:ext>
              </a:extLst>
            </p:cNvPr>
            <p:cNvSpPr/>
            <p:nvPr/>
          </p:nvSpPr>
          <p:spPr bwMode="auto">
            <a:xfrm>
              <a:off x="6444208" y="5229200"/>
              <a:ext cx="419480" cy="251367"/>
            </a:xfrm>
            <a:prstGeom prst="rightArrow">
              <a:avLst/>
            </a:prstGeom>
            <a:solidFill>
              <a:srgbClr val="FFCC00">
                <a:alpha val="2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50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D4454CBB-235E-47B9-0C34-9A5D7BCE2699}"/>
                </a:ext>
              </a:extLst>
            </p:cNvPr>
            <p:cNvSpPr txBox="1"/>
            <p:nvPr/>
          </p:nvSpPr>
          <p:spPr>
            <a:xfrm>
              <a:off x="6934894" y="5014917"/>
              <a:ext cx="21234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dirty="0">
                  <a:solidFill>
                    <a:srgbClr val="005800"/>
                  </a:solidFill>
                </a:rPr>
                <a:t>Interfacial energy </a:t>
              </a:r>
              <a:r>
                <a:rPr kumimoji="1" lang="en-US" altLang="ja-JP" dirty="0">
                  <a:solidFill>
                    <a:srgbClr val="993300"/>
                  </a:solidFill>
                </a:rPr>
                <a:t>+ bulk energy</a:t>
              </a:r>
              <a:endParaRPr kumimoji="1" lang="ja-JP" altLang="en-US" dirty="0">
                <a:solidFill>
                  <a:srgbClr val="993300"/>
                </a:solidFill>
              </a:endParaRPr>
            </a:p>
          </p:txBody>
        </p:sp>
      </p:grpSp>
      <p:grpSp>
        <p:nvGrpSpPr>
          <p:cNvPr id="7" name="グループ化 2">
            <a:extLst>
              <a:ext uri="{FF2B5EF4-FFF2-40B4-BE49-F238E27FC236}">
                <a16:creationId xmlns:a16="http://schemas.microsoft.com/office/drawing/2014/main" id="{614CBD71-8DC9-D210-FFAD-77593647F20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12160" y="3789040"/>
            <a:ext cx="2441575" cy="1882867"/>
            <a:chOff x="6091238" y="4066059"/>
            <a:chExt cx="3051968" cy="2354043"/>
          </a:xfrm>
        </p:grpSpPr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1F40A61E-7D77-2704-01EA-290D4D669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1190" y="5958437"/>
              <a:ext cx="279201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>
                      <a:alpha val="2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ja-JP" sz="1800" dirty="0">
                  <a:solidFill>
                    <a:srgbClr val="0070C0"/>
                  </a:solidFill>
                </a:rPr>
                <a:t>unequal well-depth</a:t>
              </a:r>
            </a:p>
          </p:txBody>
        </p:sp>
        <p:grpSp>
          <p:nvGrpSpPr>
            <p:cNvPr id="12" name="Group 9">
              <a:extLst>
                <a:ext uri="{FF2B5EF4-FFF2-40B4-BE49-F238E27FC236}">
                  <a16:creationId xmlns:a16="http://schemas.microsoft.com/office/drawing/2014/main" id="{A6C61C58-FFDD-8F5B-C787-3B4816E017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789" y="4645972"/>
              <a:ext cx="2592388" cy="1324537"/>
              <a:chOff x="3832" y="2804"/>
              <a:chExt cx="1633" cy="1125"/>
            </a:xfrm>
          </p:grpSpPr>
          <p:grpSp>
            <p:nvGrpSpPr>
              <p:cNvPr id="14" name="Group 10">
                <a:extLst>
                  <a:ext uri="{FF2B5EF4-FFF2-40B4-BE49-F238E27FC236}">
                    <a16:creationId xmlns:a16="http://schemas.microsoft.com/office/drawing/2014/main" id="{9ACF50E0-7F04-720F-DA38-7C45ACE9E6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2" y="2804"/>
                <a:ext cx="1317" cy="1125"/>
                <a:chOff x="3832" y="2804"/>
                <a:chExt cx="1317" cy="1125"/>
              </a:xfrm>
            </p:grpSpPr>
            <p:sp>
              <p:nvSpPr>
                <p:cNvPr id="24" name="Line 11">
                  <a:extLst>
                    <a:ext uri="{FF2B5EF4-FFF2-40B4-BE49-F238E27FC236}">
                      <a16:creationId xmlns:a16="http://schemas.microsoft.com/office/drawing/2014/main" id="{C6849D6B-A33B-94C4-5CEF-6B856DD9F8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32" y="3427"/>
                  <a:ext cx="131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25" name="Freeform 12">
                  <a:extLst>
                    <a:ext uri="{FF2B5EF4-FFF2-40B4-BE49-F238E27FC236}">
                      <a16:creationId xmlns:a16="http://schemas.microsoft.com/office/drawing/2014/main" id="{93B428B3-FED2-A262-E174-4306F0CBD7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65" y="2804"/>
                  <a:ext cx="1225" cy="913"/>
                </a:xfrm>
                <a:custGeom>
                  <a:avLst/>
                  <a:gdLst>
                    <a:gd name="T0" fmla="*/ 0 w 1452"/>
                    <a:gd name="T1" fmla="*/ 108 h 877"/>
                    <a:gd name="T2" fmla="*/ 8 w 1452"/>
                    <a:gd name="T3" fmla="*/ 1421 h 877"/>
                    <a:gd name="T4" fmla="*/ 17 w 1452"/>
                    <a:gd name="T5" fmla="*/ 547 h 877"/>
                    <a:gd name="T6" fmla="*/ 25 w 1452"/>
                    <a:gd name="T7" fmla="*/ 2030 h 877"/>
                    <a:gd name="T8" fmla="*/ 34 w 1452"/>
                    <a:gd name="T9" fmla="*/ 0 h 87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452" h="877">
                      <a:moveTo>
                        <a:pt x="0" y="45"/>
                      </a:moveTo>
                      <a:cubicBezTo>
                        <a:pt x="121" y="300"/>
                        <a:pt x="242" y="557"/>
                        <a:pt x="363" y="586"/>
                      </a:cubicBezTo>
                      <a:cubicBezTo>
                        <a:pt x="484" y="617"/>
                        <a:pt x="606" y="184"/>
                        <a:pt x="727" y="226"/>
                      </a:cubicBezTo>
                      <a:cubicBezTo>
                        <a:pt x="848" y="268"/>
                        <a:pt x="969" y="877"/>
                        <a:pt x="1090" y="839"/>
                      </a:cubicBezTo>
                      <a:cubicBezTo>
                        <a:pt x="1211" y="801"/>
                        <a:pt x="1377" y="175"/>
                        <a:pt x="1452" y="0"/>
                      </a:cubicBezTo>
                    </a:path>
                  </a:pathLst>
                </a:custGeom>
                <a:noFill/>
                <a:ln w="25400">
                  <a:solidFill>
                    <a:srgbClr val="00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ja-JP" altLang="en-US"/>
                </a:p>
              </p:txBody>
            </p:sp>
            <p:sp>
              <p:nvSpPr>
                <p:cNvPr id="786465" name="Text Box 13">
                  <a:extLst>
                    <a:ext uri="{FF2B5EF4-FFF2-40B4-BE49-F238E27FC236}">
                      <a16:creationId xmlns:a16="http://schemas.microsoft.com/office/drawing/2014/main" id="{EE327DAA-2845-1DC3-BE9B-5E8C93AE54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68" y="3427"/>
                  <a:ext cx="227" cy="3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ja-JP" sz="1800"/>
                    <a:t>0</a:t>
                  </a:r>
                </a:p>
              </p:txBody>
            </p:sp>
            <p:sp>
              <p:nvSpPr>
                <p:cNvPr id="786472" name="Text Box 14">
                  <a:extLst>
                    <a:ext uri="{FF2B5EF4-FFF2-40B4-BE49-F238E27FC236}">
                      <a16:creationId xmlns:a16="http://schemas.microsoft.com/office/drawing/2014/main" id="{0699846F-37B5-42CE-B26C-0D6F3DA99B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59" y="3618"/>
                  <a:ext cx="226" cy="31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ja-JP" sz="1800"/>
                    <a:t>1</a:t>
                  </a:r>
                </a:p>
              </p:txBody>
            </p:sp>
          </p:grpSp>
          <p:sp>
            <p:nvSpPr>
              <p:cNvPr id="16" name="Text Box 15">
                <a:extLst>
                  <a:ext uri="{FF2B5EF4-FFF2-40B4-BE49-F238E27FC236}">
                    <a16:creationId xmlns:a16="http://schemas.microsoft.com/office/drawing/2014/main" id="{B31A3BE9-4B3C-61C1-C620-96B1AEC2E3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3" y="3295"/>
                <a:ext cx="272" cy="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00">
                        <a:alpha val="20000"/>
                      </a:srgbClr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ja-JP" sz="18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</p:txBody>
          </p:sp>
        </p:grpSp>
        <p:pic>
          <p:nvPicPr>
            <p:cNvPr id="13" name="Picture 27" descr="txp_fig">
              <a:extLst>
                <a:ext uri="{FF2B5EF4-FFF2-40B4-BE49-F238E27FC236}">
                  <a16:creationId xmlns:a16="http://schemas.microsoft.com/office/drawing/2014/main" id="{22706CC8-E06C-141D-390A-D38F274D5C01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1238" y="4066059"/>
              <a:ext cx="273050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>
                      <a:alpha val="2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617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usepackage{amsmath,amsfonts}&#10;&#10;\newcommand{\R}{\mathbb R}&#10;\newcommand{\C}{\mathbb C}&#10;\newcommand{\Q}{\mathbb Q}&#10;\newcommand{\Z}{\mathbb Z}&#10;\newcommand{\ep}{\varepsilon}&#10;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1.2"/>
  <p:tag name="DEFAULTFONTSIZE" val="10"/>
  <p:tag name="DEFAULTWIDTH" val="437"/>
  <p:tag name="DEFAULTHEIGHT" val="35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&#10;\newcommand{\R}{\mathbb R}&#10;\newcommand{\C}{\mathbb C}&#10;\newcommand{\Q}{\mathbb Q}&#10;\newcommand{\Z}{\mathbb Z}&#10;&#10;\begin{document}&#10;&#10;\[&#10;W(u)=-\int_0^u f(s)ds&#10;\]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37"/>
  <p:tag name="BOXHEIGHT" val="357"/>
  <p:tag name="BOXFONT" val="10"/>
  <p:tag name="BOXWRAP" val="False"/>
  <p:tag name="WORKAROUNDTRANSPARENCYBUG" val="False"/>
  <p:tag name="ALLOWFONTSUBSTITUTION" val="False"/>
  <p:tag name="BITMAPFORMAT" val="pngmono"/>
  <p:tag name="ORIGWIDTH" val="198"/>
  <p:tag name="PICTUREFILESIZE" val="121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&#10;\newcommand{\R}{\mathbb R}&#10;\newcommand{\C}{\mathbb C}&#10;\newcommand{\Q}{\mathbb Q}&#10;\newcommand{\Z}{\mathbb Z}&#10;\newcommand{\ep}{\varepsilon}&#10;&#10;\begin{document}&#10;$\nu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37"/>
  <p:tag name="BOXHEIGHT" val="357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68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&#10;\newcommand{\R}{\mathbb R}&#10;\newcommand{\C}{\mathbb C}&#10;\newcommand{\Q}{\mathbb Q}&#10;\newcommand{\Z}{\mathbb Z}&#10;&#10;\begin{document}&#10;&#10;$u\approx 1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37"/>
  <p:tag name="BOXHEIGHT" val="357"/>
  <p:tag name="BOXFONT" val="10"/>
  <p:tag name="BOXWRAP" val="False"/>
  <p:tag name="WORKAROUNDTRANSPARENCYBUG" val="False"/>
  <p:tag name="ALLOWFONTSUBSTITUTION" val="False"/>
  <p:tag name="BITMAPFORMAT" val="pngmono"/>
  <p:tag name="ORIGWIDTH" val="52"/>
  <p:tag name="PICTUREFILESIZE" val="193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&#10;\newcommand{\R}{\mathbb R}&#10;\newcommand{\C}{\mathbb C}&#10;\newcommand{\Q}{\mathbb Q}&#10;\newcommand{\Z}{\mathbb Z}&#10;&#10;\begin{document}&#10;$u\approx 0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37"/>
  <p:tag name="BOXHEIGHT" val="357"/>
  <p:tag name="BOXFONT" val="10"/>
  <p:tag name="BOXWRAP" val="False"/>
  <p:tag name="WORKAROUNDTRANSPARENCYBUG" val="False"/>
  <p:tag name="ALLOWFONTSUBSTITUTION" val="False"/>
  <p:tag name="BITMAPFORMAT" val="pngmono"/>
  <p:tag name="ORIGWIDTH" val="52"/>
  <p:tag name="PICTUREFILESIZE" val="24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&#10;\newcommand{\R}{\mathbb R}&#10;\newcommand{\C}{\mathbb C}&#10;\newcommand{\Q}{\mathbb Q}&#10;\newcommand{\Z}{\mathbb Z}&#10;\newcommand{\ep}{\varepsilon}&#10;&#10;\begin{document}&#10;\[&#10;\frac{\partial u}{\partial t} = \Delta u + \frac{1}{\ep^2}&#10;\big(f(u)-\ep g(u)\big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37"/>
  <p:tag name="BOXHEIGHT" val="357"/>
  <p:tag name="BOXFONT" val="10"/>
  <p:tag name="BOXWRAP" val="False"/>
  <p:tag name="WORKAROUNDTRANSPARENCYBUG" val="False"/>
  <p:tag name="ALLOWFONTSUBSTITUTION" val="False"/>
  <p:tag name="BITMAPFORMAT" val="pngmono"/>
  <p:tag name="ORIGWIDTH" val="282"/>
  <p:tag name="PICTUREFILESIZE" val="171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&#10;\newcommand{\R}{\mathbb R}&#10;\newcommand{\C}{\mathbb C}&#10;\newcommand{\Q}{\mathbb Q}&#10;\newcommand{\Z}{\mathbb Z}&#10;&#10;\begin{document}&#10;&#10;$V=\kappa + A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37"/>
  <p:tag name="BOXHEIGHT" val="357"/>
  <p:tag name="BOXFONT" val="10"/>
  <p:tag name="BOXWRAP" val="False"/>
  <p:tag name="WORKAROUNDTRANSPARENCYBUG" val="False"/>
  <p:tag name="ALLOWFONTSUBSTITUTION" val="False"/>
  <p:tag name="BITMAPFORMAT" val="pngmono"/>
  <p:tag name="ORIGWIDTH" val="104"/>
  <p:tag name="PICTUREFILESIZE" val="336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varepsilon\to 0  template TPT1  env TPENV1  fore 0  back 16777215  eqnno 1"/>
  <p:tag name="FILENAME" val="TP_tmp"/>
  <p:tag name="ORIGWIDTH" val="26"/>
  <p:tag name="PICTUREFILESIZE" val="90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,amsfonts}&#10;&#10;\newcommand{\R}{\mathbb R}&#10;\newcommand{\C}{\mathbb C}&#10;\newcommand{\Q}{\mathbb Q}&#10;\newcommand{\Z}{\mathbb Z}&#10;&#10;\begin{document}&#10;&#10;$u= 1$&#10;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"/>
  <p:tag name="PICTUREFILESIZE" val="13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{amsmath,amsfonts}&#10;&#10;\newcommand{\R}{\mathbb R}&#10;\newcommand{\C}{\mathbb C}&#10;\newcommand{\Q}{\mathbb Q}&#10;\newcommand{\Z}{\mathbb Z}&#10;&#10;\begin{document}&#10;$u= 0$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5"/>
  <p:tag name="PICTUREFILESIZE" val="179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&#10;\newcommand{\R}{\mathbb R}&#10;\newcommand{\C}{\mathbb C}&#10;\newcommand{\Q}{\mathbb Q}&#10;\newcommand{\Z}{\mathbb Z}&#10;&#10;\begin{document}&#10;&#10;$u\approx 1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37"/>
  <p:tag name="BOXHEIGHT" val="357"/>
  <p:tag name="BOXFONT" val="10"/>
  <p:tag name="BOXWRAP" val="False"/>
  <p:tag name="WORKAROUNDTRANSPARENCYBUG" val="False"/>
  <p:tag name="ALLOWFONTSUBSTITUTION" val="False"/>
  <p:tag name="BITMAPFORMAT" val="pngmono"/>
  <p:tag name="ORIGWIDTH" val="52"/>
  <p:tag name="PICTUREFILESIZE" val="193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&#10;\newcommand{\R}{\mathbb R}&#10;\newcommand{\C}{\mathbb C}&#10;\newcommand{\Q}{\mathbb Q}&#10;\newcommand{\Z}{\mathbb Z}&#10;&#10;\begin{document}&#10;\[&#10;\frac{\partial u}{\partial t} = \Delta u + f(u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37"/>
  <p:tag name="BOXHEIGHT" val="357"/>
  <p:tag name="BOXFONT" val="10"/>
  <p:tag name="BOXWRAP" val="False"/>
  <p:tag name="WORKAROUNDTRANSPARENCYBUG" val="False"/>
  <p:tag name="ALLOWFONTSUBSTITUTION" val="False"/>
  <p:tag name="BITMAPFORMAT" val="pngmono"/>
  <p:tag name="ORIGWIDTH" val="161"/>
  <p:tag name="PICTUREFILESIZE" val="1051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&#10;\newcommand{\R}{\mathbb R}&#10;\newcommand{\C}{\mathbb C}&#10;\newcommand{\Q}{\mathbb Q}&#10;\newcommand{\Z}{\mathbb Z}&#10;&#10;\begin{document}&#10;$u\approx 0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37"/>
  <p:tag name="BOXHEIGHT" val="357"/>
  <p:tag name="BOXFONT" val="10"/>
  <p:tag name="BOXWRAP" val="False"/>
  <p:tag name="WORKAROUNDTRANSPARENCYBUG" val="False"/>
  <p:tag name="ALLOWFONTSUBSTITUTION" val="False"/>
  <p:tag name="BITMAPFORMAT" val="pngmono"/>
  <p:tag name="ORIGWIDTH" val="52"/>
  <p:tag name="PICTUREFILESIZE" val="24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&#10;\newcommand{\R}{\mathbb R}&#10;\newcommand{\C}{\mathbb C}&#10;\newcommand{\Q}{\mathbb Q}&#10;\newcommand{\Z}{\mathbb Z}&#10;&#10;\begin{document}&#10;&#10;\[&#10;W(u)=-\int_0^u f(s)ds&#10;\]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37"/>
  <p:tag name="BOXHEIGHT" val="357"/>
  <p:tag name="BOXFONT" val="10"/>
  <p:tag name="BOXWRAP" val="False"/>
  <p:tag name="WORKAROUNDTRANSPARENCYBUG" val="False"/>
  <p:tag name="ALLOWFONTSUBSTITUTION" val="False"/>
  <p:tag name="BITMAPFORMAT" val="pngmono"/>
  <p:tag name="ORIGWIDTH" val="198"/>
  <p:tag name="PICTUREFILESIZE" val="121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&#10;\newcommand{\R}{\mathbb R}&#10;\newcommand{\C}{\mathbb C}&#10;\newcommand{\Q}{\mathbb Q}&#10;\newcommand{\Z}{\mathbb Z}&#10;&#10;\begin{document}&#10;\[&#10;\frac{\partial u}{\partial t} = \Delta u + f(u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37"/>
  <p:tag name="BOXHEIGHT" val="357"/>
  <p:tag name="BOXFONT" val="10"/>
  <p:tag name="BOXWRAP" val="False"/>
  <p:tag name="WORKAROUNDTRANSPARENCYBUG" val="False"/>
  <p:tag name="ALLOWFONTSUBSTITUTION" val="False"/>
  <p:tag name="BITMAPFORMAT" val="pngmono"/>
  <p:tag name="ORIGWIDTH" val="161"/>
  <p:tag name="PICTUREFILESIZE" val="105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&#10;\newcommand{\R}{\mathbb R}&#10;\newcommand{\C}{\mathbb C}&#10;\newcommand{\Q}{\mathbb Q}&#10;\newcommand{\Z}{\mathbb Z}&#10;&#10;\begin{document}&#10;\[&#10;\frac{\partial u}{\partial t} = \Delta u + f(u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37"/>
  <p:tag name="BOXHEIGHT" val="357"/>
  <p:tag name="BOXFONT" val="10"/>
  <p:tag name="BOXWRAP" val="False"/>
  <p:tag name="WORKAROUNDTRANSPARENCYBUG" val="False"/>
  <p:tag name="ALLOWFONTSUBSTITUTION" val="False"/>
  <p:tag name="BITMAPFORMAT" val="pngmono"/>
  <p:tag name="ORIGWIDTH" val="161"/>
  <p:tag name="PICTUREFILESIZE" val="1051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&#10;\newcommand{\R}{\mathbb R}&#10;\newcommand{\C}{\mathbb C}&#10;\newcommand{\Q}{\mathbb Q}&#10;\newcommand{\Z}{\mathbb Z}&#10;\newcommand{\ep}{\varepsilon}&#10;&#10;\begin{document}&#10;$\nu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37"/>
  <p:tag name="BOXHEIGHT" val="357"/>
  <p:tag name="BOXFONT" val="10"/>
  <p:tag name="BOXWRAP" val="False"/>
  <p:tag name="WORKAROUNDTRANSPARENCYBUG" val="False"/>
  <p:tag name="ALLOWFONTSUBSTITUTION" val="False"/>
  <p:tag name="BITMAPFORMAT" val="pngmono"/>
  <p:tag name="ORIGWIDTH" val="11"/>
  <p:tag name="PICTUREFILESIZE" val="68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&#10;\newcommand{\R}{\mathbb R}&#10;\newcommand{\C}{\mathbb C}&#10;\newcommand{\Q}{\mathbb Q}&#10;\newcommand{\Z}{\mathbb Z}&#10;&#10;\begin{document}&#10;&#10;$u\approx 1$&#10;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37"/>
  <p:tag name="BOXHEIGHT" val="357"/>
  <p:tag name="BOXFONT" val="10"/>
  <p:tag name="BOXWRAP" val="False"/>
  <p:tag name="WORKAROUNDTRANSPARENCYBUG" val="False"/>
  <p:tag name="ALLOWFONTSUBSTITUTION" val="False"/>
  <p:tag name="BITMAPFORMAT" val="pngmono"/>
  <p:tag name="ORIGWIDTH" val="52"/>
  <p:tag name="PICTUREFILESIZE" val="193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&#10;\newcommand{\R}{\mathbb R}&#10;\newcommand{\C}{\mathbb C}&#10;\newcommand{\Q}{\mathbb Q}&#10;\newcommand{\Z}{\mathbb Z}&#10;&#10;\begin{document}&#10;$u\approx 0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37"/>
  <p:tag name="BOXHEIGHT" val="357"/>
  <p:tag name="BOXFONT" val="10"/>
  <p:tag name="BOXWRAP" val="False"/>
  <p:tag name="WORKAROUNDTRANSPARENCYBUG" val="False"/>
  <p:tag name="ALLOWFONTSUBSTITUTION" val="False"/>
  <p:tag name="BITMAPFORMAT" val="pngmono"/>
  <p:tag name="ORIGWIDTH" val="52"/>
  <p:tag name="PICTUREFILESIZE" val="242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,amsfonts}&#10;&#10;\newcommand{\R}{\mathbb R}&#10;\newcommand{\C}{\mathbb C}&#10;\newcommand{\Q}{\mathbb Q}&#10;\newcommand{\Z}{\mathbb Z}&#10;&#10;\begin{document}&#10;\[&#10;\frac{\partial u}{\partial t} = \Delta u + f(u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37"/>
  <p:tag name="BOXHEIGHT" val="357"/>
  <p:tag name="BOXFONT" val="10"/>
  <p:tag name="BOXWRAP" val="False"/>
  <p:tag name="WORKAROUNDTRANSPARENCYBUG" val="False"/>
  <p:tag name="ALLOWFONTSUBSTITUTION" val="False"/>
  <p:tag name="BITMAPFORMAT" val="pngmono"/>
  <p:tag name="ORIGWIDTH" val="161"/>
  <p:tag name="PICTUREFILESIZE" val="10518"/>
</p:tagLst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CC00">
            <a:alpha val="2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00">
            <a:alpha val="2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ja-JP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50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kumimoji="1" sz="2000" dirty="0"/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66500</TotalTime>
  <Words>1787</Words>
  <Application>Microsoft Office PowerPoint</Application>
  <PresentationFormat>画面に合わせる (4:3)</PresentationFormat>
  <Paragraphs>367</Paragraphs>
  <Slides>40</Slides>
  <Notes>4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8" baseType="lpstr">
      <vt:lpstr>Cambria Math</vt:lpstr>
      <vt:lpstr>Rage Italic</vt:lpstr>
      <vt:lpstr>Wingdings</vt:lpstr>
      <vt:lpstr>Monotype Corsiva</vt:lpstr>
      <vt:lpstr>Arial</vt:lpstr>
      <vt:lpstr>Times New Roman</vt:lpstr>
      <vt:lpstr>ＭＳ Ｐゴシック</vt:lpstr>
      <vt:lpstr>標準デザイン</vt:lpstr>
      <vt:lpstr>Front Propagation  through a Perforated Wall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Hamaoka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人間と数学？</dc:title>
  <dc:creator>isamu</dc:creator>
  <cp:lastModifiedBy>Hiroshi Matano</cp:lastModifiedBy>
  <cp:revision>912</cp:revision>
  <cp:lastPrinted>1601-01-01T00:00:00Z</cp:lastPrinted>
  <dcterms:created xsi:type="dcterms:W3CDTF">2003-10-23T04:44:10Z</dcterms:created>
  <dcterms:modified xsi:type="dcterms:W3CDTF">2025-05-31T07:03:56Z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