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56" r:id="rId5"/>
    <p:sldId id="257" r:id="rId6"/>
    <p:sldId id="258" r:id="rId7"/>
    <p:sldId id="276" r:id="rId8"/>
    <p:sldId id="277" r:id="rId9"/>
    <p:sldId id="278" r:id="rId10"/>
    <p:sldId id="279" r:id="rId11"/>
    <p:sldId id="281" r:id="rId12"/>
    <p:sldId id="280" r:id="rId13"/>
    <p:sldId id="259" r:id="rId14"/>
    <p:sldId id="261" r:id="rId15"/>
    <p:sldId id="260" r:id="rId16"/>
    <p:sldId id="273" r:id="rId17"/>
    <p:sldId id="271" r:id="rId18"/>
    <p:sldId id="269" r:id="rId19"/>
    <p:sldId id="264" r:id="rId20"/>
    <p:sldId id="270" r:id="rId21"/>
    <p:sldId id="265" r:id="rId22"/>
    <p:sldId id="266" r:id="rId23"/>
    <p:sldId id="26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79" d="100"/>
          <a:sy n="79" d="100"/>
        </p:scale>
        <p:origin x="365" y="7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660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8.xml"/><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3385" y="868362"/>
            <a:ext cx="8062546" cy="2387600"/>
          </a:xfrm>
        </p:spPr>
        <p:txBody>
          <a:bodyPr/>
          <a:lstStyle/>
          <a:p>
            <a:r>
              <a:rPr lang="en-US" dirty="0"/>
              <a:t>CAR INVENTORY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03386" y="3255962"/>
            <a:ext cx="5829300" cy="1072662"/>
          </a:xfrm>
        </p:spPr>
        <p:txBody>
          <a:bodyPr/>
          <a:lstStyle/>
          <a:p>
            <a:r>
              <a:rPr lang="en-US" dirty="0">
                <a:solidFill>
                  <a:schemeClr val="accent1"/>
                </a:solidFill>
              </a:rPr>
              <a:t>Afran Davalbhai (2AG19CS002)</a:t>
            </a:r>
          </a:p>
          <a:p>
            <a:r>
              <a:rPr lang="en-US" dirty="0">
                <a:solidFill>
                  <a:schemeClr val="accent1"/>
                </a:solidFill>
              </a:rPr>
              <a:t>Afnan Hudli (2AG19CS001)</a:t>
            </a:r>
          </a:p>
        </p:txBody>
      </p:sp>
      <p:sp>
        <p:nvSpPr>
          <p:cNvPr id="4" name="Subtitle 2">
            <a:extLst>
              <a:ext uri="{FF2B5EF4-FFF2-40B4-BE49-F238E27FC236}">
                <a16:creationId xmlns:a16="http://schemas.microsoft.com/office/drawing/2014/main" id="{65936981-8516-4FDB-961D-48190C192019}"/>
              </a:ext>
            </a:extLst>
          </p:cNvPr>
          <p:cNvSpPr txBox="1">
            <a:spLocks/>
          </p:cNvSpPr>
          <p:nvPr/>
        </p:nvSpPr>
        <p:spPr>
          <a:xfrm>
            <a:off x="7851532" y="5884862"/>
            <a:ext cx="3121268" cy="8940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Under the guidance of</a:t>
            </a:r>
          </a:p>
          <a:p>
            <a:r>
              <a:rPr lang="en-US" sz="2400" dirty="0"/>
              <a:t>Prof. Pooja Kullinavar</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DBMS MINI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1/23/2022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DBMS MINI PROJECT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1/23/2022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DBMS MINI PROJECT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1/23/2022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DBMS MINI PROJECT</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1/23/2022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DBMS MINI PROJECT</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1/23/2022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DBMS MINI PROJECT</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1/23/2022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DBMS MINI PROJECT</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17</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1/23/2022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DBMS MINI PROJECT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1/23/2022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DBMS MINI PROJECT</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1/23/2022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DBMS MINI PROJECT</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1/23/2022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DBMS MINI PROJECT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1000" y="2653167"/>
            <a:ext cx="10565675" cy="3436483"/>
          </a:xfrm>
        </p:spPr>
        <p:txBody>
          <a:bodyPr vert="horz" lIns="91440" tIns="45720" rIns="91440" bIns="45720" rtlCol="0" anchor="t">
            <a:normAutofit fontScale="85000" lnSpcReduction="10000"/>
          </a:bodyPr>
          <a:lstStyle/>
          <a:p>
            <a:pPr algn="just"/>
            <a:r>
              <a:rPr lang="en-US" sz="1600" dirty="0"/>
              <a:t>The main aim of this CAR INVENTORY MANAGEMENT SYSTEM mini project is to keep the track of employees, suppliers, sales, purchases &amp; bills of car spare products. We aim to demonstrate to use create, read, update and delete SQL operations through this project. The project is built for the owner of a wholesale car spares store who is able to keep track of employees, sales &amp; the suppliers of different categories of products. The project starts by entering login details of the type of user into the database. It has 2 kinds of login authentication, that is Admin &amp; Employee. The logic is designed in such kind that if the user account is of Admin then it redirects the user to the dashboard page. And if the user is an Employee, then it redirects to the billing page. The Admin has all the privileges to enter the details of an employee, add and delete the suppliers, manage the products and also view the bills. The employee has the privileges of generating the bills. The employee can add the products into the bill, generate and also print the bills. The employees, suppliers and the products can be further modified which demonstrates the update functionality. We can also search for employees, suppliers and the products based on their respective attributes. Finally, we can view the count of all the entities directly on the application dashboard. The application is built using Python Tkinter Framework and SQLite 3 technologies.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DBMS MINI PROJECT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11016" y="2461847"/>
            <a:ext cx="10450499" cy="3894504"/>
          </a:xfrm>
        </p:spPr>
        <p:txBody>
          <a:bodyPr vert="horz" lIns="91440" tIns="45720" rIns="91440" bIns="45720" rtlCol="0" anchor="t">
            <a:noAutofit/>
          </a:bodyPr>
          <a:lstStyle/>
          <a:p>
            <a:pPr algn="just"/>
            <a:r>
              <a:rPr lang="en-US" sz="1300" dirty="0"/>
              <a:t>With tremendous increase in technology, information technology is a fast-developing field. Technology which is in vogue today might become redundant tomorrow. This ever-changing scenario makes it possible to provide the latest and most modern IT solutions to various business and institutions.</a:t>
            </a:r>
          </a:p>
          <a:p>
            <a:pPr algn="just"/>
            <a:r>
              <a:rPr lang="en-US" sz="1300" dirty="0"/>
              <a:t>We are doing our project on Car Inventory Database Management. There is the need for efficient management-based system for handling all details about suppliers, products and customers.</a:t>
            </a:r>
          </a:p>
          <a:p>
            <a:pPr algn="just"/>
            <a:r>
              <a:rPr lang="en-US" sz="1300" dirty="0"/>
              <a:t>This project is an endeavor to provide a solution to this. The proposed system enables an administrator to keep track of all the information and maintaining records of the different categories of products, available with the suppliers and the customers who purchase our products. The Admin has all the privileges to enter the details of an employee, add and delete the suppliers, manage the products and also view the bills. The employee has the privileges of generating the bills. The employee can add the products into the bill, generate and also print the bills.</a:t>
            </a:r>
          </a:p>
          <a:p>
            <a:pPr algn="just"/>
            <a:r>
              <a:rPr lang="en-US" sz="1300" dirty="0"/>
              <a:t>Thus, the project is a sincere effort in simplifying the task of administrators &amp; employees in an easily usable format.</a:t>
            </a:r>
          </a:p>
          <a:p>
            <a:pPr algn="just"/>
            <a:r>
              <a:rPr lang="en-US" sz="1300" dirty="0"/>
              <a:t>Me and my partner Afnan are fond of cars and one evening we were passing by a car showroom and that time we got the idea for this </a:t>
            </a:r>
            <a:r>
              <a:rPr lang="en-US" sz="1300" dirty="0" err="1"/>
              <a:t>project,so</a:t>
            </a:r>
            <a:r>
              <a:rPr lang="en-US" sz="1300" dirty="0"/>
              <a:t> we finalized to make this project and hence planned to develop this system using PyCharm for front end and SQL as the Back End.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521719"/>
            <a:ext cx="2743200" cy="365125"/>
          </a:xfrm>
        </p:spPr>
        <p:txBody>
          <a:bodyPr/>
          <a:lstStyle/>
          <a:p>
            <a:fld id="{E1707CF3-9BC4-A745-ACDA-A73543D800FE}" type="datetime1">
              <a:rPr lang="en-US" smtClean="0"/>
              <a:pPr/>
              <a:t>1/23/2022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521719"/>
            <a:ext cx="4114800" cy="365125"/>
          </a:xfrm>
        </p:spPr>
        <p:txBody>
          <a:bodyPr/>
          <a:lstStyle/>
          <a:p>
            <a:r>
              <a:rPr lang="en-US" dirty="0"/>
              <a:t>DBMS MINI PROJECT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2545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3" y="136525"/>
            <a:ext cx="4659376" cy="811618"/>
          </a:xfrm>
        </p:spPr>
        <p:txBody>
          <a:bodyPr/>
          <a:lstStyle/>
          <a:p>
            <a:r>
              <a:rPr lang="en-US" dirty="0"/>
              <a:t>System Analysis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DBMS MINI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2CFA0402-5092-42D7-80B8-353B4962136B}"/>
              </a:ext>
            </a:extLst>
          </p:cNvPr>
          <p:cNvSpPr>
            <a:spLocks noGrp="1"/>
          </p:cNvSpPr>
          <p:nvPr>
            <p:ph idx="1"/>
          </p:nvPr>
        </p:nvSpPr>
        <p:spPr>
          <a:xfrm>
            <a:off x="771902" y="1212071"/>
            <a:ext cx="5126303" cy="4877444"/>
          </a:xfrm>
        </p:spPr>
        <p:txBody>
          <a:bodyPr/>
          <a:lstStyle/>
          <a:p>
            <a:r>
              <a:rPr lang="en-US" sz="1600" b="1" dirty="0">
                <a:solidFill>
                  <a:schemeClr val="tx1">
                    <a:lumMod val="85000"/>
                    <a:lumOff val="15000"/>
                  </a:schemeClr>
                </a:solidFill>
              </a:rPr>
              <a:t>EXISTING SYSTEM</a:t>
            </a:r>
          </a:p>
          <a:p>
            <a:r>
              <a:rPr lang="en-US" sz="1600" dirty="0">
                <a:solidFill>
                  <a:schemeClr val="tx1">
                    <a:lumMod val="65000"/>
                    <a:lumOff val="35000"/>
                  </a:schemeClr>
                </a:solidFill>
              </a:rPr>
              <a:t>Before starting the project we have to study its present and objective some of them are:-</a:t>
            </a:r>
          </a:p>
          <a:p>
            <a:pPr marL="285750" indent="-285750">
              <a:buFont typeface="Wingdings" panose="05000000000000000000" pitchFamily="2" charset="2"/>
              <a:buChar char="v"/>
            </a:pPr>
            <a:r>
              <a:rPr lang="en-US" sz="1600" dirty="0">
                <a:solidFill>
                  <a:schemeClr val="tx1">
                    <a:lumMod val="65000"/>
                    <a:lumOff val="35000"/>
                  </a:schemeClr>
                </a:solidFill>
              </a:rPr>
              <a:t>All the processes of this management were done manually in the form of paper work and the records were stored in the registers. In such cases there were frequent chances of data redundancy and data is ease to lose.</a:t>
            </a:r>
          </a:p>
          <a:p>
            <a:pPr marL="285750" indent="-285750">
              <a:buFont typeface="Wingdings" panose="05000000000000000000" pitchFamily="2" charset="2"/>
              <a:buChar char="v"/>
            </a:pPr>
            <a:r>
              <a:rPr lang="en-US" sz="1600" dirty="0">
                <a:solidFill>
                  <a:schemeClr val="tx1">
                    <a:lumMod val="65000"/>
                    <a:lumOff val="35000"/>
                  </a:schemeClr>
                </a:solidFill>
              </a:rPr>
              <a:t>All the introductions related to the products and others were printed on the papers, and this activity may lead to losing the data accidently.</a:t>
            </a:r>
          </a:p>
          <a:p>
            <a:pPr marL="285750" indent="-285750">
              <a:buFont typeface="Wingdings" panose="05000000000000000000" pitchFamily="2" charset="2"/>
              <a:buChar char="v"/>
            </a:pPr>
            <a:r>
              <a:rPr lang="en-US" sz="1600" dirty="0">
                <a:solidFill>
                  <a:schemeClr val="tx1">
                    <a:lumMod val="65000"/>
                    <a:lumOff val="35000"/>
                  </a:schemeClr>
                </a:solidFill>
              </a:rPr>
              <a:t>All the record structures are done by hand written; sometimes it produces mistakes in calculation.</a:t>
            </a:r>
          </a:p>
          <a:p>
            <a:pPr marL="285750" indent="-285750">
              <a:buFont typeface="Wingdings" panose="05000000000000000000" pitchFamily="2" charset="2"/>
              <a:buChar char="v"/>
            </a:pPr>
            <a:r>
              <a:rPr lang="en-US" sz="1600" dirty="0">
                <a:solidFill>
                  <a:schemeClr val="tx1">
                    <a:lumMod val="65000"/>
                    <a:lumOff val="35000"/>
                  </a:schemeClr>
                </a:solidFill>
              </a:rPr>
              <a:t>This system is very time consuming and require lots of manpower</a:t>
            </a:r>
          </a:p>
        </p:txBody>
      </p:sp>
      <p:sp>
        <p:nvSpPr>
          <p:cNvPr id="12" name="Content Placeholder 8">
            <a:extLst>
              <a:ext uri="{FF2B5EF4-FFF2-40B4-BE49-F238E27FC236}">
                <a16:creationId xmlns:a16="http://schemas.microsoft.com/office/drawing/2014/main" id="{1A339724-4406-4468-8D24-D0C50A9A3026}"/>
              </a:ext>
            </a:extLst>
          </p:cNvPr>
          <p:cNvSpPr txBox="1">
            <a:spLocks/>
          </p:cNvSpPr>
          <p:nvPr/>
        </p:nvSpPr>
        <p:spPr>
          <a:xfrm>
            <a:off x="6293796" y="1212071"/>
            <a:ext cx="5126303" cy="487744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chemeClr val="tx1">
                    <a:lumMod val="85000"/>
                    <a:lumOff val="15000"/>
                  </a:schemeClr>
                </a:solidFill>
              </a:rPr>
              <a:t>PROPOSED SYSTEM</a:t>
            </a:r>
          </a:p>
          <a:p>
            <a:r>
              <a:rPr lang="en-US" sz="1600" dirty="0">
                <a:solidFill>
                  <a:schemeClr val="tx1">
                    <a:lumMod val="65000"/>
                    <a:lumOff val="35000"/>
                  </a:schemeClr>
                </a:solidFill>
              </a:rPr>
              <a:t>Objective is to overcome the major limitation of the existing enabling effective management of the products, sales, employee details and customer details thereby improving the performance.</a:t>
            </a:r>
          </a:p>
          <a:p>
            <a:pPr marL="285750" indent="-285750">
              <a:buFont typeface="Wingdings" panose="05000000000000000000" pitchFamily="2" charset="2"/>
              <a:buChar char="v"/>
            </a:pPr>
            <a:r>
              <a:rPr lang="en-US" sz="1600" dirty="0">
                <a:solidFill>
                  <a:schemeClr val="tx1">
                    <a:lumMod val="65000"/>
                    <a:lumOff val="35000"/>
                  </a:schemeClr>
                </a:solidFill>
              </a:rPr>
              <a:t>With improved computerization being involved in the maintenance of all the details, can be kept at par.</a:t>
            </a:r>
          </a:p>
          <a:p>
            <a:pPr marL="285750" indent="-285750">
              <a:buFont typeface="Wingdings" panose="05000000000000000000" pitchFamily="2" charset="2"/>
              <a:buChar char="v"/>
            </a:pPr>
            <a:r>
              <a:rPr lang="en-US" sz="1600" dirty="0">
                <a:solidFill>
                  <a:schemeClr val="tx1">
                    <a:lumMod val="65000"/>
                    <a:lumOff val="35000"/>
                  </a:schemeClr>
                </a:solidFill>
              </a:rPr>
              <a:t>Easy retrieval of data will be made possible by finding techniques.</a:t>
            </a:r>
          </a:p>
          <a:p>
            <a:pPr marL="285750" indent="-285750">
              <a:buFont typeface="Wingdings" panose="05000000000000000000" pitchFamily="2" charset="2"/>
              <a:buChar char="v"/>
            </a:pPr>
            <a:r>
              <a:rPr lang="en-US" sz="1600" dirty="0">
                <a:solidFill>
                  <a:schemeClr val="tx1">
                    <a:lumMod val="65000"/>
                    <a:lumOff val="35000"/>
                  </a:schemeClr>
                </a:solidFill>
              </a:rPr>
              <a:t>Validation of data will ensure only accurate, valid and complete data is stored in the database.</a:t>
            </a:r>
          </a:p>
          <a:p>
            <a:pPr marL="285750" indent="-285750">
              <a:buFont typeface="Wingdings" panose="05000000000000000000" pitchFamily="2" charset="2"/>
              <a:buChar char="v"/>
            </a:pPr>
            <a:r>
              <a:rPr lang="en-US" sz="1600" dirty="0">
                <a:solidFill>
                  <a:schemeClr val="tx1">
                    <a:lumMod val="65000"/>
                    <a:lumOff val="35000"/>
                  </a:schemeClr>
                </a:solidFill>
              </a:rPr>
              <a:t>Also focused on UI which provides user friendly, clean and easy to use application which enhances overall user experience.</a:t>
            </a:r>
          </a:p>
          <a:p>
            <a:pPr marL="285750" indent="-285750">
              <a:buFont typeface="Wingdings" panose="05000000000000000000" pitchFamily="2" charset="2"/>
              <a:buChar char="v"/>
            </a:pPr>
            <a:r>
              <a:rPr lang="en-US" sz="1600" dirty="0">
                <a:solidFill>
                  <a:schemeClr val="tx1">
                    <a:lumMod val="65000"/>
                    <a:lumOff val="35000"/>
                  </a:schemeClr>
                </a:solidFill>
              </a:rPr>
              <a:t>This will be much less time-consuming comparing to existing system.</a:t>
            </a:r>
          </a:p>
        </p:txBody>
      </p:sp>
    </p:spTree>
    <p:extLst>
      <p:ext uri="{BB962C8B-B14F-4D97-AF65-F5344CB8AC3E}">
        <p14:creationId xmlns:p14="http://schemas.microsoft.com/office/powerpoint/2010/main" val="23237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System Requirements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Hardware Requirements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 Processor-i3, i5</a:t>
            </a:r>
          </a:p>
          <a:p>
            <a:r>
              <a:rPr lang="en-US" dirty="0"/>
              <a:t>• Hard Disk -25GB Minimum</a:t>
            </a:r>
          </a:p>
          <a:p>
            <a:r>
              <a:rPr lang="en-US" dirty="0"/>
              <a:t>• RAM-1GB Minimum</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Software requirements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Windows 10</a:t>
            </a:r>
          </a:p>
          <a:p>
            <a:r>
              <a:rPr lang="en-US" dirty="0"/>
              <a:t>• Front End: PyCharm</a:t>
            </a:r>
          </a:p>
          <a:p>
            <a:r>
              <a:rPr lang="en-US" dirty="0"/>
              <a:t>• Back End: SQLite 3</a:t>
            </a:r>
          </a:p>
          <a:p>
            <a:r>
              <a:rPr lang="en-US" dirty="0"/>
              <a:t>Language used</a:t>
            </a:r>
          </a:p>
          <a:p>
            <a:r>
              <a:rPr lang="en-US" dirty="0"/>
              <a:t>• PYTHON</a:t>
            </a:r>
          </a:p>
          <a:p>
            <a:r>
              <a:rPr lang="en-US" dirty="0"/>
              <a:t>• SQL</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1/23/2022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DBMS MINI PROJECT</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1926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Methodology</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81000" y="2653167"/>
            <a:ext cx="10565675" cy="3703183"/>
          </a:xfrm>
        </p:spPr>
        <p:txBody>
          <a:bodyPr vert="horz" lIns="91440" tIns="45720" rIns="91440" bIns="45720" rtlCol="0" anchor="t">
            <a:normAutofit/>
          </a:bodyPr>
          <a:lstStyle/>
          <a:p>
            <a:pPr algn="just"/>
            <a:r>
              <a:rPr lang="en-US" sz="1600" dirty="0"/>
              <a:t>A method in python is somewhat similar to a function, except it is associated with object/classes. Methods in python are very similar to functions except for two major differences.</a:t>
            </a:r>
          </a:p>
          <a:p>
            <a:pPr algn="just"/>
            <a:r>
              <a:rPr lang="en-US" sz="1600" dirty="0"/>
              <a:t>• The method is implicitly used for an object for which it is called.</a:t>
            </a:r>
          </a:p>
          <a:p>
            <a:pPr algn="just"/>
            <a:r>
              <a:rPr lang="en-US" sz="1600" dirty="0"/>
              <a:t>• The method is accessible to data that is contained within the class.</a:t>
            </a:r>
          </a:p>
          <a:p>
            <a:pPr algn="just"/>
            <a:r>
              <a:rPr lang="en-US" sz="1600" dirty="0"/>
              <a:t>SQLite3 can be integrated with Python using sqlite3 module, which was written by Gerhard Haring. It provides an SQL interface compliant with the DB-API 2.0 specification described by PEP 249. You do not need to install this</a:t>
            </a:r>
          </a:p>
          <a:p>
            <a:pPr algn="just">
              <a:lnSpc>
                <a:spcPct val="100000"/>
              </a:lnSpc>
            </a:pPr>
            <a:r>
              <a:rPr lang="en-US" sz="1600" b="1" dirty="0">
                <a:solidFill>
                  <a:srgbClr val="FFFF00"/>
                </a:solidFill>
              </a:rPr>
              <a:t>sqlite3.connect()</a:t>
            </a:r>
          </a:p>
          <a:p>
            <a:pPr algn="just">
              <a:lnSpc>
                <a:spcPct val="100000"/>
              </a:lnSpc>
            </a:pPr>
            <a:r>
              <a:rPr lang="en-US" sz="1600" b="1" dirty="0">
                <a:solidFill>
                  <a:srgbClr val="FFFF00"/>
                </a:solidFill>
              </a:rPr>
              <a:t>A connection with the SQL server can be established using either the sqlite3.connect() function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DBMS MINI PROJECT</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73327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44779" y="247718"/>
            <a:ext cx="7948947" cy="849245"/>
          </a:xfrm>
        </p:spPr>
        <p:txBody>
          <a:bodyPr/>
          <a:lstStyle/>
          <a:p>
            <a:r>
              <a:rPr lang="en-US" dirty="0"/>
              <a:t>Schema Diagram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DBMS MINI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6" name="Picture 5">
            <a:extLst>
              <a:ext uri="{FF2B5EF4-FFF2-40B4-BE49-F238E27FC236}">
                <a16:creationId xmlns:a16="http://schemas.microsoft.com/office/drawing/2014/main" id="{786AC091-7DCA-414B-B7FB-FD2176885A49}"/>
              </a:ext>
            </a:extLst>
          </p:cNvPr>
          <p:cNvPicPr>
            <a:picLocks noChangeAspect="1"/>
          </p:cNvPicPr>
          <p:nvPr/>
        </p:nvPicPr>
        <p:blipFill>
          <a:blip r:embed="rId2"/>
          <a:stretch>
            <a:fillRect/>
          </a:stretch>
        </p:blipFill>
        <p:spPr>
          <a:xfrm>
            <a:off x="797668" y="1517569"/>
            <a:ext cx="10593422" cy="3745097"/>
          </a:xfrm>
          <a:prstGeom prst="rect">
            <a:avLst/>
          </a:prstGeom>
        </p:spPr>
      </p:pic>
    </p:spTree>
    <p:extLst>
      <p:ext uri="{BB962C8B-B14F-4D97-AF65-F5344CB8AC3E}">
        <p14:creationId xmlns:p14="http://schemas.microsoft.com/office/powerpoint/2010/main" val="14134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44779" y="247718"/>
            <a:ext cx="7948947" cy="849245"/>
          </a:xfrm>
        </p:spPr>
        <p:txBody>
          <a:bodyPr/>
          <a:lstStyle/>
          <a:p>
            <a:r>
              <a:rPr lang="en-US" dirty="0"/>
              <a:t>Entity-Relationship Diagram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1/23/2022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DBMS MINI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Picture 10">
            <a:extLst>
              <a:ext uri="{FF2B5EF4-FFF2-40B4-BE49-F238E27FC236}">
                <a16:creationId xmlns:a16="http://schemas.microsoft.com/office/drawing/2014/main" id="{8894C424-5B9B-4741-83AC-6C45E971282D}"/>
              </a:ext>
            </a:extLst>
          </p:cNvPr>
          <p:cNvPicPr>
            <a:picLocks noChangeAspect="1"/>
          </p:cNvPicPr>
          <p:nvPr/>
        </p:nvPicPr>
        <p:blipFill>
          <a:blip r:embed="rId2"/>
          <a:stretch>
            <a:fillRect/>
          </a:stretch>
        </p:blipFill>
        <p:spPr>
          <a:xfrm rot="16200000">
            <a:off x="3627334" y="-540876"/>
            <a:ext cx="4937331" cy="8535064"/>
          </a:xfrm>
          <a:prstGeom prst="rect">
            <a:avLst/>
          </a:prstGeom>
        </p:spPr>
      </p:pic>
    </p:spTree>
    <p:extLst>
      <p:ext uri="{BB962C8B-B14F-4D97-AF65-F5344CB8AC3E}">
        <p14:creationId xmlns:p14="http://schemas.microsoft.com/office/powerpoint/2010/main" val="402149718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DBMS Project</Template>
  <TotalTime>34</TotalTime>
  <Words>1388</Words>
  <Application>Microsoft Office PowerPoint</Application>
  <PresentationFormat>Widescreen</PresentationFormat>
  <Paragraphs>220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Tenorite</vt:lpstr>
      <vt:lpstr>Wingdings</vt:lpstr>
      <vt:lpstr>Office Theme</vt:lpstr>
      <vt:lpstr>CAR INVENTORY MANAGEMENT SYSTEM</vt:lpstr>
      <vt:lpstr>Agenda</vt:lpstr>
      <vt:lpstr>Abstract</vt:lpstr>
      <vt:lpstr>Introduction</vt:lpstr>
      <vt:lpstr>System Analysis</vt:lpstr>
      <vt:lpstr>System Requirements</vt:lpstr>
      <vt:lpstr>Methodology</vt:lpstr>
      <vt:lpstr>Schema Diagram</vt:lpstr>
      <vt:lpstr>Entity-Relationship Diagram</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INVENTORY MANAGEMENT SYSTEM</dc:title>
  <dc:creator>Afran Davalbhai</dc:creator>
  <cp:keywords>DBMS Mini Project</cp:keywords>
  <cp:lastModifiedBy>Afran Davalbhai</cp:lastModifiedBy>
  <cp:revision>6</cp:revision>
  <dcterms:created xsi:type="dcterms:W3CDTF">2022-01-22T20:18:20Z</dcterms:created>
  <dcterms:modified xsi:type="dcterms:W3CDTF">2022-01-22T20:52:56Z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