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245D-7DF8-FB43-B3FD-EF4DEDBDD36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7726-E95C-E445-9536-A09EA4518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245D-7DF8-FB43-B3FD-EF4DEDBDD36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7726-E95C-E445-9536-A09EA4518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245D-7DF8-FB43-B3FD-EF4DEDBDD36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7726-E95C-E445-9536-A09EA4518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245D-7DF8-FB43-B3FD-EF4DEDBDD36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7726-E95C-E445-9536-A09EA4518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245D-7DF8-FB43-B3FD-EF4DEDBDD36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7726-E95C-E445-9536-A09EA4518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245D-7DF8-FB43-B3FD-EF4DEDBDD36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7726-E95C-E445-9536-A09EA45182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245D-7DF8-FB43-B3FD-EF4DEDBDD36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7726-E95C-E445-9536-A09EA4518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245D-7DF8-FB43-B3FD-EF4DEDBDD36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7726-E95C-E445-9536-A09EA4518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245D-7DF8-FB43-B3FD-EF4DEDBDD36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7726-E95C-E445-9536-A09EA4518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245D-7DF8-FB43-B3FD-EF4DEDBDD36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147726-E95C-E445-9536-A09EA4518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245D-7DF8-FB43-B3FD-EF4DEDBDD36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7726-E95C-E445-9536-A09EA4518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DC3245D-7DF8-FB43-B3FD-EF4DEDBDD36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7147726-E95C-E445-9536-A09EA45182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icolasHug/Surpri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86974" y="1649795"/>
            <a:ext cx="5894356" cy="1204306"/>
          </a:xfrm>
        </p:spPr>
        <p:txBody>
          <a:bodyPr/>
          <a:lstStyle/>
          <a:p>
            <a:r>
              <a:rPr lang="en-US" dirty="0" smtClean="0"/>
              <a:t>Book recommender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Andrea Francis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5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7753777" cy="35798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2001, the Book Crossings website released a dataset to the public that included over 1 million ratings (both user-given and implicit ratings). 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Business Problem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 order to continue growing the business, there is a need to increase user engagement and overall satisfaction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Solution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Build a personalized recommender system that provides </a:t>
            </a:r>
            <a:r>
              <a:rPr lang="en-US" dirty="0"/>
              <a:t>smart recommendations based on </a:t>
            </a:r>
            <a:r>
              <a:rPr lang="en-US" dirty="0" smtClean="0"/>
              <a:t>the books the user has rated previously</a:t>
            </a:r>
          </a:p>
          <a:p>
            <a:r>
              <a:rPr lang="en-US" dirty="0" smtClean="0"/>
              <a:t>Make use of the package ‘Surprise’ as a shortcut for recommendation algorithm</a:t>
            </a:r>
          </a:p>
          <a:p>
            <a:r>
              <a:rPr lang="en-US" dirty="0">
                <a:hlinkClick r:id="rId2"/>
              </a:rPr>
              <a:t>https://github.com/NicolasHug/</a:t>
            </a:r>
            <a:r>
              <a:rPr lang="en-US" dirty="0" smtClean="0">
                <a:hlinkClick r:id="rId2"/>
              </a:rPr>
              <a:t>Surprise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0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33265"/>
              </p:ext>
            </p:extLst>
          </p:nvPr>
        </p:nvGraphicFramePr>
        <p:xfrm>
          <a:off x="5551332" y="3989318"/>
          <a:ext cx="3401468" cy="6032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556916"/>
                <a:gridCol w="844552"/>
              </a:tblGrid>
              <a:tr h="3016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Average Rating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7.63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</a:t>
                      </a:r>
                      <a:r>
                        <a:rPr lang="en-US" sz="1200" baseline="0" dirty="0" smtClean="0"/>
                        <a:t>line RMSE (using Avg. Rating)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1.844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960" y="928669"/>
            <a:ext cx="3757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Data sets included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Books (271,379 records)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Users (278,858 records)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Ratings (1,149,780 records)</a:t>
            </a:r>
          </a:p>
        </p:txBody>
      </p:sp>
      <p:pic>
        <p:nvPicPr>
          <p:cNvPr id="6" name="Picture 5" descr="Ratings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341" y="828786"/>
            <a:ext cx="4434951" cy="28343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8619" y="3663153"/>
            <a:ext cx="673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Ratings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89382" y="561395"/>
            <a:ext cx="2454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Given Ratings Frequency 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877469" y="869172"/>
            <a:ext cx="14270" cy="266952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85775" y="2692057"/>
            <a:ext cx="538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Avg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7.63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146" y="4032125"/>
            <a:ext cx="3824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a simple recommender system, the only fields needed are a User ID, Item ID (ISBN) and the Rating</a:t>
            </a:r>
          </a:p>
          <a:p>
            <a:endParaRPr lang="en-US" sz="1600" dirty="0"/>
          </a:p>
          <a:p>
            <a:r>
              <a:rPr lang="en-US" sz="1600" dirty="0" smtClean="0"/>
              <a:t>Due to processing power limitations, a random sample of the Ratings dataset was used (35%)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09943"/>
              </p:ext>
            </p:extLst>
          </p:nvPr>
        </p:nvGraphicFramePr>
        <p:xfrm>
          <a:off x="1138689" y="2369940"/>
          <a:ext cx="2681726" cy="14209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0863"/>
                <a:gridCol w="1340863"/>
              </a:tblGrid>
              <a:tr h="3236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Location</a:t>
                      </a:r>
                      <a:endParaRPr lang="en-US" sz="1200" dirty="0"/>
                    </a:p>
                  </a:txBody>
                  <a:tcPr/>
                </a:tc>
              </a:tr>
              <a:tr h="249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Age</a:t>
                      </a:r>
                      <a:endParaRPr lang="en-US" sz="1200" dirty="0"/>
                    </a:p>
                  </a:txBody>
                  <a:tcPr/>
                </a:tc>
              </a:tr>
              <a:tr h="249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Rating (Implicit)</a:t>
                      </a:r>
                      <a:endParaRPr lang="en-US" sz="1200" dirty="0"/>
                    </a:p>
                  </a:txBody>
                  <a:tcPr/>
                </a:tc>
              </a:tr>
              <a:tr h="249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Rating (1-10)</a:t>
                      </a:r>
                      <a:endParaRPr lang="en-US" sz="1200" dirty="0"/>
                    </a:p>
                  </a:txBody>
                  <a:tcPr/>
                </a:tc>
              </a:tr>
              <a:tr h="249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Book Cover URL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ID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7753" y="2000608"/>
            <a:ext cx="375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Fields Included</a:t>
            </a:r>
          </a:p>
        </p:txBody>
      </p:sp>
    </p:spTree>
    <p:extLst>
      <p:ext uri="{BB962C8B-B14F-4D97-AF65-F5344CB8AC3E}">
        <p14:creationId xmlns:p14="http://schemas.microsoft.com/office/powerpoint/2010/main" val="142640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pic>
        <p:nvPicPr>
          <p:cNvPr id="8" name="Content Placeholder 7" descr="Predicted vs Tru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" b="414"/>
          <a:stretch/>
        </p:blipFill>
        <p:spPr>
          <a:xfrm>
            <a:off x="4566649" y="3657697"/>
            <a:ext cx="4463185" cy="2983725"/>
          </a:xfrm>
        </p:spPr>
      </p:pic>
      <p:sp>
        <p:nvSpPr>
          <p:cNvPr id="10" name="TextBox 9"/>
          <p:cNvSpPr txBox="1"/>
          <p:nvPr/>
        </p:nvSpPr>
        <p:spPr>
          <a:xfrm>
            <a:off x="5740671" y="3461832"/>
            <a:ext cx="220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Predictions Distribution</a:t>
            </a:r>
            <a:endParaRPr lang="en-US" sz="1600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89460"/>
              </p:ext>
            </p:extLst>
          </p:nvPr>
        </p:nvGraphicFramePr>
        <p:xfrm>
          <a:off x="5133913" y="2321447"/>
          <a:ext cx="4010087" cy="9048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14421"/>
                <a:gridCol w="995666"/>
              </a:tblGrid>
              <a:tr h="30162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Biased RMSE (from Cross-Validation)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1.722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Unbiased</a:t>
                      </a:r>
                      <a:r>
                        <a:rPr lang="en-US" sz="1200" b="1" baseline="0" dirty="0" smtClean="0"/>
                        <a:t> RMSE (from hold out Test group)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1.737  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         Difference from Baseline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- 0.107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6A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3" descr="Model Code 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4" y="1265891"/>
            <a:ext cx="4067172" cy="5462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3644" y="893779"/>
            <a:ext cx="309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Collaborative Filtering Method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9582" y="1969111"/>
            <a:ext cx="41670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Item based collaborative filtering predicts the rating that would be given for Item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,</a:t>
            </a:r>
            <a:r>
              <a:rPr lang="en-US" sz="1400" dirty="0" smtClean="0"/>
              <a:t> by User </a:t>
            </a:r>
            <a:r>
              <a:rPr lang="en-US" sz="1400" i="1" dirty="0" smtClean="0"/>
              <a:t>j </a:t>
            </a:r>
            <a:r>
              <a:rPr lang="en-US" sz="1400" dirty="0" smtClean="0"/>
              <a:t> by looking for for other items that are similar to item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, </a:t>
            </a:r>
            <a:r>
              <a:rPr lang="en-US" sz="1400" dirty="0" smtClean="0"/>
              <a:t>that user </a:t>
            </a:r>
            <a:r>
              <a:rPr lang="en-US" sz="1400" i="1" dirty="0" smtClean="0"/>
              <a:t>j</a:t>
            </a:r>
            <a:r>
              <a:rPr lang="en-US" sz="1400" dirty="0" smtClean="0"/>
              <a:t> may have already rated. </a:t>
            </a:r>
          </a:p>
          <a:p>
            <a:endParaRPr lang="en-US" sz="1400" dirty="0"/>
          </a:p>
          <a:p>
            <a:r>
              <a:rPr lang="en-US" sz="1400" dirty="0" smtClean="0"/>
              <a:t>Similarities are calculated between vectors of Book Ratings where there area shared users between vectors (i.e., Book A is rated by Users 1,3,5 and Book B is rated by Users  2,3,5,8,9 ) then a similarity could be calculated for Users 3 and 5.</a:t>
            </a:r>
          </a:p>
          <a:p>
            <a:endParaRPr lang="en-US" sz="1400" dirty="0" smtClean="0"/>
          </a:p>
          <a:p>
            <a:r>
              <a:rPr lang="en-US" sz="1400" dirty="0" smtClean="0"/>
              <a:t>Cosine Similarity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7" name="Picture 16" descr="Cosine Si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94" y="4132555"/>
            <a:ext cx="2796255" cy="66227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133912" y="465672"/>
            <a:ext cx="401008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Using the similarity measure, we identify the k items rated by </a:t>
            </a:r>
            <a:r>
              <a:rPr lang="en-US" sz="1400" i="1" dirty="0" smtClean="0"/>
              <a:t>j</a:t>
            </a:r>
            <a:r>
              <a:rPr lang="en-US" sz="1400" dirty="0" smtClean="0"/>
              <a:t>, which are most similar to </a:t>
            </a:r>
            <a:r>
              <a:rPr lang="en-US" sz="1400" i="1" dirty="0" err="1" smtClean="0"/>
              <a:t>i</a:t>
            </a:r>
            <a:r>
              <a:rPr lang="en-US" sz="1400" dirty="0" smtClean="0"/>
              <a:t>. </a:t>
            </a:r>
          </a:p>
          <a:p>
            <a:endParaRPr lang="en-US" sz="1400" dirty="0" smtClean="0"/>
          </a:p>
          <a:p>
            <a:r>
              <a:rPr lang="en-US" sz="1400" dirty="0" smtClean="0"/>
              <a:t>The predicted rating is taken as a weighted average of the ratings of neighboring items, while adjusting for user and item effects through the baseline estimates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28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pic>
        <p:nvPicPr>
          <p:cNvPr id="8" name="Picture 7" descr="Prediction Boo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47" y="3739633"/>
            <a:ext cx="8435206" cy="1618625"/>
          </a:xfrm>
          <a:prstGeom prst="rect">
            <a:avLst/>
          </a:prstGeom>
        </p:spPr>
      </p:pic>
      <p:pic>
        <p:nvPicPr>
          <p:cNvPr id="9" name="Picture 8" descr="Prior Book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47" y="1214048"/>
            <a:ext cx="8487545" cy="19952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747" y="3380525"/>
            <a:ext cx="41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Suggested Books User Has Not Yet Rated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322" y="844716"/>
            <a:ext cx="245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Previously Rated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7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for improvement / next steps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59" y="914401"/>
            <a:ext cx="8039193" cy="4164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GET MORE PROCESSING POWER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This model was limited by the processing power available.  If greater processing power was used, full dataset could be used to train/test the model, which should provide greater accuracy </a:t>
            </a:r>
          </a:p>
          <a:p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FURTHER DATA CLEANING - </a:t>
            </a:r>
            <a:r>
              <a:rPr lang="en-US" dirty="0" smtClean="0"/>
              <a:t>Combine </a:t>
            </a:r>
            <a:r>
              <a:rPr lang="en-US" dirty="0"/>
              <a:t>different ISBNs for the same Title/Author </a:t>
            </a:r>
            <a:r>
              <a:rPr lang="en-US" dirty="0" smtClean="0"/>
              <a:t>combination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INCORPORATE ADDITIONAL INFORMATION</a:t>
            </a:r>
            <a:r>
              <a:rPr lang="en-US" dirty="0" smtClean="0"/>
              <a:t> - Make </a:t>
            </a:r>
            <a:r>
              <a:rPr lang="en-US" dirty="0"/>
              <a:t>use of Location and Age data to make </a:t>
            </a:r>
            <a:r>
              <a:rPr lang="en-US" dirty="0" smtClean="0"/>
              <a:t>predictions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Would also require </a:t>
            </a:r>
            <a:r>
              <a:rPr lang="en-US" dirty="0"/>
              <a:t>further cleaning of location data (</a:t>
            </a:r>
            <a:r>
              <a:rPr lang="en-US" dirty="0" err="1"/>
              <a:t>i.e</a:t>
            </a:r>
            <a:r>
              <a:rPr lang="en-US" dirty="0"/>
              <a:t>, geo coding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USE IMPLICIT RATINGS </a:t>
            </a:r>
            <a:r>
              <a:rPr lang="en-US" dirty="0" smtClean="0"/>
              <a:t>- Make </a:t>
            </a:r>
            <a:r>
              <a:rPr lang="en-US" dirty="0"/>
              <a:t>use of implicit rating data (could be separate model or combination</a:t>
            </a:r>
            <a:r>
              <a:rPr lang="en-US" dirty="0" smtClean="0"/>
              <a:t>)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TRY OTHER APPROACHES I.E., 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60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3366</TotalTime>
  <Words>499</Words>
  <Application>Microsoft Macintosh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Book recommender system</vt:lpstr>
      <vt:lpstr>Problem statement</vt:lpstr>
      <vt:lpstr>datasets</vt:lpstr>
      <vt:lpstr>The model</vt:lpstr>
      <vt:lpstr>Model Output</vt:lpstr>
      <vt:lpstr>Areas for improvement /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recommender system</dc:title>
  <dc:creator>Andrea</dc:creator>
  <cp:lastModifiedBy>Andrea</cp:lastModifiedBy>
  <cp:revision>28</cp:revision>
  <dcterms:created xsi:type="dcterms:W3CDTF">2017-11-29T17:23:12Z</dcterms:created>
  <dcterms:modified xsi:type="dcterms:W3CDTF">2017-12-02T01:29:16Z</dcterms:modified>
</cp:coreProperties>
</file>