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261" r:id="rId6"/>
    <p:sldId id="265" r:id="rId7"/>
    <p:sldId id="270" r:id="rId8"/>
    <p:sldId id="262" r:id="rId9"/>
    <p:sldId id="266" r:id="rId10"/>
    <p:sldId id="272" r:id="rId11"/>
    <p:sldId id="278" r:id="rId12"/>
    <p:sldId id="273" r:id="rId13"/>
    <p:sldId id="279" r:id="rId14"/>
    <p:sldId id="275" r:id="rId15"/>
    <p:sldId id="276" r:id="rId16"/>
    <p:sldId id="277" r:id="rId17"/>
    <p:sldId id="263" r:id="rId18"/>
    <p:sldId id="267" r:id="rId19"/>
    <p:sldId id="280" r:id="rId20"/>
    <p:sldId id="281" r:id="rId21"/>
    <p:sldId id="282" r:id="rId22"/>
    <p:sldId id="283" r:id="rId23"/>
    <p:sldId id="284" r:id="rId24"/>
    <p:sldId id="264" r:id="rId25"/>
    <p:sldId id="269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946" autoAdjust="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B1A8-77B4-4290-91CD-2C4CBC9EBD58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E26E2-08E5-4E43-A23F-A9A77EA7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1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18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6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7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3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43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5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80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7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1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62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0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1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4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7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6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E26E2-08E5-4E43-A23F-A9A77EA7F3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6001-0C5F-430F-B50F-802BF859265C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2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4599-F00D-4CBD-BF31-9879BFA98468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63C9-65A0-4722-BEA1-F091A4423E53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8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5ADF-97D8-498F-A6AE-4E8531AFF6B9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9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D420-D120-43A2-B686-C3730B3202E0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A6F-7B70-40A9-805A-9AC11107D30E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7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4F55-3BB0-4A8D-8A41-E03EC7592BB0}" type="datetime1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3D82-E471-4707-8C03-E9DF6130B900}" type="datetime1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6009-5F82-4B08-9B62-193F63DF8D43}" type="datetime1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9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DCD-C27A-411D-A275-79BC084F4A3D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8CE5-A651-4795-AEEA-B6C7AE808A65}" type="datetime1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2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8AD5-3CB1-48EF-841F-FF1F7B6AB374}" type="datetime1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CMat: describing the language and its Python-implemented interpreter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4C97-0BFB-445F-A22A-9B6084604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57529" y="1393231"/>
            <a:ext cx="7629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64694" y="3529059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Antonio Franques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5134" y="4561623"/>
            <a:ext cx="7759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 598 DHP Scripting Languages - Design and Implementation, Fall 2015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3873" y="28150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(term project)</a:t>
            </a:r>
          </a:p>
        </p:txBody>
      </p:sp>
    </p:spTree>
    <p:extLst>
      <p:ext uri="{BB962C8B-B14F-4D97-AF65-F5344CB8AC3E}">
        <p14:creationId xmlns:p14="http://schemas.microsoft.com/office/powerpoint/2010/main" val="348078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39283"/>
              </p:ext>
            </p:extLst>
          </p:nvPr>
        </p:nvGraphicFramePr>
        <p:xfrm>
          <a:off x="632222" y="807643"/>
          <a:ext cx="7883128" cy="3950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3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Interpreter strategy breakdown</a:t>
                      </a:r>
                    </a:p>
                    <a:p>
                      <a:endParaRPr lang="en-US" sz="20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code as string of chars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u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Text-match it (tokenizing) according to list of </a:t>
                      </a:r>
                      <a:r>
                        <a:rPr lang="en-US" sz="20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regs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20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exprs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900" u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match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regs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exprs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create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 </a:t>
                      </a:r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2 parameters (type, value), then append to vector of </a:t>
                      </a:r>
                      <a:r>
                        <a:rPr lang="en-US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Tokens</a:t>
                      </a:r>
                      <a:endParaRPr lang="en-US" sz="2000" i="1" u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u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 directly whole vector of </a:t>
                      </a:r>
                      <a:r>
                        <a:rPr lang="en-US" sz="2000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Tokens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(without AST)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6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02836"/>
              </p:ext>
            </p:extLst>
          </p:nvPr>
        </p:nvGraphicFramePr>
        <p:xfrm>
          <a:off x="632222" y="807643"/>
          <a:ext cx="7883128" cy="3950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3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Interpreter strategy breakdown</a:t>
                      </a:r>
                    </a:p>
                    <a:p>
                      <a:endParaRPr lang="en-US" sz="20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code as string of chars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u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Text-match it (tokenizing) according to list of </a:t>
                      </a:r>
                      <a:r>
                        <a:rPr lang="en-US" sz="20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regs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20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exprs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900" u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match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regs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exprs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create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object </a:t>
                      </a:r>
                      <a:r>
                        <a:rPr lang="en-US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2 parameters (type, value), then append to vector of </a:t>
                      </a:r>
                      <a:r>
                        <a:rPr lang="en-US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Tokens</a:t>
                      </a:r>
                      <a:endParaRPr lang="en-US" sz="2000" i="1" u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u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 directly whole vector of </a:t>
                      </a:r>
                      <a:r>
                        <a:rPr lang="en-US" sz="2000" b="0" i="1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Tokens</a:t>
                      </a:r>
                      <a:r>
                        <a:rPr lang="en-US" sz="2000" b="0" u="none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(without AST)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84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7642"/>
              </p:ext>
            </p:extLst>
          </p:nvPr>
        </p:nvGraphicFramePr>
        <p:xfrm>
          <a:off x="632222" y="807643"/>
          <a:ext cx="7883128" cy="466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3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 directly whole vector of tokens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b="0" u="sng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original vector of </a:t>
                      </a:r>
                      <a:r>
                        <a:rPr lang="en-US" sz="2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Tokens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subvectors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delimited by semicolons (</a:t>
                      </a:r>
                      <a:r>
                        <a:rPr lang="en-US" sz="2000" i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Token.type</a:t>
                      </a:r>
                      <a:r>
                        <a:rPr lang="en-US" sz="2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==SEMIC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914400" lvl="1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One expr. per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subvector</a:t>
                      </a:r>
                      <a:endPara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</a:t>
                      </a:r>
                      <a: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Interpreter</a:t>
                      </a:r>
                      <a:r>
                        <a:rPr lang="en-US" sz="2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 (for each </a:t>
                      </a:r>
                      <a:r>
                        <a:rPr lang="en-US" sz="200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subvector</a:t>
                      </a:r>
                      <a:r>
                        <a:rPr lang="en-US" sz="20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with </a:t>
                      </a:r>
                      <a:r>
                        <a:rPr lang="en-US" sz="200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subvector</a:t>
                      </a:r>
                      <a:r>
                        <a:rPr lang="en-US" sz="20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a constructor argument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i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interpreter by calling </a:t>
                      </a:r>
                      <a:r>
                        <a:rPr lang="en-US" sz="2000" i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Interpreter.expr</a:t>
                      </a:r>
                      <a:r>
                        <a:rPr lang="en-US" sz="2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2000" i="1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914400" lvl="1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expr() </a:t>
                      </a:r>
                      <a:r>
                        <a:rPr lang="en-US" sz="18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is main method of </a:t>
                      </a:r>
                      <a:r>
                        <a:rPr lang="en-US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Interpreter </a:t>
                      </a:r>
                      <a:r>
                        <a:rPr lang="en-US" sz="18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class</a:t>
                      </a:r>
                      <a:endParaRPr lang="en-US" sz="1800" i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04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42601"/>
              </p:ext>
            </p:extLst>
          </p:nvPr>
        </p:nvGraphicFramePr>
        <p:xfrm>
          <a:off x="632222" y="807643"/>
          <a:ext cx="7883128" cy="4666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3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 directly whole vector of tokens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b="0" u="sng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original vector of </a:t>
                      </a:r>
                      <a:r>
                        <a:rPr lang="en-US" sz="2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Tokens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into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subvectors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delimited by semicolons (</a:t>
                      </a:r>
                      <a:r>
                        <a:rPr lang="en-US" sz="2000" i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Token.type</a:t>
                      </a:r>
                      <a:r>
                        <a:rPr lang="en-US" sz="2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==SEMIC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914400" lvl="1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One expr. per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subvector</a:t>
                      </a:r>
                      <a:endParaRPr lang="en-US" sz="1800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</a:t>
                      </a:r>
                      <a:r>
                        <a:rPr lang="en-US" sz="2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Interpreter</a:t>
                      </a:r>
                      <a:r>
                        <a:rPr lang="en-US" sz="20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 (for each </a:t>
                      </a:r>
                      <a:r>
                        <a:rPr lang="en-US" sz="200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subvector</a:t>
                      </a:r>
                      <a:r>
                        <a:rPr lang="en-US" sz="20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with </a:t>
                      </a:r>
                      <a:r>
                        <a:rPr lang="en-US" sz="200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subvector</a:t>
                      </a:r>
                      <a:r>
                        <a:rPr lang="en-US" sz="20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a constructor argument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i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000" i="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interpreter by calling </a:t>
                      </a:r>
                      <a:r>
                        <a:rPr lang="en-US" sz="2000" i="1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Interpreter.expr</a:t>
                      </a:r>
                      <a:r>
                        <a:rPr lang="en-US" sz="2000" i="1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n-US" sz="2000" i="1" baseline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914400" lvl="1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expr() </a:t>
                      </a:r>
                      <a:r>
                        <a:rPr lang="en-US" sz="18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is main method of </a:t>
                      </a:r>
                      <a:r>
                        <a:rPr lang="en-US" sz="18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Interpreter </a:t>
                      </a:r>
                      <a:r>
                        <a:rPr lang="en-US" sz="18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class</a:t>
                      </a:r>
                      <a:endParaRPr lang="en-US" sz="1800" i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02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31901"/>
              </p:ext>
            </p:extLst>
          </p:nvPr>
        </p:nvGraphicFramePr>
        <p:xfrm>
          <a:off x="632222" y="807643"/>
          <a:ext cx="7883128" cy="8865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3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i="0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interpreter by calling </a:t>
                      </a:r>
                      <a:r>
                        <a:rPr lang="en-US" sz="2000" b="0" i="1" u="sng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Interpreter.expr</a:t>
                      </a:r>
                      <a:r>
                        <a:rPr lang="en-US" sz="2000" b="0" i="1" u="sng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b="0" u="sng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expressions start with different token types </a:t>
                      </a:r>
                      <a:r>
                        <a:rPr lang="en-US" sz="20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Easy to separate schemes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Schemes (in order as executed):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If first token type is ID and next is type ASSIGN  </a:t>
                      </a:r>
                      <a:r>
                        <a:rPr lang="en-US" sz="18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right expr. and save into entry of symbol table corresponding to variable name (we do lookup with ID value)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Else-if is ID/FLOAT/LPAREN 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Boolean/arithmetic op.  check length:</a:t>
                      </a:r>
                    </a:p>
                    <a:p>
                      <a:pPr marL="1828800" marR="0" lvl="3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1 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If FLOAT, return value, otherwise (ID), return entry of symbol table (by doing lookup of ID value)</a:t>
                      </a:r>
                    </a:p>
                    <a:p>
                      <a:pPr marL="1828800" marR="0" lvl="3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Length &gt; 1  Check if AND or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OR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outside parentheses, if so, evaluate both sides and return and/or-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ize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if not, check if LT/LE/GT… outside paren. and proceed analogously, if not, check PLUS/MINUS/MUL/DIV and if not, remove parentheses (this way we set precedence)</a:t>
                      </a:r>
                      <a:endParaRPr lang="en-US" sz="14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11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58999"/>
              </p:ext>
            </p:extLst>
          </p:nvPr>
        </p:nvGraphicFramePr>
        <p:xfrm>
          <a:off x="632222" y="807643"/>
          <a:ext cx="7883128" cy="8682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3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Schemes (cont.):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Else-if is STRING  remove quotes and return value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Else-if is IF  new vector with all tokens inside pred.  </a:t>
                      </a:r>
                      <a:r>
                        <a:rPr lang="en-US" sz="18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it</a:t>
                      </a:r>
                    </a:p>
                    <a:p>
                      <a:pPr marL="1371600" marR="0" lvl="2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return true 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new vector and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for each element of “if”-body (delimited by COMA)</a:t>
                      </a:r>
                    </a:p>
                    <a:p>
                      <a:pPr marL="1371600" marR="0" lvl="2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If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return false  check if there’s ELSE and if so, new vector and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for each element of “else”-body; otherwise, do nothing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Else-if is WHILE 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new vector with all tokens inside pred. </a:t>
                      </a:r>
                      <a:r>
                        <a:rPr lang="en-US" sz="18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it</a:t>
                      </a:r>
                    </a:p>
                    <a:p>
                      <a:pPr marL="1371600" marR="0" lvl="2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If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return true  new vector and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for each element of “while”-body, then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predicate again and repeat process.</a:t>
                      </a:r>
                    </a:p>
                    <a:p>
                      <a:pPr marL="1371600" marR="0" lvl="2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If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return false  do nothing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Else-if is FOR  new vector and </a:t>
                      </a:r>
                      <a:r>
                        <a:rPr lang="en-US" sz="18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1</a:t>
                      </a:r>
                      <a:r>
                        <a:rPr lang="en-US" sz="1800" b="0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part of pred. (up to 1</a:t>
                      </a:r>
                      <a:r>
                        <a:rPr lang="en-US" sz="1800" b="0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st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 COMA), then save and </a:t>
                      </a:r>
                      <a:r>
                        <a:rPr lang="en-US" sz="18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2</a:t>
                      </a:r>
                      <a:r>
                        <a:rPr lang="en-US" sz="1800" b="0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part (up to 2</a:t>
                      </a:r>
                      <a:r>
                        <a:rPr lang="en-US" sz="1800" b="0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COMA)</a:t>
                      </a:r>
                    </a:p>
                    <a:p>
                      <a:pPr marL="1371600" marR="0" lvl="2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If 2</a:t>
                      </a:r>
                      <a:r>
                        <a:rPr lang="en-US" sz="1400" b="0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part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return true  new vector and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for each element of “for”-body, then save and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3</a:t>
                      </a:r>
                      <a:r>
                        <a:rPr lang="en-US" sz="1400" b="0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rd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part of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pred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(up to right-most RPAREN) and re-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2</a:t>
                      </a:r>
                      <a:r>
                        <a:rPr lang="en-US" sz="1400" b="0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part of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pred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if this return true, repeat process, otherwise, do nothing</a:t>
                      </a:r>
                    </a:p>
                    <a:p>
                      <a:pPr marL="1371600" marR="0" lvl="2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If 2</a:t>
                      </a:r>
                      <a:r>
                        <a:rPr lang="en-US" sz="1400" b="0" u="none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nd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part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eval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return false  do nothing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endParaRPr 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8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57203"/>
              </p:ext>
            </p:extLst>
          </p:nvPr>
        </p:nvGraphicFramePr>
        <p:xfrm>
          <a:off x="632222" y="807643"/>
          <a:ext cx="7883128" cy="7266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3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Schemes (cont.):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Else-if is METHOD 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lookup method name (value of METHOD token) in methods’ symbol table.</a:t>
                      </a:r>
                    </a:p>
                    <a:p>
                      <a:pPr marL="1371600" marR="0" lvl="2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If match  new vector with tokens inside parentheses, then call Python-method (expressively created for that </a:t>
                      </a:r>
                      <a:r>
                        <a:rPr lang="en-US" sz="1400" b="0" u="none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CMat</a:t>
                      </a: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function) and send vector to it. The called Python-method will deal with it, by separating, evaluating and operating over arguments separated by COMA; finally return value if necessary.</a:t>
                      </a:r>
                    </a:p>
                    <a:p>
                      <a:pPr marL="1371600" marR="0" lvl="2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If no match  display error (method not recognized)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8"/>
                        <a:tabLst/>
                        <a:defRPr/>
                      </a:pP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Else </a:t>
                      </a:r>
                      <a:r>
                        <a:rPr lang="en-US" sz="1800" b="0" u="none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display error (expression not recognized)</a:t>
                      </a:r>
                      <a:endParaRPr lang="en-US" sz="1800" b="0" u="none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58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4269"/>
              </p:ext>
            </p:extLst>
          </p:nvPr>
        </p:nvGraphicFramePr>
        <p:xfrm>
          <a:off x="632222" y="807643"/>
          <a:ext cx="7883128" cy="463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Introduction/Motivation of the project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of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syntax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 (in Python)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results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improvements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55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58109"/>
              </p:ext>
            </p:extLst>
          </p:nvPr>
        </p:nvGraphicFramePr>
        <p:xfrm>
          <a:off x="632222" y="807643"/>
          <a:ext cx="7883128" cy="4910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Performance results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Machine:</a:t>
                      </a: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 Core i7-3537U (1</a:t>
                      </a:r>
                      <a:r>
                        <a:rPr lang="en-US" sz="20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gen) @ 2.5 GHz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GB of memory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OS: Ubuntu 14.04 (64 bits)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 (scalar)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 benchmarks: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 a Fibonacci sequence (Fib)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Obtaining a list of prime numbers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 to certain one (Prime)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Greatest Common Divisor of 2 values (GCD)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Obtaining Mandelbrot set for certain squared surface (Man)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Comparison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execution time over </a:t>
                      </a: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Python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R2014b version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Python: version 3.5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61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04759"/>
              </p:ext>
            </p:extLst>
          </p:nvPr>
        </p:nvGraphicFramePr>
        <p:xfrm>
          <a:off x="632222" y="807643"/>
          <a:ext cx="7883128" cy="5733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Performance results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 micro benchmark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Bigger input values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more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iters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 bigger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relative SD of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CMat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383" y="2603240"/>
            <a:ext cx="4810073" cy="29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0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46124"/>
              </p:ext>
            </p:extLst>
          </p:nvPr>
        </p:nvGraphicFramePr>
        <p:xfrm>
          <a:off x="632222" y="807643"/>
          <a:ext cx="7883128" cy="463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Introduction/Motivation of the project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of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syntax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 (in Python)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results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improvements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439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4660"/>
              </p:ext>
            </p:extLst>
          </p:nvPr>
        </p:nvGraphicFramePr>
        <p:xfrm>
          <a:off x="632222" y="807643"/>
          <a:ext cx="7883128" cy="609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Performance results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Prime micro benchmark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Bigger input values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more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iters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 bigger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relative SD of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CMat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612" y="2540595"/>
            <a:ext cx="4726412" cy="28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8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71893"/>
              </p:ext>
            </p:extLst>
          </p:nvPr>
        </p:nvGraphicFramePr>
        <p:xfrm>
          <a:off x="632222" y="807643"/>
          <a:ext cx="7883128" cy="609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Performance results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GCD 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 benchmark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Bigger numbers but not (necessarily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more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iters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constant SD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1" y="2680747"/>
            <a:ext cx="4406382" cy="258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36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82117"/>
              </p:ext>
            </p:extLst>
          </p:nvPr>
        </p:nvGraphicFramePr>
        <p:xfrm>
          <a:off x="632222" y="807643"/>
          <a:ext cx="7883128" cy="872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Performance results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 micro benchmark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(ET = Execution Time in </a:t>
                      </a:r>
                      <a:r>
                        <a:rPr lang="en-US" sz="16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miliseconds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SD = Slowdown relative to C)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000" i="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Bigger input values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more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iters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 bigger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relative SD of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CMat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(ET=Execution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 in </a:t>
                      </a:r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seconds, SD=Slowdown)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867" y="2766043"/>
            <a:ext cx="6947838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3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72846"/>
              </p:ext>
            </p:extLst>
          </p:nvPr>
        </p:nvGraphicFramePr>
        <p:xfrm>
          <a:off x="632222" y="807643"/>
          <a:ext cx="7883128" cy="5733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Performance results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Conclusions: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Fib,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Prime and Man experience longer relative SD because we run more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iters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of loops 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more interpretations  emphasize poor structured interpreter.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GCD constant behavior  bigger values doesn’t imply more </a:t>
                      </a: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iters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of loops  shows that problem of our interpreter is not bigger values but amount of interpretations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Our implementation useful for small scripts, otherwise SD increases notoriously  We need to drastically modify structure design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Matlab</a:t>
                      </a: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remains (mainly) constant over C  shows robustness and goal to look up to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Now obvious for students that need to learn on two disciplines: </a:t>
                      </a:r>
                    </a:p>
                    <a:p>
                      <a:pPr marL="1257300" lvl="2" indent="-342900">
                        <a:buFont typeface="+mj-lt"/>
                        <a:buAutoNum type="arabicPeriod"/>
                      </a:pP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Programming langs.</a:t>
                      </a:r>
                    </a:p>
                    <a:p>
                      <a:pPr marL="1257300" lvl="2" indent="-342900">
                        <a:buFont typeface="+mj-lt"/>
                        <a:buAutoNum type="arabicPeriod"/>
                      </a:pPr>
                      <a:r>
                        <a:rPr lang="en-US" sz="18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Interpreters/compilers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5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31315"/>
              </p:ext>
            </p:extLst>
          </p:nvPr>
        </p:nvGraphicFramePr>
        <p:xfrm>
          <a:off x="632222" y="807643"/>
          <a:ext cx="7883128" cy="463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Introduction/Motivation of the project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of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syntax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 (in Python)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results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improvements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22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24457"/>
              </p:ext>
            </p:extLst>
          </p:nvPr>
        </p:nvGraphicFramePr>
        <p:xfrm>
          <a:off x="632222" y="807643"/>
          <a:ext cx="7883128" cy="3950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Future improvements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Difficult to improve this implementation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without drastic changes, but for students to keep practicing Python: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 numbers notation, as in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with use of “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 (e.g. 3+4i) 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Be careful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, arithmetic/bool ops. implement. change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 notation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Be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careful with ID calls and assignments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functions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(e.g. modulus, rand, mean, max/min, sort, plot…)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 </a:t>
                      </a:r>
                      <a:r>
                        <a:rPr lang="en-US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users to create and call their own-written functions 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Modify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methods’ symbol table on the fly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15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53964" y="2695866"/>
            <a:ext cx="327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092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86071"/>
              </p:ext>
            </p:extLst>
          </p:nvPr>
        </p:nvGraphicFramePr>
        <p:xfrm>
          <a:off x="632222" y="807643"/>
          <a:ext cx="7883128" cy="463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Introduction/Motivation of the project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of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syntax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 (in Python)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results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improvements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48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91922"/>
              </p:ext>
            </p:extLst>
          </p:nvPr>
        </p:nvGraphicFramePr>
        <p:xfrm>
          <a:off x="632222" y="807643"/>
          <a:ext cx="7883128" cy="5596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Introduction/Motivation of the project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b="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 Engineering/CS undergrads 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 or non-existing programming knowledge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motivation for some topics (AST, statically typed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langs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Prepare material for a motivational class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plain programming (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arith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ops, assignments, loops, if-else…) 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CMat</a:t>
                      </a: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Awake students curiosity to bigger challenges (interpreter) 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use of Python  Plain programming not enough  Classes and Methods (introduction to OOP)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Show (poor) performance of interpreter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implem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 Motivate to learn better compiler/interpreter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implem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. strategies (e.g. by AST)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52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77984"/>
              </p:ext>
            </p:extLst>
          </p:nvPr>
        </p:nvGraphicFramePr>
        <p:xfrm>
          <a:off x="632222" y="807643"/>
          <a:ext cx="7883128" cy="463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Introduction/Motivation of the project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of </a:t>
                      </a:r>
                      <a:r>
                        <a:rPr lang="en-US" sz="2400" b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2400" b="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syntax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 (in Python)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results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improvements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70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5682"/>
              </p:ext>
            </p:extLst>
          </p:nvPr>
        </p:nvGraphicFramePr>
        <p:xfrm>
          <a:off x="632222" y="807643"/>
          <a:ext cx="7883128" cy="5154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Description of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syntax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Subset of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C, with </a:t>
                      </a:r>
                      <a:r>
                        <a:rPr lang="en-US" sz="20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Matlab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functions and Cool assignment op.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000" i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Expressions separated by “;” (except inside structure bodies)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characters followed by “%” </a:t>
                      </a:r>
                      <a:r>
                        <a:rPr lang="en-US" sz="14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i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treated as comment up to next new line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5" y="2282827"/>
            <a:ext cx="4381500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9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52074"/>
              </p:ext>
            </p:extLst>
          </p:nvPr>
        </p:nvGraphicFramePr>
        <p:xfrm>
          <a:off x="632222" y="807643"/>
          <a:ext cx="7883128" cy="497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Description of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syntax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¿Why</a:t>
                      </a:r>
                      <a:r>
                        <a:rPr lang="en-US" sz="2000" u="sng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this syntax?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Assignments</a:t>
                      </a:r>
                      <a:r>
                        <a:rPr lang="en-US" sz="18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denoted by “</a:t>
                      </a:r>
                      <a:r>
                        <a:rPr lang="en-US" sz="18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” for similarity to “by hand” notation. Also avoids confusion with equality (“=”, used as Boolean op.)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800" i="0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Arithmetic (“+”, “-”, “*”, “/”) and Boolean (“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&lt;”, “&lt;=”, “&gt;”, “&gt;=”, “and”, “or”…) ops.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clearly follow standard math notation, for intuition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800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Method dispatch also follows standard math notation: </a:t>
                      </a:r>
                      <a:r>
                        <a:rPr lang="en-US" sz="1800" i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fun(arg1, arg2…) </a:t>
                      </a: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which is equivalent to say “function </a:t>
                      </a:r>
                      <a:r>
                        <a:rPr lang="en-US" sz="1800" i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fun</a:t>
                      </a: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 operating somehow over </a:t>
                      </a:r>
                      <a:r>
                        <a:rPr lang="en-US" sz="1800" i="1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arg1, arg2…</a:t>
                      </a: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”</a:t>
                      </a:r>
                      <a:endParaRPr lang="en-US" sz="1800" i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800" i="1" kern="120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Loops and “if-else” kept equal to C, C++, Java… for coherence and ease of transition 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20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12074"/>
              </p:ext>
            </p:extLst>
          </p:nvPr>
        </p:nvGraphicFramePr>
        <p:xfrm>
          <a:off x="632222" y="807643"/>
          <a:ext cx="7883128" cy="463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Outline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Introduction/Motivation of the project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of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</a:t>
                      </a: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syntax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="0" baseline="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2400" b="0" baseline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 (in Python)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results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2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Future improvements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89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1" y="6381760"/>
            <a:ext cx="4957762" cy="27384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describing the language and its Python-implemented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4C97-0BFB-445F-A22A-9B60846043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/26</a:t>
            </a:r>
          </a:p>
        </p:txBody>
      </p:sp>
      <p:pic>
        <p:nvPicPr>
          <p:cNvPr id="1026" name="Picture 2" descr="http://www.csm.ornl.gov/SC2007/pres/White_Collaborators_Judy/White_Collaborators_SC07.key/Univ_Illinois%20at%20UC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11" y="6298281"/>
            <a:ext cx="1451572" cy="3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31655"/>
              </p:ext>
            </p:extLst>
          </p:nvPr>
        </p:nvGraphicFramePr>
        <p:xfrm>
          <a:off x="632222" y="807643"/>
          <a:ext cx="7883128" cy="411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3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3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CMat’s</a:t>
                      </a:r>
                      <a:r>
                        <a:rPr lang="en-US" sz="3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interpreter implementation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0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¿Why Python?</a:t>
                      </a:r>
                    </a:p>
                    <a:p>
                      <a:endParaRPr lang="en-US" sz="20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Dynamically typed </a:t>
                      </a:r>
                      <a:r>
                        <a:rPr lang="en-US" sz="2000" u="none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Easier programming (no type restrictions, no definitions…)</a:t>
                      </a:r>
                      <a:endParaRPr lang="en-US" sz="20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u="none" baseline="0" dirty="0"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Native-implemented functions to ease tokenizing string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chars (through reg. </a:t>
                      </a:r>
                      <a:r>
                        <a:rPr lang="en-US" sz="2000" u="none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exprs</a:t>
                      </a: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u="none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 for students to write clean/indented code (mandatory in Python)</a:t>
                      </a:r>
                      <a:endParaRPr lang="en-US" sz="20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0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1374</TotalTime>
  <Words>1900</Words>
  <Application>Microsoft Office PowerPoint</Application>
  <PresentationFormat>On-screen Show (4:3)</PresentationFormat>
  <Paragraphs>371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AMFG</dc:creator>
  <cp:lastModifiedBy>AMFG</cp:lastModifiedBy>
  <cp:revision>64</cp:revision>
  <dcterms:created xsi:type="dcterms:W3CDTF">2015-11-27T04:27:37Z</dcterms:created>
  <dcterms:modified xsi:type="dcterms:W3CDTF">2016-07-06T20:53:46Z</dcterms:modified>
</cp:coreProperties>
</file>