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3434000" cy="32461200"/>
  <p:notesSz cx="6881813" cy="9296400"/>
  <p:defaultTextStyle>
    <a:defPPr>
      <a:defRPr lang="en-US"/>
    </a:defPPr>
    <a:lvl1pPr marL="0" algn="l" defTabSz="4478546" rtl="0" eaLnBrk="1" latinLnBrk="0" hangingPunct="1">
      <a:defRPr sz="8785" kern="1200">
        <a:solidFill>
          <a:schemeClr val="tx1"/>
        </a:solidFill>
        <a:latin typeface="+mn-lt"/>
        <a:ea typeface="+mn-ea"/>
        <a:cs typeface="+mn-cs"/>
      </a:defRPr>
    </a:lvl1pPr>
    <a:lvl2pPr marL="2239273" algn="l" defTabSz="4478546" rtl="0" eaLnBrk="1" latinLnBrk="0" hangingPunct="1">
      <a:defRPr sz="8785" kern="1200">
        <a:solidFill>
          <a:schemeClr val="tx1"/>
        </a:solidFill>
        <a:latin typeface="+mn-lt"/>
        <a:ea typeface="+mn-ea"/>
        <a:cs typeface="+mn-cs"/>
      </a:defRPr>
    </a:lvl2pPr>
    <a:lvl3pPr marL="4478546" algn="l" defTabSz="4478546" rtl="0" eaLnBrk="1" latinLnBrk="0" hangingPunct="1">
      <a:defRPr sz="8785" kern="1200">
        <a:solidFill>
          <a:schemeClr val="tx1"/>
        </a:solidFill>
        <a:latin typeface="+mn-lt"/>
        <a:ea typeface="+mn-ea"/>
        <a:cs typeface="+mn-cs"/>
      </a:defRPr>
    </a:lvl3pPr>
    <a:lvl4pPr marL="6717819" algn="l" defTabSz="4478546" rtl="0" eaLnBrk="1" latinLnBrk="0" hangingPunct="1">
      <a:defRPr sz="8785" kern="1200">
        <a:solidFill>
          <a:schemeClr val="tx1"/>
        </a:solidFill>
        <a:latin typeface="+mn-lt"/>
        <a:ea typeface="+mn-ea"/>
        <a:cs typeface="+mn-cs"/>
      </a:defRPr>
    </a:lvl4pPr>
    <a:lvl5pPr marL="8957093" algn="l" defTabSz="4478546" rtl="0" eaLnBrk="1" latinLnBrk="0" hangingPunct="1">
      <a:defRPr sz="8785" kern="1200">
        <a:solidFill>
          <a:schemeClr val="tx1"/>
        </a:solidFill>
        <a:latin typeface="+mn-lt"/>
        <a:ea typeface="+mn-ea"/>
        <a:cs typeface="+mn-cs"/>
      </a:defRPr>
    </a:lvl5pPr>
    <a:lvl6pPr marL="11196366" algn="l" defTabSz="4478546" rtl="0" eaLnBrk="1" latinLnBrk="0" hangingPunct="1">
      <a:defRPr sz="8785" kern="1200">
        <a:solidFill>
          <a:schemeClr val="tx1"/>
        </a:solidFill>
        <a:latin typeface="+mn-lt"/>
        <a:ea typeface="+mn-ea"/>
        <a:cs typeface="+mn-cs"/>
      </a:defRPr>
    </a:lvl6pPr>
    <a:lvl7pPr marL="13435639" algn="l" defTabSz="4478546" rtl="0" eaLnBrk="1" latinLnBrk="0" hangingPunct="1">
      <a:defRPr sz="8785" kern="1200">
        <a:solidFill>
          <a:schemeClr val="tx1"/>
        </a:solidFill>
        <a:latin typeface="+mn-lt"/>
        <a:ea typeface="+mn-ea"/>
        <a:cs typeface="+mn-cs"/>
      </a:defRPr>
    </a:lvl7pPr>
    <a:lvl8pPr marL="15674913" algn="l" defTabSz="4478546" rtl="0" eaLnBrk="1" latinLnBrk="0" hangingPunct="1">
      <a:defRPr sz="8785" kern="1200">
        <a:solidFill>
          <a:schemeClr val="tx1"/>
        </a:solidFill>
        <a:latin typeface="+mn-lt"/>
        <a:ea typeface="+mn-ea"/>
        <a:cs typeface="+mn-cs"/>
      </a:defRPr>
    </a:lvl8pPr>
    <a:lvl9pPr marL="17914186" algn="l" defTabSz="4478546" rtl="0" eaLnBrk="1" latinLnBrk="0" hangingPunct="1">
      <a:defRPr sz="87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4" userDrawn="1">
          <p15:clr>
            <a:srgbClr val="A4A3A4"/>
          </p15:clr>
        </p15:guide>
        <p15:guide id="2" pos="13680" userDrawn="1">
          <p15:clr>
            <a:srgbClr val="A4A3A4"/>
          </p15:clr>
        </p15:guide>
        <p15:guide id="3" orient="horz" pos="8763" userDrawn="1">
          <p15:clr>
            <a:srgbClr val="A4A3A4"/>
          </p15:clr>
        </p15:guide>
        <p15:guide id="4" orient="horz" pos="7157" userDrawn="1">
          <p15:clr>
            <a:srgbClr val="A4A3A4"/>
          </p15:clr>
        </p15:guide>
        <p15:guide id="5" orient="horz" pos="102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9" clrIdx="0">
    <p:extLst/>
  </p:cmAuthor>
  <p:cmAuthor id="2" name="Eunah Lee" initials="EL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00DFF"/>
    <a:srgbClr val="A80000"/>
    <a:srgbClr val="001C74"/>
    <a:srgbClr val="000000"/>
    <a:srgbClr val="00116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1" autoAdjust="0"/>
    <p:restoredTop sz="94660"/>
  </p:normalViewPr>
  <p:slideViewPr>
    <p:cSldViewPr>
      <p:cViewPr>
        <p:scale>
          <a:sx n="60" d="100"/>
          <a:sy n="60" d="100"/>
        </p:scale>
        <p:origin x="-7554" y="-4572"/>
      </p:cViewPr>
      <p:guideLst>
        <p:guide orient="horz" pos="6134"/>
        <p:guide pos="13680"/>
        <p:guide orient="horz" pos="8763"/>
        <p:guide orient="horz" pos="7157"/>
        <p:guide orient="horz" pos="10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048DD6F-BBD0-554C-8053-E8F75C8A89A5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96913"/>
            <a:ext cx="46624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53832F-CD2C-BC4C-9ABA-0A20B70F9C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984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489844" algn="l" defTabSz="48984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979688" algn="l" defTabSz="48984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1469532" algn="l" defTabSz="48984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959376" algn="l" defTabSz="48984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2449220" algn="l" defTabSz="48984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2939064" algn="l" defTabSz="48984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3428909" algn="l" defTabSz="48984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3918753" algn="l" defTabSz="48984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550" y="10084017"/>
            <a:ext cx="36918900" cy="6958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5100" y="18394680"/>
            <a:ext cx="30403800" cy="8295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2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4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9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12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6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9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89650" y="1299957"/>
            <a:ext cx="9772650" cy="276972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1700" y="1299957"/>
            <a:ext cx="28594050" cy="276972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988" y="20859329"/>
            <a:ext cx="36918900" cy="6447155"/>
          </a:xfrm>
        </p:spPr>
        <p:txBody>
          <a:bodyPr anchor="t"/>
          <a:lstStyle>
            <a:lvl1pPr algn="l">
              <a:defRPr sz="1875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0988" y="13758446"/>
            <a:ext cx="36918900" cy="7100884"/>
          </a:xfrm>
        </p:spPr>
        <p:txBody>
          <a:bodyPr anchor="b"/>
          <a:lstStyle>
            <a:lvl1pPr marL="0" indent="0">
              <a:buNone/>
              <a:defRPr sz="9328">
                <a:solidFill>
                  <a:schemeClr val="tx1">
                    <a:tint val="75000"/>
                  </a:schemeClr>
                </a:solidFill>
              </a:defRPr>
            </a:lvl1pPr>
            <a:lvl2pPr marL="2142403" indent="0">
              <a:buNone/>
              <a:defRPr sz="8405">
                <a:solidFill>
                  <a:schemeClr val="tx1">
                    <a:tint val="75000"/>
                  </a:schemeClr>
                </a:solidFill>
              </a:defRPr>
            </a:lvl2pPr>
            <a:lvl3pPr marL="4284806" indent="0">
              <a:buNone/>
              <a:defRPr sz="7482">
                <a:solidFill>
                  <a:schemeClr val="tx1">
                    <a:tint val="75000"/>
                  </a:schemeClr>
                </a:solidFill>
              </a:defRPr>
            </a:lvl3pPr>
            <a:lvl4pPr marL="6427209" indent="0">
              <a:buNone/>
              <a:defRPr sz="6561">
                <a:solidFill>
                  <a:schemeClr val="tx1">
                    <a:tint val="75000"/>
                  </a:schemeClr>
                </a:solidFill>
              </a:defRPr>
            </a:lvl4pPr>
            <a:lvl5pPr marL="8569612" indent="0">
              <a:buNone/>
              <a:defRPr sz="6561">
                <a:solidFill>
                  <a:schemeClr val="tx1">
                    <a:tint val="75000"/>
                  </a:schemeClr>
                </a:solidFill>
              </a:defRPr>
            </a:lvl5pPr>
            <a:lvl6pPr marL="10712014" indent="0">
              <a:buNone/>
              <a:defRPr sz="6561">
                <a:solidFill>
                  <a:schemeClr val="tx1">
                    <a:tint val="75000"/>
                  </a:schemeClr>
                </a:solidFill>
              </a:defRPr>
            </a:lvl6pPr>
            <a:lvl7pPr marL="12854418" indent="0">
              <a:buNone/>
              <a:defRPr sz="6561">
                <a:solidFill>
                  <a:schemeClr val="tx1">
                    <a:tint val="75000"/>
                  </a:schemeClr>
                </a:solidFill>
              </a:defRPr>
            </a:lvl7pPr>
            <a:lvl8pPr marL="14996821" indent="0">
              <a:buNone/>
              <a:defRPr sz="6561">
                <a:solidFill>
                  <a:schemeClr val="tx1">
                    <a:tint val="75000"/>
                  </a:schemeClr>
                </a:solidFill>
              </a:defRPr>
            </a:lvl8pPr>
            <a:lvl9pPr marL="17139224" indent="0">
              <a:buNone/>
              <a:defRPr sz="65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1700" y="7574285"/>
            <a:ext cx="19183350" cy="21422891"/>
          </a:xfrm>
        </p:spPr>
        <p:txBody>
          <a:bodyPr/>
          <a:lstStyle>
            <a:lvl1pPr>
              <a:defRPr sz="13121"/>
            </a:lvl1pPr>
            <a:lvl2pPr>
              <a:defRPr sz="11275"/>
            </a:lvl2pPr>
            <a:lvl3pPr>
              <a:defRPr sz="9328"/>
            </a:lvl3pPr>
            <a:lvl4pPr>
              <a:defRPr sz="8405"/>
            </a:lvl4pPr>
            <a:lvl5pPr>
              <a:defRPr sz="8405"/>
            </a:lvl5pPr>
            <a:lvl6pPr>
              <a:defRPr sz="8405"/>
            </a:lvl6pPr>
            <a:lvl7pPr>
              <a:defRPr sz="8405"/>
            </a:lvl7pPr>
            <a:lvl8pPr>
              <a:defRPr sz="8405"/>
            </a:lvl8pPr>
            <a:lvl9pPr>
              <a:defRPr sz="84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78950" y="7574285"/>
            <a:ext cx="19183350" cy="21422891"/>
          </a:xfrm>
        </p:spPr>
        <p:txBody>
          <a:bodyPr/>
          <a:lstStyle>
            <a:lvl1pPr>
              <a:defRPr sz="13121"/>
            </a:lvl1pPr>
            <a:lvl2pPr>
              <a:defRPr sz="11275"/>
            </a:lvl2pPr>
            <a:lvl3pPr>
              <a:defRPr sz="9328"/>
            </a:lvl3pPr>
            <a:lvl4pPr>
              <a:defRPr sz="8405"/>
            </a:lvl4pPr>
            <a:lvl5pPr>
              <a:defRPr sz="8405"/>
            </a:lvl5pPr>
            <a:lvl6pPr>
              <a:defRPr sz="8405"/>
            </a:lvl6pPr>
            <a:lvl7pPr>
              <a:defRPr sz="8405"/>
            </a:lvl7pPr>
            <a:lvl8pPr>
              <a:defRPr sz="8405"/>
            </a:lvl8pPr>
            <a:lvl9pPr>
              <a:defRPr sz="84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7266201"/>
            <a:ext cx="19190893" cy="3028208"/>
          </a:xfrm>
        </p:spPr>
        <p:txBody>
          <a:bodyPr anchor="b"/>
          <a:lstStyle>
            <a:lvl1pPr marL="0" indent="0">
              <a:buNone/>
              <a:defRPr sz="11275" b="1"/>
            </a:lvl1pPr>
            <a:lvl2pPr marL="2142403" indent="0">
              <a:buNone/>
              <a:defRPr sz="9328" b="1"/>
            </a:lvl2pPr>
            <a:lvl3pPr marL="4284806" indent="0">
              <a:buNone/>
              <a:defRPr sz="8405" b="1"/>
            </a:lvl3pPr>
            <a:lvl4pPr marL="6427209" indent="0">
              <a:buNone/>
              <a:defRPr sz="7482" b="1"/>
            </a:lvl4pPr>
            <a:lvl5pPr marL="8569612" indent="0">
              <a:buNone/>
              <a:defRPr sz="7482" b="1"/>
            </a:lvl5pPr>
            <a:lvl6pPr marL="10712014" indent="0">
              <a:buNone/>
              <a:defRPr sz="7482" b="1"/>
            </a:lvl6pPr>
            <a:lvl7pPr marL="12854418" indent="0">
              <a:buNone/>
              <a:defRPr sz="7482" b="1"/>
            </a:lvl7pPr>
            <a:lvl8pPr marL="14996821" indent="0">
              <a:buNone/>
              <a:defRPr sz="7482" b="1"/>
            </a:lvl8pPr>
            <a:lvl9pPr marL="17139224" indent="0">
              <a:buNone/>
              <a:defRPr sz="748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1700" y="10294409"/>
            <a:ext cx="19190893" cy="18702762"/>
          </a:xfrm>
        </p:spPr>
        <p:txBody>
          <a:bodyPr/>
          <a:lstStyle>
            <a:lvl1pPr>
              <a:defRPr sz="11275"/>
            </a:lvl1pPr>
            <a:lvl2pPr>
              <a:defRPr sz="9328"/>
            </a:lvl2pPr>
            <a:lvl3pPr>
              <a:defRPr sz="8405"/>
            </a:lvl3pPr>
            <a:lvl4pPr>
              <a:defRPr sz="7482"/>
            </a:lvl4pPr>
            <a:lvl5pPr>
              <a:defRPr sz="7482"/>
            </a:lvl5pPr>
            <a:lvl6pPr>
              <a:defRPr sz="7482"/>
            </a:lvl6pPr>
            <a:lvl7pPr>
              <a:defRPr sz="7482"/>
            </a:lvl7pPr>
            <a:lvl8pPr>
              <a:defRPr sz="7482"/>
            </a:lvl8pPr>
            <a:lvl9pPr>
              <a:defRPr sz="74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63872" y="7266201"/>
            <a:ext cx="19198432" cy="3028208"/>
          </a:xfrm>
        </p:spPr>
        <p:txBody>
          <a:bodyPr anchor="b"/>
          <a:lstStyle>
            <a:lvl1pPr marL="0" indent="0">
              <a:buNone/>
              <a:defRPr sz="11275" b="1"/>
            </a:lvl1pPr>
            <a:lvl2pPr marL="2142403" indent="0">
              <a:buNone/>
              <a:defRPr sz="9328" b="1"/>
            </a:lvl2pPr>
            <a:lvl3pPr marL="4284806" indent="0">
              <a:buNone/>
              <a:defRPr sz="8405" b="1"/>
            </a:lvl3pPr>
            <a:lvl4pPr marL="6427209" indent="0">
              <a:buNone/>
              <a:defRPr sz="7482" b="1"/>
            </a:lvl4pPr>
            <a:lvl5pPr marL="8569612" indent="0">
              <a:buNone/>
              <a:defRPr sz="7482" b="1"/>
            </a:lvl5pPr>
            <a:lvl6pPr marL="10712014" indent="0">
              <a:buNone/>
              <a:defRPr sz="7482" b="1"/>
            </a:lvl6pPr>
            <a:lvl7pPr marL="12854418" indent="0">
              <a:buNone/>
              <a:defRPr sz="7482" b="1"/>
            </a:lvl7pPr>
            <a:lvl8pPr marL="14996821" indent="0">
              <a:buNone/>
              <a:defRPr sz="7482" b="1"/>
            </a:lvl8pPr>
            <a:lvl9pPr marL="17139224" indent="0">
              <a:buNone/>
              <a:defRPr sz="748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63872" y="10294409"/>
            <a:ext cx="19198432" cy="18702762"/>
          </a:xfrm>
        </p:spPr>
        <p:txBody>
          <a:bodyPr/>
          <a:lstStyle>
            <a:lvl1pPr>
              <a:defRPr sz="11275"/>
            </a:lvl1pPr>
            <a:lvl2pPr>
              <a:defRPr sz="9328"/>
            </a:lvl2pPr>
            <a:lvl3pPr>
              <a:defRPr sz="8405"/>
            </a:lvl3pPr>
            <a:lvl4pPr>
              <a:defRPr sz="7482"/>
            </a:lvl4pPr>
            <a:lvl5pPr>
              <a:defRPr sz="7482"/>
            </a:lvl5pPr>
            <a:lvl6pPr>
              <a:defRPr sz="7482"/>
            </a:lvl6pPr>
            <a:lvl7pPr>
              <a:defRPr sz="7482"/>
            </a:lvl7pPr>
            <a:lvl8pPr>
              <a:defRPr sz="7482"/>
            </a:lvl8pPr>
            <a:lvl9pPr>
              <a:defRPr sz="74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5" y="1292436"/>
            <a:ext cx="14289488" cy="5500370"/>
          </a:xfrm>
        </p:spPr>
        <p:txBody>
          <a:bodyPr anchor="b"/>
          <a:lstStyle>
            <a:lvl1pPr algn="l">
              <a:defRPr sz="932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488" y="1292441"/>
            <a:ext cx="24280813" cy="27704737"/>
          </a:xfrm>
        </p:spPr>
        <p:txBody>
          <a:bodyPr/>
          <a:lstStyle>
            <a:lvl1pPr>
              <a:defRPr sz="14966"/>
            </a:lvl1pPr>
            <a:lvl2pPr>
              <a:defRPr sz="13121"/>
            </a:lvl2pPr>
            <a:lvl3pPr>
              <a:defRPr sz="11275"/>
            </a:lvl3pPr>
            <a:lvl4pPr>
              <a:defRPr sz="9328"/>
            </a:lvl4pPr>
            <a:lvl5pPr>
              <a:defRPr sz="9328"/>
            </a:lvl5pPr>
            <a:lvl6pPr>
              <a:defRPr sz="9328"/>
            </a:lvl6pPr>
            <a:lvl7pPr>
              <a:defRPr sz="9328"/>
            </a:lvl7pPr>
            <a:lvl8pPr>
              <a:defRPr sz="9328"/>
            </a:lvl8pPr>
            <a:lvl9pPr>
              <a:defRPr sz="93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5" y="6792811"/>
            <a:ext cx="14289488" cy="22204367"/>
          </a:xfrm>
        </p:spPr>
        <p:txBody>
          <a:bodyPr/>
          <a:lstStyle>
            <a:lvl1pPr marL="0" indent="0">
              <a:buNone/>
              <a:defRPr sz="6561"/>
            </a:lvl1pPr>
            <a:lvl2pPr marL="2142403" indent="0">
              <a:buNone/>
              <a:defRPr sz="5638"/>
            </a:lvl2pPr>
            <a:lvl3pPr marL="4284806" indent="0">
              <a:buNone/>
              <a:defRPr sz="4715"/>
            </a:lvl3pPr>
            <a:lvl4pPr marL="6427209" indent="0">
              <a:buNone/>
              <a:defRPr sz="4203"/>
            </a:lvl4pPr>
            <a:lvl5pPr marL="8569612" indent="0">
              <a:buNone/>
              <a:defRPr sz="4203"/>
            </a:lvl5pPr>
            <a:lvl6pPr marL="10712014" indent="0">
              <a:buNone/>
              <a:defRPr sz="4203"/>
            </a:lvl6pPr>
            <a:lvl7pPr marL="12854418" indent="0">
              <a:buNone/>
              <a:defRPr sz="4203"/>
            </a:lvl7pPr>
            <a:lvl8pPr marL="14996821" indent="0">
              <a:buNone/>
              <a:defRPr sz="4203"/>
            </a:lvl8pPr>
            <a:lvl9pPr marL="17139224" indent="0">
              <a:buNone/>
              <a:defRPr sz="42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368" y="22722842"/>
            <a:ext cx="26060400" cy="2682562"/>
          </a:xfrm>
        </p:spPr>
        <p:txBody>
          <a:bodyPr anchor="b"/>
          <a:lstStyle>
            <a:lvl1pPr algn="l">
              <a:defRPr sz="932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13368" y="2900469"/>
            <a:ext cx="26060400" cy="19476720"/>
          </a:xfrm>
        </p:spPr>
        <p:txBody>
          <a:bodyPr/>
          <a:lstStyle>
            <a:lvl1pPr marL="0" indent="0">
              <a:buNone/>
              <a:defRPr sz="14966"/>
            </a:lvl1pPr>
            <a:lvl2pPr marL="2142403" indent="0">
              <a:buNone/>
              <a:defRPr sz="13121"/>
            </a:lvl2pPr>
            <a:lvl3pPr marL="4284806" indent="0">
              <a:buNone/>
              <a:defRPr sz="11275"/>
            </a:lvl3pPr>
            <a:lvl4pPr marL="6427209" indent="0">
              <a:buNone/>
              <a:defRPr sz="9328"/>
            </a:lvl4pPr>
            <a:lvl5pPr marL="8569612" indent="0">
              <a:buNone/>
              <a:defRPr sz="9328"/>
            </a:lvl5pPr>
            <a:lvl6pPr marL="10712014" indent="0">
              <a:buNone/>
              <a:defRPr sz="9328"/>
            </a:lvl6pPr>
            <a:lvl7pPr marL="12854418" indent="0">
              <a:buNone/>
              <a:defRPr sz="9328"/>
            </a:lvl7pPr>
            <a:lvl8pPr marL="14996821" indent="0">
              <a:buNone/>
              <a:defRPr sz="9328"/>
            </a:lvl8pPr>
            <a:lvl9pPr marL="17139224" indent="0">
              <a:buNone/>
              <a:defRPr sz="932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3368" y="25405404"/>
            <a:ext cx="26060400" cy="3809679"/>
          </a:xfrm>
        </p:spPr>
        <p:txBody>
          <a:bodyPr/>
          <a:lstStyle>
            <a:lvl1pPr marL="0" indent="0">
              <a:buNone/>
              <a:defRPr sz="6561"/>
            </a:lvl1pPr>
            <a:lvl2pPr marL="2142403" indent="0">
              <a:buNone/>
              <a:defRPr sz="5638"/>
            </a:lvl2pPr>
            <a:lvl3pPr marL="4284806" indent="0">
              <a:buNone/>
              <a:defRPr sz="4715"/>
            </a:lvl3pPr>
            <a:lvl4pPr marL="6427209" indent="0">
              <a:buNone/>
              <a:defRPr sz="4203"/>
            </a:lvl4pPr>
            <a:lvl5pPr marL="8569612" indent="0">
              <a:buNone/>
              <a:defRPr sz="4203"/>
            </a:lvl5pPr>
            <a:lvl6pPr marL="10712014" indent="0">
              <a:buNone/>
              <a:defRPr sz="4203"/>
            </a:lvl6pPr>
            <a:lvl7pPr marL="12854418" indent="0">
              <a:buNone/>
              <a:defRPr sz="4203"/>
            </a:lvl7pPr>
            <a:lvl8pPr marL="14996821" indent="0">
              <a:buNone/>
              <a:defRPr sz="4203"/>
            </a:lvl8pPr>
            <a:lvl9pPr marL="17139224" indent="0">
              <a:buNone/>
              <a:defRPr sz="42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1299952"/>
            <a:ext cx="39090600" cy="54102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7574285"/>
            <a:ext cx="39090600" cy="21422891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1700" y="30086728"/>
            <a:ext cx="10134600" cy="1728259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5B8E-E196-472C-A9F8-02B9F3BA7D23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39950" y="30086728"/>
            <a:ext cx="13754100" cy="1728259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127700" y="30086728"/>
            <a:ext cx="10134600" cy="1728259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BD22-1D0A-4232-BA9F-9268E84F6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806" rtl="0" eaLnBrk="1" latinLnBrk="0" hangingPunct="1">
        <a:spcBef>
          <a:spcPct val="0"/>
        </a:spcBef>
        <a:buNone/>
        <a:defRPr sz="206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6802" indent="-1606802" algn="l" defTabSz="4284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966" kern="1200">
          <a:solidFill>
            <a:schemeClr val="tx1"/>
          </a:solidFill>
          <a:latin typeface="+mn-lt"/>
          <a:ea typeface="+mn-ea"/>
          <a:cs typeface="+mn-cs"/>
        </a:defRPr>
      </a:lvl1pPr>
      <a:lvl2pPr marL="3481405" indent="-1339003" algn="l" defTabSz="428480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121" kern="1200">
          <a:solidFill>
            <a:schemeClr val="tx1"/>
          </a:solidFill>
          <a:latin typeface="+mn-lt"/>
          <a:ea typeface="+mn-ea"/>
          <a:cs typeface="+mn-cs"/>
        </a:defRPr>
      </a:lvl2pPr>
      <a:lvl3pPr marL="5356007" indent="-1071202" algn="l" defTabSz="4284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75" kern="1200">
          <a:solidFill>
            <a:schemeClr val="tx1"/>
          </a:solidFill>
          <a:latin typeface="+mn-lt"/>
          <a:ea typeface="+mn-ea"/>
          <a:cs typeface="+mn-cs"/>
        </a:defRPr>
      </a:lvl3pPr>
      <a:lvl4pPr marL="7498410" indent="-1071202" algn="l" defTabSz="4284806" rtl="0" eaLnBrk="1" latinLnBrk="0" hangingPunct="1">
        <a:spcBef>
          <a:spcPct val="20000"/>
        </a:spcBef>
        <a:buFont typeface="Arial" panose="020B0604020202020204" pitchFamily="34" charset="0"/>
        <a:buChar char="–"/>
        <a:defRPr sz="9328" kern="1200">
          <a:solidFill>
            <a:schemeClr val="tx1"/>
          </a:solidFill>
          <a:latin typeface="+mn-lt"/>
          <a:ea typeface="+mn-ea"/>
          <a:cs typeface="+mn-cs"/>
        </a:defRPr>
      </a:lvl4pPr>
      <a:lvl5pPr marL="9640813" indent="-1071202" algn="l" defTabSz="4284806" rtl="0" eaLnBrk="1" latinLnBrk="0" hangingPunct="1">
        <a:spcBef>
          <a:spcPct val="20000"/>
        </a:spcBef>
        <a:buFont typeface="Arial" panose="020B0604020202020204" pitchFamily="34" charset="0"/>
        <a:buChar char="»"/>
        <a:defRPr sz="9328" kern="1200">
          <a:solidFill>
            <a:schemeClr val="tx1"/>
          </a:solidFill>
          <a:latin typeface="+mn-lt"/>
          <a:ea typeface="+mn-ea"/>
          <a:cs typeface="+mn-cs"/>
        </a:defRPr>
      </a:lvl5pPr>
      <a:lvl6pPr marL="11783216" indent="-1071202" algn="l" defTabSz="4284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28" kern="1200">
          <a:solidFill>
            <a:schemeClr val="tx1"/>
          </a:solidFill>
          <a:latin typeface="+mn-lt"/>
          <a:ea typeface="+mn-ea"/>
          <a:cs typeface="+mn-cs"/>
        </a:defRPr>
      </a:lvl6pPr>
      <a:lvl7pPr marL="13925620" indent="-1071202" algn="l" defTabSz="4284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28" kern="1200">
          <a:solidFill>
            <a:schemeClr val="tx1"/>
          </a:solidFill>
          <a:latin typeface="+mn-lt"/>
          <a:ea typeface="+mn-ea"/>
          <a:cs typeface="+mn-cs"/>
        </a:defRPr>
      </a:lvl7pPr>
      <a:lvl8pPr marL="16068023" indent="-1071202" algn="l" defTabSz="4284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28" kern="1200">
          <a:solidFill>
            <a:schemeClr val="tx1"/>
          </a:solidFill>
          <a:latin typeface="+mn-lt"/>
          <a:ea typeface="+mn-ea"/>
          <a:cs typeface="+mn-cs"/>
        </a:defRPr>
      </a:lvl8pPr>
      <a:lvl9pPr marL="18210426" indent="-1071202" algn="l" defTabSz="4284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9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4806" rtl="0" eaLnBrk="1" latinLnBrk="0" hangingPunct="1">
        <a:defRPr sz="8405" kern="1200">
          <a:solidFill>
            <a:schemeClr val="tx1"/>
          </a:solidFill>
          <a:latin typeface="+mn-lt"/>
          <a:ea typeface="+mn-ea"/>
          <a:cs typeface="+mn-cs"/>
        </a:defRPr>
      </a:lvl1pPr>
      <a:lvl2pPr marL="2142403" algn="l" defTabSz="4284806" rtl="0" eaLnBrk="1" latinLnBrk="0" hangingPunct="1">
        <a:defRPr sz="8405" kern="1200">
          <a:solidFill>
            <a:schemeClr val="tx1"/>
          </a:solidFill>
          <a:latin typeface="+mn-lt"/>
          <a:ea typeface="+mn-ea"/>
          <a:cs typeface="+mn-cs"/>
        </a:defRPr>
      </a:lvl2pPr>
      <a:lvl3pPr marL="4284806" algn="l" defTabSz="4284806" rtl="0" eaLnBrk="1" latinLnBrk="0" hangingPunct="1">
        <a:defRPr sz="8405" kern="1200">
          <a:solidFill>
            <a:schemeClr val="tx1"/>
          </a:solidFill>
          <a:latin typeface="+mn-lt"/>
          <a:ea typeface="+mn-ea"/>
          <a:cs typeface="+mn-cs"/>
        </a:defRPr>
      </a:lvl3pPr>
      <a:lvl4pPr marL="6427209" algn="l" defTabSz="4284806" rtl="0" eaLnBrk="1" latinLnBrk="0" hangingPunct="1">
        <a:defRPr sz="8405" kern="1200">
          <a:solidFill>
            <a:schemeClr val="tx1"/>
          </a:solidFill>
          <a:latin typeface="+mn-lt"/>
          <a:ea typeface="+mn-ea"/>
          <a:cs typeface="+mn-cs"/>
        </a:defRPr>
      </a:lvl4pPr>
      <a:lvl5pPr marL="8569612" algn="l" defTabSz="4284806" rtl="0" eaLnBrk="1" latinLnBrk="0" hangingPunct="1">
        <a:defRPr sz="8405" kern="1200">
          <a:solidFill>
            <a:schemeClr val="tx1"/>
          </a:solidFill>
          <a:latin typeface="+mn-lt"/>
          <a:ea typeface="+mn-ea"/>
          <a:cs typeface="+mn-cs"/>
        </a:defRPr>
      </a:lvl5pPr>
      <a:lvl6pPr marL="10712014" algn="l" defTabSz="4284806" rtl="0" eaLnBrk="1" latinLnBrk="0" hangingPunct="1">
        <a:defRPr sz="8405" kern="1200">
          <a:solidFill>
            <a:schemeClr val="tx1"/>
          </a:solidFill>
          <a:latin typeface="+mn-lt"/>
          <a:ea typeface="+mn-ea"/>
          <a:cs typeface="+mn-cs"/>
        </a:defRPr>
      </a:lvl6pPr>
      <a:lvl7pPr marL="12854418" algn="l" defTabSz="4284806" rtl="0" eaLnBrk="1" latinLnBrk="0" hangingPunct="1">
        <a:defRPr sz="8405" kern="1200">
          <a:solidFill>
            <a:schemeClr val="tx1"/>
          </a:solidFill>
          <a:latin typeface="+mn-lt"/>
          <a:ea typeface="+mn-ea"/>
          <a:cs typeface="+mn-cs"/>
        </a:defRPr>
      </a:lvl7pPr>
      <a:lvl8pPr marL="14996821" algn="l" defTabSz="4284806" rtl="0" eaLnBrk="1" latinLnBrk="0" hangingPunct="1">
        <a:defRPr sz="8405" kern="1200">
          <a:solidFill>
            <a:schemeClr val="tx1"/>
          </a:solidFill>
          <a:latin typeface="+mn-lt"/>
          <a:ea typeface="+mn-ea"/>
          <a:cs typeface="+mn-cs"/>
        </a:defRPr>
      </a:lvl8pPr>
      <a:lvl9pPr marL="17139224" algn="l" defTabSz="4284806" rtl="0" eaLnBrk="1" latinLnBrk="0" hangingPunct="1">
        <a:defRPr sz="84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Box 1034"/>
          <p:cNvSpPr txBox="1"/>
          <p:nvPr/>
        </p:nvSpPr>
        <p:spPr>
          <a:xfrm>
            <a:off x="36291233" y="23988853"/>
            <a:ext cx="6559053" cy="855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374305">
              <a:defRPr/>
            </a:pPr>
            <a:r>
              <a:rPr lang="en-US" sz="3234" dirty="0">
                <a:latin typeface="+mj-lt"/>
              </a:rPr>
              <a:t>Srivastava K, Wollenberg KR, Flegel WA. The phylogeny of 48 alleles, </a:t>
            </a:r>
          </a:p>
          <a:p>
            <a:pPr defTabSz="3374305">
              <a:defRPr/>
            </a:pPr>
            <a:r>
              <a:rPr lang="en-US" sz="3234" dirty="0">
                <a:latin typeface="+mj-lt"/>
              </a:rPr>
              <a:t>experimentally verified at 21kb,</a:t>
            </a:r>
          </a:p>
          <a:p>
            <a:pPr defTabSz="3374305">
              <a:defRPr/>
            </a:pPr>
            <a:r>
              <a:rPr lang="en-US" sz="3234" dirty="0">
                <a:latin typeface="+mj-lt"/>
              </a:rPr>
              <a:t>and its </a:t>
            </a:r>
          </a:p>
          <a:p>
            <a:pPr defTabSz="3374305">
              <a:defRPr/>
            </a:pPr>
            <a:r>
              <a:rPr lang="en-US" sz="3234" dirty="0">
                <a:latin typeface="+mj-lt"/>
              </a:rPr>
              <a:t>application</a:t>
            </a:r>
          </a:p>
          <a:p>
            <a:pPr defTabSz="3374305">
              <a:defRPr/>
            </a:pPr>
            <a:r>
              <a:rPr lang="en-US" sz="3234" dirty="0">
                <a:latin typeface="+mj-lt"/>
              </a:rPr>
              <a:t>to clinical </a:t>
            </a:r>
          </a:p>
          <a:p>
            <a:pPr defTabSz="3374305">
              <a:defRPr/>
            </a:pPr>
            <a:r>
              <a:rPr lang="en-US" sz="3234" dirty="0">
                <a:latin typeface="+mj-lt"/>
              </a:rPr>
              <a:t>allele </a:t>
            </a:r>
          </a:p>
          <a:p>
            <a:pPr defTabSz="3374305">
              <a:defRPr/>
            </a:pPr>
            <a:r>
              <a:rPr lang="en-US" sz="3234" dirty="0">
                <a:latin typeface="+mj-lt"/>
              </a:rPr>
              <a:t>detection.</a:t>
            </a:r>
          </a:p>
          <a:p>
            <a:pPr defTabSz="3374305">
              <a:defRPr/>
            </a:pPr>
            <a:r>
              <a:rPr lang="en-US" sz="3234" dirty="0">
                <a:latin typeface="+mj-lt"/>
              </a:rPr>
              <a:t> </a:t>
            </a:r>
            <a:r>
              <a:rPr lang="en-US" sz="3234" i="1" dirty="0">
                <a:latin typeface="+mj-lt"/>
              </a:rPr>
              <a:t>J Transl </a:t>
            </a:r>
          </a:p>
          <a:p>
            <a:pPr defTabSz="3374305">
              <a:defRPr/>
            </a:pPr>
            <a:r>
              <a:rPr lang="en-US" sz="3234" i="1" dirty="0">
                <a:latin typeface="+mj-lt"/>
              </a:rPr>
              <a:t>Med. 2019 </a:t>
            </a:r>
          </a:p>
          <a:p>
            <a:pPr defTabSz="3374305">
              <a:defRPr/>
            </a:pPr>
            <a:r>
              <a:rPr lang="en-US" sz="3234" i="1" dirty="0">
                <a:latin typeface="+mj-lt"/>
              </a:rPr>
              <a:t>Feb 11;</a:t>
            </a:r>
          </a:p>
          <a:p>
            <a:pPr defTabSz="3374305">
              <a:defRPr/>
            </a:pPr>
            <a:r>
              <a:rPr lang="en-US" sz="3234" i="1" dirty="0">
                <a:latin typeface="+mj-lt"/>
              </a:rPr>
              <a:t>17(1):43</a:t>
            </a:r>
            <a:endParaRPr lang="en-US" sz="3234" dirty="0">
              <a:latin typeface="+mj-lt"/>
            </a:endParaRPr>
          </a:p>
          <a:p>
            <a:pPr algn="just" defTabSz="3374305">
              <a:defRPr/>
            </a:pPr>
            <a:endParaRPr lang="en-US" sz="3234" dirty="0" smtClean="0">
              <a:latin typeface="+mj-lt"/>
            </a:endParaRPr>
          </a:p>
          <a:p>
            <a:pPr algn="just" defTabSz="3374305">
              <a:defRPr/>
            </a:pPr>
            <a:endParaRPr lang="en-US" sz="3234" dirty="0">
              <a:latin typeface="+mj-lt"/>
            </a:endParaRPr>
          </a:p>
          <a:p>
            <a:pPr algn="just" defTabSz="3374305">
              <a:defRPr/>
            </a:pPr>
            <a:r>
              <a:rPr lang="en-US" sz="3234" dirty="0">
                <a:latin typeface="+mj-lt"/>
              </a:rPr>
              <a:t>Auton, A. and Abecasis, G. R., et al. A global reference for human genetic variation. </a:t>
            </a:r>
            <a:r>
              <a:rPr lang="en-US" sz="3234" i="1" dirty="0">
                <a:latin typeface="+mj-lt"/>
              </a:rPr>
              <a:t>Nature</a:t>
            </a:r>
            <a:r>
              <a:rPr lang="en-US" sz="3234" dirty="0">
                <a:latin typeface="+mj-lt"/>
              </a:rPr>
              <a:t> </a:t>
            </a:r>
            <a:r>
              <a:rPr lang="en-US" sz="3234" b="1" dirty="0">
                <a:latin typeface="+mj-lt"/>
              </a:rPr>
              <a:t>526,</a:t>
            </a:r>
            <a:r>
              <a:rPr lang="en-US" sz="3234" dirty="0">
                <a:latin typeface="+mj-lt"/>
              </a:rPr>
              <a:t> 68–74 (2015).</a:t>
            </a:r>
            <a:endParaRPr lang="en-US" sz="3234" dirty="0">
              <a:latin typeface="+mj-lt"/>
              <a:cs typeface="Arial"/>
            </a:endParaRPr>
          </a:p>
        </p:txBody>
      </p:sp>
      <p:pic>
        <p:nvPicPr>
          <p:cNvPr id="260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7352" r="10296" b="8098"/>
          <a:stretch/>
        </p:blipFill>
        <p:spPr bwMode="auto">
          <a:xfrm>
            <a:off x="38214620" y="25470658"/>
            <a:ext cx="4587438" cy="515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7" name="Picture 406"/>
          <p:cNvPicPr>
            <a:picLocks noChangeAspect="1"/>
          </p:cNvPicPr>
          <p:nvPr/>
        </p:nvPicPr>
        <p:blipFill rotWithShape="1">
          <a:blip r:embed="rId3"/>
          <a:srcRect l="31524" t="16916" r="31422" b="21059"/>
          <a:stretch/>
        </p:blipFill>
        <p:spPr>
          <a:xfrm>
            <a:off x="29057117" y="13194631"/>
            <a:ext cx="1191769" cy="1194184"/>
          </a:xfrm>
          <a:prstGeom prst="rect">
            <a:avLst/>
          </a:prstGeom>
        </p:spPr>
      </p:pic>
      <p:pic>
        <p:nvPicPr>
          <p:cNvPr id="382" name="Picture 381"/>
          <p:cNvPicPr>
            <a:picLocks noChangeAspect="1"/>
          </p:cNvPicPr>
          <p:nvPr/>
        </p:nvPicPr>
        <p:blipFill rotWithShape="1">
          <a:blip r:embed="rId4"/>
          <a:srcRect l="33480" t="18483" r="33698" b="23181"/>
          <a:stretch/>
        </p:blipFill>
        <p:spPr>
          <a:xfrm>
            <a:off x="29004821" y="16780588"/>
            <a:ext cx="1277203" cy="1289976"/>
          </a:xfrm>
          <a:prstGeom prst="rect">
            <a:avLst/>
          </a:prstGeom>
        </p:spPr>
      </p:pic>
      <p:pic>
        <p:nvPicPr>
          <p:cNvPr id="405" name="Picture 404"/>
          <p:cNvPicPr>
            <a:picLocks noChangeAspect="1"/>
          </p:cNvPicPr>
          <p:nvPr/>
        </p:nvPicPr>
        <p:blipFill rotWithShape="1">
          <a:blip r:embed="rId5"/>
          <a:srcRect l="22864" t="13189" r="20823" b="18331"/>
          <a:stretch/>
        </p:blipFill>
        <p:spPr>
          <a:xfrm>
            <a:off x="28987133" y="19370533"/>
            <a:ext cx="1302358" cy="1315173"/>
          </a:xfrm>
          <a:prstGeom prst="rect">
            <a:avLst/>
          </a:prstGeom>
        </p:spPr>
      </p:pic>
      <p:pic>
        <p:nvPicPr>
          <p:cNvPr id="498" name="Picture 497"/>
          <p:cNvPicPr>
            <a:picLocks noChangeAspect="1"/>
          </p:cNvPicPr>
          <p:nvPr/>
        </p:nvPicPr>
        <p:blipFill rotWithShape="1">
          <a:blip r:embed="rId6"/>
          <a:srcRect l="31120" t="16740" r="31091" b="21374"/>
          <a:stretch/>
        </p:blipFill>
        <p:spPr>
          <a:xfrm>
            <a:off x="29075677" y="15557102"/>
            <a:ext cx="1191455" cy="1237936"/>
          </a:xfrm>
          <a:prstGeom prst="rect">
            <a:avLst/>
          </a:prstGeom>
        </p:spPr>
      </p:pic>
      <p:pic>
        <p:nvPicPr>
          <p:cNvPr id="499" name="Picture 498"/>
          <p:cNvPicPr>
            <a:picLocks noChangeAspect="1"/>
          </p:cNvPicPr>
          <p:nvPr/>
        </p:nvPicPr>
        <p:blipFill rotWithShape="1">
          <a:blip r:embed="rId7"/>
          <a:srcRect l="29949" t="16632" r="29785" b="20874"/>
          <a:stretch/>
        </p:blipFill>
        <p:spPr>
          <a:xfrm>
            <a:off x="28974589" y="20694862"/>
            <a:ext cx="1307434" cy="1339851"/>
          </a:xfrm>
          <a:prstGeom prst="rect">
            <a:avLst/>
          </a:prstGeom>
        </p:spPr>
      </p:pic>
      <p:pic>
        <p:nvPicPr>
          <p:cNvPr id="500" name="Picture 499"/>
          <p:cNvPicPr>
            <a:picLocks noChangeAspect="1"/>
          </p:cNvPicPr>
          <p:nvPr/>
        </p:nvPicPr>
        <p:blipFill rotWithShape="1">
          <a:blip r:embed="rId8"/>
          <a:srcRect l="29066" t="16863" r="28654" b="20642"/>
          <a:stretch/>
        </p:blipFill>
        <p:spPr>
          <a:xfrm>
            <a:off x="28970569" y="22017808"/>
            <a:ext cx="1359503" cy="1297771"/>
          </a:xfrm>
          <a:prstGeom prst="rect">
            <a:avLst/>
          </a:prstGeom>
        </p:spPr>
      </p:pic>
      <p:pic>
        <p:nvPicPr>
          <p:cNvPr id="501" name="Picture 500"/>
          <p:cNvPicPr>
            <a:picLocks noChangeAspect="1"/>
          </p:cNvPicPr>
          <p:nvPr/>
        </p:nvPicPr>
        <p:blipFill rotWithShape="1">
          <a:blip r:embed="rId9"/>
          <a:srcRect l="27956" t="17583" r="28163" b="20626"/>
          <a:stretch/>
        </p:blipFill>
        <p:spPr>
          <a:xfrm>
            <a:off x="29046323" y="14414264"/>
            <a:ext cx="1235700" cy="1174839"/>
          </a:xfrm>
          <a:prstGeom prst="rect">
            <a:avLst/>
          </a:prstGeom>
        </p:spPr>
      </p:pic>
      <p:pic>
        <p:nvPicPr>
          <p:cNvPr id="502" name="Picture 501"/>
          <p:cNvPicPr>
            <a:picLocks noChangeAspect="1"/>
          </p:cNvPicPr>
          <p:nvPr/>
        </p:nvPicPr>
        <p:blipFill rotWithShape="1">
          <a:blip r:embed="rId10"/>
          <a:srcRect l="29140" t="17331" r="28728" b="21500"/>
          <a:stretch/>
        </p:blipFill>
        <p:spPr>
          <a:xfrm>
            <a:off x="29018217" y="18135667"/>
            <a:ext cx="1271274" cy="1271274"/>
          </a:xfrm>
          <a:prstGeom prst="rect">
            <a:avLst/>
          </a:prstGeom>
        </p:spPr>
      </p:pic>
      <p:sp>
        <p:nvSpPr>
          <p:cNvPr id="317" name="TextBox 316"/>
          <p:cNvSpPr txBox="1"/>
          <p:nvPr/>
        </p:nvSpPr>
        <p:spPr>
          <a:xfrm>
            <a:off x="36325853" y="18549663"/>
            <a:ext cx="6524433" cy="411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34" dirty="0">
                <a:latin typeface="+mj-lt"/>
                <a:cs typeface="Arial" panose="020B0604020202020204" pitchFamily="34" charset="0"/>
              </a:rPr>
              <a:t>Bo Lan would like to thank Dr. Willy Flegel and Dr. Kshitij Srivastava for their tremendous efforts in providing him with the experience of working in a transfusion medicine laboratory setting and in the incredible mentorship they have provided him throughout his project.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437775" y="12467114"/>
            <a:ext cx="10354986" cy="2583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The 1000GP began in 2007 and created the largest catalogue of human genome data while finding genetic variants of at least 1% frequency in 26 different populations (Figure 1).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endParaRPr lang="en-US" sz="3234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The final data set (phase 3) produced by the 1000GP contains computationally phased haplotypes for 2504 individuals.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Haplotypes can be identified in an unambiguous way if they are completely homozygous or have at most one heterozygous nucleotide in the analyzed nucleotide sequence.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Longer reference sequences have shown to considerably increase genetic imputation accuracy, especially for low‐frequency variants (less than 1% in population).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The human </a:t>
            </a:r>
            <a:r>
              <a:rPr lang="en-US" sz="3234" i="1" dirty="0">
                <a:latin typeface="+mj-lt"/>
                <a:cs typeface="Arial" panose="020B0604020202020204" pitchFamily="34" charset="0"/>
              </a:rPr>
              <a:t>ACKR1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 gene, </a:t>
            </a:r>
            <a:r>
              <a:rPr lang="en-US" sz="3234" dirty="0" smtClean="0">
                <a:latin typeface="+mj-lt"/>
                <a:cs typeface="Arial" panose="020B0604020202020204" pitchFamily="34" charset="0"/>
              </a:rPr>
              <a:t>comprising 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of two exons and a single intron, encodes a multi-pass trans-membrane glycoprotein expressing the Duffy blood group antigens.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i="1" dirty="0">
                <a:latin typeface="+mj-lt"/>
                <a:cs typeface="Arial" panose="020B0604020202020204" pitchFamily="34" charset="0"/>
              </a:rPr>
              <a:t>ACKR1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 is located on the long arm of chromosome 1 at 1q23.2 between </a:t>
            </a:r>
            <a:r>
              <a:rPr lang="en-US" sz="3234" i="1" dirty="0" smtClean="0">
                <a:latin typeface="+mj-lt"/>
                <a:cs typeface="Arial" panose="020B0604020202020204" pitchFamily="34" charset="0"/>
              </a:rPr>
              <a:t>CADM3</a:t>
            </a:r>
            <a:r>
              <a:rPr lang="en-US" sz="3234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gene and </a:t>
            </a:r>
            <a:r>
              <a:rPr lang="en-US" sz="3234" i="1" dirty="0" smtClean="0">
                <a:latin typeface="+mj-lt"/>
                <a:cs typeface="Arial" panose="020B0604020202020204" pitchFamily="34" charset="0"/>
              </a:rPr>
              <a:t>MPTX1 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pseudogene.</a:t>
            </a:r>
            <a:endParaRPr lang="en-US" sz="3234" i="1" dirty="0">
              <a:latin typeface="+mj-lt"/>
              <a:cs typeface="Arial" panose="020B0604020202020204" pitchFamily="34" charset="0"/>
            </a:endParaRP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As a proof of principle, we have used </a:t>
            </a:r>
            <a:r>
              <a:rPr lang="en-US" sz="3234" i="1" dirty="0">
                <a:latin typeface="+mj-lt"/>
                <a:cs typeface="Arial" panose="020B0604020202020204" pitchFamily="34" charset="0"/>
              </a:rPr>
              <a:t>ACKR1 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data from the 1000GP to identify long unambiguous haplotypes that can be used as templates to design microarray technologies, impute genotypes and map next generation sequencing </a:t>
            </a:r>
            <a:r>
              <a:rPr lang="en-US" sz="3234" dirty="0" smtClean="0">
                <a:latin typeface="+mj-lt"/>
                <a:cs typeface="Arial" panose="020B0604020202020204" pitchFamily="34" charset="0"/>
              </a:rPr>
              <a:t>data, 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which will enhance the reliability in clinical diagnostics.</a:t>
            </a: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328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080" y="14640127"/>
            <a:ext cx="10253247" cy="6317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utoShape 8363"/>
          <p:cNvSpPr>
            <a:spLocks noChangeArrowheads="1"/>
          </p:cNvSpPr>
          <p:nvPr/>
        </p:nvSpPr>
        <p:spPr bwMode="auto">
          <a:xfrm>
            <a:off x="23402" y="-249397"/>
            <a:ext cx="43410598" cy="5690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7"/>
          <a:stretch/>
        </p:blipFill>
        <p:spPr>
          <a:xfrm>
            <a:off x="841507" y="1729639"/>
            <a:ext cx="5322651" cy="2139809"/>
          </a:xfrm>
          <a:prstGeom prst="rect">
            <a:avLst/>
          </a:prstGeom>
        </p:spPr>
      </p:pic>
      <p:pic>
        <p:nvPicPr>
          <p:cNvPr id="5" name="Picture 8" descr="H:\NIH CC DTM\DTM logos\DTMlogoVerlaufLarge.png"/>
          <p:cNvPicPr>
            <a:picLocks noChangeAspect="1" noChangeArrowheads="1"/>
          </p:cNvPicPr>
          <p:nvPr/>
        </p:nvPicPr>
        <p:blipFill rotWithShape="1">
          <a:blip r:embed="rId13" cstate="print"/>
          <a:srcRect t="8322"/>
          <a:stretch/>
        </p:blipFill>
        <p:spPr bwMode="auto">
          <a:xfrm>
            <a:off x="6232379" y="1434631"/>
            <a:ext cx="2695649" cy="258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721" y="1569654"/>
            <a:ext cx="2474559" cy="2474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09924" y="159152"/>
            <a:ext cx="34860197" cy="5023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38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Conserved </a:t>
            </a:r>
            <a:r>
              <a:rPr lang="en-US" sz="738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ACKR1</a:t>
            </a:r>
            <a:r>
              <a:rPr lang="en-US" sz="738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Gene Sequences of More Than 73,000 Nucleotides </a:t>
            </a:r>
            <a:br>
              <a:rPr lang="en-US" sz="738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</a:br>
            <a:r>
              <a:rPr lang="en-US" sz="738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Among Individuals of the 1000 Genomes Project</a:t>
            </a:r>
          </a:p>
          <a:p>
            <a:pPr algn="ctr"/>
            <a:endParaRPr lang="en-US" sz="205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sz="492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Bo Lan</a:t>
            </a:r>
            <a:r>
              <a:rPr lang="en-US" sz="4921" baseline="30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1,2</a:t>
            </a:r>
            <a:r>
              <a:rPr lang="en-US" sz="492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Kshitij Srivastava</a:t>
            </a:r>
            <a:r>
              <a:rPr lang="en-US" sz="4921" baseline="30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sz="492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Willy A. Flegel</a:t>
            </a:r>
            <a:r>
              <a:rPr lang="en-US" sz="4921" baseline="30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  <a:endParaRPr lang="en-US" sz="492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sz="4921" baseline="30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1</a:t>
            </a:r>
            <a:r>
              <a:rPr lang="en-US" sz="492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Department of Transfusion Medicine, NIH Clinical Center, National Institutes of Health, Bethesda, MD</a:t>
            </a:r>
          </a:p>
          <a:p>
            <a:pPr algn="ctr"/>
            <a:r>
              <a:rPr lang="en-US" sz="4921" baseline="30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492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Tufts University, Medford, MA</a:t>
            </a:r>
          </a:p>
        </p:txBody>
      </p:sp>
      <p:sp>
        <p:nvSpPr>
          <p:cNvPr id="12" name="AutoShape 8363"/>
          <p:cNvSpPr>
            <a:spLocks noChangeArrowheads="1"/>
          </p:cNvSpPr>
          <p:nvPr/>
        </p:nvSpPr>
        <p:spPr bwMode="auto">
          <a:xfrm>
            <a:off x="471162" y="5675729"/>
            <a:ext cx="10383990" cy="10304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sp>
        <p:nvSpPr>
          <p:cNvPr id="13" name="Text Box 8364"/>
          <p:cNvSpPr txBox="1">
            <a:spLocks noChangeArrowheads="1"/>
          </p:cNvSpPr>
          <p:nvPr/>
        </p:nvSpPr>
        <p:spPr bwMode="auto">
          <a:xfrm>
            <a:off x="2390882" y="5700440"/>
            <a:ext cx="6561306" cy="981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algn="ctr" defTabSz="2781003">
              <a:spcBef>
                <a:spcPct val="50000"/>
              </a:spcBef>
            </a:pPr>
            <a:r>
              <a:rPr lang="en-US" sz="5535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4" name="Text Box 8364"/>
          <p:cNvSpPr txBox="1">
            <a:spLocks noChangeArrowheads="1"/>
          </p:cNvSpPr>
          <p:nvPr/>
        </p:nvSpPr>
        <p:spPr bwMode="auto">
          <a:xfrm>
            <a:off x="429186" y="6855198"/>
            <a:ext cx="10422478" cy="41555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Identify conserved haplotype sequences in and around the </a:t>
            </a:r>
            <a:r>
              <a:rPr lang="en-US" sz="3234" i="1" dirty="0">
                <a:latin typeface="+mj-lt"/>
                <a:cs typeface="Arial" panose="020B0604020202020204" pitchFamily="34" charset="0"/>
              </a:rPr>
              <a:t>ACKR1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 gene.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From conserved haplotype sequences, construct longest available haplotype for the </a:t>
            </a:r>
            <a:r>
              <a:rPr lang="en-US" sz="3234" i="1" dirty="0">
                <a:latin typeface="+mj-lt"/>
                <a:cs typeface="Arial" panose="020B0604020202020204" pitchFamily="34" charset="0"/>
              </a:rPr>
              <a:t>ACKR1 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gene and adjacent intergenic regions in 26 different populations of the 1000 Genomes Project (1000GP).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Find the population representation of each distinct haplotype in the 1000GP. 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65388" y="11107482"/>
            <a:ext cx="10812294" cy="16488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8363"/>
          <p:cNvSpPr>
            <a:spLocks noChangeArrowheads="1"/>
          </p:cNvSpPr>
          <p:nvPr/>
        </p:nvSpPr>
        <p:spPr bwMode="auto">
          <a:xfrm>
            <a:off x="471161" y="11280321"/>
            <a:ext cx="10321601" cy="10304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sp>
        <p:nvSpPr>
          <p:cNvPr id="27" name="Text Box 8364"/>
          <p:cNvSpPr txBox="1">
            <a:spLocks noChangeArrowheads="1"/>
          </p:cNvSpPr>
          <p:nvPr/>
        </p:nvSpPr>
        <p:spPr bwMode="auto">
          <a:xfrm>
            <a:off x="2261028" y="11326843"/>
            <a:ext cx="6561306" cy="981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algn="ctr" defTabSz="2781003">
              <a:spcBef>
                <a:spcPct val="50000"/>
              </a:spcBef>
            </a:pPr>
            <a:r>
              <a:rPr lang="en-US" sz="5535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41" name="AutoShape 8363"/>
          <p:cNvSpPr>
            <a:spLocks noChangeArrowheads="1"/>
          </p:cNvSpPr>
          <p:nvPr/>
        </p:nvSpPr>
        <p:spPr bwMode="auto">
          <a:xfrm>
            <a:off x="11532868" y="5613786"/>
            <a:ext cx="5418969" cy="10304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sp>
        <p:nvSpPr>
          <p:cNvPr id="42" name="Text Box 8364"/>
          <p:cNvSpPr txBox="1">
            <a:spLocks noChangeArrowheads="1"/>
          </p:cNvSpPr>
          <p:nvPr/>
        </p:nvSpPr>
        <p:spPr bwMode="auto">
          <a:xfrm>
            <a:off x="11499674" y="5590763"/>
            <a:ext cx="5400196" cy="10040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algn="ctr" defTabSz="2781003">
              <a:spcBef>
                <a:spcPct val="50000"/>
              </a:spcBef>
            </a:pPr>
            <a:r>
              <a:rPr lang="en-US" sz="5535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Methods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336616" y="5586152"/>
            <a:ext cx="1288" cy="2685807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363"/>
          <p:cNvSpPr>
            <a:spLocks noChangeArrowheads="1"/>
          </p:cNvSpPr>
          <p:nvPr/>
        </p:nvSpPr>
        <p:spPr bwMode="auto">
          <a:xfrm>
            <a:off x="17656197" y="5621186"/>
            <a:ext cx="18090909" cy="10304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sp>
        <p:nvSpPr>
          <p:cNvPr id="50" name="Text Box 8364"/>
          <p:cNvSpPr txBox="1">
            <a:spLocks noChangeArrowheads="1"/>
          </p:cNvSpPr>
          <p:nvPr/>
        </p:nvSpPr>
        <p:spPr bwMode="auto">
          <a:xfrm>
            <a:off x="23819369" y="5613786"/>
            <a:ext cx="5975476" cy="981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algn="ctr" defTabSz="2781003">
              <a:spcBef>
                <a:spcPct val="50000"/>
              </a:spcBef>
            </a:pPr>
            <a:r>
              <a:rPr lang="en-US" sz="5535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2" name="AutoShape 8363"/>
          <p:cNvSpPr>
            <a:spLocks noChangeArrowheads="1"/>
          </p:cNvSpPr>
          <p:nvPr/>
        </p:nvSpPr>
        <p:spPr bwMode="auto">
          <a:xfrm>
            <a:off x="17683032" y="28829403"/>
            <a:ext cx="18038383" cy="10304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sp>
        <p:nvSpPr>
          <p:cNvPr id="53" name="Text Box 8364"/>
          <p:cNvSpPr txBox="1">
            <a:spLocks noChangeArrowheads="1"/>
          </p:cNvSpPr>
          <p:nvPr/>
        </p:nvSpPr>
        <p:spPr bwMode="auto">
          <a:xfrm>
            <a:off x="23649974" y="28894026"/>
            <a:ext cx="5975476" cy="981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algn="ctr" defTabSz="2781003">
              <a:spcBef>
                <a:spcPct val="50000"/>
              </a:spcBef>
            </a:pPr>
            <a:r>
              <a:rPr lang="en-US" sz="5535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Conclusions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167470" y="32403002"/>
            <a:ext cx="42927684" cy="103298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utoShape 8363"/>
          <p:cNvSpPr>
            <a:spLocks noChangeArrowheads="1"/>
          </p:cNvSpPr>
          <p:nvPr/>
        </p:nvSpPr>
        <p:spPr bwMode="auto">
          <a:xfrm>
            <a:off x="36374159" y="5602048"/>
            <a:ext cx="6490797" cy="108457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17388297" y="28695723"/>
            <a:ext cx="18611448" cy="45295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8364"/>
          <p:cNvSpPr txBox="1">
            <a:spLocks noChangeArrowheads="1"/>
          </p:cNvSpPr>
          <p:nvPr/>
        </p:nvSpPr>
        <p:spPr bwMode="auto">
          <a:xfrm>
            <a:off x="36584381" y="5658625"/>
            <a:ext cx="6057229" cy="981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algn="ctr" defTabSz="2781003">
              <a:spcBef>
                <a:spcPct val="50000"/>
              </a:spcBef>
            </a:pPr>
            <a:r>
              <a:rPr lang="en-US" sz="5535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Future Directions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1121854" y="5620553"/>
            <a:ext cx="35663" cy="2681638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utoShape 8363"/>
          <p:cNvSpPr>
            <a:spLocks noChangeArrowheads="1"/>
          </p:cNvSpPr>
          <p:nvPr/>
        </p:nvSpPr>
        <p:spPr bwMode="auto">
          <a:xfrm>
            <a:off x="36374159" y="12239995"/>
            <a:ext cx="6500573" cy="109985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sp>
        <p:nvSpPr>
          <p:cNvPr id="98" name="Text Box 8364"/>
          <p:cNvSpPr txBox="1">
            <a:spLocks noChangeArrowheads="1"/>
          </p:cNvSpPr>
          <p:nvPr/>
        </p:nvSpPr>
        <p:spPr bwMode="auto">
          <a:xfrm>
            <a:off x="36446479" y="12283220"/>
            <a:ext cx="6365275" cy="981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algn="ctr" defTabSz="2781003">
              <a:spcBef>
                <a:spcPct val="50000"/>
              </a:spcBef>
            </a:pPr>
            <a:r>
              <a:rPr lang="en-US" sz="5535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Clinical Applications</a:t>
            </a:r>
          </a:p>
        </p:txBody>
      </p:sp>
      <p:sp>
        <p:nvSpPr>
          <p:cNvPr id="102" name="AutoShape 8363"/>
          <p:cNvSpPr>
            <a:spLocks noChangeArrowheads="1"/>
          </p:cNvSpPr>
          <p:nvPr/>
        </p:nvSpPr>
        <p:spPr bwMode="auto">
          <a:xfrm>
            <a:off x="36337757" y="22909622"/>
            <a:ext cx="6452660" cy="108457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sp>
        <p:nvSpPr>
          <p:cNvPr id="103" name="Text Box 8364"/>
          <p:cNvSpPr txBox="1">
            <a:spLocks noChangeArrowheads="1"/>
          </p:cNvSpPr>
          <p:nvPr/>
        </p:nvSpPr>
        <p:spPr bwMode="auto">
          <a:xfrm>
            <a:off x="36663023" y="22916811"/>
            <a:ext cx="5744257" cy="981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algn="ctr" defTabSz="2781003">
              <a:spcBef>
                <a:spcPct val="50000"/>
              </a:spcBef>
            </a:pPr>
            <a:r>
              <a:rPr lang="en-US" sz="5535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References</a:t>
            </a: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378" y="1569653"/>
            <a:ext cx="2474559" cy="2474559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2740023" y="11972644"/>
            <a:ext cx="12987190" cy="1216253"/>
          </a:xfrm>
          <a:prstGeom prst="roundRect">
            <a:avLst/>
          </a:prstGeom>
          <a:solidFill>
            <a:srgbClr val="A80000">
              <a:alpha val="1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34" b="1" dirty="0">
                <a:latin typeface="+mj-lt"/>
                <a:cs typeface="Arial"/>
              </a:rPr>
              <a:t>Figure 2. </a:t>
            </a:r>
            <a:r>
              <a:rPr lang="en-US" sz="3234" dirty="0">
                <a:latin typeface="+mj-lt"/>
                <a:cs typeface="Arial"/>
              </a:rPr>
              <a:t>The genomic locus analyzed spans 73,365 nucleotides. The start (green) and stop (red) codons of </a:t>
            </a:r>
            <a:r>
              <a:rPr lang="en-US" sz="3234" i="1" dirty="0">
                <a:latin typeface="+mj-lt"/>
                <a:cs typeface="Arial"/>
              </a:rPr>
              <a:t>CADM3</a:t>
            </a:r>
            <a:r>
              <a:rPr lang="en-US" sz="3234" dirty="0">
                <a:latin typeface="+mj-lt"/>
                <a:cs typeface="Arial"/>
              </a:rPr>
              <a:t> and </a:t>
            </a:r>
            <a:r>
              <a:rPr lang="en-US" sz="3234" i="1" dirty="0">
                <a:latin typeface="+mj-lt"/>
                <a:cs typeface="Arial"/>
              </a:rPr>
              <a:t>ACKR1</a:t>
            </a:r>
            <a:r>
              <a:rPr lang="en-US" sz="3234" dirty="0">
                <a:latin typeface="+mj-lt"/>
                <a:cs typeface="Arial"/>
              </a:rPr>
              <a:t> are labeled. </a:t>
            </a:r>
          </a:p>
        </p:txBody>
      </p:sp>
      <p:sp>
        <p:nvSpPr>
          <p:cNvPr id="51" name="Bent Arrow 50"/>
          <p:cNvSpPr/>
          <p:nvPr/>
        </p:nvSpPr>
        <p:spPr>
          <a:xfrm rot="10800000">
            <a:off x="13519675" y="6986799"/>
            <a:ext cx="3468357" cy="25229923"/>
          </a:xfrm>
          <a:prstGeom prst="bentArrow">
            <a:avLst>
              <a:gd name="adj1" fmla="val 4586"/>
              <a:gd name="adj2" fmla="val 6241"/>
              <a:gd name="adj3" fmla="val 10655"/>
              <a:gd name="adj4" fmla="val 1175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5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21049" y="6909410"/>
            <a:ext cx="5085046" cy="261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34" dirty="0">
                <a:latin typeface="+mj-lt"/>
                <a:cs typeface="Arial" pitchFamily="34" charset="0"/>
              </a:rPr>
              <a:t>Download genotype data of </a:t>
            </a:r>
            <a:r>
              <a:rPr lang="en-US" sz="3234" i="1" dirty="0">
                <a:latin typeface="+mj-lt"/>
                <a:cs typeface="Arial" pitchFamily="34" charset="0"/>
              </a:rPr>
              <a:t>ACKR1 </a:t>
            </a:r>
            <a:r>
              <a:rPr lang="en-US" sz="3234" dirty="0">
                <a:latin typeface="+mj-lt"/>
                <a:cs typeface="Arial" pitchFamily="34" charset="0"/>
              </a:rPr>
              <a:t>between last variant of </a:t>
            </a:r>
            <a:r>
              <a:rPr lang="en-US" sz="3234" i="1" dirty="0">
                <a:latin typeface="+mj-lt"/>
                <a:cs typeface="Arial" pitchFamily="34" charset="0"/>
              </a:rPr>
              <a:t>CADM3</a:t>
            </a:r>
            <a:r>
              <a:rPr lang="en-US" sz="3234" dirty="0">
                <a:latin typeface="+mj-lt"/>
                <a:cs typeface="Arial" pitchFamily="34" charset="0"/>
              </a:rPr>
              <a:t> and first variant of </a:t>
            </a:r>
            <a:r>
              <a:rPr lang="en-US" sz="3234" i="1" dirty="0">
                <a:latin typeface="+mj-lt"/>
                <a:cs typeface="Arial" pitchFamily="34" charset="0"/>
              </a:rPr>
              <a:t>MPTX2</a:t>
            </a:r>
            <a:r>
              <a:rPr lang="en-US" sz="3234" dirty="0">
                <a:latin typeface="+mj-lt"/>
                <a:cs typeface="Arial" pitchFamily="34" charset="0"/>
              </a:rPr>
              <a:t> of 2,504 individuals in the 1000GP.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532868" y="17490946"/>
            <a:ext cx="5052095" cy="59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374305">
              <a:defRPr/>
            </a:pPr>
            <a:r>
              <a:rPr lang="en-US" sz="3234" dirty="0">
                <a:latin typeface="+mj-lt"/>
                <a:cs typeface="Arial" pitchFamily="34" charset="0"/>
              </a:rPr>
              <a:t>1,337 individuals remained</a:t>
            </a:r>
            <a:r>
              <a:rPr lang="en-US" sz="3280" dirty="0">
                <a:latin typeface="+mj-lt"/>
                <a:cs typeface="Arial" pitchFamily="34" charset="0"/>
              </a:rPr>
              <a:t>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568983" y="14063517"/>
            <a:ext cx="5026612" cy="3122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374305">
              <a:defRPr/>
            </a:pPr>
            <a:r>
              <a:rPr lang="en-US" sz="3234" dirty="0">
                <a:latin typeface="+mj-lt"/>
                <a:cs typeface="Arial" pitchFamily="34" charset="0"/>
              </a:rPr>
              <a:t>Remove individuals with more than one heterozygous SNP within 2,488 nucleotides of </a:t>
            </a:r>
            <a:r>
              <a:rPr lang="en-US" sz="3234" i="1" dirty="0">
                <a:latin typeface="+mj-lt"/>
                <a:cs typeface="Arial" pitchFamily="34" charset="0"/>
              </a:rPr>
              <a:t>ACKR1 </a:t>
            </a:r>
            <a:r>
              <a:rPr lang="en-US" sz="3234" dirty="0">
                <a:latin typeface="+mj-lt"/>
                <a:cs typeface="Arial" pitchFamily="34" charset="0"/>
              </a:rPr>
              <a:t>gene (NM_002036.3 + 480 nucleotides of intron 1).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515183" y="18437761"/>
            <a:ext cx="5058308" cy="1607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374305">
              <a:defRPr/>
            </a:pPr>
            <a:r>
              <a:rPr lang="en-US" sz="3234" dirty="0">
                <a:latin typeface="+mj-lt"/>
                <a:cs typeface="Arial" pitchFamily="34" charset="0"/>
              </a:rPr>
              <a:t>Obtain the 1,337 individuals’ 2,674 haplotypes and sort them based on their length.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592304" y="23347096"/>
            <a:ext cx="5025071" cy="1118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374305">
              <a:defRPr/>
            </a:pPr>
            <a:r>
              <a:rPr lang="en-US" sz="3234" dirty="0">
                <a:latin typeface="+mj-lt"/>
                <a:cs typeface="Arial" pitchFamily="34" charset="0"/>
              </a:rPr>
              <a:t>Find haplotypes that share sequences.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607531" y="24803539"/>
            <a:ext cx="5009844" cy="1607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374305">
              <a:defRPr/>
            </a:pPr>
            <a:r>
              <a:rPr lang="en-US" sz="3234" dirty="0">
                <a:latin typeface="+mj-lt"/>
                <a:cs typeface="Arial" pitchFamily="34" charset="0"/>
              </a:rPr>
              <a:t>List number of times observed for each of the 2,674 haplotypes.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639069" y="26778158"/>
            <a:ext cx="5017690" cy="1118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374305">
              <a:defRPr/>
            </a:pPr>
            <a:r>
              <a:rPr lang="en-US" sz="3234" dirty="0">
                <a:latin typeface="+mj-lt"/>
                <a:cs typeface="Arial" pitchFamily="34" charset="0"/>
              </a:rPr>
              <a:t>846 distinct haplotypes were observed.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639070" y="28267224"/>
            <a:ext cx="4978854" cy="2142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374305">
              <a:defRPr/>
            </a:pPr>
            <a:r>
              <a:rPr lang="en-US" sz="3234" dirty="0">
                <a:latin typeface="+mj-lt"/>
                <a:cs typeface="Arial" pitchFamily="34" charset="0"/>
              </a:rPr>
              <a:t>Find number of observations in each of the 26 populations for each of the 846 distinct haplotypes.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639069" y="30657513"/>
            <a:ext cx="4978854" cy="1118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374305">
              <a:defRPr/>
            </a:pPr>
            <a:r>
              <a:rPr lang="en-US" sz="3234" dirty="0">
                <a:latin typeface="+mj-lt"/>
                <a:cs typeface="Arial" pitchFamily="34" charset="0"/>
              </a:rPr>
              <a:t>List out longest and most common haplotypes.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7987" y="21071360"/>
            <a:ext cx="10334774" cy="667634"/>
          </a:xfrm>
          <a:prstGeom prst="roundRect">
            <a:avLst/>
          </a:prstGeom>
          <a:solidFill>
            <a:srgbClr val="A80000">
              <a:alpha val="1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34" b="1" dirty="0">
                <a:latin typeface="+mj-lt"/>
                <a:cs typeface="Arial"/>
              </a:rPr>
              <a:t>Figure 1. </a:t>
            </a:r>
            <a:r>
              <a:rPr lang="en-US" sz="3234" dirty="0">
                <a:latin typeface="+mj-lt"/>
                <a:cs typeface="Arial"/>
              </a:rPr>
              <a:t>Map of 1000 Genome Populations in 5 continents</a:t>
            </a:r>
            <a:r>
              <a:rPr lang="en-US" sz="3280" dirty="0">
                <a:latin typeface="+mj-lt"/>
                <a:cs typeface="Arial"/>
              </a:rPr>
              <a:t>.</a:t>
            </a:r>
          </a:p>
        </p:txBody>
      </p:sp>
      <p:pic>
        <p:nvPicPr>
          <p:cNvPr id="1026" name="Picture 2" descr="Image result for thousand genomes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411" y="9774073"/>
            <a:ext cx="3441198" cy="39524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Connector 108"/>
          <p:cNvCxnSpPr/>
          <p:nvPr/>
        </p:nvCxnSpPr>
        <p:spPr>
          <a:xfrm flipH="1">
            <a:off x="35999745" y="5537123"/>
            <a:ext cx="85373" cy="26895913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36108395" y="12083027"/>
            <a:ext cx="7088000" cy="4162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AutoShape 8363"/>
          <p:cNvSpPr>
            <a:spLocks noChangeArrowheads="1"/>
          </p:cNvSpPr>
          <p:nvPr/>
        </p:nvSpPr>
        <p:spPr bwMode="auto">
          <a:xfrm>
            <a:off x="36374160" y="17338477"/>
            <a:ext cx="6451947" cy="108457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rgbClr val="004FC2"/>
              </a:gs>
            </a:gsLst>
            <a:lin ang="5400000" scaled="1"/>
          </a:gra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9005">
              <a:latin typeface="+mj-lt"/>
            </a:endParaRPr>
          </a:p>
        </p:txBody>
      </p:sp>
      <p:sp>
        <p:nvSpPr>
          <p:cNvPr id="159" name="Text Box 8364"/>
          <p:cNvSpPr txBox="1">
            <a:spLocks noChangeArrowheads="1"/>
          </p:cNvSpPr>
          <p:nvPr/>
        </p:nvSpPr>
        <p:spPr bwMode="auto">
          <a:xfrm>
            <a:off x="36489803" y="17319751"/>
            <a:ext cx="6500268" cy="981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15892" tIns="57947" rIns="115892" bIns="57947">
            <a:spAutoFit/>
          </a:bodyPr>
          <a:lstStyle/>
          <a:p>
            <a:pPr algn="ctr" defTabSz="2781003">
              <a:spcBef>
                <a:spcPct val="50000"/>
              </a:spcBef>
            </a:pPr>
            <a:r>
              <a:rPr lang="en-US" sz="5535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Acknowledgments</a:t>
            </a:r>
          </a:p>
        </p:txBody>
      </p:sp>
      <p:cxnSp>
        <p:nvCxnSpPr>
          <p:cNvPr id="161" name="Straight Connector 160"/>
          <p:cNvCxnSpPr/>
          <p:nvPr/>
        </p:nvCxnSpPr>
        <p:spPr>
          <a:xfrm flipH="1" flipV="1">
            <a:off x="36085118" y="17180704"/>
            <a:ext cx="7088000" cy="4162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 flipV="1">
            <a:off x="36006319" y="22723253"/>
            <a:ext cx="7088000" cy="4162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43117595" y="5620553"/>
            <a:ext cx="85373" cy="26895913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17636924" y="23469600"/>
            <a:ext cx="18110181" cy="1220268"/>
          </a:xfrm>
          <a:prstGeom prst="roundRect">
            <a:avLst/>
          </a:prstGeom>
          <a:solidFill>
            <a:srgbClr val="A80000">
              <a:alpha val="1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80" b="1" dirty="0">
                <a:latin typeface="+mj-lt"/>
                <a:cs typeface="Arial"/>
              </a:rPr>
              <a:t>Figure 3. </a:t>
            </a:r>
            <a:r>
              <a:rPr lang="en-US" sz="3234" dirty="0">
                <a:latin typeface="+mj-lt"/>
                <a:cs typeface="Arial"/>
              </a:rPr>
              <a:t>Full length haplotypes observed in more than one population with pie charts showing number of observations in each population and total observations. Population key provided.</a:t>
            </a:r>
            <a:endParaRPr lang="en-US" sz="3234" dirty="0">
              <a:latin typeface="+mj-lt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1159332" y="25706923"/>
            <a:ext cx="6340415" cy="1474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878" dirty="0">
              <a:latin typeface="+mj-lt"/>
            </a:endParaRPr>
          </a:p>
        </p:txBody>
      </p:sp>
      <p:pic>
        <p:nvPicPr>
          <p:cNvPr id="311" name="Picture 310"/>
          <p:cNvPicPr>
            <a:picLocks noChangeAspect="1"/>
          </p:cNvPicPr>
          <p:nvPr/>
        </p:nvPicPr>
        <p:blipFill rotWithShape="1">
          <a:blip r:embed="rId17"/>
          <a:srcRect l="15421" t="269" r="17620" b="9434"/>
          <a:stretch/>
        </p:blipFill>
        <p:spPr>
          <a:xfrm>
            <a:off x="30919599" y="24860840"/>
            <a:ext cx="4272796" cy="3698619"/>
          </a:xfrm>
          <a:prstGeom prst="rect">
            <a:avLst/>
          </a:prstGeom>
        </p:spPr>
      </p:pic>
      <p:sp>
        <p:nvSpPr>
          <p:cNvPr id="312" name="TextBox 311"/>
          <p:cNvSpPr txBox="1"/>
          <p:nvPr/>
        </p:nvSpPr>
        <p:spPr>
          <a:xfrm>
            <a:off x="17691245" y="27210679"/>
            <a:ext cx="12316490" cy="1220268"/>
          </a:xfrm>
          <a:prstGeom prst="roundRect">
            <a:avLst/>
          </a:prstGeom>
          <a:solidFill>
            <a:srgbClr val="A80000">
              <a:alpha val="1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34" b="1" dirty="0">
                <a:latin typeface="+mj-lt"/>
                <a:cs typeface="Arial"/>
              </a:rPr>
              <a:t>Figure 4. </a:t>
            </a:r>
            <a:r>
              <a:rPr lang="en-US" sz="3234" dirty="0">
                <a:latin typeface="+mj-lt"/>
                <a:cs typeface="Arial"/>
              </a:rPr>
              <a:t>The most frequently observed </a:t>
            </a:r>
            <a:r>
              <a:rPr lang="en-US" sz="3234" i="1" dirty="0">
                <a:latin typeface="+mj-lt"/>
                <a:cs typeface="Arial"/>
              </a:rPr>
              <a:t>ACKR1 </a:t>
            </a:r>
            <a:r>
              <a:rPr lang="en-US" sz="3234" dirty="0">
                <a:latin typeface="+mj-lt"/>
                <a:cs typeface="Arial"/>
              </a:rPr>
              <a:t>haplotype structure and population representation.</a:t>
            </a:r>
            <a:endParaRPr lang="en-US" sz="3234" dirty="0">
              <a:latin typeface="+mj-lt"/>
            </a:endParaRPr>
          </a:p>
        </p:txBody>
      </p:sp>
      <p:sp>
        <p:nvSpPr>
          <p:cNvPr id="1033" name="TextBox 1032"/>
          <p:cNvSpPr txBox="1"/>
          <p:nvPr/>
        </p:nvSpPr>
        <p:spPr>
          <a:xfrm>
            <a:off x="17637261" y="29840579"/>
            <a:ext cx="18109844" cy="260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34 full length haplotypes of more than 73 kb nucleotide were found. Only 8 of these haplotypes were observed in more than one population and are of special interest as they may share long, conserved sequences that are universal in all populations.  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The most frequently observed haplotype covers 3542 nucleotides, which may be a suitable haplotype for future reference purposes.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36349008" y="6868826"/>
            <a:ext cx="6453050" cy="512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Find the nucleotide length of all haplotypes.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Identify frequently occurring, long-range conserved haplotypes for all 26 populations of the 1000GP.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Identify the clinical importance of long conserved haplotypes in the blood transfusion donor-recipient setting.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36305751" y="13446449"/>
            <a:ext cx="6568981" cy="3614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Blood donor </a:t>
            </a:r>
            <a:r>
              <a:rPr lang="en-US" sz="3234" i="1" dirty="0">
                <a:latin typeface="+mj-lt"/>
                <a:cs typeface="Arial" panose="020B0604020202020204" pitchFamily="34" charset="0"/>
              </a:rPr>
              <a:t>ACKR1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 haplotypes can be matched with recipient haplotypes to determine most suitable donor.</a:t>
            </a:r>
          </a:p>
          <a:p>
            <a:pPr marL="468654" indent="-468654" algn="just">
              <a:buFont typeface="Wingdings" panose="05000000000000000000" pitchFamily="2" charset="2"/>
              <a:buChar char="q"/>
            </a:pPr>
            <a:r>
              <a:rPr lang="en-US" sz="3234" dirty="0">
                <a:latin typeface="+mj-lt"/>
                <a:cs typeface="Arial" panose="020B0604020202020204" pitchFamily="34" charset="0"/>
              </a:rPr>
              <a:t>Use of long-range conserved haplotypes in phasing of next generation sequencing data.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1578893" y="20373490"/>
            <a:ext cx="5038482" cy="261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374305">
              <a:defRPr/>
            </a:pPr>
            <a:r>
              <a:rPr lang="en-US" sz="3234" dirty="0">
                <a:latin typeface="+mj-lt"/>
                <a:cs typeface="Arial" pitchFamily="34" charset="0"/>
              </a:rPr>
              <a:t>Move on either side of the </a:t>
            </a:r>
            <a:r>
              <a:rPr lang="en-US" sz="3234" i="1" dirty="0">
                <a:latin typeface="+mj-lt"/>
                <a:cs typeface="Arial" pitchFamily="34" charset="0"/>
              </a:rPr>
              <a:t>ACKR1</a:t>
            </a:r>
            <a:r>
              <a:rPr lang="en-US" sz="3234" dirty="0">
                <a:latin typeface="+mj-lt"/>
                <a:cs typeface="Arial" pitchFamily="34" charset="0"/>
              </a:rPr>
              <a:t> gene and select haplotypes between 2 heterozygous SNPs to obtain unambiguous haplotypes.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21728128" y="21027722"/>
            <a:ext cx="3990631" cy="59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34" dirty="0">
                <a:latin typeface="+mj-lt"/>
              </a:rPr>
              <a:t>73,356 nucleotides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21725960" y="17280641"/>
            <a:ext cx="3636108" cy="59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34" dirty="0">
                <a:latin typeface="+mj-lt"/>
              </a:rPr>
              <a:t>73,360 nucleotides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26765"/>
              </p:ext>
            </p:extLst>
          </p:nvPr>
        </p:nvGraphicFramePr>
        <p:xfrm>
          <a:off x="30787057" y="13277851"/>
          <a:ext cx="4937774" cy="9953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748">
                  <a:extLst>
                    <a:ext uri="{9D8B030D-6E8A-4147-A177-3AD203B41FA5}">
                      <a16:colId xmlns:a16="http://schemas.microsoft.com/office/drawing/2014/main" val="2184798698"/>
                    </a:ext>
                  </a:extLst>
                </a:gridCol>
                <a:gridCol w="3005026">
                  <a:extLst>
                    <a:ext uri="{9D8B030D-6E8A-4147-A177-3AD203B41FA5}">
                      <a16:colId xmlns:a16="http://schemas.microsoft.com/office/drawing/2014/main" val="1042644942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Abbreviation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Population Name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696604323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ACB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African-Caribbean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4016670891"/>
                  </a:ext>
                </a:extLst>
              </a:tr>
              <a:tr h="39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ASW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African-American SW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925274078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BEB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Bengali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023977468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CDX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Dai Chinese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75042143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CEU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Utah European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939381865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CHB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Han Chinese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183509034"/>
                  </a:ext>
                </a:extLst>
              </a:tr>
              <a:tr h="39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CHS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Southern Han Chinese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279126191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CLM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Colombian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1500221049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ESN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Esan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2608214049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FIN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Finnish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2235118127"/>
                  </a:ext>
                </a:extLst>
              </a:tr>
              <a:tr h="34847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GBR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British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355105663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GIH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Gujarati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2234448259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GWD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Gambian Mandinka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1038249191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IBS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Spanish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208930895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ITU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Indian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641211048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JPT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Japanese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888908419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KHV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Kinh Vietnamese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1828272344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LWK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Luhya African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832455904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MSL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Mende African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92662016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MXL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Mexican-American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4074617772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Peruvian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211682002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PJL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Punjabi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991519966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PUR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Puerto Rican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3154462374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STU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Sri Lankan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2999201488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TSI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Tuscan European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1247394040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YRI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Yoruba African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26" marR="9626" marT="9626" marB="0" anchor="b"/>
                </a:tc>
                <a:extLst>
                  <a:ext uri="{0D108BD9-81ED-4DB2-BD59-A6C34878D82A}">
                    <a16:rowId xmlns:a16="http://schemas.microsoft.com/office/drawing/2014/main" val="1801612111"/>
                  </a:ext>
                </a:extLst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17638954" y="6669155"/>
            <a:ext cx="18154675" cy="16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34" dirty="0">
                <a:latin typeface="+mj-lt"/>
                <a:cs typeface="Arial" panose="020B0604020202020204" pitchFamily="34" charset="0"/>
              </a:rPr>
              <a:t>We analyzed more than 73 kb nucleotides of the </a:t>
            </a:r>
            <a:r>
              <a:rPr lang="en-US" sz="3234" i="1" dirty="0">
                <a:latin typeface="+mj-lt"/>
                <a:cs typeface="Arial" panose="020B0604020202020204" pitchFamily="34" charset="0"/>
              </a:rPr>
              <a:t>ACKR1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 gene and its intergenic regions between </a:t>
            </a:r>
            <a:r>
              <a:rPr lang="en-US" sz="3234" i="1" dirty="0">
                <a:latin typeface="+mj-lt"/>
                <a:cs typeface="Arial" panose="020B0604020202020204" pitchFamily="34" charset="0"/>
              </a:rPr>
              <a:t>CADM3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 and </a:t>
            </a:r>
            <a:r>
              <a:rPr lang="en-US" sz="3234" i="1" dirty="0">
                <a:latin typeface="+mj-lt"/>
                <a:cs typeface="Arial" panose="020B0604020202020204" pitchFamily="34" charset="0"/>
              </a:rPr>
              <a:t>MPTX1 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(Figure 2)</a:t>
            </a:r>
            <a:r>
              <a:rPr lang="en-US" sz="3234" i="1" dirty="0">
                <a:latin typeface="+mj-lt"/>
                <a:cs typeface="Arial" panose="020B0604020202020204" pitchFamily="34" charset="0"/>
              </a:rPr>
              <a:t>. 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We found 34 haplotypes spanning their full length from 73,355 nucleotides to 73,370 nucleotides, deviating from the reference sequence of 73,365 nucleotides only due to insertions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3105088" y="9232968"/>
            <a:ext cx="2871380" cy="31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5" dirty="0">
                <a:latin typeface="+mj-lt"/>
                <a:cs typeface="Calibri" panose="020F0502020204030204" pitchFamily="34" charset="0"/>
              </a:rPr>
              <a:t>990nt</a:t>
            </a:r>
          </a:p>
        </p:txBody>
      </p:sp>
      <p:sp>
        <p:nvSpPr>
          <p:cNvPr id="154" name="Google Shape;93;p14"/>
          <p:cNvSpPr txBox="1"/>
          <p:nvPr/>
        </p:nvSpPr>
        <p:spPr>
          <a:xfrm>
            <a:off x="26234840" y="8203297"/>
            <a:ext cx="3420741" cy="7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98" tIns="46186" rIns="92398" bIns="46186" anchor="t" anchorCtr="0">
            <a:noAutofit/>
          </a:bodyPr>
          <a:lstStyle/>
          <a:p>
            <a:r>
              <a:rPr lang="en-US" sz="202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ACKR1</a:t>
            </a:r>
          </a:p>
          <a:p>
            <a:r>
              <a:rPr lang="en-US" sz="2021" dirty="0">
                <a:latin typeface="+mj-lt"/>
              </a:rPr>
              <a:t>NM_002036.3</a:t>
            </a:r>
            <a:endParaRPr sz="2021" i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94;p14"/>
          <p:cNvSpPr txBox="1"/>
          <p:nvPr/>
        </p:nvSpPr>
        <p:spPr>
          <a:xfrm>
            <a:off x="23849490" y="8185801"/>
            <a:ext cx="2071719" cy="649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98" tIns="46186" rIns="92398" bIns="46186" anchor="t" anchorCtr="0">
            <a:noAutofit/>
          </a:bodyPr>
          <a:lstStyle/>
          <a:p>
            <a:r>
              <a:rPr lang="en-US" sz="1314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 </a:t>
            </a:r>
            <a:r>
              <a:rPr lang="en-US" sz="202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CADM3</a:t>
            </a:r>
          </a:p>
          <a:p>
            <a:pPr lvl="0"/>
            <a:r>
              <a:rPr lang="en-US" sz="2021" dirty="0">
                <a:latin typeface="+mj-lt"/>
              </a:rPr>
              <a:t>NM_001127173.1</a:t>
            </a:r>
            <a:endParaRPr sz="2021" i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95;p14"/>
          <p:cNvSpPr txBox="1"/>
          <p:nvPr/>
        </p:nvSpPr>
        <p:spPr>
          <a:xfrm>
            <a:off x="31711718" y="8211496"/>
            <a:ext cx="3021611" cy="6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98" tIns="46186" rIns="92398" bIns="46186" anchor="t" anchorCtr="0">
            <a:noAutofit/>
          </a:bodyPr>
          <a:lstStyle/>
          <a:p>
            <a:pPr algn="ctr"/>
            <a:r>
              <a:rPr lang="en-US" sz="202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MPTX1</a:t>
            </a:r>
          </a:p>
          <a:p>
            <a:pPr lvl="0" algn="ctr"/>
            <a:r>
              <a:rPr lang="en-US" sz="2021" dirty="0">
                <a:latin typeface="+mj-lt"/>
              </a:rPr>
              <a:t>pseudogene</a:t>
            </a:r>
            <a:endParaRPr sz="202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93;p14"/>
          <p:cNvSpPr txBox="1"/>
          <p:nvPr/>
        </p:nvSpPr>
        <p:spPr>
          <a:xfrm>
            <a:off x="20925883" y="25133060"/>
            <a:ext cx="6048375" cy="87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98" tIns="46186" rIns="92398" bIns="46186" anchor="t" anchorCtr="0">
            <a:noAutofit/>
          </a:bodyPr>
          <a:lstStyle/>
          <a:p>
            <a:pPr lvl="0"/>
            <a:r>
              <a:rPr lang="en-US" sz="202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ACKR1 (</a:t>
            </a:r>
            <a:r>
              <a:rPr lang="en-US" sz="2021" dirty="0">
                <a:latin typeface="+mj-lt"/>
                <a:cs typeface="Arial" pitchFamily="34" charset="0"/>
              </a:rPr>
              <a:t>(NM_002036.3 + 480 nucleotides of intron 1)</a:t>
            </a:r>
            <a:endParaRPr lang="en-US" sz="2021" i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683031" y="25514207"/>
            <a:ext cx="12207777" cy="1155871"/>
            <a:chOff x="17645836" y="25174699"/>
            <a:chExt cx="10872744" cy="1143704"/>
          </a:xfrm>
        </p:grpSpPr>
        <p:grpSp>
          <p:nvGrpSpPr>
            <p:cNvPr id="298" name="Group 297"/>
            <p:cNvGrpSpPr/>
            <p:nvPr/>
          </p:nvGrpSpPr>
          <p:grpSpPr>
            <a:xfrm>
              <a:off x="17645836" y="25174699"/>
              <a:ext cx="10872744" cy="994652"/>
              <a:chOff x="2429546" y="484821"/>
              <a:chExt cx="3184540" cy="488073"/>
            </a:xfrm>
          </p:grpSpPr>
          <p:cxnSp>
            <p:nvCxnSpPr>
              <p:cNvPr id="301" name="Straight Connector 300"/>
              <p:cNvCxnSpPr/>
              <p:nvPr/>
            </p:nvCxnSpPr>
            <p:spPr>
              <a:xfrm>
                <a:off x="2442385" y="873576"/>
                <a:ext cx="1168531" cy="7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flipV="1">
                <a:off x="4547103" y="887398"/>
                <a:ext cx="1066982" cy="49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Google Shape;97;p14"/>
              <p:cNvCxnSpPr/>
              <p:nvPr/>
            </p:nvCxnSpPr>
            <p:spPr>
              <a:xfrm flipH="1">
                <a:off x="5614085" y="790014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4" name="Google Shape;102;p14"/>
              <p:cNvCxnSpPr/>
              <p:nvPr/>
            </p:nvCxnSpPr>
            <p:spPr>
              <a:xfrm flipH="1">
                <a:off x="2429546" y="595117"/>
                <a:ext cx="31845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97;p14"/>
              <p:cNvCxnSpPr/>
              <p:nvPr/>
            </p:nvCxnSpPr>
            <p:spPr>
              <a:xfrm flipH="1">
                <a:off x="2442386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0" name="Google Shape;90;p14"/>
              <p:cNvSpPr/>
              <p:nvPr/>
            </p:nvSpPr>
            <p:spPr>
              <a:xfrm>
                <a:off x="3010194" y="484821"/>
                <a:ext cx="2441966" cy="220592"/>
              </a:xfrm>
              <a:prstGeom prst="homePlate">
                <a:avLst/>
              </a:prstGeom>
              <a:solidFill>
                <a:srgbClr val="FFC000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398" tIns="46186" rIns="92398" bIns="46186" anchor="ctr" anchorCtr="0">
                <a:noAutofit/>
              </a:bodyPr>
              <a:lstStyle/>
              <a:p>
                <a:pPr algn="ctr"/>
                <a:endParaRPr sz="1819">
                  <a:solidFill>
                    <a:schemeClr val="lt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21860418" y="25733628"/>
              <a:ext cx="4305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34" dirty="0">
                  <a:latin typeface="+mj-lt"/>
                </a:rPr>
                <a:t>3,542 nucleotides</a:t>
              </a:r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>
              <a:off x="19835939" y="25178856"/>
              <a:ext cx="7407" cy="43891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7685639" y="25175333"/>
              <a:ext cx="2848" cy="4278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703569" y="8167453"/>
            <a:ext cx="4868596" cy="512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34" dirty="0">
                <a:latin typeface="+mj-lt"/>
                <a:cs typeface="Arial" panose="020B0604020202020204" pitchFamily="34" charset="0"/>
              </a:rPr>
              <a:t>and deletions (Indels). Only 8 full length haplotypes were observed in more </a:t>
            </a:r>
            <a:r>
              <a:rPr lang="en-US" sz="3234" dirty="0">
                <a:latin typeface="+mj-lt"/>
              </a:rPr>
              <a:t>than one population </a:t>
            </a:r>
            <a:r>
              <a:rPr lang="en-US" sz="3234" dirty="0">
                <a:latin typeface="+mj-lt"/>
                <a:cs typeface="Arial" panose="020B0604020202020204" pitchFamily="34" charset="0"/>
              </a:rPr>
              <a:t>(Figure 3). The most frequently observed haplotype (Figure 4) among all 846 distinct haplotypes occurred 301 times. </a:t>
            </a:r>
            <a:endParaRPr lang="en-US" sz="3234" i="1" dirty="0">
              <a:latin typeface="+mj-lt"/>
              <a:cs typeface="Arial" panose="020B0604020202020204" pitchFamily="34" charset="0"/>
            </a:endParaRPr>
          </a:p>
          <a:p>
            <a:endParaRPr lang="en-US" sz="3234" dirty="0">
              <a:latin typeface="+mj-lt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21718159" y="18505309"/>
            <a:ext cx="3636108" cy="59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34" dirty="0">
                <a:latin typeface="+mj-lt"/>
              </a:rPr>
              <a:t>73,360 nucleotides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21737249" y="19763925"/>
            <a:ext cx="3990631" cy="59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34" dirty="0">
                <a:latin typeface="+mj-lt"/>
              </a:rPr>
              <a:t>73,356 nucleotides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21744698" y="16161694"/>
            <a:ext cx="3990631" cy="59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34" dirty="0">
                <a:latin typeface="+mj-lt"/>
              </a:rPr>
              <a:t>73,361 nucleotides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21718158" y="22418853"/>
            <a:ext cx="3990631" cy="59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34" dirty="0">
                <a:latin typeface="+mj-lt"/>
              </a:rPr>
              <a:t>73,355 nucleotides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7650722" y="13249227"/>
            <a:ext cx="11077567" cy="1189506"/>
            <a:chOff x="17510681" y="13074680"/>
            <a:chExt cx="10960961" cy="1176985"/>
          </a:xfrm>
        </p:grpSpPr>
        <p:sp>
          <p:nvSpPr>
            <p:cNvPr id="230" name="TextBox 229"/>
            <p:cNvSpPr txBox="1"/>
            <p:nvPr/>
          </p:nvSpPr>
          <p:spPr>
            <a:xfrm>
              <a:off x="21563698" y="13666890"/>
              <a:ext cx="3919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34" dirty="0">
                  <a:latin typeface="+mj-lt"/>
                </a:rPr>
                <a:t>73,363 nucleotides</a:t>
              </a:r>
            </a:p>
          </p:txBody>
        </p:sp>
        <p:cxnSp>
          <p:nvCxnSpPr>
            <p:cNvPr id="234" name="Google Shape;102;p14"/>
            <p:cNvCxnSpPr/>
            <p:nvPr/>
          </p:nvCxnSpPr>
          <p:spPr>
            <a:xfrm flipH="1" flipV="1">
              <a:off x="17631081" y="13673841"/>
              <a:ext cx="4835003" cy="740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235" name="Group 234"/>
            <p:cNvGrpSpPr/>
            <p:nvPr/>
          </p:nvGrpSpPr>
          <p:grpSpPr>
            <a:xfrm>
              <a:off x="17510681" y="13546949"/>
              <a:ext cx="10960961" cy="581851"/>
              <a:chOff x="2513484" y="493201"/>
              <a:chExt cx="4163665" cy="471815"/>
            </a:xfrm>
          </p:grpSpPr>
          <p:sp>
            <p:nvSpPr>
              <p:cNvPr id="239" name="Google Shape;90;p14"/>
              <p:cNvSpPr/>
              <p:nvPr/>
            </p:nvSpPr>
            <p:spPr>
              <a:xfrm>
                <a:off x="2639551" y="493201"/>
                <a:ext cx="228600" cy="203833"/>
              </a:xfrm>
              <a:prstGeom prst="homePlate">
                <a:avLst/>
              </a:prstGeom>
              <a:solidFill>
                <a:srgbClr val="FFC000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398" tIns="46186" rIns="92398" bIns="46186" anchor="ctr" anchorCtr="0">
                <a:noAutofit/>
              </a:bodyPr>
              <a:lstStyle/>
              <a:p>
                <a:pPr algn="ctr"/>
                <a:endParaRPr sz="1819">
                  <a:solidFill>
                    <a:schemeClr val="lt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0" name="Straight Connector 239"/>
              <p:cNvCxnSpPr>
                <a:endCxn id="230" idx="1"/>
              </p:cNvCxnSpPr>
              <p:nvPr/>
            </p:nvCxnSpPr>
            <p:spPr>
              <a:xfrm flipV="1">
                <a:off x="2513484" y="827553"/>
                <a:ext cx="15395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5305549" y="87885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oogle Shape;97;p14"/>
              <p:cNvCxnSpPr/>
              <p:nvPr/>
            </p:nvCxnSpPr>
            <p:spPr>
              <a:xfrm flipH="1">
                <a:off x="6677149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02;p14"/>
              <p:cNvCxnSpPr/>
              <p:nvPr/>
            </p:nvCxnSpPr>
            <p:spPr>
              <a:xfrm flipH="1" flipV="1">
                <a:off x="4908732" y="599935"/>
                <a:ext cx="1755648" cy="21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102;p14"/>
              <p:cNvCxnSpPr/>
              <p:nvPr/>
            </p:nvCxnSpPr>
            <p:spPr>
              <a:xfrm flipH="1">
                <a:off x="4377380" y="599935"/>
                <a:ext cx="531352" cy="6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97;p14"/>
              <p:cNvCxnSpPr/>
              <p:nvPr/>
            </p:nvCxnSpPr>
            <p:spPr>
              <a:xfrm flipH="1">
                <a:off x="2523063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36" name="Google Shape;93;p14"/>
            <p:cNvSpPr txBox="1"/>
            <p:nvPr/>
          </p:nvSpPr>
          <p:spPr>
            <a:xfrm>
              <a:off x="17669319" y="13074680"/>
              <a:ext cx="3710526" cy="54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398" tIns="46186" rIns="92398" bIns="46186" anchor="t" anchorCtr="0">
              <a:noAutofit/>
            </a:bodyPr>
            <a:lstStyle/>
            <a:p>
              <a:r>
                <a:rPr lang="en-US" sz="2021" i="1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 ACKR1</a:t>
              </a:r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17891168" y="13546949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18304357" y="13548957"/>
              <a:ext cx="81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17675199" y="14460178"/>
            <a:ext cx="11052082" cy="1073990"/>
            <a:chOff x="17535898" y="13216586"/>
            <a:chExt cx="10935744" cy="1062685"/>
          </a:xfrm>
        </p:grpSpPr>
        <p:sp>
          <p:nvSpPr>
            <p:cNvPr id="247" name="TextBox 246"/>
            <p:cNvSpPr txBox="1"/>
            <p:nvPr/>
          </p:nvSpPr>
          <p:spPr>
            <a:xfrm>
              <a:off x="21528381" y="13694496"/>
              <a:ext cx="3919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34" dirty="0">
                  <a:latin typeface="+mj-lt"/>
                </a:rPr>
                <a:t>73,363 nucleotides</a:t>
              </a:r>
            </a:p>
          </p:txBody>
        </p:sp>
        <p:cxnSp>
          <p:nvCxnSpPr>
            <p:cNvPr id="248" name="Google Shape;102;p14"/>
            <p:cNvCxnSpPr/>
            <p:nvPr/>
          </p:nvCxnSpPr>
          <p:spPr>
            <a:xfrm flipH="1" flipV="1">
              <a:off x="17592784" y="13664938"/>
              <a:ext cx="4835003" cy="740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249" name="Group 248"/>
            <p:cNvGrpSpPr/>
            <p:nvPr/>
          </p:nvGrpSpPr>
          <p:grpSpPr>
            <a:xfrm>
              <a:off x="17535898" y="13546949"/>
              <a:ext cx="10935744" cy="581851"/>
              <a:chOff x="2523063" y="493201"/>
              <a:chExt cx="4154086" cy="471815"/>
            </a:xfrm>
          </p:grpSpPr>
          <p:sp>
            <p:nvSpPr>
              <p:cNvPr id="253" name="Google Shape;90;p14"/>
              <p:cNvSpPr/>
              <p:nvPr/>
            </p:nvSpPr>
            <p:spPr>
              <a:xfrm>
                <a:off x="2639551" y="493201"/>
                <a:ext cx="228600" cy="203833"/>
              </a:xfrm>
              <a:prstGeom prst="homePlate">
                <a:avLst/>
              </a:prstGeom>
              <a:solidFill>
                <a:srgbClr val="FFC000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398" tIns="46186" rIns="92398" bIns="46186" anchor="ctr" anchorCtr="0">
                <a:noAutofit/>
              </a:bodyPr>
              <a:lstStyle/>
              <a:p>
                <a:pPr algn="ctr"/>
                <a:endParaRPr sz="1819">
                  <a:solidFill>
                    <a:schemeClr val="lt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4" name="Straight Connector 253"/>
              <p:cNvCxnSpPr/>
              <p:nvPr/>
            </p:nvCxnSpPr>
            <p:spPr>
              <a:xfrm flipV="1">
                <a:off x="2523524" y="862686"/>
                <a:ext cx="15395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5305549" y="87885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Google Shape;97;p14"/>
              <p:cNvCxnSpPr/>
              <p:nvPr/>
            </p:nvCxnSpPr>
            <p:spPr>
              <a:xfrm flipH="1">
                <a:off x="6677149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7" name="Google Shape;102;p14"/>
              <p:cNvCxnSpPr/>
              <p:nvPr/>
            </p:nvCxnSpPr>
            <p:spPr>
              <a:xfrm flipH="1" flipV="1">
                <a:off x="4908732" y="599935"/>
                <a:ext cx="1755648" cy="21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102;p14"/>
              <p:cNvCxnSpPr/>
              <p:nvPr/>
            </p:nvCxnSpPr>
            <p:spPr>
              <a:xfrm flipH="1">
                <a:off x="4377380" y="599935"/>
                <a:ext cx="531352" cy="6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97;p14"/>
              <p:cNvCxnSpPr/>
              <p:nvPr/>
            </p:nvCxnSpPr>
            <p:spPr>
              <a:xfrm flipH="1">
                <a:off x="2523063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50" name="Google Shape;93;p14"/>
            <p:cNvSpPr txBox="1"/>
            <p:nvPr/>
          </p:nvSpPr>
          <p:spPr>
            <a:xfrm>
              <a:off x="17549937" y="13216586"/>
              <a:ext cx="3710526" cy="54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398" tIns="46186" rIns="92398" bIns="46186" anchor="t" anchorCtr="0">
              <a:noAutofit/>
            </a:bodyPr>
            <a:lstStyle/>
            <a:p>
              <a:r>
                <a:rPr lang="en-US" sz="2021" i="1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 ACKR1</a:t>
              </a: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17902399" y="13556065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8304357" y="13548957"/>
              <a:ext cx="81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17683925" y="15609086"/>
            <a:ext cx="11063071" cy="1004809"/>
            <a:chOff x="17534255" y="15247996"/>
            <a:chExt cx="10946618" cy="994232"/>
          </a:xfrm>
        </p:grpSpPr>
        <p:cxnSp>
          <p:nvCxnSpPr>
            <p:cNvPr id="263" name="Google Shape;102;p14"/>
            <p:cNvCxnSpPr/>
            <p:nvPr/>
          </p:nvCxnSpPr>
          <p:spPr>
            <a:xfrm flipH="1" flipV="1">
              <a:off x="17546754" y="15788539"/>
              <a:ext cx="4853051" cy="740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264" name="Group 263"/>
            <p:cNvGrpSpPr/>
            <p:nvPr/>
          </p:nvGrpSpPr>
          <p:grpSpPr>
            <a:xfrm>
              <a:off x="17812112" y="15660378"/>
              <a:ext cx="10668761" cy="581850"/>
              <a:chOff x="2639551" y="493201"/>
              <a:chExt cx="4037598" cy="471815"/>
            </a:xfrm>
          </p:grpSpPr>
          <p:sp>
            <p:nvSpPr>
              <p:cNvPr id="285" name="Google Shape;90;p14"/>
              <p:cNvSpPr/>
              <p:nvPr/>
            </p:nvSpPr>
            <p:spPr>
              <a:xfrm>
                <a:off x="2639551" y="493201"/>
                <a:ext cx="228600" cy="203833"/>
              </a:xfrm>
              <a:prstGeom prst="homePlate">
                <a:avLst/>
              </a:prstGeom>
              <a:solidFill>
                <a:srgbClr val="FFC000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398" tIns="46186" rIns="92398" bIns="46186" anchor="ctr" anchorCtr="0">
                <a:noAutofit/>
              </a:bodyPr>
              <a:lstStyle/>
              <a:p>
                <a:pPr algn="ctr"/>
                <a:endParaRPr sz="1819">
                  <a:solidFill>
                    <a:schemeClr val="lt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305549" y="87885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Google Shape;97;p14"/>
              <p:cNvCxnSpPr/>
              <p:nvPr/>
            </p:nvCxnSpPr>
            <p:spPr>
              <a:xfrm flipH="1">
                <a:off x="6677149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1" name="Google Shape;102;p14"/>
              <p:cNvCxnSpPr/>
              <p:nvPr/>
            </p:nvCxnSpPr>
            <p:spPr>
              <a:xfrm flipH="1" flipV="1">
                <a:off x="4908732" y="599935"/>
                <a:ext cx="1755648" cy="21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102;p14"/>
              <p:cNvCxnSpPr/>
              <p:nvPr/>
            </p:nvCxnSpPr>
            <p:spPr>
              <a:xfrm flipH="1">
                <a:off x="4377380" y="599935"/>
                <a:ext cx="531352" cy="6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265" name="Google Shape;93;p14"/>
            <p:cNvSpPr txBox="1"/>
            <p:nvPr/>
          </p:nvSpPr>
          <p:spPr>
            <a:xfrm>
              <a:off x="17534255" y="15247996"/>
              <a:ext cx="3724376" cy="54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398" tIns="46186" rIns="92398" bIns="46186" anchor="t" anchorCtr="0">
              <a:noAutofit/>
            </a:bodyPr>
            <a:lstStyle/>
            <a:p>
              <a:r>
                <a:rPr lang="en-US" sz="2021" i="1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 ACKR1</a:t>
              </a:r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17534255" y="16130379"/>
              <a:ext cx="4030376" cy="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18273746" y="15669096"/>
              <a:ext cx="81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17864674" y="15673630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17649826" y="21816926"/>
            <a:ext cx="11063071" cy="1004809"/>
            <a:chOff x="17534255" y="15247996"/>
            <a:chExt cx="10946618" cy="994232"/>
          </a:xfrm>
        </p:grpSpPr>
        <p:cxnSp>
          <p:nvCxnSpPr>
            <p:cNvPr id="391" name="Google Shape;102;p14"/>
            <p:cNvCxnSpPr/>
            <p:nvPr/>
          </p:nvCxnSpPr>
          <p:spPr>
            <a:xfrm flipH="1" flipV="1">
              <a:off x="17575834" y="15790972"/>
              <a:ext cx="4853051" cy="740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392" name="Group 391"/>
            <p:cNvGrpSpPr/>
            <p:nvPr/>
          </p:nvGrpSpPr>
          <p:grpSpPr>
            <a:xfrm>
              <a:off x="17551243" y="15660378"/>
              <a:ext cx="10929630" cy="581850"/>
              <a:chOff x="2540825" y="493201"/>
              <a:chExt cx="4136324" cy="471815"/>
            </a:xfrm>
          </p:grpSpPr>
          <p:sp>
            <p:nvSpPr>
              <p:cNvPr id="413" name="Google Shape;90;p14"/>
              <p:cNvSpPr/>
              <p:nvPr/>
            </p:nvSpPr>
            <p:spPr>
              <a:xfrm>
                <a:off x="2639551" y="493201"/>
                <a:ext cx="228600" cy="203833"/>
              </a:xfrm>
              <a:prstGeom prst="homePlate">
                <a:avLst/>
              </a:prstGeom>
              <a:solidFill>
                <a:srgbClr val="FFC000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398" tIns="46186" rIns="92398" bIns="46186" anchor="ctr" anchorCtr="0">
                <a:noAutofit/>
              </a:bodyPr>
              <a:lstStyle/>
              <a:p>
                <a:pPr algn="ctr"/>
                <a:endParaRPr sz="1819">
                  <a:solidFill>
                    <a:schemeClr val="lt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5305549" y="87885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oogle Shape;97;p14"/>
              <p:cNvCxnSpPr/>
              <p:nvPr/>
            </p:nvCxnSpPr>
            <p:spPr>
              <a:xfrm flipH="1">
                <a:off x="6677149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6" name="Google Shape;102;p14"/>
              <p:cNvCxnSpPr/>
              <p:nvPr/>
            </p:nvCxnSpPr>
            <p:spPr>
              <a:xfrm flipH="1" flipV="1">
                <a:off x="4908732" y="599935"/>
                <a:ext cx="1755648" cy="21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102;p14"/>
              <p:cNvCxnSpPr/>
              <p:nvPr/>
            </p:nvCxnSpPr>
            <p:spPr>
              <a:xfrm flipH="1">
                <a:off x="4377380" y="599935"/>
                <a:ext cx="531352" cy="6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97;p14"/>
              <p:cNvCxnSpPr/>
              <p:nvPr/>
            </p:nvCxnSpPr>
            <p:spPr>
              <a:xfrm flipH="1">
                <a:off x="2540825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93" name="Google Shape;93;p14"/>
            <p:cNvSpPr txBox="1"/>
            <p:nvPr/>
          </p:nvSpPr>
          <p:spPr>
            <a:xfrm>
              <a:off x="17534255" y="15247996"/>
              <a:ext cx="3724376" cy="54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398" tIns="46186" rIns="92398" bIns="46186" anchor="t" anchorCtr="0">
              <a:noAutofit/>
            </a:bodyPr>
            <a:lstStyle/>
            <a:p>
              <a:r>
                <a:rPr lang="en-US" sz="2021" i="1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 ACKR1</a:t>
              </a:r>
            </a:p>
          </p:txBody>
        </p:sp>
        <p:cxnSp>
          <p:nvCxnSpPr>
            <p:cNvPr id="410" name="Straight Connector 409"/>
            <p:cNvCxnSpPr/>
            <p:nvPr/>
          </p:nvCxnSpPr>
          <p:spPr>
            <a:xfrm>
              <a:off x="17534255" y="16130379"/>
              <a:ext cx="4030376" cy="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18276876" y="15662011"/>
              <a:ext cx="81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7867189" y="15665760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2" name="Group 431"/>
          <p:cNvGrpSpPr/>
          <p:nvPr/>
        </p:nvGrpSpPr>
        <p:grpSpPr>
          <a:xfrm>
            <a:off x="17642470" y="20447425"/>
            <a:ext cx="11063071" cy="1004809"/>
            <a:chOff x="17534255" y="15247996"/>
            <a:chExt cx="10946618" cy="994232"/>
          </a:xfrm>
        </p:grpSpPr>
        <p:cxnSp>
          <p:nvCxnSpPr>
            <p:cNvPr id="433" name="Google Shape;102;p14"/>
            <p:cNvCxnSpPr/>
            <p:nvPr/>
          </p:nvCxnSpPr>
          <p:spPr>
            <a:xfrm flipH="1" flipV="1">
              <a:off x="17552526" y="15796579"/>
              <a:ext cx="4853051" cy="740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434" name="Group 433"/>
            <p:cNvGrpSpPr/>
            <p:nvPr/>
          </p:nvGrpSpPr>
          <p:grpSpPr>
            <a:xfrm>
              <a:off x="17551243" y="15660378"/>
              <a:ext cx="10929630" cy="581850"/>
              <a:chOff x="2540825" y="493201"/>
              <a:chExt cx="4136324" cy="471815"/>
            </a:xfrm>
          </p:grpSpPr>
          <p:sp>
            <p:nvSpPr>
              <p:cNvPr id="439" name="Google Shape;90;p14"/>
              <p:cNvSpPr/>
              <p:nvPr/>
            </p:nvSpPr>
            <p:spPr>
              <a:xfrm>
                <a:off x="2639551" y="493201"/>
                <a:ext cx="228600" cy="203833"/>
              </a:xfrm>
              <a:prstGeom prst="homePlate">
                <a:avLst/>
              </a:prstGeom>
              <a:solidFill>
                <a:srgbClr val="FFC000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398" tIns="46186" rIns="92398" bIns="46186" anchor="ctr" anchorCtr="0">
                <a:noAutofit/>
              </a:bodyPr>
              <a:lstStyle/>
              <a:p>
                <a:pPr algn="ctr"/>
                <a:endParaRPr sz="1819">
                  <a:solidFill>
                    <a:schemeClr val="lt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0" name="Straight Connector 439"/>
              <p:cNvCxnSpPr/>
              <p:nvPr/>
            </p:nvCxnSpPr>
            <p:spPr>
              <a:xfrm>
                <a:off x="5305549" y="87885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oogle Shape;97;p14"/>
              <p:cNvCxnSpPr/>
              <p:nvPr/>
            </p:nvCxnSpPr>
            <p:spPr>
              <a:xfrm flipH="1">
                <a:off x="6677149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2" name="Google Shape;102;p14"/>
              <p:cNvCxnSpPr/>
              <p:nvPr/>
            </p:nvCxnSpPr>
            <p:spPr>
              <a:xfrm flipH="1" flipV="1">
                <a:off x="4908732" y="599935"/>
                <a:ext cx="1755648" cy="21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102;p14"/>
              <p:cNvCxnSpPr/>
              <p:nvPr/>
            </p:nvCxnSpPr>
            <p:spPr>
              <a:xfrm flipH="1">
                <a:off x="4377380" y="599935"/>
                <a:ext cx="531352" cy="6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97;p14"/>
              <p:cNvCxnSpPr/>
              <p:nvPr/>
            </p:nvCxnSpPr>
            <p:spPr>
              <a:xfrm flipH="1">
                <a:off x="2540825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35" name="Google Shape;93;p14"/>
            <p:cNvSpPr txBox="1"/>
            <p:nvPr/>
          </p:nvSpPr>
          <p:spPr>
            <a:xfrm>
              <a:off x="17534255" y="15247996"/>
              <a:ext cx="3724376" cy="54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398" tIns="46186" rIns="92398" bIns="46186" anchor="t" anchorCtr="0">
              <a:noAutofit/>
            </a:bodyPr>
            <a:lstStyle/>
            <a:p>
              <a:r>
                <a:rPr lang="en-US" sz="2021" i="1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 ACKR1</a:t>
              </a:r>
            </a:p>
          </p:txBody>
        </p:sp>
        <p:cxnSp>
          <p:nvCxnSpPr>
            <p:cNvPr id="436" name="Straight Connector 435"/>
            <p:cNvCxnSpPr/>
            <p:nvPr/>
          </p:nvCxnSpPr>
          <p:spPr>
            <a:xfrm>
              <a:off x="17534255" y="16130379"/>
              <a:ext cx="4030376" cy="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18276876" y="15662011"/>
              <a:ext cx="81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17867189" y="15665760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5" name="Group 444"/>
          <p:cNvGrpSpPr/>
          <p:nvPr/>
        </p:nvGrpSpPr>
        <p:grpSpPr>
          <a:xfrm>
            <a:off x="17645229" y="19188237"/>
            <a:ext cx="11063071" cy="1004809"/>
            <a:chOff x="17534255" y="15247996"/>
            <a:chExt cx="10946618" cy="994232"/>
          </a:xfrm>
        </p:grpSpPr>
        <p:cxnSp>
          <p:nvCxnSpPr>
            <p:cNvPr id="446" name="Google Shape;102;p14"/>
            <p:cNvCxnSpPr/>
            <p:nvPr/>
          </p:nvCxnSpPr>
          <p:spPr>
            <a:xfrm flipH="1" flipV="1">
              <a:off x="17552151" y="15780269"/>
              <a:ext cx="4853051" cy="740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447" name="Group 446"/>
            <p:cNvGrpSpPr/>
            <p:nvPr/>
          </p:nvGrpSpPr>
          <p:grpSpPr>
            <a:xfrm>
              <a:off x="17551243" y="15660378"/>
              <a:ext cx="10929630" cy="581850"/>
              <a:chOff x="2540825" y="493201"/>
              <a:chExt cx="4136324" cy="471815"/>
            </a:xfrm>
          </p:grpSpPr>
          <p:sp>
            <p:nvSpPr>
              <p:cNvPr id="452" name="Google Shape;90;p14"/>
              <p:cNvSpPr/>
              <p:nvPr/>
            </p:nvSpPr>
            <p:spPr>
              <a:xfrm>
                <a:off x="2639551" y="493201"/>
                <a:ext cx="228600" cy="203833"/>
              </a:xfrm>
              <a:prstGeom prst="homePlate">
                <a:avLst/>
              </a:prstGeom>
              <a:solidFill>
                <a:srgbClr val="FFC000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398" tIns="46186" rIns="92398" bIns="46186" anchor="ctr" anchorCtr="0">
                <a:noAutofit/>
              </a:bodyPr>
              <a:lstStyle/>
              <a:p>
                <a:pPr algn="ctr"/>
                <a:endParaRPr sz="1819">
                  <a:solidFill>
                    <a:schemeClr val="lt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3" name="Straight Connector 452"/>
              <p:cNvCxnSpPr/>
              <p:nvPr/>
            </p:nvCxnSpPr>
            <p:spPr>
              <a:xfrm>
                <a:off x="5305549" y="87885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Google Shape;97;p14"/>
              <p:cNvCxnSpPr/>
              <p:nvPr/>
            </p:nvCxnSpPr>
            <p:spPr>
              <a:xfrm flipH="1">
                <a:off x="6677149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5" name="Google Shape;102;p14"/>
              <p:cNvCxnSpPr/>
              <p:nvPr/>
            </p:nvCxnSpPr>
            <p:spPr>
              <a:xfrm flipH="1" flipV="1">
                <a:off x="4908732" y="599935"/>
                <a:ext cx="1755648" cy="21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102;p14"/>
              <p:cNvCxnSpPr/>
              <p:nvPr/>
            </p:nvCxnSpPr>
            <p:spPr>
              <a:xfrm flipH="1">
                <a:off x="4377380" y="599935"/>
                <a:ext cx="531352" cy="6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97;p14"/>
              <p:cNvCxnSpPr/>
              <p:nvPr/>
            </p:nvCxnSpPr>
            <p:spPr>
              <a:xfrm flipH="1">
                <a:off x="2540825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48" name="Google Shape;93;p14"/>
            <p:cNvSpPr txBox="1"/>
            <p:nvPr/>
          </p:nvSpPr>
          <p:spPr>
            <a:xfrm>
              <a:off x="17534255" y="15247996"/>
              <a:ext cx="3724376" cy="54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398" tIns="46186" rIns="92398" bIns="46186" anchor="t" anchorCtr="0">
              <a:noAutofit/>
            </a:bodyPr>
            <a:lstStyle/>
            <a:p>
              <a:r>
                <a:rPr lang="en-US" sz="2021" i="1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 ACKR1</a:t>
              </a:r>
            </a:p>
          </p:txBody>
        </p:sp>
        <p:cxnSp>
          <p:nvCxnSpPr>
            <p:cNvPr id="449" name="Straight Connector 448"/>
            <p:cNvCxnSpPr/>
            <p:nvPr/>
          </p:nvCxnSpPr>
          <p:spPr>
            <a:xfrm>
              <a:off x="17534255" y="16130379"/>
              <a:ext cx="4030376" cy="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8276876" y="15662011"/>
              <a:ext cx="81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>
              <a:off x="17867189" y="15665760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58" name="Google Shape;97;p14"/>
          <p:cNvCxnSpPr/>
          <p:nvPr/>
        </p:nvCxnSpPr>
        <p:spPr>
          <a:xfrm flipH="1">
            <a:off x="17675199" y="16386512"/>
            <a:ext cx="0" cy="22793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9" name="Group 458"/>
          <p:cNvGrpSpPr/>
          <p:nvPr/>
        </p:nvGrpSpPr>
        <p:grpSpPr>
          <a:xfrm>
            <a:off x="17652707" y="16704229"/>
            <a:ext cx="11063071" cy="1004809"/>
            <a:chOff x="17534255" y="15247996"/>
            <a:chExt cx="10946618" cy="994232"/>
          </a:xfrm>
        </p:grpSpPr>
        <p:cxnSp>
          <p:nvCxnSpPr>
            <p:cNvPr id="460" name="Google Shape;102;p14"/>
            <p:cNvCxnSpPr/>
            <p:nvPr/>
          </p:nvCxnSpPr>
          <p:spPr>
            <a:xfrm flipH="1" flipV="1">
              <a:off x="17584999" y="15805326"/>
              <a:ext cx="4853051" cy="740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461" name="Group 460"/>
            <p:cNvGrpSpPr/>
            <p:nvPr/>
          </p:nvGrpSpPr>
          <p:grpSpPr>
            <a:xfrm>
              <a:off x="17551243" y="15660378"/>
              <a:ext cx="10929630" cy="581850"/>
              <a:chOff x="2540825" y="493201"/>
              <a:chExt cx="4136324" cy="471815"/>
            </a:xfrm>
          </p:grpSpPr>
          <p:sp>
            <p:nvSpPr>
              <p:cNvPr id="466" name="Google Shape;90;p14"/>
              <p:cNvSpPr/>
              <p:nvPr/>
            </p:nvSpPr>
            <p:spPr>
              <a:xfrm>
                <a:off x="2639551" y="493201"/>
                <a:ext cx="228600" cy="203833"/>
              </a:xfrm>
              <a:prstGeom prst="homePlate">
                <a:avLst/>
              </a:prstGeom>
              <a:solidFill>
                <a:srgbClr val="FFC000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398" tIns="46186" rIns="92398" bIns="46186" anchor="ctr" anchorCtr="0">
                <a:noAutofit/>
              </a:bodyPr>
              <a:lstStyle/>
              <a:p>
                <a:pPr algn="ctr"/>
                <a:endParaRPr sz="1819">
                  <a:solidFill>
                    <a:schemeClr val="lt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7" name="Straight Connector 466"/>
              <p:cNvCxnSpPr/>
              <p:nvPr/>
            </p:nvCxnSpPr>
            <p:spPr>
              <a:xfrm>
                <a:off x="5305549" y="87885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Google Shape;97;p14"/>
              <p:cNvCxnSpPr/>
              <p:nvPr/>
            </p:nvCxnSpPr>
            <p:spPr>
              <a:xfrm flipH="1">
                <a:off x="6677149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9" name="Google Shape;102;p14"/>
              <p:cNvCxnSpPr/>
              <p:nvPr/>
            </p:nvCxnSpPr>
            <p:spPr>
              <a:xfrm flipH="1" flipV="1">
                <a:off x="4908732" y="599935"/>
                <a:ext cx="1755648" cy="21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102;p14"/>
              <p:cNvCxnSpPr/>
              <p:nvPr/>
            </p:nvCxnSpPr>
            <p:spPr>
              <a:xfrm flipH="1">
                <a:off x="4377380" y="599935"/>
                <a:ext cx="531352" cy="6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97;p14"/>
              <p:cNvCxnSpPr/>
              <p:nvPr/>
            </p:nvCxnSpPr>
            <p:spPr>
              <a:xfrm flipH="1">
                <a:off x="2540825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62" name="Google Shape;93;p14"/>
            <p:cNvSpPr txBox="1"/>
            <p:nvPr/>
          </p:nvSpPr>
          <p:spPr>
            <a:xfrm>
              <a:off x="17534255" y="15247996"/>
              <a:ext cx="3724376" cy="54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398" tIns="46186" rIns="92398" bIns="46186" anchor="t" anchorCtr="0">
              <a:noAutofit/>
            </a:bodyPr>
            <a:lstStyle/>
            <a:p>
              <a:r>
                <a:rPr lang="en-US" sz="2021" i="1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 ACKR1</a:t>
              </a:r>
            </a:p>
          </p:txBody>
        </p:sp>
        <p:cxnSp>
          <p:nvCxnSpPr>
            <p:cNvPr id="463" name="Straight Connector 462"/>
            <p:cNvCxnSpPr/>
            <p:nvPr/>
          </p:nvCxnSpPr>
          <p:spPr>
            <a:xfrm>
              <a:off x="17534255" y="16130379"/>
              <a:ext cx="4030376" cy="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18276876" y="15662011"/>
              <a:ext cx="81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17867189" y="15665760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72" name="Group 471"/>
          <p:cNvGrpSpPr/>
          <p:nvPr/>
        </p:nvGrpSpPr>
        <p:grpSpPr>
          <a:xfrm>
            <a:off x="17645229" y="17934151"/>
            <a:ext cx="11063071" cy="1004809"/>
            <a:chOff x="17534255" y="15247996"/>
            <a:chExt cx="10946618" cy="994232"/>
          </a:xfrm>
        </p:grpSpPr>
        <p:cxnSp>
          <p:nvCxnSpPr>
            <p:cNvPr id="473" name="Google Shape;102;p14"/>
            <p:cNvCxnSpPr/>
            <p:nvPr/>
          </p:nvCxnSpPr>
          <p:spPr>
            <a:xfrm flipH="1" flipV="1">
              <a:off x="17551243" y="15788391"/>
              <a:ext cx="4853051" cy="740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474" name="Group 473"/>
            <p:cNvGrpSpPr/>
            <p:nvPr/>
          </p:nvGrpSpPr>
          <p:grpSpPr>
            <a:xfrm>
              <a:off x="17551243" y="15660378"/>
              <a:ext cx="10929630" cy="581850"/>
              <a:chOff x="2540825" y="493201"/>
              <a:chExt cx="4136324" cy="471815"/>
            </a:xfrm>
          </p:grpSpPr>
          <p:sp>
            <p:nvSpPr>
              <p:cNvPr id="479" name="Google Shape;90;p14"/>
              <p:cNvSpPr/>
              <p:nvPr/>
            </p:nvSpPr>
            <p:spPr>
              <a:xfrm>
                <a:off x="2639551" y="493201"/>
                <a:ext cx="228600" cy="203833"/>
              </a:xfrm>
              <a:prstGeom prst="homePlate">
                <a:avLst/>
              </a:prstGeom>
              <a:solidFill>
                <a:srgbClr val="FFC000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398" tIns="46186" rIns="92398" bIns="46186" anchor="ctr" anchorCtr="0">
                <a:noAutofit/>
              </a:bodyPr>
              <a:lstStyle/>
              <a:p>
                <a:pPr algn="ctr"/>
                <a:endParaRPr sz="1819">
                  <a:solidFill>
                    <a:schemeClr val="lt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0" name="Straight Connector 479"/>
              <p:cNvCxnSpPr/>
              <p:nvPr/>
            </p:nvCxnSpPr>
            <p:spPr>
              <a:xfrm>
                <a:off x="5305549" y="87885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Google Shape;97;p14"/>
              <p:cNvCxnSpPr/>
              <p:nvPr/>
            </p:nvCxnSpPr>
            <p:spPr>
              <a:xfrm flipH="1">
                <a:off x="6677149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2" name="Google Shape;102;p14"/>
              <p:cNvCxnSpPr/>
              <p:nvPr/>
            </p:nvCxnSpPr>
            <p:spPr>
              <a:xfrm flipH="1" flipV="1">
                <a:off x="4908732" y="599935"/>
                <a:ext cx="1755648" cy="21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102;p14"/>
              <p:cNvCxnSpPr/>
              <p:nvPr/>
            </p:nvCxnSpPr>
            <p:spPr>
              <a:xfrm flipH="1">
                <a:off x="4377380" y="599935"/>
                <a:ext cx="531352" cy="6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97;p14"/>
              <p:cNvCxnSpPr/>
              <p:nvPr/>
            </p:nvCxnSpPr>
            <p:spPr>
              <a:xfrm flipH="1">
                <a:off x="2540825" y="782136"/>
                <a:ext cx="0" cy="1828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75" name="Google Shape;93;p14"/>
            <p:cNvSpPr txBox="1"/>
            <p:nvPr/>
          </p:nvSpPr>
          <p:spPr>
            <a:xfrm>
              <a:off x="17534255" y="15247996"/>
              <a:ext cx="3724376" cy="54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398" tIns="46186" rIns="92398" bIns="46186" anchor="t" anchorCtr="0">
              <a:noAutofit/>
            </a:bodyPr>
            <a:lstStyle/>
            <a:p>
              <a:r>
                <a:rPr lang="en-US" sz="2021" i="1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  ACKR1</a:t>
              </a:r>
            </a:p>
          </p:txBody>
        </p:sp>
        <p:cxnSp>
          <p:nvCxnSpPr>
            <p:cNvPr id="476" name="Straight Connector 475"/>
            <p:cNvCxnSpPr/>
            <p:nvPr/>
          </p:nvCxnSpPr>
          <p:spPr>
            <a:xfrm>
              <a:off x="17551793" y="16131010"/>
              <a:ext cx="4030376" cy="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>
              <a:off x="18276876" y="15665254"/>
              <a:ext cx="81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17869566" y="15665254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8880089" y="13324969"/>
            <a:ext cx="1735678" cy="653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</a:p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</a:t>
            </a:r>
            <a:r>
              <a:rPr lang="en-US" sz="1819" b="1" dirty="0">
                <a:latin typeface="+mj-lt"/>
              </a:rPr>
              <a:t>8</a:t>
            </a:r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8874544" y="14601351"/>
            <a:ext cx="1735678" cy="65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</a:p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2               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8872266" y="15753834"/>
            <a:ext cx="1735678" cy="65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</a:p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5               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28872266" y="16979459"/>
            <a:ext cx="1735678" cy="65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</a:p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</a:t>
            </a:r>
            <a:r>
              <a:rPr lang="en-US" sz="1819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4             </a:t>
            </a:r>
            <a:endParaRPr lang="en-US" sz="1819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28838258" y="19621646"/>
            <a:ext cx="1735678" cy="65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9" b="1" dirty="0">
                <a:latin typeface="+mj-lt"/>
              </a:rPr>
              <a:t>  </a:t>
            </a:r>
          </a:p>
          <a:p>
            <a:r>
              <a:rPr lang="en-US" sz="1819" b="1" dirty="0">
                <a:latin typeface="+mj-lt"/>
              </a:rPr>
              <a:t>            5               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28872266" y="18389261"/>
            <a:ext cx="1735678" cy="65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9" b="1" dirty="0">
                <a:solidFill>
                  <a:schemeClr val="bg1"/>
                </a:solidFill>
                <a:latin typeface="+mj-lt"/>
              </a:rPr>
              <a:t>  </a:t>
            </a:r>
          </a:p>
          <a:p>
            <a:r>
              <a:rPr lang="en-US" sz="1819" b="1" dirty="0">
                <a:solidFill>
                  <a:schemeClr val="bg1"/>
                </a:solidFill>
                <a:latin typeface="+mj-lt"/>
              </a:rPr>
              <a:t>           </a:t>
            </a:r>
            <a:r>
              <a:rPr lang="en-US" sz="1819" b="1" dirty="0">
                <a:latin typeface="+mj-lt"/>
              </a:rPr>
              <a:t> 2               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28838258" y="20990834"/>
            <a:ext cx="1735678" cy="65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</a:p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2               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28850986" y="22233860"/>
            <a:ext cx="1735678" cy="65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</a:p>
          <a:p>
            <a:r>
              <a:rPr lang="en-US" sz="1819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2             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976851" y="8942026"/>
            <a:ext cx="11588124" cy="2815854"/>
            <a:chOff x="22734989" y="9018748"/>
            <a:chExt cx="11466144" cy="2786213"/>
          </a:xfrm>
        </p:grpSpPr>
        <p:pic>
          <p:nvPicPr>
            <p:cNvPr id="170" name="Picture 169"/>
            <p:cNvPicPr>
              <a:picLocks noChangeAspect="1"/>
            </p:cNvPicPr>
            <p:nvPr/>
          </p:nvPicPr>
          <p:blipFill rotWithShape="1">
            <a:blip r:embed="rId18"/>
            <a:srcRect t="24238" r="191" b="29568"/>
            <a:stretch/>
          </p:blipFill>
          <p:spPr>
            <a:xfrm>
              <a:off x="25433766" y="11535537"/>
              <a:ext cx="3586604" cy="269424"/>
            </a:xfrm>
            <a:prstGeom prst="rect">
              <a:avLst/>
            </a:prstGeom>
          </p:spPr>
        </p:pic>
        <p:cxnSp>
          <p:nvCxnSpPr>
            <p:cNvPr id="147" name="Google Shape;102;p14"/>
            <p:cNvCxnSpPr/>
            <p:nvPr/>
          </p:nvCxnSpPr>
          <p:spPr>
            <a:xfrm flipH="1" flipV="1">
              <a:off x="22734989" y="9171502"/>
              <a:ext cx="6283710" cy="32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8" name="Rectangle 147"/>
            <p:cNvSpPr/>
            <p:nvPr/>
          </p:nvSpPr>
          <p:spPr>
            <a:xfrm>
              <a:off x="23290513" y="9134109"/>
              <a:ext cx="595596" cy="91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78">
                <a:latin typeface="+mj-lt"/>
              </a:endParaRPr>
            </a:p>
          </p:txBody>
        </p:sp>
        <p:sp>
          <p:nvSpPr>
            <p:cNvPr id="149" name="Google Shape;108;p14"/>
            <p:cNvSpPr txBox="1"/>
            <p:nvPr/>
          </p:nvSpPr>
          <p:spPr>
            <a:xfrm>
              <a:off x="26093489" y="9337518"/>
              <a:ext cx="973648" cy="310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2398" tIns="46186" rIns="92398" bIns="46186" anchor="t" anchorCtr="0">
              <a:noAutofit/>
            </a:bodyPr>
            <a:lstStyle/>
            <a:p>
              <a:r>
                <a:rPr lang="en-US" sz="1415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2,488nt</a:t>
              </a:r>
              <a:endParaRPr sz="1415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" name="Google Shape;97;p14"/>
            <p:cNvCxnSpPr/>
            <p:nvPr/>
          </p:nvCxnSpPr>
          <p:spPr>
            <a:xfrm>
              <a:off x="26552793" y="9170971"/>
              <a:ext cx="0" cy="234611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" name="Google Shape;97;p14"/>
            <p:cNvCxnSpPr>
              <a:stCxn id="152" idx="1"/>
            </p:cNvCxnSpPr>
            <p:nvPr/>
          </p:nvCxnSpPr>
          <p:spPr>
            <a:xfrm flipH="1">
              <a:off x="26177860" y="9179190"/>
              <a:ext cx="904" cy="1543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" name="Google Shape;90;p14"/>
            <p:cNvSpPr/>
            <p:nvPr/>
          </p:nvSpPr>
          <p:spPr>
            <a:xfrm>
              <a:off x="26178763" y="9060318"/>
              <a:ext cx="374030" cy="237744"/>
            </a:xfrm>
            <a:prstGeom prst="homePlate">
              <a:avLst/>
            </a:prstGeom>
            <a:solidFill>
              <a:srgbClr val="FFC000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398" tIns="46186" rIns="92398" bIns="46186" anchor="ctr" anchorCtr="0">
              <a:noAutofit/>
            </a:bodyPr>
            <a:lstStyle/>
            <a:p>
              <a:pPr algn="ctr"/>
              <a:endParaRPr sz="1819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92;p14"/>
            <p:cNvSpPr/>
            <p:nvPr/>
          </p:nvSpPr>
          <p:spPr>
            <a:xfrm>
              <a:off x="23643949" y="9059429"/>
              <a:ext cx="2382533" cy="237744"/>
            </a:xfrm>
            <a:prstGeom prst="homePlate">
              <a:avLst/>
            </a:prstGeom>
            <a:solidFill>
              <a:srgbClr val="99CCFF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398" tIns="46186" rIns="92398" bIns="46186" anchor="ctr" anchorCtr="0">
              <a:noAutofit/>
            </a:bodyPr>
            <a:lstStyle/>
            <a:p>
              <a:pPr algn="ctr"/>
              <a:endParaRPr sz="1819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97;p14"/>
            <p:cNvCxnSpPr/>
            <p:nvPr/>
          </p:nvCxnSpPr>
          <p:spPr>
            <a:xfrm>
              <a:off x="26007211" y="9164149"/>
              <a:ext cx="5206" cy="89705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Straight Connector 162"/>
            <p:cNvCxnSpPr/>
            <p:nvPr/>
          </p:nvCxnSpPr>
          <p:spPr>
            <a:xfrm>
              <a:off x="23290513" y="9055234"/>
              <a:ext cx="448836" cy="0"/>
            </a:xfrm>
            <a:prstGeom prst="line">
              <a:avLst/>
            </a:prstGeom>
            <a:ln>
              <a:solidFill>
                <a:srgbClr val="99CC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4306644" y="9351499"/>
              <a:ext cx="1933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15" dirty="0">
                  <a:latin typeface="+mj-lt"/>
                  <a:cs typeface="Calibri" panose="020F0502020204030204" pitchFamily="34" charset="0"/>
                </a:rPr>
                <a:t>31,556nt</a:t>
              </a: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23238441" y="9283014"/>
              <a:ext cx="448836" cy="0"/>
            </a:xfrm>
            <a:prstGeom prst="line">
              <a:avLst/>
            </a:prstGeom>
            <a:ln>
              <a:solidFill>
                <a:srgbClr val="99CC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19"/>
            <a:srcRect t="20941" b="36695"/>
            <a:stretch/>
          </p:blipFill>
          <p:spPr>
            <a:xfrm>
              <a:off x="24684702" y="10114309"/>
              <a:ext cx="2610431" cy="236876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 rotWithShape="1">
            <a:blip r:embed="rId20"/>
            <a:srcRect t="19064" r="22496" b="27356"/>
            <a:stretch/>
          </p:blipFill>
          <p:spPr>
            <a:xfrm>
              <a:off x="24919706" y="10673374"/>
              <a:ext cx="2537661" cy="297713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21"/>
            <a:srcRect t="6655" r="8935" b="56035"/>
            <a:stretch/>
          </p:blipFill>
          <p:spPr>
            <a:xfrm>
              <a:off x="31369669" y="10008055"/>
              <a:ext cx="2831464" cy="379001"/>
            </a:xfrm>
            <a:prstGeom prst="rect">
              <a:avLst/>
            </a:prstGeom>
          </p:spPr>
        </p:pic>
        <p:cxnSp>
          <p:nvCxnSpPr>
            <p:cNvPr id="172" name="Straight Connector 171"/>
            <p:cNvCxnSpPr/>
            <p:nvPr/>
          </p:nvCxnSpPr>
          <p:spPr>
            <a:xfrm>
              <a:off x="26010270" y="9590644"/>
              <a:ext cx="20945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0533852" y="9590644"/>
              <a:ext cx="2244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8096298" y="9373485"/>
              <a:ext cx="2582398" cy="505784"/>
            </a:xfrm>
            <a:prstGeom prst="rect">
              <a:avLst/>
            </a:prstGeom>
          </p:spPr>
        </p:pic>
        <p:cxnSp>
          <p:nvCxnSpPr>
            <p:cNvPr id="184" name="Google Shape;97;p14"/>
            <p:cNvCxnSpPr/>
            <p:nvPr/>
          </p:nvCxnSpPr>
          <p:spPr>
            <a:xfrm>
              <a:off x="32789082" y="9155975"/>
              <a:ext cx="5206" cy="89705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5" name="Google Shape;92;p14"/>
            <p:cNvSpPr/>
            <p:nvPr/>
          </p:nvSpPr>
          <p:spPr>
            <a:xfrm>
              <a:off x="23249092" y="9057575"/>
              <a:ext cx="149612" cy="237744"/>
            </a:xfrm>
            <a:prstGeom prst="rect">
              <a:avLst/>
            </a:prstGeom>
            <a:solidFill>
              <a:srgbClr val="99CCFF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398" tIns="46186" rIns="92398" bIns="46186" anchor="ctr" anchorCtr="0">
              <a:noAutofit/>
            </a:bodyPr>
            <a:lstStyle/>
            <a:p>
              <a:pPr algn="ctr"/>
              <a:endParaRPr sz="1819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02;p14"/>
            <p:cNvCxnSpPr/>
            <p:nvPr/>
          </p:nvCxnSpPr>
          <p:spPr>
            <a:xfrm flipH="1" flipV="1">
              <a:off x="30073209" y="9174774"/>
              <a:ext cx="3441079" cy="32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7" name="Google Shape;102;p14"/>
            <p:cNvCxnSpPr/>
            <p:nvPr/>
          </p:nvCxnSpPr>
          <p:spPr>
            <a:xfrm flipH="1" flipV="1">
              <a:off x="29018710" y="9173138"/>
              <a:ext cx="1047287" cy="32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</p:cxnSp>
        <p:sp>
          <p:nvSpPr>
            <p:cNvPr id="188" name="Google Shape;91;p14"/>
            <p:cNvSpPr/>
            <p:nvPr/>
          </p:nvSpPr>
          <p:spPr>
            <a:xfrm>
              <a:off x="32783599" y="9018748"/>
              <a:ext cx="179535" cy="303614"/>
            </a:xfrm>
            <a:prstGeom prst="homePlate">
              <a:avLst/>
            </a:prstGeom>
            <a:solidFill>
              <a:srgbClr val="99CCFF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398" tIns="46186" rIns="92398" bIns="46186" anchor="ctr" anchorCtr="0">
              <a:noAutofit/>
            </a:bodyPr>
            <a:lstStyle/>
            <a:p>
              <a:pPr algn="ctr"/>
              <a:endParaRPr sz="1819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23290513" y="9051683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6391667" y="9060318"/>
              <a:ext cx="1314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6215585" y="9055234"/>
              <a:ext cx="0" cy="2377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25818108" y="9045270"/>
              <a:ext cx="538" cy="2377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8357051" y="9800390"/>
              <a:ext cx="1893467" cy="4033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21" dirty="0">
                  <a:latin typeface="+mj-lt"/>
                </a:rPr>
                <a:t>(NC_000001.10)</a:t>
              </a:r>
              <a:endParaRPr lang="en-US" sz="1819" dirty="0">
                <a:latin typeface="+mj-lt"/>
              </a:endParaRPr>
            </a:p>
          </p:txBody>
        </p:sp>
      </p:grpSp>
      <p:cxnSp>
        <p:nvCxnSpPr>
          <p:cNvPr id="261" name="Straight Connector 260"/>
          <p:cNvCxnSpPr/>
          <p:nvPr/>
        </p:nvCxnSpPr>
        <p:spPr>
          <a:xfrm flipH="1">
            <a:off x="167470" y="5512538"/>
            <a:ext cx="85373" cy="26895913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18588</TotalTime>
  <Words>914</Words>
  <Application>Microsoft Office PowerPoint</Application>
  <PresentationFormat>Custom</PresentationFormat>
  <Paragraphs>184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NIH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MinUser</cp:lastModifiedBy>
  <cp:revision>587</cp:revision>
  <cp:lastPrinted>2019-08-02T15:54:29Z</cp:lastPrinted>
  <dcterms:created xsi:type="dcterms:W3CDTF">2014-07-14T15:50:53Z</dcterms:created>
  <dcterms:modified xsi:type="dcterms:W3CDTF">2019-08-09T19:02:52Z</dcterms:modified>
</cp:coreProperties>
</file>