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434000" cy="32461200"/>
  <p:notesSz cx="6881813" cy="9296400"/>
  <p:defaultTextStyle>
    <a:defPPr>
      <a:defRPr lang="en-US"/>
    </a:defPPr>
    <a:lvl1pPr marL="0" algn="l" defTabSz="4478546" rtl="0" eaLnBrk="1" latinLnBrk="0" hangingPunct="1">
      <a:defRPr sz="8785" kern="1200">
        <a:solidFill>
          <a:schemeClr val="tx1"/>
        </a:solidFill>
        <a:latin typeface="+mn-lt"/>
        <a:ea typeface="+mn-ea"/>
        <a:cs typeface="+mn-cs"/>
      </a:defRPr>
    </a:lvl1pPr>
    <a:lvl2pPr marL="2239273" algn="l" defTabSz="4478546" rtl="0" eaLnBrk="1" latinLnBrk="0" hangingPunct="1">
      <a:defRPr sz="8785" kern="1200">
        <a:solidFill>
          <a:schemeClr val="tx1"/>
        </a:solidFill>
        <a:latin typeface="+mn-lt"/>
        <a:ea typeface="+mn-ea"/>
        <a:cs typeface="+mn-cs"/>
      </a:defRPr>
    </a:lvl2pPr>
    <a:lvl3pPr marL="4478546" algn="l" defTabSz="4478546" rtl="0" eaLnBrk="1" latinLnBrk="0" hangingPunct="1">
      <a:defRPr sz="8785" kern="1200">
        <a:solidFill>
          <a:schemeClr val="tx1"/>
        </a:solidFill>
        <a:latin typeface="+mn-lt"/>
        <a:ea typeface="+mn-ea"/>
        <a:cs typeface="+mn-cs"/>
      </a:defRPr>
    </a:lvl3pPr>
    <a:lvl4pPr marL="6717819" algn="l" defTabSz="4478546" rtl="0" eaLnBrk="1" latinLnBrk="0" hangingPunct="1">
      <a:defRPr sz="8785" kern="1200">
        <a:solidFill>
          <a:schemeClr val="tx1"/>
        </a:solidFill>
        <a:latin typeface="+mn-lt"/>
        <a:ea typeface="+mn-ea"/>
        <a:cs typeface="+mn-cs"/>
      </a:defRPr>
    </a:lvl4pPr>
    <a:lvl5pPr marL="8957093" algn="l" defTabSz="4478546" rtl="0" eaLnBrk="1" latinLnBrk="0" hangingPunct="1">
      <a:defRPr sz="8785" kern="1200">
        <a:solidFill>
          <a:schemeClr val="tx1"/>
        </a:solidFill>
        <a:latin typeface="+mn-lt"/>
        <a:ea typeface="+mn-ea"/>
        <a:cs typeface="+mn-cs"/>
      </a:defRPr>
    </a:lvl5pPr>
    <a:lvl6pPr marL="11196366" algn="l" defTabSz="4478546" rtl="0" eaLnBrk="1" latinLnBrk="0" hangingPunct="1">
      <a:defRPr sz="8785" kern="1200">
        <a:solidFill>
          <a:schemeClr val="tx1"/>
        </a:solidFill>
        <a:latin typeface="+mn-lt"/>
        <a:ea typeface="+mn-ea"/>
        <a:cs typeface="+mn-cs"/>
      </a:defRPr>
    </a:lvl6pPr>
    <a:lvl7pPr marL="13435639" algn="l" defTabSz="4478546" rtl="0" eaLnBrk="1" latinLnBrk="0" hangingPunct="1">
      <a:defRPr sz="8785" kern="1200">
        <a:solidFill>
          <a:schemeClr val="tx1"/>
        </a:solidFill>
        <a:latin typeface="+mn-lt"/>
        <a:ea typeface="+mn-ea"/>
        <a:cs typeface="+mn-cs"/>
      </a:defRPr>
    </a:lvl7pPr>
    <a:lvl8pPr marL="15674913" algn="l" defTabSz="4478546" rtl="0" eaLnBrk="1" latinLnBrk="0" hangingPunct="1">
      <a:defRPr sz="8785" kern="1200">
        <a:solidFill>
          <a:schemeClr val="tx1"/>
        </a:solidFill>
        <a:latin typeface="+mn-lt"/>
        <a:ea typeface="+mn-ea"/>
        <a:cs typeface="+mn-cs"/>
      </a:defRPr>
    </a:lvl8pPr>
    <a:lvl9pPr marL="17914186" algn="l" defTabSz="4478546" rtl="0" eaLnBrk="1" latinLnBrk="0" hangingPunct="1">
      <a:defRPr sz="87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34" userDrawn="1">
          <p15:clr>
            <a:srgbClr val="A4A3A4"/>
          </p15:clr>
        </p15:guide>
        <p15:guide id="2" pos="13680" userDrawn="1">
          <p15:clr>
            <a:srgbClr val="A4A3A4"/>
          </p15:clr>
        </p15:guide>
        <p15:guide id="3" orient="horz" pos="8763" userDrawn="1">
          <p15:clr>
            <a:srgbClr val="A4A3A4"/>
          </p15:clr>
        </p15:guide>
        <p15:guide id="4" orient="horz" pos="7157" userDrawn="1">
          <p15:clr>
            <a:srgbClr val="A4A3A4"/>
          </p15:clr>
        </p15:guide>
        <p15:guide id="5" orient="horz" pos="102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9" clrIdx="0"/>
  <p:cmAuthor id="2" name="Eunah Lee" initials="EL"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300DFF"/>
    <a:srgbClr val="A80000"/>
    <a:srgbClr val="001C74"/>
    <a:srgbClr val="000000"/>
    <a:srgbClr val="001168"/>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7" autoAdjust="0"/>
    <p:restoredTop sz="94660"/>
  </p:normalViewPr>
  <p:slideViewPr>
    <p:cSldViewPr>
      <p:cViewPr>
        <p:scale>
          <a:sx n="35" d="100"/>
          <a:sy n="35" d="100"/>
        </p:scale>
        <p:origin x="496" y="-520"/>
      </p:cViewPr>
      <p:guideLst>
        <p:guide orient="horz" pos="6134"/>
        <p:guide pos="13680"/>
        <p:guide orient="horz" pos="8763"/>
        <p:guide orient="horz" pos="7157"/>
        <p:guide orient="horz" pos="102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lvl1pPr>
          </a:lstStyle>
          <a:p>
            <a:fld id="{C048DD6F-BBD0-554C-8053-E8F75C8A89A5}" type="datetimeFigureOut">
              <a:rPr lang="en-US" smtClean="0"/>
              <a:pPr/>
              <a:t>7/28/21</a:t>
            </a:fld>
            <a:endParaRPr lang="en-US"/>
          </a:p>
        </p:txBody>
      </p:sp>
      <p:sp>
        <p:nvSpPr>
          <p:cNvPr id="4" name="Slide Image Placeholder 3"/>
          <p:cNvSpPr>
            <a:spLocks noGrp="1" noRot="1" noChangeAspect="1"/>
          </p:cNvSpPr>
          <p:nvPr>
            <p:ph type="sldImg" idx="2"/>
          </p:nvPr>
        </p:nvSpPr>
        <p:spPr>
          <a:xfrm>
            <a:off x="1109663" y="696913"/>
            <a:ext cx="4662487"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lvl1pPr>
          </a:lstStyle>
          <a:p>
            <a:fld id="{FC53832F-CD2C-BC4C-9ABA-0A20B70F9CE4}" type="slidenum">
              <a:rPr lang="en-US" smtClean="0"/>
              <a:pPr/>
              <a:t>‹#›</a:t>
            </a:fld>
            <a:endParaRPr lang="en-US"/>
          </a:p>
        </p:txBody>
      </p:sp>
    </p:spTree>
    <p:extLst>
      <p:ext uri="{BB962C8B-B14F-4D97-AF65-F5344CB8AC3E}">
        <p14:creationId xmlns:p14="http://schemas.microsoft.com/office/powerpoint/2010/main" val="1143406311"/>
      </p:ext>
    </p:extLst>
  </p:cSld>
  <p:clrMap bg1="lt1" tx1="dk1" bg2="lt2" tx2="dk2" accent1="accent1" accent2="accent2" accent3="accent3" accent4="accent4" accent5="accent5" accent6="accent6" hlink="hlink" folHlink="folHlink"/>
  <p:notesStyle>
    <a:lvl1pPr marL="0" algn="l" defTabSz="489844" rtl="0" eaLnBrk="1" latinLnBrk="0" hangingPunct="1">
      <a:defRPr sz="1286" kern="1200">
        <a:solidFill>
          <a:schemeClr val="tx1"/>
        </a:solidFill>
        <a:latin typeface="+mn-lt"/>
        <a:ea typeface="+mn-ea"/>
        <a:cs typeface="+mn-cs"/>
      </a:defRPr>
    </a:lvl1pPr>
    <a:lvl2pPr marL="489844" algn="l" defTabSz="489844" rtl="0" eaLnBrk="1" latinLnBrk="0" hangingPunct="1">
      <a:defRPr sz="1286" kern="1200">
        <a:solidFill>
          <a:schemeClr val="tx1"/>
        </a:solidFill>
        <a:latin typeface="+mn-lt"/>
        <a:ea typeface="+mn-ea"/>
        <a:cs typeface="+mn-cs"/>
      </a:defRPr>
    </a:lvl2pPr>
    <a:lvl3pPr marL="979688" algn="l" defTabSz="489844" rtl="0" eaLnBrk="1" latinLnBrk="0" hangingPunct="1">
      <a:defRPr sz="1286" kern="1200">
        <a:solidFill>
          <a:schemeClr val="tx1"/>
        </a:solidFill>
        <a:latin typeface="+mn-lt"/>
        <a:ea typeface="+mn-ea"/>
        <a:cs typeface="+mn-cs"/>
      </a:defRPr>
    </a:lvl3pPr>
    <a:lvl4pPr marL="1469532" algn="l" defTabSz="489844" rtl="0" eaLnBrk="1" latinLnBrk="0" hangingPunct="1">
      <a:defRPr sz="1286" kern="1200">
        <a:solidFill>
          <a:schemeClr val="tx1"/>
        </a:solidFill>
        <a:latin typeface="+mn-lt"/>
        <a:ea typeface="+mn-ea"/>
        <a:cs typeface="+mn-cs"/>
      </a:defRPr>
    </a:lvl4pPr>
    <a:lvl5pPr marL="1959376" algn="l" defTabSz="489844" rtl="0" eaLnBrk="1" latinLnBrk="0" hangingPunct="1">
      <a:defRPr sz="1286" kern="1200">
        <a:solidFill>
          <a:schemeClr val="tx1"/>
        </a:solidFill>
        <a:latin typeface="+mn-lt"/>
        <a:ea typeface="+mn-ea"/>
        <a:cs typeface="+mn-cs"/>
      </a:defRPr>
    </a:lvl5pPr>
    <a:lvl6pPr marL="2449220" algn="l" defTabSz="489844" rtl="0" eaLnBrk="1" latinLnBrk="0" hangingPunct="1">
      <a:defRPr sz="1286" kern="1200">
        <a:solidFill>
          <a:schemeClr val="tx1"/>
        </a:solidFill>
        <a:latin typeface="+mn-lt"/>
        <a:ea typeface="+mn-ea"/>
        <a:cs typeface="+mn-cs"/>
      </a:defRPr>
    </a:lvl6pPr>
    <a:lvl7pPr marL="2939064" algn="l" defTabSz="489844" rtl="0" eaLnBrk="1" latinLnBrk="0" hangingPunct="1">
      <a:defRPr sz="1286" kern="1200">
        <a:solidFill>
          <a:schemeClr val="tx1"/>
        </a:solidFill>
        <a:latin typeface="+mn-lt"/>
        <a:ea typeface="+mn-ea"/>
        <a:cs typeface="+mn-cs"/>
      </a:defRPr>
    </a:lvl7pPr>
    <a:lvl8pPr marL="3428909" algn="l" defTabSz="489844" rtl="0" eaLnBrk="1" latinLnBrk="0" hangingPunct="1">
      <a:defRPr sz="1286" kern="1200">
        <a:solidFill>
          <a:schemeClr val="tx1"/>
        </a:solidFill>
        <a:latin typeface="+mn-lt"/>
        <a:ea typeface="+mn-ea"/>
        <a:cs typeface="+mn-cs"/>
      </a:defRPr>
    </a:lvl8pPr>
    <a:lvl9pPr marL="3918753" algn="l" defTabSz="489844" rtl="0" eaLnBrk="1" latinLnBrk="0" hangingPunct="1">
      <a:defRPr sz="128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7550" y="10084017"/>
            <a:ext cx="36918900" cy="6958119"/>
          </a:xfrm>
        </p:spPr>
        <p:txBody>
          <a:bodyPr/>
          <a:lstStyle/>
          <a:p>
            <a:r>
              <a:rPr lang="en-US"/>
              <a:t>Click to edit Master title style</a:t>
            </a:r>
          </a:p>
        </p:txBody>
      </p:sp>
      <p:sp>
        <p:nvSpPr>
          <p:cNvPr id="3" name="Subtitle 2"/>
          <p:cNvSpPr>
            <a:spLocks noGrp="1"/>
          </p:cNvSpPr>
          <p:nvPr>
            <p:ph type="subTitle" idx="1"/>
          </p:nvPr>
        </p:nvSpPr>
        <p:spPr>
          <a:xfrm>
            <a:off x="6515100" y="18394680"/>
            <a:ext cx="30403800" cy="8295640"/>
          </a:xfrm>
        </p:spPr>
        <p:txBody>
          <a:bodyPr/>
          <a:lstStyle>
            <a:lvl1pPr marL="0" indent="0" algn="ctr">
              <a:buNone/>
              <a:defRPr>
                <a:solidFill>
                  <a:schemeClr val="tx1">
                    <a:tint val="75000"/>
                  </a:schemeClr>
                </a:solidFill>
              </a:defRPr>
            </a:lvl1pPr>
            <a:lvl2pPr marL="2142403" indent="0" algn="ctr">
              <a:buNone/>
              <a:defRPr>
                <a:solidFill>
                  <a:schemeClr val="tx1">
                    <a:tint val="75000"/>
                  </a:schemeClr>
                </a:solidFill>
              </a:defRPr>
            </a:lvl2pPr>
            <a:lvl3pPr marL="4284806" indent="0" algn="ctr">
              <a:buNone/>
              <a:defRPr>
                <a:solidFill>
                  <a:schemeClr val="tx1">
                    <a:tint val="75000"/>
                  </a:schemeClr>
                </a:solidFill>
              </a:defRPr>
            </a:lvl3pPr>
            <a:lvl4pPr marL="6427209" indent="0" algn="ctr">
              <a:buNone/>
              <a:defRPr>
                <a:solidFill>
                  <a:schemeClr val="tx1">
                    <a:tint val="75000"/>
                  </a:schemeClr>
                </a:solidFill>
              </a:defRPr>
            </a:lvl4pPr>
            <a:lvl5pPr marL="8569612" indent="0" algn="ctr">
              <a:buNone/>
              <a:defRPr>
                <a:solidFill>
                  <a:schemeClr val="tx1">
                    <a:tint val="75000"/>
                  </a:schemeClr>
                </a:solidFill>
              </a:defRPr>
            </a:lvl5pPr>
            <a:lvl6pPr marL="10712014" indent="0" algn="ctr">
              <a:buNone/>
              <a:defRPr>
                <a:solidFill>
                  <a:schemeClr val="tx1">
                    <a:tint val="75000"/>
                  </a:schemeClr>
                </a:solidFill>
              </a:defRPr>
            </a:lvl6pPr>
            <a:lvl7pPr marL="12854418" indent="0" algn="ctr">
              <a:buNone/>
              <a:defRPr>
                <a:solidFill>
                  <a:schemeClr val="tx1">
                    <a:tint val="75000"/>
                  </a:schemeClr>
                </a:solidFill>
              </a:defRPr>
            </a:lvl7pPr>
            <a:lvl8pPr marL="14996821" indent="0" algn="ctr">
              <a:buNone/>
              <a:defRPr>
                <a:solidFill>
                  <a:schemeClr val="tx1">
                    <a:tint val="75000"/>
                  </a:schemeClr>
                </a:solidFill>
              </a:defRPr>
            </a:lvl8pPr>
            <a:lvl9pPr marL="1713922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A65B8E-E196-472C-A9F8-02B9F3BA7D23}" type="datetimeFigureOut">
              <a:rPr lang="en-US" smtClean="0"/>
              <a:pPr/>
              <a:t>7/28/21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102037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A65B8E-E196-472C-A9F8-02B9F3BA7D23}" type="datetimeFigureOut">
              <a:rPr lang="en-US" smtClean="0"/>
              <a:pPr/>
              <a:t>7/28/21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212286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89650" y="1299957"/>
            <a:ext cx="9772650" cy="2769721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71700" y="1299957"/>
            <a:ext cx="28594050" cy="276972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A65B8E-E196-472C-A9F8-02B9F3BA7D23}" type="datetimeFigureOut">
              <a:rPr lang="en-US" smtClean="0"/>
              <a:pPr/>
              <a:t>7/28/21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219254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A65B8E-E196-472C-A9F8-02B9F3BA7D23}" type="datetimeFigureOut">
              <a:rPr lang="en-US" smtClean="0"/>
              <a:pPr/>
              <a:t>7/28/21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335838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0988" y="20859329"/>
            <a:ext cx="36918900" cy="6447155"/>
          </a:xfrm>
        </p:spPr>
        <p:txBody>
          <a:bodyPr anchor="t"/>
          <a:lstStyle>
            <a:lvl1pPr algn="l">
              <a:defRPr sz="18759" b="1" cap="all"/>
            </a:lvl1pPr>
          </a:lstStyle>
          <a:p>
            <a:r>
              <a:rPr lang="en-US"/>
              <a:t>Click to edit Master title style</a:t>
            </a:r>
          </a:p>
        </p:txBody>
      </p:sp>
      <p:sp>
        <p:nvSpPr>
          <p:cNvPr id="3" name="Text Placeholder 2"/>
          <p:cNvSpPr>
            <a:spLocks noGrp="1"/>
          </p:cNvSpPr>
          <p:nvPr>
            <p:ph type="body" idx="1"/>
          </p:nvPr>
        </p:nvSpPr>
        <p:spPr>
          <a:xfrm>
            <a:off x="3430988" y="13758446"/>
            <a:ext cx="36918900" cy="7100884"/>
          </a:xfrm>
        </p:spPr>
        <p:txBody>
          <a:bodyPr anchor="b"/>
          <a:lstStyle>
            <a:lvl1pPr marL="0" indent="0">
              <a:buNone/>
              <a:defRPr sz="9328">
                <a:solidFill>
                  <a:schemeClr val="tx1">
                    <a:tint val="75000"/>
                  </a:schemeClr>
                </a:solidFill>
              </a:defRPr>
            </a:lvl1pPr>
            <a:lvl2pPr marL="2142403" indent="0">
              <a:buNone/>
              <a:defRPr sz="8405">
                <a:solidFill>
                  <a:schemeClr val="tx1">
                    <a:tint val="75000"/>
                  </a:schemeClr>
                </a:solidFill>
              </a:defRPr>
            </a:lvl2pPr>
            <a:lvl3pPr marL="4284806" indent="0">
              <a:buNone/>
              <a:defRPr sz="7482">
                <a:solidFill>
                  <a:schemeClr val="tx1">
                    <a:tint val="75000"/>
                  </a:schemeClr>
                </a:solidFill>
              </a:defRPr>
            </a:lvl3pPr>
            <a:lvl4pPr marL="6427209" indent="0">
              <a:buNone/>
              <a:defRPr sz="6561">
                <a:solidFill>
                  <a:schemeClr val="tx1">
                    <a:tint val="75000"/>
                  </a:schemeClr>
                </a:solidFill>
              </a:defRPr>
            </a:lvl4pPr>
            <a:lvl5pPr marL="8569612" indent="0">
              <a:buNone/>
              <a:defRPr sz="6561">
                <a:solidFill>
                  <a:schemeClr val="tx1">
                    <a:tint val="75000"/>
                  </a:schemeClr>
                </a:solidFill>
              </a:defRPr>
            </a:lvl5pPr>
            <a:lvl6pPr marL="10712014" indent="0">
              <a:buNone/>
              <a:defRPr sz="6561">
                <a:solidFill>
                  <a:schemeClr val="tx1">
                    <a:tint val="75000"/>
                  </a:schemeClr>
                </a:solidFill>
              </a:defRPr>
            </a:lvl6pPr>
            <a:lvl7pPr marL="12854418" indent="0">
              <a:buNone/>
              <a:defRPr sz="6561">
                <a:solidFill>
                  <a:schemeClr val="tx1">
                    <a:tint val="75000"/>
                  </a:schemeClr>
                </a:solidFill>
              </a:defRPr>
            </a:lvl7pPr>
            <a:lvl8pPr marL="14996821" indent="0">
              <a:buNone/>
              <a:defRPr sz="6561">
                <a:solidFill>
                  <a:schemeClr val="tx1">
                    <a:tint val="75000"/>
                  </a:schemeClr>
                </a:solidFill>
              </a:defRPr>
            </a:lvl8pPr>
            <a:lvl9pPr marL="17139224" indent="0">
              <a:buNone/>
              <a:defRPr sz="656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65B8E-E196-472C-A9F8-02B9F3BA7D23}" type="datetimeFigureOut">
              <a:rPr lang="en-US" smtClean="0"/>
              <a:pPr/>
              <a:t>7/28/21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374013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71700" y="7574285"/>
            <a:ext cx="19183350" cy="21422891"/>
          </a:xfrm>
        </p:spPr>
        <p:txBody>
          <a:bodyPr/>
          <a:lstStyle>
            <a:lvl1pPr>
              <a:defRPr sz="13121"/>
            </a:lvl1pPr>
            <a:lvl2pPr>
              <a:defRPr sz="11275"/>
            </a:lvl2pPr>
            <a:lvl3pPr>
              <a:defRPr sz="9328"/>
            </a:lvl3pPr>
            <a:lvl4pPr>
              <a:defRPr sz="8405"/>
            </a:lvl4pPr>
            <a:lvl5pPr>
              <a:defRPr sz="8405"/>
            </a:lvl5pPr>
            <a:lvl6pPr>
              <a:defRPr sz="8405"/>
            </a:lvl6pPr>
            <a:lvl7pPr>
              <a:defRPr sz="8405"/>
            </a:lvl7pPr>
            <a:lvl8pPr>
              <a:defRPr sz="8405"/>
            </a:lvl8pPr>
            <a:lvl9pPr>
              <a:defRPr sz="84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78950" y="7574285"/>
            <a:ext cx="19183350" cy="21422891"/>
          </a:xfrm>
        </p:spPr>
        <p:txBody>
          <a:bodyPr/>
          <a:lstStyle>
            <a:lvl1pPr>
              <a:defRPr sz="13121"/>
            </a:lvl1pPr>
            <a:lvl2pPr>
              <a:defRPr sz="11275"/>
            </a:lvl2pPr>
            <a:lvl3pPr>
              <a:defRPr sz="9328"/>
            </a:lvl3pPr>
            <a:lvl4pPr>
              <a:defRPr sz="8405"/>
            </a:lvl4pPr>
            <a:lvl5pPr>
              <a:defRPr sz="8405"/>
            </a:lvl5pPr>
            <a:lvl6pPr>
              <a:defRPr sz="8405"/>
            </a:lvl6pPr>
            <a:lvl7pPr>
              <a:defRPr sz="8405"/>
            </a:lvl7pPr>
            <a:lvl8pPr>
              <a:defRPr sz="8405"/>
            </a:lvl8pPr>
            <a:lvl9pPr>
              <a:defRPr sz="84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A65B8E-E196-472C-A9F8-02B9F3BA7D23}" type="datetimeFigureOut">
              <a:rPr lang="en-US" smtClean="0"/>
              <a:pPr/>
              <a:t>7/28/21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312961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71700" y="7266201"/>
            <a:ext cx="19190893" cy="3028208"/>
          </a:xfrm>
        </p:spPr>
        <p:txBody>
          <a:bodyPr anchor="b"/>
          <a:lstStyle>
            <a:lvl1pPr marL="0" indent="0">
              <a:buNone/>
              <a:defRPr sz="11275" b="1"/>
            </a:lvl1pPr>
            <a:lvl2pPr marL="2142403" indent="0">
              <a:buNone/>
              <a:defRPr sz="9328" b="1"/>
            </a:lvl2pPr>
            <a:lvl3pPr marL="4284806" indent="0">
              <a:buNone/>
              <a:defRPr sz="8405" b="1"/>
            </a:lvl3pPr>
            <a:lvl4pPr marL="6427209" indent="0">
              <a:buNone/>
              <a:defRPr sz="7482" b="1"/>
            </a:lvl4pPr>
            <a:lvl5pPr marL="8569612" indent="0">
              <a:buNone/>
              <a:defRPr sz="7482" b="1"/>
            </a:lvl5pPr>
            <a:lvl6pPr marL="10712014" indent="0">
              <a:buNone/>
              <a:defRPr sz="7482" b="1"/>
            </a:lvl6pPr>
            <a:lvl7pPr marL="12854418" indent="0">
              <a:buNone/>
              <a:defRPr sz="7482" b="1"/>
            </a:lvl7pPr>
            <a:lvl8pPr marL="14996821" indent="0">
              <a:buNone/>
              <a:defRPr sz="7482" b="1"/>
            </a:lvl8pPr>
            <a:lvl9pPr marL="17139224" indent="0">
              <a:buNone/>
              <a:defRPr sz="7482" b="1"/>
            </a:lvl9pPr>
          </a:lstStyle>
          <a:p>
            <a:pPr lvl="0"/>
            <a:r>
              <a:rPr lang="en-US"/>
              <a:t>Click to edit Master text styles</a:t>
            </a:r>
          </a:p>
        </p:txBody>
      </p:sp>
      <p:sp>
        <p:nvSpPr>
          <p:cNvPr id="4" name="Content Placeholder 3"/>
          <p:cNvSpPr>
            <a:spLocks noGrp="1"/>
          </p:cNvSpPr>
          <p:nvPr>
            <p:ph sz="half" idx="2"/>
          </p:nvPr>
        </p:nvSpPr>
        <p:spPr>
          <a:xfrm>
            <a:off x="2171700" y="10294409"/>
            <a:ext cx="19190893" cy="18702762"/>
          </a:xfrm>
        </p:spPr>
        <p:txBody>
          <a:bodyPr/>
          <a:lstStyle>
            <a:lvl1pPr>
              <a:defRPr sz="11275"/>
            </a:lvl1pPr>
            <a:lvl2pPr>
              <a:defRPr sz="9328"/>
            </a:lvl2pPr>
            <a:lvl3pPr>
              <a:defRPr sz="8405"/>
            </a:lvl3pPr>
            <a:lvl4pPr>
              <a:defRPr sz="7482"/>
            </a:lvl4pPr>
            <a:lvl5pPr>
              <a:defRPr sz="7482"/>
            </a:lvl5pPr>
            <a:lvl6pPr>
              <a:defRPr sz="7482"/>
            </a:lvl6pPr>
            <a:lvl7pPr>
              <a:defRPr sz="7482"/>
            </a:lvl7pPr>
            <a:lvl8pPr>
              <a:defRPr sz="7482"/>
            </a:lvl8pPr>
            <a:lvl9pPr>
              <a:defRPr sz="74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063872" y="7266201"/>
            <a:ext cx="19198432" cy="3028208"/>
          </a:xfrm>
        </p:spPr>
        <p:txBody>
          <a:bodyPr anchor="b"/>
          <a:lstStyle>
            <a:lvl1pPr marL="0" indent="0">
              <a:buNone/>
              <a:defRPr sz="11275" b="1"/>
            </a:lvl1pPr>
            <a:lvl2pPr marL="2142403" indent="0">
              <a:buNone/>
              <a:defRPr sz="9328" b="1"/>
            </a:lvl2pPr>
            <a:lvl3pPr marL="4284806" indent="0">
              <a:buNone/>
              <a:defRPr sz="8405" b="1"/>
            </a:lvl3pPr>
            <a:lvl4pPr marL="6427209" indent="0">
              <a:buNone/>
              <a:defRPr sz="7482" b="1"/>
            </a:lvl4pPr>
            <a:lvl5pPr marL="8569612" indent="0">
              <a:buNone/>
              <a:defRPr sz="7482" b="1"/>
            </a:lvl5pPr>
            <a:lvl6pPr marL="10712014" indent="0">
              <a:buNone/>
              <a:defRPr sz="7482" b="1"/>
            </a:lvl6pPr>
            <a:lvl7pPr marL="12854418" indent="0">
              <a:buNone/>
              <a:defRPr sz="7482" b="1"/>
            </a:lvl7pPr>
            <a:lvl8pPr marL="14996821" indent="0">
              <a:buNone/>
              <a:defRPr sz="7482" b="1"/>
            </a:lvl8pPr>
            <a:lvl9pPr marL="17139224" indent="0">
              <a:buNone/>
              <a:defRPr sz="7482" b="1"/>
            </a:lvl9pPr>
          </a:lstStyle>
          <a:p>
            <a:pPr lvl="0"/>
            <a:r>
              <a:rPr lang="en-US"/>
              <a:t>Click to edit Master text styles</a:t>
            </a:r>
          </a:p>
        </p:txBody>
      </p:sp>
      <p:sp>
        <p:nvSpPr>
          <p:cNvPr id="6" name="Content Placeholder 5"/>
          <p:cNvSpPr>
            <a:spLocks noGrp="1"/>
          </p:cNvSpPr>
          <p:nvPr>
            <p:ph sz="quarter" idx="4"/>
          </p:nvPr>
        </p:nvSpPr>
        <p:spPr>
          <a:xfrm>
            <a:off x="22063872" y="10294409"/>
            <a:ext cx="19198432" cy="18702762"/>
          </a:xfrm>
        </p:spPr>
        <p:txBody>
          <a:bodyPr/>
          <a:lstStyle>
            <a:lvl1pPr>
              <a:defRPr sz="11275"/>
            </a:lvl1pPr>
            <a:lvl2pPr>
              <a:defRPr sz="9328"/>
            </a:lvl2pPr>
            <a:lvl3pPr>
              <a:defRPr sz="8405"/>
            </a:lvl3pPr>
            <a:lvl4pPr>
              <a:defRPr sz="7482"/>
            </a:lvl4pPr>
            <a:lvl5pPr>
              <a:defRPr sz="7482"/>
            </a:lvl5pPr>
            <a:lvl6pPr>
              <a:defRPr sz="7482"/>
            </a:lvl6pPr>
            <a:lvl7pPr>
              <a:defRPr sz="7482"/>
            </a:lvl7pPr>
            <a:lvl8pPr>
              <a:defRPr sz="7482"/>
            </a:lvl8pPr>
            <a:lvl9pPr>
              <a:defRPr sz="74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A65B8E-E196-472C-A9F8-02B9F3BA7D23}" type="datetimeFigureOut">
              <a:rPr lang="en-US" smtClean="0"/>
              <a:pPr/>
              <a:t>7/28/21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300776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A65B8E-E196-472C-A9F8-02B9F3BA7D23}" type="datetimeFigureOut">
              <a:rPr lang="en-US" smtClean="0"/>
              <a:pPr/>
              <a:t>7/28/21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212894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65B8E-E196-472C-A9F8-02B9F3BA7D23}" type="datetimeFigureOut">
              <a:rPr lang="en-US" smtClean="0"/>
              <a:pPr/>
              <a:t>7/28/21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341500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71705" y="1292436"/>
            <a:ext cx="14289488" cy="5500370"/>
          </a:xfrm>
        </p:spPr>
        <p:txBody>
          <a:bodyPr anchor="b"/>
          <a:lstStyle>
            <a:lvl1pPr algn="l">
              <a:defRPr sz="9328" b="1"/>
            </a:lvl1pPr>
          </a:lstStyle>
          <a:p>
            <a:r>
              <a:rPr lang="en-US"/>
              <a:t>Click to edit Master title style</a:t>
            </a:r>
          </a:p>
        </p:txBody>
      </p:sp>
      <p:sp>
        <p:nvSpPr>
          <p:cNvPr id="3" name="Content Placeholder 2"/>
          <p:cNvSpPr>
            <a:spLocks noGrp="1"/>
          </p:cNvSpPr>
          <p:nvPr>
            <p:ph idx="1"/>
          </p:nvPr>
        </p:nvSpPr>
        <p:spPr>
          <a:xfrm>
            <a:off x="16981488" y="1292441"/>
            <a:ext cx="24280813" cy="27704737"/>
          </a:xfrm>
        </p:spPr>
        <p:txBody>
          <a:bodyPr/>
          <a:lstStyle>
            <a:lvl1pPr>
              <a:defRPr sz="14966"/>
            </a:lvl1pPr>
            <a:lvl2pPr>
              <a:defRPr sz="13121"/>
            </a:lvl2pPr>
            <a:lvl3pPr>
              <a:defRPr sz="11275"/>
            </a:lvl3pPr>
            <a:lvl4pPr>
              <a:defRPr sz="9328"/>
            </a:lvl4pPr>
            <a:lvl5pPr>
              <a:defRPr sz="9328"/>
            </a:lvl5pPr>
            <a:lvl6pPr>
              <a:defRPr sz="9328"/>
            </a:lvl6pPr>
            <a:lvl7pPr>
              <a:defRPr sz="9328"/>
            </a:lvl7pPr>
            <a:lvl8pPr>
              <a:defRPr sz="9328"/>
            </a:lvl8pPr>
            <a:lvl9pPr>
              <a:defRPr sz="93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71705" y="6792811"/>
            <a:ext cx="14289488" cy="22204367"/>
          </a:xfrm>
        </p:spPr>
        <p:txBody>
          <a:bodyPr/>
          <a:lstStyle>
            <a:lvl1pPr marL="0" indent="0">
              <a:buNone/>
              <a:defRPr sz="6561"/>
            </a:lvl1pPr>
            <a:lvl2pPr marL="2142403" indent="0">
              <a:buNone/>
              <a:defRPr sz="5638"/>
            </a:lvl2pPr>
            <a:lvl3pPr marL="4284806" indent="0">
              <a:buNone/>
              <a:defRPr sz="4715"/>
            </a:lvl3pPr>
            <a:lvl4pPr marL="6427209" indent="0">
              <a:buNone/>
              <a:defRPr sz="4203"/>
            </a:lvl4pPr>
            <a:lvl5pPr marL="8569612" indent="0">
              <a:buNone/>
              <a:defRPr sz="4203"/>
            </a:lvl5pPr>
            <a:lvl6pPr marL="10712014" indent="0">
              <a:buNone/>
              <a:defRPr sz="4203"/>
            </a:lvl6pPr>
            <a:lvl7pPr marL="12854418" indent="0">
              <a:buNone/>
              <a:defRPr sz="4203"/>
            </a:lvl7pPr>
            <a:lvl8pPr marL="14996821" indent="0">
              <a:buNone/>
              <a:defRPr sz="4203"/>
            </a:lvl8pPr>
            <a:lvl9pPr marL="17139224" indent="0">
              <a:buNone/>
              <a:defRPr sz="4203"/>
            </a:lvl9pPr>
          </a:lstStyle>
          <a:p>
            <a:pPr lvl="0"/>
            <a:r>
              <a:rPr lang="en-US"/>
              <a:t>Click to edit Master text styles</a:t>
            </a:r>
          </a:p>
        </p:txBody>
      </p:sp>
      <p:sp>
        <p:nvSpPr>
          <p:cNvPr id="5" name="Date Placeholder 4"/>
          <p:cNvSpPr>
            <a:spLocks noGrp="1"/>
          </p:cNvSpPr>
          <p:nvPr>
            <p:ph type="dt" sz="half" idx="10"/>
          </p:nvPr>
        </p:nvSpPr>
        <p:spPr/>
        <p:txBody>
          <a:bodyPr/>
          <a:lstStyle/>
          <a:p>
            <a:fld id="{1AA65B8E-E196-472C-A9F8-02B9F3BA7D23}" type="datetimeFigureOut">
              <a:rPr lang="en-US" smtClean="0"/>
              <a:pPr/>
              <a:t>7/28/21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120365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13368" y="22722842"/>
            <a:ext cx="26060400" cy="2682562"/>
          </a:xfrm>
        </p:spPr>
        <p:txBody>
          <a:bodyPr anchor="b"/>
          <a:lstStyle>
            <a:lvl1pPr algn="l">
              <a:defRPr sz="9328" b="1"/>
            </a:lvl1pPr>
          </a:lstStyle>
          <a:p>
            <a:r>
              <a:rPr lang="en-US"/>
              <a:t>Click to edit Master title style</a:t>
            </a:r>
          </a:p>
        </p:txBody>
      </p:sp>
      <p:sp>
        <p:nvSpPr>
          <p:cNvPr id="3" name="Picture Placeholder 2"/>
          <p:cNvSpPr>
            <a:spLocks noGrp="1"/>
          </p:cNvSpPr>
          <p:nvPr>
            <p:ph type="pic" idx="1"/>
          </p:nvPr>
        </p:nvSpPr>
        <p:spPr>
          <a:xfrm>
            <a:off x="8513368" y="2900469"/>
            <a:ext cx="26060400" cy="19476720"/>
          </a:xfrm>
        </p:spPr>
        <p:txBody>
          <a:bodyPr/>
          <a:lstStyle>
            <a:lvl1pPr marL="0" indent="0">
              <a:buNone/>
              <a:defRPr sz="14966"/>
            </a:lvl1pPr>
            <a:lvl2pPr marL="2142403" indent="0">
              <a:buNone/>
              <a:defRPr sz="13121"/>
            </a:lvl2pPr>
            <a:lvl3pPr marL="4284806" indent="0">
              <a:buNone/>
              <a:defRPr sz="11275"/>
            </a:lvl3pPr>
            <a:lvl4pPr marL="6427209" indent="0">
              <a:buNone/>
              <a:defRPr sz="9328"/>
            </a:lvl4pPr>
            <a:lvl5pPr marL="8569612" indent="0">
              <a:buNone/>
              <a:defRPr sz="9328"/>
            </a:lvl5pPr>
            <a:lvl6pPr marL="10712014" indent="0">
              <a:buNone/>
              <a:defRPr sz="9328"/>
            </a:lvl6pPr>
            <a:lvl7pPr marL="12854418" indent="0">
              <a:buNone/>
              <a:defRPr sz="9328"/>
            </a:lvl7pPr>
            <a:lvl8pPr marL="14996821" indent="0">
              <a:buNone/>
              <a:defRPr sz="9328"/>
            </a:lvl8pPr>
            <a:lvl9pPr marL="17139224" indent="0">
              <a:buNone/>
              <a:defRPr sz="9328"/>
            </a:lvl9pPr>
          </a:lstStyle>
          <a:p>
            <a:endParaRPr lang="en-US"/>
          </a:p>
        </p:txBody>
      </p:sp>
      <p:sp>
        <p:nvSpPr>
          <p:cNvPr id="4" name="Text Placeholder 3"/>
          <p:cNvSpPr>
            <a:spLocks noGrp="1"/>
          </p:cNvSpPr>
          <p:nvPr>
            <p:ph type="body" sz="half" idx="2"/>
          </p:nvPr>
        </p:nvSpPr>
        <p:spPr>
          <a:xfrm>
            <a:off x="8513368" y="25405404"/>
            <a:ext cx="26060400" cy="3809679"/>
          </a:xfrm>
        </p:spPr>
        <p:txBody>
          <a:bodyPr/>
          <a:lstStyle>
            <a:lvl1pPr marL="0" indent="0">
              <a:buNone/>
              <a:defRPr sz="6561"/>
            </a:lvl1pPr>
            <a:lvl2pPr marL="2142403" indent="0">
              <a:buNone/>
              <a:defRPr sz="5638"/>
            </a:lvl2pPr>
            <a:lvl3pPr marL="4284806" indent="0">
              <a:buNone/>
              <a:defRPr sz="4715"/>
            </a:lvl3pPr>
            <a:lvl4pPr marL="6427209" indent="0">
              <a:buNone/>
              <a:defRPr sz="4203"/>
            </a:lvl4pPr>
            <a:lvl5pPr marL="8569612" indent="0">
              <a:buNone/>
              <a:defRPr sz="4203"/>
            </a:lvl5pPr>
            <a:lvl6pPr marL="10712014" indent="0">
              <a:buNone/>
              <a:defRPr sz="4203"/>
            </a:lvl6pPr>
            <a:lvl7pPr marL="12854418" indent="0">
              <a:buNone/>
              <a:defRPr sz="4203"/>
            </a:lvl7pPr>
            <a:lvl8pPr marL="14996821" indent="0">
              <a:buNone/>
              <a:defRPr sz="4203"/>
            </a:lvl8pPr>
            <a:lvl9pPr marL="17139224" indent="0">
              <a:buNone/>
              <a:defRPr sz="4203"/>
            </a:lvl9pPr>
          </a:lstStyle>
          <a:p>
            <a:pPr lvl="0"/>
            <a:r>
              <a:rPr lang="en-US"/>
              <a:t>Click to edit Master text styles</a:t>
            </a:r>
          </a:p>
        </p:txBody>
      </p:sp>
      <p:sp>
        <p:nvSpPr>
          <p:cNvPr id="5" name="Date Placeholder 4"/>
          <p:cNvSpPr>
            <a:spLocks noGrp="1"/>
          </p:cNvSpPr>
          <p:nvPr>
            <p:ph type="dt" sz="half" idx="10"/>
          </p:nvPr>
        </p:nvSpPr>
        <p:spPr/>
        <p:txBody>
          <a:bodyPr/>
          <a:lstStyle/>
          <a:p>
            <a:fld id="{1AA65B8E-E196-472C-A9F8-02B9F3BA7D23}" type="datetimeFigureOut">
              <a:rPr lang="en-US" smtClean="0"/>
              <a:pPr/>
              <a:t>7/28/21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4BD22-1D0A-4232-BA9F-9268E84F6055}" type="slidenum">
              <a:rPr lang="en-US" smtClean="0"/>
              <a:pPr/>
              <a:t>‹#›</a:t>
            </a:fld>
            <a:endParaRPr lang="en-US"/>
          </a:p>
        </p:txBody>
      </p:sp>
    </p:spTree>
    <p:extLst>
      <p:ext uri="{BB962C8B-B14F-4D97-AF65-F5344CB8AC3E}">
        <p14:creationId xmlns:p14="http://schemas.microsoft.com/office/powerpoint/2010/main" val="132517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71700" y="1299952"/>
            <a:ext cx="39090600" cy="54102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171700" y="7574285"/>
            <a:ext cx="39090600" cy="2142289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71700" y="30086728"/>
            <a:ext cx="10134600" cy="1728259"/>
          </a:xfrm>
          <a:prstGeom prst="rect">
            <a:avLst/>
          </a:prstGeom>
        </p:spPr>
        <p:txBody>
          <a:bodyPr vert="horz" lIns="418009" tIns="209004" rIns="418009" bIns="209004" rtlCol="0" anchor="ctr"/>
          <a:lstStyle>
            <a:lvl1pPr algn="l">
              <a:defRPr sz="5638">
                <a:solidFill>
                  <a:schemeClr val="tx1">
                    <a:tint val="75000"/>
                  </a:schemeClr>
                </a:solidFill>
              </a:defRPr>
            </a:lvl1pPr>
          </a:lstStyle>
          <a:p>
            <a:fld id="{1AA65B8E-E196-472C-A9F8-02B9F3BA7D23}" type="datetimeFigureOut">
              <a:rPr lang="en-US" smtClean="0"/>
              <a:pPr/>
              <a:t>7/28/21</a:t>
            </a:fld>
            <a:endParaRPr lang="en-US"/>
          </a:p>
        </p:txBody>
      </p:sp>
      <p:sp>
        <p:nvSpPr>
          <p:cNvPr id="5" name="Footer Placeholder 4"/>
          <p:cNvSpPr>
            <a:spLocks noGrp="1"/>
          </p:cNvSpPr>
          <p:nvPr>
            <p:ph type="ftr" sz="quarter" idx="3"/>
          </p:nvPr>
        </p:nvSpPr>
        <p:spPr>
          <a:xfrm>
            <a:off x="14839950" y="30086728"/>
            <a:ext cx="13754100" cy="1728259"/>
          </a:xfrm>
          <a:prstGeom prst="rect">
            <a:avLst/>
          </a:prstGeom>
        </p:spPr>
        <p:txBody>
          <a:bodyPr vert="horz" lIns="418009" tIns="209004" rIns="418009" bIns="209004" rtlCol="0" anchor="ctr"/>
          <a:lstStyle>
            <a:lvl1pPr algn="ctr">
              <a:defRPr sz="563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127700" y="30086728"/>
            <a:ext cx="10134600" cy="1728259"/>
          </a:xfrm>
          <a:prstGeom prst="rect">
            <a:avLst/>
          </a:prstGeom>
        </p:spPr>
        <p:txBody>
          <a:bodyPr vert="horz" lIns="418009" tIns="209004" rIns="418009" bIns="209004" rtlCol="0" anchor="ctr"/>
          <a:lstStyle>
            <a:lvl1pPr algn="r">
              <a:defRPr sz="5638">
                <a:solidFill>
                  <a:schemeClr val="tx1">
                    <a:tint val="75000"/>
                  </a:schemeClr>
                </a:solidFill>
              </a:defRPr>
            </a:lvl1pPr>
          </a:lstStyle>
          <a:p>
            <a:fld id="{D884BD22-1D0A-4232-BA9F-9268E84F6055}" type="slidenum">
              <a:rPr lang="en-US" smtClean="0"/>
              <a:pPr/>
              <a:t>‹#›</a:t>
            </a:fld>
            <a:endParaRPr lang="en-US"/>
          </a:p>
        </p:txBody>
      </p:sp>
    </p:spTree>
    <p:extLst>
      <p:ext uri="{BB962C8B-B14F-4D97-AF65-F5344CB8AC3E}">
        <p14:creationId xmlns:p14="http://schemas.microsoft.com/office/powerpoint/2010/main" val="520801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806" rtl="0" eaLnBrk="1" latinLnBrk="0" hangingPunct="1">
        <a:spcBef>
          <a:spcPct val="0"/>
        </a:spcBef>
        <a:buNone/>
        <a:defRPr sz="20603" kern="1200">
          <a:solidFill>
            <a:schemeClr val="tx1"/>
          </a:solidFill>
          <a:latin typeface="+mj-lt"/>
          <a:ea typeface="+mj-ea"/>
          <a:cs typeface="+mj-cs"/>
        </a:defRPr>
      </a:lvl1pPr>
    </p:titleStyle>
    <p:bodyStyle>
      <a:lvl1pPr marL="1606802" indent="-1606802" algn="l" defTabSz="4284806" rtl="0" eaLnBrk="1" latinLnBrk="0" hangingPunct="1">
        <a:spcBef>
          <a:spcPct val="20000"/>
        </a:spcBef>
        <a:buFont typeface="Arial" panose="020B0604020202020204" pitchFamily="34" charset="0"/>
        <a:buChar char="•"/>
        <a:defRPr sz="14966" kern="1200">
          <a:solidFill>
            <a:schemeClr val="tx1"/>
          </a:solidFill>
          <a:latin typeface="+mn-lt"/>
          <a:ea typeface="+mn-ea"/>
          <a:cs typeface="+mn-cs"/>
        </a:defRPr>
      </a:lvl1pPr>
      <a:lvl2pPr marL="3481405" indent="-1339003" algn="l" defTabSz="4284806" rtl="0" eaLnBrk="1" latinLnBrk="0" hangingPunct="1">
        <a:spcBef>
          <a:spcPct val="20000"/>
        </a:spcBef>
        <a:buFont typeface="Arial" panose="020B0604020202020204" pitchFamily="34" charset="0"/>
        <a:buChar char="–"/>
        <a:defRPr sz="13121" kern="1200">
          <a:solidFill>
            <a:schemeClr val="tx1"/>
          </a:solidFill>
          <a:latin typeface="+mn-lt"/>
          <a:ea typeface="+mn-ea"/>
          <a:cs typeface="+mn-cs"/>
        </a:defRPr>
      </a:lvl2pPr>
      <a:lvl3pPr marL="5356007" indent="-1071202" algn="l" defTabSz="4284806" rtl="0" eaLnBrk="1" latinLnBrk="0" hangingPunct="1">
        <a:spcBef>
          <a:spcPct val="20000"/>
        </a:spcBef>
        <a:buFont typeface="Arial" panose="020B0604020202020204" pitchFamily="34" charset="0"/>
        <a:buChar char="•"/>
        <a:defRPr sz="11275" kern="1200">
          <a:solidFill>
            <a:schemeClr val="tx1"/>
          </a:solidFill>
          <a:latin typeface="+mn-lt"/>
          <a:ea typeface="+mn-ea"/>
          <a:cs typeface="+mn-cs"/>
        </a:defRPr>
      </a:lvl3pPr>
      <a:lvl4pPr marL="7498410" indent="-1071202" algn="l" defTabSz="4284806" rtl="0" eaLnBrk="1" latinLnBrk="0" hangingPunct="1">
        <a:spcBef>
          <a:spcPct val="20000"/>
        </a:spcBef>
        <a:buFont typeface="Arial" panose="020B0604020202020204" pitchFamily="34" charset="0"/>
        <a:buChar char="–"/>
        <a:defRPr sz="9328" kern="1200">
          <a:solidFill>
            <a:schemeClr val="tx1"/>
          </a:solidFill>
          <a:latin typeface="+mn-lt"/>
          <a:ea typeface="+mn-ea"/>
          <a:cs typeface="+mn-cs"/>
        </a:defRPr>
      </a:lvl4pPr>
      <a:lvl5pPr marL="9640813" indent="-1071202" algn="l" defTabSz="4284806" rtl="0" eaLnBrk="1" latinLnBrk="0" hangingPunct="1">
        <a:spcBef>
          <a:spcPct val="20000"/>
        </a:spcBef>
        <a:buFont typeface="Arial" panose="020B0604020202020204" pitchFamily="34" charset="0"/>
        <a:buChar char="»"/>
        <a:defRPr sz="9328" kern="1200">
          <a:solidFill>
            <a:schemeClr val="tx1"/>
          </a:solidFill>
          <a:latin typeface="+mn-lt"/>
          <a:ea typeface="+mn-ea"/>
          <a:cs typeface="+mn-cs"/>
        </a:defRPr>
      </a:lvl5pPr>
      <a:lvl6pPr marL="11783216" indent="-1071202" algn="l" defTabSz="4284806" rtl="0" eaLnBrk="1" latinLnBrk="0" hangingPunct="1">
        <a:spcBef>
          <a:spcPct val="20000"/>
        </a:spcBef>
        <a:buFont typeface="Arial" panose="020B0604020202020204" pitchFamily="34" charset="0"/>
        <a:buChar char="•"/>
        <a:defRPr sz="9328" kern="1200">
          <a:solidFill>
            <a:schemeClr val="tx1"/>
          </a:solidFill>
          <a:latin typeface="+mn-lt"/>
          <a:ea typeface="+mn-ea"/>
          <a:cs typeface="+mn-cs"/>
        </a:defRPr>
      </a:lvl6pPr>
      <a:lvl7pPr marL="13925620" indent="-1071202" algn="l" defTabSz="4284806" rtl="0" eaLnBrk="1" latinLnBrk="0" hangingPunct="1">
        <a:spcBef>
          <a:spcPct val="20000"/>
        </a:spcBef>
        <a:buFont typeface="Arial" panose="020B0604020202020204" pitchFamily="34" charset="0"/>
        <a:buChar char="•"/>
        <a:defRPr sz="9328" kern="1200">
          <a:solidFill>
            <a:schemeClr val="tx1"/>
          </a:solidFill>
          <a:latin typeface="+mn-lt"/>
          <a:ea typeface="+mn-ea"/>
          <a:cs typeface="+mn-cs"/>
        </a:defRPr>
      </a:lvl7pPr>
      <a:lvl8pPr marL="16068023" indent="-1071202" algn="l" defTabSz="4284806" rtl="0" eaLnBrk="1" latinLnBrk="0" hangingPunct="1">
        <a:spcBef>
          <a:spcPct val="20000"/>
        </a:spcBef>
        <a:buFont typeface="Arial" panose="020B0604020202020204" pitchFamily="34" charset="0"/>
        <a:buChar char="•"/>
        <a:defRPr sz="9328" kern="1200">
          <a:solidFill>
            <a:schemeClr val="tx1"/>
          </a:solidFill>
          <a:latin typeface="+mn-lt"/>
          <a:ea typeface="+mn-ea"/>
          <a:cs typeface="+mn-cs"/>
        </a:defRPr>
      </a:lvl8pPr>
      <a:lvl9pPr marL="18210426" indent="-1071202" algn="l" defTabSz="4284806" rtl="0" eaLnBrk="1" latinLnBrk="0" hangingPunct="1">
        <a:spcBef>
          <a:spcPct val="20000"/>
        </a:spcBef>
        <a:buFont typeface="Arial" panose="020B0604020202020204" pitchFamily="34" charset="0"/>
        <a:buChar char="•"/>
        <a:defRPr sz="9328" kern="1200">
          <a:solidFill>
            <a:schemeClr val="tx1"/>
          </a:solidFill>
          <a:latin typeface="+mn-lt"/>
          <a:ea typeface="+mn-ea"/>
          <a:cs typeface="+mn-cs"/>
        </a:defRPr>
      </a:lvl9pPr>
    </p:bodyStyle>
    <p:otherStyle>
      <a:defPPr>
        <a:defRPr lang="en-US"/>
      </a:defPPr>
      <a:lvl1pPr marL="0" algn="l" defTabSz="4284806" rtl="0" eaLnBrk="1" latinLnBrk="0" hangingPunct="1">
        <a:defRPr sz="8405" kern="1200">
          <a:solidFill>
            <a:schemeClr val="tx1"/>
          </a:solidFill>
          <a:latin typeface="+mn-lt"/>
          <a:ea typeface="+mn-ea"/>
          <a:cs typeface="+mn-cs"/>
        </a:defRPr>
      </a:lvl1pPr>
      <a:lvl2pPr marL="2142403" algn="l" defTabSz="4284806" rtl="0" eaLnBrk="1" latinLnBrk="0" hangingPunct="1">
        <a:defRPr sz="8405" kern="1200">
          <a:solidFill>
            <a:schemeClr val="tx1"/>
          </a:solidFill>
          <a:latin typeface="+mn-lt"/>
          <a:ea typeface="+mn-ea"/>
          <a:cs typeface="+mn-cs"/>
        </a:defRPr>
      </a:lvl2pPr>
      <a:lvl3pPr marL="4284806" algn="l" defTabSz="4284806" rtl="0" eaLnBrk="1" latinLnBrk="0" hangingPunct="1">
        <a:defRPr sz="8405" kern="1200">
          <a:solidFill>
            <a:schemeClr val="tx1"/>
          </a:solidFill>
          <a:latin typeface="+mn-lt"/>
          <a:ea typeface="+mn-ea"/>
          <a:cs typeface="+mn-cs"/>
        </a:defRPr>
      </a:lvl3pPr>
      <a:lvl4pPr marL="6427209" algn="l" defTabSz="4284806" rtl="0" eaLnBrk="1" latinLnBrk="0" hangingPunct="1">
        <a:defRPr sz="8405" kern="1200">
          <a:solidFill>
            <a:schemeClr val="tx1"/>
          </a:solidFill>
          <a:latin typeface="+mn-lt"/>
          <a:ea typeface="+mn-ea"/>
          <a:cs typeface="+mn-cs"/>
        </a:defRPr>
      </a:lvl4pPr>
      <a:lvl5pPr marL="8569612" algn="l" defTabSz="4284806" rtl="0" eaLnBrk="1" latinLnBrk="0" hangingPunct="1">
        <a:defRPr sz="8405" kern="1200">
          <a:solidFill>
            <a:schemeClr val="tx1"/>
          </a:solidFill>
          <a:latin typeface="+mn-lt"/>
          <a:ea typeface="+mn-ea"/>
          <a:cs typeface="+mn-cs"/>
        </a:defRPr>
      </a:lvl5pPr>
      <a:lvl6pPr marL="10712014" algn="l" defTabSz="4284806" rtl="0" eaLnBrk="1" latinLnBrk="0" hangingPunct="1">
        <a:defRPr sz="8405" kern="1200">
          <a:solidFill>
            <a:schemeClr val="tx1"/>
          </a:solidFill>
          <a:latin typeface="+mn-lt"/>
          <a:ea typeface="+mn-ea"/>
          <a:cs typeface="+mn-cs"/>
        </a:defRPr>
      </a:lvl6pPr>
      <a:lvl7pPr marL="12854418" algn="l" defTabSz="4284806" rtl="0" eaLnBrk="1" latinLnBrk="0" hangingPunct="1">
        <a:defRPr sz="8405" kern="1200">
          <a:solidFill>
            <a:schemeClr val="tx1"/>
          </a:solidFill>
          <a:latin typeface="+mn-lt"/>
          <a:ea typeface="+mn-ea"/>
          <a:cs typeface="+mn-cs"/>
        </a:defRPr>
      </a:lvl7pPr>
      <a:lvl8pPr marL="14996821" algn="l" defTabSz="4284806" rtl="0" eaLnBrk="1" latinLnBrk="0" hangingPunct="1">
        <a:defRPr sz="8405" kern="1200">
          <a:solidFill>
            <a:schemeClr val="tx1"/>
          </a:solidFill>
          <a:latin typeface="+mn-lt"/>
          <a:ea typeface="+mn-ea"/>
          <a:cs typeface="+mn-cs"/>
        </a:defRPr>
      </a:lvl8pPr>
      <a:lvl9pPr marL="17139224" algn="l" defTabSz="4284806" rtl="0" eaLnBrk="1" latinLnBrk="0" hangingPunct="1">
        <a:defRPr sz="84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extBox 1034"/>
          <p:cNvSpPr txBox="1"/>
          <p:nvPr/>
        </p:nvSpPr>
        <p:spPr>
          <a:xfrm>
            <a:off x="36291233" y="23988853"/>
            <a:ext cx="6559053" cy="8553239"/>
          </a:xfrm>
          <a:prstGeom prst="rect">
            <a:avLst/>
          </a:prstGeom>
          <a:noFill/>
        </p:spPr>
        <p:txBody>
          <a:bodyPr wrap="square" rtlCol="0">
            <a:spAutoFit/>
          </a:bodyPr>
          <a:lstStyle/>
          <a:p>
            <a:pPr algn="just" defTabSz="3374305">
              <a:defRPr/>
            </a:pPr>
            <a:r>
              <a:rPr lang="en-US" sz="3234" dirty="0">
                <a:latin typeface="+mj-lt"/>
              </a:rPr>
              <a:t>Srivastava K, Wollenberg KR, Flegel WA. The phylogeny of 48 alleles, </a:t>
            </a:r>
          </a:p>
          <a:p>
            <a:pPr defTabSz="3374305">
              <a:defRPr/>
            </a:pPr>
            <a:r>
              <a:rPr lang="en-US" sz="3234" dirty="0">
                <a:latin typeface="+mj-lt"/>
              </a:rPr>
              <a:t>experimentally verified at 21kb,</a:t>
            </a:r>
          </a:p>
          <a:p>
            <a:pPr defTabSz="3374305">
              <a:defRPr/>
            </a:pPr>
            <a:r>
              <a:rPr lang="en-US" sz="3234" dirty="0">
                <a:latin typeface="+mj-lt"/>
              </a:rPr>
              <a:t>and its </a:t>
            </a:r>
          </a:p>
          <a:p>
            <a:pPr defTabSz="3374305">
              <a:defRPr/>
            </a:pPr>
            <a:r>
              <a:rPr lang="en-US" sz="3234" dirty="0">
                <a:latin typeface="+mj-lt"/>
              </a:rPr>
              <a:t>application</a:t>
            </a:r>
          </a:p>
          <a:p>
            <a:pPr defTabSz="3374305">
              <a:defRPr/>
            </a:pPr>
            <a:r>
              <a:rPr lang="en-US" sz="3234" dirty="0">
                <a:latin typeface="+mj-lt"/>
              </a:rPr>
              <a:t>to clinical </a:t>
            </a:r>
          </a:p>
          <a:p>
            <a:pPr defTabSz="3374305">
              <a:defRPr/>
            </a:pPr>
            <a:r>
              <a:rPr lang="en-US" sz="3234" dirty="0">
                <a:latin typeface="+mj-lt"/>
              </a:rPr>
              <a:t>allele </a:t>
            </a:r>
          </a:p>
          <a:p>
            <a:pPr defTabSz="3374305">
              <a:defRPr/>
            </a:pPr>
            <a:r>
              <a:rPr lang="en-US" sz="3234" dirty="0">
                <a:latin typeface="+mj-lt"/>
              </a:rPr>
              <a:t>detection.</a:t>
            </a:r>
          </a:p>
          <a:p>
            <a:pPr defTabSz="3374305">
              <a:defRPr/>
            </a:pPr>
            <a:r>
              <a:rPr lang="en-US" sz="3234" dirty="0">
                <a:latin typeface="+mj-lt"/>
              </a:rPr>
              <a:t> </a:t>
            </a:r>
            <a:r>
              <a:rPr lang="en-US" sz="3234" i="1" dirty="0">
                <a:latin typeface="+mj-lt"/>
              </a:rPr>
              <a:t>J Transl </a:t>
            </a:r>
          </a:p>
          <a:p>
            <a:pPr defTabSz="3374305">
              <a:defRPr/>
            </a:pPr>
            <a:r>
              <a:rPr lang="en-US" sz="3234" i="1" dirty="0">
                <a:latin typeface="+mj-lt"/>
              </a:rPr>
              <a:t>Med. 2019 </a:t>
            </a:r>
          </a:p>
          <a:p>
            <a:pPr defTabSz="3374305">
              <a:defRPr/>
            </a:pPr>
            <a:r>
              <a:rPr lang="en-US" sz="3234" i="1" dirty="0">
                <a:latin typeface="+mj-lt"/>
              </a:rPr>
              <a:t>Feb 11;</a:t>
            </a:r>
          </a:p>
          <a:p>
            <a:pPr defTabSz="3374305">
              <a:defRPr/>
            </a:pPr>
            <a:r>
              <a:rPr lang="en-US" sz="3234" i="1" dirty="0">
                <a:latin typeface="+mj-lt"/>
              </a:rPr>
              <a:t>17(1):43</a:t>
            </a:r>
            <a:endParaRPr lang="en-US" sz="3234" dirty="0">
              <a:latin typeface="+mj-lt"/>
            </a:endParaRPr>
          </a:p>
          <a:p>
            <a:pPr algn="just" defTabSz="3374305">
              <a:defRPr/>
            </a:pPr>
            <a:endParaRPr lang="en-US" sz="3234" dirty="0">
              <a:latin typeface="+mj-lt"/>
            </a:endParaRPr>
          </a:p>
          <a:p>
            <a:pPr algn="just" defTabSz="3374305">
              <a:defRPr/>
            </a:pPr>
            <a:endParaRPr lang="en-US" sz="3234" dirty="0">
              <a:latin typeface="+mj-lt"/>
            </a:endParaRPr>
          </a:p>
          <a:p>
            <a:pPr algn="just" defTabSz="3374305">
              <a:defRPr/>
            </a:pPr>
            <a:r>
              <a:rPr lang="en-US" sz="3234" dirty="0">
                <a:latin typeface="+mj-lt"/>
              </a:rPr>
              <a:t>Auton, A. and Abecasis, G. R., et al. A global reference for human genetic variation. </a:t>
            </a:r>
            <a:r>
              <a:rPr lang="en-US" sz="3234" i="1" dirty="0">
                <a:latin typeface="+mj-lt"/>
              </a:rPr>
              <a:t>Nature</a:t>
            </a:r>
            <a:r>
              <a:rPr lang="en-US" sz="3234" dirty="0">
                <a:latin typeface="+mj-lt"/>
              </a:rPr>
              <a:t> </a:t>
            </a:r>
            <a:r>
              <a:rPr lang="en-US" sz="3234" b="1" dirty="0">
                <a:latin typeface="+mj-lt"/>
              </a:rPr>
              <a:t>526,</a:t>
            </a:r>
            <a:r>
              <a:rPr lang="en-US" sz="3234" dirty="0">
                <a:latin typeface="+mj-lt"/>
              </a:rPr>
              <a:t> 68–74 (2015).</a:t>
            </a:r>
            <a:endParaRPr lang="en-US" sz="3234" dirty="0">
              <a:latin typeface="+mj-lt"/>
              <a:cs typeface="Arial"/>
            </a:endParaRPr>
          </a:p>
        </p:txBody>
      </p:sp>
      <p:pic>
        <p:nvPicPr>
          <p:cNvPr id="260" name="Picture 3"/>
          <p:cNvPicPr>
            <a:picLocks noChangeAspect="1"/>
          </p:cNvPicPr>
          <p:nvPr/>
        </p:nvPicPr>
        <p:blipFill rotWithShape="1">
          <a:blip r:embed="rId2">
            <a:extLst>
              <a:ext uri="{28A0092B-C50C-407E-A947-70E740481C1C}">
                <a14:useLocalDpi xmlns:a14="http://schemas.microsoft.com/office/drawing/2010/main" val="0"/>
              </a:ext>
            </a:extLst>
          </a:blip>
          <a:srcRect l="8405" t="7352" r="10296" b="8098"/>
          <a:stretch/>
        </p:blipFill>
        <p:spPr bwMode="auto">
          <a:xfrm>
            <a:off x="38214620" y="25470658"/>
            <a:ext cx="4587438" cy="515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7" name="Picture 406"/>
          <p:cNvPicPr>
            <a:picLocks noChangeAspect="1"/>
          </p:cNvPicPr>
          <p:nvPr/>
        </p:nvPicPr>
        <p:blipFill rotWithShape="1">
          <a:blip r:embed="rId3"/>
          <a:srcRect l="31524" t="16916" r="31422" b="21059"/>
          <a:stretch/>
        </p:blipFill>
        <p:spPr>
          <a:xfrm>
            <a:off x="29057117" y="13194631"/>
            <a:ext cx="1191769" cy="1194184"/>
          </a:xfrm>
          <a:prstGeom prst="rect">
            <a:avLst/>
          </a:prstGeom>
        </p:spPr>
      </p:pic>
      <p:pic>
        <p:nvPicPr>
          <p:cNvPr id="382" name="Picture 381"/>
          <p:cNvPicPr>
            <a:picLocks noChangeAspect="1"/>
          </p:cNvPicPr>
          <p:nvPr/>
        </p:nvPicPr>
        <p:blipFill rotWithShape="1">
          <a:blip r:embed="rId4"/>
          <a:srcRect l="33480" t="18483" r="33698" b="23181"/>
          <a:stretch/>
        </p:blipFill>
        <p:spPr>
          <a:xfrm>
            <a:off x="29004821" y="16780588"/>
            <a:ext cx="1277203" cy="1289976"/>
          </a:xfrm>
          <a:prstGeom prst="rect">
            <a:avLst/>
          </a:prstGeom>
        </p:spPr>
      </p:pic>
      <p:pic>
        <p:nvPicPr>
          <p:cNvPr id="405" name="Picture 404"/>
          <p:cNvPicPr>
            <a:picLocks noChangeAspect="1"/>
          </p:cNvPicPr>
          <p:nvPr/>
        </p:nvPicPr>
        <p:blipFill rotWithShape="1">
          <a:blip r:embed="rId5"/>
          <a:srcRect l="22864" t="13189" r="20823" b="18331"/>
          <a:stretch/>
        </p:blipFill>
        <p:spPr>
          <a:xfrm>
            <a:off x="28987133" y="19370533"/>
            <a:ext cx="1302358" cy="1315173"/>
          </a:xfrm>
          <a:prstGeom prst="rect">
            <a:avLst/>
          </a:prstGeom>
        </p:spPr>
      </p:pic>
      <p:pic>
        <p:nvPicPr>
          <p:cNvPr id="498" name="Picture 497"/>
          <p:cNvPicPr>
            <a:picLocks noChangeAspect="1"/>
          </p:cNvPicPr>
          <p:nvPr/>
        </p:nvPicPr>
        <p:blipFill rotWithShape="1">
          <a:blip r:embed="rId6"/>
          <a:srcRect l="31120" t="16740" r="31091" b="21374"/>
          <a:stretch/>
        </p:blipFill>
        <p:spPr>
          <a:xfrm>
            <a:off x="29075677" y="15557102"/>
            <a:ext cx="1191455" cy="1237936"/>
          </a:xfrm>
          <a:prstGeom prst="rect">
            <a:avLst/>
          </a:prstGeom>
        </p:spPr>
      </p:pic>
      <p:pic>
        <p:nvPicPr>
          <p:cNvPr id="499" name="Picture 498"/>
          <p:cNvPicPr>
            <a:picLocks noChangeAspect="1"/>
          </p:cNvPicPr>
          <p:nvPr/>
        </p:nvPicPr>
        <p:blipFill rotWithShape="1">
          <a:blip r:embed="rId7"/>
          <a:srcRect l="29949" t="16632" r="29785" b="20874"/>
          <a:stretch/>
        </p:blipFill>
        <p:spPr>
          <a:xfrm>
            <a:off x="28974589" y="20694862"/>
            <a:ext cx="1307434" cy="1339851"/>
          </a:xfrm>
          <a:prstGeom prst="rect">
            <a:avLst/>
          </a:prstGeom>
        </p:spPr>
      </p:pic>
      <p:pic>
        <p:nvPicPr>
          <p:cNvPr id="500" name="Picture 499"/>
          <p:cNvPicPr>
            <a:picLocks noChangeAspect="1"/>
          </p:cNvPicPr>
          <p:nvPr/>
        </p:nvPicPr>
        <p:blipFill rotWithShape="1">
          <a:blip r:embed="rId8"/>
          <a:srcRect l="29066" t="16863" r="28654" b="20642"/>
          <a:stretch/>
        </p:blipFill>
        <p:spPr>
          <a:xfrm>
            <a:off x="28970569" y="22017808"/>
            <a:ext cx="1359503" cy="1297771"/>
          </a:xfrm>
          <a:prstGeom prst="rect">
            <a:avLst/>
          </a:prstGeom>
        </p:spPr>
      </p:pic>
      <p:pic>
        <p:nvPicPr>
          <p:cNvPr id="501" name="Picture 500"/>
          <p:cNvPicPr>
            <a:picLocks noChangeAspect="1"/>
          </p:cNvPicPr>
          <p:nvPr/>
        </p:nvPicPr>
        <p:blipFill rotWithShape="1">
          <a:blip r:embed="rId9"/>
          <a:srcRect l="27956" t="17583" r="28163" b="20626"/>
          <a:stretch/>
        </p:blipFill>
        <p:spPr>
          <a:xfrm>
            <a:off x="29046323" y="14414264"/>
            <a:ext cx="1235700" cy="1174839"/>
          </a:xfrm>
          <a:prstGeom prst="rect">
            <a:avLst/>
          </a:prstGeom>
        </p:spPr>
      </p:pic>
      <p:pic>
        <p:nvPicPr>
          <p:cNvPr id="502" name="Picture 501"/>
          <p:cNvPicPr>
            <a:picLocks noChangeAspect="1"/>
          </p:cNvPicPr>
          <p:nvPr/>
        </p:nvPicPr>
        <p:blipFill rotWithShape="1">
          <a:blip r:embed="rId10"/>
          <a:srcRect l="29140" t="17331" r="28728" b="21500"/>
          <a:stretch/>
        </p:blipFill>
        <p:spPr>
          <a:xfrm>
            <a:off x="29018217" y="18135667"/>
            <a:ext cx="1271274" cy="1271274"/>
          </a:xfrm>
          <a:prstGeom prst="rect">
            <a:avLst/>
          </a:prstGeom>
        </p:spPr>
      </p:pic>
      <p:sp>
        <p:nvSpPr>
          <p:cNvPr id="317" name="TextBox 316"/>
          <p:cNvSpPr txBox="1"/>
          <p:nvPr/>
        </p:nvSpPr>
        <p:spPr>
          <a:xfrm>
            <a:off x="36325853" y="18549663"/>
            <a:ext cx="6524433" cy="4117276"/>
          </a:xfrm>
          <a:prstGeom prst="rect">
            <a:avLst/>
          </a:prstGeom>
          <a:noFill/>
        </p:spPr>
        <p:txBody>
          <a:bodyPr wrap="square" rtlCol="0">
            <a:spAutoFit/>
          </a:bodyPr>
          <a:lstStyle/>
          <a:p>
            <a:pPr algn="just"/>
            <a:r>
              <a:rPr lang="en-US" sz="3234" dirty="0">
                <a:latin typeface="+mj-lt"/>
                <a:cs typeface="Arial" panose="020B0604020202020204" pitchFamily="34" charset="0"/>
              </a:rPr>
              <a:t>Bo Lan would like to thank Dr. Willy Flegel and Dr. Kshitij Srivastava for their tremendous efforts in providing him with the experience of working in a transfusion medicine laboratory setting and in the incredible mentorship they have provided him throughout his project.</a:t>
            </a:r>
          </a:p>
        </p:txBody>
      </p:sp>
      <p:sp>
        <p:nvSpPr>
          <p:cNvPr id="145" name="TextBox 144"/>
          <p:cNvSpPr txBox="1"/>
          <p:nvPr/>
        </p:nvSpPr>
        <p:spPr>
          <a:xfrm flipH="1">
            <a:off x="437775" y="12467114"/>
            <a:ext cx="10354986" cy="25838599"/>
          </a:xfrm>
          <a:prstGeom prst="rect">
            <a:avLst/>
          </a:prstGeom>
          <a:noFill/>
        </p:spPr>
        <p:txBody>
          <a:bodyPr wrap="square" rtlCol="0">
            <a:spAutoFit/>
          </a:bodyPr>
          <a:lstStyle/>
          <a:p>
            <a:pPr marL="468654" indent="-468654" algn="just">
              <a:buFont typeface="Wingdings" panose="05000000000000000000" pitchFamily="2" charset="2"/>
              <a:buChar char="q"/>
            </a:pPr>
            <a:r>
              <a:rPr lang="en-US" sz="3234" dirty="0">
                <a:latin typeface="+mj-lt"/>
                <a:cs typeface="Arial" panose="020B0604020202020204" pitchFamily="34" charset="0"/>
              </a:rPr>
              <a:t>The 1000GP began in 2007 and created the largest catalogue of human genome data while finding genetic variants of at least 1% frequency in 26 different populations (Figure 1).</a:t>
            </a: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algn="just"/>
            <a:endParaRPr lang="en-US" sz="3234" dirty="0">
              <a:latin typeface="+mj-lt"/>
              <a:cs typeface="Arial" panose="020B0604020202020204" pitchFamily="34" charset="0"/>
            </a:endParaRPr>
          </a:p>
          <a:p>
            <a:pPr marL="468654" indent="-468654" algn="just">
              <a:buFont typeface="Wingdings" panose="05000000000000000000" pitchFamily="2" charset="2"/>
              <a:buChar char="q"/>
            </a:pPr>
            <a:endParaRPr lang="en-US" sz="3234" dirty="0">
              <a:latin typeface="+mj-lt"/>
              <a:cs typeface="Arial" panose="020B0604020202020204" pitchFamily="34" charset="0"/>
            </a:endParaRPr>
          </a:p>
          <a:p>
            <a:pPr marL="468654" indent="-468654" algn="just">
              <a:buFont typeface="Wingdings" panose="05000000000000000000" pitchFamily="2" charset="2"/>
              <a:buChar char="q"/>
            </a:pPr>
            <a:r>
              <a:rPr lang="en-US" sz="3234" dirty="0">
                <a:latin typeface="+mj-lt"/>
                <a:cs typeface="Arial" panose="020B0604020202020204" pitchFamily="34" charset="0"/>
              </a:rPr>
              <a:t>The final data set (phase 3) produced by the 1000GP contains computationally phased haplotypes for 2504 individuals.</a:t>
            </a:r>
          </a:p>
          <a:p>
            <a:pPr marL="468654" indent="-468654" algn="just">
              <a:buFont typeface="Wingdings" panose="05000000000000000000" pitchFamily="2" charset="2"/>
              <a:buChar char="q"/>
            </a:pPr>
            <a:r>
              <a:rPr lang="en-US" sz="3234" dirty="0">
                <a:latin typeface="+mj-lt"/>
                <a:cs typeface="Arial" panose="020B0604020202020204" pitchFamily="34" charset="0"/>
              </a:rPr>
              <a:t>Haplotypes can be identified in an unambiguous way if they are completely homozygous or have at most one heterozygous nucleotide in the analyzed nucleotide sequence.</a:t>
            </a:r>
          </a:p>
          <a:p>
            <a:pPr marL="468654" indent="-468654" algn="just">
              <a:buFont typeface="Wingdings" panose="05000000000000000000" pitchFamily="2" charset="2"/>
              <a:buChar char="q"/>
            </a:pPr>
            <a:r>
              <a:rPr lang="en-US" sz="3234" dirty="0">
                <a:latin typeface="+mj-lt"/>
                <a:cs typeface="Arial" panose="020B0604020202020204" pitchFamily="34" charset="0"/>
              </a:rPr>
              <a:t>Longer reference sequences have shown to considerably increase genetic imputation accuracy, especially for low‐frequency variants (less than 1% in population).</a:t>
            </a:r>
          </a:p>
          <a:p>
            <a:pPr marL="468654" indent="-468654" algn="just">
              <a:buFont typeface="Wingdings" panose="05000000000000000000" pitchFamily="2" charset="2"/>
              <a:buChar char="q"/>
            </a:pPr>
            <a:r>
              <a:rPr lang="en-US" sz="3234" dirty="0">
                <a:latin typeface="+mj-lt"/>
                <a:cs typeface="Arial" panose="020B0604020202020204" pitchFamily="34" charset="0"/>
              </a:rPr>
              <a:t>The human </a:t>
            </a:r>
            <a:r>
              <a:rPr lang="en-US" sz="3234" i="1" dirty="0">
                <a:latin typeface="+mj-lt"/>
                <a:cs typeface="Arial" panose="020B0604020202020204" pitchFamily="34" charset="0"/>
              </a:rPr>
              <a:t>ACKR1</a:t>
            </a:r>
            <a:r>
              <a:rPr lang="en-US" sz="3234" dirty="0">
                <a:latin typeface="+mj-lt"/>
                <a:cs typeface="Arial" panose="020B0604020202020204" pitchFamily="34" charset="0"/>
              </a:rPr>
              <a:t> gene, comprising of two exons and a single intron, encodes a multi-pass trans-membrane glycoprotein expressing the Duffy blood group antigens.</a:t>
            </a:r>
          </a:p>
          <a:p>
            <a:pPr marL="468654" indent="-468654" algn="just">
              <a:buFont typeface="Wingdings" panose="05000000000000000000" pitchFamily="2" charset="2"/>
              <a:buChar char="q"/>
            </a:pPr>
            <a:r>
              <a:rPr lang="en-US" sz="3234" i="1" dirty="0">
                <a:latin typeface="+mj-lt"/>
                <a:cs typeface="Arial" panose="020B0604020202020204" pitchFamily="34" charset="0"/>
              </a:rPr>
              <a:t>ACKR1</a:t>
            </a:r>
            <a:r>
              <a:rPr lang="en-US" sz="3234" dirty="0">
                <a:latin typeface="+mj-lt"/>
                <a:cs typeface="Arial" panose="020B0604020202020204" pitchFamily="34" charset="0"/>
              </a:rPr>
              <a:t> is located on the long arm of chromosome 1 at 1q23.2 between </a:t>
            </a:r>
            <a:r>
              <a:rPr lang="en-US" sz="3234" i="1" dirty="0">
                <a:latin typeface="+mj-lt"/>
                <a:cs typeface="Arial" panose="020B0604020202020204" pitchFamily="34" charset="0"/>
              </a:rPr>
              <a:t>CADM3</a:t>
            </a:r>
            <a:r>
              <a:rPr lang="en-US" sz="3234" dirty="0">
                <a:latin typeface="+mj-lt"/>
                <a:cs typeface="Arial" panose="020B0604020202020204" pitchFamily="34" charset="0"/>
              </a:rPr>
              <a:t> gene and </a:t>
            </a:r>
            <a:r>
              <a:rPr lang="en-US" sz="3234" i="1" dirty="0">
                <a:latin typeface="+mj-lt"/>
                <a:cs typeface="Arial" panose="020B0604020202020204" pitchFamily="34" charset="0"/>
              </a:rPr>
              <a:t>MPTX1 </a:t>
            </a:r>
            <a:r>
              <a:rPr lang="en-US" sz="3234" dirty="0">
                <a:latin typeface="+mj-lt"/>
                <a:cs typeface="Arial" panose="020B0604020202020204" pitchFamily="34" charset="0"/>
              </a:rPr>
              <a:t>pseudogene.</a:t>
            </a:r>
            <a:endParaRPr lang="en-US" sz="3234" i="1" dirty="0">
              <a:latin typeface="+mj-lt"/>
              <a:cs typeface="Arial" panose="020B0604020202020204" pitchFamily="34" charset="0"/>
            </a:endParaRPr>
          </a:p>
          <a:p>
            <a:pPr marL="468654" indent="-468654" algn="just">
              <a:buFont typeface="Wingdings" panose="05000000000000000000" pitchFamily="2" charset="2"/>
              <a:buChar char="q"/>
            </a:pPr>
            <a:r>
              <a:rPr lang="en-US" sz="3234" dirty="0">
                <a:latin typeface="+mj-lt"/>
                <a:cs typeface="Arial" panose="020B0604020202020204" pitchFamily="34" charset="0"/>
              </a:rPr>
              <a:t>As a proof of principle, we have used </a:t>
            </a:r>
            <a:r>
              <a:rPr lang="en-US" sz="3234" i="1" dirty="0">
                <a:latin typeface="+mj-lt"/>
                <a:cs typeface="Arial" panose="020B0604020202020204" pitchFamily="34" charset="0"/>
              </a:rPr>
              <a:t>ACKR1 </a:t>
            </a:r>
            <a:r>
              <a:rPr lang="en-US" sz="3234" dirty="0">
                <a:latin typeface="+mj-lt"/>
                <a:cs typeface="Arial" panose="020B0604020202020204" pitchFamily="34" charset="0"/>
              </a:rPr>
              <a:t>data from the 1000GP to identify long unambiguous haplotypes that can be used as templates to design microarray technologies, impute genotypes and map next generation sequencing data, which will enhance the reliability in clinical diagnostics.</a:t>
            </a:r>
          </a:p>
          <a:p>
            <a:pPr algn="just"/>
            <a:endParaRPr lang="en-US" sz="3280" dirty="0">
              <a:latin typeface="+mj-lt"/>
              <a:cs typeface="Arial" panose="020B0604020202020204" pitchFamily="34" charset="0"/>
            </a:endParaRPr>
          </a:p>
          <a:p>
            <a:pPr algn="just"/>
            <a:endParaRPr lang="en-US" sz="3280" dirty="0">
              <a:latin typeface="+mj-lt"/>
              <a:cs typeface="Arial" panose="020B0604020202020204" pitchFamily="34" charset="0"/>
            </a:endParaRPr>
          </a:p>
          <a:p>
            <a:pPr algn="just"/>
            <a:endParaRPr lang="en-US" sz="3280" dirty="0">
              <a:latin typeface="+mj-lt"/>
              <a:cs typeface="Arial" panose="020B0604020202020204" pitchFamily="34" charset="0"/>
            </a:endParaRPr>
          </a:p>
          <a:p>
            <a:pPr algn="just"/>
            <a:endParaRPr lang="en-US" sz="3280" dirty="0">
              <a:latin typeface="+mj-lt"/>
              <a:cs typeface="Arial" panose="020B0604020202020204" pitchFamily="34" charset="0"/>
            </a:endParaRPr>
          </a:p>
          <a:p>
            <a:pPr algn="just"/>
            <a:endParaRPr lang="en-US" sz="3280" dirty="0">
              <a:latin typeface="+mj-lt"/>
              <a:cs typeface="Arial" panose="020B0604020202020204" pitchFamily="34" charset="0"/>
            </a:endParaRPr>
          </a:p>
          <a:p>
            <a:pPr algn="just"/>
            <a:endParaRPr lang="en-US" sz="3280" dirty="0">
              <a:latin typeface="+mj-lt"/>
              <a:cs typeface="Arial" panose="020B0604020202020204" pitchFamily="34" charset="0"/>
            </a:endParaRPr>
          </a:p>
          <a:p>
            <a:pPr algn="just"/>
            <a:endParaRPr lang="en-US" sz="3280" dirty="0">
              <a:latin typeface="+mj-lt"/>
              <a:cs typeface="Arial" panose="020B0604020202020204" pitchFamily="34" charset="0"/>
            </a:endParaRPr>
          </a:p>
          <a:p>
            <a:pPr algn="just"/>
            <a:endParaRPr lang="en-US" sz="3280" dirty="0">
              <a:latin typeface="+mj-lt"/>
              <a:cs typeface="Arial" panose="020B0604020202020204" pitchFamily="34" charset="0"/>
            </a:endParaRPr>
          </a:p>
          <a:p>
            <a:pPr algn="just"/>
            <a:endParaRPr lang="en-US" sz="3280" dirty="0">
              <a:latin typeface="+mj-lt"/>
              <a:cs typeface="Arial" panose="020B0604020202020204" pitchFamily="34" charset="0"/>
            </a:endParaRPr>
          </a:p>
          <a:p>
            <a:pPr algn="just"/>
            <a:endParaRPr lang="en-US" sz="3280" dirty="0">
              <a:latin typeface="+mj-lt"/>
              <a:cs typeface="Arial" panose="020B0604020202020204" pitchFamily="34" charset="0"/>
            </a:endParaRPr>
          </a:p>
          <a:p>
            <a:pPr algn="just"/>
            <a:endParaRPr lang="en-US" sz="3280" dirty="0">
              <a:latin typeface="+mj-lt"/>
            </a:endParaRPr>
          </a:p>
        </p:txBody>
      </p:sp>
      <p:pic>
        <p:nvPicPr>
          <p:cNvPr id="4" name="Picture 3"/>
          <p:cNvPicPr>
            <a:picLocks noChangeAspect="1"/>
          </p:cNvPicPr>
          <p:nvPr/>
        </p:nvPicPr>
        <p:blipFill>
          <a:blip r:embed="rId11"/>
          <a:stretch>
            <a:fillRect/>
          </a:stretch>
        </p:blipFill>
        <p:spPr>
          <a:xfrm>
            <a:off x="504080" y="14640127"/>
            <a:ext cx="10253247" cy="6317964"/>
          </a:xfrm>
          <a:prstGeom prst="rect">
            <a:avLst/>
          </a:prstGeom>
          <a:ln>
            <a:solidFill>
              <a:schemeClr val="tx1"/>
            </a:solidFill>
          </a:ln>
        </p:spPr>
      </p:pic>
      <p:sp>
        <p:nvSpPr>
          <p:cNvPr id="2" name="AutoShape 8363"/>
          <p:cNvSpPr>
            <a:spLocks noChangeArrowheads="1"/>
          </p:cNvSpPr>
          <p:nvPr/>
        </p:nvSpPr>
        <p:spPr bwMode="auto">
          <a:xfrm>
            <a:off x="-152400" y="-249397"/>
            <a:ext cx="43886048" cy="5690859"/>
          </a:xfrm>
          <a:prstGeom prst="roundRect">
            <a:avLst>
              <a:gd name="adj" fmla="val 0"/>
            </a:avLst>
          </a:prstGeom>
          <a:gradFill>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pic>
        <p:nvPicPr>
          <p:cNvPr id="3" name="Picture 2"/>
          <p:cNvPicPr>
            <a:picLocks noChangeAspect="1"/>
          </p:cNvPicPr>
          <p:nvPr/>
        </p:nvPicPr>
        <p:blipFill rotWithShape="1">
          <a:blip r:embed="rId12">
            <a:extLst>
              <a:ext uri="{28A0092B-C50C-407E-A947-70E740481C1C}">
                <a14:useLocalDpi xmlns:a14="http://schemas.microsoft.com/office/drawing/2010/main" val="0"/>
              </a:ext>
            </a:extLst>
          </a:blip>
          <a:srcRect r="3847"/>
          <a:stretch/>
        </p:blipFill>
        <p:spPr>
          <a:xfrm>
            <a:off x="841507" y="1729639"/>
            <a:ext cx="5322651" cy="2139809"/>
          </a:xfrm>
          <a:prstGeom prst="rect">
            <a:avLst/>
          </a:prstGeom>
        </p:spPr>
      </p:pic>
      <p:pic>
        <p:nvPicPr>
          <p:cNvPr id="5" name="Picture 8" descr="H:\NIH CC DTM\DTM logos\DTMlogoVerlaufLarge.png"/>
          <p:cNvPicPr>
            <a:picLocks noChangeAspect="1" noChangeArrowheads="1"/>
          </p:cNvPicPr>
          <p:nvPr/>
        </p:nvPicPr>
        <p:blipFill rotWithShape="1">
          <a:blip r:embed="rId13" cstate="print"/>
          <a:srcRect t="8322"/>
          <a:stretch/>
        </p:blipFill>
        <p:spPr bwMode="auto">
          <a:xfrm>
            <a:off x="6232379" y="1434631"/>
            <a:ext cx="2695649" cy="2587557"/>
          </a:xfrm>
          <a:prstGeom prst="rect">
            <a:avLst/>
          </a:prstGeom>
          <a:noFill/>
          <a:ln w="9525">
            <a:noFill/>
            <a:miter lim="800000"/>
            <a:headEnd/>
            <a:tailEnd/>
          </a:ln>
        </p:spPr>
      </p:pic>
      <p:sp>
        <p:nvSpPr>
          <p:cNvPr id="8" name="TextBox 7"/>
          <p:cNvSpPr txBox="1"/>
          <p:nvPr/>
        </p:nvSpPr>
        <p:spPr>
          <a:xfrm>
            <a:off x="5309924" y="159152"/>
            <a:ext cx="34860197" cy="5383525"/>
          </a:xfrm>
          <a:prstGeom prst="rect">
            <a:avLst/>
          </a:prstGeom>
          <a:noFill/>
          <a:ln>
            <a:noFill/>
          </a:ln>
        </p:spPr>
        <p:txBody>
          <a:bodyPr wrap="square" rtlCol="0">
            <a:spAutoFit/>
          </a:bodyPr>
          <a:lstStyle/>
          <a:p>
            <a:pPr algn="ctr"/>
            <a:r>
              <a:rPr lang="en-CA" dirty="0" err="1">
                <a:solidFill>
                  <a:schemeClr val="bg1"/>
                </a:solidFill>
              </a:rPr>
              <a:t>HapPy</a:t>
            </a:r>
            <a:r>
              <a:rPr lang="en-CA" dirty="0">
                <a:solidFill>
                  <a:schemeClr val="bg1"/>
                </a:solidFill>
              </a:rPr>
              <a:t>: Computational Haplotype Phasing using Long Contiguous Stretches of Homozygosity from the 1000 Genomes Project</a:t>
            </a:r>
          </a:p>
          <a:p>
            <a:pPr algn="ctr"/>
            <a:endParaRPr lang="en-US" sz="2051" dirty="0">
              <a:solidFill>
                <a:schemeClr val="bg1"/>
              </a:solidFill>
              <a:latin typeface="+mj-lt"/>
              <a:cs typeface="Arial" panose="020B0604020202020204" pitchFamily="34" charset="0"/>
            </a:endParaRPr>
          </a:p>
          <a:p>
            <a:pPr algn="ctr"/>
            <a:r>
              <a:rPr lang="en-US" sz="4921" dirty="0">
                <a:solidFill>
                  <a:schemeClr val="bg1"/>
                </a:solidFill>
                <a:latin typeface="+mj-lt"/>
                <a:cs typeface="Arial" panose="020B0604020202020204" pitchFamily="34" charset="0"/>
              </a:rPr>
              <a:t>Anne-Sophie Fratzscher</a:t>
            </a:r>
            <a:r>
              <a:rPr lang="en-US" sz="4921" baseline="30000" dirty="0">
                <a:solidFill>
                  <a:schemeClr val="bg1"/>
                </a:solidFill>
                <a:latin typeface="+mj-lt"/>
                <a:cs typeface="Arial" panose="020B0604020202020204" pitchFamily="34" charset="0"/>
              </a:rPr>
              <a:t>1,2</a:t>
            </a:r>
            <a:r>
              <a:rPr lang="en-US" sz="4921" dirty="0">
                <a:solidFill>
                  <a:schemeClr val="bg1"/>
                </a:solidFill>
                <a:latin typeface="+mj-lt"/>
                <a:cs typeface="Arial" panose="020B0604020202020204" pitchFamily="34" charset="0"/>
              </a:rPr>
              <a:t>, Kshitij Srivastava</a:t>
            </a:r>
            <a:r>
              <a:rPr lang="en-US" sz="4921" baseline="30000" dirty="0">
                <a:solidFill>
                  <a:schemeClr val="bg1"/>
                </a:solidFill>
                <a:latin typeface="+mj-lt"/>
                <a:cs typeface="Arial" panose="020B0604020202020204" pitchFamily="34" charset="0"/>
              </a:rPr>
              <a:t>1</a:t>
            </a:r>
            <a:r>
              <a:rPr lang="en-US" sz="4921" dirty="0">
                <a:solidFill>
                  <a:schemeClr val="bg1"/>
                </a:solidFill>
                <a:latin typeface="+mj-lt"/>
                <a:cs typeface="Arial" panose="020B0604020202020204" pitchFamily="34" charset="0"/>
              </a:rPr>
              <a:t>, Willy A. Flegel</a:t>
            </a:r>
            <a:r>
              <a:rPr lang="en-US" sz="4921" baseline="30000" dirty="0">
                <a:solidFill>
                  <a:schemeClr val="bg1"/>
                </a:solidFill>
                <a:latin typeface="+mj-lt"/>
                <a:cs typeface="Arial" panose="020B0604020202020204" pitchFamily="34" charset="0"/>
              </a:rPr>
              <a:t>1</a:t>
            </a:r>
            <a:endParaRPr lang="en-US" sz="4921" dirty="0">
              <a:solidFill>
                <a:schemeClr val="bg1"/>
              </a:solidFill>
              <a:latin typeface="+mj-lt"/>
              <a:cs typeface="Arial" panose="020B0604020202020204" pitchFamily="34" charset="0"/>
            </a:endParaRPr>
          </a:p>
          <a:p>
            <a:pPr algn="ctr"/>
            <a:r>
              <a:rPr lang="en-US" sz="4921" baseline="30000" dirty="0">
                <a:solidFill>
                  <a:schemeClr val="bg1"/>
                </a:solidFill>
                <a:latin typeface="+mj-lt"/>
                <a:cs typeface="Arial" panose="020B0604020202020204" pitchFamily="34" charset="0"/>
              </a:rPr>
              <a:t> 1</a:t>
            </a:r>
            <a:r>
              <a:rPr lang="en-US" sz="4921" dirty="0">
                <a:solidFill>
                  <a:schemeClr val="bg1"/>
                </a:solidFill>
                <a:latin typeface="+mj-lt"/>
                <a:cs typeface="Arial" panose="020B0604020202020204" pitchFamily="34" charset="0"/>
              </a:rPr>
              <a:t>Department of Transfusion Medicine, NIH Clinical Center, National Institutes of Health, Bethesda, MD</a:t>
            </a:r>
          </a:p>
          <a:p>
            <a:pPr algn="ctr"/>
            <a:r>
              <a:rPr lang="en-US" sz="4921" baseline="30000" dirty="0">
                <a:solidFill>
                  <a:schemeClr val="bg1"/>
                </a:solidFill>
                <a:latin typeface="+mj-lt"/>
                <a:cs typeface="Arial" panose="020B0604020202020204" pitchFamily="34" charset="0"/>
              </a:rPr>
              <a:t>2</a:t>
            </a:r>
            <a:r>
              <a:rPr lang="en-US" sz="4921" dirty="0">
                <a:solidFill>
                  <a:schemeClr val="bg1"/>
                </a:solidFill>
                <a:latin typeface="+mj-lt"/>
                <a:cs typeface="Arial" panose="020B0604020202020204" pitchFamily="34" charset="0"/>
              </a:rPr>
              <a:t>McGill University, Montréal, QC</a:t>
            </a:r>
          </a:p>
        </p:txBody>
      </p:sp>
      <p:sp>
        <p:nvSpPr>
          <p:cNvPr id="12" name="AutoShape 8363"/>
          <p:cNvSpPr>
            <a:spLocks noChangeArrowheads="1"/>
          </p:cNvSpPr>
          <p:nvPr/>
        </p:nvSpPr>
        <p:spPr bwMode="auto">
          <a:xfrm>
            <a:off x="471162" y="5675729"/>
            <a:ext cx="10383990" cy="1030443"/>
          </a:xfrm>
          <a:prstGeom prst="roundRect">
            <a:avLst>
              <a:gd name="adj" fmla="val 16667"/>
            </a:avLst>
          </a:prstGeom>
          <a:gradFill rotWithShape="1">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sp>
        <p:nvSpPr>
          <p:cNvPr id="13" name="Text Box 8364"/>
          <p:cNvSpPr txBox="1">
            <a:spLocks noChangeArrowheads="1"/>
          </p:cNvSpPr>
          <p:nvPr/>
        </p:nvSpPr>
        <p:spPr bwMode="auto">
          <a:xfrm>
            <a:off x="2390882" y="5700440"/>
            <a:ext cx="6561306" cy="981021"/>
          </a:xfrm>
          <a:prstGeom prst="rect">
            <a:avLst/>
          </a:prstGeom>
          <a:noFill/>
          <a:ln w="9525" algn="ctr">
            <a:noFill/>
            <a:miter lim="800000"/>
            <a:headEnd/>
            <a:tailEnd/>
          </a:ln>
        </p:spPr>
        <p:txBody>
          <a:bodyPr wrap="square" lIns="115892" tIns="57947" rIns="115892" bIns="57947">
            <a:spAutoFit/>
          </a:bodyPr>
          <a:lstStyle/>
          <a:p>
            <a:pPr algn="ctr" defTabSz="2781003">
              <a:spcBef>
                <a:spcPct val="50000"/>
              </a:spcBef>
            </a:pPr>
            <a:r>
              <a:rPr lang="en-US" sz="5535" b="1" dirty="0">
                <a:solidFill>
                  <a:schemeClr val="bg1"/>
                </a:solidFill>
                <a:latin typeface="+mj-lt"/>
                <a:cs typeface="Arial" panose="020B0604020202020204" pitchFamily="34" charset="0"/>
              </a:rPr>
              <a:t>Goals</a:t>
            </a:r>
          </a:p>
        </p:txBody>
      </p:sp>
      <p:sp>
        <p:nvSpPr>
          <p:cNvPr id="14" name="Text Box 8364"/>
          <p:cNvSpPr txBox="1">
            <a:spLocks noChangeArrowheads="1"/>
          </p:cNvSpPr>
          <p:nvPr/>
        </p:nvSpPr>
        <p:spPr bwMode="auto">
          <a:xfrm>
            <a:off x="429186" y="6855198"/>
            <a:ext cx="10422478" cy="4155502"/>
          </a:xfrm>
          <a:prstGeom prst="rect">
            <a:avLst/>
          </a:prstGeom>
          <a:noFill/>
          <a:ln w="9525" algn="ctr">
            <a:noFill/>
            <a:miter lim="800000"/>
            <a:headEnd/>
            <a:tailEnd/>
          </a:ln>
        </p:spPr>
        <p:txBody>
          <a:bodyPr wrap="square" lIns="115892" tIns="57947" rIns="115892" bIns="57947">
            <a:spAutoFit/>
          </a:bodyPr>
          <a:lstStyle/>
          <a:p>
            <a:pPr marL="468654" indent="-468654" algn="just">
              <a:buFont typeface="Wingdings" panose="05000000000000000000" pitchFamily="2" charset="2"/>
              <a:buChar char="q"/>
            </a:pPr>
            <a:r>
              <a:rPr lang="en-US" sz="3234" dirty="0">
                <a:latin typeface="+mj-lt"/>
                <a:cs typeface="Arial" panose="020B0604020202020204" pitchFamily="34" charset="0"/>
              </a:rPr>
              <a:t>Identify conserved haplotype sequences in and around the </a:t>
            </a:r>
            <a:r>
              <a:rPr lang="en-US" sz="3234" i="1" dirty="0">
                <a:latin typeface="+mj-lt"/>
                <a:cs typeface="Arial" panose="020B0604020202020204" pitchFamily="34" charset="0"/>
              </a:rPr>
              <a:t>ACKR1</a:t>
            </a:r>
            <a:r>
              <a:rPr lang="en-US" sz="3234" dirty="0">
                <a:latin typeface="+mj-lt"/>
                <a:cs typeface="Arial" panose="020B0604020202020204" pitchFamily="34" charset="0"/>
              </a:rPr>
              <a:t> gene.</a:t>
            </a:r>
          </a:p>
          <a:p>
            <a:pPr marL="468654" indent="-468654" algn="just">
              <a:buFont typeface="Wingdings" panose="05000000000000000000" pitchFamily="2" charset="2"/>
              <a:buChar char="q"/>
            </a:pPr>
            <a:r>
              <a:rPr lang="en-US" sz="3234" dirty="0">
                <a:latin typeface="+mj-lt"/>
                <a:cs typeface="Arial" panose="020B0604020202020204" pitchFamily="34" charset="0"/>
              </a:rPr>
              <a:t>From conserved haplotype sequences, construct longest available haplotype for the </a:t>
            </a:r>
            <a:r>
              <a:rPr lang="en-US" sz="3234" i="1" dirty="0">
                <a:latin typeface="+mj-lt"/>
                <a:cs typeface="Arial" panose="020B0604020202020204" pitchFamily="34" charset="0"/>
              </a:rPr>
              <a:t>ACKR1 </a:t>
            </a:r>
            <a:r>
              <a:rPr lang="en-US" sz="3234" dirty="0">
                <a:latin typeface="+mj-lt"/>
                <a:cs typeface="Arial" panose="020B0604020202020204" pitchFamily="34" charset="0"/>
              </a:rPr>
              <a:t>gene and adjacent intergenic regions in 26 different populations of the 1000 Genomes Project (1000GP).</a:t>
            </a:r>
          </a:p>
          <a:p>
            <a:pPr marL="468654" indent="-468654" algn="just">
              <a:buFont typeface="Wingdings" panose="05000000000000000000" pitchFamily="2" charset="2"/>
              <a:buChar char="q"/>
            </a:pPr>
            <a:r>
              <a:rPr lang="en-US" sz="3234" dirty="0">
                <a:latin typeface="+mj-lt"/>
                <a:cs typeface="Arial" panose="020B0604020202020204" pitchFamily="34" charset="0"/>
              </a:rPr>
              <a:t>Find the population representation of each distinct haplotype in the 1000GP. </a:t>
            </a:r>
          </a:p>
        </p:txBody>
      </p:sp>
      <p:cxnSp>
        <p:nvCxnSpPr>
          <p:cNvPr id="18" name="Straight Connector 17"/>
          <p:cNvCxnSpPr/>
          <p:nvPr/>
        </p:nvCxnSpPr>
        <p:spPr>
          <a:xfrm flipH="1">
            <a:off x="265388" y="11107482"/>
            <a:ext cx="10812294" cy="16488"/>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sp>
        <p:nvSpPr>
          <p:cNvPr id="26" name="AutoShape 8363"/>
          <p:cNvSpPr>
            <a:spLocks noChangeArrowheads="1"/>
          </p:cNvSpPr>
          <p:nvPr/>
        </p:nvSpPr>
        <p:spPr bwMode="auto">
          <a:xfrm>
            <a:off x="471161" y="11280321"/>
            <a:ext cx="10321601" cy="1030443"/>
          </a:xfrm>
          <a:prstGeom prst="roundRect">
            <a:avLst>
              <a:gd name="adj" fmla="val 16667"/>
            </a:avLst>
          </a:prstGeom>
          <a:gradFill rotWithShape="1">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sp>
        <p:nvSpPr>
          <p:cNvPr id="27" name="Text Box 8364"/>
          <p:cNvSpPr txBox="1">
            <a:spLocks noChangeArrowheads="1"/>
          </p:cNvSpPr>
          <p:nvPr/>
        </p:nvSpPr>
        <p:spPr bwMode="auto">
          <a:xfrm>
            <a:off x="2261028" y="11326843"/>
            <a:ext cx="6561306" cy="981021"/>
          </a:xfrm>
          <a:prstGeom prst="rect">
            <a:avLst/>
          </a:prstGeom>
          <a:noFill/>
          <a:ln w="9525" algn="ctr">
            <a:noFill/>
            <a:miter lim="800000"/>
            <a:headEnd/>
            <a:tailEnd/>
          </a:ln>
        </p:spPr>
        <p:txBody>
          <a:bodyPr wrap="square" lIns="115892" tIns="57947" rIns="115892" bIns="57947">
            <a:spAutoFit/>
          </a:bodyPr>
          <a:lstStyle/>
          <a:p>
            <a:pPr algn="ctr" defTabSz="2781003">
              <a:spcBef>
                <a:spcPct val="50000"/>
              </a:spcBef>
            </a:pPr>
            <a:r>
              <a:rPr lang="en-US" sz="5535" b="1" dirty="0">
                <a:solidFill>
                  <a:schemeClr val="bg1"/>
                </a:solidFill>
                <a:latin typeface="+mj-lt"/>
                <a:cs typeface="Arial" panose="020B0604020202020204" pitchFamily="34" charset="0"/>
              </a:rPr>
              <a:t>Background</a:t>
            </a:r>
          </a:p>
        </p:txBody>
      </p:sp>
      <p:sp>
        <p:nvSpPr>
          <p:cNvPr id="41" name="AutoShape 8363"/>
          <p:cNvSpPr>
            <a:spLocks noChangeArrowheads="1"/>
          </p:cNvSpPr>
          <p:nvPr/>
        </p:nvSpPr>
        <p:spPr bwMode="auto">
          <a:xfrm>
            <a:off x="11532868" y="5613786"/>
            <a:ext cx="5418969" cy="1030443"/>
          </a:xfrm>
          <a:prstGeom prst="roundRect">
            <a:avLst>
              <a:gd name="adj" fmla="val 16667"/>
            </a:avLst>
          </a:prstGeom>
          <a:gradFill rotWithShape="1">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sp>
        <p:nvSpPr>
          <p:cNvPr id="42" name="Text Box 8364"/>
          <p:cNvSpPr txBox="1">
            <a:spLocks noChangeArrowheads="1"/>
          </p:cNvSpPr>
          <p:nvPr/>
        </p:nvSpPr>
        <p:spPr bwMode="auto">
          <a:xfrm>
            <a:off x="11499674" y="5590763"/>
            <a:ext cx="5400196" cy="1004044"/>
          </a:xfrm>
          <a:prstGeom prst="rect">
            <a:avLst/>
          </a:prstGeom>
          <a:noFill/>
          <a:ln w="9525" algn="ctr">
            <a:noFill/>
            <a:miter lim="800000"/>
            <a:headEnd/>
            <a:tailEnd/>
          </a:ln>
        </p:spPr>
        <p:txBody>
          <a:bodyPr wrap="square" lIns="115892" tIns="57947" rIns="115892" bIns="57947">
            <a:spAutoFit/>
          </a:bodyPr>
          <a:lstStyle/>
          <a:p>
            <a:pPr algn="ctr" defTabSz="2781003">
              <a:spcBef>
                <a:spcPct val="50000"/>
              </a:spcBef>
            </a:pPr>
            <a:r>
              <a:rPr lang="en-US" sz="5535" b="1" dirty="0">
                <a:solidFill>
                  <a:schemeClr val="bg1"/>
                </a:solidFill>
                <a:latin typeface="+mj-lt"/>
                <a:cs typeface="Arial" panose="020B0604020202020204" pitchFamily="34" charset="0"/>
              </a:rPr>
              <a:t>Methods</a:t>
            </a:r>
          </a:p>
        </p:txBody>
      </p:sp>
      <p:cxnSp>
        <p:nvCxnSpPr>
          <p:cNvPr id="43" name="Straight Connector 42"/>
          <p:cNvCxnSpPr/>
          <p:nvPr/>
        </p:nvCxnSpPr>
        <p:spPr>
          <a:xfrm flipH="1">
            <a:off x="17336616" y="5586152"/>
            <a:ext cx="1288" cy="26858076"/>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sp>
        <p:nvSpPr>
          <p:cNvPr id="48" name="AutoShape 8363"/>
          <p:cNvSpPr>
            <a:spLocks noChangeArrowheads="1"/>
          </p:cNvSpPr>
          <p:nvPr/>
        </p:nvSpPr>
        <p:spPr bwMode="auto">
          <a:xfrm>
            <a:off x="17656197" y="5621186"/>
            <a:ext cx="18090909" cy="1030443"/>
          </a:xfrm>
          <a:prstGeom prst="roundRect">
            <a:avLst>
              <a:gd name="adj" fmla="val 16667"/>
            </a:avLst>
          </a:prstGeom>
          <a:gradFill rotWithShape="1">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sp>
        <p:nvSpPr>
          <p:cNvPr id="50" name="Text Box 8364"/>
          <p:cNvSpPr txBox="1">
            <a:spLocks noChangeArrowheads="1"/>
          </p:cNvSpPr>
          <p:nvPr/>
        </p:nvSpPr>
        <p:spPr bwMode="auto">
          <a:xfrm>
            <a:off x="23819369" y="5613786"/>
            <a:ext cx="5975476" cy="981021"/>
          </a:xfrm>
          <a:prstGeom prst="rect">
            <a:avLst/>
          </a:prstGeom>
          <a:noFill/>
          <a:ln w="9525" algn="ctr">
            <a:noFill/>
            <a:miter lim="800000"/>
            <a:headEnd/>
            <a:tailEnd/>
          </a:ln>
        </p:spPr>
        <p:txBody>
          <a:bodyPr wrap="square" lIns="115892" tIns="57947" rIns="115892" bIns="57947">
            <a:spAutoFit/>
          </a:bodyPr>
          <a:lstStyle/>
          <a:p>
            <a:pPr algn="ctr" defTabSz="2781003">
              <a:spcBef>
                <a:spcPct val="50000"/>
              </a:spcBef>
            </a:pPr>
            <a:r>
              <a:rPr lang="en-US" sz="5535" b="1" dirty="0">
                <a:solidFill>
                  <a:schemeClr val="bg1"/>
                </a:solidFill>
                <a:latin typeface="+mj-lt"/>
                <a:cs typeface="Arial" panose="020B0604020202020204" pitchFamily="34" charset="0"/>
              </a:rPr>
              <a:t>Results</a:t>
            </a:r>
          </a:p>
        </p:txBody>
      </p:sp>
      <p:sp>
        <p:nvSpPr>
          <p:cNvPr id="52" name="AutoShape 8363"/>
          <p:cNvSpPr>
            <a:spLocks noChangeArrowheads="1"/>
          </p:cNvSpPr>
          <p:nvPr/>
        </p:nvSpPr>
        <p:spPr bwMode="auto">
          <a:xfrm>
            <a:off x="17683032" y="28829403"/>
            <a:ext cx="18038383" cy="1030443"/>
          </a:xfrm>
          <a:prstGeom prst="roundRect">
            <a:avLst>
              <a:gd name="adj" fmla="val 16667"/>
            </a:avLst>
          </a:prstGeom>
          <a:gradFill rotWithShape="1">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sp>
        <p:nvSpPr>
          <p:cNvPr id="53" name="Text Box 8364"/>
          <p:cNvSpPr txBox="1">
            <a:spLocks noChangeArrowheads="1"/>
          </p:cNvSpPr>
          <p:nvPr/>
        </p:nvSpPr>
        <p:spPr bwMode="auto">
          <a:xfrm>
            <a:off x="23649974" y="28894026"/>
            <a:ext cx="5975476" cy="981021"/>
          </a:xfrm>
          <a:prstGeom prst="rect">
            <a:avLst/>
          </a:prstGeom>
          <a:noFill/>
          <a:ln w="9525" algn="ctr">
            <a:noFill/>
            <a:miter lim="800000"/>
            <a:headEnd/>
            <a:tailEnd/>
          </a:ln>
        </p:spPr>
        <p:txBody>
          <a:bodyPr wrap="square" lIns="115892" tIns="57947" rIns="115892" bIns="57947">
            <a:spAutoFit/>
          </a:bodyPr>
          <a:lstStyle/>
          <a:p>
            <a:pPr algn="ctr" defTabSz="2781003">
              <a:spcBef>
                <a:spcPct val="50000"/>
              </a:spcBef>
            </a:pPr>
            <a:r>
              <a:rPr lang="en-US" sz="5535" b="1" dirty="0">
                <a:solidFill>
                  <a:schemeClr val="bg1"/>
                </a:solidFill>
                <a:latin typeface="+mj-lt"/>
                <a:cs typeface="Arial" panose="020B0604020202020204" pitchFamily="34" charset="0"/>
              </a:rPr>
              <a:t>Conclusions</a:t>
            </a:r>
          </a:p>
        </p:txBody>
      </p:sp>
      <p:cxnSp>
        <p:nvCxnSpPr>
          <p:cNvPr id="68" name="Straight Connector 67"/>
          <p:cNvCxnSpPr/>
          <p:nvPr/>
        </p:nvCxnSpPr>
        <p:spPr>
          <a:xfrm flipH="1" flipV="1">
            <a:off x="167470" y="32403002"/>
            <a:ext cx="42927684" cy="103298"/>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sp>
        <p:nvSpPr>
          <p:cNvPr id="72" name="AutoShape 8363"/>
          <p:cNvSpPr>
            <a:spLocks noChangeArrowheads="1"/>
          </p:cNvSpPr>
          <p:nvPr/>
        </p:nvSpPr>
        <p:spPr bwMode="auto">
          <a:xfrm>
            <a:off x="36374159" y="5602048"/>
            <a:ext cx="6490797" cy="1084572"/>
          </a:xfrm>
          <a:prstGeom prst="roundRect">
            <a:avLst>
              <a:gd name="adj" fmla="val 16667"/>
            </a:avLst>
          </a:prstGeom>
          <a:gradFill rotWithShape="1">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cxnSp>
        <p:nvCxnSpPr>
          <p:cNvPr id="81" name="Straight Connector 80"/>
          <p:cNvCxnSpPr/>
          <p:nvPr/>
        </p:nvCxnSpPr>
        <p:spPr>
          <a:xfrm flipH="1" flipV="1">
            <a:off x="17388297" y="28695723"/>
            <a:ext cx="18611448" cy="45295"/>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sp>
        <p:nvSpPr>
          <p:cNvPr id="84" name="Text Box 8364"/>
          <p:cNvSpPr txBox="1">
            <a:spLocks noChangeArrowheads="1"/>
          </p:cNvSpPr>
          <p:nvPr/>
        </p:nvSpPr>
        <p:spPr bwMode="auto">
          <a:xfrm>
            <a:off x="36584381" y="5658625"/>
            <a:ext cx="6057229" cy="981021"/>
          </a:xfrm>
          <a:prstGeom prst="rect">
            <a:avLst/>
          </a:prstGeom>
          <a:noFill/>
          <a:ln w="9525" algn="ctr">
            <a:noFill/>
            <a:miter lim="800000"/>
            <a:headEnd/>
            <a:tailEnd/>
          </a:ln>
        </p:spPr>
        <p:txBody>
          <a:bodyPr wrap="square" lIns="115892" tIns="57947" rIns="115892" bIns="57947">
            <a:spAutoFit/>
          </a:bodyPr>
          <a:lstStyle/>
          <a:p>
            <a:pPr algn="ctr" defTabSz="2781003">
              <a:spcBef>
                <a:spcPct val="50000"/>
              </a:spcBef>
            </a:pPr>
            <a:r>
              <a:rPr lang="en-US" sz="5535" b="1" dirty="0">
                <a:solidFill>
                  <a:schemeClr val="bg1"/>
                </a:solidFill>
                <a:latin typeface="+mj-lt"/>
                <a:cs typeface="Arial" panose="020B0604020202020204" pitchFamily="34" charset="0"/>
              </a:rPr>
              <a:t>Future Directions</a:t>
            </a:r>
          </a:p>
        </p:txBody>
      </p:sp>
      <p:cxnSp>
        <p:nvCxnSpPr>
          <p:cNvPr id="89" name="Straight Connector 88"/>
          <p:cNvCxnSpPr/>
          <p:nvPr/>
        </p:nvCxnSpPr>
        <p:spPr>
          <a:xfrm flipH="1">
            <a:off x="11121854" y="5620553"/>
            <a:ext cx="35663" cy="26816386"/>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sp>
        <p:nvSpPr>
          <p:cNvPr id="97" name="AutoShape 8363"/>
          <p:cNvSpPr>
            <a:spLocks noChangeArrowheads="1"/>
          </p:cNvSpPr>
          <p:nvPr/>
        </p:nvSpPr>
        <p:spPr bwMode="auto">
          <a:xfrm>
            <a:off x="36374159" y="12239995"/>
            <a:ext cx="6500573" cy="1099852"/>
          </a:xfrm>
          <a:prstGeom prst="roundRect">
            <a:avLst>
              <a:gd name="adj" fmla="val 16667"/>
            </a:avLst>
          </a:prstGeom>
          <a:gradFill rotWithShape="1">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sp>
        <p:nvSpPr>
          <p:cNvPr id="98" name="Text Box 8364"/>
          <p:cNvSpPr txBox="1">
            <a:spLocks noChangeArrowheads="1"/>
          </p:cNvSpPr>
          <p:nvPr/>
        </p:nvSpPr>
        <p:spPr bwMode="auto">
          <a:xfrm>
            <a:off x="36446479" y="12283220"/>
            <a:ext cx="6365275" cy="981021"/>
          </a:xfrm>
          <a:prstGeom prst="rect">
            <a:avLst/>
          </a:prstGeom>
          <a:noFill/>
          <a:ln w="9525" algn="ctr">
            <a:noFill/>
            <a:miter lim="800000"/>
            <a:headEnd/>
            <a:tailEnd/>
          </a:ln>
        </p:spPr>
        <p:txBody>
          <a:bodyPr wrap="square" lIns="115892" tIns="57947" rIns="115892" bIns="57947">
            <a:spAutoFit/>
          </a:bodyPr>
          <a:lstStyle/>
          <a:p>
            <a:pPr algn="ctr" defTabSz="2781003">
              <a:spcBef>
                <a:spcPct val="50000"/>
              </a:spcBef>
            </a:pPr>
            <a:r>
              <a:rPr lang="en-US" sz="5535" b="1" dirty="0">
                <a:solidFill>
                  <a:schemeClr val="bg1"/>
                </a:solidFill>
                <a:latin typeface="+mj-lt"/>
                <a:cs typeface="Arial" panose="020B0604020202020204" pitchFamily="34" charset="0"/>
              </a:rPr>
              <a:t>Clinical Applications</a:t>
            </a:r>
          </a:p>
        </p:txBody>
      </p:sp>
      <p:sp>
        <p:nvSpPr>
          <p:cNvPr id="102" name="AutoShape 8363"/>
          <p:cNvSpPr>
            <a:spLocks noChangeArrowheads="1"/>
          </p:cNvSpPr>
          <p:nvPr/>
        </p:nvSpPr>
        <p:spPr bwMode="auto">
          <a:xfrm>
            <a:off x="36337757" y="22909622"/>
            <a:ext cx="6452660" cy="1084572"/>
          </a:xfrm>
          <a:prstGeom prst="roundRect">
            <a:avLst>
              <a:gd name="adj" fmla="val 16667"/>
            </a:avLst>
          </a:prstGeom>
          <a:gradFill rotWithShape="1">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sp>
        <p:nvSpPr>
          <p:cNvPr id="103" name="Text Box 8364"/>
          <p:cNvSpPr txBox="1">
            <a:spLocks noChangeArrowheads="1"/>
          </p:cNvSpPr>
          <p:nvPr/>
        </p:nvSpPr>
        <p:spPr bwMode="auto">
          <a:xfrm>
            <a:off x="36663023" y="22916811"/>
            <a:ext cx="5744257" cy="981021"/>
          </a:xfrm>
          <a:prstGeom prst="rect">
            <a:avLst/>
          </a:prstGeom>
          <a:noFill/>
          <a:ln w="9525" algn="ctr">
            <a:noFill/>
            <a:miter lim="800000"/>
            <a:headEnd/>
            <a:tailEnd/>
          </a:ln>
        </p:spPr>
        <p:txBody>
          <a:bodyPr wrap="square" lIns="115892" tIns="57947" rIns="115892" bIns="57947">
            <a:spAutoFit/>
          </a:bodyPr>
          <a:lstStyle/>
          <a:p>
            <a:pPr algn="ctr" defTabSz="2781003">
              <a:spcBef>
                <a:spcPct val="50000"/>
              </a:spcBef>
            </a:pPr>
            <a:r>
              <a:rPr lang="en-US" sz="5535" b="1" dirty="0">
                <a:solidFill>
                  <a:schemeClr val="bg1"/>
                </a:solidFill>
                <a:latin typeface="+mj-lt"/>
                <a:cs typeface="Arial" panose="020B0604020202020204" pitchFamily="34" charset="0"/>
              </a:rPr>
              <a:t>References</a:t>
            </a:r>
          </a:p>
        </p:txBody>
      </p:sp>
      <p:pic>
        <p:nvPicPr>
          <p:cNvPr id="146" name="Picture 14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7265378" y="1569653"/>
            <a:ext cx="2474559" cy="2474559"/>
          </a:xfrm>
          <a:prstGeom prst="rect">
            <a:avLst/>
          </a:prstGeom>
        </p:spPr>
      </p:pic>
      <p:sp>
        <p:nvSpPr>
          <p:cNvPr id="156" name="TextBox 155"/>
          <p:cNvSpPr txBox="1"/>
          <p:nvPr/>
        </p:nvSpPr>
        <p:spPr>
          <a:xfrm>
            <a:off x="22740023" y="11972644"/>
            <a:ext cx="12987190" cy="1216253"/>
          </a:xfrm>
          <a:prstGeom prst="roundRect">
            <a:avLst/>
          </a:prstGeom>
          <a:solidFill>
            <a:srgbClr val="A80000">
              <a:alpha val="10196"/>
            </a:srgbClr>
          </a:solidFill>
        </p:spPr>
        <p:txBody>
          <a:bodyPr wrap="square" rtlCol="0">
            <a:spAutoFit/>
          </a:bodyPr>
          <a:lstStyle/>
          <a:p>
            <a:r>
              <a:rPr lang="en-US" sz="3234" b="1" dirty="0">
                <a:latin typeface="+mj-lt"/>
                <a:cs typeface="Arial"/>
              </a:rPr>
              <a:t>Figure 2. </a:t>
            </a:r>
            <a:r>
              <a:rPr lang="en-US" sz="3234" dirty="0">
                <a:latin typeface="+mj-lt"/>
                <a:cs typeface="Arial"/>
              </a:rPr>
              <a:t>The genomic locus analyzed spans 73,365 nucleotides. The start (green) and stop (red) codons of </a:t>
            </a:r>
            <a:r>
              <a:rPr lang="en-US" sz="3234" i="1" dirty="0">
                <a:latin typeface="+mj-lt"/>
                <a:cs typeface="Arial"/>
              </a:rPr>
              <a:t>CADM3</a:t>
            </a:r>
            <a:r>
              <a:rPr lang="en-US" sz="3234" dirty="0">
                <a:latin typeface="+mj-lt"/>
                <a:cs typeface="Arial"/>
              </a:rPr>
              <a:t> and </a:t>
            </a:r>
            <a:r>
              <a:rPr lang="en-US" sz="3234" i="1" dirty="0">
                <a:latin typeface="+mj-lt"/>
                <a:cs typeface="Arial"/>
              </a:rPr>
              <a:t>ACKR1</a:t>
            </a:r>
            <a:r>
              <a:rPr lang="en-US" sz="3234" dirty="0">
                <a:latin typeface="+mj-lt"/>
                <a:cs typeface="Arial"/>
              </a:rPr>
              <a:t> are labeled. </a:t>
            </a:r>
          </a:p>
        </p:txBody>
      </p:sp>
      <p:sp>
        <p:nvSpPr>
          <p:cNvPr id="51" name="Bent Arrow 50"/>
          <p:cNvSpPr/>
          <p:nvPr/>
        </p:nvSpPr>
        <p:spPr>
          <a:xfrm rot="10800000">
            <a:off x="13519675" y="6986799"/>
            <a:ext cx="3468357" cy="25229923"/>
          </a:xfrm>
          <a:prstGeom prst="bentArrow">
            <a:avLst>
              <a:gd name="adj1" fmla="val 4586"/>
              <a:gd name="adj2" fmla="val 6241"/>
              <a:gd name="adj3" fmla="val 10655"/>
              <a:gd name="adj4" fmla="val 1175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5">
              <a:latin typeface="+mj-lt"/>
            </a:endParaRPr>
          </a:p>
        </p:txBody>
      </p:sp>
      <p:sp>
        <p:nvSpPr>
          <p:cNvPr id="54" name="TextBox 53"/>
          <p:cNvSpPr txBox="1"/>
          <p:nvPr/>
        </p:nvSpPr>
        <p:spPr>
          <a:xfrm>
            <a:off x="11621049" y="6909410"/>
            <a:ext cx="5085046" cy="2617363"/>
          </a:xfrm>
          <a:prstGeom prst="rect">
            <a:avLst/>
          </a:prstGeom>
          <a:solidFill>
            <a:schemeClr val="accent1">
              <a:lumMod val="20000"/>
              <a:lumOff val="80000"/>
            </a:schemeClr>
          </a:solidFill>
          <a:ln>
            <a:noFill/>
          </a:ln>
        </p:spPr>
        <p:txBody>
          <a:bodyPr wrap="square" rtlCol="0">
            <a:spAutoFit/>
          </a:bodyPr>
          <a:lstStyle/>
          <a:p>
            <a:pPr algn="ctr"/>
            <a:r>
              <a:rPr lang="en-US" sz="3234" dirty="0">
                <a:latin typeface="+mj-lt"/>
                <a:cs typeface="Arial" pitchFamily="34" charset="0"/>
              </a:rPr>
              <a:t>Download genotype data of </a:t>
            </a:r>
            <a:r>
              <a:rPr lang="en-US" sz="3234" i="1" dirty="0">
                <a:latin typeface="+mj-lt"/>
                <a:cs typeface="Arial" pitchFamily="34" charset="0"/>
              </a:rPr>
              <a:t>ACKR1 </a:t>
            </a:r>
            <a:r>
              <a:rPr lang="en-US" sz="3234" dirty="0">
                <a:latin typeface="+mj-lt"/>
                <a:cs typeface="Arial" pitchFamily="34" charset="0"/>
              </a:rPr>
              <a:t>between last variant of </a:t>
            </a:r>
            <a:r>
              <a:rPr lang="en-US" sz="3234" i="1" dirty="0">
                <a:latin typeface="+mj-lt"/>
                <a:cs typeface="Arial" pitchFamily="34" charset="0"/>
              </a:rPr>
              <a:t>CADM3</a:t>
            </a:r>
            <a:r>
              <a:rPr lang="en-US" sz="3234" dirty="0">
                <a:latin typeface="+mj-lt"/>
                <a:cs typeface="Arial" pitchFamily="34" charset="0"/>
              </a:rPr>
              <a:t> and first variant of </a:t>
            </a:r>
            <a:r>
              <a:rPr lang="en-US" sz="3234" i="1" dirty="0">
                <a:latin typeface="+mj-lt"/>
                <a:cs typeface="Arial" pitchFamily="34" charset="0"/>
              </a:rPr>
              <a:t>MPTX2</a:t>
            </a:r>
            <a:r>
              <a:rPr lang="en-US" sz="3234" dirty="0">
                <a:latin typeface="+mj-lt"/>
                <a:cs typeface="Arial" pitchFamily="34" charset="0"/>
              </a:rPr>
              <a:t> of 2,504 individuals in the 1000GP.</a:t>
            </a:r>
          </a:p>
        </p:txBody>
      </p:sp>
      <p:sp>
        <p:nvSpPr>
          <p:cNvPr id="57" name="TextBox 56"/>
          <p:cNvSpPr txBox="1"/>
          <p:nvPr/>
        </p:nvSpPr>
        <p:spPr>
          <a:xfrm>
            <a:off x="11532868" y="17490946"/>
            <a:ext cx="5052095" cy="597087"/>
          </a:xfrm>
          <a:prstGeom prst="rect">
            <a:avLst/>
          </a:prstGeom>
          <a:solidFill>
            <a:schemeClr val="accent1">
              <a:lumMod val="20000"/>
              <a:lumOff val="80000"/>
            </a:schemeClr>
          </a:solidFill>
          <a:ln>
            <a:noFill/>
          </a:ln>
        </p:spPr>
        <p:txBody>
          <a:bodyPr wrap="square" rtlCol="0">
            <a:spAutoFit/>
          </a:bodyPr>
          <a:lstStyle/>
          <a:p>
            <a:pPr algn="ctr" defTabSz="3374305">
              <a:defRPr/>
            </a:pPr>
            <a:r>
              <a:rPr lang="en-US" sz="3234" dirty="0">
                <a:latin typeface="+mj-lt"/>
                <a:cs typeface="Arial" pitchFamily="34" charset="0"/>
              </a:rPr>
              <a:t>1,337 individuals remained</a:t>
            </a:r>
            <a:r>
              <a:rPr lang="en-US" sz="3280" dirty="0">
                <a:latin typeface="+mj-lt"/>
                <a:cs typeface="Arial" pitchFamily="34" charset="0"/>
              </a:rPr>
              <a:t>. </a:t>
            </a:r>
          </a:p>
        </p:txBody>
      </p:sp>
      <p:sp>
        <p:nvSpPr>
          <p:cNvPr id="60" name="TextBox 59"/>
          <p:cNvSpPr txBox="1"/>
          <p:nvPr/>
        </p:nvSpPr>
        <p:spPr>
          <a:xfrm>
            <a:off x="11568983" y="14063517"/>
            <a:ext cx="5026612" cy="3122172"/>
          </a:xfrm>
          <a:prstGeom prst="rect">
            <a:avLst/>
          </a:prstGeom>
          <a:solidFill>
            <a:schemeClr val="accent1">
              <a:lumMod val="20000"/>
              <a:lumOff val="80000"/>
            </a:schemeClr>
          </a:solidFill>
          <a:ln>
            <a:noFill/>
          </a:ln>
        </p:spPr>
        <p:txBody>
          <a:bodyPr wrap="square" rtlCol="0">
            <a:spAutoFit/>
          </a:bodyPr>
          <a:lstStyle/>
          <a:p>
            <a:pPr algn="ctr" defTabSz="3374305">
              <a:defRPr/>
            </a:pPr>
            <a:r>
              <a:rPr lang="en-US" sz="3234" dirty="0">
                <a:latin typeface="+mj-lt"/>
                <a:cs typeface="Arial" pitchFamily="34" charset="0"/>
              </a:rPr>
              <a:t>Remove individuals with more than one heterozygous SNP within 2,488 nucleotides of </a:t>
            </a:r>
            <a:r>
              <a:rPr lang="en-US" sz="3234" i="1" dirty="0">
                <a:latin typeface="+mj-lt"/>
                <a:cs typeface="Arial" pitchFamily="34" charset="0"/>
              </a:rPr>
              <a:t>ACKR1 </a:t>
            </a:r>
            <a:r>
              <a:rPr lang="en-US" sz="3234" dirty="0">
                <a:latin typeface="+mj-lt"/>
                <a:cs typeface="Arial" pitchFamily="34" charset="0"/>
              </a:rPr>
              <a:t>gene (NM_002036.3 + 480 nucleotides of intron 1).</a:t>
            </a:r>
          </a:p>
        </p:txBody>
      </p:sp>
      <p:sp>
        <p:nvSpPr>
          <p:cNvPr id="63" name="TextBox 62"/>
          <p:cNvSpPr txBox="1"/>
          <p:nvPr/>
        </p:nvSpPr>
        <p:spPr>
          <a:xfrm>
            <a:off x="11515183" y="18437761"/>
            <a:ext cx="5058308" cy="1607744"/>
          </a:xfrm>
          <a:prstGeom prst="rect">
            <a:avLst/>
          </a:prstGeom>
          <a:solidFill>
            <a:schemeClr val="accent1">
              <a:lumMod val="20000"/>
              <a:lumOff val="80000"/>
            </a:schemeClr>
          </a:solidFill>
          <a:ln>
            <a:noFill/>
          </a:ln>
        </p:spPr>
        <p:txBody>
          <a:bodyPr wrap="square" rtlCol="0">
            <a:spAutoFit/>
          </a:bodyPr>
          <a:lstStyle/>
          <a:p>
            <a:pPr algn="ctr" defTabSz="3374305">
              <a:defRPr/>
            </a:pPr>
            <a:r>
              <a:rPr lang="en-US" sz="3234" dirty="0">
                <a:latin typeface="+mj-lt"/>
                <a:cs typeface="Arial" pitchFamily="34" charset="0"/>
              </a:rPr>
              <a:t>Obtain the 1,337 individuals’ 2,674 haplotypes and sort them based on their length. </a:t>
            </a:r>
          </a:p>
        </p:txBody>
      </p:sp>
      <p:sp>
        <p:nvSpPr>
          <p:cNvPr id="64" name="TextBox 63"/>
          <p:cNvSpPr txBox="1"/>
          <p:nvPr/>
        </p:nvSpPr>
        <p:spPr>
          <a:xfrm>
            <a:off x="11592304" y="23347096"/>
            <a:ext cx="5025071" cy="1118690"/>
          </a:xfrm>
          <a:prstGeom prst="rect">
            <a:avLst/>
          </a:prstGeom>
          <a:solidFill>
            <a:schemeClr val="accent1">
              <a:lumMod val="20000"/>
              <a:lumOff val="80000"/>
            </a:schemeClr>
          </a:solidFill>
          <a:ln>
            <a:noFill/>
          </a:ln>
        </p:spPr>
        <p:txBody>
          <a:bodyPr wrap="square" rtlCol="0">
            <a:spAutoFit/>
          </a:bodyPr>
          <a:lstStyle/>
          <a:p>
            <a:pPr algn="ctr" defTabSz="3374305">
              <a:defRPr/>
            </a:pPr>
            <a:r>
              <a:rPr lang="en-US" sz="3234" dirty="0">
                <a:latin typeface="+mj-lt"/>
                <a:cs typeface="Arial" pitchFamily="34" charset="0"/>
              </a:rPr>
              <a:t>Find haplotypes that share sequences.</a:t>
            </a:r>
          </a:p>
        </p:txBody>
      </p:sp>
      <p:sp>
        <p:nvSpPr>
          <p:cNvPr id="66" name="TextBox 65"/>
          <p:cNvSpPr txBox="1"/>
          <p:nvPr/>
        </p:nvSpPr>
        <p:spPr>
          <a:xfrm>
            <a:off x="11607531" y="24803539"/>
            <a:ext cx="5009844" cy="1607744"/>
          </a:xfrm>
          <a:prstGeom prst="rect">
            <a:avLst/>
          </a:prstGeom>
          <a:solidFill>
            <a:schemeClr val="accent1">
              <a:lumMod val="20000"/>
              <a:lumOff val="80000"/>
            </a:schemeClr>
          </a:solidFill>
          <a:ln>
            <a:noFill/>
          </a:ln>
        </p:spPr>
        <p:txBody>
          <a:bodyPr wrap="square" rtlCol="0">
            <a:spAutoFit/>
          </a:bodyPr>
          <a:lstStyle/>
          <a:p>
            <a:pPr algn="ctr" defTabSz="3374305">
              <a:defRPr/>
            </a:pPr>
            <a:r>
              <a:rPr lang="en-US" sz="3234" dirty="0">
                <a:latin typeface="+mj-lt"/>
                <a:cs typeface="Arial" pitchFamily="34" charset="0"/>
              </a:rPr>
              <a:t>List number of times observed for each of the 2,674 haplotypes.</a:t>
            </a:r>
          </a:p>
        </p:txBody>
      </p:sp>
      <p:sp>
        <p:nvSpPr>
          <p:cNvPr id="67" name="TextBox 66"/>
          <p:cNvSpPr txBox="1"/>
          <p:nvPr/>
        </p:nvSpPr>
        <p:spPr>
          <a:xfrm>
            <a:off x="11639069" y="26778158"/>
            <a:ext cx="5017690" cy="1118690"/>
          </a:xfrm>
          <a:prstGeom prst="rect">
            <a:avLst/>
          </a:prstGeom>
          <a:solidFill>
            <a:schemeClr val="accent1">
              <a:lumMod val="20000"/>
              <a:lumOff val="80000"/>
            </a:schemeClr>
          </a:solidFill>
          <a:ln>
            <a:noFill/>
          </a:ln>
        </p:spPr>
        <p:txBody>
          <a:bodyPr wrap="square" rtlCol="0">
            <a:spAutoFit/>
          </a:bodyPr>
          <a:lstStyle/>
          <a:p>
            <a:pPr algn="ctr" defTabSz="3374305">
              <a:defRPr/>
            </a:pPr>
            <a:r>
              <a:rPr lang="en-US" sz="3234" dirty="0">
                <a:latin typeface="+mj-lt"/>
                <a:cs typeface="Arial" pitchFamily="34" charset="0"/>
              </a:rPr>
              <a:t>846 distinct haplotypes were observed.</a:t>
            </a:r>
          </a:p>
        </p:txBody>
      </p:sp>
      <p:sp>
        <p:nvSpPr>
          <p:cNvPr id="70" name="TextBox 69"/>
          <p:cNvSpPr txBox="1"/>
          <p:nvPr/>
        </p:nvSpPr>
        <p:spPr>
          <a:xfrm>
            <a:off x="11639070" y="28267224"/>
            <a:ext cx="4978854" cy="2142733"/>
          </a:xfrm>
          <a:prstGeom prst="rect">
            <a:avLst/>
          </a:prstGeom>
          <a:solidFill>
            <a:schemeClr val="accent1">
              <a:lumMod val="20000"/>
              <a:lumOff val="80000"/>
            </a:schemeClr>
          </a:solidFill>
          <a:ln>
            <a:noFill/>
          </a:ln>
        </p:spPr>
        <p:txBody>
          <a:bodyPr wrap="square" rtlCol="0">
            <a:spAutoFit/>
          </a:bodyPr>
          <a:lstStyle/>
          <a:p>
            <a:pPr algn="ctr" defTabSz="3374305">
              <a:defRPr/>
            </a:pPr>
            <a:r>
              <a:rPr lang="en-US" sz="3234" dirty="0">
                <a:latin typeface="+mj-lt"/>
                <a:cs typeface="Arial" pitchFamily="34" charset="0"/>
              </a:rPr>
              <a:t>Find number of observations in each of the 26 populations for each of the 846 distinct haplotypes.</a:t>
            </a:r>
          </a:p>
        </p:txBody>
      </p:sp>
      <p:sp>
        <p:nvSpPr>
          <p:cNvPr id="71" name="TextBox 70"/>
          <p:cNvSpPr txBox="1"/>
          <p:nvPr/>
        </p:nvSpPr>
        <p:spPr>
          <a:xfrm>
            <a:off x="11639069" y="30657513"/>
            <a:ext cx="4978854" cy="1118690"/>
          </a:xfrm>
          <a:prstGeom prst="rect">
            <a:avLst/>
          </a:prstGeom>
          <a:solidFill>
            <a:schemeClr val="accent1">
              <a:lumMod val="20000"/>
              <a:lumOff val="80000"/>
            </a:schemeClr>
          </a:solidFill>
          <a:ln>
            <a:noFill/>
          </a:ln>
        </p:spPr>
        <p:txBody>
          <a:bodyPr wrap="square" rtlCol="0">
            <a:spAutoFit/>
          </a:bodyPr>
          <a:lstStyle/>
          <a:p>
            <a:pPr algn="ctr" defTabSz="3374305">
              <a:defRPr/>
            </a:pPr>
            <a:r>
              <a:rPr lang="en-US" sz="3234" dirty="0">
                <a:latin typeface="+mj-lt"/>
                <a:cs typeface="Arial" pitchFamily="34" charset="0"/>
              </a:rPr>
              <a:t>List out longest and most common haplotypes.</a:t>
            </a:r>
          </a:p>
        </p:txBody>
      </p:sp>
      <p:sp>
        <p:nvSpPr>
          <p:cNvPr id="74" name="TextBox 73"/>
          <p:cNvSpPr txBox="1"/>
          <p:nvPr/>
        </p:nvSpPr>
        <p:spPr>
          <a:xfrm>
            <a:off x="457987" y="21071360"/>
            <a:ext cx="10334774" cy="667634"/>
          </a:xfrm>
          <a:prstGeom prst="roundRect">
            <a:avLst/>
          </a:prstGeom>
          <a:solidFill>
            <a:srgbClr val="A80000">
              <a:alpha val="10196"/>
            </a:srgbClr>
          </a:solidFill>
        </p:spPr>
        <p:txBody>
          <a:bodyPr wrap="square" rtlCol="0">
            <a:spAutoFit/>
          </a:bodyPr>
          <a:lstStyle/>
          <a:p>
            <a:r>
              <a:rPr lang="en-US" sz="3234" b="1" dirty="0">
                <a:latin typeface="+mj-lt"/>
                <a:cs typeface="Arial"/>
              </a:rPr>
              <a:t>Figure 1. </a:t>
            </a:r>
            <a:r>
              <a:rPr lang="en-US" sz="3234" dirty="0">
                <a:latin typeface="+mj-lt"/>
                <a:cs typeface="Arial"/>
              </a:rPr>
              <a:t>Map of 1000 Genome Populations in 5 continents</a:t>
            </a:r>
            <a:r>
              <a:rPr lang="en-US" sz="3280" dirty="0">
                <a:latin typeface="+mj-lt"/>
                <a:cs typeface="Arial"/>
              </a:rPr>
              <a:t>.</a:t>
            </a:r>
          </a:p>
        </p:txBody>
      </p:sp>
      <p:pic>
        <p:nvPicPr>
          <p:cNvPr id="1026" name="Picture 2" descr="Image result for thousand genomes 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366411" y="9774073"/>
            <a:ext cx="3441198" cy="395244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09" name="Straight Connector 108"/>
          <p:cNvCxnSpPr/>
          <p:nvPr/>
        </p:nvCxnSpPr>
        <p:spPr>
          <a:xfrm flipH="1">
            <a:off x="35999745" y="5537123"/>
            <a:ext cx="85373" cy="26895913"/>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36108395" y="12083027"/>
            <a:ext cx="7088000" cy="4162"/>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sp>
        <p:nvSpPr>
          <p:cNvPr id="158" name="AutoShape 8363"/>
          <p:cNvSpPr>
            <a:spLocks noChangeArrowheads="1"/>
          </p:cNvSpPr>
          <p:nvPr/>
        </p:nvSpPr>
        <p:spPr bwMode="auto">
          <a:xfrm>
            <a:off x="36374160" y="17338477"/>
            <a:ext cx="6451947" cy="1084572"/>
          </a:xfrm>
          <a:prstGeom prst="roundRect">
            <a:avLst>
              <a:gd name="adj" fmla="val 16667"/>
            </a:avLst>
          </a:prstGeom>
          <a:gradFill rotWithShape="1">
            <a:gsLst>
              <a:gs pos="0">
                <a:schemeClr val="tx2"/>
              </a:gs>
              <a:gs pos="100000">
                <a:srgbClr val="004FC2"/>
              </a:gs>
            </a:gsLst>
            <a:lin ang="5400000" scaled="1"/>
          </a:gradFill>
          <a:ln w="25400" algn="ctr">
            <a:solidFill>
              <a:srgbClr val="0066FF"/>
            </a:solidFill>
            <a:round/>
            <a:headEnd/>
            <a:tailEnd/>
          </a:ln>
        </p:spPr>
        <p:txBody>
          <a:bodyPr wrap="none" anchor="ctr"/>
          <a:lstStyle/>
          <a:p>
            <a:pPr algn="ctr">
              <a:spcBef>
                <a:spcPct val="50000"/>
              </a:spcBef>
            </a:pPr>
            <a:endParaRPr lang="en-US" sz="9005">
              <a:latin typeface="+mj-lt"/>
            </a:endParaRPr>
          </a:p>
        </p:txBody>
      </p:sp>
      <p:sp>
        <p:nvSpPr>
          <p:cNvPr id="159" name="Text Box 8364"/>
          <p:cNvSpPr txBox="1">
            <a:spLocks noChangeArrowheads="1"/>
          </p:cNvSpPr>
          <p:nvPr/>
        </p:nvSpPr>
        <p:spPr bwMode="auto">
          <a:xfrm>
            <a:off x="36489803" y="17319751"/>
            <a:ext cx="6500268" cy="981021"/>
          </a:xfrm>
          <a:prstGeom prst="rect">
            <a:avLst/>
          </a:prstGeom>
          <a:noFill/>
          <a:ln w="9525" algn="ctr">
            <a:noFill/>
            <a:miter lim="800000"/>
            <a:headEnd/>
            <a:tailEnd/>
          </a:ln>
        </p:spPr>
        <p:txBody>
          <a:bodyPr wrap="square" lIns="115892" tIns="57947" rIns="115892" bIns="57947">
            <a:spAutoFit/>
          </a:bodyPr>
          <a:lstStyle/>
          <a:p>
            <a:pPr algn="ctr" defTabSz="2781003">
              <a:spcBef>
                <a:spcPct val="50000"/>
              </a:spcBef>
            </a:pPr>
            <a:r>
              <a:rPr lang="en-US" sz="5535" b="1" dirty="0">
                <a:solidFill>
                  <a:schemeClr val="bg1"/>
                </a:solidFill>
                <a:latin typeface="+mj-lt"/>
                <a:cs typeface="Arial" panose="020B0604020202020204" pitchFamily="34" charset="0"/>
              </a:rPr>
              <a:t>Acknowledgments</a:t>
            </a:r>
          </a:p>
        </p:txBody>
      </p:sp>
      <p:cxnSp>
        <p:nvCxnSpPr>
          <p:cNvPr id="161" name="Straight Connector 160"/>
          <p:cNvCxnSpPr/>
          <p:nvPr/>
        </p:nvCxnSpPr>
        <p:spPr>
          <a:xfrm flipH="1" flipV="1">
            <a:off x="36085118" y="17180704"/>
            <a:ext cx="7088000" cy="4162"/>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36006319" y="22723253"/>
            <a:ext cx="7088000" cy="4162"/>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a:off x="43117595" y="5620553"/>
            <a:ext cx="85373" cy="26895913"/>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sp>
        <p:nvSpPr>
          <p:cNvPr id="295" name="TextBox 294"/>
          <p:cNvSpPr txBox="1"/>
          <p:nvPr/>
        </p:nvSpPr>
        <p:spPr>
          <a:xfrm>
            <a:off x="17636924" y="23469600"/>
            <a:ext cx="18110181" cy="1220268"/>
          </a:xfrm>
          <a:prstGeom prst="roundRect">
            <a:avLst/>
          </a:prstGeom>
          <a:solidFill>
            <a:srgbClr val="A80000">
              <a:alpha val="10196"/>
            </a:srgbClr>
          </a:solidFill>
        </p:spPr>
        <p:txBody>
          <a:bodyPr wrap="square" rtlCol="0">
            <a:spAutoFit/>
          </a:bodyPr>
          <a:lstStyle/>
          <a:p>
            <a:r>
              <a:rPr lang="en-US" sz="3280" b="1" dirty="0">
                <a:latin typeface="+mj-lt"/>
                <a:cs typeface="Arial"/>
              </a:rPr>
              <a:t>Figure 3. </a:t>
            </a:r>
            <a:r>
              <a:rPr lang="en-US" sz="3234" dirty="0">
                <a:latin typeface="+mj-lt"/>
                <a:cs typeface="Arial"/>
              </a:rPr>
              <a:t>Full length haplotypes observed in more than one population with pie charts showing number of observations in each population and total observations. Population key provided.</a:t>
            </a:r>
            <a:endParaRPr lang="en-US" sz="3234" dirty="0">
              <a:latin typeface="+mj-lt"/>
            </a:endParaRPr>
          </a:p>
        </p:txBody>
      </p:sp>
      <p:sp>
        <p:nvSpPr>
          <p:cNvPr id="299" name="TextBox 298"/>
          <p:cNvSpPr txBox="1"/>
          <p:nvPr/>
        </p:nvSpPr>
        <p:spPr>
          <a:xfrm>
            <a:off x="21159332" y="25706923"/>
            <a:ext cx="6340415" cy="1474057"/>
          </a:xfrm>
          <a:prstGeom prst="rect">
            <a:avLst/>
          </a:prstGeom>
          <a:noFill/>
        </p:spPr>
        <p:txBody>
          <a:bodyPr wrap="square" rtlCol="0">
            <a:spAutoFit/>
          </a:bodyPr>
          <a:lstStyle/>
          <a:p>
            <a:endParaRPr lang="en-US" sz="8878" dirty="0">
              <a:latin typeface="+mj-lt"/>
            </a:endParaRPr>
          </a:p>
        </p:txBody>
      </p:sp>
      <p:pic>
        <p:nvPicPr>
          <p:cNvPr id="311" name="Picture 310"/>
          <p:cNvPicPr>
            <a:picLocks noChangeAspect="1"/>
          </p:cNvPicPr>
          <p:nvPr/>
        </p:nvPicPr>
        <p:blipFill rotWithShape="1">
          <a:blip r:embed="rId16"/>
          <a:srcRect l="15421" t="269" r="17620" b="9434"/>
          <a:stretch/>
        </p:blipFill>
        <p:spPr>
          <a:xfrm>
            <a:off x="30919599" y="24860840"/>
            <a:ext cx="4272796" cy="3698619"/>
          </a:xfrm>
          <a:prstGeom prst="rect">
            <a:avLst/>
          </a:prstGeom>
        </p:spPr>
      </p:pic>
      <p:sp>
        <p:nvSpPr>
          <p:cNvPr id="312" name="TextBox 311"/>
          <p:cNvSpPr txBox="1"/>
          <p:nvPr/>
        </p:nvSpPr>
        <p:spPr>
          <a:xfrm>
            <a:off x="17691245" y="27210679"/>
            <a:ext cx="12316490" cy="1220268"/>
          </a:xfrm>
          <a:prstGeom prst="roundRect">
            <a:avLst/>
          </a:prstGeom>
          <a:solidFill>
            <a:srgbClr val="A80000">
              <a:alpha val="10196"/>
            </a:srgbClr>
          </a:solidFill>
        </p:spPr>
        <p:txBody>
          <a:bodyPr wrap="square" rtlCol="0">
            <a:spAutoFit/>
          </a:bodyPr>
          <a:lstStyle/>
          <a:p>
            <a:r>
              <a:rPr lang="en-US" sz="3234" b="1" dirty="0">
                <a:latin typeface="+mj-lt"/>
                <a:cs typeface="Arial"/>
              </a:rPr>
              <a:t>Figure 4. </a:t>
            </a:r>
            <a:r>
              <a:rPr lang="en-US" sz="3234" dirty="0">
                <a:latin typeface="+mj-lt"/>
                <a:cs typeface="Arial"/>
              </a:rPr>
              <a:t>The most frequently observed </a:t>
            </a:r>
            <a:r>
              <a:rPr lang="en-US" sz="3234" i="1" dirty="0">
                <a:latin typeface="+mj-lt"/>
                <a:cs typeface="Arial"/>
              </a:rPr>
              <a:t>ACKR1 </a:t>
            </a:r>
            <a:r>
              <a:rPr lang="en-US" sz="3234" dirty="0">
                <a:latin typeface="+mj-lt"/>
                <a:cs typeface="Arial"/>
              </a:rPr>
              <a:t>haplotype structure and population representation.</a:t>
            </a:r>
            <a:endParaRPr lang="en-US" sz="3234" dirty="0">
              <a:latin typeface="+mj-lt"/>
            </a:endParaRPr>
          </a:p>
        </p:txBody>
      </p:sp>
      <p:sp>
        <p:nvSpPr>
          <p:cNvPr id="1033" name="TextBox 1032"/>
          <p:cNvSpPr txBox="1"/>
          <p:nvPr/>
        </p:nvSpPr>
        <p:spPr>
          <a:xfrm>
            <a:off x="17637261" y="29840579"/>
            <a:ext cx="18109844" cy="2608291"/>
          </a:xfrm>
          <a:prstGeom prst="rect">
            <a:avLst/>
          </a:prstGeom>
          <a:noFill/>
        </p:spPr>
        <p:txBody>
          <a:bodyPr wrap="square" rtlCol="0">
            <a:spAutoFit/>
          </a:bodyPr>
          <a:lstStyle/>
          <a:p>
            <a:pPr marL="468654" indent="-468654" algn="just">
              <a:buFont typeface="Wingdings" panose="05000000000000000000" pitchFamily="2" charset="2"/>
              <a:buChar char="q"/>
            </a:pPr>
            <a:r>
              <a:rPr lang="en-US" sz="3234" dirty="0">
                <a:latin typeface="+mj-lt"/>
                <a:cs typeface="Arial" panose="020B0604020202020204" pitchFamily="34" charset="0"/>
              </a:rPr>
              <a:t>34 full length haplotypes of more than 73 kb nucleotide were found. Only 8 of these haplotypes were observed in more than one population and are of special interest as they may share long, conserved sequences that are universal in all populations.  </a:t>
            </a:r>
          </a:p>
          <a:p>
            <a:pPr marL="468654" indent="-468654" algn="just">
              <a:buFont typeface="Wingdings" panose="05000000000000000000" pitchFamily="2" charset="2"/>
              <a:buChar char="q"/>
            </a:pPr>
            <a:r>
              <a:rPr lang="en-US" sz="3234" dirty="0">
                <a:latin typeface="+mj-lt"/>
                <a:cs typeface="Arial" panose="020B0604020202020204" pitchFamily="34" charset="0"/>
              </a:rPr>
              <a:t>The most frequently observed haplotype covers 3542 nucleotides, which may be a suitable haplotype for future reference purposes.</a:t>
            </a:r>
          </a:p>
        </p:txBody>
      </p:sp>
      <p:sp>
        <p:nvSpPr>
          <p:cNvPr id="315" name="TextBox 314"/>
          <p:cNvSpPr txBox="1"/>
          <p:nvPr/>
        </p:nvSpPr>
        <p:spPr>
          <a:xfrm>
            <a:off x="36349008" y="6868826"/>
            <a:ext cx="6453050" cy="5123265"/>
          </a:xfrm>
          <a:prstGeom prst="rect">
            <a:avLst/>
          </a:prstGeom>
          <a:noFill/>
        </p:spPr>
        <p:txBody>
          <a:bodyPr wrap="square" rtlCol="0">
            <a:spAutoFit/>
          </a:bodyPr>
          <a:lstStyle/>
          <a:p>
            <a:pPr marL="468654" indent="-468654" algn="just">
              <a:buFont typeface="Wingdings" panose="05000000000000000000" pitchFamily="2" charset="2"/>
              <a:buChar char="q"/>
            </a:pPr>
            <a:r>
              <a:rPr lang="en-US" sz="3234" dirty="0">
                <a:latin typeface="+mj-lt"/>
                <a:cs typeface="Arial" panose="020B0604020202020204" pitchFamily="34" charset="0"/>
              </a:rPr>
              <a:t>Find the nucleotide length of all haplotypes.</a:t>
            </a:r>
          </a:p>
          <a:p>
            <a:pPr marL="468654" indent="-468654" algn="just">
              <a:buFont typeface="Wingdings" panose="05000000000000000000" pitchFamily="2" charset="2"/>
              <a:buChar char="q"/>
            </a:pPr>
            <a:r>
              <a:rPr lang="en-US" sz="3234" dirty="0">
                <a:latin typeface="+mj-lt"/>
                <a:cs typeface="Arial" panose="020B0604020202020204" pitchFamily="34" charset="0"/>
              </a:rPr>
              <a:t>Identify frequently occurring, long-range conserved haplotypes for all 26 populations of the 1000GP.</a:t>
            </a:r>
          </a:p>
          <a:p>
            <a:pPr marL="468654" indent="-468654" algn="just">
              <a:buFont typeface="Wingdings" panose="05000000000000000000" pitchFamily="2" charset="2"/>
              <a:buChar char="q"/>
            </a:pPr>
            <a:r>
              <a:rPr lang="en-US" sz="3234" dirty="0">
                <a:latin typeface="+mj-lt"/>
                <a:cs typeface="Arial" panose="020B0604020202020204" pitchFamily="34" charset="0"/>
              </a:rPr>
              <a:t>Identify the clinical importance of long conserved haplotypes in the blood transfusion donor-recipient setting.</a:t>
            </a:r>
          </a:p>
        </p:txBody>
      </p:sp>
      <p:sp>
        <p:nvSpPr>
          <p:cNvPr id="316" name="TextBox 315"/>
          <p:cNvSpPr txBox="1"/>
          <p:nvPr/>
        </p:nvSpPr>
        <p:spPr>
          <a:xfrm>
            <a:off x="36305751" y="13446449"/>
            <a:ext cx="6568981" cy="3614280"/>
          </a:xfrm>
          <a:prstGeom prst="rect">
            <a:avLst/>
          </a:prstGeom>
          <a:noFill/>
        </p:spPr>
        <p:txBody>
          <a:bodyPr wrap="square" rtlCol="0">
            <a:spAutoFit/>
          </a:bodyPr>
          <a:lstStyle/>
          <a:p>
            <a:pPr marL="468654" indent="-468654" algn="just">
              <a:buFont typeface="Wingdings" panose="05000000000000000000" pitchFamily="2" charset="2"/>
              <a:buChar char="q"/>
            </a:pPr>
            <a:r>
              <a:rPr lang="en-US" sz="3234" dirty="0">
                <a:latin typeface="+mj-lt"/>
                <a:cs typeface="Arial" panose="020B0604020202020204" pitchFamily="34" charset="0"/>
              </a:rPr>
              <a:t>Blood donor </a:t>
            </a:r>
            <a:r>
              <a:rPr lang="en-US" sz="3234" i="1" dirty="0">
                <a:latin typeface="+mj-lt"/>
                <a:cs typeface="Arial" panose="020B0604020202020204" pitchFamily="34" charset="0"/>
              </a:rPr>
              <a:t>ACKR1</a:t>
            </a:r>
            <a:r>
              <a:rPr lang="en-US" sz="3234" dirty="0">
                <a:latin typeface="+mj-lt"/>
                <a:cs typeface="Arial" panose="020B0604020202020204" pitchFamily="34" charset="0"/>
              </a:rPr>
              <a:t> haplotypes can be matched with recipient haplotypes to determine most suitable donor.</a:t>
            </a:r>
          </a:p>
          <a:p>
            <a:pPr marL="468654" indent="-468654" algn="just">
              <a:buFont typeface="Wingdings" panose="05000000000000000000" pitchFamily="2" charset="2"/>
              <a:buChar char="q"/>
            </a:pPr>
            <a:r>
              <a:rPr lang="en-US" sz="3234" dirty="0">
                <a:latin typeface="+mj-lt"/>
                <a:cs typeface="Arial" panose="020B0604020202020204" pitchFamily="34" charset="0"/>
              </a:rPr>
              <a:t>Use of long-range conserved haplotypes in phasing of next generation sequencing data.</a:t>
            </a:r>
          </a:p>
        </p:txBody>
      </p:sp>
      <p:sp>
        <p:nvSpPr>
          <p:cNvPr id="141" name="TextBox 140"/>
          <p:cNvSpPr txBox="1"/>
          <p:nvPr/>
        </p:nvSpPr>
        <p:spPr>
          <a:xfrm>
            <a:off x="11578893" y="20373490"/>
            <a:ext cx="5038482" cy="2617363"/>
          </a:xfrm>
          <a:prstGeom prst="rect">
            <a:avLst/>
          </a:prstGeom>
          <a:solidFill>
            <a:schemeClr val="accent1">
              <a:lumMod val="20000"/>
              <a:lumOff val="80000"/>
            </a:schemeClr>
          </a:solidFill>
          <a:ln>
            <a:noFill/>
          </a:ln>
        </p:spPr>
        <p:txBody>
          <a:bodyPr wrap="square" rtlCol="0">
            <a:spAutoFit/>
          </a:bodyPr>
          <a:lstStyle/>
          <a:p>
            <a:pPr algn="ctr" defTabSz="3374305">
              <a:defRPr/>
            </a:pPr>
            <a:r>
              <a:rPr lang="en-US" sz="3234" dirty="0">
                <a:latin typeface="+mj-lt"/>
                <a:cs typeface="Arial" pitchFamily="34" charset="0"/>
              </a:rPr>
              <a:t>Move on either side of the </a:t>
            </a:r>
            <a:r>
              <a:rPr lang="en-US" sz="3234" i="1" dirty="0">
                <a:latin typeface="+mj-lt"/>
                <a:cs typeface="Arial" pitchFamily="34" charset="0"/>
              </a:rPr>
              <a:t>ACKR1</a:t>
            </a:r>
            <a:r>
              <a:rPr lang="en-US" sz="3234" dirty="0">
                <a:latin typeface="+mj-lt"/>
                <a:cs typeface="Arial" pitchFamily="34" charset="0"/>
              </a:rPr>
              <a:t> gene and select haplotypes between 2 heterozygous SNPs to obtain unambiguous haplotypes.</a:t>
            </a:r>
          </a:p>
        </p:txBody>
      </p:sp>
      <p:sp>
        <p:nvSpPr>
          <p:cNvPr id="232" name="TextBox 231"/>
          <p:cNvSpPr txBox="1"/>
          <p:nvPr/>
        </p:nvSpPr>
        <p:spPr>
          <a:xfrm>
            <a:off x="21728128" y="21027722"/>
            <a:ext cx="3990631" cy="590996"/>
          </a:xfrm>
          <a:prstGeom prst="rect">
            <a:avLst/>
          </a:prstGeom>
          <a:noFill/>
        </p:spPr>
        <p:txBody>
          <a:bodyPr wrap="square" rtlCol="0">
            <a:spAutoFit/>
          </a:bodyPr>
          <a:lstStyle/>
          <a:p>
            <a:r>
              <a:rPr lang="en-US" sz="3234" dirty="0">
                <a:latin typeface="+mj-lt"/>
              </a:rPr>
              <a:t>73,356 nucleotides</a:t>
            </a:r>
          </a:p>
        </p:txBody>
      </p:sp>
      <p:sp>
        <p:nvSpPr>
          <p:cNvPr id="233" name="TextBox 232"/>
          <p:cNvSpPr txBox="1"/>
          <p:nvPr/>
        </p:nvSpPr>
        <p:spPr>
          <a:xfrm>
            <a:off x="21725960" y="17280641"/>
            <a:ext cx="3636108" cy="590996"/>
          </a:xfrm>
          <a:prstGeom prst="rect">
            <a:avLst/>
          </a:prstGeom>
          <a:noFill/>
        </p:spPr>
        <p:txBody>
          <a:bodyPr wrap="square" rtlCol="0">
            <a:spAutoFit/>
          </a:bodyPr>
          <a:lstStyle/>
          <a:p>
            <a:r>
              <a:rPr lang="en-US" sz="3234" dirty="0">
                <a:latin typeface="+mj-lt"/>
              </a:rPr>
              <a:t>73,360 nucleotides</a:t>
            </a:r>
          </a:p>
        </p:txBody>
      </p:sp>
      <p:graphicFrame>
        <p:nvGraphicFramePr>
          <p:cNvPr id="6" name="Table 5"/>
          <p:cNvGraphicFramePr>
            <a:graphicFrameLocks noGrp="1"/>
          </p:cNvGraphicFramePr>
          <p:nvPr>
            <p:extLst>
              <p:ext uri="{D42A27DB-BD31-4B8C-83A1-F6EECF244321}">
                <p14:modId xmlns:p14="http://schemas.microsoft.com/office/powerpoint/2010/main" val="4253926765"/>
              </p:ext>
            </p:extLst>
          </p:nvPr>
        </p:nvGraphicFramePr>
        <p:xfrm>
          <a:off x="30787057" y="13277851"/>
          <a:ext cx="4937774" cy="9953903"/>
        </p:xfrm>
        <a:graphic>
          <a:graphicData uri="http://schemas.openxmlformats.org/drawingml/2006/table">
            <a:tbl>
              <a:tblPr>
                <a:tableStyleId>{5C22544A-7EE6-4342-B048-85BDC9FD1C3A}</a:tableStyleId>
              </a:tblPr>
              <a:tblGrid>
                <a:gridCol w="1932748">
                  <a:extLst>
                    <a:ext uri="{9D8B030D-6E8A-4147-A177-3AD203B41FA5}">
                      <a16:colId xmlns:a16="http://schemas.microsoft.com/office/drawing/2014/main" val="2184798698"/>
                    </a:ext>
                  </a:extLst>
                </a:gridCol>
                <a:gridCol w="3005026">
                  <a:extLst>
                    <a:ext uri="{9D8B030D-6E8A-4147-A177-3AD203B41FA5}">
                      <a16:colId xmlns:a16="http://schemas.microsoft.com/office/drawing/2014/main" val="1042644942"/>
                    </a:ext>
                  </a:extLst>
                </a:gridCol>
              </a:tblGrid>
              <a:tr h="367666">
                <a:tc>
                  <a:txBody>
                    <a:bodyPr/>
                    <a:lstStyle/>
                    <a:p>
                      <a:pPr algn="l" fontAlgn="b"/>
                      <a:r>
                        <a:rPr lang="en-US" sz="2200" b="1" u="none" strike="noStrike" dirty="0">
                          <a:effectLst/>
                        </a:rPr>
                        <a:t>Abbreviation</a:t>
                      </a:r>
                      <a:endParaRPr lang="en-US" sz="2200" b="1" i="0" u="none" strike="noStrike" dirty="0">
                        <a:solidFill>
                          <a:srgbClr val="000000"/>
                        </a:solidFill>
                        <a:effectLst/>
                        <a:latin typeface="Calibri" panose="020F0502020204030204" pitchFamily="34" charset="0"/>
                      </a:endParaRPr>
                    </a:p>
                  </a:txBody>
                  <a:tcPr marL="9626" marR="9626" marT="9626" marB="0" anchor="b"/>
                </a:tc>
                <a:tc>
                  <a:txBody>
                    <a:bodyPr/>
                    <a:lstStyle/>
                    <a:p>
                      <a:pPr algn="l" fontAlgn="b"/>
                      <a:r>
                        <a:rPr lang="en-US" sz="2200" b="1" u="none" strike="noStrike" dirty="0">
                          <a:effectLst/>
                        </a:rPr>
                        <a:t>Population Name</a:t>
                      </a:r>
                      <a:endParaRPr lang="en-US" sz="2200" b="1"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696604323"/>
                  </a:ext>
                </a:extLst>
              </a:tr>
              <a:tr h="367666">
                <a:tc>
                  <a:txBody>
                    <a:bodyPr/>
                    <a:lstStyle/>
                    <a:p>
                      <a:pPr algn="l" fontAlgn="b"/>
                      <a:r>
                        <a:rPr lang="en-US" sz="2200" u="none" strike="noStrike">
                          <a:effectLst/>
                        </a:rPr>
                        <a:t>ACB</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African-Caribbean</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4016670891"/>
                  </a:ext>
                </a:extLst>
              </a:tr>
              <a:tr h="390723">
                <a:tc>
                  <a:txBody>
                    <a:bodyPr/>
                    <a:lstStyle/>
                    <a:p>
                      <a:pPr algn="l" fontAlgn="b"/>
                      <a:r>
                        <a:rPr lang="en-US" sz="2200" u="none" strike="noStrike" dirty="0">
                          <a:effectLst/>
                        </a:rPr>
                        <a:t>ASW</a:t>
                      </a:r>
                      <a:endParaRPr lang="en-US" sz="2200" b="0" i="0" u="none" strike="noStrike" dirty="0">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African-American SW</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925274078"/>
                  </a:ext>
                </a:extLst>
              </a:tr>
              <a:tr h="367666">
                <a:tc>
                  <a:txBody>
                    <a:bodyPr/>
                    <a:lstStyle/>
                    <a:p>
                      <a:pPr algn="l" fontAlgn="b"/>
                      <a:r>
                        <a:rPr lang="en-US" sz="2200" u="none" strike="noStrike">
                          <a:effectLst/>
                        </a:rPr>
                        <a:t>BEB</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Bengali</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023977468"/>
                  </a:ext>
                </a:extLst>
              </a:tr>
              <a:tr h="367666">
                <a:tc>
                  <a:txBody>
                    <a:bodyPr/>
                    <a:lstStyle/>
                    <a:p>
                      <a:pPr algn="l" fontAlgn="b"/>
                      <a:r>
                        <a:rPr lang="en-US" sz="2200" u="none" strike="noStrike">
                          <a:effectLst/>
                        </a:rPr>
                        <a:t>CDX</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Dai Chinese</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75042143"/>
                  </a:ext>
                </a:extLst>
              </a:tr>
              <a:tr h="367666">
                <a:tc>
                  <a:txBody>
                    <a:bodyPr/>
                    <a:lstStyle/>
                    <a:p>
                      <a:pPr algn="l" fontAlgn="b"/>
                      <a:r>
                        <a:rPr lang="en-US" sz="2200" u="none" strike="noStrike">
                          <a:effectLst/>
                        </a:rPr>
                        <a:t>CEU</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Utah European</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939381865"/>
                  </a:ext>
                </a:extLst>
              </a:tr>
              <a:tr h="367666">
                <a:tc>
                  <a:txBody>
                    <a:bodyPr/>
                    <a:lstStyle/>
                    <a:p>
                      <a:pPr algn="l" fontAlgn="b"/>
                      <a:r>
                        <a:rPr lang="en-US" sz="2200" u="none" strike="noStrike">
                          <a:effectLst/>
                        </a:rPr>
                        <a:t>CHB</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Han Chinese</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183509034"/>
                  </a:ext>
                </a:extLst>
              </a:tr>
              <a:tr h="390723">
                <a:tc>
                  <a:txBody>
                    <a:bodyPr/>
                    <a:lstStyle/>
                    <a:p>
                      <a:pPr algn="l" fontAlgn="b"/>
                      <a:r>
                        <a:rPr lang="en-US" sz="2200" u="none" strike="noStrike">
                          <a:effectLst/>
                        </a:rPr>
                        <a:t>CHS</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Southern Han Chinese</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279126191"/>
                  </a:ext>
                </a:extLst>
              </a:tr>
              <a:tr h="367666">
                <a:tc>
                  <a:txBody>
                    <a:bodyPr/>
                    <a:lstStyle/>
                    <a:p>
                      <a:pPr algn="l" fontAlgn="b"/>
                      <a:r>
                        <a:rPr lang="en-US" sz="2200" u="none" strike="noStrike">
                          <a:effectLst/>
                        </a:rPr>
                        <a:t>CLM</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Colombian</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1500221049"/>
                  </a:ext>
                </a:extLst>
              </a:tr>
              <a:tr h="367666">
                <a:tc>
                  <a:txBody>
                    <a:bodyPr/>
                    <a:lstStyle/>
                    <a:p>
                      <a:pPr algn="l" fontAlgn="b"/>
                      <a:r>
                        <a:rPr lang="en-US" sz="2200" u="none" strike="noStrike">
                          <a:effectLst/>
                        </a:rPr>
                        <a:t>ESN</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Esan</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2608214049"/>
                  </a:ext>
                </a:extLst>
              </a:tr>
              <a:tr h="367666">
                <a:tc>
                  <a:txBody>
                    <a:bodyPr/>
                    <a:lstStyle/>
                    <a:p>
                      <a:pPr algn="l" fontAlgn="b"/>
                      <a:r>
                        <a:rPr lang="en-US" sz="2200" u="none" strike="noStrike" dirty="0">
                          <a:effectLst/>
                        </a:rPr>
                        <a:t>FIN</a:t>
                      </a:r>
                      <a:endParaRPr lang="en-US" sz="2200" b="0" i="0" u="none" strike="noStrike" dirty="0">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Finnish</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2235118127"/>
                  </a:ext>
                </a:extLst>
              </a:tr>
              <a:tr h="348473">
                <a:tc>
                  <a:txBody>
                    <a:bodyPr/>
                    <a:lstStyle/>
                    <a:p>
                      <a:pPr algn="l" fontAlgn="b"/>
                      <a:r>
                        <a:rPr lang="en-US" sz="2200" u="none" strike="noStrike">
                          <a:effectLst/>
                        </a:rPr>
                        <a:t>GBR</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British</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355105663"/>
                  </a:ext>
                </a:extLst>
              </a:tr>
              <a:tr h="367666">
                <a:tc>
                  <a:txBody>
                    <a:bodyPr/>
                    <a:lstStyle/>
                    <a:p>
                      <a:pPr algn="l" fontAlgn="b"/>
                      <a:r>
                        <a:rPr lang="en-US" sz="2200" u="none" strike="noStrike">
                          <a:effectLst/>
                        </a:rPr>
                        <a:t>GIH</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Gujarati</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2234448259"/>
                  </a:ext>
                </a:extLst>
              </a:tr>
              <a:tr h="367666">
                <a:tc>
                  <a:txBody>
                    <a:bodyPr/>
                    <a:lstStyle/>
                    <a:p>
                      <a:pPr algn="l" fontAlgn="b"/>
                      <a:r>
                        <a:rPr lang="en-US" sz="2200" u="none" strike="noStrike">
                          <a:effectLst/>
                        </a:rPr>
                        <a:t>GWD</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Gambian Mandinka</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1038249191"/>
                  </a:ext>
                </a:extLst>
              </a:tr>
              <a:tr h="367666">
                <a:tc>
                  <a:txBody>
                    <a:bodyPr/>
                    <a:lstStyle/>
                    <a:p>
                      <a:pPr algn="l" fontAlgn="b"/>
                      <a:r>
                        <a:rPr lang="en-US" sz="2200" u="none" strike="noStrike" dirty="0">
                          <a:effectLst/>
                        </a:rPr>
                        <a:t>IBS</a:t>
                      </a:r>
                      <a:endParaRPr lang="en-US" sz="2200" b="0" i="0" u="none" strike="noStrike" dirty="0">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Spanish</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208930895"/>
                  </a:ext>
                </a:extLst>
              </a:tr>
              <a:tr h="367666">
                <a:tc>
                  <a:txBody>
                    <a:bodyPr/>
                    <a:lstStyle/>
                    <a:p>
                      <a:pPr algn="l" fontAlgn="b"/>
                      <a:r>
                        <a:rPr lang="en-US" sz="2200" u="none" strike="noStrike">
                          <a:effectLst/>
                        </a:rPr>
                        <a:t>ITU</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Indian</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641211048"/>
                  </a:ext>
                </a:extLst>
              </a:tr>
              <a:tr h="367666">
                <a:tc>
                  <a:txBody>
                    <a:bodyPr/>
                    <a:lstStyle/>
                    <a:p>
                      <a:pPr algn="l" fontAlgn="b"/>
                      <a:r>
                        <a:rPr lang="en-US" sz="2200" u="none" strike="noStrike">
                          <a:effectLst/>
                        </a:rPr>
                        <a:t>JPT</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Japanese</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888908419"/>
                  </a:ext>
                </a:extLst>
              </a:tr>
              <a:tr h="367666">
                <a:tc>
                  <a:txBody>
                    <a:bodyPr/>
                    <a:lstStyle/>
                    <a:p>
                      <a:pPr algn="l" fontAlgn="b"/>
                      <a:r>
                        <a:rPr lang="en-US" sz="2200" u="none" strike="noStrike">
                          <a:effectLst/>
                        </a:rPr>
                        <a:t>KHV</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Kinh Vietnamese</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1828272344"/>
                  </a:ext>
                </a:extLst>
              </a:tr>
              <a:tr h="367666">
                <a:tc>
                  <a:txBody>
                    <a:bodyPr/>
                    <a:lstStyle/>
                    <a:p>
                      <a:pPr algn="l" fontAlgn="b"/>
                      <a:r>
                        <a:rPr lang="en-US" sz="2200" u="none" strike="noStrike">
                          <a:effectLst/>
                        </a:rPr>
                        <a:t>LWK</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Luhya African</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832455904"/>
                  </a:ext>
                </a:extLst>
              </a:tr>
              <a:tr h="367666">
                <a:tc>
                  <a:txBody>
                    <a:bodyPr/>
                    <a:lstStyle/>
                    <a:p>
                      <a:pPr algn="l" fontAlgn="b"/>
                      <a:r>
                        <a:rPr lang="en-US" sz="2200" u="none" strike="noStrike">
                          <a:effectLst/>
                        </a:rPr>
                        <a:t>MSL</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Mende African</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92662016"/>
                  </a:ext>
                </a:extLst>
              </a:tr>
              <a:tr h="367666">
                <a:tc>
                  <a:txBody>
                    <a:bodyPr/>
                    <a:lstStyle/>
                    <a:p>
                      <a:pPr algn="l" fontAlgn="b"/>
                      <a:r>
                        <a:rPr lang="en-US" sz="2200" u="none" strike="noStrike">
                          <a:effectLst/>
                        </a:rPr>
                        <a:t>MXL</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Mexican-American</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4074617772"/>
                  </a:ext>
                </a:extLst>
              </a:tr>
              <a:tr h="367666">
                <a:tc>
                  <a:txBody>
                    <a:bodyPr/>
                    <a:lstStyle/>
                    <a:p>
                      <a:pPr algn="l" fontAlgn="b"/>
                      <a:r>
                        <a:rPr lang="en-US" sz="2200" u="none" strike="noStrike">
                          <a:effectLst/>
                        </a:rPr>
                        <a:t>PEL</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Peruvian</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211682002"/>
                  </a:ext>
                </a:extLst>
              </a:tr>
              <a:tr h="367666">
                <a:tc>
                  <a:txBody>
                    <a:bodyPr/>
                    <a:lstStyle/>
                    <a:p>
                      <a:pPr algn="l" fontAlgn="b"/>
                      <a:r>
                        <a:rPr lang="en-US" sz="2200" u="none" strike="noStrike">
                          <a:effectLst/>
                        </a:rPr>
                        <a:t>PJL</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Punjabi</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991519966"/>
                  </a:ext>
                </a:extLst>
              </a:tr>
              <a:tr h="367666">
                <a:tc>
                  <a:txBody>
                    <a:bodyPr/>
                    <a:lstStyle/>
                    <a:p>
                      <a:pPr algn="l" fontAlgn="b"/>
                      <a:r>
                        <a:rPr lang="en-US" sz="2200" u="none" strike="noStrike">
                          <a:effectLst/>
                        </a:rPr>
                        <a:t>PUR</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Puerto Rican</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3154462374"/>
                  </a:ext>
                </a:extLst>
              </a:tr>
              <a:tr h="367666">
                <a:tc>
                  <a:txBody>
                    <a:bodyPr/>
                    <a:lstStyle/>
                    <a:p>
                      <a:pPr algn="l" fontAlgn="b"/>
                      <a:r>
                        <a:rPr lang="en-US" sz="2200" u="none" strike="noStrike">
                          <a:effectLst/>
                        </a:rPr>
                        <a:t>STU</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Sri Lankan</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2999201488"/>
                  </a:ext>
                </a:extLst>
              </a:tr>
              <a:tr h="367666">
                <a:tc>
                  <a:txBody>
                    <a:bodyPr/>
                    <a:lstStyle/>
                    <a:p>
                      <a:pPr algn="l" fontAlgn="b"/>
                      <a:r>
                        <a:rPr lang="en-US" sz="2200" u="none" strike="noStrike">
                          <a:effectLst/>
                        </a:rPr>
                        <a:t>TSI</a:t>
                      </a:r>
                      <a:endParaRPr lang="en-US" sz="2200" b="0" i="0" u="none" strike="noStrike">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a:effectLst/>
                        </a:rPr>
                        <a:t>Tuscan European</a:t>
                      </a:r>
                      <a:endParaRPr lang="en-US" sz="2200" b="0" i="0" u="none" strike="noStrike">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1247394040"/>
                  </a:ext>
                </a:extLst>
              </a:tr>
              <a:tr h="367666">
                <a:tc>
                  <a:txBody>
                    <a:bodyPr/>
                    <a:lstStyle/>
                    <a:p>
                      <a:pPr algn="l" fontAlgn="b"/>
                      <a:r>
                        <a:rPr lang="en-US" sz="2200" u="none" strike="noStrike" dirty="0">
                          <a:effectLst/>
                        </a:rPr>
                        <a:t>YRI</a:t>
                      </a:r>
                      <a:endParaRPr lang="en-US" sz="2200" b="0" i="0" u="none" strike="noStrike" dirty="0">
                        <a:solidFill>
                          <a:srgbClr val="000000"/>
                        </a:solidFill>
                        <a:effectLst/>
                        <a:latin typeface="Calibri" panose="020F0502020204030204" pitchFamily="34" charset="0"/>
                      </a:endParaRPr>
                    </a:p>
                  </a:txBody>
                  <a:tcPr marL="9626" marR="9626" marT="9626" marB="0" anchor="b"/>
                </a:tc>
                <a:tc>
                  <a:txBody>
                    <a:bodyPr/>
                    <a:lstStyle/>
                    <a:p>
                      <a:pPr algn="l" fontAlgn="b"/>
                      <a:r>
                        <a:rPr lang="en-US" sz="2200" u="none" strike="noStrike" dirty="0">
                          <a:effectLst/>
                        </a:rPr>
                        <a:t>Yoruba African</a:t>
                      </a:r>
                      <a:endParaRPr lang="en-US" sz="2200" b="0" i="0" u="none" strike="noStrike" dirty="0">
                        <a:solidFill>
                          <a:srgbClr val="000000"/>
                        </a:solidFill>
                        <a:effectLst/>
                        <a:latin typeface="Calibri" panose="020F0502020204030204" pitchFamily="34" charset="0"/>
                      </a:endParaRPr>
                    </a:p>
                  </a:txBody>
                  <a:tcPr marL="9626" marR="9626" marT="9626" marB="0" anchor="b"/>
                </a:tc>
                <a:extLst>
                  <a:ext uri="{0D108BD9-81ED-4DB2-BD59-A6C34878D82A}">
                    <a16:rowId xmlns:a16="http://schemas.microsoft.com/office/drawing/2014/main" val="1801612111"/>
                  </a:ext>
                </a:extLst>
              </a:tr>
            </a:tbl>
          </a:graphicData>
        </a:graphic>
      </p:graphicFrame>
      <p:sp>
        <p:nvSpPr>
          <p:cNvPr id="143" name="TextBox 142"/>
          <p:cNvSpPr txBox="1"/>
          <p:nvPr/>
        </p:nvSpPr>
        <p:spPr>
          <a:xfrm>
            <a:off x="17638954" y="6669155"/>
            <a:ext cx="18154675" cy="1602300"/>
          </a:xfrm>
          <a:prstGeom prst="rect">
            <a:avLst/>
          </a:prstGeom>
          <a:noFill/>
        </p:spPr>
        <p:txBody>
          <a:bodyPr wrap="square" rtlCol="0">
            <a:spAutoFit/>
          </a:bodyPr>
          <a:lstStyle/>
          <a:p>
            <a:pPr algn="just"/>
            <a:r>
              <a:rPr lang="en-US" sz="3234" dirty="0">
                <a:latin typeface="+mj-lt"/>
                <a:cs typeface="Arial" panose="020B0604020202020204" pitchFamily="34" charset="0"/>
              </a:rPr>
              <a:t>We analyzed more than 73 kb nucleotides of the </a:t>
            </a:r>
            <a:r>
              <a:rPr lang="en-US" sz="3234" i="1" dirty="0">
                <a:latin typeface="+mj-lt"/>
                <a:cs typeface="Arial" panose="020B0604020202020204" pitchFamily="34" charset="0"/>
              </a:rPr>
              <a:t>ACKR1</a:t>
            </a:r>
            <a:r>
              <a:rPr lang="en-US" sz="3234" dirty="0">
                <a:latin typeface="+mj-lt"/>
                <a:cs typeface="Arial" panose="020B0604020202020204" pitchFamily="34" charset="0"/>
              </a:rPr>
              <a:t> gene and its intergenic regions between </a:t>
            </a:r>
            <a:r>
              <a:rPr lang="en-US" sz="3234" i="1" dirty="0">
                <a:latin typeface="+mj-lt"/>
                <a:cs typeface="Arial" panose="020B0604020202020204" pitchFamily="34" charset="0"/>
              </a:rPr>
              <a:t>CADM3</a:t>
            </a:r>
            <a:r>
              <a:rPr lang="en-US" sz="3234" dirty="0">
                <a:latin typeface="+mj-lt"/>
                <a:cs typeface="Arial" panose="020B0604020202020204" pitchFamily="34" charset="0"/>
              </a:rPr>
              <a:t> and </a:t>
            </a:r>
            <a:r>
              <a:rPr lang="en-US" sz="3234" i="1" dirty="0">
                <a:latin typeface="+mj-lt"/>
                <a:cs typeface="Arial" panose="020B0604020202020204" pitchFamily="34" charset="0"/>
              </a:rPr>
              <a:t>MPTX1 </a:t>
            </a:r>
            <a:r>
              <a:rPr lang="en-US" sz="3234" dirty="0">
                <a:latin typeface="+mj-lt"/>
                <a:cs typeface="Arial" panose="020B0604020202020204" pitchFamily="34" charset="0"/>
              </a:rPr>
              <a:t>(Figure 2)</a:t>
            </a:r>
            <a:r>
              <a:rPr lang="en-US" sz="3234" i="1" dirty="0">
                <a:latin typeface="+mj-lt"/>
                <a:cs typeface="Arial" panose="020B0604020202020204" pitchFamily="34" charset="0"/>
              </a:rPr>
              <a:t>. </a:t>
            </a:r>
            <a:r>
              <a:rPr lang="en-US" sz="3234" dirty="0">
                <a:latin typeface="+mj-lt"/>
                <a:cs typeface="Arial" panose="020B0604020202020204" pitchFamily="34" charset="0"/>
              </a:rPr>
              <a:t>We found 34 haplotypes spanning their full length from 73,355 nucleotides to 73,370 nucleotides, deviating from the reference sequence of 73,365 nucleotides only due to insertions </a:t>
            </a:r>
          </a:p>
        </p:txBody>
      </p:sp>
      <p:sp>
        <p:nvSpPr>
          <p:cNvPr id="165" name="TextBox 164"/>
          <p:cNvSpPr txBox="1"/>
          <p:nvPr/>
        </p:nvSpPr>
        <p:spPr>
          <a:xfrm>
            <a:off x="33105088" y="9232968"/>
            <a:ext cx="2871380" cy="311051"/>
          </a:xfrm>
          <a:prstGeom prst="rect">
            <a:avLst/>
          </a:prstGeom>
          <a:noFill/>
        </p:spPr>
        <p:txBody>
          <a:bodyPr wrap="square" rtlCol="0">
            <a:spAutoFit/>
          </a:bodyPr>
          <a:lstStyle/>
          <a:p>
            <a:r>
              <a:rPr lang="en-US" sz="1415" dirty="0">
                <a:latin typeface="+mj-lt"/>
                <a:cs typeface="Calibri" panose="020F0502020204030204" pitchFamily="34" charset="0"/>
              </a:rPr>
              <a:t>990nt</a:t>
            </a:r>
          </a:p>
        </p:txBody>
      </p:sp>
      <p:sp>
        <p:nvSpPr>
          <p:cNvPr id="154" name="Google Shape;93;p14"/>
          <p:cNvSpPr txBox="1"/>
          <p:nvPr/>
        </p:nvSpPr>
        <p:spPr>
          <a:xfrm>
            <a:off x="26234840" y="8203297"/>
            <a:ext cx="3420741" cy="701255"/>
          </a:xfrm>
          <a:prstGeom prst="rect">
            <a:avLst/>
          </a:prstGeom>
          <a:noFill/>
          <a:ln>
            <a:noFill/>
          </a:ln>
        </p:spPr>
        <p:txBody>
          <a:bodyPr spcFirstLastPara="1" wrap="square" lIns="92398" tIns="46186" rIns="92398" bIns="46186" anchor="t" anchorCtr="0">
            <a:noAutofit/>
          </a:bodyPr>
          <a:lstStyle/>
          <a:p>
            <a:r>
              <a:rPr lang="en-US" sz="2021" i="1" dirty="0">
                <a:solidFill>
                  <a:schemeClr val="dk1"/>
                </a:solidFill>
                <a:latin typeface="+mj-lt"/>
                <a:ea typeface="Calibri"/>
                <a:cs typeface="Calibri"/>
                <a:sym typeface="Calibri"/>
              </a:rPr>
              <a:t>  ACKR1</a:t>
            </a:r>
          </a:p>
          <a:p>
            <a:r>
              <a:rPr lang="en-US" sz="2021" dirty="0">
                <a:latin typeface="+mj-lt"/>
              </a:rPr>
              <a:t>NM_002036.3</a:t>
            </a:r>
            <a:endParaRPr sz="2021" i="1" dirty="0">
              <a:solidFill>
                <a:schemeClr val="dk1"/>
              </a:solidFill>
              <a:latin typeface="+mj-lt"/>
              <a:ea typeface="Calibri"/>
              <a:cs typeface="Calibri"/>
              <a:sym typeface="Calibri"/>
            </a:endParaRPr>
          </a:p>
        </p:txBody>
      </p:sp>
      <p:sp>
        <p:nvSpPr>
          <p:cNvPr id="155" name="Google Shape;94;p14"/>
          <p:cNvSpPr txBox="1"/>
          <p:nvPr/>
        </p:nvSpPr>
        <p:spPr>
          <a:xfrm>
            <a:off x="23849490" y="8185801"/>
            <a:ext cx="2071719" cy="649023"/>
          </a:xfrm>
          <a:prstGeom prst="rect">
            <a:avLst/>
          </a:prstGeom>
          <a:noFill/>
          <a:ln>
            <a:noFill/>
          </a:ln>
        </p:spPr>
        <p:txBody>
          <a:bodyPr spcFirstLastPara="1" wrap="square" lIns="92398" tIns="46186" rIns="92398" bIns="46186" anchor="t" anchorCtr="0">
            <a:noAutofit/>
          </a:bodyPr>
          <a:lstStyle/>
          <a:p>
            <a:r>
              <a:rPr lang="en-US" sz="1314" i="1" dirty="0">
                <a:solidFill>
                  <a:schemeClr val="dk1"/>
                </a:solidFill>
                <a:latin typeface="+mj-lt"/>
                <a:ea typeface="Calibri"/>
                <a:cs typeface="Calibri"/>
                <a:sym typeface="Calibri"/>
              </a:rPr>
              <a:t>         </a:t>
            </a:r>
            <a:r>
              <a:rPr lang="en-US" sz="2021" i="1" dirty="0">
                <a:solidFill>
                  <a:schemeClr val="dk1"/>
                </a:solidFill>
                <a:latin typeface="+mj-lt"/>
                <a:ea typeface="Calibri"/>
                <a:cs typeface="Calibri"/>
                <a:sym typeface="Calibri"/>
              </a:rPr>
              <a:t>CADM3</a:t>
            </a:r>
          </a:p>
          <a:p>
            <a:pPr lvl="0"/>
            <a:r>
              <a:rPr lang="en-US" sz="2021" dirty="0">
                <a:latin typeface="+mj-lt"/>
              </a:rPr>
              <a:t>NM_001127173.1</a:t>
            </a:r>
            <a:endParaRPr sz="2021" i="1" dirty="0">
              <a:solidFill>
                <a:schemeClr val="dk1"/>
              </a:solidFill>
              <a:latin typeface="+mj-lt"/>
              <a:ea typeface="Calibri"/>
              <a:cs typeface="Calibri"/>
              <a:sym typeface="Calibri"/>
            </a:endParaRPr>
          </a:p>
        </p:txBody>
      </p:sp>
      <p:sp>
        <p:nvSpPr>
          <p:cNvPr id="157" name="Google Shape;95;p14"/>
          <p:cNvSpPr txBox="1"/>
          <p:nvPr/>
        </p:nvSpPr>
        <p:spPr>
          <a:xfrm>
            <a:off x="31711718" y="8211496"/>
            <a:ext cx="3021611" cy="666737"/>
          </a:xfrm>
          <a:prstGeom prst="rect">
            <a:avLst/>
          </a:prstGeom>
          <a:noFill/>
          <a:ln>
            <a:noFill/>
          </a:ln>
        </p:spPr>
        <p:txBody>
          <a:bodyPr spcFirstLastPara="1" wrap="square" lIns="92398" tIns="46186" rIns="92398" bIns="46186" anchor="t" anchorCtr="0">
            <a:noAutofit/>
          </a:bodyPr>
          <a:lstStyle/>
          <a:p>
            <a:pPr algn="ctr"/>
            <a:r>
              <a:rPr lang="en-US" sz="2021" i="1" dirty="0">
                <a:solidFill>
                  <a:schemeClr val="dk1"/>
                </a:solidFill>
                <a:latin typeface="+mj-lt"/>
                <a:ea typeface="Calibri"/>
                <a:cs typeface="Calibri"/>
                <a:sym typeface="Calibri"/>
              </a:rPr>
              <a:t>MPTX1</a:t>
            </a:r>
          </a:p>
          <a:p>
            <a:pPr lvl="0" algn="ctr"/>
            <a:r>
              <a:rPr lang="en-US" sz="2021" dirty="0">
                <a:latin typeface="+mj-lt"/>
              </a:rPr>
              <a:t>pseudogene</a:t>
            </a:r>
            <a:endParaRPr sz="2021" dirty="0">
              <a:solidFill>
                <a:schemeClr val="dk1"/>
              </a:solidFill>
              <a:latin typeface="+mj-lt"/>
              <a:ea typeface="Calibri"/>
              <a:cs typeface="Calibri"/>
              <a:sym typeface="Calibri"/>
            </a:endParaRPr>
          </a:p>
        </p:txBody>
      </p:sp>
      <p:sp>
        <p:nvSpPr>
          <p:cNvPr id="307" name="Google Shape;93;p14"/>
          <p:cNvSpPr txBox="1"/>
          <p:nvPr/>
        </p:nvSpPr>
        <p:spPr>
          <a:xfrm>
            <a:off x="20925883" y="25133060"/>
            <a:ext cx="6048375" cy="877892"/>
          </a:xfrm>
          <a:prstGeom prst="rect">
            <a:avLst/>
          </a:prstGeom>
          <a:noFill/>
          <a:ln>
            <a:noFill/>
          </a:ln>
        </p:spPr>
        <p:txBody>
          <a:bodyPr spcFirstLastPara="1" wrap="square" lIns="92398" tIns="46186" rIns="92398" bIns="46186" anchor="t" anchorCtr="0">
            <a:noAutofit/>
          </a:bodyPr>
          <a:lstStyle/>
          <a:p>
            <a:pPr lvl="0"/>
            <a:r>
              <a:rPr lang="en-US" sz="2021" i="1" dirty="0">
                <a:solidFill>
                  <a:schemeClr val="dk1"/>
                </a:solidFill>
                <a:latin typeface="+mj-lt"/>
                <a:ea typeface="Calibri"/>
                <a:cs typeface="Calibri"/>
                <a:sym typeface="Calibri"/>
              </a:rPr>
              <a:t>  ACKR1 (</a:t>
            </a:r>
            <a:r>
              <a:rPr lang="en-US" sz="2021" dirty="0">
                <a:latin typeface="+mj-lt"/>
                <a:cs typeface="Arial" pitchFamily="34" charset="0"/>
              </a:rPr>
              <a:t>(NM_002036.3 + 480 nucleotides of intron 1)</a:t>
            </a:r>
            <a:endParaRPr lang="en-US" sz="2021" i="1" dirty="0">
              <a:solidFill>
                <a:schemeClr val="dk1"/>
              </a:solidFill>
              <a:latin typeface="+mj-lt"/>
              <a:ea typeface="Calibri"/>
              <a:cs typeface="Calibri"/>
              <a:sym typeface="Calibri"/>
            </a:endParaRPr>
          </a:p>
        </p:txBody>
      </p:sp>
      <p:grpSp>
        <p:nvGrpSpPr>
          <p:cNvPr id="34" name="Group 33"/>
          <p:cNvGrpSpPr/>
          <p:nvPr/>
        </p:nvGrpSpPr>
        <p:grpSpPr>
          <a:xfrm>
            <a:off x="17683031" y="25514207"/>
            <a:ext cx="12207777" cy="1155871"/>
            <a:chOff x="17645836" y="25174699"/>
            <a:chExt cx="10872744" cy="1143704"/>
          </a:xfrm>
        </p:grpSpPr>
        <p:grpSp>
          <p:nvGrpSpPr>
            <p:cNvPr id="298" name="Group 297"/>
            <p:cNvGrpSpPr/>
            <p:nvPr/>
          </p:nvGrpSpPr>
          <p:grpSpPr>
            <a:xfrm>
              <a:off x="17645836" y="25174699"/>
              <a:ext cx="10872744" cy="994652"/>
              <a:chOff x="2429546" y="484821"/>
              <a:chExt cx="3184540" cy="488073"/>
            </a:xfrm>
          </p:grpSpPr>
          <p:cxnSp>
            <p:nvCxnSpPr>
              <p:cNvPr id="301" name="Straight Connector 300"/>
              <p:cNvCxnSpPr/>
              <p:nvPr/>
            </p:nvCxnSpPr>
            <p:spPr>
              <a:xfrm>
                <a:off x="2442385" y="873576"/>
                <a:ext cx="1168531" cy="7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flipV="1">
                <a:off x="4547103" y="887398"/>
                <a:ext cx="1066982" cy="4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Google Shape;97;p14"/>
              <p:cNvCxnSpPr/>
              <p:nvPr/>
            </p:nvCxnSpPr>
            <p:spPr>
              <a:xfrm flipH="1">
                <a:off x="5614085" y="790014"/>
                <a:ext cx="0" cy="182880"/>
              </a:xfrm>
              <a:prstGeom prst="straightConnector1">
                <a:avLst/>
              </a:prstGeom>
              <a:noFill/>
              <a:ln w="9525" cap="flat" cmpd="sng">
                <a:solidFill>
                  <a:schemeClr val="tx1"/>
                </a:solidFill>
                <a:prstDash val="solid"/>
                <a:miter lim="800000"/>
                <a:headEnd type="none" w="sm" len="sm"/>
                <a:tailEnd type="none" w="sm" len="sm"/>
              </a:ln>
            </p:spPr>
          </p:cxnSp>
          <p:cxnSp>
            <p:nvCxnSpPr>
              <p:cNvPr id="304" name="Google Shape;102;p14"/>
              <p:cNvCxnSpPr/>
              <p:nvPr/>
            </p:nvCxnSpPr>
            <p:spPr>
              <a:xfrm flipH="1">
                <a:off x="2429546" y="595117"/>
                <a:ext cx="3184540" cy="0"/>
              </a:xfrm>
              <a:prstGeom prst="straightConnector1">
                <a:avLst/>
              </a:prstGeom>
              <a:noFill/>
              <a:ln w="9525" cap="flat" cmpd="sng">
                <a:solidFill>
                  <a:schemeClr val="tx1"/>
                </a:solidFill>
                <a:prstDash val="solid"/>
                <a:miter lim="800000"/>
                <a:headEnd type="none" w="med" len="med"/>
                <a:tailEnd type="none" w="med" len="med"/>
              </a:ln>
            </p:spPr>
          </p:cxnSp>
          <p:cxnSp>
            <p:nvCxnSpPr>
              <p:cNvPr id="305" name="Google Shape;97;p14"/>
              <p:cNvCxnSpPr/>
              <p:nvPr/>
            </p:nvCxnSpPr>
            <p:spPr>
              <a:xfrm flipH="1">
                <a:off x="2442386" y="782136"/>
                <a:ext cx="0" cy="182880"/>
              </a:xfrm>
              <a:prstGeom prst="straightConnector1">
                <a:avLst/>
              </a:prstGeom>
              <a:noFill/>
              <a:ln w="9525" cap="flat" cmpd="sng">
                <a:solidFill>
                  <a:schemeClr val="tx1"/>
                </a:solidFill>
                <a:prstDash val="solid"/>
                <a:miter lim="800000"/>
                <a:headEnd type="none" w="sm" len="sm"/>
                <a:tailEnd type="none" w="sm" len="sm"/>
              </a:ln>
            </p:spPr>
          </p:cxnSp>
          <p:sp>
            <p:nvSpPr>
              <p:cNvPr id="300" name="Google Shape;90;p14"/>
              <p:cNvSpPr/>
              <p:nvPr/>
            </p:nvSpPr>
            <p:spPr>
              <a:xfrm>
                <a:off x="3010194" y="484821"/>
                <a:ext cx="2441966" cy="220592"/>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grpSp>
        <p:sp>
          <p:nvSpPr>
            <p:cNvPr id="308" name="TextBox 307"/>
            <p:cNvSpPr txBox="1"/>
            <p:nvPr/>
          </p:nvSpPr>
          <p:spPr>
            <a:xfrm>
              <a:off x="21860418" y="25733628"/>
              <a:ext cx="4305673" cy="584775"/>
            </a:xfrm>
            <a:prstGeom prst="rect">
              <a:avLst/>
            </a:prstGeom>
            <a:noFill/>
          </p:spPr>
          <p:txBody>
            <a:bodyPr wrap="square" rtlCol="0">
              <a:spAutoFit/>
            </a:bodyPr>
            <a:lstStyle/>
            <a:p>
              <a:r>
                <a:rPr lang="en-US" sz="3234" dirty="0">
                  <a:latin typeface="+mj-lt"/>
                </a:rPr>
                <a:t>3,542 nucleotides</a:t>
              </a:r>
            </a:p>
          </p:txBody>
        </p:sp>
        <p:cxnSp>
          <p:nvCxnSpPr>
            <p:cNvPr id="190" name="Straight Connector 189"/>
            <p:cNvCxnSpPr/>
            <p:nvPr/>
          </p:nvCxnSpPr>
          <p:spPr>
            <a:xfrm flipH="1">
              <a:off x="19835939" y="25178856"/>
              <a:ext cx="7407" cy="438912"/>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cxnSp>
          <p:nvCxnSpPr>
            <p:cNvPr id="192" name="Straight Connector 191"/>
            <p:cNvCxnSpPr/>
            <p:nvPr/>
          </p:nvCxnSpPr>
          <p:spPr>
            <a:xfrm>
              <a:off x="27685639" y="25175333"/>
              <a:ext cx="2848" cy="427867"/>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9" name="TextBox 8"/>
          <p:cNvSpPr txBox="1"/>
          <p:nvPr/>
        </p:nvSpPr>
        <p:spPr>
          <a:xfrm>
            <a:off x="17703569" y="8167453"/>
            <a:ext cx="4868596" cy="5123265"/>
          </a:xfrm>
          <a:prstGeom prst="rect">
            <a:avLst/>
          </a:prstGeom>
          <a:noFill/>
        </p:spPr>
        <p:txBody>
          <a:bodyPr wrap="square" rtlCol="0">
            <a:spAutoFit/>
          </a:bodyPr>
          <a:lstStyle/>
          <a:p>
            <a:pPr algn="just"/>
            <a:r>
              <a:rPr lang="en-US" sz="3234" dirty="0">
                <a:latin typeface="+mj-lt"/>
                <a:cs typeface="Arial" panose="020B0604020202020204" pitchFamily="34" charset="0"/>
              </a:rPr>
              <a:t>and deletions (Indels). Only 8 full length haplotypes were observed in more </a:t>
            </a:r>
            <a:r>
              <a:rPr lang="en-US" sz="3234" dirty="0">
                <a:latin typeface="+mj-lt"/>
              </a:rPr>
              <a:t>than one population </a:t>
            </a:r>
            <a:r>
              <a:rPr lang="en-US" sz="3234" dirty="0">
                <a:latin typeface="+mj-lt"/>
                <a:cs typeface="Arial" panose="020B0604020202020204" pitchFamily="34" charset="0"/>
              </a:rPr>
              <a:t>(Figure 3). The most frequently observed haplotype (Figure 4) among all 846 distinct haplotypes occurred 301 times. </a:t>
            </a:r>
            <a:endParaRPr lang="en-US" sz="3234" i="1" dirty="0">
              <a:latin typeface="+mj-lt"/>
              <a:cs typeface="Arial" panose="020B0604020202020204" pitchFamily="34" charset="0"/>
            </a:endParaRPr>
          </a:p>
          <a:p>
            <a:endParaRPr lang="en-US" sz="3234" dirty="0">
              <a:latin typeface="+mj-lt"/>
            </a:endParaRPr>
          </a:p>
        </p:txBody>
      </p:sp>
      <p:sp>
        <p:nvSpPr>
          <p:cNvPr id="365" name="TextBox 364"/>
          <p:cNvSpPr txBox="1"/>
          <p:nvPr/>
        </p:nvSpPr>
        <p:spPr>
          <a:xfrm>
            <a:off x="21718159" y="18505309"/>
            <a:ext cx="3636108" cy="590996"/>
          </a:xfrm>
          <a:prstGeom prst="rect">
            <a:avLst/>
          </a:prstGeom>
          <a:noFill/>
        </p:spPr>
        <p:txBody>
          <a:bodyPr wrap="square" rtlCol="0">
            <a:spAutoFit/>
          </a:bodyPr>
          <a:lstStyle/>
          <a:p>
            <a:r>
              <a:rPr lang="en-US" sz="3234" dirty="0">
                <a:latin typeface="+mj-lt"/>
              </a:rPr>
              <a:t>73,360 nucleotides</a:t>
            </a:r>
          </a:p>
        </p:txBody>
      </p:sp>
      <p:sp>
        <p:nvSpPr>
          <p:cNvPr id="366" name="TextBox 365"/>
          <p:cNvSpPr txBox="1"/>
          <p:nvPr/>
        </p:nvSpPr>
        <p:spPr>
          <a:xfrm>
            <a:off x="21737249" y="19763925"/>
            <a:ext cx="3990631" cy="590996"/>
          </a:xfrm>
          <a:prstGeom prst="rect">
            <a:avLst/>
          </a:prstGeom>
          <a:noFill/>
        </p:spPr>
        <p:txBody>
          <a:bodyPr wrap="square" rtlCol="0">
            <a:spAutoFit/>
          </a:bodyPr>
          <a:lstStyle/>
          <a:p>
            <a:r>
              <a:rPr lang="en-US" sz="3234" dirty="0">
                <a:latin typeface="+mj-lt"/>
              </a:rPr>
              <a:t>73,356 nucleotides</a:t>
            </a:r>
          </a:p>
        </p:txBody>
      </p:sp>
      <p:sp>
        <p:nvSpPr>
          <p:cNvPr id="367" name="TextBox 366"/>
          <p:cNvSpPr txBox="1"/>
          <p:nvPr/>
        </p:nvSpPr>
        <p:spPr>
          <a:xfrm>
            <a:off x="21744698" y="16161694"/>
            <a:ext cx="3990631" cy="590996"/>
          </a:xfrm>
          <a:prstGeom prst="rect">
            <a:avLst/>
          </a:prstGeom>
          <a:noFill/>
        </p:spPr>
        <p:txBody>
          <a:bodyPr wrap="square" rtlCol="0">
            <a:spAutoFit/>
          </a:bodyPr>
          <a:lstStyle/>
          <a:p>
            <a:r>
              <a:rPr lang="en-US" sz="3234" dirty="0">
                <a:latin typeface="+mj-lt"/>
              </a:rPr>
              <a:t>73,361 nucleotides</a:t>
            </a:r>
          </a:p>
        </p:txBody>
      </p:sp>
      <p:sp>
        <p:nvSpPr>
          <p:cNvPr id="368" name="TextBox 367"/>
          <p:cNvSpPr txBox="1"/>
          <p:nvPr/>
        </p:nvSpPr>
        <p:spPr>
          <a:xfrm>
            <a:off x="21718158" y="22418853"/>
            <a:ext cx="3990631" cy="590996"/>
          </a:xfrm>
          <a:prstGeom prst="rect">
            <a:avLst/>
          </a:prstGeom>
          <a:noFill/>
        </p:spPr>
        <p:txBody>
          <a:bodyPr wrap="square" rtlCol="0">
            <a:spAutoFit/>
          </a:bodyPr>
          <a:lstStyle/>
          <a:p>
            <a:r>
              <a:rPr lang="en-US" sz="3234" dirty="0">
                <a:latin typeface="+mj-lt"/>
              </a:rPr>
              <a:t>73,355 nucleotides</a:t>
            </a:r>
          </a:p>
        </p:txBody>
      </p:sp>
      <p:grpSp>
        <p:nvGrpSpPr>
          <p:cNvPr id="30" name="Group 29"/>
          <p:cNvGrpSpPr/>
          <p:nvPr/>
        </p:nvGrpSpPr>
        <p:grpSpPr>
          <a:xfrm>
            <a:off x="17650722" y="13249227"/>
            <a:ext cx="11077567" cy="1189506"/>
            <a:chOff x="17510681" y="13074680"/>
            <a:chExt cx="10960961" cy="1176985"/>
          </a:xfrm>
        </p:grpSpPr>
        <p:sp>
          <p:nvSpPr>
            <p:cNvPr id="230" name="TextBox 229"/>
            <p:cNvSpPr txBox="1"/>
            <p:nvPr/>
          </p:nvSpPr>
          <p:spPr>
            <a:xfrm>
              <a:off x="21563698" y="13666890"/>
              <a:ext cx="3919455" cy="584775"/>
            </a:xfrm>
            <a:prstGeom prst="rect">
              <a:avLst/>
            </a:prstGeom>
            <a:noFill/>
          </p:spPr>
          <p:txBody>
            <a:bodyPr wrap="square" rtlCol="0">
              <a:spAutoFit/>
            </a:bodyPr>
            <a:lstStyle/>
            <a:p>
              <a:r>
                <a:rPr lang="en-US" sz="3234" dirty="0">
                  <a:latin typeface="+mj-lt"/>
                </a:rPr>
                <a:t>73,363 nucleotides</a:t>
              </a:r>
            </a:p>
          </p:txBody>
        </p:sp>
        <p:cxnSp>
          <p:nvCxnSpPr>
            <p:cNvPr id="234" name="Google Shape;102;p14"/>
            <p:cNvCxnSpPr/>
            <p:nvPr/>
          </p:nvCxnSpPr>
          <p:spPr>
            <a:xfrm flipH="1" flipV="1">
              <a:off x="17631081" y="13673841"/>
              <a:ext cx="4835003" cy="7408"/>
            </a:xfrm>
            <a:prstGeom prst="straightConnector1">
              <a:avLst/>
            </a:prstGeom>
            <a:noFill/>
            <a:ln w="9525" cap="flat" cmpd="sng">
              <a:solidFill>
                <a:schemeClr val="tx1"/>
              </a:solidFill>
              <a:prstDash val="solid"/>
              <a:miter lim="800000"/>
              <a:headEnd type="none" w="med" len="med"/>
              <a:tailEnd type="none" w="med" len="med"/>
            </a:ln>
          </p:spPr>
        </p:cxnSp>
        <p:grpSp>
          <p:nvGrpSpPr>
            <p:cNvPr id="235" name="Group 234"/>
            <p:cNvGrpSpPr/>
            <p:nvPr/>
          </p:nvGrpSpPr>
          <p:grpSpPr>
            <a:xfrm>
              <a:off x="17510681" y="13546949"/>
              <a:ext cx="10960961" cy="581851"/>
              <a:chOff x="2513484" y="493201"/>
              <a:chExt cx="4163665" cy="471815"/>
            </a:xfrm>
          </p:grpSpPr>
          <p:sp>
            <p:nvSpPr>
              <p:cNvPr id="239" name="Google Shape;90;p14"/>
              <p:cNvSpPr/>
              <p:nvPr/>
            </p:nvSpPr>
            <p:spPr>
              <a:xfrm>
                <a:off x="2639551" y="493201"/>
                <a:ext cx="228600" cy="203833"/>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240" name="Straight Connector 239"/>
              <p:cNvCxnSpPr>
                <a:endCxn id="230" idx="1"/>
              </p:cNvCxnSpPr>
              <p:nvPr/>
            </p:nvCxnSpPr>
            <p:spPr>
              <a:xfrm flipV="1">
                <a:off x="2513484" y="827553"/>
                <a:ext cx="1539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5305549" y="87885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Google Shape;97;p14"/>
              <p:cNvCxnSpPr/>
              <p:nvPr/>
            </p:nvCxnSpPr>
            <p:spPr>
              <a:xfrm flipH="1">
                <a:off x="6677149" y="782136"/>
                <a:ext cx="0" cy="182880"/>
              </a:xfrm>
              <a:prstGeom prst="straightConnector1">
                <a:avLst/>
              </a:prstGeom>
              <a:noFill/>
              <a:ln w="9525" cap="flat" cmpd="sng">
                <a:solidFill>
                  <a:schemeClr val="tx1"/>
                </a:solidFill>
                <a:prstDash val="solid"/>
                <a:miter lim="800000"/>
                <a:headEnd type="none" w="sm" len="sm"/>
                <a:tailEnd type="none" w="sm" len="sm"/>
              </a:ln>
            </p:spPr>
          </p:cxnSp>
          <p:cxnSp>
            <p:nvCxnSpPr>
              <p:cNvPr id="243" name="Google Shape;102;p14"/>
              <p:cNvCxnSpPr/>
              <p:nvPr/>
            </p:nvCxnSpPr>
            <p:spPr>
              <a:xfrm flipH="1" flipV="1">
                <a:off x="4908732" y="599935"/>
                <a:ext cx="1755648" cy="2168"/>
              </a:xfrm>
              <a:prstGeom prst="straightConnector1">
                <a:avLst/>
              </a:prstGeom>
              <a:noFill/>
              <a:ln w="9525" cap="flat" cmpd="sng">
                <a:solidFill>
                  <a:schemeClr val="tx1"/>
                </a:solidFill>
                <a:prstDash val="solid"/>
                <a:miter lim="800000"/>
                <a:headEnd type="none" w="med" len="med"/>
                <a:tailEnd type="none" w="med" len="med"/>
              </a:ln>
            </p:spPr>
          </p:cxnSp>
          <p:cxnSp>
            <p:nvCxnSpPr>
              <p:cNvPr id="244" name="Google Shape;102;p14"/>
              <p:cNvCxnSpPr/>
              <p:nvPr/>
            </p:nvCxnSpPr>
            <p:spPr>
              <a:xfrm flipH="1">
                <a:off x="4377380" y="599935"/>
                <a:ext cx="531352" cy="6191"/>
              </a:xfrm>
              <a:prstGeom prst="straightConnector1">
                <a:avLst/>
              </a:prstGeom>
              <a:noFill/>
              <a:ln w="9525" cap="flat" cmpd="sng">
                <a:solidFill>
                  <a:schemeClr val="tx1"/>
                </a:solidFill>
                <a:prstDash val="sysDash"/>
                <a:miter lim="800000"/>
                <a:headEnd type="none" w="med" len="med"/>
                <a:tailEnd type="none" w="med" len="med"/>
              </a:ln>
            </p:spPr>
          </p:cxnSp>
          <p:cxnSp>
            <p:nvCxnSpPr>
              <p:cNvPr id="245" name="Google Shape;97;p14"/>
              <p:cNvCxnSpPr/>
              <p:nvPr/>
            </p:nvCxnSpPr>
            <p:spPr>
              <a:xfrm flipH="1">
                <a:off x="2523063" y="782136"/>
                <a:ext cx="0" cy="182880"/>
              </a:xfrm>
              <a:prstGeom prst="straightConnector1">
                <a:avLst/>
              </a:prstGeom>
              <a:noFill/>
              <a:ln w="9525" cap="flat" cmpd="sng">
                <a:solidFill>
                  <a:schemeClr val="tx1"/>
                </a:solidFill>
                <a:prstDash val="solid"/>
                <a:miter lim="800000"/>
                <a:headEnd type="none" w="sm" len="sm"/>
                <a:tailEnd type="none" w="sm" len="sm"/>
              </a:ln>
            </p:spPr>
          </p:cxnSp>
        </p:grpSp>
        <p:sp>
          <p:nvSpPr>
            <p:cNvPr id="236" name="Google Shape;93;p14"/>
            <p:cNvSpPr txBox="1"/>
            <p:nvPr/>
          </p:nvSpPr>
          <p:spPr>
            <a:xfrm>
              <a:off x="17669319" y="13074680"/>
              <a:ext cx="3710526" cy="549314"/>
            </a:xfrm>
            <a:prstGeom prst="rect">
              <a:avLst/>
            </a:prstGeom>
            <a:noFill/>
            <a:ln>
              <a:noFill/>
            </a:ln>
          </p:spPr>
          <p:txBody>
            <a:bodyPr spcFirstLastPara="1" wrap="square" lIns="92398" tIns="46186" rIns="92398" bIns="46186" anchor="t" anchorCtr="0">
              <a:noAutofit/>
            </a:bodyPr>
            <a:lstStyle/>
            <a:p>
              <a:r>
                <a:rPr lang="en-US" sz="2021" i="1" dirty="0">
                  <a:solidFill>
                    <a:schemeClr val="dk1"/>
                  </a:solidFill>
                  <a:latin typeface="+mj-lt"/>
                  <a:ea typeface="Calibri"/>
                  <a:cs typeface="Calibri"/>
                  <a:sym typeface="Calibri"/>
                </a:rPr>
                <a:t>  ACKR1</a:t>
              </a:r>
            </a:p>
          </p:txBody>
        </p:sp>
        <p:cxnSp>
          <p:nvCxnSpPr>
            <p:cNvPr id="237" name="Straight Connector 236"/>
            <p:cNvCxnSpPr/>
            <p:nvPr/>
          </p:nvCxnSpPr>
          <p:spPr>
            <a:xfrm>
              <a:off x="17891168" y="13546949"/>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cxnSp>
          <p:nvCxnSpPr>
            <p:cNvPr id="238" name="Straight Connector 237"/>
            <p:cNvCxnSpPr/>
            <p:nvPr/>
          </p:nvCxnSpPr>
          <p:spPr>
            <a:xfrm>
              <a:off x="18304357" y="13548957"/>
              <a:ext cx="81"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grpSp>
      <p:grpSp>
        <p:nvGrpSpPr>
          <p:cNvPr id="246" name="Group 245"/>
          <p:cNvGrpSpPr/>
          <p:nvPr/>
        </p:nvGrpSpPr>
        <p:grpSpPr>
          <a:xfrm>
            <a:off x="17675199" y="14460178"/>
            <a:ext cx="11052082" cy="1073990"/>
            <a:chOff x="17535898" y="13216586"/>
            <a:chExt cx="10935744" cy="1062685"/>
          </a:xfrm>
        </p:grpSpPr>
        <p:sp>
          <p:nvSpPr>
            <p:cNvPr id="247" name="TextBox 246"/>
            <p:cNvSpPr txBox="1"/>
            <p:nvPr/>
          </p:nvSpPr>
          <p:spPr>
            <a:xfrm>
              <a:off x="21528381" y="13694496"/>
              <a:ext cx="3919455" cy="584775"/>
            </a:xfrm>
            <a:prstGeom prst="rect">
              <a:avLst/>
            </a:prstGeom>
            <a:noFill/>
          </p:spPr>
          <p:txBody>
            <a:bodyPr wrap="square" rtlCol="0">
              <a:spAutoFit/>
            </a:bodyPr>
            <a:lstStyle/>
            <a:p>
              <a:r>
                <a:rPr lang="en-US" sz="3234" dirty="0">
                  <a:latin typeface="+mj-lt"/>
                </a:rPr>
                <a:t>73,363 nucleotides</a:t>
              </a:r>
            </a:p>
          </p:txBody>
        </p:sp>
        <p:cxnSp>
          <p:nvCxnSpPr>
            <p:cNvPr id="248" name="Google Shape;102;p14"/>
            <p:cNvCxnSpPr/>
            <p:nvPr/>
          </p:nvCxnSpPr>
          <p:spPr>
            <a:xfrm flipH="1" flipV="1">
              <a:off x="17592784" y="13664938"/>
              <a:ext cx="4835003" cy="7408"/>
            </a:xfrm>
            <a:prstGeom prst="straightConnector1">
              <a:avLst/>
            </a:prstGeom>
            <a:noFill/>
            <a:ln w="9525" cap="flat" cmpd="sng">
              <a:solidFill>
                <a:schemeClr val="tx1"/>
              </a:solidFill>
              <a:prstDash val="solid"/>
              <a:miter lim="800000"/>
              <a:headEnd type="none" w="med" len="med"/>
              <a:tailEnd type="none" w="med" len="med"/>
            </a:ln>
          </p:spPr>
        </p:cxnSp>
        <p:grpSp>
          <p:nvGrpSpPr>
            <p:cNvPr id="249" name="Group 248"/>
            <p:cNvGrpSpPr/>
            <p:nvPr/>
          </p:nvGrpSpPr>
          <p:grpSpPr>
            <a:xfrm>
              <a:off x="17535898" y="13546949"/>
              <a:ext cx="10935744" cy="581851"/>
              <a:chOff x="2523063" y="493201"/>
              <a:chExt cx="4154086" cy="471815"/>
            </a:xfrm>
          </p:grpSpPr>
          <p:sp>
            <p:nvSpPr>
              <p:cNvPr id="253" name="Google Shape;90;p14"/>
              <p:cNvSpPr/>
              <p:nvPr/>
            </p:nvSpPr>
            <p:spPr>
              <a:xfrm>
                <a:off x="2639551" y="493201"/>
                <a:ext cx="228600" cy="203833"/>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254" name="Straight Connector 253"/>
              <p:cNvCxnSpPr/>
              <p:nvPr/>
            </p:nvCxnSpPr>
            <p:spPr>
              <a:xfrm flipV="1">
                <a:off x="2523524" y="862686"/>
                <a:ext cx="1539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5305549" y="87885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Google Shape;97;p14"/>
              <p:cNvCxnSpPr/>
              <p:nvPr/>
            </p:nvCxnSpPr>
            <p:spPr>
              <a:xfrm flipH="1">
                <a:off x="6677149" y="782136"/>
                <a:ext cx="0" cy="182880"/>
              </a:xfrm>
              <a:prstGeom prst="straightConnector1">
                <a:avLst/>
              </a:prstGeom>
              <a:noFill/>
              <a:ln w="9525" cap="flat" cmpd="sng">
                <a:solidFill>
                  <a:schemeClr val="tx1"/>
                </a:solidFill>
                <a:prstDash val="solid"/>
                <a:miter lim="800000"/>
                <a:headEnd type="none" w="sm" len="sm"/>
                <a:tailEnd type="none" w="sm" len="sm"/>
              </a:ln>
            </p:spPr>
          </p:cxnSp>
          <p:cxnSp>
            <p:nvCxnSpPr>
              <p:cNvPr id="257" name="Google Shape;102;p14"/>
              <p:cNvCxnSpPr/>
              <p:nvPr/>
            </p:nvCxnSpPr>
            <p:spPr>
              <a:xfrm flipH="1" flipV="1">
                <a:off x="4908732" y="599935"/>
                <a:ext cx="1755648" cy="2168"/>
              </a:xfrm>
              <a:prstGeom prst="straightConnector1">
                <a:avLst/>
              </a:prstGeom>
              <a:noFill/>
              <a:ln w="9525" cap="flat" cmpd="sng">
                <a:solidFill>
                  <a:schemeClr val="tx1"/>
                </a:solidFill>
                <a:prstDash val="solid"/>
                <a:miter lim="800000"/>
                <a:headEnd type="none" w="med" len="med"/>
                <a:tailEnd type="none" w="med" len="med"/>
              </a:ln>
            </p:spPr>
          </p:cxnSp>
          <p:cxnSp>
            <p:nvCxnSpPr>
              <p:cNvPr id="258" name="Google Shape;102;p14"/>
              <p:cNvCxnSpPr/>
              <p:nvPr/>
            </p:nvCxnSpPr>
            <p:spPr>
              <a:xfrm flipH="1">
                <a:off x="4377380" y="599935"/>
                <a:ext cx="531352" cy="6191"/>
              </a:xfrm>
              <a:prstGeom prst="straightConnector1">
                <a:avLst/>
              </a:prstGeom>
              <a:noFill/>
              <a:ln w="9525" cap="flat" cmpd="sng">
                <a:solidFill>
                  <a:schemeClr val="tx1"/>
                </a:solidFill>
                <a:prstDash val="sysDash"/>
                <a:miter lim="800000"/>
                <a:headEnd type="none" w="med" len="med"/>
                <a:tailEnd type="none" w="med" len="med"/>
              </a:ln>
            </p:spPr>
          </p:cxnSp>
          <p:cxnSp>
            <p:nvCxnSpPr>
              <p:cNvPr id="259" name="Google Shape;97;p14"/>
              <p:cNvCxnSpPr/>
              <p:nvPr/>
            </p:nvCxnSpPr>
            <p:spPr>
              <a:xfrm flipH="1">
                <a:off x="2523063" y="782136"/>
                <a:ext cx="0" cy="182880"/>
              </a:xfrm>
              <a:prstGeom prst="straightConnector1">
                <a:avLst/>
              </a:prstGeom>
              <a:noFill/>
              <a:ln w="9525" cap="flat" cmpd="sng">
                <a:solidFill>
                  <a:schemeClr val="tx1"/>
                </a:solidFill>
                <a:prstDash val="solid"/>
                <a:miter lim="800000"/>
                <a:headEnd type="none" w="sm" len="sm"/>
                <a:tailEnd type="none" w="sm" len="sm"/>
              </a:ln>
            </p:spPr>
          </p:cxnSp>
        </p:grpSp>
        <p:sp>
          <p:nvSpPr>
            <p:cNvPr id="250" name="Google Shape;93;p14"/>
            <p:cNvSpPr txBox="1"/>
            <p:nvPr/>
          </p:nvSpPr>
          <p:spPr>
            <a:xfrm>
              <a:off x="17549937" y="13216586"/>
              <a:ext cx="3710526" cy="549314"/>
            </a:xfrm>
            <a:prstGeom prst="rect">
              <a:avLst/>
            </a:prstGeom>
            <a:noFill/>
            <a:ln>
              <a:noFill/>
            </a:ln>
          </p:spPr>
          <p:txBody>
            <a:bodyPr spcFirstLastPara="1" wrap="square" lIns="92398" tIns="46186" rIns="92398" bIns="46186" anchor="t" anchorCtr="0">
              <a:noAutofit/>
            </a:bodyPr>
            <a:lstStyle/>
            <a:p>
              <a:r>
                <a:rPr lang="en-US" sz="2021" i="1" dirty="0">
                  <a:solidFill>
                    <a:schemeClr val="dk1"/>
                  </a:solidFill>
                  <a:latin typeface="+mj-lt"/>
                  <a:ea typeface="Calibri"/>
                  <a:cs typeface="Calibri"/>
                  <a:sym typeface="Calibri"/>
                </a:rPr>
                <a:t>  ACKR1</a:t>
              </a:r>
            </a:p>
          </p:txBody>
        </p:sp>
        <p:cxnSp>
          <p:nvCxnSpPr>
            <p:cNvPr id="251" name="Straight Connector 250"/>
            <p:cNvCxnSpPr/>
            <p:nvPr/>
          </p:nvCxnSpPr>
          <p:spPr>
            <a:xfrm>
              <a:off x="17902399" y="13556065"/>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cxnSp>
          <p:nvCxnSpPr>
            <p:cNvPr id="252" name="Straight Connector 251"/>
            <p:cNvCxnSpPr/>
            <p:nvPr/>
          </p:nvCxnSpPr>
          <p:spPr>
            <a:xfrm>
              <a:off x="18304357" y="13548957"/>
              <a:ext cx="81"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grpSp>
      <p:grpSp>
        <p:nvGrpSpPr>
          <p:cNvPr id="262" name="Group 261"/>
          <p:cNvGrpSpPr/>
          <p:nvPr/>
        </p:nvGrpSpPr>
        <p:grpSpPr>
          <a:xfrm>
            <a:off x="17683925" y="15609086"/>
            <a:ext cx="11063071" cy="1004809"/>
            <a:chOff x="17534255" y="15247996"/>
            <a:chExt cx="10946618" cy="994232"/>
          </a:xfrm>
        </p:grpSpPr>
        <p:cxnSp>
          <p:nvCxnSpPr>
            <p:cNvPr id="263" name="Google Shape;102;p14"/>
            <p:cNvCxnSpPr/>
            <p:nvPr/>
          </p:nvCxnSpPr>
          <p:spPr>
            <a:xfrm flipH="1" flipV="1">
              <a:off x="17546754" y="15788539"/>
              <a:ext cx="4853051" cy="7408"/>
            </a:xfrm>
            <a:prstGeom prst="straightConnector1">
              <a:avLst/>
            </a:prstGeom>
            <a:noFill/>
            <a:ln w="9525" cap="flat" cmpd="sng">
              <a:solidFill>
                <a:schemeClr val="tx1"/>
              </a:solidFill>
              <a:prstDash val="solid"/>
              <a:miter lim="800000"/>
              <a:headEnd type="none" w="med" len="med"/>
              <a:tailEnd type="none" w="med" len="med"/>
            </a:ln>
          </p:spPr>
        </p:cxnSp>
        <p:grpSp>
          <p:nvGrpSpPr>
            <p:cNvPr id="264" name="Group 263"/>
            <p:cNvGrpSpPr/>
            <p:nvPr/>
          </p:nvGrpSpPr>
          <p:grpSpPr>
            <a:xfrm>
              <a:off x="17812112" y="15660378"/>
              <a:ext cx="10668761" cy="581850"/>
              <a:chOff x="2639551" y="493201"/>
              <a:chExt cx="4037598" cy="471815"/>
            </a:xfrm>
          </p:grpSpPr>
          <p:sp>
            <p:nvSpPr>
              <p:cNvPr id="285" name="Google Shape;90;p14"/>
              <p:cNvSpPr/>
              <p:nvPr/>
            </p:nvSpPr>
            <p:spPr>
              <a:xfrm>
                <a:off x="2639551" y="493201"/>
                <a:ext cx="228600" cy="203833"/>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369" name="Straight Connector 368"/>
              <p:cNvCxnSpPr/>
              <p:nvPr/>
            </p:nvCxnSpPr>
            <p:spPr>
              <a:xfrm>
                <a:off x="5305549" y="87885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Google Shape;97;p14"/>
              <p:cNvCxnSpPr/>
              <p:nvPr/>
            </p:nvCxnSpPr>
            <p:spPr>
              <a:xfrm flipH="1">
                <a:off x="6677149" y="782136"/>
                <a:ext cx="0" cy="182880"/>
              </a:xfrm>
              <a:prstGeom prst="straightConnector1">
                <a:avLst/>
              </a:prstGeom>
              <a:noFill/>
              <a:ln w="9525" cap="flat" cmpd="sng">
                <a:solidFill>
                  <a:schemeClr val="tx1"/>
                </a:solidFill>
                <a:prstDash val="solid"/>
                <a:miter lim="800000"/>
                <a:headEnd type="none" w="sm" len="sm"/>
                <a:tailEnd type="none" w="sm" len="sm"/>
              </a:ln>
            </p:spPr>
          </p:cxnSp>
          <p:cxnSp>
            <p:nvCxnSpPr>
              <p:cNvPr id="371" name="Google Shape;102;p14"/>
              <p:cNvCxnSpPr/>
              <p:nvPr/>
            </p:nvCxnSpPr>
            <p:spPr>
              <a:xfrm flipH="1" flipV="1">
                <a:off x="4908732" y="599935"/>
                <a:ext cx="1755648" cy="2168"/>
              </a:xfrm>
              <a:prstGeom prst="straightConnector1">
                <a:avLst/>
              </a:prstGeom>
              <a:noFill/>
              <a:ln w="9525" cap="flat" cmpd="sng">
                <a:solidFill>
                  <a:schemeClr val="tx1"/>
                </a:solidFill>
                <a:prstDash val="solid"/>
                <a:miter lim="800000"/>
                <a:headEnd type="none" w="med" len="med"/>
                <a:tailEnd type="none" w="med" len="med"/>
              </a:ln>
            </p:spPr>
          </p:cxnSp>
          <p:cxnSp>
            <p:nvCxnSpPr>
              <p:cNvPr id="372" name="Google Shape;102;p14"/>
              <p:cNvCxnSpPr/>
              <p:nvPr/>
            </p:nvCxnSpPr>
            <p:spPr>
              <a:xfrm flipH="1">
                <a:off x="4377380" y="599935"/>
                <a:ext cx="531352" cy="6191"/>
              </a:xfrm>
              <a:prstGeom prst="straightConnector1">
                <a:avLst/>
              </a:prstGeom>
              <a:noFill/>
              <a:ln w="9525" cap="flat" cmpd="sng">
                <a:solidFill>
                  <a:schemeClr val="tx1"/>
                </a:solidFill>
                <a:prstDash val="sysDash"/>
                <a:miter lim="800000"/>
                <a:headEnd type="none" w="med" len="med"/>
                <a:tailEnd type="none" w="med" len="med"/>
              </a:ln>
            </p:spPr>
          </p:cxnSp>
        </p:grpSp>
        <p:sp>
          <p:nvSpPr>
            <p:cNvPr id="265" name="Google Shape;93;p14"/>
            <p:cNvSpPr txBox="1"/>
            <p:nvPr/>
          </p:nvSpPr>
          <p:spPr>
            <a:xfrm>
              <a:off x="17534255" y="15247996"/>
              <a:ext cx="3724376" cy="549314"/>
            </a:xfrm>
            <a:prstGeom prst="rect">
              <a:avLst/>
            </a:prstGeom>
            <a:noFill/>
            <a:ln>
              <a:noFill/>
            </a:ln>
          </p:spPr>
          <p:txBody>
            <a:bodyPr spcFirstLastPara="1" wrap="square" lIns="92398" tIns="46186" rIns="92398" bIns="46186" anchor="t" anchorCtr="0">
              <a:noAutofit/>
            </a:bodyPr>
            <a:lstStyle/>
            <a:p>
              <a:r>
                <a:rPr lang="en-US" sz="2021" i="1" dirty="0">
                  <a:solidFill>
                    <a:schemeClr val="dk1"/>
                  </a:solidFill>
                  <a:latin typeface="+mj-lt"/>
                  <a:ea typeface="Calibri"/>
                  <a:cs typeface="Calibri"/>
                  <a:sym typeface="Calibri"/>
                </a:rPr>
                <a:t>  ACKR1</a:t>
              </a:r>
            </a:p>
          </p:txBody>
        </p:sp>
        <p:cxnSp>
          <p:nvCxnSpPr>
            <p:cNvPr id="266" name="Straight Connector 265"/>
            <p:cNvCxnSpPr/>
            <p:nvPr/>
          </p:nvCxnSpPr>
          <p:spPr>
            <a:xfrm>
              <a:off x="17534255" y="16130379"/>
              <a:ext cx="4030376" cy="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18273746" y="15669096"/>
              <a:ext cx="81"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68" name="Straight Connector 267"/>
            <p:cNvCxnSpPr/>
            <p:nvPr/>
          </p:nvCxnSpPr>
          <p:spPr>
            <a:xfrm>
              <a:off x="17864674" y="15673630"/>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grpSp>
      <p:grpSp>
        <p:nvGrpSpPr>
          <p:cNvPr id="390" name="Group 389"/>
          <p:cNvGrpSpPr/>
          <p:nvPr/>
        </p:nvGrpSpPr>
        <p:grpSpPr>
          <a:xfrm>
            <a:off x="17649826" y="21816926"/>
            <a:ext cx="11063071" cy="1004809"/>
            <a:chOff x="17534255" y="15247996"/>
            <a:chExt cx="10946618" cy="994232"/>
          </a:xfrm>
        </p:grpSpPr>
        <p:cxnSp>
          <p:nvCxnSpPr>
            <p:cNvPr id="391" name="Google Shape;102;p14"/>
            <p:cNvCxnSpPr/>
            <p:nvPr/>
          </p:nvCxnSpPr>
          <p:spPr>
            <a:xfrm flipH="1" flipV="1">
              <a:off x="17575834" y="15790972"/>
              <a:ext cx="4853051" cy="7408"/>
            </a:xfrm>
            <a:prstGeom prst="straightConnector1">
              <a:avLst/>
            </a:prstGeom>
            <a:noFill/>
            <a:ln w="9525" cap="flat" cmpd="sng">
              <a:solidFill>
                <a:schemeClr val="tx1"/>
              </a:solidFill>
              <a:prstDash val="solid"/>
              <a:miter lim="800000"/>
              <a:headEnd type="none" w="med" len="med"/>
              <a:tailEnd type="none" w="med" len="med"/>
            </a:ln>
          </p:spPr>
        </p:cxnSp>
        <p:grpSp>
          <p:nvGrpSpPr>
            <p:cNvPr id="392" name="Group 391"/>
            <p:cNvGrpSpPr/>
            <p:nvPr/>
          </p:nvGrpSpPr>
          <p:grpSpPr>
            <a:xfrm>
              <a:off x="17551243" y="15660378"/>
              <a:ext cx="10929630" cy="581850"/>
              <a:chOff x="2540825" y="493201"/>
              <a:chExt cx="4136324" cy="471815"/>
            </a:xfrm>
          </p:grpSpPr>
          <p:sp>
            <p:nvSpPr>
              <p:cNvPr id="413" name="Google Shape;90;p14"/>
              <p:cNvSpPr/>
              <p:nvPr/>
            </p:nvSpPr>
            <p:spPr>
              <a:xfrm>
                <a:off x="2639551" y="493201"/>
                <a:ext cx="228600" cy="203833"/>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414" name="Straight Connector 413"/>
              <p:cNvCxnSpPr/>
              <p:nvPr/>
            </p:nvCxnSpPr>
            <p:spPr>
              <a:xfrm>
                <a:off x="5305549" y="87885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Google Shape;97;p14"/>
              <p:cNvCxnSpPr/>
              <p:nvPr/>
            </p:nvCxnSpPr>
            <p:spPr>
              <a:xfrm flipH="1">
                <a:off x="6677149" y="782136"/>
                <a:ext cx="0" cy="182880"/>
              </a:xfrm>
              <a:prstGeom prst="straightConnector1">
                <a:avLst/>
              </a:prstGeom>
              <a:noFill/>
              <a:ln w="9525" cap="flat" cmpd="sng">
                <a:solidFill>
                  <a:schemeClr val="tx1"/>
                </a:solidFill>
                <a:prstDash val="solid"/>
                <a:miter lim="800000"/>
                <a:headEnd type="none" w="sm" len="sm"/>
                <a:tailEnd type="none" w="sm" len="sm"/>
              </a:ln>
            </p:spPr>
          </p:cxnSp>
          <p:cxnSp>
            <p:nvCxnSpPr>
              <p:cNvPr id="416" name="Google Shape;102;p14"/>
              <p:cNvCxnSpPr/>
              <p:nvPr/>
            </p:nvCxnSpPr>
            <p:spPr>
              <a:xfrm flipH="1" flipV="1">
                <a:off x="4908732" y="599935"/>
                <a:ext cx="1755648" cy="2168"/>
              </a:xfrm>
              <a:prstGeom prst="straightConnector1">
                <a:avLst/>
              </a:prstGeom>
              <a:noFill/>
              <a:ln w="9525" cap="flat" cmpd="sng">
                <a:solidFill>
                  <a:schemeClr val="tx1"/>
                </a:solidFill>
                <a:prstDash val="solid"/>
                <a:miter lim="800000"/>
                <a:headEnd type="none" w="med" len="med"/>
                <a:tailEnd type="none" w="med" len="med"/>
              </a:ln>
            </p:spPr>
          </p:cxnSp>
          <p:cxnSp>
            <p:nvCxnSpPr>
              <p:cNvPr id="417" name="Google Shape;102;p14"/>
              <p:cNvCxnSpPr/>
              <p:nvPr/>
            </p:nvCxnSpPr>
            <p:spPr>
              <a:xfrm flipH="1">
                <a:off x="4377380" y="599935"/>
                <a:ext cx="531352" cy="6191"/>
              </a:xfrm>
              <a:prstGeom prst="straightConnector1">
                <a:avLst/>
              </a:prstGeom>
              <a:noFill/>
              <a:ln w="9525" cap="flat" cmpd="sng">
                <a:solidFill>
                  <a:schemeClr val="tx1"/>
                </a:solidFill>
                <a:prstDash val="sysDash"/>
                <a:miter lim="800000"/>
                <a:headEnd type="none" w="med" len="med"/>
                <a:tailEnd type="none" w="med" len="med"/>
              </a:ln>
            </p:spPr>
          </p:cxnSp>
          <p:cxnSp>
            <p:nvCxnSpPr>
              <p:cNvPr id="418" name="Google Shape;97;p14"/>
              <p:cNvCxnSpPr/>
              <p:nvPr/>
            </p:nvCxnSpPr>
            <p:spPr>
              <a:xfrm flipH="1">
                <a:off x="2540825" y="782136"/>
                <a:ext cx="0" cy="182880"/>
              </a:xfrm>
              <a:prstGeom prst="straightConnector1">
                <a:avLst/>
              </a:prstGeom>
              <a:noFill/>
              <a:ln w="9525" cap="flat" cmpd="sng">
                <a:solidFill>
                  <a:schemeClr val="tx1"/>
                </a:solidFill>
                <a:prstDash val="solid"/>
                <a:miter lim="800000"/>
                <a:headEnd type="none" w="sm" len="sm"/>
                <a:tailEnd type="none" w="sm" len="sm"/>
              </a:ln>
            </p:spPr>
          </p:cxnSp>
        </p:grpSp>
        <p:sp>
          <p:nvSpPr>
            <p:cNvPr id="393" name="Google Shape;93;p14"/>
            <p:cNvSpPr txBox="1"/>
            <p:nvPr/>
          </p:nvSpPr>
          <p:spPr>
            <a:xfrm>
              <a:off x="17534255" y="15247996"/>
              <a:ext cx="3724376" cy="549314"/>
            </a:xfrm>
            <a:prstGeom prst="rect">
              <a:avLst/>
            </a:prstGeom>
            <a:noFill/>
            <a:ln>
              <a:noFill/>
            </a:ln>
          </p:spPr>
          <p:txBody>
            <a:bodyPr spcFirstLastPara="1" wrap="square" lIns="92398" tIns="46186" rIns="92398" bIns="46186" anchor="t" anchorCtr="0">
              <a:noAutofit/>
            </a:bodyPr>
            <a:lstStyle/>
            <a:p>
              <a:r>
                <a:rPr lang="en-US" sz="2021" i="1" dirty="0">
                  <a:solidFill>
                    <a:schemeClr val="dk1"/>
                  </a:solidFill>
                  <a:latin typeface="+mj-lt"/>
                  <a:ea typeface="Calibri"/>
                  <a:cs typeface="Calibri"/>
                  <a:sym typeface="Calibri"/>
                </a:rPr>
                <a:t>  ACKR1</a:t>
              </a:r>
            </a:p>
          </p:txBody>
        </p:sp>
        <p:cxnSp>
          <p:nvCxnSpPr>
            <p:cNvPr id="410" name="Straight Connector 409"/>
            <p:cNvCxnSpPr/>
            <p:nvPr/>
          </p:nvCxnSpPr>
          <p:spPr>
            <a:xfrm>
              <a:off x="17534255" y="16130379"/>
              <a:ext cx="4030376" cy="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18276876" y="15662011"/>
              <a:ext cx="81"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12" name="Straight Connector 411"/>
            <p:cNvCxnSpPr/>
            <p:nvPr/>
          </p:nvCxnSpPr>
          <p:spPr>
            <a:xfrm>
              <a:off x="17867189" y="15665760"/>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grpSp>
      <p:grpSp>
        <p:nvGrpSpPr>
          <p:cNvPr id="432" name="Group 431"/>
          <p:cNvGrpSpPr/>
          <p:nvPr/>
        </p:nvGrpSpPr>
        <p:grpSpPr>
          <a:xfrm>
            <a:off x="17642470" y="20447425"/>
            <a:ext cx="11063071" cy="1004809"/>
            <a:chOff x="17534255" y="15247996"/>
            <a:chExt cx="10946618" cy="994232"/>
          </a:xfrm>
        </p:grpSpPr>
        <p:cxnSp>
          <p:nvCxnSpPr>
            <p:cNvPr id="433" name="Google Shape;102;p14"/>
            <p:cNvCxnSpPr/>
            <p:nvPr/>
          </p:nvCxnSpPr>
          <p:spPr>
            <a:xfrm flipH="1" flipV="1">
              <a:off x="17552526" y="15796579"/>
              <a:ext cx="4853051" cy="7408"/>
            </a:xfrm>
            <a:prstGeom prst="straightConnector1">
              <a:avLst/>
            </a:prstGeom>
            <a:noFill/>
            <a:ln w="9525" cap="flat" cmpd="sng">
              <a:solidFill>
                <a:schemeClr val="tx1"/>
              </a:solidFill>
              <a:prstDash val="solid"/>
              <a:miter lim="800000"/>
              <a:headEnd type="none" w="med" len="med"/>
              <a:tailEnd type="none" w="med" len="med"/>
            </a:ln>
          </p:spPr>
        </p:cxnSp>
        <p:grpSp>
          <p:nvGrpSpPr>
            <p:cNvPr id="434" name="Group 433"/>
            <p:cNvGrpSpPr/>
            <p:nvPr/>
          </p:nvGrpSpPr>
          <p:grpSpPr>
            <a:xfrm>
              <a:off x="17551243" y="15660378"/>
              <a:ext cx="10929630" cy="581850"/>
              <a:chOff x="2540825" y="493201"/>
              <a:chExt cx="4136324" cy="471815"/>
            </a:xfrm>
          </p:grpSpPr>
          <p:sp>
            <p:nvSpPr>
              <p:cNvPr id="439" name="Google Shape;90;p14"/>
              <p:cNvSpPr/>
              <p:nvPr/>
            </p:nvSpPr>
            <p:spPr>
              <a:xfrm>
                <a:off x="2639551" y="493201"/>
                <a:ext cx="228600" cy="203833"/>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440" name="Straight Connector 439"/>
              <p:cNvCxnSpPr/>
              <p:nvPr/>
            </p:nvCxnSpPr>
            <p:spPr>
              <a:xfrm>
                <a:off x="5305549" y="87885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1" name="Google Shape;97;p14"/>
              <p:cNvCxnSpPr/>
              <p:nvPr/>
            </p:nvCxnSpPr>
            <p:spPr>
              <a:xfrm flipH="1">
                <a:off x="6677149" y="782136"/>
                <a:ext cx="0" cy="182880"/>
              </a:xfrm>
              <a:prstGeom prst="straightConnector1">
                <a:avLst/>
              </a:prstGeom>
              <a:noFill/>
              <a:ln w="9525" cap="flat" cmpd="sng">
                <a:solidFill>
                  <a:schemeClr val="tx1"/>
                </a:solidFill>
                <a:prstDash val="solid"/>
                <a:miter lim="800000"/>
                <a:headEnd type="none" w="sm" len="sm"/>
                <a:tailEnd type="none" w="sm" len="sm"/>
              </a:ln>
            </p:spPr>
          </p:cxnSp>
          <p:cxnSp>
            <p:nvCxnSpPr>
              <p:cNvPr id="442" name="Google Shape;102;p14"/>
              <p:cNvCxnSpPr/>
              <p:nvPr/>
            </p:nvCxnSpPr>
            <p:spPr>
              <a:xfrm flipH="1" flipV="1">
                <a:off x="4908732" y="599935"/>
                <a:ext cx="1755648" cy="2168"/>
              </a:xfrm>
              <a:prstGeom prst="straightConnector1">
                <a:avLst/>
              </a:prstGeom>
              <a:noFill/>
              <a:ln w="9525" cap="flat" cmpd="sng">
                <a:solidFill>
                  <a:schemeClr val="tx1"/>
                </a:solidFill>
                <a:prstDash val="solid"/>
                <a:miter lim="800000"/>
                <a:headEnd type="none" w="med" len="med"/>
                <a:tailEnd type="none" w="med" len="med"/>
              </a:ln>
            </p:spPr>
          </p:cxnSp>
          <p:cxnSp>
            <p:nvCxnSpPr>
              <p:cNvPr id="443" name="Google Shape;102;p14"/>
              <p:cNvCxnSpPr/>
              <p:nvPr/>
            </p:nvCxnSpPr>
            <p:spPr>
              <a:xfrm flipH="1">
                <a:off x="4377380" y="599935"/>
                <a:ext cx="531352" cy="6191"/>
              </a:xfrm>
              <a:prstGeom prst="straightConnector1">
                <a:avLst/>
              </a:prstGeom>
              <a:noFill/>
              <a:ln w="9525" cap="flat" cmpd="sng">
                <a:solidFill>
                  <a:schemeClr val="tx1"/>
                </a:solidFill>
                <a:prstDash val="sysDash"/>
                <a:miter lim="800000"/>
                <a:headEnd type="none" w="med" len="med"/>
                <a:tailEnd type="none" w="med" len="med"/>
              </a:ln>
            </p:spPr>
          </p:cxnSp>
          <p:cxnSp>
            <p:nvCxnSpPr>
              <p:cNvPr id="444" name="Google Shape;97;p14"/>
              <p:cNvCxnSpPr/>
              <p:nvPr/>
            </p:nvCxnSpPr>
            <p:spPr>
              <a:xfrm flipH="1">
                <a:off x="2540825" y="782136"/>
                <a:ext cx="0" cy="182880"/>
              </a:xfrm>
              <a:prstGeom prst="straightConnector1">
                <a:avLst/>
              </a:prstGeom>
              <a:noFill/>
              <a:ln w="9525" cap="flat" cmpd="sng">
                <a:solidFill>
                  <a:schemeClr val="tx1"/>
                </a:solidFill>
                <a:prstDash val="solid"/>
                <a:miter lim="800000"/>
                <a:headEnd type="none" w="sm" len="sm"/>
                <a:tailEnd type="none" w="sm" len="sm"/>
              </a:ln>
            </p:spPr>
          </p:cxnSp>
        </p:grpSp>
        <p:sp>
          <p:nvSpPr>
            <p:cNvPr id="435" name="Google Shape;93;p14"/>
            <p:cNvSpPr txBox="1"/>
            <p:nvPr/>
          </p:nvSpPr>
          <p:spPr>
            <a:xfrm>
              <a:off x="17534255" y="15247996"/>
              <a:ext cx="3724376" cy="549314"/>
            </a:xfrm>
            <a:prstGeom prst="rect">
              <a:avLst/>
            </a:prstGeom>
            <a:noFill/>
            <a:ln>
              <a:noFill/>
            </a:ln>
          </p:spPr>
          <p:txBody>
            <a:bodyPr spcFirstLastPara="1" wrap="square" lIns="92398" tIns="46186" rIns="92398" bIns="46186" anchor="t" anchorCtr="0">
              <a:noAutofit/>
            </a:bodyPr>
            <a:lstStyle/>
            <a:p>
              <a:r>
                <a:rPr lang="en-US" sz="2021" i="1" dirty="0">
                  <a:solidFill>
                    <a:schemeClr val="dk1"/>
                  </a:solidFill>
                  <a:latin typeface="+mj-lt"/>
                  <a:ea typeface="Calibri"/>
                  <a:cs typeface="Calibri"/>
                  <a:sym typeface="Calibri"/>
                </a:rPr>
                <a:t>  ACKR1</a:t>
              </a:r>
            </a:p>
          </p:txBody>
        </p:sp>
        <p:cxnSp>
          <p:nvCxnSpPr>
            <p:cNvPr id="436" name="Straight Connector 435"/>
            <p:cNvCxnSpPr/>
            <p:nvPr/>
          </p:nvCxnSpPr>
          <p:spPr>
            <a:xfrm>
              <a:off x="17534255" y="16130379"/>
              <a:ext cx="4030376" cy="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a:off x="18276876" y="15662011"/>
              <a:ext cx="81"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38" name="Straight Connector 437"/>
            <p:cNvCxnSpPr/>
            <p:nvPr/>
          </p:nvCxnSpPr>
          <p:spPr>
            <a:xfrm>
              <a:off x="17867189" y="15665760"/>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grpSp>
      <p:grpSp>
        <p:nvGrpSpPr>
          <p:cNvPr id="445" name="Group 444"/>
          <p:cNvGrpSpPr/>
          <p:nvPr/>
        </p:nvGrpSpPr>
        <p:grpSpPr>
          <a:xfrm>
            <a:off x="17645229" y="19188237"/>
            <a:ext cx="11063071" cy="1004809"/>
            <a:chOff x="17534255" y="15247996"/>
            <a:chExt cx="10946618" cy="994232"/>
          </a:xfrm>
        </p:grpSpPr>
        <p:cxnSp>
          <p:nvCxnSpPr>
            <p:cNvPr id="446" name="Google Shape;102;p14"/>
            <p:cNvCxnSpPr/>
            <p:nvPr/>
          </p:nvCxnSpPr>
          <p:spPr>
            <a:xfrm flipH="1" flipV="1">
              <a:off x="17552151" y="15780269"/>
              <a:ext cx="4853051" cy="7408"/>
            </a:xfrm>
            <a:prstGeom prst="straightConnector1">
              <a:avLst/>
            </a:prstGeom>
            <a:noFill/>
            <a:ln w="9525" cap="flat" cmpd="sng">
              <a:solidFill>
                <a:schemeClr val="tx1"/>
              </a:solidFill>
              <a:prstDash val="solid"/>
              <a:miter lim="800000"/>
              <a:headEnd type="none" w="med" len="med"/>
              <a:tailEnd type="none" w="med" len="med"/>
            </a:ln>
          </p:spPr>
        </p:cxnSp>
        <p:grpSp>
          <p:nvGrpSpPr>
            <p:cNvPr id="447" name="Group 446"/>
            <p:cNvGrpSpPr/>
            <p:nvPr/>
          </p:nvGrpSpPr>
          <p:grpSpPr>
            <a:xfrm>
              <a:off x="17551243" y="15660378"/>
              <a:ext cx="10929630" cy="581850"/>
              <a:chOff x="2540825" y="493201"/>
              <a:chExt cx="4136324" cy="471815"/>
            </a:xfrm>
          </p:grpSpPr>
          <p:sp>
            <p:nvSpPr>
              <p:cNvPr id="452" name="Google Shape;90;p14"/>
              <p:cNvSpPr/>
              <p:nvPr/>
            </p:nvSpPr>
            <p:spPr>
              <a:xfrm>
                <a:off x="2639551" y="493201"/>
                <a:ext cx="228600" cy="203833"/>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453" name="Straight Connector 452"/>
              <p:cNvCxnSpPr/>
              <p:nvPr/>
            </p:nvCxnSpPr>
            <p:spPr>
              <a:xfrm>
                <a:off x="5305549" y="87885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4" name="Google Shape;97;p14"/>
              <p:cNvCxnSpPr/>
              <p:nvPr/>
            </p:nvCxnSpPr>
            <p:spPr>
              <a:xfrm flipH="1">
                <a:off x="6677149" y="782136"/>
                <a:ext cx="0" cy="182880"/>
              </a:xfrm>
              <a:prstGeom prst="straightConnector1">
                <a:avLst/>
              </a:prstGeom>
              <a:noFill/>
              <a:ln w="9525" cap="flat" cmpd="sng">
                <a:solidFill>
                  <a:schemeClr val="tx1"/>
                </a:solidFill>
                <a:prstDash val="solid"/>
                <a:miter lim="800000"/>
                <a:headEnd type="none" w="sm" len="sm"/>
                <a:tailEnd type="none" w="sm" len="sm"/>
              </a:ln>
            </p:spPr>
          </p:cxnSp>
          <p:cxnSp>
            <p:nvCxnSpPr>
              <p:cNvPr id="455" name="Google Shape;102;p14"/>
              <p:cNvCxnSpPr/>
              <p:nvPr/>
            </p:nvCxnSpPr>
            <p:spPr>
              <a:xfrm flipH="1" flipV="1">
                <a:off x="4908732" y="599935"/>
                <a:ext cx="1755648" cy="2168"/>
              </a:xfrm>
              <a:prstGeom prst="straightConnector1">
                <a:avLst/>
              </a:prstGeom>
              <a:noFill/>
              <a:ln w="9525" cap="flat" cmpd="sng">
                <a:solidFill>
                  <a:schemeClr val="tx1"/>
                </a:solidFill>
                <a:prstDash val="solid"/>
                <a:miter lim="800000"/>
                <a:headEnd type="none" w="med" len="med"/>
                <a:tailEnd type="none" w="med" len="med"/>
              </a:ln>
            </p:spPr>
          </p:cxnSp>
          <p:cxnSp>
            <p:nvCxnSpPr>
              <p:cNvPr id="456" name="Google Shape;102;p14"/>
              <p:cNvCxnSpPr/>
              <p:nvPr/>
            </p:nvCxnSpPr>
            <p:spPr>
              <a:xfrm flipH="1">
                <a:off x="4377380" y="599935"/>
                <a:ext cx="531352" cy="6191"/>
              </a:xfrm>
              <a:prstGeom prst="straightConnector1">
                <a:avLst/>
              </a:prstGeom>
              <a:noFill/>
              <a:ln w="9525" cap="flat" cmpd="sng">
                <a:solidFill>
                  <a:schemeClr val="tx1"/>
                </a:solidFill>
                <a:prstDash val="sysDash"/>
                <a:miter lim="800000"/>
                <a:headEnd type="none" w="med" len="med"/>
                <a:tailEnd type="none" w="med" len="med"/>
              </a:ln>
            </p:spPr>
          </p:cxnSp>
          <p:cxnSp>
            <p:nvCxnSpPr>
              <p:cNvPr id="457" name="Google Shape;97;p14"/>
              <p:cNvCxnSpPr/>
              <p:nvPr/>
            </p:nvCxnSpPr>
            <p:spPr>
              <a:xfrm flipH="1">
                <a:off x="2540825" y="782136"/>
                <a:ext cx="0" cy="182880"/>
              </a:xfrm>
              <a:prstGeom prst="straightConnector1">
                <a:avLst/>
              </a:prstGeom>
              <a:noFill/>
              <a:ln w="9525" cap="flat" cmpd="sng">
                <a:solidFill>
                  <a:schemeClr val="tx1"/>
                </a:solidFill>
                <a:prstDash val="solid"/>
                <a:miter lim="800000"/>
                <a:headEnd type="none" w="sm" len="sm"/>
                <a:tailEnd type="none" w="sm" len="sm"/>
              </a:ln>
            </p:spPr>
          </p:cxnSp>
        </p:grpSp>
        <p:sp>
          <p:nvSpPr>
            <p:cNvPr id="448" name="Google Shape;93;p14"/>
            <p:cNvSpPr txBox="1"/>
            <p:nvPr/>
          </p:nvSpPr>
          <p:spPr>
            <a:xfrm>
              <a:off x="17534255" y="15247996"/>
              <a:ext cx="3724376" cy="549314"/>
            </a:xfrm>
            <a:prstGeom prst="rect">
              <a:avLst/>
            </a:prstGeom>
            <a:noFill/>
            <a:ln>
              <a:noFill/>
            </a:ln>
          </p:spPr>
          <p:txBody>
            <a:bodyPr spcFirstLastPara="1" wrap="square" lIns="92398" tIns="46186" rIns="92398" bIns="46186" anchor="t" anchorCtr="0">
              <a:noAutofit/>
            </a:bodyPr>
            <a:lstStyle/>
            <a:p>
              <a:r>
                <a:rPr lang="en-US" sz="2021" i="1" dirty="0">
                  <a:solidFill>
                    <a:schemeClr val="dk1"/>
                  </a:solidFill>
                  <a:latin typeface="+mj-lt"/>
                  <a:ea typeface="Calibri"/>
                  <a:cs typeface="Calibri"/>
                  <a:sym typeface="Calibri"/>
                </a:rPr>
                <a:t>  ACKR1</a:t>
              </a:r>
            </a:p>
          </p:txBody>
        </p:sp>
        <p:cxnSp>
          <p:nvCxnSpPr>
            <p:cNvPr id="449" name="Straight Connector 448"/>
            <p:cNvCxnSpPr/>
            <p:nvPr/>
          </p:nvCxnSpPr>
          <p:spPr>
            <a:xfrm>
              <a:off x="17534255" y="16130379"/>
              <a:ext cx="4030376" cy="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a:off x="18276876" y="15662011"/>
              <a:ext cx="81"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51" name="Straight Connector 450"/>
            <p:cNvCxnSpPr/>
            <p:nvPr/>
          </p:nvCxnSpPr>
          <p:spPr>
            <a:xfrm>
              <a:off x="17867189" y="15665760"/>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grpSp>
      <p:cxnSp>
        <p:nvCxnSpPr>
          <p:cNvPr id="458" name="Google Shape;97;p14"/>
          <p:cNvCxnSpPr/>
          <p:nvPr/>
        </p:nvCxnSpPr>
        <p:spPr>
          <a:xfrm flipH="1">
            <a:off x="17675199" y="16386512"/>
            <a:ext cx="0" cy="227930"/>
          </a:xfrm>
          <a:prstGeom prst="straightConnector1">
            <a:avLst/>
          </a:prstGeom>
          <a:noFill/>
          <a:ln w="9525" cap="flat" cmpd="sng">
            <a:solidFill>
              <a:schemeClr val="tx1"/>
            </a:solidFill>
            <a:prstDash val="solid"/>
            <a:miter lim="800000"/>
            <a:headEnd type="none" w="sm" len="sm"/>
            <a:tailEnd type="none" w="sm" len="sm"/>
          </a:ln>
        </p:spPr>
      </p:cxnSp>
      <p:grpSp>
        <p:nvGrpSpPr>
          <p:cNvPr id="459" name="Group 458"/>
          <p:cNvGrpSpPr/>
          <p:nvPr/>
        </p:nvGrpSpPr>
        <p:grpSpPr>
          <a:xfrm>
            <a:off x="17652707" y="16704229"/>
            <a:ext cx="11063071" cy="1004809"/>
            <a:chOff x="17534255" y="15247996"/>
            <a:chExt cx="10946618" cy="994232"/>
          </a:xfrm>
        </p:grpSpPr>
        <p:cxnSp>
          <p:nvCxnSpPr>
            <p:cNvPr id="460" name="Google Shape;102;p14"/>
            <p:cNvCxnSpPr/>
            <p:nvPr/>
          </p:nvCxnSpPr>
          <p:spPr>
            <a:xfrm flipH="1" flipV="1">
              <a:off x="17584999" y="15805326"/>
              <a:ext cx="4853051" cy="7408"/>
            </a:xfrm>
            <a:prstGeom prst="straightConnector1">
              <a:avLst/>
            </a:prstGeom>
            <a:noFill/>
            <a:ln w="9525" cap="flat" cmpd="sng">
              <a:solidFill>
                <a:schemeClr val="tx1"/>
              </a:solidFill>
              <a:prstDash val="solid"/>
              <a:miter lim="800000"/>
              <a:headEnd type="none" w="med" len="med"/>
              <a:tailEnd type="none" w="med" len="med"/>
            </a:ln>
          </p:spPr>
        </p:cxnSp>
        <p:grpSp>
          <p:nvGrpSpPr>
            <p:cNvPr id="461" name="Group 460"/>
            <p:cNvGrpSpPr/>
            <p:nvPr/>
          </p:nvGrpSpPr>
          <p:grpSpPr>
            <a:xfrm>
              <a:off x="17551243" y="15660378"/>
              <a:ext cx="10929630" cy="581850"/>
              <a:chOff x="2540825" y="493201"/>
              <a:chExt cx="4136324" cy="471815"/>
            </a:xfrm>
          </p:grpSpPr>
          <p:sp>
            <p:nvSpPr>
              <p:cNvPr id="466" name="Google Shape;90;p14"/>
              <p:cNvSpPr/>
              <p:nvPr/>
            </p:nvSpPr>
            <p:spPr>
              <a:xfrm>
                <a:off x="2639551" y="493201"/>
                <a:ext cx="228600" cy="203833"/>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467" name="Straight Connector 466"/>
              <p:cNvCxnSpPr/>
              <p:nvPr/>
            </p:nvCxnSpPr>
            <p:spPr>
              <a:xfrm>
                <a:off x="5305549" y="87885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8" name="Google Shape;97;p14"/>
              <p:cNvCxnSpPr/>
              <p:nvPr/>
            </p:nvCxnSpPr>
            <p:spPr>
              <a:xfrm flipH="1">
                <a:off x="6677149" y="782136"/>
                <a:ext cx="0" cy="182880"/>
              </a:xfrm>
              <a:prstGeom prst="straightConnector1">
                <a:avLst/>
              </a:prstGeom>
              <a:noFill/>
              <a:ln w="9525" cap="flat" cmpd="sng">
                <a:solidFill>
                  <a:schemeClr val="tx1"/>
                </a:solidFill>
                <a:prstDash val="solid"/>
                <a:miter lim="800000"/>
                <a:headEnd type="none" w="sm" len="sm"/>
                <a:tailEnd type="none" w="sm" len="sm"/>
              </a:ln>
            </p:spPr>
          </p:cxnSp>
          <p:cxnSp>
            <p:nvCxnSpPr>
              <p:cNvPr id="469" name="Google Shape;102;p14"/>
              <p:cNvCxnSpPr/>
              <p:nvPr/>
            </p:nvCxnSpPr>
            <p:spPr>
              <a:xfrm flipH="1" flipV="1">
                <a:off x="4908732" y="599935"/>
                <a:ext cx="1755648" cy="2168"/>
              </a:xfrm>
              <a:prstGeom prst="straightConnector1">
                <a:avLst/>
              </a:prstGeom>
              <a:noFill/>
              <a:ln w="9525" cap="flat" cmpd="sng">
                <a:solidFill>
                  <a:schemeClr val="tx1"/>
                </a:solidFill>
                <a:prstDash val="solid"/>
                <a:miter lim="800000"/>
                <a:headEnd type="none" w="med" len="med"/>
                <a:tailEnd type="none" w="med" len="med"/>
              </a:ln>
            </p:spPr>
          </p:cxnSp>
          <p:cxnSp>
            <p:nvCxnSpPr>
              <p:cNvPr id="470" name="Google Shape;102;p14"/>
              <p:cNvCxnSpPr/>
              <p:nvPr/>
            </p:nvCxnSpPr>
            <p:spPr>
              <a:xfrm flipH="1">
                <a:off x="4377380" y="599935"/>
                <a:ext cx="531352" cy="6191"/>
              </a:xfrm>
              <a:prstGeom prst="straightConnector1">
                <a:avLst/>
              </a:prstGeom>
              <a:noFill/>
              <a:ln w="9525" cap="flat" cmpd="sng">
                <a:solidFill>
                  <a:schemeClr val="tx1"/>
                </a:solidFill>
                <a:prstDash val="sysDash"/>
                <a:miter lim="800000"/>
                <a:headEnd type="none" w="med" len="med"/>
                <a:tailEnd type="none" w="med" len="med"/>
              </a:ln>
            </p:spPr>
          </p:cxnSp>
          <p:cxnSp>
            <p:nvCxnSpPr>
              <p:cNvPr id="471" name="Google Shape;97;p14"/>
              <p:cNvCxnSpPr/>
              <p:nvPr/>
            </p:nvCxnSpPr>
            <p:spPr>
              <a:xfrm flipH="1">
                <a:off x="2540825" y="782136"/>
                <a:ext cx="0" cy="182880"/>
              </a:xfrm>
              <a:prstGeom prst="straightConnector1">
                <a:avLst/>
              </a:prstGeom>
              <a:noFill/>
              <a:ln w="9525" cap="flat" cmpd="sng">
                <a:solidFill>
                  <a:schemeClr val="tx1"/>
                </a:solidFill>
                <a:prstDash val="solid"/>
                <a:miter lim="800000"/>
                <a:headEnd type="none" w="sm" len="sm"/>
                <a:tailEnd type="none" w="sm" len="sm"/>
              </a:ln>
            </p:spPr>
          </p:cxnSp>
        </p:grpSp>
        <p:sp>
          <p:nvSpPr>
            <p:cNvPr id="462" name="Google Shape;93;p14"/>
            <p:cNvSpPr txBox="1"/>
            <p:nvPr/>
          </p:nvSpPr>
          <p:spPr>
            <a:xfrm>
              <a:off x="17534255" y="15247996"/>
              <a:ext cx="3724376" cy="549314"/>
            </a:xfrm>
            <a:prstGeom prst="rect">
              <a:avLst/>
            </a:prstGeom>
            <a:noFill/>
            <a:ln>
              <a:noFill/>
            </a:ln>
          </p:spPr>
          <p:txBody>
            <a:bodyPr spcFirstLastPara="1" wrap="square" lIns="92398" tIns="46186" rIns="92398" bIns="46186" anchor="t" anchorCtr="0">
              <a:noAutofit/>
            </a:bodyPr>
            <a:lstStyle/>
            <a:p>
              <a:r>
                <a:rPr lang="en-US" sz="2021" i="1" dirty="0">
                  <a:solidFill>
                    <a:schemeClr val="dk1"/>
                  </a:solidFill>
                  <a:latin typeface="+mj-lt"/>
                  <a:ea typeface="Calibri"/>
                  <a:cs typeface="Calibri"/>
                  <a:sym typeface="Calibri"/>
                </a:rPr>
                <a:t>  ACKR1</a:t>
              </a:r>
            </a:p>
          </p:txBody>
        </p:sp>
        <p:cxnSp>
          <p:nvCxnSpPr>
            <p:cNvPr id="463" name="Straight Connector 462"/>
            <p:cNvCxnSpPr/>
            <p:nvPr/>
          </p:nvCxnSpPr>
          <p:spPr>
            <a:xfrm>
              <a:off x="17534255" y="16130379"/>
              <a:ext cx="4030376" cy="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4" name="Straight Connector 463"/>
            <p:cNvCxnSpPr/>
            <p:nvPr/>
          </p:nvCxnSpPr>
          <p:spPr>
            <a:xfrm>
              <a:off x="18276876" y="15662011"/>
              <a:ext cx="81"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65" name="Straight Connector 464"/>
            <p:cNvCxnSpPr/>
            <p:nvPr/>
          </p:nvCxnSpPr>
          <p:spPr>
            <a:xfrm>
              <a:off x="17867189" y="15665760"/>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grpSp>
      <p:grpSp>
        <p:nvGrpSpPr>
          <p:cNvPr id="472" name="Group 471"/>
          <p:cNvGrpSpPr/>
          <p:nvPr/>
        </p:nvGrpSpPr>
        <p:grpSpPr>
          <a:xfrm>
            <a:off x="17645229" y="17934151"/>
            <a:ext cx="11063071" cy="1004809"/>
            <a:chOff x="17534255" y="15247996"/>
            <a:chExt cx="10946618" cy="994232"/>
          </a:xfrm>
        </p:grpSpPr>
        <p:cxnSp>
          <p:nvCxnSpPr>
            <p:cNvPr id="473" name="Google Shape;102;p14"/>
            <p:cNvCxnSpPr/>
            <p:nvPr/>
          </p:nvCxnSpPr>
          <p:spPr>
            <a:xfrm flipH="1" flipV="1">
              <a:off x="17551243" y="15788391"/>
              <a:ext cx="4853051" cy="7408"/>
            </a:xfrm>
            <a:prstGeom prst="straightConnector1">
              <a:avLst/>
            </a:prstGeom>
            <a:noFill/>
            <a:ln w="9525" cap="flat" cmpd="sng">
              <a:solidFill>
                <a:schemeClr val="tx1"/>
              </a:solidFill>
              <a:prstDash val="solid"/>
              <a:miter lim="800000"/>
              <a:headEnd type="none" w="med" len="med"/>
              <a:tailEnd type="none" w="med" len="med"/>
            </a:ln>
          </p:spPr>
        </p:cxnSp>
        <p:grpSp>
          <p:nvGrpSpPr>
            <p:cNvPr id="474" name="Group 473"/>
            <p:cNvGrpSpPr/>
            <p:nvPr/>
          </p:nvGrpSpPr>
          <p:grpSpPr>
            <a:xfrm>
              <a:off x="17551243" y="15660378"/>
              <a:ext cx="10929630" cy="581850"/>
              <a:chOff x="2540825" y="493201"/>
              <a:chExt cx="4136324" cy="471815"/>
            </a:xfrm>
          </p:grpSpPr>
          <p:sp>
            <p:nvSpPr>
              <p:cNvPr id="479" name="Google Shape;90;p14"/>
              <p:cNvSpPr/>
              <p:nvPr/>
            </p:nvSpPr>
            <p:spPr>
              <a:xfrm>
                <a:off x="2639551" y="493201"/>
                <a:ext cx="228600" cy="203833"/>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480" name="Straight Connector 479"/>
              <p:cNvCxnSpPr/>
              <p:nvPr/>
            </p:nvCxnSpPr>
            <p:spPr>
              <a:xfrm>
                <a:off x="5305549" y="87885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1" name="Google Shape;97;p14"/>
              <p:cNvCxnSpPr/>
              <p:nvPr/>
            </p:nvCxnSpPr>
            <p:spPr>
              <a:xfrm flipH="1">
                <a:off x="6677149" y="782136"/>
                <a:ext cx="0" cy="182880"/>
              </a:xfrm>
              <a:prstGeom prst="straightConnector1">
                <a:avLst/>
              </a:prstGeom>
              <a:noFill/>
              <a:ln w="9525" cap="flat" cmpd="sng">
                <a:solidFill>
                  <a:schemeClr val="tx1"/>
                </a:solidFill>
                <a:prstDash val="solid"/>
                <a:miter lim="800000"/>
                <a:headEnd type="none" w="sm" len="sm"/>
                <a:tailEnd type="none" w="sm" len="sm"/>
              </a:ln>
            </p:spPr>
          </p:cxnSp>
          <p:cxnSp>
            <p:nvCxnSpPr>
              <p:cNvPr id="482" name="Google Shape;102;p14"/>
              <p:cNvCxnSpPr/>
              <p:nvPr/>
            </p:nvCxnSpPr>
            <p:spPr>
              <a:xfrm flipH="1" flipV="1">
                <a:off x="4908732" y="599935"/>
                <a:ext cx="1755648" cy="2168"/>
              </a:xfrm>
              <a:prstGeom prst="straightConnector1">
                <a:avLst/>
              </a:prstGeom>
              <a:noFill/>
              <a:ln w="9525" cap="flat" cmpd="sng">
                <a:solidFill>
                  <a:schemeClr val="tx1"/>
                </a:solidFill>
                <a:prstDash val="solid"/>
                <a:miter lim="800000"/>
                <a:headEnd type="none" w="med" len="med"/>
                <a:tailEnd type="none" w="med" len="med"/>
              </a:ln>
            </p:spPr>
          </p:cxnSp>
          <p:cxnSp>
            <p:nvCxnSpPr>
              <p:cNvPr id="483" name="Google Shape;102;p14"/>
              <p:cNvCxnSpPr/>
              <p:nvPr/>
            </p:nvCxnSpPr>
            <p:spPr>
              <a:xfrm flipH="1">
                <a:off x="4377380" y="599935"/>
                <a:ext cx="531352" cy="6191"/>
              </a:xfrm>
              <a:prstGeom prst="straightConnector1">
                <a:avLst/>
              </a:prstGeom>
              <a:noFill/>
              <a:ln w="9525" cap="flat" cmpd="sng">
                <a:solidFill>
                  <a:schemeClr val="tx1"/>
                </a:solidFill>
                <a:prstDash val="sysDash"/>
                <a:miter lim="800000"/>
                <a:headEnd type="none" w="med" len="med"/>
                <a:tailEnd type="none" w="med" len="med"/>
              </a:ln>
            </p:spPr>
          </p:cxnSp>
          <p:cxnSp>
            <p:nvCxnSpPr>
              <p:cNvPr id="484" name="Google Shape;97;p14"/>
              <p:cNvCxnSpPr/>
              <p:nvPr/>
            </p:nvCxnSpPr>
            <p:spPr>
              <a:xfrm flipH="1">
                <a:off x="2540825" y="782136"/>
                <a:ext cx="0" cy="182880"/>
              </a:xfrm>
              <a:prstGeom prst="straightConnector1">
                <a:avLst/>
              </a:prstGeom>
              <a:noFill/>
              <a:ln w="9525" cap="flat" cmpd="sng">
                <a:solidFill>
                  <a:schemeClr val="tx1"/>
                </a:solidFill>
                <a:prstDash val="solid"/>
                <a:miter lim="800000"/>
                <a:headEnd type="none" w="sm" len="sm"/>
                <a:tailEnd type="none" w="sm" len="sm"/>
              </a:ln>
            </p:spPr>
          </p:cxnSp>
        </p:grpSp>
        <p:sp>
          <p:nvSpPr>
            <p:cNvPr id="475" name="Google Shape;93;p14"/>
            <p:cNvSpPr txBox="1"/>
            <p:nvPr/>
          </p:nvSpPr>
          <p:spPr>
            <a:xfrm>
              <a:off x="17534255" y="15247996"/>
              <a:ext cx="3724376" cy="549314"/>
            </a:xfrm>
            <a:prstGeom prst="rect">
              <a:avLst/>
            </a:prstGeom>
            <a:noFill/>
            <a:ln>
              <a:noFill/>
            </a:ln>
          </p:spPr>
          <p:txBody>
            <a:bodyPr spcFirstLastPara="1" wrap="square" lIns="92398" tIns="46186" rIns="92398" bIns="46186" anchor="t" anchorCtr="0">
              <a:noAutofit/>
            </a:bodyPr>
            <a:lstStyle/>
            <a:p>
              <a:r>
                <a:rPr lang="en-US" sz="2021" i="1" dirty="0">
                  <a:solidFill>
                    <a:schemeClr val="dk1"/>
                  </a:solidFill>
                  <a:latin typeface="+mj-lt"/>
                  <a:ea typeface="Calibri"/>
                  <a:cs typeface="Calibri"/>
                  <a:sym typeface="Calibri"/>
                </a:rPr>
                <a:t>  ACKR1</a:t>
              </a:r>
            </a:p>
          </p:txBody>
        </p:sp>
        <p:cxnSp>
          <p:nvCxnSpPr>
            <p:cNvPr id="476" name="Straight Connector 475"/>
            <p:cNvCxnSpPr/>
            <p:nvPr/>
          </p:nvCxnSpPr>
          <p:spPr>
            <a:xfrm>
              <a:off x="17551793" y="16131010"/>
              <a:ext cx="4030376" cy="4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7" name="Straight Connector 476"/>
            <p:cNvCxnSpPr/>
            <p:nvPr/>
          </p:nvCxnSpPr>
          <p:spPr>
            <a:xfrm>
              <a:off x="18276876" y="15665254"/>
              <a:ext cx="81"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478" name="Straight Connector 477"/>
            <p:cNvCxnSpPr/>
            <p:nvPr/>
          </p:nvCxnSpPr>
          <p:spPr>
            <a:xfrm>
              <a:off x="17869566" y="15665254"/>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grpSp>
      <p:sp>
        <p:nvSpPr>
          <p:cNvPr id="56" name="TextBox 55"/>
          <p:cNvSpPr txBox="1"/>
          <p:nvPr/>
        </p:nvSpPr>
        <p:spPr>
          <a:xfrm>
            <a:off x="28880089" y="13324969"/>
            <a:ext cx="1735678" cy="653207"/>
          </a:xfrm>
          <a:prstGeom prst="rect">
            <a:avLst/>
          </a:prstGeom>
          <a:noFill/>
          <a:ln>
            <a:noFill/>
          </a:ln>
        </p:spPr>
        <p:txBody>
          <a:bodyPr wrap="square" rtlCol="0">
            <a:spAutoFit/>
          </a:bodyPr>
          <a:lstStyle/>
          <a:p>
            <a:r>
              <a:rPr lang="en-US" sz="1819" b="1" dirty="0">
                <a:solidFill>
                  <a:schemeClr val="tx1">
                    <a:lumMod val="95000"/>
                    <a:lumOff val="5000"/>
                  </a:schemeClr>
                </a:solidFill>
                <a:latin typeface="+mj-lt"/>
              </a:rPr>
              <a:t>  </a:t>
            </a:r>
          </a:p>
          <a:p>
            <a:r>
              <a:rPr lang="en-US" sz="1819" b="1" dirty="0">
                <a:solidFill>
                  <a:schemeClr val="tx1">
                    <a:lumMod val="95000"/>
                    <a:lumOff val="5000"/>
                  </a:schemeClr>
                </a:solidFill>
                <a:latin typeface="+mj-lt"/>
              </a:rPr>
              <a:t>            </a:t>
            </a:r>
            <a:r>
              <a:rPr lang="en-US" sz="1819" b="1" dirty="0">
                <a:latin typeface="+mj-lt"/>
              </a:rPr>
              <a:t>8</a:t>
            </a:r>
            <a:r>
              <a:rPr lang="en-US" sz="1819" b="1" dirty="0">
                <a:solidFill>
                  <a:schemeClr val="tx1">
                    <a:lumMod val="95000"/>
                    <a:lumOff val="5000"/>
                  </a:schemeClr>
                </a:solidFill>
                <a:latin typeface="+mj-lt"/>
              </a:rPr>
              <a:t>               </a:t>
            </a:r>
          </a:p>
        </p:txBody>
      </p:sp>
      <p:sp>
        <p:nvSpPr>
          <p:cNvPr id="503" name="TextBox 502"/>
          <p:cNvSpPr txBox="1"/>
          <p:nvPr/>
        </p:nvSpPr>
        <p:spPr>
          <a:xfrm>
            <a:off x="28874544" y="14601351"/>
            <a:ext cx="1735678" cy="653207"/>
          </a:xfrm>
          <a:prstGeom prst="rect">
            <a:avLst/>
          </a:prstGeom>
          <a:noFill/>
        </p:spPr>
        <p:txBody>
          <a:bodyPr wrap="square" rtlCol="0">
            <a:spAutoFit/>
          </a:bodyPr>
          <a:lstStyle/>
          <a:p>
            <a:r>
              <a:rPr lang="en-US" sz="1819" b="1" dirty="0">
                <a:solidFill>
                  <a:schemeClr val="tx1">
                    <a:lumMod val="95000"/>
                    <a:lumOff val="5000"/>
                  </a:schemeClr>
                </a:solidFill>
                <a:latin typeface="+mj-lt"/>
              </a:rPr>
              <a:t>  </a:t>
            </a:r>
          </a:p>
          <a:p>
            <a:r>
              <a:rPr lang="en-US" sz="1819" b="1" dirty="0">
                <a:solidFill>
                  <a:schemeClr val="tx1">
                    <a:lumMod val="95000"/>
                    <a:lumOff val="5000"/>
                  </a:schemeClr>
                </a:solidFill>
                <a:latin typeface="+mj-lt"/>
              </a:rPr>
              <a:t>            2               </a:t>
            </a:r>
          </a:p>
        </p:txBody>
      </p:sp>
      <p:sp>
        <p:nvSpPr>
          <p:cNvPr id="504" name="TextBox 503"/>
          <p:cNvSpPr txBox="1"/>
          <p:nvPr/>
        </p:nvSpPr>
        <p:spPr>
          <a:xfrm>
            <a:off x="28872266" y="15753834"/>
            <a:ext cx="1735678" cy="653207"/>
          </a:xfrm>
          <a:prstGeom prst="rect">
            <a:avLst/>
          </a:prstGeom>
          <a:noFill/>
        </p:spPr>
        <p:txBody>
          <a:bodyPr wrap="square" rtlCol="0">
            <a:spAutoFit/>
          </a:bodyPr>
          <a:lstStyle/>
          <a:p>
            <a:r>
              <a:rPr lang="en-US" sz="1819" b="1" dirty="0">
                <a:solidFill>
                  <a:schemeClr val="tx1">
                    <a:lumMod val="95000"/>
                    <a:lumOff val="5000"/>
                  </a:schemeClr>
                </a:solidFill>
                <a:latin typeface="+mj-lt"/>
              </a:rPr>
              <a:t>  </a:t>
            </a:r>
          </a:p>
          <a:p>
            <a:r>
              <a:rPr lang="en-US" sz="1819" b="1" dirty="0">
                <a:solidFill>
                  <a:schemeClr val="tx1">
                    <a:lumMod val="95000"/>
                    <a:lumOff val="5000"/>
                  </a:schemeClr>
                </a:solidFill>
                <a:latin typeface="+mj-lt"/>
              </a:rPr>
              <a:t>            5               </a:t>
            </a:r>
          </a:p>
        </p:txBody>
      </p:sp>
      <p:sp>
        <p:nvSpPr>
          <p:cNvPr id="505" name="TextBox 504"/>
          <p:cNvSpPr txBox="1"/>
          <p:nvPr/>
        </p:nvSpPr>
        <p:spPr>
          <a:xfrm>
            <a:off x="28872266" y="16979459"/>
            <a:ext cx="1735678" cy="653207"/>
          </a:xfrm>
          <a:prstGeom prst="rect">
            <a:avLst/>
          </a:prstGeom>
          <a:noFill/>
        </p:spPr>
        <p:txBody>
          <a:bodyPr wrap="square" rtlCol="0">
            <a:spAutoFit/>
          </a:bodyPr>
          <a:lstStyle/>
          <a:p>
            <a:r>
              <a:rPr lang="en-US" sz="1819" b="1" dirty="0">
                <a:solidFill>
                  <a:schemeClr val="tx1">
                    <a:lumMod val="95000"/>
                    <a:lumOff val="5000"/>
                  </a:schemeClr>
                </a:solidFill>
                <a:latin typeface="+mj-lt"/>
              </a:rPr>
              <a:t>  </a:t>
            </a:r>
          </a:p>
          <a:p>
            <a:r>
              <a:rPr lang="en-US" sz="1819" b="1" dirty="0">
                <a:solidFill>
                  <a:schemeClr val="tx1">
                    <a:lumMod val="95000"/>
                    <a:lumOff val="5000"/>
                  </a:schemeClr>
                </a:solidFill>
                <a:latin typeface="+mj-lt"/>
              </a:rPr>
              <a:t>            4             </a:t>
            </a:r>
          </a:p>
        </p:txBody>
      </p:sp>
      <p:sp>
        <p:nvSpPr>
          <p:cNvPr id="506" name="TextBox 505"/>
          <p:cNvSpPr txBox="1"/>
          <p:nvPr/>
        </p:nvSpPr>
        <p:spPr>
          <a:xfrm>
            <a:off x="28838258" y="19621646"/>
            <a:ext cx="1735678" cy="653207"/>
          </a:xfrm>
          <a:prstGeom prst="rect">
            <a:avLst/>
          </a:prstGeom>
          <a:noFill/>
        </p:spPr>
        <p:txBody>
          <a:bodyPr wrap="square" rtlCol="0">
            <a:spAutoFit/>
          </a:bodyPr>
          <a:lstStyle/>
          <a:p>
            <a:r>
              <a:rPr lang="en-US" sz="1819" b="1" dirty="0">
                <a:latin typeface="+mj-lt"/>
              </a:rPr>
              <a:t>  </a:t>
            </a:r>
          </a:p>
          <a:p>
            <a:r>
              <a:rPr lang="en-US" sz="1819" b="1" dirty="0">
                <a:latin typeface="+mj-lt"/>
              </a:rPr>
              <a:t>            5               </a:t>
            </a:r>
          </a:p>
        </p:txBody>
      </p:sp>
      <p:sp>
        <p:nvSpPr>
          <p:cNvPr id="507" name="TextBox 506"/>
          <p:cNvSpPr txBox="1"/>
          <p:nvPr/>
        </p:nvSpPr>
        <p:spPr>
          <a:xfrm>
            <a:off x="28872266" y="18389261"/>
            <a:ext cx="1735678" cy="653207"/>
          </a:xfrm>
          <a:prstGeom prst="rect">
            <a:avLst/>
          </a:prstGeom>
          <a:noFill/>
        </p:spPr>
        <p:txBody>
          <a:bodyPr wrap="square" rtlCol="0">
            <a:spAutoFit/>
          </a:bodyPr>
          <a:lstStyle/>
          <a:p>
            <a:r>
              <a:rPr lang="en-US" sz="1819" b="1" dirty="0">
                <a:solidFill>
                  <a:schemeClr val="bg1"/>
                </a:solidFill>
                <a:latin typeface="+mj-lt"/>
              </a:rPr>
              <a:t>  </a:t>
            </a:r>
          </a:p>
          <a:p>
            <a:r>
              <a:rPr lang="en-US" sz="1819" b="1" dirty="0">
                <a:solidFill>
                  <a:schemeClr val="bg1"/>
                </a:solidFill>
                <a:latin typeface="+mj-lt"/>
              </a:rPr>
              <a:t>           </a:t>
            </a:r>
            <a:r>
              <a:rPr lang="en-US" sz="1819" b="1" dirty="0">
                <a:latin typeface="+mj-lt"/>
              </a:rPr>
              <a:t> 2               </a:t>
            </a:r>
          </a:p>
        </p:txBody>
      </p:sp>
      <p:sp>
        <p:nvSpPr>
          <p:cNvPr id="508" name="TextBox 507"/>
          <p:cNvSpPr txBox="1"/>
          <p:nvPr/>
        </p:nvSpPr>
        <p:spPr>
          <a:xfrm>
            <a:off x="28838258" y="20990834"/>
            <a:ext cx="1735678" cy="653207"/>
          </a:xfrm>
          <a:prstGeom prst="rect">
            <a:avLst/>
          </a:prstGeom>
          <a:noFill/>
        </p:spPr>
        <p:txBody>
          <a:bodyPr wrap="square" rtlCol="0">
            <a:spAutoFit/>
          </a:bodyPr>
          <a:lstStyle/>
          <a:p>
            <a:r>
              <a:rPr lang="en-US" sz="1819" b="1" dirty="0">
                <a:solidFill>
                  <a:schemeClr val="tx1">
                    <a:lumMod val="95000"/>
                    <a:lumOff val="5000"/>
                  </a:schemeClr>
                </a:solidFill>
                <a:latin typeface="+mj-lt"/>
              </a:rPr>
              <a:t>  </a:t>
            </a:r>
          </a:p>
          <a:p>
            <a:r>
              <a:rPr lang="en-US" sz="1819" b="1" dirty="0">
                <a:solidFill>
                  <a:schemeClr val="tx1">
                    <a:lumMod val="95000"/>
                    <a:lumOff val="5000"/>
                  </a:schemeClr>
                </a:solidFill>
                <a:latin typeface="+mj-lt"/>
              </a:rPr>
              <a:t>            2               </a:t>
            </a:r>
          </a:p>
        </p:txBody>
      </p:sp>
      <p:sp>
        <p:nvSpPr>
          <p:cNvPr id="509" name="TextBox 508"/>
          <p:cNvSpPr txBox="1"/>
          <p:nvPr/>
        </p:nvSpPr>
        <p:spPr>
          <a:xfrm>
            <a:off x="28850986" y="22233860"/>
            <a:ext cx="1735678" cy="653207"/>
          </a:xfrm>
          <a:prstGeom prst="rect">
            <a:avLst/>
          </a:prstGeom>
          <a:noFill/>
        </p:spPr>
        <p:txBody>
          <a:bodyPr wrap="square" rtlCol="0">
            <a:spAutoFit/>
          </a:bodyPr>
          <a:lstStyle/>
          <a:p>
            <a:r>
              <a:rPr lang="en-US" sz="1819" b="1" dirty="0">
                <a:solidFill>
                  <a:schemeClr val="tx1">
                    <a:lumMod val="95000"/>
                    <a:lumOff val="5000"/>
                  </a:schemeClr>
                </a:solidFill>
                <a:latin typeface="+mj-lt"/>
              </a:rPr>
              <a:t>  </a:t>
            </a:r>
          </a:p>
          <a:p>
            <a:r>
              <a:rPr lang="en-US" sz="1819" b="1" dirty="0">
                <a:solidFill>
                  <a:schemeClr val="tx1">
                    <a:lumMod val="95000"/>
                    <a:lumOff val="5000"/>
                  </a:schemeClr>
                </a:solidFill>
                <a:latin typeface="+mj-lt"/>
              </a:rPr>
              <a:t>            2               </a:t>
            </a:r>
          </a:p>
        </p:txBody>
      </p:sp>
      <p:grpSp>
        <p:nvGrpSpPr>
          <p:cNvPr id="10" name="Group 9"/>
          <p:cNvGrpSpPr/>
          <p:nvPr/>
        </p:nvGrpSpPr>
        <p:grpSpPr>
          <a:xfrm>
            <a:off x="22976851" y="8942026"/>
            <a:ext cx="11588124" cy="2815854"/>
            <a:chOff x="22734989" y="9018748"/>
            <a:chExt cx="11466144" cy="2786213"/>
          </a:xfrm>
        </p:grpSpPr>
        <p:pic>
          <p:nvPicPr>
            <p:cNvPr id="170" name="Picture 169"/>
            <p:cNvPicPr>
              <a:picLocks noChangeAspect="1"/>
            </p:cNvPicPr>
            <p:nvPr/>
          </p:nvPicPr>
          <p:blipFill rotWithShape="1">
            <a:blip r:embed="rId17"/>
            <a:srcRect t="24238" r="191" b="29568"/>
            <a:stretch/>
          </p:blipFill>
          <p:spPr>
            <a:xfrm>
              <a:off x="25433766" y="11535537"/>
              <a:ext cx="3586604" cy="269424"/>
            </a:xfrm>
            <a:prstGeom prst="rect">
              <a:avLst/>
            </a:prstGeom>
          </p:spPr>
        </p:pic>
        <p:cxnSp>
          <p:nvCxnSpPr>
            <p:cNvPr id="147" name="Google Shape;102;p14"/>
            <p:cNvCxnSpPr/>
            <p:nvPr/>
          </p:nvCxnSpPr>
          <p:spPr>
            <a:xfrm flipH="1" flipV="1">
              <a:off x="22734989" y="9171502"/>
              <a:ext cx="6283710" cy="3272"/>
            </a:xfrm>
            <a:prstGeom prst="straightConnector1">
              <a:avLst/>
            </a:prstGeom>
            <a:noFill/>
            <a:ln w="9525" cap="flat" cmpd="sng">
              <a:solidFill>
                <a:schemeClr val="tx1"/>
              </a:solidFill>
              <a:prstDash val="solid"/>
              <a:miter lim="800000"/>
              <a:headEnd type="none" w="med" len="med"/>
              <a:tailEnd type="none" w="med" len="med"/>
            </a:ln>
          </p:spPr>
        </p:cxnSp>
        <p:sp>
          <p:nvSpPr>
            <p:cNvPr id="148" name="Rectangle 147"/>
            <p:cNvSpPr/>
            <p:nvPr/>
          </p:nvSpPr>
          <p:spPr>
            <a:xfrm>
              <a:off x="23290513" y="9134109"/>
              <a:ext cx="595596" cy="91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78">
                <a:latin typeface="+mj-lt"/>
              </a:endParaRPr>
            </a:p>
          </p:txBody>
        </p:sp>
        <p:sp>
          <p:nvSpPr>
            <p:cNvPr id="149" name="Google Shape;108;p14"/>
            <p:cNvSpPr txBox="1"/>
            <p:nvPr/>
          </p:nvSpPr>
          <p:spPr>
            <a:xfrm>
              <a:off x="26093489" y="9337518"/>
              <a:ext cx="973648" cy="310756"/>
            </a:xfrm>
            <a:prstGeom prst="rect">
              <a:avLst/>
            </a:prstGeom>
            <a:solidFill>
              <a:schemeClr val="bg1"/>
            </a:solidFill>
            <a:ln>
              <a:noFill/>
            </a:ln>
          </p:spPr>
          <p:txBody>
            <a:bodyPr spcFirstLastPara="1" wrap="square" lIns="92398" tIns="46186" rIns="92398" bIns="46186" anchor="t" anchorCtr="0">
              <a:noAutofit/>
            </a:bodyPr>
            <a:lstStyle/>
            <a:p>
              <a:r>
                <a:rPr lang="en-US" sz="1415" dirty="0">
                  <a:solidFill>
                    <a:schemeClr val="dk1"/>
                  </a:solidFill>
                  <a:latin typeface="+mj-lt"/>
                  <a:ea typeface="Calibri"/>
                  <a:cs typeface="Calibri"/>
                  <a:sym typeface="Calibri"/>
                </a:rPr>
                <a:t>2,488nt</a:t>
              </a:r>
              <a:endParaRPr sz="1415" dirty="0">
                <a:solidFill>
                  <a:schemeClr val="dk1"/>
                </a:solidFill>
                <a:latin typeface="+mj-lt"/>
                <a:ea typeface="Calibri"/>
                <a:cs typeface="Calibri"/>
                <a:sym typeface="Calibri"/>
              </a:endParaRPr>
            </a:p>
          </p:txBody>
        </p:sp>
        <p:cxnSp>
          <p:nvCxnSpPr>
            <p:cNvPr id="150" name="Google Shape;97;p14"/>
            <p:cNvCxnSpPr/>
            <p:nvPr/>
          </p:nvCxnSpPr>
          <p:spPr>
            <a:xfrm>
              <a:off x="26552793" y="9170971"/>
              <a:ext cx="0" cy="2346111"/>
            </a:xfrm>
            <a:prstGeom prst="straightConnector1">
              <a:avLst/>
            </a:prstGeom>
            <a:noFill/>
            <a:ln w="9525" cap="flat" cmpd="sng">
              <a:solidFill>
                <a:schemeClr val="tx1"/>
              </a:solidFill>
              <a:prstDash val="solid"/>
              <a:miter lim="800000"/>
              <a:headEnd type="none" w="sm" len="sm"/>
              <a:tailEnd type="none" w="sm" len="sm"/>
            </a:ln>
          </p:spPr>
        </p:cxnSp>
        <p:cxnSp>
          <p:nvCxnSpPr>
            <p:cNvPr id="151" name="Google Shape;97;p14"/>
            <p:cNvCxnSpPr>
              <a:stCxn id="152" idx="1"/>
            </p:cNvCxnSpPr>
            <p:nvPr/>
          </p:nvCxnSpPr>
          <p:spPr>
            <a:xfrm flipH="1">
              <a:off x="26177860" y="9179190"/>
              <a:ext cx="904" cy="1543248"/>
            </a:xfrm>
            <a:prstGeom prst="straightConnector1">
              <a:avLst/>
            </a:prstGeom>
            <a:noFill/>
            <a:ln w="9525" cap="flat" cmpd="sng">
              <a:solidFill>
                <a:schemeClr val="tx1"/>
              </a:solidFill>
              <a:prstDash val="solid"/>
              <a:miter lim="800000"/>
              <a:headEnd type="none" w="sm" len="sm"/>
              <a:tailEnd type="none" w="sm" len="sm"/>
            </a:ln>
          </p:spPr>
        </p:cxnSp>
        <p:sp>
          <p:nvSpPr>
            <p:cNvPr id="152" name="Google Shape;90;p14"/>
            <p:cNvSpPr/>
            <p:nvPr/>
          </p:nvSpPr>
          <p:spPr>
            <a:xfrm>
              <a:off x="26178763" y="9060318"/>
              <a:ext cx="374030" cy="237744"/>
            </a:xfrm>
            <a:prstGeom prst="homePlate">
              <a:avLst/>
            </a:prstGeom>
            <a:solidFill>
              <a:srgbClr val="FFC000"/>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sp>
          <p:nvSpPr>
            <p:cNvPr id="153" name="Google Shape;92;p14"/>
            <p:cNvSpPr/>
            <p:nvPr/>
          </p:nvSpPr>
          <p:spPr>
            <a:xfrm>
              <a:off x="23643949" y="9059429"/>
              <a:ext cx="2382533" cy="237744"/>
            </a:xfrm>
            <a:prstGeom prst="homePlate">
              <a:avLst/>
            </a:prstGeom>
            <a:solidFill>
              <a:srgbClr val="99CCFF"/>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160" name="Google Shape;97;p14"/>
            <p:cNvCxnSpPr/>
            <p:nvPr/>
          </p:nvCxnSpPr>
          <p:spPr>
            <a:xfrm>
              <a:off x="26007211" y="9164149"/>
              <a:ext cx="5206" cy="897058"/>
            </a:xfrm>
            <a:prstGeom prst="straightConnector1">
              <a:avLst/>
            </a:prstGeom>
            <a:noFill/>
            <a:ln w="9525" cap="flat" cmpd="sng">
              <a:solidFill>
                <a:schemeClr val="tx1"/>
              </a:solidFill>
              <a:prstDash val="solid"/>
              <a:miter lim="800000"/>
              <a:headEnd type="none" w="sm" len="sm"/>
              <a:tailEnd type="none" w="sm" len="sm"/>
            </a:ln>
          </p:spPr>
        </p:cxnSp>
        <p:cxnSp>
          <p:nvCxnSpPr>
            <p:cNvPr id="163" name="Straight Connector 162"/>
            <p:cNvCxnSpPr/>
            <p:nvPr/>
          </p:nvCxnSpPr>
          <p:spPr>
            <a:xfrm>
              <a:off x="23290513" y="9055234"/>
              <a:ext cx="448836" cy="0"/>
            </a:xfrm>
            <a:prstGeom prst="line">
              <a:avLst/>
            </a:prstGeom>
            <a:ln>
              <a:solidFill>
                <a:srgbClr val="99CCFF"/>
              </a:solidFill>
              <a:prstDash val="sysDash"/>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4306644" y="9351499"/>
              <a:ext cx="1933301" cy="307777"/>
            </a:xfrm>
            <a:prstGeom prst="rect">
              <a:avLst/>
            </a:prstGeom>
            <a:noFill/>
          </p:spPr>
          <p:txBody>
            <a:bodyPr wrap="square" rtlCol="0">
              <a:spAutoFit/>
            </a:bodyPr>
            <a:lstStyle/>
            <a:p>
              <a:r>
                <a:rPr lang="en-US" sz="1415" dirty="0">
                  <a:latin typeface="+mj-lt"/>
                  <a:cs typeface="Calibri" panose="020F0502020204030204" pitchFamily="34" charset="0"/>
                </a:rPr>
                <a:t>31,556nt</a:t>
              </a:r>
            </a:p>
          </p:txBody>
        </p:sp>
        <p:cxnSp>
          <p:nvCxnSpPr>
            <p:cNvPr id="167" name="Straight Connector 166"/>
            <p:cNvCxnSpPr/>
            <p:nvPr/>
          </p:nvCxnSpPr>
          <p:spPr>
            <a:xfrm>
              <a:off x="23238441" y="9283014"/>
              <a:ext cx="448836" cy="0"/>
            </a:xfrm>
            <a:prstGeom prst="line">
              <a:avLst/>
            </a:prstGeom>
            <a:ln>
              <a:solidFill>
                <a:srgbClr val="99CCFF"/>
              </a:solidFill>
              <a:prstDash val="sysDash"/>
            </a:ln>
          </p:spPr>
          <p:style>
            <a:lnRef idx="1">
              <a:schemeClr val="accent1"/>
            </a:lnRef>
            <a:fillRef idx="0">
              <a:schemeClr val="accent1"/>
            </a:fillRef>
            <a:effectRef idx="0">
              <a:schemeClr val="accent1"/>
            </a:effectRef>
            <a:fontRef idx="minor">
              <a:schemeClr val="tx1"/>
            </a:fontRef>
          </p:style>
        </p:cxnSp>
        <p:pic>
          <p:nvPicPr>
            <p:cNvPr id="168" name="Picture 167"/>
            <p:cNvPicPr>
              <a:picLocks noChangeAspect="1"/>
            </p:cNvPicPr>
            <p:nvPr/>
          </p:nvPicPr>
          <p:blipFill rotWithShape="1">
            <a:blip r:embed="rId18"/>
            <a:srcRect t="20941" b="36695"/>
            <a:stretch/>
          </p:blipFill>
          <p:spPr>
            <a:xfrm>
              <a:off x="24684702" y="10114309"/>
              <a:ext cx="2610431" cy="236876"/>
            </a:xfrm>
            <a:prstGeom prst="rect">
              <a:avLst/>
            </a:prstGeom>
          </p:spPr>
        </p:pic>
        <p:pic>
          <p:nvPicPr>
            <p:cNvPr id="169" name="Picture 168"/>
            <p:cNvPicPr>
              <a:picLocks noChangeAspect="1"/>
            </p:cNvPicPr>
            <p:nvPr/>
          </p:nvPicPr>
          <p:blipFill rotWithShape="1">
            <a:blip r:embed="rId19"/>
            <a:srcRect t="19064" r="22496" b="27356"/>
            <a:stretch/>
          </p:blipFill>
          <p:spPr>
            <a:xfrm>
              <a:off x="24919706" y="10673374"/>
              <a:ext cx="2537661" cy="297713"/>
            </a:xfrm>
            <a:prstGeom prst="rect">
              <a:avLst/>
            </a:prstGeom>
          </p:spPr>
        </p:pic>
        <p:pic>
          <p:nvPicPr>
            <p:cNvPr id="171" name="Picture 170"/>
            <p:cNvPicPr>
              <a:picLocks noChangeAspect="1"/>
            </p:cNvPicPr>
            <p:nvPr/>
          </p:nvPicPr>
          <p:blipFill rotWithShape="1">
            <a:blip r:embed="rId20"/>
            <a:srcRect t="6655" r="8935" b="56035"/>
            <a:stretch/>
          </p:blipFill>
          <p:spPr>
            <a:xfrm>
              <a:off x="31369669" y="10008055"/>
              <a:ext cx="2831464" cy="379001"/>
            </a:xfrm>
            <a:prstGeom prst="rect">
              <a:avLst/>
            </a:prstGeom>
          </p:spPr>
        </p:pic>
        <p:cxnSp>
          <p:nvCxnSpPr>
            <p:cNvPr id="172" name="Straight Connector 171"/>
            <p:cNvCxnSpPr/>
            <p:nvPr/>
          </p:nvCxnSpPr>
          <p:spPr>
            <a:xfrm>
              <a:off x="26010270" y="9590644"/>
              <a:ext cx="20945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30533852" y="9590644"/>
              <a:ext cx="2244182" cy="0"/>
            </a:xfrm>
            <a:prstGeom prst="line">
              <a:avLst/>
            </a:prstGeom>
          </p:spPr>
          <p:style>
            <a:lnRef idx="1">
              <a:schemeClr val="accent1"/>
            </a:lnRef>
            <a:fillRef idx="0">
              <a:schemeClr val="accent1"/>
            </a:fillRef>
            <a:effectRef idx="0">
              <a:schemeClr val="accent1"/>
            </a:effectRef>
            <a:fontRef idx="minor">
              <a:schemeClr val="tx1"/>
            </a:fontRef>
          </p:style>
        </p:cxnSp>
        <p:pic>
          <p:nvPicPr>
            <p:cNvPr id="182" name="Picture 181"/>
            <p:cNvPicPr>
              <a:picLocks noChangeAspect="1"/>
            </p:cNvPicPr>
            <p:nvPr/>
          </p:nvPicPr>
          <p:blipFill>
            <a:blip r:embed="rId21"/>
            <a:stretch>
              <a:fillRect/>
            </a:stretch>
          </p:blipFill>
          <p:spPr>
            <a:xfrm>
              <a:off x="28096298" y="9373485"/>
              <a:ext cx="2582398" cy="505784"/>
            </a:xfrm>
            <a:prstGeom prst="rect">
              <a:avLst/>
            </a:prstGeom>
          </p:spPr>
        </p:pic>
        <p:cxnSp>
          <p:nvCxnSpPr>
            <p:cNvPr id="184" name="Google Shape;97;p14"/>
            <p:cNvCxnSpPr/>
            <p:nvPr/>
          </p:nvCxnSpPr>
          <p:spPr>
            <a:xfrm>
              <a:off x="32789082" y="9155975"/>
              <a:ext cx="5206" cy="897058"/>
            </a:xfrm>
            <a:prstGeom prst="straightConnector1">
              <a:avLst/>
            </a:prstGeom>
            <a:noFill/>
            <a:ln w="9525" cap="flat" cmpd="sng">
              <a:solidFill>
                <a:schemeClr val="tx1"/>
              </a:solidFill>
              <a:prstDash val="solid"/>
              <a:miter lim="800000"/>
              <a:headEnd type="none" w="sm" len="sm"/>
              <a:tailEnd type="none" w="sm" len="sm"/>
            </a:ln>
          </p:spPr>
        </p:cxnSp>
        <p:sp>
          <p:nvSpPr>
            <p:cNvPr id="185" name="Google Shape;92;p14"/>
            <p:cNvSpPr/>
            <p:nvPr/>
          </p:nvSpPr>
          <p:spPr>
            <a:xfrm>
              <a:off x="23249092" y="9057575"/>
              <a:ext cx="149612" cy="237744"/>
            </a:xfrm>
            <a:prstGeom prst="rect">
              <a:avLst/>
            </a:prstGeom>
            <a:solidFill>
              <a:srgbClr val="99CCFF"/>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186" name="Google Shape;102;p14"/>
            <p:cNvCxnSpPr/>
            <p:nvPr/>
          </p:nvCxnSpPr>
          <p:spPr>
            <a:xfrm flipH="1" flipV="1">
              <a:off x="30073209" y="9174774"/>
              <a:ext cx="3441079" cy="3272"/>
            </a:xfrm>
            <a:prstGeom prst="straightConnector1">
              <a:avLst/>
            </a:prstGeom>
            <a:noFill/>
            <a:ln w="9525" cap="flat" cmpd="sng">
              <a:solidFill>
                <a:schemeClr val="tx1"/>
              </a:solidFill>
              <a:prstDash val="solid"/>
              <a:miter lim="800000"/>
              <a:headEnd type="none" w="med" len="med"/>
              <a:tailEnd type="none" w="med" len="med"/>
            </a:ln>
          </p:spPr>
        </p:cxnSp>
        <p:cxnSp>
          <p:nvCxnSpPr>
            <p:cNvPr id="187" name="Google Shape;102;p14"/>
            <p:cNvCxnSpPr/>
            <p:nvPr/>
          </p:nvCxnSpPr>
          <p:spPr>
            <a:xfrm flipH="1" flipV="1">
              <a:off x="29018710" y="9173138"/>
              <a:ext cx="1047287" cy="3272"/>
            </a:xfrm>
            <a:prstGeom prst="straightConnector1">
              <a:avLst/>
            </a:prstGeom>
            <a:noFill/>
            <a:ln w="9525" cap="flat" cmpd="sng">
              <a:solidFill>
                <a:schemeClr val="tx1"/>
              </a:solidFill>
              <a:prstDash val="sysDash"/>
              <a:miter lim="800000"/>
              <a:headEnd type="none" w="med" len="med"/>
              <a:tailEnd type="none" w="med" len="med"/>
            </a:ln>
          </p:spPr>
        </p:cxnSp>
        <p:sp>
          <p:nvSpPr>
            <p:cNvPr id="188" name="Google Shape;91;p14"/>
            <p:cNvSpPr/>
            <p:nvPr/>
          </p:nvSpPr>
          <p:spPr>
            <a:xfrm>
              <a:off x="32783599" y="9018748"/>
              <a:ext cx="179535" cy="303614"/>
            </a:xfrm>
            <a:prstGeom prst="homePlate">
              <a:avLst/>
            </a:prstGeom>
            <a:solidFill>
              <a:srgbClr val="99CCFF"/>
            </a:solidFill>
            <a:ln w="12700" cap="flat" cmpd="sng">
              <a:noFill/>
              <a:prstDash val="solid"/>
              <a:miter lim="800000"/>
              <a:headEnd type="none" w="sm" len="sm"/>
              <a:tailEnd type="none" w="sm" len="sm"/>
            </a:ln>
          </p:spPr>
          <p:txBody>
            <a:bodyPr spcFirstLastPara="1" wrap="square" lIns="92398" tIns="46186" rIns="92398" bIns="46186" anchor="ctr" anchorCtr="0">
              <a:noAutofit/>
            </a:bodyPr>
            <a:lstStyle/>
            <a:p>
              <a:pPr algn="ctr"/>
              <a:endParaRPr sz="1819">
                <a:solidFill>
                  <a:schemeClr val="lt1"/>
                </a:solidFill>
                <a:latin typeface="+mj-lt"/>
                <a:ea typeface="Calibri"/>
                <a:cs typeface="Calibri"/>
                <a:sym typeface="Calibri"/>
              </a:endParaRPr>
            </a:p>
          </p:txBody>
        </p:sp>
        <p:cxnSp>
          <p:nvCxnSpPr>
            <p:cNvPr id="189" name="Straight Connector 188"/>
            <p:cNvCxnSpPr/>
            <p:nvPr/>
          </p:nvCxnSpPr>
          <p:spPr>
            <a:xfrm>
              <a:off x="23290513" y="9051683"/>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cxnSp>
          <p:nvCxnSpPr>
            <p:cNvPr id="191" name="Straight Connector 190"/>
            <p:cNvCxnSpPr/>
            <p:nvPr/>
          </p:nvCxnSpPr>
          <p:spPr>
            <a:xfrm>
              <a:off x="26391667" y="9060318"/>
              <a:ext cx="1314"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93" name="Straight Connector 192"/>
            <p:cNvCxnSpPr/>
            <p:nvPr/>
          </p:nvCxnSpPr>
          <p:spPr>
            <a:xfrm>
              <a:off x="26215585" y="9055234"/>
              <a:ext cx="0" cy="237744"/>
            </a:xfrm>
            <a:prstGeom prst="line">
              <a:avLst/>
            </a:prstGeom>
            <a:ln w="28575">
              <a:solidFill>
                <a:srgbClr val="00B050"/>
              </a:solidFill>
            </a:ln>
          </p:spPr>
          <p:style>
            <a:lnRef idx="1">
              <a:schemeClr val="accent6"/>
            </a:lnRef>
            <a:fillRef idx="0">
              <a:schemeClr val="accent6"/>
            </a:fillRef>
            <a:effectRef idx="0">
              <a:schemeClr val="accent6"/>
            </a:effectRef>
            <a:fontRef idx="minor">
              <a:schemeClr val="tx1"/>
            </a:fontRef>
          </p:style>
        </p:cxnSp>
        <p:cxnSp>
          <p:nvCxnSpPr>
            <p:cNvPr id="194" name="Straight Connector 193"/>
            <p:cNvCxnSpPr/>
            <p:nvPr/>
          </p:nvCxnSpPr>
          <p:spPr>
            <a:xfrm flipV="1">
              <a:off x="25818108" y="9045270"/>
              <a:ext cx="538" cy="237744"/>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sp>
          <p:nvSpPr>
            <p:cNvPr id="11" name="Rectangle 10"/>
            <p:cNvSpPr/>
            <p:nvPr/>
          </p:nvSpPr>
          <p:spPr>
            <a:xfrm>
              <a:off x="28357051" y="9800390"/>
              <a:ext cx="1893467" cy="403316"/>
            </a:xfrm>
            <a:prstGeom prst="rect">
              <a:avLst/>
            </a:prstGeom>
          </p:spPr>
          <p:txBody>
            <a:bodyPr wrap="none">
              <a:spAutoFit/>
            </a:bodyPr>
            <a:lstStyle/>
            <a:p>
              <a:r>
                <a:rPr lang="en-US" sz="2021" dirty="0">
                  <a:latin typeface="+mj-lt"/>
                </a:rPr>
                <a:t>(NC_000001.10)</a:t>
              </a:r>
              <a:endParaRPr lang="en-US" sz="1819" dirty="0">
                <a:latin typeface="+mj-lt"/>
              </a:endParaRPr>
            </a:p>
          </p:txBody>
        </p:sp>
      </p:grpSp>
      <p:cxnSp>
        <p:nvCxnSpPr>
          <p:cNvPr id="261" name="Straight Connector 260"/>
          <p:cNvCxnSpPr/>
          <p:nvPr/>
        </p:nvCxnSpPr>
        <p:spPr>
          <a:xfrm flipH="1">
            <a:off x="167470" y="5512538"/>
            <a:ext cx="85373" cy="26895913"/>
          </a:xfrm>
          <a:prstGeom prst="line">
            <a:avLst/>
          </a:prstGeom>
          <a:ln w="57150">
            <a:solidFill>
              <a:srgbClr val="9696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883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18590</TotalTime>
  <Words>1027</Words>
  <Application>Microsoft Macintosh PowerPoint</Application>
  <PresentationFormat>Custom</PresentationFormat>
  <Paragraphs>184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NIH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Anne-Sophie Fratzscher</cp:lastModifiedBy>
  <cp:revision>590</cp:revision>
  <cp:lastPrinted>2019-08-02T15:54:29Z</cp:lastPrinted>
  <dcterms:created xsi:type="dcterms:W3CDTF">2014-07-14T15:50:53Z</dcterms:created>
  <dcterms:modified xsi:type="dcterms:W3CDTF">2021-07-28T14:55:59Z</dcterms:modified>
</cp:coreProperties>
</file>