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3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/>
          <a:p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4200" b="1" strike="noStrike" spc="-1">
                <a:solidFill>
                  <a:srgbClr val="1A1A1A"/>
                </a:solidFill>
                <a:latin typeface="Raleway"/>
                <a:ea typeface="Raleway"/>
              </a:rPr>
              <a:t>Bike Sharing Demand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7560" y="6296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Pre Evaluation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7710" y="1432560"/>
            <a:ext cx="7688580" cy="3352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" altLang="en-US" sz="1400" b="0" strike="noStrike" spc="-1">
                <a:solidFill>
                  <a:srgbClr val="000000"/>
                </a:solidFill>
                <a:latin typeface="Arial"/>
              </a:rPr>
              <a:t>Data Prprocessing</a:t>
            </a:r>
            <a:endParaRPr lang="" alt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" altLang="en-US" sz="1400" b="0" strike="noStrike" spc="-1">
                <a:solidFill>
                  <a:srgbClr val="000000"/>
                </a:solidFill>
                <a:latin typeface="Arial"/>
              </a:rPr>
              <a:t>Missing Values</a:t>
            </a:r>
            <a:endParaRPr lang="" alt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" altLang="en-US" sz="1400" b="0" strike="noStrike" spc="-1">
                <a:solidFill>
                  <a:srgbClr val="000000"/>
                </a:solidFill>
                <a:latin typeface="Arial"/>
              </a:rPr>
              <a:t>Outlier detection</a:t>
            </a:r>
            <a:endParaRPr lang="" alt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" altLang="en-US" sz="1400" b="0" strike="noStrike" spc="-1">
                <a:solidFill>
                  <a:srgbClr val="000000"/>
                </a:solidFill>
                <a:latin typeface="Arial"/>
              </a:rPr>
              <a:t>Feature Engineering</a:t>
            </a:r>
            <a:endParaRPr lang="" alt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" altLang="en-US" sz="1400" b="0" strike="noStrike" spc="-1">
                <a:solidFill>
                  <a:srgbClr val="000000"/>
                </a:solidFill>
                <a:latin typeface="Arial"/>
              </a:rPr>
              <a:t>Splitting datetime field into four fields hours, day of week, day of year, month.</a:t>
            </a:r>
            <a:endParaRPr lang="" alt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" altLang="en-US" sz="1400" b="0" strike="noStrike" spc="-1">
                <a:solidFill>
                  <a:srgbClr val="000000"/>
                </a:solidFill>
                <a:latin typeface="Arial"/>
              </a:rPr>
              <a:t>Applying Linear Regression</a:t>
            </a:r>
            <a:endParaRPr lang="" alt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lang="" alt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9360" y="53172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" alt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What's New</a:t>
            </a: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9615" y="1287780"/>
            <a:ext cx="7688580" cy="354139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lvl="0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" altLang="en-US" sz="1800" spc="-1">
                <a:solidFill>
                  <a:srgbClr val="000000"/>
                </a:solidFill>
                <a:latin typeface="Arial"/>
                <a:sym typeface="+mn-ea"/>
              </a:rPr>
              <a:t>Feature Engineering</a:t>
            </a:r>
            <a:endParaRPr lang="en-US" altLang="en-US" sz="1800" spc="-1">
              <a:solidFill>
                <a:srgbClr val="000000"/>
              </a:solidFill>
              <a:latin typeface="Arial"/>
              <a:sym typeface="+mn-ea"/>
            </a:endParaRPr>
          </a:p>
          <a:p>
            <a:pPr marL="914400" lvl="1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altLang="en-US" sz="1800" spc="-1">
                <a:solidFill>
                  <a:srgbClr val="000000"/>
                </a:solidFill>
                <a:latin typeface="Arial"/>
                <a:sym typeface="+mn-ea"/>
              </a:rPr>
              <a:t>Type Casting to Categorical types.</a:t>
            </a:r>
            <a:endParaRPr lang="en-US" alt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altLang="en-US" sz="1800" spc="-1">
                <a:solidFill>
                  <a:srgbClr val="000000"/>
                </a:solidFill>
                <a:latin typeface="Arial"/>
                <a:sym typeface="+mn-ea"/>
              </a:rPr>
              <a:t>EDA</a:t>
            </a:r>
            <a:endParaRPr lang="en-US" alt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altLang="en-US" sz="1800" spc="-1">
                <a:solidFill>
                  <a:srgbClr val="000000"/>
                </a:solidFill>
                <a:latin typeface="Arial"/>
                <a:sym typeface="+mn-ea"/>
              </a:rPr>
              <a:t>Providing insights about demand on the basis of hours, </a:t>
            </a:r>
            <a:r>
              <a:rPr lang="" altLang="en-US" sz="1800" spc="-1">
                <a:solidFill>
                  <a:srgbClr val="000000"/>
                </a:solidFill>
                <a:latin typeface="Arial"/>
                <a:sym typeface="+mn-ea"/>
              </a:rPr>
              <a:t>month,</a:t>
            </a:r>
            <a:r>
              <a:rPr lang="en-US" altLang="en-US" sz="1800" spc="-1">
                <a:solidFill>
                  <a:srgbClr val="000000"/>
                </a:solidFill>
                <a:latin typeface="Arial"/>
                <a:sym typeface="+mn-ea"/>
              </a:rPr>
              <a:t> season, weather, </a:t>
            </a:r>
            <a:r>
              <a:rPr lang="" altLang="en-US" sz="1800" spc="-1">
                <a:solidFill>
                  <a:srgbClr val="000000"/>
                </a:solidFill>
                <a:latin typeface="Arial"/>
                <a:sym typeface="+mn-ea"/>
              </a:rPr>
              <a:t>temperature, humidity.</a:t>
            </a:r>
            <a:endParaRPr lang="" altLang="en-US" sz="1800" spc="-1">
              <a:solidFill>
                <a:srgbClr val="000000"/>
              </a:solidFill>
              <a:latin typeface="Arial"/>
              <a:sym typeface="+mn-ea"/>
            </a:endParaRPr>
          </a:p>
          <a:p>
            <a:pPr marL="914400" lvl="1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" altLang="en-US" sz="1800" spc="-1">
                <a:solidFill>
                  <a:srgbClr val="000000"/>
                </a:solidFill>
                <a:latin typeface="Arial"/>
                <a:sym typeface="+mn-ea"/>
              </a:rPr>
              <a:t>Describing Correlation.</a:t>
            </a:r>
            <a:endParaRPr lang="" altLang="en-US" sz="1800" spc="-1">
              <a:solidFill>
                <a:srgbClr val="000000"/>
              </a:solidFill>
              <a:latin typeface="Arial"/>
              <a:sym typeface="+mn-ea"/>
            </a:endParaRPr>
          </a:p>
          <a:p>
            <a:pPr lvl="0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" altLang="en-US" sz="1800" spc="-1">
                <a:solidFill>
                  <a:srgbClr val="000000"/>
                </a:solidFill>
                <a:latin typeface="Arial"/>
                <a:sym typeface="+mn-ea"/>
              </a:rPr>
              <a:t>Applying Models</a:t>
            </a:r>
            <a:endParaRPr lang="" altLang="en-US" sz="1800" spc="-1">
              <a:solidFill>
                <a:srgbClr val="000000"/>
              </a:solidFill>
              <a:latin typeface="Arial"/>
              <a:sym typeface="+mn-ea"/>
            </a:endParaRPr>
          </a:p>
          <a:p>
            <a:pPr lvl="2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" altLang="en-US" sz="1800" spc="-1">
                <a:solidFill>
                  <a:srgbClr val="000000"/>
                </a:solidFill>
                <a:latin typeface="Arial"/>
                <a:sym typeface="+mn-ea"/>
              </a:rPr>
              <a:t>Linear Regression with Bagging</a:t>
            </a:r>
            <a:endParaRPr lang="" altLang="en-US" sz="1800" spc="-1">
              <a:solidFill>
                <a:srgbClr val="000000"/>
              </a:solidFill>
              <a:latin typeface="Arial"/>
              <a:sym typeface="+mn-ea"/>
            </a:endParaRPr>
          </a:p>
          <a:p>
            <a:pPr lvl="2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altLang="en-US" spc="-1">
                <a:solidFill>
                  <a:srgbClr val="000000"/>
                </a:solidFill>
                <a:latin typeface="Arial"/>
                <a:sym typeface="+mn-ea"/>
              </a:rPr>
              <a:t>Random Forest Regression</a:t>
            </a:r>
            <a:endParaRPr lang="" altLang="en-US" sz="1800" spc="-1">
              <a:solidFill>
                <a:srgbClr val="000000"/>
              </a:solidFill>
              <a:latin typeface="Arial"/>
              <a:sym typeface="+mn-ea"/>
            </a:endParaRPr>
          </a:p>
          <a:p>
            <a:pPr lvl="2" indent="-3429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" altLang="en-US" sz="1800" spc="-1">
                <a:solidFill>
                  <a:srgbClr val="000000"/>
                </a:solidFill>
                <a:latin typeface="Arial"/>
                <a:sym typeface="+mn-ea"/>
              </a:rPr>
              <a:t>Gradient Boosting</a:t>
            </a:r>
            <a:endParaRPr lang="" altLang="en-US" sz="1800" b="0" strike="noStrike" spc="-1">
              <a:solidFill>
                <a:srgbClr val="000000"/>
              </a:solidFill>
              <a:latin typeface="Arial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Presentation</Application>
  <PresentationFormat/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SimSun</vt:lpstr>
      <vt:lpstr>Wingdings</vt:lpstr>
      <vt:lpstr>Arial</vt:lpstr>
      <vt:lpstr>Times New Roman</vt:lpstr>
      <vt:lpstr>Symbol</vt:lpstr>
      <vt:lpstr>Raleway</vt:lpstr>
      <vt:lpstr>Lato</vt:lpstr>
      <vt:lpstr>Gubbi</vt:lpstr>
      <vt:lpstr>DejaVu Sans</vt:lpstr>
      <vt:lpstr>微软雅黑</vt:lpstr>
      <vt:lpstr>Droid Sans Fallback</vt:lpstr>
      <vt:lpstr/>
      <vt:lpstr>Arial Unicode MS</vt:lpstr>
      <vt:lpstr>OpenSymbol</vt:lpstr>
      <vt:lpstr>Calibri</vt:lpstr>
      <vt:lpstr>Office Theme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</dc:title>
  <dc:creator/>
  <cp:lastModifiedBy>abdul</cp:lastModifiedBy>
  <cp:revision>64</cp:revision>
  <dcterms:created xsi:type="dcterms:W3CDTF">2018-12-25T19:25:40Z</dcterms:created>
  <dcterms:modified xsi:type="dcterms:W3CDTF">2018-12-25T19:25:40Z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