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2" r:id="rId19"/>
    <p:sldId id="271" r:id="rId20"/>
    <p:sldId id="273" r:id="rId21"/>
    <p:sldId id="274" r:id="rId22"/>
    <p:sldId id="275" r:id="rId23"/>
    <p:sldId id="276" r:id="rId24"/>
    <p:sldId id="279" r:id="rId25"/>
  </p:sldIdLst>
  <p:sldSz cx="9144000" cy="5143500"/>
  <p:notesSz cx="6858000" cy="9144000"/>
  <p:embeddedFontLst>
    <p:embeddedFont>
      <p:font typeface="Raleway" charset="0"/>
      <p:regular r:id="rId29"/>
      <p:bold r:id="rId30"/>
      <p:italic r:id="rId31"/>
      <p:boldItalic r:id="rId32"/>
    </p:embeddedFont>
    <p:embeddedFont>
      <p:font typeface="Lat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4b301b3b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4b301b3b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4b301b3b_0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4b301b3b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4b301b3b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4b301b3b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4b301b3b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4b301b3b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4b301b3b_0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4b301b3b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Bike Sharing Demand</a:t>
            </a:r>
            <a:endParaRPr lang="en-GB"/>
          </a:p>
        </p:txBody>
      </p:sp>
      <p:sp>
        <p:nvSpPr>
          <p:cNvPr id="87" name="Google Shape;87;p13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729615" y="1475105"/>
            <a:ext cx="7688580" cy="2865120"/>
          </a:xfrm>
        </p:spPr>
        <p:txBody>
          <a:bodyPr/>
          <a:p>
            <a:r>
              <a:rPr lang="en-US" altLang="en-US"/>
              <a:t>DateTime Column (datetime)</a:t>
            </a:r>
            <a:endParaRPr lang="en-US" altLang="en-US"/>
          </a:p>
          <a:p>
            <a:pPr marL="615950" lvl="1" indent="0">
              <a:buNone/>
            </a:pPr>
            <a:r>
              <a:rPr lang="en-US" altLang="en-US"/>
              <a:t>Date time is divided into 4 columns</a:t>
            </a:r>
            <a:endParaRPr lang="en-US" altLang="en-US"/>
          </a:p>
          <a:p>
            <a:pPr marL="844550" lvl="1" indent="-228600">
              <a:buAutoNum type="arabicPeriod"/>
            </a:pPr>
            <a:r>
              <a:rPr lang="en-US" altLang="en-US"/>
              <a:t>day (Day Of year) from 0 to 364</a:t>
            </a:r>
            <a:endParaRPr lang="en-US" altLang="en-US"/>
          </a:p>
          <a:p>
            <a:pPr marL="844550" lvl="1" indent="-228600">
              <a:buAutoNum type="arabicPeriod"/>
            </a:pPr>
            <a:r>
              <a:rPr lang="en-US" altLang="en-US"/>
              <a:t>month (month of year) from 1 to 12</a:t>
            </a:r>
            <a:endParaRPr lang="en-US" altLang="en-US"/>
          </a:p>
          <a:p>
            <a:pPr marL="844550" lvl="1" indent="-228600">
              <a:buAutoNum type="arabicPeriod"/>
            </a:pPr>
            <a:r>
              <a:rPr lang="en-US" altLang="en-US"/>
              <a:t>dayofweek from 0 to 6</a:t>
            </a:r>
            <a:endParaRPr lang="en-US" altLang="en-US"/>
          </a:p>
          <a:p>
            <a:pPr marL="844550" lvl="1" indent="-228600">
              <a:buAutoNum type="arabicPeriod"/>
            </a:pPr>
            <a:r>
              <a:rPr lang="en-US" altLang="en-US"/>
              <a:t>hours from 0 to 23</a:t>
            </a:r>
            <a:endParaRPr lang="en-US" altLang="en-US"/>
          </a:p>
          <a:p>
            <a:pPr marL="158750" lvl="0" indent="0">
              <a:buNone/>
            </a:pPr>
            <a:r>
              <a:rPr lang="en-US" altLang="en-US"/>
              <a:t>These are Categorical Types</a:t>
            </a:r>
            <a:endParaRPr lang="en-US" altLang="en-US"/>
          </a:p>
          <a:p>
            <a:pPr marL="844550" lvl="1" indent="-228600"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6910" y="571255"/>
            <a:ext cx="7688700" cy="535200"/>
          </a:xfrm>
        </p:spPr>
        <p:txBody>
          <a:bodyPr/>
          <a:p>
            <a:r>
              <a:rPr lang="en-US" altLang="en-US"/>
              <a:t>Missing Values</a:t>
            </a:r>
            <a:endParaRPr lang="en-US" altLang="en-US"/>
          </a:p>
        </p:txBody>
      </p:sp>
      <p:pic>
        <p:nvPicPr>
          <p:cNvPr id="6" name="Picture 5" descr="as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279525"/>
            <a:ext cx="8028940" cy="3467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7545" y="561095"/>
            <a:ext cx="7688700" cy="535200"/>
          </a:xfrm>
        </p:spPr>
        <p:txBody>
          <a:bodyPr/>
          <a:p>
            <a:r>
              <a:rPr lang="en-US" altLang="en-US"/>
              <a:t>After Replacing Missing Values</a:t>
            </a:r>
            <a:endParaRPr lang="en-US" altLang="en-US"/>
          </a:p>
        </p:txBody>
      </p:sp>
      <p:pic>
        <p:nvPicPr>
          <p:cNvPr id="4" name="Picture 3" descr="adas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096645"/>
            <a:ext cx="8262620" cy="3837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60870" y="522360"/>
            <a:ext cx="7688700" cy="535200"/>
          </a:xfrm>
        </p:spPr>
        <p:txBody>
          <a:bodyPr/>
          <a:p>
            <a:r>
              <a:rPr lang="en-US" altLang="en-US"/>
              <a:t>Outliers Detection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1240155"/>
            <a:ext cx="8514080" cy="3636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9450" y="522360"/>
            <a:ext cx="7688700" cy="535200"/>
          </a:xfrm>
        </p:spPr>
        <p:txBody>
          <a:bodyPr/>
          <a:p>
            <a:r>
              <a:rPr lang="en-US" altLang="en-US"/>
              <a:t>Removing Outliers From Working Day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1201420"/>
            <a:ext cx="851408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7710" y="492760"/>
            <a:ext cx="7688580" cy="545465"/>
          </a:xfrm>
        </p:spPr>
        <p:txBody>
          <a:bodyPr/>
          <a:p>
            <a:r>
              <a:rPr lang="en-US" altLang="en-US"/>
              <a:t>Outliers in Season 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1245235"/>
            <a:ext cx="8396605" cy="36760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9450" y="571255"/>
            <a:ext cx="7688700" cy="535200"/>
          </a:xfrm>
        </p:spPr>
        <p:txBody>
          <a:bodyPr/>
          <a:p>
            <a:r>
              <a:rPr lang="en-US" altLang="en-US"/>
              <a:t>Data Analysis: Correlation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775" y="1283970"/>
            <a:ext cx="6286500" cy="36563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9450" y="580780"/>
            <a:ext cx="7688700" cy="535200"/>
          </a:xfrm>
        </p:spPr>
        <p:txBody>
          <a:bodyPr/>
          <a:p>
            <a:r>
              <a:rPr lang="en-US" altLang="en-US"/>
              <a:t>Average Count Every Hour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1221740"/>
            <a:ext cx="8280400" cy="35928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7545" y="531885"/>
            <a:ext cx="7688700" cy="535200"/>
          </a:xfrm>
        </p:spPr>
        <p:txBody>
          <a:bodyPr/>
          <a:p>
            <a:r>
              <a:rPr lang="en-US" altLang="en-US"/>
              <a:t>Average Count By Season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765" y="1497965"/>
            <a:ext cx="5866765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7545" y="561095"/>
            <a:ext cx="7688700" cy="535200"/>
          </a:xfrm>
        </p:spPr>
        <p:txBody>
          <a:bodyPr/>
          <a:p>
            <a:r>
              <a:rPr lang="en-US" altLang="en-US"/>
              <a:t>Average Count By Weather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1674495"/>
            <a:ext cx="5866765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545" y="629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</a:t>
            </a:r>
            <a:endParaRPr lang="en-GB"/>
          </a:p>
        </p:txBody>
      </p:sp>
      <p:sp>
        <p:nvSpPr>
          <p:cNvPr id="93" name="Google Shape;93;p14"/>
          <p:cNvSpPr txBox="1"/>
          <p:nvPr>
            <p:ph type="body" idx="1"/>
          </p:nvPr>
        </p:nvSpPr>
        <p:spPr>
          <a:xfrm>
            <a:off x="727545" y="182741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Bike sharing systems are a means of renting bicycles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Using these systems, people are able rent a bike from a one location and return it to a different place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Currently, there are over 500 bike-sharing programs.</a:t>
            </a:r>
            <a:endParaRPr lang="en-GB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9450" y="561730"/>
            <a:ext cx="7688700" cy="535200"/>
          </a:xfrm>
        </p:spPr>
        <p:txBody>
          <a:bodyPr/>
          <a:p>
            <a:r>
              <a:rPr lang="en-US" altLang="en-US"/>
              <a:t>Average Count By Humidity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1723390"/>
            <a:ext cx="8514080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9450" y="541410"/>
            <a:ext cx="7688700" cy="535200"/>
          </a:xfrm>
        </p:spPr>
        <p:txBody>
          <a:bodyPr/>
          <a:p>
            <a:r>
              <a:rPr lang="en-US" altLang="en-US"/>
              <a:t>Average Count By Temperature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713865"/>
            <a:ext cx="8514080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9450" y="555380"/>
            <a:ext cx="7688700" cy="535200"/>
          </a:xfrm>
        </p:spPr>
        <p:txBody>
          <a:bodyPr/>
          <a:p>
            <a:r>
              <a:rPr lang="en-US" altLang="en-US"/>
              <a:t>Final Features for Modeling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9615" y="1475740"/>
            <a:ext cx="7688580" cy="2901315"/>
          </a:xfrm>
        </p:spPr>
        <p:txBody>
          <a:bodyPr/>
          <a:p>
            <a:r>
              <a:rPr lang="en-US" altLang="en-US" sz="1600"/>
              <a:t>day</a:t>
            </a:r>
            <a:endParaRPr lang="en-US" altLang="en-US" sz="1600"/>
          </a:p>
          <a:p>
            <a:r>
              <a:rPr lang="en-US" altLang="en-US" sz="1600"/>
              <a:t>month</a:t>
            </a:r>
            <a:endParaRPr lang="en-US" altLang="en-US" sz="1600"/>
          </a:p>
          <a:p>
            <a:r>
              <a:rPr lang="en-US" altLang="en-US" sz="1600"/>
              <a:t>dayofweek</a:t>
            </a:r>
            <a:endParaRPr lang="en-US" altLang="en-US" sz="1600"/>
          </a:p>
          <a:p>
            <a:r>
              <a:rPr lang="en-US" altLang="en-US" sz="1600"/>
              <a:t>hour</a:t>
            </a:r>
            <a:endParaRPr lang="en-US" altLang="en-US" sz="1600"/>
          </a:p>
          <a:p>
            <a:r>
              <a:rPr lang="en-US" altLang="en-US" sz="1600"/>
              <a:t>season</a:t>
            </a:r>
            <a:endParaRPr lang="en-US" altLang="en-US" sz="1600"/>
          </a:p>
          <a:p>
            <a:r>
              <a:rPr lang="en-US" altLang="en-US" sz="1600"/>
              <a:t>holiday</a:t>
            </a:r>
            <a:endParaRPr lang="en-US" altLang="en-US" sz="1600"/>
          </a:p>
          <a:p>
            <a:r>
              <a:rPr lang="en-US" altLang="en-US" sz="1600"/>
              <a:t>workingday</a:t>
            </a:r>
            <a:endParaRPr lang="en-US" altLang="en-US" sz="1600"/>
          </a:p>
          <a:p>
            <a:r>
              <a:rPr lang="en-US" altLang="en-US" sz="1600"/>
              <a:t>weather</a:t>
            </a:r>
            <a:endParaRPr lang="en-US" altLang="en-US" sz="1600"/>
          </a:p>
          <a:p>
            <a:r>
              <a:rPr lang="en-US" altLang="en-US" sz="1600"/>
              <a:t>temp</a:t>
            </a:r>
            <a:endParaRPr lang="en-US" altLang="en-US" sz="1600"/>
          </a:p>
          <a:p>
            <a:r>
              <a:rPr lang="en-US" altLang="en-US" sz="1600"/>
              <a:t>humidity</a:t>
            </a:r>
            <a:endParaRPr lang="en-US" altLang="en-US" sz="1600"/>
          </a:p>
          <a:p>
            <a:r>
              <a:rPr lang="en-US" altLang="en-US" sz="1600"/>
              <a:t>windspeed</a:t>
            </a:r>
            <a:endParaRPr lang="en-US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3188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of project </a:t>
            </a:r>
            <a:endParaRPr lang="en-GB"/>
          </a:p>
        </p:txBody>
      </p:sp>
      <p:sp>
        <p:nvSpPr>
          <p:cNvPr id="99" name="Google Shape;99;p15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System must predict the total count of bikes rented during each hour 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Using only information available prior to the rental period.</a:t>
            </a:r>
            <a:endParaRPr 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545" y="59094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Key features</a:t>
            </a:r>
            <a:endParaRPr lang="en-GB"/>
          </a:p>
        </p:txBody>
      </p:sp>
      <p:sp>
        <p:nvSpPr>
          <p:cNvPr id="105" name="Google Shape;105;p16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 have hourly rental data spanning two years. 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For this project, the training set is comprised of the first 19 days of each month,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test set is the 20th to the end of the month</a:t>
            </a:r>
            <a:endParaRPr lang="en-GB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5157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attributes</a:t>
            </a:r>
            <a:endParaRPr lang="en-GB"/>
          </a:p>
        </p:txBody>
      </p:sp>
      <p:sp>
        <p:nvSpPr>
          <p:cNvPr id="111" name="Google Shape;111;p17"/>
          <p:cNvSpPr txBox="1"/>
          <p:nvPr>
            <p:ph type="body" idx="1"/>
          </p:nvPr>
        </p:nvSpPr>
        <p:spPr>
          <a:xfrm>
            <a:off x="729450" y="191123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GB" sz="14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datetime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date + </a:t>
            </a:r>
            <a:r>
              <a:rPr lang="en-US" alt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hourly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timestamp 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 sz="14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season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 1 = spring, 2 = summer, 3 = fall, 4 = winter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</a:pPr>
            <a:r>
              <a:rPr lang="en-GB" sz="14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holiday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whether the day is considered a holiday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 sz="14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workingday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whether the day is neither a weekend nor holiday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body" idx="1"/>
          </p:nvPr>
        </p:nvSpPr>
        <p:spPr>
          <a:xfrm>
            <a:off x="727710" y="1433195"/>
            <a:ext cx="7688580" cy="3503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endParaRPr lang="en-GB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en-GB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1: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Clear, Few clouds, Partly cloudy, Partly cloudy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GB" sz="118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 sz="118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2:</a:t>
            </a:r>
            <a:r>
              <a:rPr lang="en-GB" sz="118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Mist + Cloudy, Mist + Broken clouds, Mist + Few clouds, Mist </a:t>
            </a:r>
            <a:endParaRPr sz="118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 sz="118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3:</a:t>
            </a:r>
            <a:r>
              <a:rPr lang="en-GB" sz="118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Light Snow, Light Rain + Thunderstorm + Scattered clouds, Light Rain + Scattered clouds </a:t>
            </a:r>
            <a:endParaRPr sz="118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 sz="118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4:</a:t>
            </a:r>
            <a:r>
              <a:rPr lang="en-GB" sz="118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Heavy Rain + Ice Pallets + Thunderstorm + Mist, Snow + Fog </a:t>
            </a:r>
            <a:endParaRPr sz="118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 - temperature in Celsius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atemp - "feels like" temperature in Celsius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729615" y="1320165"/>
            <a:ext cx="7688580" cy="3020060"/>
          </a:xfrm>
        </p:spPr>
        <p:txBody>
          <a:bodyPr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humidity - relative humidity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windspeed - wind speed</a:t>
            </a:r>
            <a:endParaRPr lang="en-GB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casual - number of non-registered user rentals initiated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registered - number of registered user rentals initiated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 - number of total rentals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Data Prepocessing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/>
              <a:t>Data Types:</a:t>
            </a:r>
            <a:endParaRPr lang="en-US" altLang="en-US"/>
          </a:p>
          <a:p>
            <a:pPr lvl="1"/>
            <a:r>
              <a:rPr lang="en-US" altLang="en-US"/>
              <a:t>Categorical Data:</a:t>
            </a:r>
            <a:endParaRPr lang="en-US" altLang="en-US"/>
          </a:p>
          <a:p>
            <a:pPr lvl="2"/>
            <a:r>
              <a:rPr lang="en-US" altLang="en-US"/>
              <a:t>season</a:t>
            </a:r>
            <a:endParaRPr lang="en-US" altLang="en-US"/>
          </a:p>
          <a:p>
            <a:pPr lvl="2"/>
            <a:r>
              <a:rPr lang="en-US" altLang="en-US"/>
              <a:t>holiday</a:t>
            </a:r>
            <a:endParaRPr lang="en-US" altLang="en-US"/>
          </a:p>
          <a:p>
            <a:pPr lvl="2"/>
            <a:r>
              <a:rPr lang="en-US" altLang="en-US"/>
              <a:t>working day</a:t>
            </a:r>
            <a:endParaRPr lang="en-US" altLang="en-US"/>
          </a:p>
          <a:p>
            <a:pPr lvl="2"/>
            <a:r>
              <a:rPr lang="en-US" altLang="en-US"/>
              <a:t>Weather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729615" y="1397635"/>
            <a:ext cx="7688580" cy="2942590"/>
          </a:xfrm>
        </p:spPr>
        <p:txBody>
          <a:bodyPr/>
          <a:p>
            <a:r>
              <a:rPr lang="en-US" altLang="en-US"/>
              <a:t>Numeric</a:t>
            </a:r>
            <a:endParaRPr lang="en-US" altLang="en-US"/>
          </a:p>
          <a:p>
            <a:pPr lvl="1"/>
            <a:r>
              <a:rPr lang="en-US" altLang="en-US"/>
              <a:t>temp</a:t>
            </a:r>
            <a:endParaRPr lang="en-US" altLang="en-US"/>
          </a:p>
          <a:p>
            <a:pPr lvl="1"/>
            <a:r>
              <a:rPr lang="en-US" altLang="en-US"/>
              <a:t>atemp</a:t>
            </a:r>
            <a:endParaRPr lang="en-US" altLang="en-US"/>
          </a:p>
          <a:p>
            <a:pPr lvl="1"/>
            <a:r>
              <a:rPr lang="en-US" altLang="en-US"/>
              <a:t>humidity</a:t>
            </a:r>
            <a:endParaRPr lang="en-US" altLang="en-US"/>
          </a:p>
          <a:p>
            <a:pPr lvl="1"/>
            <a:r>
              <a:rPr lang="en-US" altLang="en-US"/>
              <a:t>windspeed</a:t>
            </a:r>
            <a:endParaRPr lang="en-US" altLang="en-US"/>
          </a:p>
          <a:p>
            <a:pPr lvl="1"/>
            <a:r>
              <a:rPr lang="en-US" altLang="en-US"/>
              <a:t>casual</a:t>
            </a:r>
            <a:endParaRPr lang="en-US" altLang="en-US"/>
          </a:p>
          <a:p>
            <a:pPr lvl="1"/>
            <a:r>
              <a:rPr lang="en-US" altLang="en-US"/>
              <a:t>registerred</a:t>
            </a:r>
            <a:endParaRPr lang="en-US" altLang="en-US"/>
          </a:p>
          <a:p>
            <a:pPr lvl="1"/>
            <a:r>
              <a:rPr lang="en-US" altLang="en-US"/>
              <a:t>count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2037</Words>
  <Application>WPS Presentation</Application>
  <PresentationFormat/>
  <Paragraphs>105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Arial</vt:lpstr>
      <vt:lpstr>Raleway</vt:lpstr>
      <vt:lpstr>Lato</vt:lpstr>
      <vt:lpstr>DejaVu Sans</vt:lpstr>
      <vt:lpstr>Gubbi</vt:lpstr>
      <vt:lpstr>微软雅黑</vt:lpstr>
      <vt:lpstr>Droid Sans Fallback</vt:lpstr>
      <vt:lpstr/>
      <vt:lpstr>Arial Unicode MS</vt:lpstr>
      <vt:lpstr>OpenSymbol</vt:lpstr>
      <vt:lpstr>Streamline</vt:lpstr>
      <vt:lpstr>Bike Sharing Demand</vt:lpstr>
      <vt:lpstr>Problem Statement </vt:lpstr>
      <vt:lpstr>Goals of project </vt:lpstr>
      <vt:lpstr>DataSet Key features</vt:lpstr>
      <vt:lpstr>DataSet attributes</vt:lpstr>
      <vt:lpstr>PowerPoint 演示文稿</vt:lpstr>
      <vt:lpstr>PowerPoint 演示文稿</vt:lpstr>
      <vt:lpstr>Data Prepocessing</vt:lpstr>
      <vt:lpstr>PowerPoint 演示文稿</vt:lpstr>
      <vt:lpstr>PowerPoint 演示文稿</vt:lpstr>
      <vt:lpstr>Missing Values</vt:lpstr>
      <vt:lpstr>After Replacing Missing Values</vt:lpstr>
      <vt:lpstr>Outliers Detection</vt:lpstr>
      <vt:lpstr>Removing Outliers From Working Day</vt:lpstr>
      <vt:lpstr>Outliers in Season </vt:lpstr>
      <vt:lpstr>Data Analysis: Correlation</vt:lpstr>
      <vt:lpstr>Average Count Every Hour</vt:lpstr>
      <vt:lpstr>Average Count By Season</vt:lpstr>
      <vt:lpstr>Average Count By Weather</vt:lpstr>
      <vt:lpstr>Average Count By Humidity</vt:lpstr>
      <vt:lpstr>Average Count By Temperature</vt:lpstr>
      <vt:lpstr>Final Features for Modeling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</dc:title>
  <dc:creator/>
  <cp:lastModifiedBy>abdul</cp:lastModifiedBy>
  <cp:revision>58</cp:revision>
  <dcterms:created xsi:type="dcterms:W3CDTF">2018-12-25T15:44:13Z</dcterms:created>
  <dcterms:modified xsi:type="dcterms:W3CDTF">2018-12-25T15:44:13Z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