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8" r:id="rId3"/>
    <p:sldId id="299" r:id="rId4"/>
    <p:sldId id="300" r:id="rId5"/>
    <p:sldId id="257" r:id="rId6"/>
    <p:sldId id="283" r:id="rId7"/>
    <p:sldId id="278" r:id="rId8"/>
    <p:sldId id="291" r:id="rId9"/>
    <p:sldId id="292" r:id="rId10"/>
    <p:sldId id="259" r:id="rId11"/>
    <p:sldId id="293" r:id="rId12"/>
    <p:sldId id="260" r:id="rId13"/>
    <p:sldId id="295" r:id="rId14"/>
    <p:sldId id="279" r:id="rId15"/>
    <p:sldId id="261" r:id="rId16"/>
    <p:sldId id="280" r:id="rId17"/>
    <p:sldId id="262" r:id="rId18"/>
    <p:sldId id="281" r:id="rId19"/>
    <p:sldId id="296" r:id="rId20"/>
    <p:sldId id="264" r:id="rId21"/>
    <p:sldId id="301" r:id="rId22"/>
    <p:sldId id="284" r:id="rId23"/>
    <p:sldId id="265" r:id="rId24"/>
    <p:sldId id="266" r:id="rId25"/>
    <p:sldId id="282" r:id="rId26"/>
    <p:sldId id="267" r:id="rId27"/>
    <p:sldId id="268" r:id="rId28"/>
    <p:sldId id="285" r:id="rId29"/>
    <p:sldId id="297" r:id="rId30"/>
    <p:sldId id="269" r:id="rId31"/>
    <p:sldId id="302" r:id="rId32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7378585-76F4-4136-80DC-A9FC045B2750}" type="datetimeFigureOut">
              <a:rPr lang="en-US" smtClean="0"/>
              <a:pPr/>
              <a:t>2016-02-11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0D23F4-9A11-4F02-80D9-F13E03F1AE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i="0" u="none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 220</a:t>
            </a:r>
            <a:br>
              <a:rPr lang="en-US" dirty="0" smtClean="0"/>
            </a:br>
            <a:r>
              <a:rPr lang="en-US" sz="3100" dirty="0" smtClean="0"/>
              <a:t>Introduction to Classical Mythology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Homer, </a:t>
            </a:r>
            <a:r>
              <a:rPr lang="en-US" b="1" i="1" smtClean="0"/>
              <a:t>Iliad</a:t>
            </a:r>
            <a:r>
              <a:rPr lang="en-US" b="1" smtClean="0"/>
              <a:t> 13-16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Illustration by John Flaxman (1755-1826) from Alexander Pope's translation of the Iliad into English&#10;" title="book illustration of Polydamas advising Hector to retrea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Polydamas</a:t>
            </a:r>
            <a:r>
              <a:rPr lang="en-US" sz="4000" dirty="0" smtClean="0"/>
              <a:t> Warns the Trojans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800600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“Zeus gave you mastery in arms; therefore</a:t>
            </a:r>
          </a:p>
          <a:p>
            <a:pPr>
              <a:buNone/>
            </a:pPr>
            <a:r>
              <a:rPr lang="en-US" sz="1400" dirty="0" smtClean="0"/>
              <a:t>You think to excel in strategy as well.</a:t>
            </a:r>
          </a:p>
          <a:p>
            <a:pPr>
              <a:buNone/>
            </a:pPr>
            <a:r>
              <a:rPr lang="en-US" sz="1400" dirty="0" smtClean="0"/>
              <a:t>And yet you cannot have all gifts at once.</a:t>
            </a:r>
          </a:p>
          <a:p>
            <a:pPr>
              <a:buNone/>
            </a:pPr>
            <a:r>
              <a:rPr lang="en-US" sz="1400" dirty="0" smtClean="0"/>
              <a:t>Heaven gives one man skill in arms, another</a:t>
            </a:r>
          </a:p>
          <a:p>
            <a:pPr>
              <a:buNone/>
            </a:pPr>
            <a:r>
              <a:rPr lang="en-US" sz="1400" dirty="0" smtClean="0"/>
              <a:t>Skill in dancing, and a third man skill</a:t>
            </a:r>
          </a:p>
          <a:p>
            <a:pPr>
              <a:buNone/>
            </a:pPr>
            <a:r>
              <a:rPr lang="en-US" sz="1400" dirty="0" smtClean="0"/>
              <a:t>At </a:t>
            </a:r>
            <a:r>
              <a:rPr lang="en-US" sz="1400" dirty="0" err="1" smtClean="0"/>
              <a:t>glittern</a:t>
            </a:r>
            <a:r>
              <a:rPr lang="en-US" sz="1400" dirty="0" smtClean="0"/>
              <a:t> harp and song; but the Lord Zeus</a:t>
            </a:r>
          </a:p>
          <a:p>
            <a:pPr>
              <a:buNone/>
            </a:pPr>
            <a:r>
              <a:rPr lang="en-US" sz="1400" dirty="0" smtClean="0"/>
              <a:t>Who views the wide world has instilled clear thought </a:t>
            </a:r>
          </a:p>
          <a:p>
            <a:pPr>
              <a:buNone/>
            </a:pPr>
            <a:r>
              <a:rPr lang="en-US" sz="1400" dirty="0" smtClean="0"/>
              <a:t>In yet another. By his aid men flourish,</a:t>
            </a:r>
          </a:p>
          <a:p>
            <a:pPr>
              <a:buNone/>
            </a:pPr>
            <a:r>
              <a:rPr lang="en-US" sz="1400" dirty="0" smtClean="0"/>
              <a:t>And there are many he can save; he knows</a:t>
            </a:r>
          </a:p>
          <a:p>
            <a:pPr>
              <a:buNone/>
            </a:pPr>
            <a:r>
              <a:rPr lang="en-US" sz="1400" dirty="0" smtClean="0"/>
              <a:t>Better than any what his gift is worth.</a:t>
            </a:r>
          </a:p>
          <a:p>
            <a:pPr>
              <a:buNone/>
            </a:pPr>
            <a:r>
              <a:rPr lang="en-US" sz="1400" dirty="0" smtClean="0"/>
              <a:t>Let me tell you the best thing as I see it…</a:t>
            </a:r>
          </a:p>
          <a:p>
            <a:pPr>
              <a:buNone/>
            </a:pPr>
            <a:r>
              <a:rPr lang="en-US" sz="1400" dirty="0" smtClean="0"/>
              <a:t>… I fear</a:t>
            </a:r>
          </a:p>
          <a:p>
            <a:pPr>
              <a:buNone/>
            </a:pPr>
            <a:r>
              <a:rPr lang="en-US" sz="1400" dirty="0" smtClean="0"/>
              <a:t>The </a:t>
            </a:r>
            <a:r>
              <a:rPr lang="en-US" sz="1400" dirty="0" err="1" smtClean="0"/>
              <a:t>Akhaians</a:t>
            </a:r>
            <a:r>
              <a:rPr lang="en-US" sz="1400" dirty="0" smtClean="0"/>
              <a:t> may still pay the debt they owe</a:t>
            </a:r>
          </a:p>
          <a:p>
            <a:pPr>
              <a:buNone/>
            </a:pPr>
            <a:r>
              <a:rPr lang="en-US" sz="1400" dirty="0" smtClean="0"/>
              <a:t>For yesterday, as long as the man we know,</a:t>
            </a:r>
          </a:p>
          <a:p>
            <a:pPr>
              <a:buNone/>
            </a:pPr>
            <a:r>
              <a:rPr lang="en-US" sz="1400" dirty="0" smtClean="0"/>
              <a:t>Famished for battle, lingers on the beachhead:</a:t>
            </a:r>
          </a:p>
          <a:p>
            <a:pPr>
              <a:buNone/>
            </a:pPr>
            <a:r>
              <a:rPr lang="en-US" sz="1400" dirty="0" smtClean="0"/>
              <a:t>I doubt he’ll keep from fighting any longer.”</a:t>
            </a:r>
          </a:p>
          <a:p>
            <a:pPr>
              <a:buNone/>
            </a:pPr>
            <a:r>
              <a:rPr lang="en-US" sz="1400" dirty="0" smtClean="0"/>
              <a:t>This wariness won </a:t>
            </a:r>
            <a:r>
              <a:rPr lang="en-US" sz="1400" dirty="0" err="1" smtClean="0"/>
              <a:t>Hektor’s</a:t>
            </a:r>
            <a:r>
              <a:rPr lang="en-US" sz="1400" dirty="0" smtClean="0"/>
              <a:t> nod. (13.834-860)</a:t>
            </a:r>
            <a:endParaRPr lang="en-US" sz="1400" dirty="0"/>
          </a:p>
        </p:txBody>
      </p:sp>
      <p:pic>
        <p:nvPicPr>
          <p:cNvPr id="2050" name="Picture 2" descr="http://topillustrations.files.wordpress.com/2013/09/polydamas-and-h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067174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Illustration by John Flaxman (1755-1826) from Alexander Pope's translation of the Iliad into English&#10;" title="book illustration of Polydamas advising Hector to retrea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Greeks, Despondent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800600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Agamemnon hailed him, saying:</a:t>
            </a:r>
          </a:p>
          <a:p>
            <a:pPr>
              <a:buNone/>
            </a:pPr>
            <a:r>
              <a:rPr lang="en-US" sz="1400" dirty="0"/>
              <a:t>"Nestor, son of </a:t>
            </a:r>
            <a:r>
              <a:rPr lang="en-US" sz="1400" dirty="0" err="1"/>
              <a:t>Neleus</a:t>
            </a:r>
            <a:r>
              <a:rPr lang="en-US" sz="1400" dirty="0"/>
              <a:t>,</a:t>
            </a:r>
          </a:p>
          <a:p>
            <a:pPr>
              <a:buNone/>
            </a:pPr>
            <a:r>
              <a:rPr lang="en-US" sz="1400" dirty="0"/>
              <a:t>pride of </a:t>
            </a:r>
            <a:r>
              <a:rPr lang="en-US" sz="1400" dirty="0" err="1"/>
              <a:t>Akhaians</a:t>
            </a:r>
            <a:r>
              <a:rPr lang="en-US" sz="1400" dirty="0"/>
              <a:t>! Why turn this way, seaward,</a:t>
            </a:r>
          </a:p>
          <a:p>
            <a:pPr>
              <a:buNone/>
            </a:pPr>
            <a:r>
              <a:rPr lang="en-US" sz="1400" dirty="0"/>
              <a:t>away from the battle-danger? Now I fear</a:t>
            </a:r>
          </a:p>
          <a:p>
            <a:pPr>
              <a:buNone/>
            </a:pPr>
            <a:r>
              <a:rPr lang="en-US" sz="1400" dirty="0"/>
              <a:t>their champion, </a:t>
            </a:r>
            <a:r>
              <a:rPr lang="en-US" sz="1400" dirty="0" err="1"/>
              <a:t>Hektor</a:t>
            </a:r>
            <a:r>
              <a:rPr lang="en-US" sz="1400" dirty="0"/>
              <a:t>, will make good his word,</a:t>
            </a:r>
          </a:p>
          <a:p>
            <a:pPr>
              <a:buNone/>
            </a:pPr>
            <a:r>
              <a:rPr lang="en-US" sz="1400" dirty="0"/>
              <a:t>the threat he made in his harangue to Trojans,</a:t>
            </a:r>
          </a:p>
          <a:p>
            <a:pPr>
              <a:buNone/>
            </a:pPr>
            <a:r>
              <a:rPr lang="en-US" sz="1400" dirty="0"/>
              <a:t>not to return to Ilion from the </a:t>
            </a:r>
            <a:r>
              <a:rPr lang="en-US" sz="1400" dirty="0" err="1"/>
              <a:t>beachead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until he fired our ships and killed our men.</a:t>
            </a:r>
          </a:p>
          <a:p>
            <a:pPr>
              <a:buNone/>
            </a:pPr>
            <a:r>
              <a:rPr lang="en-US" sz="1400" dirty="0"/>
              <a:t>So he proclaimed; now it is coming true.</a:t>
            </a:r>
          </a:p>
          <a:p>
            <a:pPr>
              <a:buNone/>
            </a:pPr>
            <a:r>
              <a:rPr lang="en-US" sz="1400" dirty="0"/>
              <a:t>My god, it seems the rest of the </a:t>
            </a:r>
            <a:r>
              <a:rPr lang="en-US" sz="1400" dirty="0" err="1"/>
              <a:t>Akhaians</a:t>
            </a:r>
            <a:r>
              <a:rPr lang="en-US" sz="1400" dirty="0"/>
              <a:t>,</a:t>
            </a:r>
          </a:p>
          <a:p>
            <a:pPr>
              <a:buNone/>
            </a:pPr>
            <a:r>
              <a:rPr lang="en-US" sz="1400" dirty="0"/>
              <a:t>like </a:t>
            </a:r>
            <a:r>
              <a:rPr lang="en-US" sz="1400" dirty="0" err="1"/>
              <a:t>Akhilleus</a:t>
            </a:r>
            <a:r>
              <a:rPr lang="en-US" sz="1400" dirty="0"/>
              <a:t>, hold a grudge against me!</a:t>
            </a:r>
          </a:p>
          <a:p>
            <a:pPr>
              <a:buNone/>
            </a:pPr>
            <a:r>
              <a:rPr lang="en-US" sz="1400" dirty="0"/>
              <a:t>They have no will to fight, to save the ships."</a:t>
            </a:r>
          </a:p>
          <a:p>
            <a:pPr>
              <a:buNone/>
            </a:pPr>
            <a:r>
              <a:rPr lang="en-US" sz="1400" dirty="0"/>
              <a:t>14.45-56</a:t>
            </a:r>
          </a:p>
        </p:txBody>
      </p:sp>
      <p:pic>
        <p:nvPicPr>
          <p:cNvPr id="5122" name="Picture 2" descr="Codex Benito de Santa Mora (fifteenth century). Biblioteca Monasterio del Escorial, Spain." title="manuscript illumination of the Greek camp and the city of Tr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219200"/>
            <a:ext cx="3768115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Aphrodite lends Hera her girdle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Aphrodite, lover of smiling eyes, replied to her:</a:t>
            </a:r>
          </a:p>
          <a:p>
            <a:pPr>
              <a:buNone/>
            </a:pPr>
            <a:r>
              <a:rPr lang="en-US" sz="1600" dirty="0"/>
              <a:t>"It is not possible</a:t>
            </a:r>
          </a:p>
          <a:p>
            <a:pPr>
              <a:buNone/>
            </a:pPr>
            <a:r>
              <a:rPr lang="en-US" sz="1600" dirty="0"/>
              <a:t>and not expedient, either, to deny you,</a:t>
            </a:r>
          </a:p>
          <a:p>
            <a:pPr>
              <a:buNone/>
            </a:pPr>
            <a:r>
              <a:rPr lang="en-US" sz="1600" dirty="0"/>
              <a:t>who go to lie in the great arms of </a:t>
            </a:r>
            <a:r>
              <a:rPr lang="en-US" sz="1600" dirty="0" smtClean="0"/>
              <a:t>Zeus.</a:t>
            </a:r>
          </a:p>
          <a:p>
            <a:pPr>
              <a:buNone/>
            </a:pPr>
            <a:r>
              <a:rPr lang="en-US" sz="1600" dirty="0" smtClean="0"/>
              <a:t>Now </a:t>
            </a:r>
            <a:r>
              <a:rPr lang="en-US" sz="1600" dirty="0"/>
              <a:t>she unfastened from around her breast</a:t>
            </a:r>
          </a:p>
          <a:p>
            <a:pPr>
              <a:buNone/>
            </a:pPr>
            <a:r>
              <a:rPr lang="en-US" sz="1600" dirty="0"/>
              <a:t>a pierced brocaded girdle. Her enchantments</a:t>
            </a:r>
          </a:p>
          <a:p>
            <a:pPr>
              <a:buNone/>
            </a:pPr>
            <a:r>
              <a:rPr lang="en-US" sz="1600" dirty="0"/>
              <a:t>came from this: allurement of the eyes,</a:t>
            </a:r>
          </a:p>
          <a:p>
            <a:pPr>
              <a:buNone/>
            </a:pPr>
            <a:r>
              <a:rPr lang="en-US" sz="1600" dirty="0"/>
              <a:t>hunger of longing, and the touch of lips</a:t>
            </a:r>
          </a:p>
          <a:p>
            <a:pPr>
              <a:buNone/>
            </a:pPr>
            <a:r>
              <a:rPr lang="en-US" sz="1600" dirty="0"/>
              <a:t>that steals all wisdom from the coolest men.</a:t>
            </a:r>
          </a:p>
          <a:p>
            <a:pPr>
              <a:buNone/>
            </a:pPr>
            <a:r>
              <a:rPr lang="en-US" sz="1600" dirty="0"/>
              <a:t>14.237-45</a:t>
            </a:r>
            <a:endParaRPr lang="en-US" sz="1600" dirty="0" smtClean="0"/>
          </a:p>
        </p:txBody>
      </p:sp>
      <p:pic>
        <p:nvPicPr>
          <p:cNvPr id="6146" name="Picture 2" descr="Judith Ingwersen: Girdle of a Thousand Tassels, 1999 Acrylic Painting" title="a contemporary artist depicts Hera receiving the girdle of Aphrod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54813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Hera Seduces Zeus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… her ladyship </a:t>
            </a:r>
          </a:p>
          <a:p>
            <a:pPr>
              <a:buNone/>
            </a:pPr>
            <a:r>
              <a:rPr lang="en-US" sz="1600" dirty="0" smtClean="0"/>
              <a:t>Of the wide eyes took thought how to distract</a:t>
            </a:r>
          </a:p>
          <a:p>
            <a:pPr>
              <a:buNone/>
            </a:pPr>
            <a:r>
              <a:rPr lang="en-US" sz="1600" dirty="0" smtClean="0"/>
              <a:t>Her lord who bears the </a:t>
            </a:r>
            <a:r>
              <a:rPr lang="en-US" sz="1600" dirty="0" err="1" smtClean="0"/>
              <a:t>stormcloud</a:t>
            </a:r>
            <a:r>
              <a:rPr lang="en-US" sz="1600" dirty="0" smtClean="0"/>
              <a:t>. Her best plan,</a:t>
            </a:r>
          </a:p>
          <a:p>
            <a:pPr>
              <a:buNone/>
            </a:pPr>
            <a:r>
              <a:rPr lang="en-US" sz="1600" dirty="0" smtClean="0"/>
              <a:t>She thought, was this: to scent and adorn herself</a:t>
            </a:r>
          </a:p>
          <a:p>
            <a:pPr>
              <a:buNone/>
            </a:pPr>
            <a:r>
              <a:rPr lang="en-US" sz="1600" dirty="0" smtClean="0"/>
              <a:t>And visit Ida, hoping hot desire</a:t>
            </a:r>
          </a:p>
          <a:p>
            <a:pPr>
              <a:buNone/>
            </a:pPr>
            <a:r>
              <a:rPr lang="en-US" sz="1600" dirty="0" smtClean="0"/>
              <a:t>Might rise in him – desire to lie with her</a:t>
            </a:r>
          </a:p>
          <a:p>
            <a:pPr>
              <a:buNone/>
            </a:pPr>
            <a:r>
              <a:rPr lang="en-US" sz="1600" dirty="0" smtClean="0"/>
              <a:t>And make love to her nakedness – that so</a:t>
            </a:r>
          </a:p>
          <a:p>
            <a:pPr>
              <a:buNone/>
            </a:pPr>
            <a:r>
              <a:rPr lang="en-US" sz="1600" dirty="0" smtClean="0"/>
              <a:t>She might infuse warm slumber on his eyes</a:t>
            </a:r>
          </a:p>
          <a:p>
            <a:pPr>
              <a:buNone/>
            </a:pPr>
            <a:r>
              <a:rPr lang="en-US" sz="1600" dirty="0" smtClean="0"/>
              <a:t>And over his shrewd heart… (14. 180-189)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7170" name="Picture 2" descr="Annibale Caracci, 1597. Palazzo Farnese, Rome." title="fresco of Hera seducing Ze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2995166" cy="36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1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4191000" cy="3581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“No fear</a:t>
            </a:r>
          </a:p>
          <a:p>
            <a:pPr>
              <a:buNone/>
            </a:pPr>
            <a:r>
              <a:rPr lang="en-US" dirty="0" smtClean="0"/>
              <a:t>This act will be observed by god or man,</a:t>
            </a:r>
          </a:p>
          <a:p>
            <a:pPr>
              <a:buNone/>
            </a:pPr>
            <a:r>
              <a:rPr lang="en-US" dirty="0" smtClean="0"/>
              <a:t>I shall enshroud us in such golden cloud.</a:t>
            </a:r>
          </a:p>
          <a:p>
            <a:pPr>
              <a:buNone/>
            </a:pPr>
            <a:r>
              <a:rPr lang="en-US" dirty="0" smtClean="0"/>
              <a:t>Not even Helios could glimpse us through it,</a:t>
            </a:r>
          </a:p>
          <a:p>
            <a:pPr>
              <a:buNone/>
            </a:pPr>
            <a:r>
              <a:rPr lang="en-US" dirty="0" smtClean="0"/>
              <a:t>And his hot ray is finest at discerning.”</a:t>
            </a:r>
          </a:p>
          <a:p>
            <a:pPr>
              <a:buNone/>
            </a:pPr>
            <a:r>
              <a:rPr lang="en-US" dirty="0" smtClean="0"/>
              <a:t>At this he took his wife in his embrace,</a:t>
            </a:r>
          </a:p>
          <a:p>
            <a:pPr>
              <a:buNone/>
            </a:pPr>
            <a:r>
              <a:rPr lang="en-US" dirty="0" smtClean="0"/>
              <a:t>And under them earth flowered delicate grass</a:t>
            </a:r>
          </a:p>
          <a:p>
            <a:pPr>
              <a:buNone/>
            </a:pPr>
            <a:r>
              <a:rPr lang="en-US" dirty="0" smtClean="0"/>
              <a:t>And clover wet with dew; then crocuses</a:t>
            </a:r>
          </a:p>
          <a:p>
            <a:pPr>
              <a:buNone/>
            </a:pPr>
            <a:r>
              <a:rPr lang="en-US" dirty="0" smtClean="0"/>
              <a:t>And solid beds of tender hyacinth</a:t>
            </a:r>
          </a:p>
          <a:p>
            <a:pPr>
              <a:buNone/>
            </a:pPr>
            <a:r>
              <a:rPr lang="en-US" dirty="0" smtClean="0"/>
              <a:t>Came crowding upward from the ground.  On these</a:t>
            </a:r>
          </a:p>
          <a:p>
            <a:pPr>
              <a:buNone/>
            </a:pPr>
            <a:r>
              <a:rPr lang="en-US" dirty="0" smtClean="0"/>
              <a:t>The two lay down and drew around them purest</a:t>
            </a:r>
          </a:p>
          <a:p>
            <a:pPr>
              <a:buNone/>
            </a:pPr>
            <a:r>
              <a:rPr lang="en-US" dirty="0" smtClean="0"/>
              <a:t>Vapor of golden cloud; the droplets fell</a:t>
            </a:r>
          </a:p>
          <a:p>
            <a:pPr>
              <a:buNone/>
            </a:pPr>
            <a:r>
              <a:rPr lang="en-US" dirty="0" smtClean="0"/>
              <a:t>Away in sunlight sparkling. Soon the Father,</a:t>
            </a:r>
          </a:p>
          <a:p>
            <a:pPr>
              <a:buNone/>
            </a:pPr>
            <a:r>
              <a:rPr lang="en-US" dirty="0" smtClean="0"/>
              <a:t>Subjugated by love and sleep, lay still.</a:t>
            </a:r>
          </a:p>
          <a:p>
            <a:pPr>
              <a:buNone/>
            </a:pPr>
            <a:r>
              <a:rPr lang="en-US" dirty="0" smtClean="0"/>
              <a:t>(14. 383-396)</a:t>
            </a:r>
            <a:endParaRPr lang="en-US" dirty="0"/>
          </a:p>
        </p:txBody>
      </p:sp>
      <p:pic>
        <p:nvPicPr>
          <p:cNvPr id="4" name="Picture 3" descr="Field-Crocuses-1124971.jpg" title="stock photo of a field of crocuses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533400"/>
            <a:ext cx="400496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02925"/>
            <a:ext cx="4004960" cy="2252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Poseidon Helps the Greeks 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“As an oak tree</a:t>
            </a:r>
          </a:p>
          <a:p>
            <a:pPr>
              <a:buNone/>
            </a:pPr>
            <a:r>
              <a:rPr lang="en-US" sz="1600" dirty="0" smtClean="0"/>
              <a:t>Under the stroke of Father Zeus goes down,</a:t>
            </a:r>
          </a:p>
          <a:p>
            <a:pPr>
              <a:buNone/>
            </a:pPr>
            <a:r>
              <a:rPr lang="en-US" sz="1600" dirty="0" smtClean="0"/>
              <a:t>Root and branch, and deadly fumes of brimstone</a:t>
            </a:r>
          </a:p>
          <a:p>
            <a:pPr>
              <a:buNone/>
            </a:pPr>
            <a:r>
              <a:rPr lang="en-US" sz="1600" dirty="0" smtClean="0"/>
              <a:t>Rise from it, and no man’s courage keeps him</a:t>
            </a:r>
          </a:p>
          <a:p>
            <a:pPr>
              <a:buNone/>
            </a:pPr>
            <a:r>
              <a:rPr lang="en-US" sz="1600" dirty="0" smtClean="0"/>
              <a:t>Facing it if he sees it – Zeus’s bolt</a:t>
            </a:r>
          </a:p>
          <a:p>
            <a:pPr>
              <a:buNone/>
            </a:pPr>
            <a:r>
              <a:rPr lang="en-US" sz="1600" dirty="0" smtClean="0"/>
              <a:t>Being rough indeed – so all </a:t>
            </a:r>
            <a:r>
              <a:rPr lang="en-US" sz="1600" dirty="0" err="1" smtClean="0"/>
              <a:t>Hektor’s</a:t>
            </a:r>
            <a:r>
              <a:rPr lang="en-US" sz="1600" dirty="0" smtClean="0"/>
              <a:t> </a:t>
            </a:r>
            <a:r>
              <a:rPr lang="en-US" sz="1600" dirty="0" err="1" smtClean="0"/>
              <a:t>elan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Now dropped in dust. He flung his spear, his shield</a:t>
            </a:r>
          </a:p>
          <a:p>
            <a:pPr>
              <a:buNone/>
            </a:pPr>
            <a:r>
              <a:rPr lang="en-US" sz="1600" dirty="0" smtClean="0"/>
              <a:t>And helm sank down with him, his blazoned armor</a:t>
            </a:r>
          </a:p>
          <a:p>
            <a:pPr>
              <a:buNone/>
            </a:pPr>
            <a:r>
              <a:rPr lang="en-US" sz="1600" dirty="0" smtClean="0"/>
              <a:t>Clanged about him.”</a:t>
            </a:r>
          </a:p>
          <a:p>
            <a:pPr>
              <a:buNone/>
            </a:pPr>
            <a:r>
              <a:rPr lang="en-US" sz="1600" dirty="0" smtClean="0"/>
              <a:t>(14. 462-470)</a:t>
            </a:r>
            <a:endParaRPr lang="en-US" sz="1600" dirty="0"/>
          </a:p>
        </p:txBody>
      </p:sp>
      <p:pic>
        <p:nvPicPr>
          <p:cNvPr id="4" name="Picture 3" descr="lightning_strikes_oak_tree_poster-p228047564064051981t5wm_400.jpg" title="stock photo of lightning striking oak tre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4478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Poseidon Helps the Greeks II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3429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500" dirty="0" smtClean="0"/>
              <a:t>Muses in your great Olympian halls</a:t>
            </a:r>
          </a:p>
          <a:p>
            <a:pPr>
              <a:buNone/>
            </a:pPr>
            <a:r>
              <a:rPr lang="en-US" sz="1500" dirty="0" smtClean="0"/>
              <a:t>Tell me now what </a:t>
            </a:r>
            <a:r>
              <a:rPr lang="en-US" sz="1500" dirty="0" err="1" smtClean="0"/>
              <a:t>Akhaian</a:t>
            </a:r>
            <a:r>
              <a:rPr lang="en-US" sz="1500" dirty="0" smtClean="0"/>
              <a:t> most excelled</a:t>
            </a:r>
          </a:p>
          <a:p>
            <a:pPr>
              <a:buNone/>
            </a:pPr>
            <a:r>
              <a:rPr lang="en-US" sz="1500" dirty="0" smtClean="0"/>
              <a:t>In winning bloodstained spoils of war </a:t>
            </a:r>
          </a:p>
          <a:p>
            <a:pPr>
              <a:buNone/>
            </a:pPr>
            <a:r>
              <a:rPr lang="en-US" sz="1500" dirty="0" smtClean="0"/>
              <a:t>When the </a:t>
            </a:r>
            <a:r>
              <a:rPr lang="en-US" sz="1500" dirty="0" err="1" smtClean="0"/>
              <a:t>Earthsaker</a:t>
            </a:r>
            <a:r>
              <a:rPr lang="en-US" sz="1500" dirty="0" smtClean="0"/>
              <a:t> bent the battle line.</a:t>
            </a:r>
          </a:p>
          <a:p>
            <a:pPr>
              <a:buNone/>
            </a:pPr>
            <a:r>
              <a:rPr lang="en-US" sz="1500" dirty="0" err="1" smtClean="0"/>
              <a:t>Aias</a:t>
            </a:r>
            <a:r>
              <a:rPr lang="en-US" sz="1500" dirty="0" smtClean="0"/>
              <a:t> </a:t>
            </a:r>
            <a:r>
              <a:rPr lang="en-US" sz="1500" dirty="0" err="1" smtClean="0"/>
              <a:t>Telamonios</a:t>
            </a:r>
            <a:r>
              <a:rPr lang="en-US" sz="1500" dirty="0" smtClean="0"/>
              <a:t> cut down</a:t>
            </a:r>
          </a:p>
          <a:p>
            <a:pPr>
              <a:buNone/>
            </a:pPr>
            <a:r>
              <a:rPr lang="en-US" sz="1500" dirty="0" smtClean="0"/>
              <a:t>The </a:t>
            </a:r>
            <a:r>
              <a:rPr lang="en-US" sz="1500" dirty="0" err="1" smtClean="0"/>
              <a:t>Mysian</a:t>
            </a:r>
            <a:r>
              <a:rPr lang="en-US" sz="1500" dirty="0" smtClean="0"/>
              <a:t> leader, </a:t>
            </a:r>
            <a:r>
              <a:rPr lang="en-US" sz="1500" dirty="0" err="1" smtClean="0"/>
              <a:t>Hyrtios</a:t>
            </a:r>
            <a:r>
              <a:rPr lang="en-US" sz="1500" dirty="0" smtClean="0"/>
              <a:t> </a:t>
            </a:r>
            <a:r>
              <a:rPr lang="en-US" sz="1500" dirty="0" err="1" smtClean="0"/>
              <a:t>Gyrtiades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….</a:t>
            </a:r>
          </a:p>
          <a:p>
            <a:pPr>
              <a:buNone/>
            </a:pPr>
            <a:r>
              <a:rPr lang="en-US" sz="1500" dirty="0" smtClean="0"/>
              <a:t>After that, </a:t>
            </a:r>
            <a:r>
              <a:rPr lang="en-US" sz="1500" dirty="0" err="1" smtClean="0"/>
              <a:t>Menelaos</a:t>
            </a:r>
            <a:r>
              <a:rPr lang="en-US" sz="1500" dirty="0" smtClean="0"/>
              <a:t> hit </a:t>
            </a:r>
            <a:r>
              <a:rPr lang="en-US" sz="1500" dirty="0" err="1" smtClean="0"/>
              <a:t>Hyperenor’s</a:t>
            </a:r>
            <a:r>
              <a:rPr lang="en-US" sz="1500" dirty="0" smtClean="0"/>
              <a:t> </a:t>
            </a:r>
          </a:p>
          <a:p>
            <a:pPr>
              <a:buNone/>
            </a:pPr>
            <a:r>
              <a:rPr lang="en-US" sz="1500" dirty="0" smtClean="0"/>
              <a:t>Flank, and the spearhead split his guts like water.</a:t>
            </a:r>
          </a:p>
          <a:p>
            <a:pPr>
              <a:buNone/>
            </a:pPr>
            <a:r>
              <a:rPr lang="en-US" sz="1500" dirty="0" smtClean="0"/>
              <a:t>By the wound-slit, as by a doorway, life</a:t>
            </a:r>
          </a:p>
          <a:p>
            <a:pPr>
              <a:buNone/>
            </a:pPr>
            <a:r>
              <a:rPr lang="en-US" sz="1500" dirty="0" smtClean="0"/>
              <a:t>Left him in haste, and darkness closed his eyes.</a:t>
            </a:r>
          </a:p>
          <a:p>
            <a:pPr>
              <a:buNone/>
            </a:pPr>
            <a:r>
              <a:rPr lang="en-US" sz="1500" dirty="0" smtClean="0"/>
              <a:t>But </a:t>
            </a:r>
            <a:r>
              <a:rPr lang="en-US" sz="1500" dirty="0" err="1" smtClean="0"/>
              <a:t>Aias</a:t>
            </a:r>
            <a:r>
              <a:rPr lang="en-US" sz="1500" dirty="0" smtClean="0"/>
              <a:t> the swift runner, son of </a:t>
            </a:r>
            <a:r>
              <a:rPr lang="en-US" sz="1500" dirty="0" err="1" smtClean="0"/>
              <a:t>Oileus</a:t>
            </a:r>
            <a:r>
              <a:rPr lang="en-US" sz="1500" dirty="0" smtClean="0"/>
              <a:t>,</a:t>
            </a:r>
          </a:p>
          <a:p>
            <a:pPr>
              <a:buNone/>
            </a:pPr>
            <a:r>
              <a:rPr lang="en-US" sz="1500" dirty="0" smtClean="0"/>
              <a:t>Killed more than any: none could chase as he could</a:t>
            </a:r>
          </a:p>
          <a:p>
            <a:pPr>
              <a:buNone/>
            </a:pPr>
            <a:r>
              <a:rPr lang="en-US" sz="1500" dirty="0" smtClean="0"/>
              <a:t>A soldier panicked in that god-sent rout.</a:t>
            </a:r>
          </a:p>
          <a:p>
            <a:pPr>
              <a:buNone/>
            </a:pPr>
            <a:r>
              <a:rPr lang="en-US" sz="1500" dirty="0" smtClean="0"/>
              <a:t>(14. 573-88)</a:t>
            </a:r>
          </a:p>
        </p:txBody>
      </p:sp>
      <p:pic>
        <p:nvPicPr>
          <p:cNvPr id="8194" name="Picture 2" descr="Francesco Sabatelli, 1829. Galeria d'Arte Moderna, Florence." title="painting of the lesser Ajax, son of Oil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199"/>
            <a:ext cx="2781300" cy="41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Anger of Zeus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3962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… and now Zeus</a:t>
            </a:r>
          </a:p>
          <a:p>
            <a:pPr>
              <a:buNone/>
            </a:pPr>
            <a:r>
              <a:rPr lang="en-US" dirty="0" smtClean="0"/>
              <a:t>On Ida’s top by Hera’s queenly side</a:t>
            </a:r>
          </a:p>
          <a:p>
            <a:pPr>
              <a:buNone/>
            </a:pPr>
            <a:r>
              <a:rPr lang="en-US" dirty="0" smtClean="0"/>
              <a:t>Awoke and rose in a single bound. He saw</a:t>
            </a:r>
          </a:p>
          <a:p>
            <a:pPr>
              <a:buNone/>
            </a:pPr>
            <a:r>
              <a:rPr lang="en-US" dirty="0" smtClean="0"/>
              <a:t>The Trojans and </a:t>
            </a:r>
            <a:r>
              <a:rPr lang="en-US" dirty="0" err="1" smtClean="0"/>
              <a:t>Akhaians</a:t>
            </a:r>
            <a:r>
              <a:rPr lang="en-US" dirty="0" smtClean="0"/>
              <a:t> – Trojans routed,</a:t>
            </a:r>
          </a:p>
          <a:p>
            <a:pPr>
              <a:buNone/>
            </a:pPr>
            <a:r>
              <a:rPr lang="en-US" dirty="0" smtClean="0"/>
              <a:t>Pressed by </a:t>
            </a:r>
            <a:r>
              <a:rPr lang="en-US" dirty="0" err="1" smtClean="0"/>
              <a:t>Akhaians</a:t>
            </a:r>
            <a:r>
              <a:rPr lang="en-US" dirty="0" smtClean="0"/>
              <a:t> whom Poseidon joined;</a:t>
            </a:r>
          </a:p>
          <a:p>
            <a:pPr>
              <a:buNone/>
            </a:pPr>
            <a:r>
              <a:rPr lang="en-US" dirty="0" smtClean="0"/>
              <a:t>Saw </a:t>
            </a:r>
            <a:r>
              <a:rPr lang="en-US" dirty="0" err="1" smtClean="0"/>
              <a:t>Hektor</a:t>
            </a:r>
            <a:r>
              <a:rPr lang="en-US" dirty="0" smtClean="0"/>
              <a:t> stretched out on the battlefield,</a:t>
            </a:r>
          </a:p>
          <a:p>
            <a:pPr>
              <a:buNone/>
            </a:pPr>
            <a:r>
              <a:rPr lang="en-US" dirty="0" smtClean="0"/>
              <a:t>Brothers-in-arms around him, squatting down</a:t>
            </a:r>
          </a:p>
          <a:p>
            <a:pPr>
              <a:buNone/>
            </a:pPr>
            <a:r>
              <a:rPr lang="en-US" dirty="0" smtClean="0"/>
              <a:t>Where he lay, faint and fighting hard for breath,</a:t>
            </a:r>
          </a:p>
          <a:p>
            <a:pPr>
              <a:buNone/>
            </a:pPr>
            <a:r>
              <a:rPr lang="en-US" dirty="0" smtClean="0"/>
              <a:t>Vomiting blood. The man who knocked him out</a:t>
            </a:r>
          </a:p>
          <a:p>
            <a:pPr>
              <a:buNone/>
            </a:pPr>
            <a:r>
              <a:rPr lang="en-US" dirty="0" smtClean="0"/>
              <a:t>Was not the weakest of </a:t>
            </a:r>
            <a:r>
              <a:rPr lang="en-US" dirty="0" err="1" smtClean="0"/>
              <a:t>Akhaians</a:t>
            </a:r>
            <a:r>
              <a:rPr lang="en-US" dirty="0" smtClean="0"/>
              <a:t>. Watching</a:t>
            </a:r>
          </a:p>
          <a:p>
            <a:pPr>
              <a:buNone/>
            </a:pPr>
            <a:r>
              <a:rPr lang="en-US" dirty="0" smtClean="0"/>
              <a:t>The father of gods and men was moved to pity.</a:t>
            </a:r>
          </a:p>
          <a:p>
            <a:pPr>
              <a:buNone/>
            </a:pPr>
            <a:r>
              <a:rPr lang="en-US" dirty="0" smtClean="0"/>
              <a:t>He turned with a dark scowl and said to Hera:</a:t>
            </a:r>
          </a:p>
          <a:p>
            <a:pPr>
              <a:buNone/>
            </a:pPr>
            <a:r>
              <a:rPr lang="en-US" dirty="0" smtClean="0"/>
              <a:t>“Fine underhanded work, eternal bitch!</a:t>
            </a:r>
          </a:p>
          <a:p>
            <a:pPr>
              <a:buNone/>
            </a:pPr>
            <a:r>
              <a:rPr lang="en-US" dirty="0" smtClean="0"/>
              <a:t>Putting Lord </a:t>
            </a:r>
            <a:r>
              <a:rPr lang="en-US" dirty="0" err="1" smtClean="0"/>
              <a:t>Hektor</a:t>
            </a:r>
            <a:r>
              <a:rPr lang="en-US" dirty="0" smtClean="0"/>
              <a:t> out of action, </a:t>
            </a:r>
          </a:p>
          <a:p>
            <a:pPr>
              <a:buNone/>
            </a:pPr>
            <a:r>
              <a:rPr lang="en-US" dirty="0" smtClean="0"/>
              <a:t>Breaking his fighting  men! I should not wonder</a:t>
            </a:r>
          </a:p>
          <a:p>
            <a:pPr>
              <a:buNone/>
            </a:pPr>
            <a:r>
              <a:rPr lang="en-US" dirty="0" smtClean="0"/>
              <a:t>If this time you will be the first to catch it,</a:t>
            </a:r>
          </a:p>
          <a:p>
            <a:pPr>
              <a:buNone/>
            </a:pPr>
            <a:r>
              <a:rPr lang="en-US" dirty="0" smtClean="0"/>
              <a:t>A whip across your shoulders for your pains!</a:t>
            </a:r>
          </a:p>
          <a:p>
            <a:pPr>
              <a:buNone/>
            </a:pPr>
            <a:r>
              <a:rPr lang="en-US" dirty="0" smtClean="0"/>
              <a:t> (15. 4-20)</a:t>
            </a:r>
          </a:p>
        </p:txBody>
      </p:sp>
      <p:pic>
        <p:nvPicPr>
          <p:cNvPr id="9218" name="Picture 2" descr="from the Temple of Hera at Selinute, Sicily. Museo Archeologico Regionale Antonio Salinas, Palermo, Italy." title="bas-relief of Zeus and H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2669"/>
            <a:ext cx="3657600" cy="43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 of Zeus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4191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… Let </a:t>
            </a:r>
            <a:r>
              <a:rPr lang="en-US" dirty="0" err="1" smtClean="0"/>
              <a:t>Hektor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Shatter the </a:t>
            </a:r>
            <a:r>
              <a:rPr lang="en-US" dirty="0" err="1" smtClean="0"/>
              <a:t>Akhaians</a:t>
            </a:r>
            <a:r>
              <a:rPr lang="en-US" dirty="0" smtClean="0"/>
              <a:t> into retreat,</a:t>
            </a:r>
          </a:p>
          <a:p>
            <a:pPr>
              <a:buNone/>
            </a:pPr>
            <a:r>
              <a:rPr lang="en-US" dirty="0" smtClean="0"/>
              <a:t>Helpless, in panic, till they reach the ships</a:t>
            </a:r>
          </a:p>
          <a:p>
            <a:pPr>
              <a:buNone/>
            </a:pPr>
            <a:r>
              <a:rPr lang="en-US" dirty="0" smtClean="0"/>
              <a:t>Of </a:t>
            </a:r>
            <a:r>
              <a:rPr lang="en-US" dirty="0" err="1" smtClean="0"/>
              <a:t>Peleus</a:t>
            </a:r>
            <a:r>
              <a:rPr lang="en-US" dirty="0" smtClean="0"/>
              <a:t>’ son, </a:t>
            </a:r>
            <a:r>
              <a:rPr lang="en-US" dirty="0" err="1" smtClean="0"/>
              <a:t>Akhilleus</a:t>
            </a:r>
            <a:r>
              <a:rPr lang="en-US" dirty="0" smtClean="0"/>
              <a:t>. Then that prince</a:t>
            </a:r>
          </a:p>
          <a:p>
            <a:pPr>
              <a:buNone/>
            </a:pPr>
            <a:r>
              <a:rPr lang="en-US" dirty="0" smtClean="0"/>
              <a:t>Will send </a:t>
            </a:r>
            <a:r>
              <a:rPr lang="en-US" dirty="0" err="1" smtClean="0"/>
              <a:t>Patroklos</a:t>
            </a:r>
            <a:r>
              <a:rPr lang="en-US" dirty="0" smtClean="0"/>
              <a:t>, his great friend, to war,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Hektor</a:t>
            </a:r>
            <a:r>
              <a:rPr lang="en-US" dirty="0" smtClean="0"/>
              <a:t> in glory before Ilion</a:t>
            </a:r>
          </a:p>
          <a:p>
            <a:pPr>
              <a:buNone/>
            </a:pPr>
            <a:r>
              <a:rPr lang="en-US" dirty="0" smtClean="0"/>
              <a:t>By a spear-cast will bring </a:t>
            </a:r>
            <a:r>
              <a:rPr lang="en-US" dirty="0" err="1" smtClean="0"/>
              <a:t>Patroklos</a:t>
            </a:r>
            <a:r>
              <a:rPr lang="en-US" dirty="0" smtClean="0"/>
              <a:t> down,</a:t>
            </a:r>
          </a:p>
          <a:p>
            <a:pPr>
              <a:buNone/>
            </a:pPr>
            <a:r>
              <a:rPr lang="en-US" dirty="0" smtClean="0"/>
              <a:t>Though he destroy a host of men, my son,</a:t>
            </a:r>
          </a:p>
          <a:p>
            <a:pPr>
              <a:buNone/>
            </a:pPr>
            <a:r>
              <a:rPr lang="en-US" dirty="0" err="1" smtClean="0"/>
              <a:t>Sarpedon</a:t>
            </a:r>
            <a:r>
              <a:rPr lang="en-US" dirty="0" smtClean="0"/>
              <a:t>, being among them. Aye, for this</a:t>
            </a:r>
          </a:p>
          <a:p>
            <a:pPr>
              <a:buNone/>
            </a:pPr>
            <a:r>
              <a:rPr lang="en-US" dirty="0" smtClean="0"/>
              <a:t>The Prince </a:t>
            </a:r>
            <a:r>
              <a:rPr lang="en-US" dirty="0" err="1" smtClean="0"/>
              <a:t>Akhilleus</a:t>
            </a:r>
            <a:r>
              <a:rPr lang="en-US" dirty="0" smtClean="0"/>
              <a:t> in high rage</a:t>
            </a:r>
          </a:p>
          <a:p>
            <a:pPr>
              <a:buNone/>
            </a:pPr>
            <a:r>
              <a:rPr lang="en-US" dirty="0" smtClean="0"/>
              <a:t>Will kill heroic </a:t>
            </a:r>
            <a:r>
              <a:rPr lang="en-US" dirty="0" err="1" smtClean="0"/>
              <a:t>Hektor</a:t>
            </a:r>
            <a:r>
              <a:rPr lang="en-US" dirty="0" smtClean="0"/>
              <a:t>. From that moment</a:t>
            </a:r>
          </a:p>
          <a:p>
            <a:pPr>
              <a:buNone/>
            </a:pPr>
            <a:r>
              <a:rPr lang="en-US" dirty="0" smtClean="0"/>
              <a:t>I’ll turn the tide of battle on the beach</a:t>
            </a:r>
          </a:p>
          <a:p>
            <a:pPr>
              <a:buNone/>
            </a:pPr>
            <a:r>
              <a:rPr lang="en-US" dirty="0" smtClean="0"/>
              <a:t>Decisively, once and for all,</a:t>
            </a:r>
          </a:p>
          <a:p>
            <a:pPr>
              <a:buNone/>
            </a:pPr>
            <a:r>
              <a:rPr lang="en-US" dirty="0" smtClean="0"/>
              <a:t>Until the </a:t>
            </a:r>
            <a:r>
              <a:rPr lang="en-US" dirty="0" err="1" smtClean="0"/>
              <a:t>Akhaians</a:t>
            </a:r>
            <a:r>
              <a:rPr lang="en-US" dirty="0" smtClean="0"/>
              <a:t> capture Ilion,</a:t>
            </a:r>
          </a:p>
          <a:p>
            <a:pPr>
              <a:buNone/>
            </a:pPr>
            <a:r>
              <a:rPr lang="en-US" dirty="0" smtClean="0"/>
              <a:t>As Athena planned and willed it. But until</a:t>
            </a:r>
          </a:p>
          <a:p>
            <a:pPr>
              <a:buNone/>
            </a:pPr>
            <a:r>
              <a:rPr lang="en-US" dirty="0" smtClean="0"/>
              <a:t>That killing I shall not remit my wrath.</a:t>
            </a:r>
          </a:p>
          <a:p>
            <a:pPr>
              <a:buNone/>
            </a:pPr>
            <a:r>
              <a:rPr lang="en-US" dirty="0" smtClean="0"/>
              <a:t>(15.72-87)</a:t>
            </a:r>
          </a:p>
        </p:txBody>
      </p:sp>
      <p:pic>
        <p:nvPicPr>
          <p:cNvPr id="4" name="Picture 3" descr="National Archaeological Museum, Athens." title="statue of Zeus Artemisi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990600"/>
            <a:ext cx="4364787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… but first, Apollo helps </a:t>
            </a:r>
            <a:r>
              <a:rPr lang="en-US" sz="3600" dirty="0" err="1" smtClean="0"/>
              <a:t>Hektor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4191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And standing near the man, Apollo said,</a:t>
            </a:r>
          </a:p>
          <a:p>
            <a:pPr>
              <a:buNone/>
            </a:pPr>
            <a:r>
              <a:rPr lang="en-US" dirty="0"/>
              <a:t>"</a:t>
            </a:r>
            <a:r>
              <a:rPr lang="en-US" dirty="0" err="1"/>
              <a:t>Hektor</a:t>
            </a:r>
            <a:r>
              <a:rPr lang="en-US" dirty="0"/>
              <a:t>, why do you sit here, weak and sick,</a:t>
            </a:r>
          </a:p>
          <a:p>
            <a:pPr>
              <a:buNone/>
            </a:pPr>
            <a:r>
              <a:rPr lang="en-US" dirty="0"/>
              <a:t>far from the rest? What has come over you?"</a:t>
            </a:r>
          </a:p>
          <a:p>
            <a:pPr>
              <a:buNone/>
            </a:pPr>
            <a:r>
              <a:rPr lang="en-US" dirty="0"/>
              <a:t>And </a:t>
            </a:r>
            <a:r>
              <a:rPr lang="en-US" dirty="0" err="1"/>
              <a:t>Hektor</a:t>
            </a:r>
            <a:r>
              <a:rPr lang="en-US" dirty="0"/>
              <a:t> of the shining helmet answered, </a:t>
            </a:r>
          </a:p>
          <a:p>
            <a:pPr>
              <a:buNone/>
            </a:pPr>
            <a:r>
              <a:rPr lang="en-US" dirty="0"/>
              <a:t>whispering hoarsely: "Excellency, who are you?</a:t>
            </a:r>
          </a:p>
          <a:p>
            <a:pPr>
              <a:buNone/>
            </a:pPr>
            <a:r>
              <a:rPr lang="en-US" dirty="0"/>
              <a:t>A god? What god, to face and question me?</a:t>
            </a:r>
          </a:p>
          <a:p>
            <a:pPr>
              <a:buNone/>
            </a:pPr>
            <a:r>
              <a:rPr lang="en-US" dirty="0"/>
              <a:t>Do you not know that near the </a:t>
            </a:r>
            <a:r>
              <a:rPr lang="en-US" dirty="0" err="1"/>
              <a:t>Akhaian</a:t>
            </a:r>
            <a:r>
              <a:rPr lang="en-US" dirty="0"/>
              <a:t> sterns</a:t>
            </a:r>
          </a:p>
          <a:p>
            <a:pPr>
              <a:buNone/>
            </a:pPr>
            <a:r>
              <a:rPr lang="en-US" dirty="0" err="1"/>
              <a:t>Aias</a:t>
            </a:r>
            <a:r>
              <a:rPr lang="en-US" dirty="0"/>
              <a:t> hit my chest with a great stone</a:t>
            </a:r>
          </a:p>
          <a:p>
            <a:pPr>
              <a:buNone/>
            </a:pPr>
            <a:r>
              <a:rPr lang="en-US" dirty="0"/>
              <a:t>and knocked the fighting </a:t>
            </a:r>
            <a:r>
              <a:rPr lang="en-US" dirty="0" err="1"/>
              <a:t>spriit</a:t>
            </a:r>
            <a:r>
              <a:rPr lang="en-US" dirty="0"/>
              <a:t> out of me?</a:t>
            </a:r>
          </a:p>
          <a:p>
            <a:pPr>
              <a:buNone/>
            </a:pPr>
            <a:r>
              <a:rPr lang="en-US" dirty="0"/>
              <a:t>In fact I thought this day I'd see the dead </a:t>
            </a:r>
          </a:p>
          <a:p>
            <a:pPr>
              <a:buNone/>
            </a:pPr>
            <a:r>
              <a:rPr lang="en-US" dirty="0"/>
              <a:t>in the underworld -- I thought I had breathed my last!"</a:t>
            </a:r>
          </a:p>
          <a:p>
            <a:pPr>
              <a:buNone/>
            </a:pPr>
            <a:r>
              <a:rPr lang="en-US" dirty="0"/>
              <a:t>15. 284-295</a:t>
            </a:r>
            <a:endParaRPr lang="en-US" dirty="0" smtClean="0"/>
          </a:p>
        </p:txBody>
      </p:sp>
      <p:pic>
        <p:nvPicPr>
          <p:cNvPr id="10242" name="Picture 2" descr="Jacques Réattu&#10;Apollo, at the Behest of Zeus, Restoring Hector to Health and Exhorting Him to Engage the Greeks in Combat&#10;c. 1790&#10;Minneapolis Institute of Arts." title="drawing of Apollo urging on H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3323876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Who seduces Zeus in the course of the </a:t>
            </a:r>
            <a:r>
              <a:rPr lang="en-US" i="1" dirty="0" smtClean="0"/>
              <a:t>Iliad</a:t>
            </a:r>
            <a:r>
              <a:rPr lang="en-US" dirty="0" smtClean="0"/>
              <a:t>?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Maia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Hera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Thetis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err="1" smtClean="0"/>
              <a:t>Briseis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Wall Breached, Again</a:t>
            </a:r>
            <a:endParaRPr lang="en-US" dirty="0"/>
          </a:p>
        </p:txBody>
      </p:sp>
      <p:sp>
        <p:nvSpPr>
          <p:cNvPr id="3" name="Content Placeholder 2" descr="from the Codex Benito de Santa Mora, Bibliotheca del Escorial, Spain." title="manuscript illumination of Trojans storming the Greek camp"/>
          <p:cNvSpPr>
            <a:spLocks noGrp="1"/>
          </p:cNvSpPr>
          <p:nvPr>
            <p:ph idx="1"/>
          </p:nvPr>
        </p:nvSpPr>
        <p:spPr>
          <a:xfrm>
            <a:off x="457200" y="838200"/>
            <a:ext cx="64008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Ajax speaks:</a:t>
            </a:r>
          </a:p>
          <a:p>
            <a:pPr>
              <a:buNone/>
            </a:pPr>
            <a:r>
              <a:rPr lang="en-US" sz="1600" dirty="0" smtClean="0"/>
              <a:t>“Friends, </a:t>
            </a:r>
            <a:r>
              <a:rPr lang="en-US" sz="1600" dirty="0" err="1" smtClean="0"/>
              <a:t>Danaan</a:t>
            </a:r>
            <a:r>
              <a:rPr lang="en-US" sz="1600" dirty="0" smtClean="0"/>
              <a:t> soldiers, hands of Ares,</a:t>
            </a:r>
          </a:p>
          <a:p>
            <a:pPr>
              <a:buNone/>
            </a:pPr>
            <a:r>
              <a:rPr lang="en-US" sz="1600" dirty="0" smtClean="0"/>
              <a:t>Take a fresh grip on courage! Fight like men!</a:t>
            </a:r>
          </a:p>
          <a:p>
            <a:pPr>
              <a:buNone/>
            </a:pPr>
            <a:r>
              <a:rPr lang="en-US" sz="1600" dirty="0" smtClean="0"/>
              <a:t>Can we rely on fresh reserves behind us?</a:t>
            </a:r>
          </a:p>
          <a:p>
            <a:pPr>
              <a:buNone/>
            </a:pPr>
            <a:r>
              <a:rPr lang="en-US" sz="1600" dirty="0" smtClean="0"/>
              <a:t>A compact wall, to shield our men from death?</a:t>
            </a:r>
          </a:p>
          <a:p>
            <a:pPr>
              <a:buNone/>
            </a:pPr>
            <a:r>
              <a:rPr lang="en-US" sz="1600" dirty="0" smtClean="0"/>
              <a:t>Not that, nor any town with towers where</a:t>
            </a:r>
          </a:p>
          <a:p>
            <a:pPr>
              <a:buNone/>
            </a:pPr>
            <a:r>
              <a:rPr lang="en-US" sz="1600" dirty="0" smtClean="0"/>
              <a:t>We might defend ourselves and find allies</a:t>
            </a:r>
          </a:p>
          <a:p>
            <a:pPr>
              <a:buNone/>
            </a:pPr>
            <a:r>
              <a:rPr lang="en-US" sz="1600" dirty="0" smtClean="0"/>
              <a:t>Enough to turn the tide. No, here we are,</a:t>
            </a:r>
          </a:p>
          <a:p>
            <a:pPr>
              <a:buNone/>
            </a:pPr>
            <a:r>
              <a:rPr lang="en-US" sz="1600" dirty="0" smtClean="0"/>
              <a:t>On the coastal plain of Trojans under arms,</a:t>
            </a:r>
          </a:p>
          <a:p>
            <a:pPr>
              <a:buNone/>
            </a:pPr>
            <a:r>
              <a:rPr lang="en-US" sz="1600" dirty="0" smtClean="0"/>
              <a:t>Nothing but open sea for our support,</a:t>
            </a:r>
          </a:p>
          <a:p>
            <a:pPr>
              <a:buNone/>
            </a:pPr>
            <a:r>
              <a:rPr lang="en-US" sz="1600" dirty="0" smtClean="0"/>
              <a:t>And far from our own country. Safety lies</a:t>
            </a:r>
          </a:p>
          <a:p>
            <a:pPr>
              <a:buNone/>
            </a:pPr>
            <a:r>
              <a:rPr lang="en-US" sz="1600" dirty="0" smtClean="0"/>
              <a:t>In our own hands, not going soft in battle.”</a:t>
            </a:r>
          </a:p>
          <a:p>
            <a:pPr>
              <a:buNone/>
            </a:pPr>
            <a:r>
              <a:rPr lang="en-US" sz="1600" dirty="0" smtClean="0"/>
              <a:t>(15. 848-859)</a:t>
            </a:r>
            <a:endParaRPr lang="en-US" sz="1600" dirty="0"/>
          </a:p>
        </p:txBody>
      </p:sp>
      <p:pic>
        <p:nvPicPr>
          <p:cNvPr id="11266" name="Picture 2" descr="http://wwwdelivery.superstock.com/WI/223/1899/PreviewComp/SuperStock_1899-434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915641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Who kills </a:t>
            </a:r>
            <a:r>
              <a:rPr lang="en-US" dirty="0" err="1" smtClean="0"/>
              <a:t>Patroclus</a:t>
            </a:r>
            <a:r>
              <a:rPr lang="en-US" dirty="0" smtClean="0"/>
              <a:t>?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Hector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Ajax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Odysseus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Achilles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Akhilleus</a:t>
            </a:r>
            <a:r>
              <a:rPr lang="en-US" dirty="0" smtClean="0"/>
              <a:t> and </a:t>
            </a:r>
            <a:r>
              <a:rPr lang="en-US" dirty="0" err="1" smtClean="0"/>
              <a:t>Patroklos</a:t>
            </a:r>
            <a:endParaRPr lang="en-US" dirty="0"/>
          </a:p>
        </p:txBody>
      </p:sp>
      <p:pic>
        <p:nvPicPr>
          <p:cNvPr id="4" name="Content Placeholder 3" descr="Jacques-Louis David, 1780. Musee Thomas-Henry, Cherbourg, France." title="painting of nude Patroclu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371600"/>
            <a:ext cx="4205309" cy="2971800"/>
          </a:xfrm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434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</a:t>
            </a:r>
            <a:r>
              <a:rPr lang="en-US" i="1" dirty="0" smtClean="0"/>
              <a:t>Troy</a:t>
            </a:r>
            <a:r>
              <a:rPr lang="en-US" dirty="0" smtClean="0"/>
              <a:t>, they’re just cousins.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They’re clearly very close friends.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They grew up together (</a:t>
            </a:r>
            <a:r>
              <a:rPr lang="en-US" dirty="0" err="1" smtClean="0"/>
              <a:t>Patroclus</a:t>
            </a:r>
            <a:r>
              <a:rPr lang="en-US" dirty="0" smtClean="0"/>
              <a:t> had to flee his home after an accidental homicide)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They may be lovers.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is not explicit in the poem, but is discussed in other sources (Aeschylus)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Patroklos</a:t>
            </a:r>
            <a:r>
              <a:rPr lang="en-US" dirty="0" smtClean="0"/>
              <a:t> is also a </a:t>
            </a:r>
            <a:r>
              <a:rPr lang="en-US" i="1" dirty="0" err="1" smtClean="0"/>
              <a:t>therapon</a:t>
            </a:r>
            <a:r>
              <a:rPr lang="en-US" dirty="0" smtClean="0"/>
              <a:t> (“ritual substitute” for </a:t>
            </a:r>
            <a:r>
              <a:rPr lang="en-US" dirty="0" err="1" smtClean="0"/>
              <a:t>Akhilleus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His death acts as a precursor of Achilles’ own.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Patroclus</a:t>
            </a:r>
            <a:r>
              <a:rPr lang="en-US" sz="4400" dirty="0" smtClean="0"/>
              <a:t> Decides to Fight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3124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… meanwhile </a:t>
            </a:r>
            <a:r>
              <a:rPr lang="en-US" sz="1600" dirty="0" err="1" smtClean="0"/>
              <a:t>Patroklos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Approached </a:t>
            </a:r>
            <a:r>
              <a:rPr lang="en-US" sz="1600" dirty="0" err="1" smtClean="0"/>
              <a:t>Akhilleus</a:t>
            </a:r>
            <a:r>
              <a:rPr lang="en-US" sz="1600" dirty="0" smtClean="0"/>
              <a:t> his commander, streaming</a:t>
            </a:r>
          </a:p>
          <a:p>
            <a:pPr>
              <a:buNone/>
            </a:pPr>
            <a:r>
              <a:rPr lang="en-US" sz="1600" dirty="0" smtClean="0"/>
              <a:t>Warm tears – like a shaded mountain spring</a:t>
            </a:r>
          </a:p>
          <a:p>
            <a:pPr>
              <a:buNone/>
            </a:pPr>
            <a:r>
              <a:rPr lang="en-US" sz="1600" dirty="0" smtClean="0"/>
              <a:t>That makes a </a:t>
            </a:r>
            <a:r>
              <a:rPr lang="en-US" sz="1600" dirty="0" err="1" smtClean="0"/>
              <a:t>rockledge</a:t>
            </a:r>
            <a:r>
              <a:rPr lang="en-US" sz="1600" dirty="0" smtClean="0"/>
              <a:t> run with dusky water.</a:t>
            </a:r>
          </a:p>
          <a:p>
            <a:pPr>
              <a:buNone/>
            </a:pPr>
            <a:r>
              <a:rPr lang="en-US" sz="1600" dirty="0" err="1" smtClean="0"/>
              <a:t>Akhilleus</a:t>
            </a:r>
            <a:r>
              <a:rPr lang="en-US" sz="1600" dirty="0" smtClean="0"/>
              <a:t> watched him come, and felt a pang for him.</a:t>
            </a:r>
          </a:p>
          <a:p>
            <a:pPr>
              <a:buNone/>
            </a:pPr>
            <a:r>
              <a:rPr lang="en-US" sz="1600" dirty="0" smtClean="0"/>
              <a:t>Then the great prince and runner said: “</a:t>
            </a:r>
            <a:r>
              <a:rPr lang="en-US" sz="1600" dirty="0" err="1" smtClean="0"/>
              <a:t>Patroklos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Why all the weeping? Like a small </a:t>
            </a:r>
            <a:r>
              <a:rPr lang="en-US" sz="1600" dirty="0" err="1" smtClean="0"/>
              <a:t>girlchild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Who runs beside her mother and cries and cries</a:t>
            </a:r>
          </a:p>
          <a:p>
            <a:pPr>
              <a:buNone/>
            </a:pPr>
            <a:r>
              <a:rPr lang="en-US" sz="1600" dirty="0" smtClean="0"/>
              <a:t>To be taken up, and catches at her gown,</a:t>
            </a:r>
          </a:p>
          <a:p>
            <a:pPr>
              <a:buNone/>
            </a:pPr>
            <a:r>
              <a:rPr lang="en-US" sz="1600" dirty="0" smtClean="0"/>
              <a:t>And will not let her go, looking up in tears</a:t>
            </a:r>
          </a:p>
          <a:p>
            <a:pPr>
              <a:buNone/>
            </a:pPr>
            <a:r>
              <a:rPr lang="en-US" sz="1600" dirty="0" smtClean="0"/>
              <a:t>Until she has her wish: that’s how you seem,</a:t>
            </a:r>
          </a:p>
          <a:p>
            <a:pPr>
              <a:buNone/>
            </a:pPr>
            <a:r>
              <a:rPr lang="en-US" sz="1600" dirty="0" err="1" smtClean="0"/>
              <a:t>Patroklos</a:t>
            </a:r>
            <a:r>
              <a:rPr lang="en-US" sz="1600" dirty="0" smtClean="0"/>
              <a:t>, winking out your glimmering tears.</a:t>
            </a:r>
          </a:p>
          <a:p>
            <a:pPr>
              <a:buNone/>
            </a:pPr>
            <a:r>
              <a:rPr lang="en-US" sz="1600" dirty="0" smtClean="0"/>
              <a:t>(16. 2-13)</a:t>
            </a:r>
          </a:p>
        </p:txBody>
      </p:sp>
      <p:pic>
        <p:nvPicPr>
          <p:cNvPr id="12290" name="Picture 2" descr="Patroclus separates Briseis from Achilles (The Iliad). The House of the Tragic Poet, Pompeii. National Archaeological Museum, Naples. " title="wall painting of Patroclus, Achilles and Brise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4564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Patroclus</a:t>
            </a:r>
            <a:r>
              <a:rPr lang="en-US" sz="4000" dirty="0" smtClean="0"/>
              <a:t> Takes Achilles’ Armor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572000" cy="259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… but you, now, you can strap my famous gear</a:t>
            </a:r>
          </a:p>
          <a:p>
            <a:pPr>
              <a:buNone/>
            </a:pPr>
            <a:r>
              <a:rPr lang="en-US" sz="1600" dirty="0" smtClean="0"/>
              <a:t>On your own shoulders, and then take command</a:t>
            </a:r>
          </a:p>
          <a:p>
            <a:pPr>
              <a:buNone/>
            </a:pPr>
            <a:r>
              <a:rPr lang="en-US" sz="1600" dirty="0" smtClean="0"/>
              <a:t>Of Myrmidons on edge and ripe for combat,</a:t>
            </a:r>
          </a:p>
          <a:p>
            <a:pPr>
              <a:buNone/>
            </a:pPr>
            <a:r>
              <a:rPr lang="en-US" sz="1600" dirty="0" smtClean="0"/>
              <a:t>Now that like a dark </a:t>
            </a:r>
            <a:r>
              <a:rPr lang="en-US" sz="1600" dirty="0" err="1" smtClean="0"/>
              <a:t>stormcloud</a:t>
            </a:r>
            <a:r>
              <a:rPr lang="en-US" sz="1600" dirty="0" smtClean="0"/>
              <a:t> the Trojans</a:t>
            </a:r>
          </a:p>
          <a:p>
            <a:pPr>
              <a:buNone/>
            </a:pPr>
            <a:r>
              <a:rPr lang="en-US" sz="1600" dirty="0" smtClean="0"/>
              <a:t>Have poured round the first ships, and </a:t>
            </a:r>
            <a:r>
              <a:rPr lang="en-US" sz="1600" dirty="0" err="1" smtClean="0"/>
              <a:t>Argive</a:t>
            </a:r>
            <a:r>
              <a:rPr lang="en-US" sz="1600" dirty="0" smtClean="0"/>
              <a:t> troops</a:t>
            </a:r>
          </a:p>
          <a:p>
            <a:pPr>
              <a:buNone/>
            </a:pPr>
            <a:r>
              <a:rPr lang="en-US" sz="1600" dirty="0" smtClean="0"/>
              <a:t>Have almost no room for maneuver left…</a:t>
            </a:r>
          </a:p>
          <a:p>
            <a:pPr>
              <a:buNone/>
            </a:pPr>
            <a:r>
              <a:rPr lang="en-US" sz="1600" dirty="0" smtClean="0"/>
              <a:t>16.73-79</a:t>
            </a:r>
          </a:p>
          <a:p>
            <a:pPr>
              <a:buNone/>
            </a:pPr>
            <a:r>
              <a:rPr lang="en-US" sz="1600" dirty="0" smtClean="0"/>
              <a:t>… you must not, </a:t>
            </a:r>
          </a:p>
          <a:p>
            <a:pPr>
              <a:buNone/>
            </a:pPr>
            <a:r>
              <a:rPr lang="en-US" sz="1600" dirty="0" smtClean="0"/>
              <a:t>For joy of battle, joy of killing Trojans,</a:t>
            </a:r>
          </a:p>
          <a:p>
            <a:pPr>
              <a:buNone/>
            </a:pPr>
            <a:r>
              <a:rPr lang="en-US" sz="1600" dirty="0" smtClean="0"/>
              <a:t>Carry the fight to Ilion!</a:t>
            </a:r>
          </a:p>
          <a:p>
            <a:pPr>
              <a:buNone/>
            </a:pPr>
            <a:r>
              <a:rPr lang="en-US" sz="1600" dirty="0" smtClean="0"/>
              <a:t>16. 107-109</a:t>
            </a:r>
          </a:p>
        </p:txBody>
      </p:sp>
      <p:pic>
        <p:nvPicPr>
          <p:cNvPr id="4" name="Picture 3" descr="troy achilles patroclus.jpg" title="still from movie Troy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655" y="1295400"/>
            <a:ext cx="3764044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Pray to a Greek God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2133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 dirty="0" smtClean="0"/>
              <a:t>Sacrifice or pour a libation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Refer to the god or gods by as many names as possible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Don’t leave anyone out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Mention previous favors you’ve done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Make your request</a:t>
            </a:r>
            <a:endParaRPr lang="en-US" sz="1600" dirty="0"/>
          </a:p>
        </p:txBody>
      </p:sp>
      <p:pic>
        <p:nvPicPr>
          <p:cNvPr id="13316" name="Picture 4" descr="Dipylon Amphora, c. 750 terra cotta 4'11&quot; tall&#10;found Dipylon Cemetery, Athens, Greece&#10;National Archeological Institution, Athens, Greece&#10;Geometric Period" title="vase-painting of mourners pra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235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Achilles Prays to Zeus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36156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“Zeus of Dodona, god of </a:t>
            </a:r>
            <a:r>
              <a:rPr lang="en-US" dirty="0" err="1" smtClean="0"/>
              <a:t>Pelasgians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O god whose home lies far! Ruler of wintry</a:t>
            </a:r>
          </a:p>
          <a:p>
            <a:pPr>
              <a:buNone/>
            </a:pPr>
            <a:r>
              <a:rPr lang="en-US" dirty="0" smtClean="0"/>
              <a:t>Harsh Dodona! Your interpreters,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Selloi</a:t>
            </a:r>
            <a:r>
              <a:rPr lang="en-US" dirty="0" smtClean="0"/>
              <a:t>, live with feet like roots, unwashed,</a:t>
            </a:r>
          </a:p>
          <a:p>
            <a:pPr>
              <a:buNone/>
            </a:pPr>
            <a:r>
              <a:rPr lang="en-US" dirty="0" smtClean="0"/>
              <a:t>And sleep on the hard ground. My lord, you heard me</a:t>
            </a:r>
          </a:p>
          <a:p>
            <a:pPr>
              <a:buNone/>
            </a:pPr>
            <a:r>
              <a:rPr lang="en-US" dirty="0" smtClean="0"/>
              <a:t>Praying before this, and honored me</a:t>
            </a:r>
          </a:p>
          <a:p>
            <a:pPr>
              <a:buNone/>
            </a:pPr>
            <a:r>
              <a:rPr lang="en-US" dirty="0" smtClean="0"/>
              <a:t>By punishing the </a:t>
            </a:r>
            <a:r>
              <a:rPr lang="en-US" dirty="0" err="1" smtClean="0"/>
              <a:t>Akhaian</a:t>
            </a:r>
            <a:r>
              <a:rPr lang="en-US" dirty="0" smtClean="0"/>
              <a:t> army.  Now,</a:t>
            </a:r>
          </a:p>
          <a:p>
            <a:pPr>
              <a:buNone/>
            </a:pPr>
            <a:r>
              <a:rPr lang="en-US" dirty="0" smtClean="0"/>
              <a:t>Again, accomplish what I most desire.</a:t>
            </a:r>
          </a:p>
          <a:p>
            <a:pPr>
              <a:buNone/>
            </a:pPr>
            <a:r>
              <a:rPr lang="en-US" dirty="0" smtClean="0"/>
              <a:t>I shall stay on the beach, behind the ships,</a:t>
            </a:r>
          </a:p>
          <a:p>
            <a:pPr>
              <a:buNone/>
            </a:pPr>
            <a:r>
              <a:rPr lang="en-US" dirty="0" smtClean="0"/>
              <a:t>But send my dear friend with a mass of soldiers,</a:t>
            </a:r>
          </a:p>
          <a:p>
            <a:pPr>
              <a:buNone/>
            </a:pPr>
            <a:r>
              <a:rPr lang="en-US" dirty="0" smtClean="0"/>
              <a:t>Myrmidons, into combat. Let your glory,</a:t>
            </a:r>
          </a:p>
          <a:p>
            <a:pPr>
              <a:buNone/>
            </a:pPr>
            <a:r>
              <a:rPr lang="en-US" dirty="0" smtClean="0"/>
              <a:t>Zeus who view the wide world, go beside him.</a:t>
            </a:r>
          </a:p>
          <a:p>
            <a:pPr>
              <a:buNone/>
            </a:pPr>
            <a:r>
              <a:rPr lang="en-US" dirty="0" smtClean="0"/>
              <a:t>Sir, exalt his heart,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295400"/>
            <a:ext cx="48962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So </a:t>
            </a:r>
            <a:r>
              <a:rPr lang="en-US" sz="1600" dirty="0" err="1" smtClean="0"/>
              <a:t>Hektor</a:t>
            </a:r>
            <a:r>
              <a:rPr lang="en-US" sz="1600" dirty="0" smtClean="0"/>
              <a:t> too may see whether my friend</a:t>
            </a:r>
          </a:p>
          <a:p>
            <a:pPr>
              <a:buNone/>
            </a:pPr>
            <a:r>
              <a:rPr lang="en-US" sz="1600" dirty="0" smtClean="0"/>
              <a:t>Can only fight when I am in the field,</a:t>
            </a:r>
          </a:p>
          <a:p>
            <a:pPr>
              <a:buNone/>
            </a:pPr>
            <a:r>
              <a:rPr lang="en-US" sz="1600" dirty="0" smtClean="0"/>
              <a:t>Or whether singlehanded he can scatter them</a:t>
            </a:r>
          </a:p>
          <a:p>
            <a:pPr>
              <a:buNone/>
            </a:pPr>
            <a:r>
              <a:rPr lang="en-US" sz="1600" dirty="0" smtClean="0"/>
              <a:t>Before his fury! When he has thrown back</a:t>
            </a:r>
          </a:p>
          <a:p>
            <a:pPr>
              <a:buNone/>
            </a:pPr>
            <a:r>
              <a:rPr lang="en-US" sz="1600" dirty="0" smtClean="0"/>
              <a:t>Their shouting onslaught from the ships, then let him</a:t>
            </a:r>
          </a:p>
          <a:p>
            <a:pPr>
              <a:buNone/>
            </a:pPr>
            <a:r>
              <a:rPr lang="en-US" sz="1600" dirty="0" smtClean="0"/>
              <a:t>Return unhurt to the shipways and to me,</a:t>
            </a:r>
          </a:p>
          <a:p>
            <a:pPr>
              <a:buNone/>
            </a:pPr>
            <a:r>
              <a:rPr lang="en-US" sz="1600" dirty="0" smtClean="0"/>
              <a:t>His gear intact, with all his fighting men.”</a:t>
            </a:r>
          </a:p>
          <a:p>
            <a:pPr>
              <a:buNone/>
            </a:pPr>
            <a:r>
              <a:rPr lang="en-US" sz="1600" dirty="0" smtClean="0"/>
              <a:t>That was his prayer, and Zeus who views the wide world</a:t>
            </a:r>
          </a:p>
          <a:p>
            <a:pPr>
              <a:buNone/>
            </a:pPr>
            <a:r>
              <a:rPr lang="en-US" sz="1600" dirty="0" smtClean="0"/>
              <a:t>Heard him. Part he granted, part denied:</a:t>
            </a:r>
          </a:p>
          <a:p>
            <a:pPr>
              <a:buNone/>
            </a:pPr>
            <a:r>
              <a:rPr lang="en-US" sz="1600" dirty="0" smtClean="0"/>
              <a:t>He let </a:t>
            </a:r>
            <a:r>
              <a:rPr lang="en-US" sz="1600" dirty="0" err="1" smtClean="0"/>
              <a:t>Patroklos</a:t>
            </a:r>
            <a:r>
              <a:rPr lang="en-US" sz="1600" dirty="0" smtClean="0"/>
              <a:t> push the heavy fighting </a:t>
            </a:r>
          </a:p>
          <a:p>
            <a:pPr>
              <a:buNone/>
            </a:pPr>
            <a:r>
              <a:rPr lang="en-US" sz="1600" dirty="0" smtClean="0"/>
              <a:t>Back from the ships, but would not let him come</a:t>
            </a:r>
          </a:p>
          <a:p>
            <a:pPr>
              <a:buNone/>
            </a:pPr>
            <a:r>
              <a:rPr lang="en-US" sz="1600" dirty="0" smtClean="0"/>
              <a:t>Unscathed from battle. </a:t>
            </a:r>
          </a:p>
          <a:p>
            <a:pPr>
              <a:buNone/>
            </a:pPr>
            <a:r>
              <a:rPr lang="en-US" sz="1600" dirty="0" smtClean="0"/>
              <a:t>16. 275-299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Hera and Zeus Debate the Death of </a:t>
            </a:r>
            <a:r>
              <a:rPr lang="en-US" sz="2800" dirty="0" err="1" smtClean="0"/>
              <a:t>Sarpedon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9624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He said to Hera:</a:t>
            </a:r>
          </a:p>
          <a:p>
            <a:pPr>
              <a:buNone/>
            </a:pPr>
            <a:r>
              <a:rPr lang="en-US" sz="1400" dirty="0" smtClean="0"/>
              <a:t>Sorrow for me, that in the scheme of things</a:t>
            </a:r>
          </a:p>
          <a:p>
            <a:pPr>
              <a:buNone/>
            </a:pPr>
            <a:r>
              <a:rPr lang="en-US" sz="1400" dirty="0" smtClean="0"/>
              <a:t>The dearest of men to me must lie in dust</a:t>
            </a:r>
          </a:p>
          <a:p>
            <a:pPr>
              <a:buNone/>
            </a:pPr>
            <a:r>
              <a:rPr lang="en-US" sz="1400" dirty="0" smtClean="0"/>
              <a:t>Before the son of </a:t>
            </a:r>
            <a:r>
              <a:rPr lang="en-US" sz="1400" dirty="0" err="1" smtClean="0"/>
              <a:t>Menoidios</a:t>
            </a:r>
            <a:r>
              <a:rPr lang="en-US" sz="1400" dirty="0" smtClean="0"/>
              <a:t>, </a:t>
            </a:r>
            <a:r>
              <a:rPr lang="en-US" sz="1400" dirty="0" err="1" smtClean="0"/>
              <a:t>Patroklos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My heart goes two ways as I ponder this:</a:t>
            </a:r>
          </a:p>
          <a:p>
            <a:pPr>
              <a:buNone/>
            </a:pPr>
            <a:r>
              <a:rPr lang="en-US" sz="1400" dirty="0" smtClean="0"/>
              <a:t>shall I catch up </a:t>
            </a:r>
            <a:r>
              <a:rPr lang="en-US" sz="1400" dirty="0" err="1" smtClean="0"/>
              <a:t>Sarpedon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Out of the mortal fight with all its woe</a:t>
            </a:r>
          </a:p>
          <a:p>
            <a:pPr>
              <a:buNone/>
            </a:pPr>
            <a:r>
              <a:rPr lang="en-US" sz="1400" dirty="0" smtClean="0"/>
              <a:t>And put him down alive in </a:t>
            </a:r>
            <a:r>
              <a:rPr lang="en-US" sz="1400" dirty="0" err="1" smtClean="0"/>
              <a:t>Lykia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In that rich land? Or shall I make him fall </a:t>
            </a:r>
          </a:p>
          <a:p>
            <a:pPr>
              <a:buNone/>
            </a:pPr>
            <a:r>
              <a:rPr lang="en-US" sz="1400" dirty="0" smtClean="0"/>
              <a:t>Beneath </a:t>
            </a:r>
            <a:r>
              <a:rPr lang="en-US" sz="1400" dirty="0" err="1" smtClean="0"/>
              <a:t>Patroklos</a:t>
            </a:r>
            <a:r>
              <a:rPr lang="en-US" sz="1400" dirty="0" smtClean="0"/>
              <a:t>’ hard-thrown spear?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762000"/>
            <a:ext cx="39406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Then Hera of the wide eyes answered  him:  “O fearsome power,</a:t>
            </a:r>
          </a:p>
          <a:p>
            <a:r>
              <a:rPr lang="en-US" sz="1200" dirty="0" smtClean="0"/>
              <a:t>My lord Zeus, what a curious thing to say.</a:t>
            </a:r>
          </a:p>
          <a:p>
            <a:r>
              <a:rPr lang="en-US" sz="1200" dirty="0" smtClean="0"/>
              <a:t>A man who is born to die, long destined for it,</a:t>
            </a:r>
          </a:p>
          <a:p>
            <a:r>
              <a:rPr lang="en-US" sz="1200" dirty="0" smtClean="0"/>
              <a:t>Would you set free from that unspeakable end?</a:t>
            </a:r>
          </a:p>
          <a:p>
            <a:r>
              <a:rPr lang="en-US" sz="1200" dirty="0" smtClean="0"/>
              <a:t>Do so; but not all of us will praise you.</a:t>
            </a:r>
          </a:p>
          <a:p>
            <a:r>
              <a:rPr lang="en-US" sz="1200" dirty="0" smtClean="0"/>
              <a:t>And this, too, I may tell you: ponder this:</a:t>
            </a:r>
          </a:p>
          <a:p>
            <a:r>
              <a:rPr lang="en-US" sz="1200" dirty="0" smtClean="0"/>
              <a:t>Should you dispatch </a:t>
            </a:r>
            <a:r>
              <a:rPr lang="en-US" sz="1200" dirty="0" err="1" smtClean="0"/>
              <a:t>Sarpedon</a:t>
            </a:r>
            <a:r>
              <a:rPr lang="en-US" sz="1200" dirty="0" smtClean="0"/>
              <a:t> home alive,</a:t>
            </a:r>
          </a:p>
          <a:p>
            <a:r>
              <a:rPr lang="en-US" sz="1200" dirty="0" smtClean="0"/>
              <a:t>Anticipate some other god’s desire</a:t>
            </a:r>
          </a:p>
          <a:p>
            <a:r>
              <a:rPr lang="en-US" sz="1200" dirty="0" smtClean="0"/>
              <a:t>To pluck a man he loves out of the battle.</a:t>
            </a:r>
          </a:p>
          <a:p>
            <a:r>
              <a:rPr lang="en-US" sz="1200" dirty="0" smtClean="0"/>
              <a:t>Many who fight around the town of </a:t>
            </a:r>
            <a:r>
              <a:rPr lang="en-US" sz="1200" dirty="0" err="1" smtClean="0"/>
              <a:t>Priam</a:t>
            </a:r>
            <a:endParaRPr lang="en-US" sz="1200" dirty="0" smtClean="0"/>
          </a:p>
          <a:p>
            <a:r>
              <a:rPr lang="en-US" sz="1200" dirty="0" smtClean="0"/>
              <a:t>Sprang from immortals;  you’ll infuriate these.</a:t>
            </a:r>
          </a:p>
          <a:p>
            <a:r>
              <a:rPr lang="en-US" sz="1200" dirty="0" smtClean="0"/>
              <a:t>No, dear to you though he is,  and though you mourn him,</a:t>
            </a:r>
          </a:p>
          <a:p>
            <a:r>
              <a:rPr lang="en-US" sz="1200" b="1" dirty="0" smtClean="0"/>
              <a:t>Let him fall, even so, in the rough battle,</a:t>
            </a:r>
          </a:p>
          <a:p>
            <a:r>
              <a:rPr lang="en-US" sz="1200" b="1" dirty="0" smtClean="0"/>
              <a:t>Killed by the son of </a:t>
            </a:r>
            <a:r>
              <a:rPr lang="en-US" sz="1200" b="1" dirty="0" err="1" smtClean="0"/>
              <a:t>Menoitios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Patroklos</a:t>
            </a:r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Afterward, when his soul is gone, his lifetime</a:t>
            </a:r>
          </a:p>
          <a:p>
            <a:r>
              <a:rPr lang="en-US" sz="1200" b="1" dirty="0" smtClean="0"/>
              <a:t>Ended, Death and sweetest Sleep can bear him</a:t>
            </a:r>
          </a:p>
          <a:p>
            <a:r>
              <a:rPr lang="en-US" sz="1200" b="1" dirty="0" smtClean="0"/>
              <a:t>Homeward to the broad domain of </a:t>
            </a:r>
            <a:r>
              <a:rPr lang="en-US" sz="1200" b="1" dirty="0" err="1" smtClean="0"/>
              <a:t>Lykia</a:t>
            </a:r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There friends and kin may give him funeral</a:t>
            </a:r>
          </a:p>
          <a:p>
            <a:r>
              <a:rPr lang="en-US" sz="1200" b="1" dirty="0" smtClean="0"/>
              <a:t>With tomb and stone, the trophies of the dead.”</a:t>
            </a:r>
          </a:p>
          <a:p>
            <a:r>
              <a:rPr lang="en-US" sz="1200" dirty="0" smtClean="0"/>
              <a:t>(16. 503-530)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Death of </a:t>
            </a:r>
            <a:r>
              <a:rPr lang="en-US" dirty="0" err="1" smtClean="0"/>
              <a:t>Sarpedon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267200" cy="3962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dirty="0" err="1" smtClean="0"/>
              <a:t>Patroklos</a:t>
            </a:r>
            <a:r>
              <a:rPr lang="en-US" sz="1500" dirty="0" smtClean="0"/>
              <a:t> hit his enemy</a:t>
            </a:r>
          </a:p>
          <a:p>
            <a:pPr>
              <a:buNone/>
            </a:pPr>
            <a:r>
              <a:rPr lang="en-US" sz="1500" dirty="0" smtClean="0"/>
              <a:t>Just where the muscles of the diaphragm</a:t>
            </a:r>
          </a:p>
          <a:p>
            <a:pPr>
              <a:buNone/>
            </a:pPr>
            <a:r>
              <a:rPr lang="en-US" sz="1500" dirty="0" smtClean="0"/>
              <a:t>Encased his throbbing heart. </a:t>
            </a:r>
            <a:r>
              <a:rPr lang="en-US" sz="1500" dirty="0" err="1" smtClean="0"/>
              <a:t>Sarpedon</a:t>
            </a:r>
            <a:r>
              <a:rPr lang="en-US" sz="1500" dirty="0" smtClean="0"/>
              <a:t> fell</a:t>
            </a:r>
          </a:p>
          <a:p>
            <a:pPr>
              <a:buNone/>
            </a:pPr>
            <a:r>
              <a:rPr lang="en-US" sz="1500" dirty="0" smtClean="0"/>
              <a:t>The way an oak or poplar or tall pine</a:t>
            </a:r>
          </a:p>
          <a:p>
            <a:pPr>
              <a:buNone/>
            </a:pPr>
            <a:r>
              <a:rPr lang="en-US" sz="1500" dirty="0" smtClean="0"/>
              <a:t>Goes down, when shipwrights in the wooded hills</a:t>
            </a:r>
          </a:p>
          <a:p>
            <a:pPr>
              <a:buNone/>
            </a:pPr>
            <a:r>
              <a:rPr lang="en-US" sz="1500" dirty="0" smtClean="0"/>
              <a:t>With whetted axes chop it down for timber.</a:t>
            </a:r>
          </a:p>
          <a:p>
            <a:pPr>
              <a:buNone/>
            </a:pPr>
            <a:r>
              <a:rPr lang="en-US" sz="1500" dirty="0" smtClean="0"/>
              <a:t>So, full length, before his war-car lay</a:t>
            </a:r>
          </a:p>
          <a:p>
            <a:pPr>
              <a:buNone/>
            </a:pPr>
            <a:r>
              <a:rPr lang="en-US" sz="1500" dirty="0" err="1" smtClean="0"/>
              <a:t>Sarpedon</a:t>
            </a:r>
            <a:r>
              <a:rPr lang="en-US" sz="1500" dirty="0" smtClean="0"/>
              <a:t> raging, clutching the bloody dust.</a:t>
            </a:r>
          </a:p>
          <a:p>
            <a:pPr>
              <a:buNone/>
            </a:pPr>
            <a:r>
              <a:rPr lang="en-US" sz="1500" dirty="0" smtClean="0"/>
              <a:t>Imagine a greathearted sultry bull</a:t>
            </a:r>
          </a:p>
          <a:p>
            <a:pPr>
              <a:buNone/>
            </a:pPr>
            <a:r>
              <a:rPr lang="en-US" sz="1500" dirty="0" smtClean="0"/>
              <a:t>A lion kills amid a shambling herd:</a:t>
            </a:r>
          </a:p>
          <a:p>
            <a:pPr>
              <a:buNone/>
            </a:pPr>
            <a:r>
              <a:rPr lang="en-US" sz="1500" dirty="0" smtClean="0"/>
              <a:t>With choking groans he dies under the claws.</a:t>
            </a:r>
          </a:p>
          <a:p>
            <a:pPr>
              <a:buNone/>
            </a:pPr>
            <a:r>
              <a:rPr lang="en-US" sz="1500" dirty="0" smtClean="0"/>
              <a:t>So, mortally wounded by </a:t>
            </a:r>
            <a:r>
              <a:rPr lang="en-US" sz="1500" dirty="0" err="1" smtClean="0"/>
              <a:t>Patroklos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The chief of </a:t>
            </a:r>
            <a:r>
              <a:rPr lang="en-US" sz="1500" dirty="0" err="1" smtClean="0"/>
              <a:t>Lykian</a:t>
            </a:r>
            <a:r>
              <a:rPr lang="en-US" sz="1500" dirty="0" smtClean="0"/>
              <a:t> </a:t>
            </a:r>
            <a:r>
              <a:rPr lang="en-US" sz="1500" dirty="0" err="1" smtClean="0"/>
              <a:t>shieldsmen</a:t>
            </a:r>
            <a:r>
              <a:rPr lang="en-US" sz="1500" dirty="0" smtClean="0"/>
              <a:t> lay in agony</a:t>
            </a:r>
          </a:p>
          <a:p>
            <a:pPr>
              <a:buNone/>
            </a:pPr>
            <a:r>
              <a:rPr lang="en-US" sz="1500" dirty="0" smtClean="0"/>
              <a:t>And called his friend by name…</a:t>
            </a:r>
          </a:p>
          <a:p>
            <a:pPr>
              <a:buNone/>
            </a:pPr>
            <a:r>
              <a:rPr lang="en-US" sz="1500" dirty="0" smtClean="0"/>
              <a:t>(16. 557-570)</a:t>
            </a:r>
            <a:endParaRPr lang="en-US" sz="1500" dirty="0"/>
          </a:p>
        </p:txBody>
      </p:sp>
      <p:pic>
        <p:nvPicPr>
          <p:cNvPr id="4" name="Picture 3" descr="Name of Work Euphronios Krater aka Sarpedon Krater&#10;Production Date 515 BC&#10;Formerly in the collection of the Metropolitan Museum, New York; recently returned to the Greek government." title="vase-painting of the death of Sarpedon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609600"/>
            <a:ext cx="3993614" cy="2209800"/>
          </a:xfrm>
          <a:prstGeom prst="rect">
            <a:avLst/>
          </a:prstGeom>
        </p:spPr>
      </p:pic>
      <p:pic>
        <p:nvPicPr>
          <p:cNvPr id="14338" name="Picture 2" descr="File:Sleep and Death Carrying off the Slain Sarpedon (cista handle), 400-380 BC, Etruscan, bronze - Cleveland Museum of Art" title="bronze-work image of Sleep and Death Carrying of the Slain Sarpedon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48388"/>
            <a:ext cx="2926814" cy="21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Patroklos</a:t>
            </a:r>
            <a:r>
              <a:rPr lang="en-US" sz="3600" dirty="0" smtClean="0"/>
              <a:t> reaches the walls of Troy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267200" cy="3962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500" dirty="0"/>
              <a:t>Troy of the towering gates was on the verge</a:t>
            </a:r>
          </a:p>
          <a:p>
            <a:pPr>
              <a:buNone/>
            </a:pPr>
            <a:r>
              <a:rPr lang="en-US" sz="1500" dirty="0"/>
              <a:t>of being taken by the </a:t>
            </a:r>
            <a:r>
              <a:rPr lang="en-US" sz="1500" dirty="0" err="1"/>
              <a:t>Akhaians</a:t>
            </a:r>
            <a:r>
              <a:rPr lang="en-US" sz="1500" dirty="0"/>
              <a:t>, under</a:t>
            </a:r>
          </a:p>
          <a:p>
            <a:pPr>
              <a:buNone/>
            </a:pPr>
            <a:r>
              <a:rPr lang="en-US" sz="1500" dirty="0" err="1"/>
              <a:t>Patroklos</a:t>
            </a:r>
            <a:r>
              <a:rPr lang="en-US" sz="1500" dirty="0"/>
              <a:t>' drive: he raced with bloodied spear</a:t>
            </a:r>
          </a:p>
          <a:p>
            <a:pPr>
              <a:buNone/>
            </a:pPr>
            <a:r>
              <a:rPr lang="en-US" sz="1500" dirty="0"/>
              <a:t>ahead and around it. On the massive tower</a:t>
            </a:r>
          </a:p>
          <a:p>
            <a:pPr>
              <a:buNone/>
            </a:pPr>
            <a:r>
              <a:rPr lang="en-US" sz="1500" dirty="0" err="1"/>
              <a:t>Phoibos</a:t>
            </a:r>
            <a:r>
              <a:rPr lang="en-US" sz="1500" dirty="0"/>
              <a:t> Apollo stood as Troy's defender,</a:t>
            </a:r>
          </a:p>
          <a:p>
            <a:pPr>
              <a:buNone/>
            </a:pPr>
            <a:r>
              <a:rPr lang="en-US" sz="1500" dirty="0"/>
              <a:t>deadly toward him. Now three times </a:t>
            </a:r>
            <a:r>
              <a:rPr lang="en-US" sz="1500" dirty="0" err="1"/>
              <a:t>Patroklos</a:t>
            </a:r>
            <a:endParaRPr lang="en-US" sz="1500" dirty="0"/>
          </a:p>
          <a:p>
            <a:pPr>
              <a:buNone/>
            </a:pPr>
            <a:r>
              <a:rPr lang="en-US" sz="1500" dirty="0"/>
              <a:t>assaulted the high wall at the tower joint,</a:t>
            </a:r>
          </a:p>
          <a:p>
            <a:pPr>
              <a:buNone/>
            </a:pPr>
            <a:r>
              <a:rPr lang="en-US" sz="1500" dirty="0"/>
              <a:t> and three times Lord Apollo threw him back</a:t>
            </a:r>
          </a:p>
          <a:p>
            <a:pPr>
              <a:buNone/>
            </a:pPr>
            <a:r>
              <a:rPr lang="en-US" sz="1500" dirty="0"/>
              <a:t>with counterblows of his immortal hands</a:t>
            </a:r>
          </a:p>
          <a:p>
            <a:pPr>
              <a:buNone/>
            </a:pPr>
            <a:r>
              <a:rPr lang="en-US" sz="1500" dirty="0"/>
              <a:t>against the resplendent shield. The </a:t>
            </a:r>
            <a:r>
              <a:rPr lang="en-US" sz="1500" dirty="0" err="1"/>
              <a:t>Akhaian</a:t>
            </a:r>
            <a:r>
              <a:rPr lang="en-US" sz="1500" dirty="0"/>
              <a:t> then</a:t>
            </a:r>
          </a:p>
          <a:p>
            <a:pPr>
              <a:buNone/>
            </a:pPr>
            <a:r>
              <a:rPr lang="en-US" sz="1500" dirty="0"/>
              <a:t>a fourth time flung himself against the wall,</a:t>
            </a:r>
          </a:p>
          <a:p>
            <a:pPr>
              <a:buNone/>
            </a:pPr>
            <a:r>
              <a:rPr lang="en-US" sz="1500" dirty="0"/>
              <a:t>more than human in fury. But Apollo</a:t>
            </a:r>
          </a:p>
          <a:p>
            <a:pPr>
              <a:buNone/>
            </a:pPr>
            <a:r>
              <a:rPr lang="en-US" sz="1500" dirty="0"/>
              <a:t>thundered: " Back, </a:t>
            </a:r>
            <a:r>
              <a:rPr lang="en-US" sz="1500" dirty="0" err="1"/>
              <a:t>Patroklos</a:t>
            </a:r>
            <a:r>
              <a:rPr lang="en-US" sz="1500" dirty="0"/>
              <a:t>, lordly man!</a:t>
            </a:r>
          </a:p>
          <a:p>
            <a:pPr>
              <a:buNone/>
            </a:pPr>
            <a:r>
              <a:rPr lang="en-US" sz="1500" dirty="0"/>
              <a:t>Destiny will not let this fortress town</a:t>
            </a:r>
          </a:p>
          <a:p>
            <a:pPr>
              <a:buNone/>
            </a:pPr>
            <a:r>
              <a:rPr lang="en-US" sz="1500" dirty="0"/>
              <a:t>of Trojans fall to you! Not to </a:t>
            </a:r>
            <a:r>
              <a:rPr lang="en-US" sz="1500" dirty="0" err="1"/>
              <a:t>Akhilleus</a:t>
            </a:r>
            <a:r>
              <a:rPr lang="en-US" sz="1500" dirty="0"/>
              <a:t>,</a:t>
            </a:r>
          </a:p>
          <a:p>
            <a:pPr>
              <a:buNone/>
            </a:pPr>
            <a:r>
              <a:rPr lang="en-US" sz="1500" dirty="0"/>
              <a:t>either, greater far though he is in war!"</a:t>
            </a:r>
          </a:p>
          <a:p>
            <a:pPr>
              <a:buNone/>
            </a:pPr>
            <a:r>
              <a:rPr lang="en-US" sz="1500" dirty="0"/>
              <a:t>16.800-815</a:t>
            </a:r>
          </a:p>
        </p:txBody>
      </p:sp>
      <p:pic>
        <p:nvPicPr>
          <p:cNvPr id="15362" name="Picture 2" descr="&#10;" title="drawing of Greek soldier scaling city 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2819400" cy="364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Who wears Achilles’ armor in this section of the poem?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Achilles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Odysseus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err="1" smtClean="0"/>
              <a:t>Neoptolemus</a:t>
            </a:r>
            <a:endParaRPr lang="en-US" dirty="0" smtClean="0"/>
          </a:p>
          <a:p>
            <a:pPr marL="777240" lvl="1" indent="-457200">
              <a:buFont typeface="+mj-lt"/>
              <a:buAutoNum type="alphaLcPeriod"/>
            </a:pPr>
            <a:r>
              <a:rPr lang="en-US" dirty="0" err="1" smtClean="0"/>
              <a:t>Patroclus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Patroklos</a:t>
            </a:r>
            <a:r>
              <a:rPr lang="en-US" dirty="0" smtClean="0"/>
              <a:t> Slain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495800" cy="3886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500" dirty="0" smtClean="0"/>
              <a:t>In a low faint voice,</a:t>
            </a:r>
          </a:p>
          <a:p>
            <a:pPr>
              <a:buNone/>
            </a:pPr>
            <a:r>
              <a:rPr lang="en-US" sz="1500" dirty="0" err="1" smtClean="0"/>
              <a:t>Patroklos</a:t>
            </a:r>
            <a:r>
              <a:rPr lang="en-US" sz="1500" dirty="0" smtClean="0"/>
              <a:t>, master of horse, you answered him [</a:t>
            </a:r>
            <a:r>
              <a:rPr lang="en-US" sz="1500" dirty="0" err="1" smtClean="0"/>
              <a:t>Hektor</a:t>
            </a:r>
            <a:r>
              <a:rPr lang="en-US" sz="1500" dirty="0" smtClean="0"/>
              <a:t>]:</a:t>
            </a:r>
          </a:p>
          <a:p>
            <a:pPr>
              <a:buNone/>
            </a:pPr>
            <a:r>
              <a:rPr lang="en-US" sz="1500" dirty="0" smtClean="0"/>
              <a:t>“This is your hour to glory over me,</a:t>
            </a:r>
          </a:p>
          <a:p>
            <a:pPr>
              <a:buNone/>
            </a:pPr>
            <a:r>
              <a:rPr lang="en-US" sz="1500" dirty="0" err="1" smtClean="0"/>
              <a:t>Hektor</a:t>
            </a:r>
            <a:r>
              <a:rPr lang="en-US" sz="1500" dirty="0" smtClean="0"/>
              <a:t>. The lord Zeus and Apollo gave you</a:t>
            </a:r>
          </a:p>
          <a:p>
            <a:pPr>
              <a:buNone/>
            </a:pPr>
            <a:r>
              <a:rPr lang="en-US" sz="1500" dirty="0" smtClean="0"/>
              <a:t>The upper hand and put me down with ease.</a:t>
            </a:r>
          </a:p>
          <a:p>
            <a:pPr>
              <a:buNone/>
            </a:pPr>
            <a:r>
              <a:rPr lang="en-US" sz="1500" dirty="0" smtClean="0"/>
              <a:t>They stripped me of my arms. No one else did.</a:t>
            </a:r>
          </a:p>
          <a:p>
            <a:pPr>
              <a:buNone/>
            </a:pPr>
            <a:r>
              <a:rPr lang="en-US" sz="1500" dirty="0" smtClean="0"/>
              <a:t>Say twenty men like you had come against me,</a:t>
            </a:r>
          </a:p>
          <a:p>
            <a:pPr>
              <a:buNone/>
            </a:pPr>
            <a:r>
              <a:rPr lang="en-US" sz="1500" dirty="0" smtClean="0"/>
              <a:t>All would have died before my spear.</a:t>
            </a:r>
          </a:p>
          <a:p>
            <a:pPr>
              <a:buNone/>
            </a:pPr>
            <a:r>
              <a:rPr lang="en-US" sz="1500" dirty="0" smtClean="0"/>
              <a:t>No, </a:t>
            </a:r>
            <a:r>
              <a:rPr lang="en-US" sz="1500" dirty="0" err="1" smtClean="0"/>
              <a:t>Leto’s</a:t>
            </a:r>
            <a:r>
              <a:rPr lang="en-US" sz="1500" dirty="0" smtClean="0"/>
              <a:t> son and fatal destiny</a:t>
            </a:r>
          </a:p>
          <a:p>
            <a:pPr>
              <a:buNone/>
            </a:pPr>
            <a:r>
              <a:rPr lang="en-US" sz="1500" dirty="0" smtClean="0"/>
              <a:t>Have killed me; if we speak of men, </a:t>
            </a:r>
            <a:r>
              <a:rPr lang="en-US" sz="1500" dirty="0" err="1" smtClean="0"/>
              <a:t>Euphorbos</a:t>
            </a:r>
            <a:r>
              <a:rPr lang="en-US" sz="1500" dirty="0" smtClean="0"/>
              <a:t>.</a:t>
            </a:r>
          </a:p>
          <a:p>
            <a:pPr>
              <a:buNone/>
            </a:pPr>
            <a:r>
              <a:rPr lang="en-US" sz="1500" dirty="0" smtClean="0"/>
              <a:t>You were in third place, only in at the death.</a:t>
            </a:r>
          </a:p>
          <a:p>
            <a:pPr>
              <a:buNone/>
            </a:pPr>
            <a:r>
              <a:rPr lang="en-US" sz="1500" dirty="0" smtClean="0"/>
              <a:t>I’ll tell you one thing more; take it to heart.</a:t>
            </a:r>
          </a:p>
          <a:p>
            <a:pPr>
              <a:buNone/>
            </a:pPr>
            <a:r>
              <a:rPr lang="en-US" sz="1500" dirty="0" smtClean="0"/>
              <a:t>No long life is ahead for you. This day</a:t>
            </a:r>
          </a:p>
          <a:p>
            <a:pPr>
              <a:buNone/>
            </a:pPr>
            <a:r>
              <a:rPr lang="en-US" sz="1500" dirty="0" smtClean="0"/>
              <a:t>Your death stands near, and your immutable end,</a:t>
            </a:r>
          </a:p>
          <a:p>
            <a:pPr>
              <a:buNone/>
            </a:pPr>
            <a:r>
              <a:rPr lang="en-US" sz="1500" dirty="0" smtClean="0"/>
              <a:t>At Prince </a:t>
            </a:r>
            <a:r>
              <a:rPr lang="en-US" sz="1500" dirty="0" err="1" smtClean="0"/>
              <a:t>Akhilleus</a:t>
            </a:r>
            <a:r>
              <a:rPr lang="en-US" sz="1500" dirty="0" smtClean="0"/>
              <a:t>’ hands.”</a:t>
            </a:r>
          </a:p>
          <a:p>
            <a:pPr>
              <a:buNone/>
            </a:pPr>
            <a:r>
              <a:rPr lang="en-US" sz="1500" dirty="0" smtClean="0"/>
              <a:t>(16. 968-82)</a:t>
            </a:r>
          </a:p>
        </p:txBody>
      </p:sp>
      <p:pic>
        <p:nvPicPr>
          <p:cNvPr id="16386" name="Picture 2" descr="by the Kleophrades Painter, c. 500-490 BC. Agrigento, National Archaeological Museum." title="vase painting of the death of Patrok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685800"/>
            <a:ext cx="406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Which of the following is NOT part of the Plan of Zeus?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Hector kills </a:t>
            </a:r>
            <a:r>
              <a:rPr lang="en-US" dirty="0" err="1" smtClean="0"/>
              <a:t>Patroclus</a:t>
            </a:r>
            <a:endParaRPr lang="en-US" dirty="0" smtClean="0"/>
          </a:p>
          <a:p>
            <a:pPr marL="777240" lvl="1" indent="-457200">
              <a:buFont typeface="+mj-lt"/>
              <a:buAutoNum type="alphaLcPeriod"/>
            </a:pPr>
            <a:r>
              <a:rPr lang="en-US" dirty="0" err="1" smtClean="0"/>
              <a:t>Patroclus</a:t>
            </a:r>
            <a:r>
              <a:rPr lang="en-US" dirty="0" smtClean="0"/>
              <a:t> kills </a:t>
            </a:r>
            <a:r>
              <a:rPr lang="en-US" dirty="0" err="1" smtClean="0"/>
              <a:t>Sarpedon</a:t>
            </a:r>
            <a:endParaRPr lang="en-US" dirty="0" smtClean="0"/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Odysseus kills Astyanax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Achilles kills Hector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Quiz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Which of the following does </a:t>
            </a:r>
            <a:r>
              <a:rPr lang="en-US" dirty="0" err="1" smtClean="0"/>
              <a:t>Patroclus</a:t>
            </a:r>
            <a:r>
              <a:rPr lang="en-US" dirty="0" smtClean="0"/>
              <a:t> kill?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Hector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Ajax</a:t>
            </a:r>
          </a:p>
          <a:p>
            <a:pPr marL="777240" lvl="1" indent="-457200">
              <a:buFont typeface="+mj-lt"/>
              <a:buAutoNum type="alphaLcPeriod"/>
            </a:pPr>
            <a:r>
              <a:rPr lang="en-US" dirty="0" err="1" smtClean="0"/>
              <a:t>Sarpedon</a:t>
            </a:r>
            <a:endParaRPr lang="en-US" dirty="0" smtClean="0"/>
          </a:p>
          <a:p>
            <a:pPr marL="777240" lvl="1" indent="-457200">
              <a:buFont typeface="+mj-lt"/>
              <a:buAutoNum type="alphaLcPeriod"/>
            </a:pPr>
            <a:r>
              <a:rPr lang="en-US" dirty="0" smtClean="0"/>
              <a:t>Achilles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Achilles’ Great Dilemma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kleos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(fame) vs. </a:t>
            </a:r>
            <a:r>
              <a:rPr lang="en-US" b="1" i="1" dirty="0" err="1" smtClean="0">
                <a:solidFill>
                  <a:srgbClr val="FF0000"/>
                </a:solidFill>
              </a:rPr>
              <a:t>nostos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(homecoming)</a:t>
            </a:r>
            <a:endParaRPr lang="en-US" i="1" dirty="0" smtClean="0"/>
          </a:p>
          <a:p>
            <a:r>
              <a:rPr lang="en-US" dirty="0" smtClean="0"/>
              <a:t>If he gets one, he can’t have the other</a:t>
            </a:r>
          </a:p>
          <a:p>
            <a:r>
              <a:rPr lang="en-US" dirty="0" smtClean="0"/>
              <a:t>In Book 1, he withdraws from battle</a:t>
            </a:r>
          </a:p>
          <a:p>
            <a:r>
              <a:rPr lang="en-US" dirty="0" smtClean="0"/>
              <a:t>In Book 9, he seems to choose </a:t>
            </a:r>
            <a:r>
              <a:rPr lang="en-US" b="1" i="1" dirty="0" err="1" smtClean="0">
                <a:solidFill>
                  <a:srgbClr val="FF0000"/>
                </a:solidFill>
              </a:rPr>
              <a:t>nostos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over </a:t>
            </a:r>
            <a:r>
              <a:rPr lang="en-US" b="1" i="1" dirty="0" err="1" smtClean="0">
                <a:solidFill>
                  <a:srgbClr val="FF0000"/>
                </a:solidFill>
              </a:rPr>
              <a:t>kleos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Greek army suffers defeat after defeat</a:t>
            </a:r>
          </a:p>
          <a:p>
            <a:r>
              <a:rPr lang="en-US" dirty="0" smtClean="0"/>
              <a:t>This section of the poem (Books 13-18) is about how to bring Achilles back to the battle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Achilles’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Achilles’ return to battle and to the social world is part of a chain reaction of deaths.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Patroclus</a:t>
            </a:r>
            <a:r>
              <a:rPr lang="en-US" dirty="0" smtClean="0"/>
              <a:t> kills </a:t>
            </a:r>
            <a:r>
              <a:rPr lang="en-US" dirty="0" err="1" smtClean="0"/>
              <a:t>Sarpedon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Hector kills </a:t>
            </a:r>
            <a:r>
              <a:rPr lang="en-US" dirty="0" err="1" smtClean="0"/>
              <a:t>Patroclus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Achilles kills Hector.</a:t>
            </a:r>
          </a:p>
          <a:p>
            <a:pPr>
              <a:buNone/>
            </a:pPr>
            <a:r>
              <a:rPr lang="en-US" dirty="0" smtClean="0"/>
              <a:t>Paris kills Achilles (after the end of the </a:t>
            </a:r>
            <a:r>
              <a:rPr lang="en-US" i="1" dirty="0" smtClean="0"/>
              <a:t>Iliad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Poseidon Inspires the </a:t>
            </a:r>
            <a:r>
              <a:rPr lang="en-US" sz="4000" dirty="0" err="1" smtClean="0"/>
              <a:t>Ajaxes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/>
              <a:t>“I wish you were inspired by some god</a:t>
            </a:r>
          </a:p>
          <a:p>
            <a:pPr>
              <a:buNone/>
            </a:pPr>
            <a:r>
              <a:rPr lang="en-US" sz="1300" dirty="0" smtClean="0"/>
              <a:t>To hold the line hard, clamped hard here, you two,</a:t>
            </a:r>
          </a:p>
          <a:p>
            <a:pPr>
              <a:buNone/>
            </a:pPr>
            <a:r>
              <a:rPr lang="en-US" sz="1300" dirty="0" smtClean="0"/>
              <a:t>Rallying others: you could block and turn</a:t>
            </a:r>
          </a:p>
          <a:p>
            <a:pPr>
              <a:buNone/>
            </a:pPr>
            <a:r>
              <a:rPr lang="en-US" sz="1300" dirty="0" smtClean="0"/>
              <a:t>His </a:t>
            </a:r>
            <a:r>
              <a:rPr lang="en-US" sz="1300" dirty="0" err="1" smtClean="0"/>
              <a:t>whirwind</a:t>
            </a:r>
            <a:r>
              <a:rPr lang="en-US" sz="1300" dirty="0" smtClean="0"/>
              <a:t> rush away from the long ships,</a:t>
            </a:r>
          </a:p>
          <a:p>
            <a:pPr>
              <a:buNone/>
            </a:pPr>
            <a:r>
              <a:rPr lang="en-US" sz="1300" dirty="0" smtClean="0"/>
              <a:t>Even if the Olympian sets him on.”</a:t>
            </a:r>
          </a:p>
          <a:p>
            <a:pPr>
              <a:buNone/>
            </a:pPr>
            <a:r>
              <a:rPr lang="en-US" sz="1300" dirty="0" smtClean="0"/>
              <a:t>The god who girdles earth, even as he spoke,</a:t>
            </a:r>
          </a:p>
          <a:p>
            <a:pPr>
              <a:buNone/>
            </a:pPr>
            <a:r>
              <a:rPr lang="en-US" sz="1300" dirty="0" smtClean="0"/>
              <a:t>Struck both men with his staff, instilling fury,</a:t>
            </a:r>
          </a:p>
          <a:p>
            <a:pPr>
              <a:buNone/>
            </a:pPr>
            <a:r>
              <a:rPr lang="en-US" sz="1300" dirty="0" smtClean="0"/>
              <a:t>Making them springy, light of foot and hand.</a:t>
            </a:r>
          </a:p>
          <a:p>
            <a:pPr>
              <a:buNone/>
            </a:pPr>
            <a:r>
              <a:rPr lang="en-US" sz="1300" dirty="0" smtClean="0"/>
              <a:t>Then upward like a hawk he soared – a hawk</a:t>
            </a:r>
          </a:p>
          <a:p>
            <a:pPr>
              <a:buNone/>
            </a:pPr>
            <a:r>
              <a:rPr lang="en-US" sz="1300" dirty="0" smtClean="0"/>
              <a:t>That, wafted from a </a:t>
            </a:r>
            <a:r>
              <a:rPr lang="en-US" sz="1300" dirty="0" err="1" smtClean="0"/>
              <a:t>rockpoint</a:t>
            </a:r>
            <a:r>
              <a:rPr lang="en-US" sz="1300" dirty="0" smtClean="0"/>
              <a:t> sheer and towering</a:t>
            </a:r>
          </a:p>
          <a:p>
            <a:pPr>
              <a:buNone/>
            </a:pPr>
            <a:r>
              <a:rPr lang="en-US" sz="1300" dirty="0" smtClean="0"/>
              <a:t>Shoots to strike a bird over the plain:</a:t>
            </a:r>
          </a:p>
          <a:p>
            <a:pPr>
              <a:buNone/>
            </a:pPr>
            <a:r>
              <a:rPr lang="en-US" sz="1300" dirty="0" smtClean="0"/>
              <a:t>So </a:t>
            </a:r>
            <a:r>
              <a:rPr lang="en-US" sz="1300" dirty="0" err="1" smtClean="0"/>
              <a:t>arrowy</a:t>
            </a:r>
            <a:r>
              <a:rPr lang="en-US" sz="1300" dirty="0" smtClean="0"/>
              <a:t> in flight Poseidon left them.</a:t>
            </a:r>
          </a:p>
          <a:p>
            <a:pPr>
              <a:buNone/>
            </a:pPr>
            <a:r>
              <a:rPr lang="en-US" sz="1300" dirty="0" smtClean="0"/>
              <a:t>The son of </a:t>
            </a:r>
            <a:r>
              <a:rPr lang="en-US" sz="1300" dirty="0" err="1" smtClean="0"/>
              <a:t>Oileus</a:t>
            </a:r>
            <a:r>
              <a:rPr lang="en-US" sz="1300" dirty="0" smtClean="0"/>
              <a:t> knew his nature first</a:t>
            </a:r>
          </a:p>
          <a:p>
            <a:pPr>
              <a:buNone/>
            </a:pPr>
            <a:r>
              <a:rPr lang="en-US" sz="1300" dirty="0" smtClean="0"/>
              <a:t>And turned to say to the son of </a:t>
            </a:r>
            <a:r>
              <a:rPr lang="en-US" sz="1300" dirty="0" err="1" smtClean="0"/>
              <a:t>Telamon</a:t>
            </a:r>
            <a:r>
              <a:rPr lang="en-US" sz="1300" dirty="0" smtClean="0"/>
              <a:t>:</a:t>
            </a:r>
          </a:p>
          <a:p>
            <a:pPr>
              <a:buNone/>
            </a:pPr>
            <a:r>
              <a:rPr lang="en-US" sz="1300" dirty="0" smtClean="0"/>
              <a:t>“That was one of the gods who hold Olympus,</a:t>
            </a:r>
          </a:p>
          <a:p>
            <a:pPr>
              <a:buNone/>
            </a:pPr>
            <a:r>
              <a:rPr lang="en-US" sz="1300" dirty="0" smtClean="0"/>
              <a:t>Here in the seer’s shape telling us to fight</a:t>
            </a:r>
          </a:p>
          <a:p>
            <a:pPr>
              <a:buNone/>
            </a:pPr>
            <a:r>
              <a:rPr lang="en-US" sz="1300" dirty="0" smtClean="0"/>
              <a:t>Abaft the ships. It was not </a:t>
            </a:r>
            <a:r>
              <a:rPr lang="en-US" sz="1300" dirty="0" err="1" smtClean="0"/>
              <a:t>Kalhkas</a:t>
            </a:r>
            <a:r>
              <a:rPr lang="en-US" sz="1300" dirty="0" smtClean="0"/>
              <a:t>, not</a:t>
            </a:r>
          </a:p>
          <a:p>
            <a:pPr>
              <a:buNone/>
            </a:pPr>
            <a:r>
              <a:rPr lang="en-US" sz="1300" dirty="0" smtClean="0"/>
              <a:t>The reader of </a:t>
            </a:r>
            <a:r>
              <a:rPr lang="en-US" sz="1300" dirty="0" err="1" smtClean="0"/>
              <a:t>birdflight</a:t>
            </a:r>
            <a:r>
              <a:rPr lang="en-US" sz="1300" dirty="0" smtClean="0"/>
              <a:t>; from his stride, his legs</a:t>
            </a:r>
          </a:p>
          <a:p>
            <a:pPr>
              <a:buNone/>
            </a:pPr>
            <a:r>
              <a:rPr lang="en-US" sz="1300" dirty="0" smtClean="0"/>
              <a:t>As he went off, I knew him for a god.</a:t>
            </a:r>
          </a:p>
          <a:p>
            <a:pPr>
              <a:buNone/>
            </a:pPr>
            <a:r>
              <a:rPr lang="en-US" sz="1300" dirty="0" smtClean="0"/>
              <a:t>The gods are easily spotted!  (13. 65-81)</a:t>
            </a:r>
          </a:p>
        </p:txBody>
      </p:sp>
      <p:pic>
        <p:nvPicPr>
          <p:cNvPr id="1026" name="Picture 2" descr="Kylix, ca. 540–530 B.C.; black-figure&#10;&#10;Attributed to the Amasis Painter&#10;&#10;Greek, Attic&#10;&#10;Terracotta; H. 4 7/8 in. (12.4 cm)&#10;Metropolitan Museum, New York." title="vase-painting of Poseidon speaking to the two Ajax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1752600"/>
            <a:ext cx="4390011" cy="284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Hektor</a:t>
            </a:r>
            <a:r>
              <a:rPr lang="en-US" sz="4000" dirty="0" smtClean="0"/>
              <a:t> Kills </a:t>
            </a:r>
            <a:r>
              <a:rPr lang="en-US" sz="4000" dirty="0" err="1" smtClean="0"/>
              <a:t>Amphimakos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167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Poseidon, too,</a:t>
            </a:r>
          </a:p>
          <a:p>
            <a:pPr>
              <a:buNone/>
            </a:pPr>
            <a:r>
              <a:rPr lang="en-US" sz="1800" dirty="0"/>
              <a:t>grew hot over </a:t>
            </a:r>
            <a:r>
              <a:rPr lang="en-US" sz="1800" dirty="0" err="1"/>
              <a:t>Amphimakhos</a:t>
            </a:r>
            <a:r>
              <a:rPr lang="en-US" sz="1800" dirty="0"/>
              <a:t>, his grandson,</a:t>
            </a:r>
          </a:p>
          <a:p>
            <a:pPr>
              <a:buNone/>
            </a:pPr>
            <a:r>
              <a:rPr lang="en-US" sz="1800" dirty="0"/>
              <a:t>Passing amid the huts and ships, he kindled</a:t>
            </a:r>
          </a:p>
          <a:p>
            <a:pPr>
              <a:buNone/>
            </a:pPr>
            <a:r>
              <a:rPr lang="en-US" sz="1800" dirty="0"/>
              <a:t>fire in </a:t>
            </a:r>
            <a:r>
              <a:rPr lang="en-US" sz="1800" dirty="0" err="1"/>
              <a:t>Danaans</a:t>
            </a:r>
            <a:r>
              <a:rPr lang="en-US" sz="1800" dirty="0"/>
              <a:t> and devised Trojans' woe. </a:t>
            </a:r>
          </a:p>
          <a:p>
            <a:pPr>
              <a:buNone/>
            </a:pPr>
            <a:r>
              <a:rPr lang="en-US" sz="1800" dirty="0"/>
              <a:t>(13.234-237)</a:t>
            </a:r>
            <a:endParaRPr lang="en-US" sz="1800" dirty="0" smtClean="0"/>
          </a:p>
        </p:txBody>
      </p:sp>
      <p:pic>
        <p:nvPicPr>
          <p:cNvPr id="3074" name="Picture 2" descr="Illustration: NEPTUNE RISING FROM THE SEA. from John Flaxman's illustrations to Alexander Pope's translation of the Iliad.&#10;" title="Poseidon arises from the S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76" y="2819400"/>
            <a:ext cx="4425189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Idomeneus</a:t>
            </a:r>
            <a:r>
              <a:rPr lang="en-US" sz="4000" dirty="0" smtClean="0"/>
              <a:t> and </a:t>
            </a:r>
            <a:r>
              <a:rPr lang="en-US" sz="4000" dirty="0" err="1" smtClean="0"/>
              <a:t>Meriones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Wound </a:t>
            </a:r>
            <a:r>
              <a:rPr lang="en-US" sz="4000" dirty="0" err="1" smtClean="0"/>
              <a:t>Deiphobus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81600" cy="251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The fight went on: </a:t>
            </a:r>
            <a:r>
              <a:rPr lang="en-US" sz="1600" dirty="0" err="1"/>
              <a:t>Deiphobos</a:t>
            </a:r>
            <a:r>
              <a:rPr lang="en-US" sz="1600" dirty="0"/>
              <a:t> took the dead man's </a:t>
            </a:r>
          </a:p>
          <a:p>
            <a:pPr>
              <a:buNone/>
            </a:pPr>
            <a:r>
              <a:rPr lang="en-US" sz="1600" dirty="0"/>
              <a:t>helm, but </a:t>
            </a:r>
            <a:r>
              <a:rPr lang="en-US" sz="1600" dirty="0" err="1"/>
              <a:t>Meriones</a:t>
            </a:r>
            <a:r>
              <a:rPr lang="en-US" sz="1600" dirty="0"/>
              <a:t>, fast as the </a:t>
            </a:r>
            <a:r>
              <a:rPr lang="en-US" sz="1600" dirty="0" err="1"/>
              <a:t>wargod</a:t>
            </a:r>
            <a:r>
              <a:rPr lang="en-US" sz="1600" dirty="0"/>
              <a:t>,</a:t>
            </a:r>
          </a:p>
          <a:p>
            <a:pPr>
              <a:buNone/>
            </a:pPr>
            <a:r>
              <a:rPr lang="en-US" sz="1600" dirty="0"/>
              <a:t>leaped and speared the Trojan's outstretched arm.</a:t>
            </a:r>
          </a:p>
          <a:p>
            <a:pPr>
              <a:buNone/>
            </a:pPr>
            <a:r>
              <a:rPr lang="en-US" sz="1600" dirty="0"/>
              <a:t>The crested helm fell with a hollow clang,</a:t>
            </a:r>
          </a:p>
          <a:p>
            <a:pPr>
              <a:buNone/>
            </a:pPr>
            <a:r>
              <a:rPr lang="en-US" sz="1600" dirty="0"/>
              <a:t>and with a falcon's pounce </a:t>
            </a:r>
            <a:r>
              <a:rPr lang="en-US" sz="1600" dirty="0" err="1"/>
              <a:t>Meriones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regained his spear and jerked it from </a:t>
            </a:r>
            <a:r>
              <a:rPr lang="en-US" sz="1600" dirty="0" err="1"/>
              <a:t>Deiphobos</a:t>
            </a:r>
            <a:r>
              <a:rPr lang="en-US" sz="1600" dirty="0"/>
              <a:t>'</a:t>
            </a:r>
          </a:p>
          <a:p>
            <a:pPr>
              <a:buNone/>
            </a:pPr>
            <a:r>
              <a:rPr lang="en-US" sz="1600" dirty="0"/>
              <a:t>upper arm at the shoulder joint, then back</a:t>
            </a:r>
          </a:p>
          <a:p>
            <a:pPr>
              <a:buNone/>
            </a:pPr>
            <a:r>
              <a:rPr lang="en-US" sz="1600" dirty="0"/>
              <a:t>he turned to merge into his </a:t>
            </a:r>
            <a:r>
              <a:rPr lang="en-US" sz="1600" dirty="0" smtClean="0"/>
              <a:t>company. 13.600-607</a:t>
            </a:r>
          </a:p>
        </p:txBody>
      </p:sp>
      <p:pic>
        <p:nvPicPr>
          <p:cNvPr id="4100" name="Picture 4" descr="source: http://ageofbronzeseen.com/wp-content/uploads/2011/12/aob03-11_b_wp-300x280.jpg" title="image of Deiphobus from the graphic novel, &quot;Age of Bronz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54818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LAS 220 Introduction to Classical Mythology&amp;quot;&quot;/&gt;&lt;property id=&quot;20307&quot; value=&quot;256&quot;/&gt;&lt;/object&gt;&lt;object type=&quot;3&quot; unique_id=&quot;10004&quot;&gt;&lt;property id=&quot;20148&quot; value=&quot;5&quot;/&gt;&lt;property id=&quot;20300&quot; value=&quot;Slide 5 - &amp;quot;Achilles’ Great Dilemma&amp;amp;#x09;&amp;quot;&quot;/&gt;&lt;property id=&quot;20307&quot; value=&quot;257&quot;/&gt;&lt;/object&gt;&lt;object type=&quot;3&quot; unique_id=&quot;10005&quot;&gt;&lt;property id=&quot;20148&quot; value=&quot;5&quot;/&gt;&lt;property id=&quot;20300&quot; value=&quot;Slide 6 - &amp;quot;Achilles’ Return&amp;quot;&quot;/&gt;&lt;property id=&quot;20307&quot; value=&quot;283&quot;/&gt;&lt;/object&gt;&lt;object type=&quot;3&quot; unique_id=&quot;10006&quot;&gt;&lt;property id=&quot;20148&quot; value=&quot;5&quot;/&gt;&lt;property id=&quot;20300&quot; value=&quot;Slide 7 - &amp;quot;Poseidon Inspires the Ajaxes&amp;quot;&quot;/&gt;&lt;property id=&quot;20307&quot; value=&quot;278&quot;/&gt;&lt;/object&gt;&lt;object type=&quot;3&quot; unique_id=&quot;10007&quot;&gt;&lt;property id=&quot;20148&quot; value=&quot;5&quot;/&gt;&lt;property id=&quot;20300&quot; value=&quot;Slide 8 - &amp;quot;Hektor Kills Amphimakos&amp;quot;&quot;/&gt;&lt;property id=&quot;20307&quot; value=&quot;291&quot;/&gt;&lt;/object&gt;&lt;object type=&quot;3&quot; unique_id=&quot;10008&quot;&gt;&lt;property id=&quot;20148&quot; value=&quot;5&quot;/&gt;&lt;property id=&quot;20300&quot; value=&quot;Slide 9 - &amp;quot;Idomeneus and Meriones Wound Deiphobus&amp;quot;&quot;/&gt;&lt;property id=&quot;20307&quot; value=&quot;292&quot;/&gt;&lt;/object&gt;&lt;object type=&quot;3&quot; unique_id=&quot;10009&quot;&gt;&lt;property id=&quot;20148&quot; value=&quot;5&quot;/&gt;&lt;property id=&quot;20300&quot; value=&quot;Slide 10 - &amp;quot;Polydamas Warns the Trojans&amp;quot;&quot;/&gt;&lt;property id=&quot;20307&quot; value=&quot;259&quot;/&gt;&lt;/object&gt;&lt;object type=&quot;3&quot; unique_id=&quot;10010&quot;&gt;&lt;property id=&quot;20148&quot; value=&quot;5&quot;/&gt;&lt;property id=&quot;20300&quot; value=&quot;Slide 11 - &amp;quot;The Greeks, Despondent&amp;quot;&quot;/&gt;&lt;property id=&quot;20307&quot; value=&quot;293&quot;/&gt;&lt;/object&gt;&lt;object type=&quot;3&quot; unique_id=&quot;10011&quot;&gt;&lt;property id=&quot;20148&quot; value=&quot;5&quot;/&gt;&lt;property id=&quot;20300&quot; value=&quot;Slide 12 - &amp;quot;Aphrodite lends Hera her girdle&amp;quot;&quot;/&gt;&lt;property id=&quot;20307&quot; value=&quot;260&quot;/&gt;&lt;/object&gt;&lt;object type=&quot;3&quot; unique_id=&quot;10013&quot;&gt;&lt;property id=&quot;20148&quot; value=&quot;5&quot;/&gt;&lt;property id=&quot;20300&quot; value=&quot;Slide 13 - &amp;quot;Hera Seduces Zeus&amp;quot;&quot;/&gt;&lt;property id=&quot;20307&quot; value=&quot;295&quot;/&gt;&lt;/object&gt;&lt;object type=&quot;3&quot; unique_id=&quot;10014&quot;&gt;&lt;property id=&quot;20148&quot; value=&quot;5&quot;/&gt;&lt;property id=&quot;20300&quot; value=&quot;Slide 14 - &amp;quot;… continued&amp;quot;&quot;/&gt;&lt;property id=&quot;20307&quot; value=&quot;279&quot;/&gt;&lt;/object&gt;&lt;object type=&quot;3&quot; unique_id=&quot;10015&quot;&gt;&lt;property id=&quot;20148&quot; value=&quot;5&quot;/&gt;&lt;property id=&quot;20300&quot; value=&quot;Slide 15 - &amp;quot;Poseidon Helps the Greeks I&amp;quot;&quot;/&gt;&lt;property id=&quot;20307&quot; value=&quot;261&quot;/&gt;&lt;/object&gt;&lt;object type=&quot;3&quot; unique_id=&quot;10016&quot;&gt;&lt;property id=&quot;20148&quot; value=&quot;5&quot;/&gt;&lt;property id=&quot;20300&quot; value=&quot;Slide 16 - &amp;quot;Poseidon Helps the Greeks II&amp;quot;&quot;/&gt;&lt;property id=&quot;20307&quot; value=&quot;280&quot;/&gt;&lt;/object&gt;&lt;object type=&quot;3&quot; unique_id=&quot;10017&quot;&gt;&lt;property id=&quot;20148&quot; value=&quot;5&quot;/&gt;&lt;property id=&quot;20300&quot; value=&quot;Slide 17 - &amp;quot;The Anger of Zeus&amp;quot;&quot;/&gt;&lt;property id=&quot;20307&quot; value=&quot;262&quot;/&gt;&lt;/object&gt;&lt;object type=&quot;3&quot; unique_id=&quot;10018&quot;&gt;&lt;property id=&quot;20148&quot; value=&quot;5&quot;/&gt;&lt;property id=&quot;20300&quot; value=&quot;Slide 18 - &amp;quot;The Plan of Zeus&amp;quot;&quot;/&gt;&lt;property id=&quot;20307&quot; value=&quot;281&quot;/&gt;&lt;/object&gt;&lt;object type=&quot;3&quot; unique_id=&quot;10019&quot;&gt;&lt;property id=&quot;20148&quot; value=&quot;5&quot;/&gt;&lt;property id=&quot;20300&quot; value=&quot;Slide 19 - &amp;quot;… but first, Apollo helps Hektor&amp;quot;&quot;/&gt;&lt;property id=&quot;20307&quot; value=&quot;296&quot;/&gt;&lt;/object&gt;&lt;object type=&quot;3&quot; unique_id=&quot;10020&quot;&gt;&lt;property id=&quot;20148&quot; value=&quot;5&quot;/&gt;&lt;property id=&quot;20300&quot; value=&quot;Slide 20 - &amp;quot;The Wall Breached, Again&amp;quot;&quot;/&gt;&lt;property id=&quot;20307&quot; value=&quot;264&quot;/&gt;&lt;/object&gt;&lt;object type=&quot;3&quot; unique_id=&quot;10021&quot;&gt;&lt;property id=&quot;20148&quot; value=&quot;5&quot;/&gt;&lt;property id=&quot;20300&quot; value=&quot;Slide 22 - &amp;quot;Akhilleus and Patroklos&amp;quot;&quot;/&gt;&lt;property id=&quot;20307&quot; value=&quot;284&quot;/&gt;&lt;/object&gt;&lt;object type=&quot;3&quot; unique_id=&quot;10022&quot;&gt;&lt;property id=&quot;20148&quot; value=&quot;5&quot;/&gt;&lt;property id=&quot;20300&quot; value=&quot;Slide 23 - &amp;quot;Patroclus Decides to Fight&amp;quot;&quot;/&gt;&lt;property id=&quot;20307&quot; value=&quot;265&quot;/&gt;&lt;/object&gt;&lt;object type=&quot;3&quot; unique_id=&quot;10023&quot;&gt;&lt;property id=&quot;20148&quot; value=&quot;5&quot;/&gt;&lt;property id=&quot;20300&quot; value=&quot;Slide 24 - &amp;quot;Patroclus Takes Achilles’ Armor&amp;quot;&quot;/&gt;&lt;property id=&quot;20307&quot; value=&quot;266&quot;/&gt;&lt;/object&gt;&lt;object type=&quot;3&quot; unique_id=&quot;10024&quot;&gt;&lt;property id=&quot;20148&quot; value=&quot;5&quot;/&gt;&lt;property id=&quot;20300&quot; value=&quot;Slide 25 - &amp;quot;How to Pray to a Greek God&amp;quot;&quot;/&gt;&lt;property id=&quot;20307&quot; value=&quot;282&quot;/&gt;&lt;/object&gt;&lt;object type=&quot;3&quot; unique_id=&quot;10025&quot;&gt;&lt;property id=&quot;20148&quot; value=&quot;5&quot;/&gt;&lt;property id=&quot;20300&quot; value=&quot;Slide 26 - &amp;quot;Achilles Prays to Zeus&amp;quot;&quot;/&gt;&lt;property id=&quot;20307&quot; value=&quot;267&quot;/&gt;&lt;/object&gt;&lt;object type=&quot;3&quot; unique_id=&quot;10026&quot;&gt;&lt;property id=&quot;20148&quot; value=&quot;5&quot;/&gt;&lt;property id=&quot;20300&quot; value=&quot;Slide 27 - &amp;quot;Hera and Zeus Debate the Death of Sarpedon&amp;quot;&quot;/&gt;&lt;property id=&quot;20307&quot; value=&quot;268&quot;/&gt;&lt;/object&gt;&lt;object type=&quot;3&quot; unique_id=&quot;10027&quot;&gt;&lt;property id=&quot;20148&quot; value=&quot;5&quot;/&gt;&lt;property id=&quot;20300&quot; value=&quot;Slide 28 - &amp;quot;The Death of Sarpedon&amp;quot;&quot;/&gt;&lt;property id=&quot;20307&quot; value=&quot;285&quot;/&gt;&lt;/object&gt;&lt;object type=&quot;3&quot; unique_id=&quot;10028&quot;&gt;&lt;property id=&quot;20148&quot; value=&quot;5&quot;/&gt;&lt;property id=&quot;20300&quot; value=&quot;Slide 29 - &amp;quot;Patroklos reaches the walls of Troy&amp;quot;&quot;/&gt;&lt;property id=&quot;20307&quot; value=&quot;297&quot;/&gt;&lt;/object&gt;&lt;object type=&quot;3&quot; unique_id=&quot;10029&quot;&gt;&lt;property id=&quot;20148&quot; value=&quot;5&quot;/&gt;&lt;property id=&quot;20300&quot; value=&quot;Slide 30 - &amp;quot;Patroklos Slain&amp;quot;&quot;/&gt;&lt;property id=&quot;20307&quot; value=&quot;269&quot;/&gt;&lt;/object&gt;&lt;object type=&quot;3&quot; unique_id=&quot;13939&quot;&gt;&lt;property id=&quot;20148&quot; value=&quot;5&quot;/&gt;&lt;property id=&quot;20300&quot; value=&quot;Slide 2 - &amp;quot;Quiz Question&amp;quot;&quot;/&gt;&lt;property id=&quot;20307&quot; value=&quot;298&quot;/&gt;&lt;/object&gt;&lt;object type=&quot;3&quot; unique_id=&quot;13940&quot;&gt;&lt;property id=&quot;20148&quot; value=&quot;5&quot;/&gt;&lt;property id=&quot;20300&quot; value=&quot;Slide 3 - &amp;quot;Quiz Question&amp;quot;&quot;/&gt;&lt;property id=&quot;20307&quot; value=&quot;299&quot;/&gt;&lt;/object&gt;&lt;object type=&quot;3&quot; unique_id=&quot;13941&quot;&gt;&lt;property id=&quot;20148&quot; value=&quot;5&quot;/&gt;&lt;property id=&quot;20300&quot; value=&quot;Slide 4 - &amp;quot;Quiz Question&amp;quot;&quot;/&gt;&lt;property id=&quot;20307&quot; value=&quot;300&quot;/&gt;&lt;/object&gt;&lt;object type=&quot;3&quot; unique_id=&quot;13942&quot;&gt;&lt;property id=&quot;20148&quot; value=&quot;5&quot;/&gt;&lt;property id=&quot;20300&quot; value=&quot;Slide 21 - &amp;quot;Quiz Question&amp;quot;&quot;/&gt;&lt;property id=&quot;20307&quot; value=&quot;301&quot;/&gt;&lt;/object&gt;&lt;object type=&quot;3&quot; unique_id=&quot;14136&quot;&gt;&lt;property id=&quot;20148&quot; value=&quot;5&quot;/&gt;&lt;property id=&quot;20300&quot; value=&quot;Slide 31 - &amp;quot;Quiz Question&amp;quot;&quot;/&gt;&lt;property id=&quot;20307&quot; value=&quot;302&quot;/&gt;&lt;/object&gt;&lt;/object&gt;&lt;object type=&quot;8&quot; unique_id=&quot;1008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4D000B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1843</TotalTime>
  <Words>3075</Words>
  <Application>Microsoft Office PowerPoint</Application>
  <PresentationFormat>On-screen Show (4:3)</PresentationFormat>
  <Paragraphs>393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Impact</vt:lpstr>
      <vt:lpstr>Times New Roman</vt:lpstr>
      <vt:lpstr>Theme1</vt:lpstr>
      <vt:lpstr>CLAS 220 Introduction to Classical Mythology</vt:lpstr>
      <vt:lpstr>Quiz Question</vt:lpstr>
      <vt:lpstr>Quiz Question</vt:lpstr>
      <vt:lpstr>Quiz Question</vt:lpstr>
      <vt:lpstr>Achilles’ Great Dilemma </vt:lpstr>
      <vt:lpstr>Achilles’ Return</vt:lpstr>
      <vt:lpstr>Poseidon Inspires the Ajaxes</vt:lpstr>
      <vt:lpstr>Hektor Kills Amphimakos</vt:lpstr>
      <vt:lpstr>Idomeneus and Meriones Wound Deiphobus</vt:lpstr>
      <vt:lpstr>Polydamas Warns the Trojans</vt:lpstr>
      <vt:lpstr>The Greeks, Despondent</vt:lpstr>
      <vt:lpstr>Aphrodite lends Hera her girdle</vt:lpstr>
      <vt:lpstr>Hera Seduces Zeus</vt:lpstr>
      <vt:lpstr>… continued</vt:lpstr>
      <vt:lpstr>Poseidon Helps the Greeks I</vt:lpstr>
      <vt:lpstr>Poseidon Helps the Greeks II</vt:lpstr>
      <vt:lpstr>The Anger of Zeus</vt:lpstr>
      <vt:lpstr>The Plan of Zeus</vt:lpstr>
      <vt:lpstr>… but first, Apollo helps Hektor</vt:lpstr>
      <vt:lpstr>The Wall Breached, Again</vt:lpstr>
      <vt:lpstr>Quiz Question</vt:lpstr>
      <vt:lpstr>Akhilleus and Patroklos</vt:lpstr>
      <vt:lpstr>Patroclus Decides to Fight</vt:lpstr>
      <vt:lpstr>Patroclus Takes Achilles’ Armor</vt:lpstr>
      <vt:lpstr>How to Pray to a Greek God</vt:lpstr>
      <vt:lpstr>Achilles Prays to Zeus</vt:lpstr>
      <vt:lpstr>Hera and Zeus Debate the Death of Sarpedon</vt:lpstr>
      <vt:lpstr>The Death of Sarpedon</vt:lpstr>
      <vt:lpstr>Patroklos reaches the walls of Troy</vt:lpstr>
      <vt:lpstr>Patroklos Slain</vt:lpstr>
      <vt:lpstr>Quiz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Jamieson Beecroft</dc:creator>
  <cp:lastModifiedBy>Alexander Beecroft</cp:lastModifiedBy>
  <cp:revision>157</cp:revision>
  <dcterms:created xsi:type="dcterms:W3CDTF">2011-01-31T23:05:05Z</dcterms:created>
  <dcterms:modified xsi:type="dcterms:W3CDTF">2016-02-11T21:53:40Z</dcterms:modified>
</cp:coreProperties>
</file>