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6"/>
  </p:notesMasterIdLst>
  <p:handoutMasterIdLst>
    <p:handoutMasterId r:id="rId87"/>
  </p:handoutMasterIdLst>
  <p:sldIdLst>
    <p:sldId id="256" r:id="rId2"/>
    <p:sldId id="280" r:id="rId3"/>
    <p:sldId id="258" r:id="rId4"/>
    <p:sldId id="259" r:id="rId5"/>
    <p:sldId id="260" r:id="rId6"/>
    <p:sldId id="26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340" r:id="rId48"/>
    <p:sldId id="341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31" r:id="rId57"/>
    <p:sldId id="332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792" autoAdjust="0"/>
  </p:normalViewPr>
  <p:slideViewPr>
    <p:cSldViewPr>
      <p:cViewPr varScale="1">
        <p:scale>
          <a:sx n="67" d="100"/>
          <a:sy n="67" d="100"/>
        </p:scale>
        <p:origin x="47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B3E8F-9199-4725-A2EF-64578077D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75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D7A55C6-EB8D-4FF0-B39F-BA0C21D82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036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9C95DA-7C5F-46BC-85E2-5C2A558461C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Allen B. Tucker and Robert E. Noonan.  </a:t>
            </a:r>
            <a:r>
              <a:rPr lang="en-US" altLang="en-US" i="1" dirty="0" smtClean="0"/>
              <a:t>Programming Languages: Principles and Paradigms, 2</a:t>
            </a:r>
            <a:r>
              <a:rPr lang="en-US" altLang="en-US" i="1" baseline="30000" dirty="0" smtClean="0"/>
              <a:t>nd</a:t>
            </a:r>
            <a:r>
              <a:rPr lang="en-US" altLang="en-US" i="1" dirty="0" smtClean="0"/>
              <a:t> ed.</a:t>
            </a:r>
            <a:r>
              <a:rPr lang="en-US" altLang="en-US" dirty="0" smtClean="0"/>
              <a:t>  McGraw-Hill, 2007 [T].</a:t>
            </a:r>
          </a:p>
          <a:p>
            <a:r>
              <a:rPr lang="en-US" altLang="en-US" dirty="0" smtClean="0"/>
              <a:t>Carlo </a:t>
            </a:r>
            <a:r>
              <a:rPr lang="en-US" altLang="en-US" dirty="0" err="1" smtClean="0"/>
              <a:t>Ghezzi</a:t>
            </a:r>
            <a:r>
              <a:rPr lang="en-US" altLang="en-US" dirty="0" smtClean="0"/>
              <a:t> and Mehdi </a:t>
            </a:r>
            <a:r>
              <a:rPr lang="en-US" altLang="en-US" dirty="0" err="1" smtClean="0"/>
              <a:t>Jazayeri</a:t>
            </a:r>
            <a:r>
              <a:rPr lang="en-US" altLang="en-US" dirty="0" smtClean="0"/>
              <a:t>.  </a:t>
            </a:r>
            <a:r>
              <a:rPr lang="en-US" altLang="en-US" i="1" dirty="0" smtClean="0"/>
              <a:t>Programming Language Concepts, 3</a:t>
            </a:r>
            <a:r>
              <a:rPr lang="en-US" altLang="en-US" i="1" baseline="30000" dirty="0" smtClean="0"/>
              <a:t>rd</a:t>
            </a:r>
            <a:r>
              <a:rPr lang="en-US" altLang="en-US" i="1" dirty="0" smtClean="0"/>
              <a:t> ed.  </a:t>
            </a:r>
            <a:r>
              <a:rPr lang="en-US" altLang="en-US" dirty="0" smtClean="0"/>
              <a:t>Wiley, 1998 [G&amp;J</a:t>
            </a:r>
            <a:r>
              <a:rPr lang="en-US" altLang="en-US" dirty="0" smtClean="0"/>
              <a:t>].</a:t>
            </a:r>
          </a:p>
          <a:p>
            <a:r>
              <a:rPr lang="en-US" altLang="en-US" dirty="0" smtClean="0"/>
              <a:t>David</a:t>
            </a:r>
            <a:r>
              <a:rPr lang="en-US" altLang="en-US" baseline="0" dirty="0" smtClean="0"/>
              <a:t> A. Watt and </a:t>
            </a:r>
            <a:r>
              <a:rPr lang="en-US" altLang="en-US" baseline="0" dirty="0" err="1" smtClean="0"/>
              <a:t>Deryck</a:t>
            </a:r>
            <a:r>
              <a:rPr lang="en-US" altLang="en-US" baseline="0" dirty="0" smtClean="0"/>
              <a:t> F. Brown.  </a:t>
            </a:r>
            <a:r>
              <a:rPr lang="en-US" altLang="en-US" i="1" baseline="0" dirty="0" smtClean="0"/>
              <a:t>Programming Language Processors in Java</a:t>
            </a:r>
            <a:r>
              <a:rPr lang="en-US" altLang="en-US" baseline="0" dirty="0" smtClean="0"/>
              <a:t>, Prentice-Hall</a:t>
            </a:r>
            <a:r>
              <a:rPr lang="en-US" altLang="en-US" baseline="0" smtClean="0"/>
              <a:t>, 2000 [W].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174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D57CA8-20C6-4B6C-9BAC-ACFC38606D3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2420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97EA6B-5BF0-4B04-ADE3-45738303355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8029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8B3554-E407-47D7-A066-166CAD9CFF0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Note: Context-Free</a:t>
            </a:r>
            <a:r>
              <a:rPr lang="en-US" altLang="en-US" baseline="0" dirty="0" smtClean="0"/>
              <a:t> Grammars are explained in a few slides (when introducing BNF).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19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1563B-481D-47D6-B76D-AE80328C5CD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086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5221F8-5322-42E3-BBD4-024682C0666C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299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580C99-EC5F-4528-88D2-122165FAA78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2136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8F981C-D5E2-49A1-99AF-2942BF7C9C7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0004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EDDBC4-DC10-413D-97CA-8388162B7C2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33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3E7EC8-54A9-4877-985A-9CD4736294C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537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3F1704-B265-4DC4-AA04-0DFE9E62AF3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256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0C0995-48BB-43CB-A40E-1BE9E1CE7F4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5900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F7682F-1B91-4B12-A3A1-E94246473C3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004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6F17F2-7C5E-499D-88FC-AF848F4E0FB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719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BC0ACA-A17F-4C78-9A83-61BDBDF3855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1340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30960B-0E5E-4572-B11A-E4444466295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402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0357A5-F685-40C2-A26A-E25A74E9240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084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5A171A-3E78-4B39-B6CC-FEC3C606EF5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423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5919E6-20AC-427F-ABDA-633605BF9F6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355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7259BE-9221-4432-8A28-96F2F8E32D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3152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23B7A1-B306-4EFF-9807-0C26C08308B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4481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DACB43-A91B-4C28-8251-1644DB33183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307975"/>
            <a:ext cx="1588" cy="1588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663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56E62-8B27-495B-B06F-BBD160DB2DC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665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0DE233-9CCB-47E0-AB4A-5A4C402C88C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878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328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D92F10-3EF2-459E-B2AD-1A8E738B872C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8706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571053-DD92-47D9-93A4-8B0C622B9F24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7168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D42581-0A26-4E0A-AA01-99D80D2FA9A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627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D5D137-DFE3-4682-BC90-F33D47925401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2593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2910C3-BB3B-42FF-AF74-650408CF419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9824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0858F1-750D-4E1F-B93C-77CF235540FC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244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D7C30B-FC98-4C02-A36F-8570C3E35F6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903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5DEA2-9466-48AD-81DD-738042E4B17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9049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7269E-DD92-4CEE-B454-C9335CE79B21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276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09C5AA-B912-45FD-9B26-66F16EF3FDD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5319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33EB16-18AB-480C-89C4-CC1D7836244E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2137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0010B6-A500-4264-85A2-A5849FACB10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307975"/>
            <a:ext cx="1588" cy="1588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3083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4FA80A-E993-44DF-8042-47200B7271AC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8312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892433-6435-4589-984E-FA884F732BB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6666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96B5C4-BAE7-48B9-A4DC-D7168843E86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47594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88003D-58F8-45AE-A7CE-BAA9600E8E6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4566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E10B38-02C3-4D60-B37B-905517C6592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307975"/>
            <a:ext cx="1588" cy="1588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/>
              <a:t>[T]</a:t>
            </a:r>
          </a:p>
        </p:txBody>
      </p:sp>
    </p:spTree>
    <p:extLst>
      <p:ext uri="{BB962C8B-B14F-4D97-AF65-F5344CB8AC3E}">
        <p14:creationId xmlns:p14="http://schemas.microsoft.com/office/powerpoint/2010/main" val="2984765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578F0-DA47-4C4E-8F99-5AB93D97A125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307975"/>
            <a:ext cx="1588" cy="1588"/>
          </a:xfrm>
          <a:solidFill>
            <a:srgbClr val="FFFFFF"/>
          </a:solidFill>
          <a:ln/>
        </p:spPr>
      </p:sp>
      <p:sp>
        <p:nvSpPr>
          <p:cNvPr id="13619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/>
              <a:t>[T]</a:t>
            </a:r>
          </a:p>
        </p:txBody>
      </p:sp>
    </p:spTree>
    <p:extLst>
      <p:ext uri="{BB962C8B-B14F-4D97-AF65-F5344CB8AC3E}">
        <p14:creationId xmlns:p14="http://schemas.microsoft.com/office/powerpoint/2010/main" val="3199205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88A536-8EFB-4CC0-8E2A-E1183A1D7DB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307975"/>
            <a:ext cx="1588" cy="1588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73271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16E041-AB61-4F13-95B3-DDC62B5BFE0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599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7F2027-083A-423C-9B9D-6C5A21CAFFE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4629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CC49E5-3A92-44FB-BC2A-BB2E1A4004C7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/>
              <a:t>[T]</a:t>
            </a:r>
          </a:p>
        </p:txBody>
      </p:sp>
    </p:spTree>
    <p:extLst>
      <p:ext uri="{BB962C8B-B14F-4D97-AF65-F5344CB8AC3E}">
        <p14:creationId xmlns:p14="http://schemas.microsoft.com/office/powerpoint/2010/main" val="15099434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40DCE-402D-4E9E-97B9-6BF7BD206978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029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79842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BB7192-BFDC-45BC-9F7C-197EE340FB9A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131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3478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FFEAAF-3E68-43F9-88BC-E5E806BF2E52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234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28896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937C20-1DC3-4C4C-A08A-76A8A9FB8C2F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08497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9FAFFE-4227-4F87-9799-9C0F510B667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1738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195FF7-4D72-4C7E-9CD3-47F028F4A078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[W].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757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870DC-7062-42FF-A0B0-1556BA3E1AD2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69933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FC76D1-D0E6-4983-A9A8-391F78E3AABD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746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38781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543BF-914C-47B8-9DCA-5C09D279535D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334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2F19D8-7E47-4872-8D6D-F7EE75F4679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65872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CC7856-299A-4729-BA69-3482866C5A58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950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8661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65E4B-A304-4E5E-8D15-4C79A33E6244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053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97527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968FB1-1727-47E0-8C4D-BC84038C34DF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155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76248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A270F4-F104-4424-ACFE-2969A0D98B89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258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06113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D565B9-218C-4961-9592-AD78D5E11CEF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360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29638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3441C4-78DB-45E5-85A9-CC90266B2B4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462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92830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BEB81-672A-4045-B445-FE1CFE31D437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565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06881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AD614E-B5A9-4C78-9B39-F86E6FDE8C84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56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6676" name="Text Box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/>
              <a:t>(a&lt;x) is either true (1) or false (0) in C++.  &lt; is left associative, so: (a&lt;x) &lt; b.</a:t>
            </a:r>
          </a:p>
        </p:txBody>
      </p:sp>
    </p:spTree>
    <p:extLst>
      <p:ext uri="{BB962C8B-B14F-4D97-AF65-F5344CB8AC3E}">
        <p14:creationId xmlns:p14="http://schemas.microsoft.com/office/powerpoint/2010/main" val="12109319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E90529-A68D-4248-BE56-FC4BCD78EF2E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57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18615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6B12CE-922F-469F-9D41-DB27F8AE522F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872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589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259C48-DFF5-4987-B635-60DD9429D05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[Sebesta]</a:t>
            </a:r>
          </a:p>
        </p:txBody>
      </p:sp>
    </p:spTree>
    <p:extLst>
      <p:ext uri="{BB962C8B-B14F-4D97-AF65-F5344CB8AC3E}">
        <p14:creationId xmlns:p14="http://schemas.microsoft.com/office/powerpoint/2010/main" val="32897208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4D2737-F5F0-4A84-BE35-C847D17E9DE8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98424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968929-9375-4D8F-B712-B1800033834B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077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86366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20A8A-0B99-4630-BEB7-8C6F66F3F613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179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88804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D73E85-CAB6-4F5E-B6A8-6712DFF3D5F6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2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282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72282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E8DB72-B499-4D54-912D-91EFB0680852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71925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99772F-99D9-4F7A-AFB9-1FC2F12A8199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4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486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48538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6F6B8-C343-41C5-9DA0-6645D4EA7400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5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Remember: references are to [T].</a:t>
            </a:r>
          </a:p>
        </p:txBody>
      </p:sp>
    </p:spTree>
    <p:extLst>
      <p:ext uri="{BB962C8B-B14F-4D97-AF65-F5344CB8AC3E}">
        <p14:creationId xmlns:p14="http://schemas.microsoft.com/office/powerpoint/2010/main" val="4522119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7C6BB1-37F9-49BD-BD16-1F57385DCFB3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6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02930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61C47B-8493-4CD4-8E46-00E199BFCAA1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10288588" y="307975"/>
            <a:ext cx="20578763" cy="15435263"/>
          </a:xfrm>
          <a:solidFill>
            <a:srgbClr val="FFFFFF"/>
          </a:solidFill>
          <a:ln/>
        </p:spPr>
      </p:sp>
      <p:sp>
        <p:nvSpPr>
          <p:cNvPr id="16794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2755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B33007-F936-4FA2-AD69-C3CAEDF7B98B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68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444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5FCCEA-203C-4AD4-8CAE-ADA485B2506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[Sebesta]</a:t>
            </a:r>
          </a:p>
        </p:txBody>
      </p:sp>
    </p:spTree>
    <p:extLst>
      <p:ext uri="{BB962C8B-B14F-4D97-AF65-F5344CB8AC3E}">
        <p14:creationId xmlns:p14="http://schemas.microsoft.com/office/powerpoint/2010/main" val="20469424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FB42EE-49B3-41F3-B862-EC70630CF55A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69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10288588" y="307975"/>
            <a:ext cx="20578763" cy="15435263"/>
          </a:xfrm>
          <a:solidFill>
            <a:srgbClr val="FFFFFF"/>
          </a:solidFill>
          <a:ln/>
        </p:spPr>
      </p:sp>
      <p:sp>
        <p:nvSpPr>
          <p:cNvPr id="169988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91140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8D373C-6EC6-43FA-820C-522DE1E38F75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1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10288588" y="307975"/>
            <a:ext cx="20578763" cy="15435263"/>
          </a:xfrm>
          <a:solidFill>
            <a:srgbClr val="FFFFFF"/>
          </a:solidFill>
          <a:ln/>
        </p:spPr>
      </p:sp>
      <p:sp>
        <p:nvSpPr>
          <p:cNvPr id="171012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5821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3AC720-FB82-4AE4-B0FD-65EBD1B93F1E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2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10288588" y="307975"/>
            <a:ext cx="20578763" cy="15435263"/>
          </a:xfrm>
          <a:solidFill>
            <a:srgbClr val="FFFFFF"/>
          </a:solidFill>
          <a:ln/>
        </p:spPr>
      </p:sp>
      <p:sp>
        <p:nvSpPr>
          <p:cNvPr id="172036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64689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8E92D-BFD3-48E5-BEBF-5E189CAAB961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3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10288588" y="307975"/>
            <a:ext cx="20578763" cy="15435263"/>
          </a:xfrm>
          <a:solidFill>
            <a:srgbClr val="FFFFFF"/>
          </a:solidFill>
          <a:ln/>
        </p:spPr>
      </p:sp>
      <p:sp>
        <p:nvSpPr>
          <p:cNvPr id="173060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51070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0C6577-7C6C-49EF-A46F-14C4B77847F1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4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10288588" y="307975"/>
            <a:ext cx="20578763" cy="15435263"/>
          </a:xfrm>
          <a:solidFill>
            <a:srgbClr val="FFFFFF"/>
          </a:solidFill>
          <a:ln/>
        </p:spPr>
      </p:sp>
      <p:sp>
        <p:nvSpPr>
          <p:cNvPr id="174084" name="Rectangle 3"/>
          <p:cNvSpPr>
            <a:spLocks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97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EEBFFD-E114-4C00-90BA-A1A7E4B059E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4387850"/>
            <a:ext cx="587692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Cf. Section 3.1 [T]</a:t>
            </a:r>
          </a:p>
          <a:p>
            <a:r>
              <a:rPr lang="en-US" altLang="en-US" smtClean="0"/>
              <a:t>Image source: http://www.google.com/imgres?imgurl=http://www.justsaygnome.net/uploads/2/6/1/3/2613300/8287259.jpg&amp;imgrefurl=http://www.justsaygnome.net/noam-chomsky-introduction.html&amp;h=334&amp;w=250&amp;sz=34&amp;tbnid=KYNE3qluEWHUUM:&amp;tbnh=94&amp;tbnw=70&amp;prev=/search%3Fq%3Dnoam%2Bchomsky%26tbm%3Disch%26tbo%3Du&amp;zoom=1&amp;q=noam+chomsky&amp;docid=VCUD5piuTBGCfM&amp;sa=X&amp;ei=GbVTTvy1LpGftwfz653VBQ&amp;ved=0CE8Q9QEwBQ&amp;dur=2148</a:t>
            </a:r>
          </a:p>
        </p:txBody>
      </p:sp>
    </p:spTree>
    <p:extLst>
      <p:ext uri="{BB962C8B-B14F-4D97-AF65-F5344CB8AC3E}">
        <p14:creationId xmlns:p14="http://schemas.microsoft.com/office/powerpoint/2010/main" val="173429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7B022-D30F-4D66-92C9-865E2A352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70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4DD65-EAFC-4A86-85D6-52E74CAF0B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EEA76-E7EB-4CE5-8B45-901DD91664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23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1B902-A1BA-4619-AC6B-1BD44E358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08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E005-31F8-4C99-AAA0-37BA45CA4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E038E-2B30-4A15-9805-8FB143DDFA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299F3-A3A4-483A-9821-FBF151E430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6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9B1BE-A0A6-4F4B-A752-93C6779C8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4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B6E30-1911-43FA-8E8E-20E915A40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91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5F735-BAF4-4F24-82D1-C47FB725C9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5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485AB-4030-4C65-A860-253281FC6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9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CE507-54D0-4C07-B16C-95C733AB2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CEA226-7CEF-48FD-9788-8588CAAB07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52400" y="6248400"/>
            <a:ext cx="4572000" cy="339725"/>
          </a:xfrm>
          <a:prstGeom prst="rect">
            <a:avLst/>
          </a:prstGeom>
          <a:solidFill>
            <a:srgbClr val="990033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smtClean="0">
                <a:solidFill>
                  <a:schemeClr val="bg1"/>
                </a:solidFill>
                <a:latin typeface="Baskerville Old Face" pitchFamily="18" charset="0"/>
              </a:rPr>
              <a:t>UNIVERSITY OF SOUTH CAROLINA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648200" y="6400800"/>
            <a:ext cx="4343400" cy="3079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smtClean="0">
                <a:solidFill>
                  <a:schemeClr val="bg1"/>
                </a:solidFill>
                <a:latin typeface="Baskerville Old Face" pitchFamily="18" charset="0"/>
              </a:rPr>
              <a:t>Department of Computer Science and Engineering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04800" y="1219200"/>
            <a:ext cx="0" cy="5029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990600" y="304800"/>
            <a:ext cx="7848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839200" y="304800"/>
            <a:ext cx="0" cy="60960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0" y="0"/>
          <a:ext cx="106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hoto Editor Photo" r:id="rId16" imgW="2400635" imgH="3104762" progId="MSPhotoEd.3">
                  <p:embed/>
                </p:oleObj>
              </mc:Choice>
              <mc:Fallback>
                <p:oleObj name="Photo Editor Photo" r:id="rId16" imgW="2400635" imgH="3104762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66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CSCE 330</a:t>
            </a:r>
            <a:br>
              <a:rPr lang="en-US" altLang="en-US" sz="4000" smtClean="0"/>
            </a:br>
            <a:r>
              <a:rPr lang="en-US" altLang="en-US" sz="4000" smtClean="0"/>
              <a:t>Programming Language Structures</a:t>
            </a:r>
            <a:br>
              <a:rPr lang="en-US" altLang="en-US" sz="4000" smtClean="0"/>
            </a:br>
            <a:r>
              <a:rPr lang="en-US" altLang="en-US" sz="4000" smtClean="0"/>
              <a:t>Syntax</a:t>
            </a:r>
            <a:br>
              <a:rPr lang="en-US" altLang="en-US" sz="4000" smtClean="0"/>
            </a:br>
            <a:r>
              <a:rPr lang="en-US" altLang="en-US" sz="3200" smtClean="0"/>
              <a:t>(Slides mainly based on Tucker and Noonan)</a:t>
            </a:r>
            <a:endParaRPr lang="en-US" altLang="en-US" sz="400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Fall </a:t>
            </a:r>
            <a:r>
              <a:rPr lang="en-US" altLang="en-US" sz="1800" dirty="0" smtClean="0"/>
              <a:t>2017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endParaRPr lang="en-GB" altLang="en-US" sz="1800" b="1" i="1" dirty="0" smtClean="0">
              <a:latin typeface="Geneva" pitchFamily="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 b="1" i="1" dirty="0" smtClean="0">
                <a:latin typeface="Geneva" pitchFamily="112" charset="0"/>
              </a:rPr>
              <a:t>A language that is simple to parse for the compiler is also simple to parse for the human programmer. </a:t>
            </a:r>
          </a:p>
          <a:p>
            <a:r>
              <a:rPr lang="en-GB" altLang="en-US" sz="1800" b="1" i="1" dirty="0" smtClean="0">
                <a:latin typeface="Geneva" pitchFamily="112" charset="0"/>
              </a:rPr>
              <a:t>				N. Wirth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Regular Grammar</a:t>
            </a: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 smtClean="0"/>
              <a:t>Simplest; least powerful	</a:t>
            </a:r>
          </a:p>
          <a:p>
            <a:pPr eaLnBrk="1" hangingPunct="1"/>
            <a:r>
              <a:rPr lang="en-GB" altLang="en-US" smtClean="0"/>
              <a:t>Equivalent to:</a:t>
            </a:r>
          </a:p>
          <a:p>
            <a:pPr lvl="1" eaLnBrk="1" hangingPunct="1"/>
            <a:r>
              <a:rPr lang="en-GB" altLang="en-US" smtClean="0"/>
              <a:t>Regular expression</a:t>
            </a:r>
          </a:p>
          <a:p>
            <a:pPr lvl="1" eaLnBrk="1" hangingPunct="1"/>
            <a:r>
              <a:rPr lang="en-GB" altLang="en-US" smtClean="0"/>
              <a:t>Finite-state automaton</a:t>
            </a:r>
          </a:p>
          <a:p>
            <a:pPr eaLnBrk="1" hangingPunct="1"/>
            <a:r>
              <a:rPr lang="en-GB" altLang="en-US" smtClean="0"/>
              <a:t>Right regular grammar: </a:t>
            </a:r>
            <a:r>
              <a:rPr lang="en-GB" altLang="en-US" smtClean="0">
                <a:sym typeface="Symbol" panose="05050102010706020507" pitchFamily="18" charset="2"/>
              </a:rPr>
              <a:t></a:t>
            </a:r>
            <a:r>
              <a:rPr lang="en-GB" altLang="en-US" smtClean="0"/>
              <a:t> </a:t>
            </a:r>
            <a:r>
              <a:rPr lang="en-GB" altLang="en-US" smtClean="0">
                <a:sym typeface="Symbol" panose="05050102010706020507" pitchFamily="18" charset="2"/>
              </a:rPr>
              <a:t></a:t>
            </a:r>
            <a:r>
              <a:rPr lang="en-GB" altLang="en-US" smtClean="0"/>
              <a:t> T*, A </a:t>
            </a:r>
            <a:r>
              <a:rPr lang="en-GB" altLang="en-US" smtClean="0">
                <a:sym typeface="Symbol" panose="05050102010706020507" pitchFamily="18" charset="2"/>
              </a:rPr>
              <a:t></a:t>
            </a:r>
            <a:r>
              <a:rPr lang="en-GB" altLang="en-US" smtClean="0"/>
              <a:t> N, </a:t>
            </a:r>
            <a:r>
              <a:rPr lang="en-GB" altLang="en-US" smtClean="0">
                <a:solidFill>
                  <a:srgbClr val="000000"/>
                </a:solidFill>
              </a:rPr>
              <a:t>B </a:t>
            </a:r>
            <a:r>
              <a:rPr lang="en-GB" altLang="en-US" smtClean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GB" altLang="en-US" smtClean="0">
                <a:solidFill>
                  <a:srgbClr val="000000"/>
                </a:solidFill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en-GB" altLang="en-US" smtClean="0"/>
              <a:t>A </a:t>
            </a:r>
            <a:r>
              <a:rPr lang="en-GB" altLang="en-US" smtClean="0">
                <a:cs typeface="Times New Roman" panose="02020603050405020304" pitchFamily="18" charset="0"/>
              </a:rPr>
              <a:t>→ </a:t>
            </a:r>
            <a:r>
              <a:rPr lang="en-GB" altLang="en-US" smtClean="0">
                <a:sym typeface="Symbol" panose="05050102010706020507" pitchFamily="18" charset="2"/>
              </a:rPr>
              <a:t></a:t>
            </a:r>
            <a:r>
              <a:rPr lang="en-GB" altLang="en-US" smtClean="0"/>
              <a:t> </a:t>
            </a:r>
            <a:r>
              <a:rPr lang="en-GB" altLang="en-US" smtClean="0"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GB" altLang="en-US" smtClean="0">
                <a:cs typeface="Times New Roman" panose="02020603050405020304" pitchFamily="18" charset="0"/>
              </a:rPr>
              <a:t>A → </a:t>
            </a:r>
            <a:r>
              <a:rPr lang="en-GB" altLang="en-US" smtClean="0">
                <a:sym typeface="Symbol" panose="05050102010706020507" pitchFamily="18" charset="2"/>
              </a:rPr>
              <a:t></a:t>
            </a:r>
            <a:r>
              <a:rPr lang="en-GB" altLang="en-US" smtClean="0"/>
              <a:t>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</a:t>
            </a:r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i="1" smtClean="0"/>
              <a:t>Integer</a:t>
            </a:r>
            <a:r>
              <a:rPr lang="en-GB" altLang="en-US" sz="2400" smtClean="0"/>
              <a:t> </a:t>
            </a:r>
            <a:r>
              <a:rPr lang="en-GB" altLang="en-US" sz="2400" smtClean="0">
                <a:cs typeface="Times New Roman" panose="02020603050405020304" pitchFamily="18" charset="0"/>
              </a:rPr>
              <a:t>→ 0 </a:t>
            </a:r>
            <a:r>
              <a:rPr lang="en-GB" altLang="en-US" sz="2400" i="1" smtClean="0">
                <a:cs typeface="Times New Roman" panose="02020603050405020304" pitchFamily="18" charset="0"/>
              </a:rPr>
              <a:t>Integer</a:t>
            </a:r>
            <a:r>
              <a:rPr lang="en-GB" altLang="en-US" sz="2400" smtClean="0">
                <a:cs typeface="Times New Roman" panose="02020603050405020304" pitchFamily="18" charset="0"/>
              </a:rPr>
              <a:t> | 1 </a:t>
            </a:r>
            <a:r>
              <a:rPr lang="en-GB" altLang="en-US" sz="2400" i="1" smtClean="0">
                <a:cs typeface="Times New Roman" panose="02020603050405020304" pitchFamily="18" charset="0"/>
              </a:rPr>
              <a:t>Integer</a:t>
            </a:r>
            <a:r>
              <a:rPr lang="en-GB" altLang="en-US" sz="2400" smtClean="0">
                <a:cs typeface="Times New Roman" panose="02020603050405020304" pitchFamily="18" charset="0"/>
              </a:rPr>
              <a:t> | ... | 9 </a:t>
            </a:r>
            <a:r>
              <a:rPr lang="en-GB" altLang="en-US" sz="2400" i="1" smtClean="0">
                <a:cs typeface="Times New Roman" panose="02020603050405020304" pitchFamily="18" charset="0"/>
              </a:rPr>
              <a:t>Integer</a:t>
            </a:r>
            <a:r>
              <a:rPr lang="en-GB" altLang="en-US" sz="2400" smtClean="0">
                <a:cs typeface="Times New Roman" panose="02020603050405020304" pitchFamily="18" charset="0"/>
              </a:rPr>
              <a:t> |                  0 | 1 | ... | 9</a:t>
            </a:r>
            <a:endParaRPr lang="en-US" altLang="en-US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Context-Sensitive Grammars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014663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 smtClean="0"/>
              <a:t>Production:</a:t>
            </a:r>
          </a:p>
          <a:p>
            <a:pPr eaLnBrk="1" hangingPunct="1"/>
            <a:r>
              <a:rPr lang="en-GB" altLang="en-US" smtClean="0"/>
              <a:t>    </a:t>
            </a:r>
            <a:r>
              <a:rPr lang="en-GB" altLang="en-US" smtClean="0">
                <a:cs typeface="Times New Roman" panose="02020603050405020304" pitchFamily="18" charset="0"/>
              </a:rPr>
              <a:t>α → β		|α| ≤ |β|</a:t>
            </a:r>
          </a:p>
          <a:p>
            <a:pPr eaLnBrk="1" hangingPunct="1"/>
            <a:r>
              <a:rPr lang="en-GB" altLang="en-US" smtClean="0">
                <a:cs typeface="Times New Roman" panose="02020603050405020304" pitchFamily="18" charset="0"/>
              </a:rPr>
              <a:t>    α, β </a:t>
            </a:r>
            <a:r>
              <a:rPr lang="en-GB" altLang="en-US" smtClean="0">
                <a:sym typeface="Symbol" panose="05050102010706020507" pitchFamily="18" charset="2"/>
              </a:rPr>
              <a:t></a:t>
            </a:r>
            <a:r>
              <a:rPr lang="en-GB" altLang="en-US" smtClean="0"/>
              <a:t> </a:t>
            </a:r>
            <a:r>
              <a:rPr lang="en-GB" altLang="en-US" smtClean="0">
                <a:cs typeface="Times New Roman" panose="02020603050405020304" pitchFamily="18" charset="0"/>
              </a:rPr>
              <a:t>(N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GB" altLang="en-US" smtClean="0">
                <a:cs typeface="Times New Roman" panose="02020603050405020304" pitchFamily="18" charset="0"/>
              </a:rPr>
              <a:t> T)*</a:t>
            </a:r>
          </a:p>
          <a:p>
            <a:pPr eaLnBrk="1" hangingPunct="1"/>
            <a:r>
              <a:rPr lang="en-GB" altLang="en-US" smtClean="0">
                <a:cs typeface="Times New Roman" panose="02020603050405020304" pitchFamily="18" charset="0"/>
              </a:rPr>
              <a:t>i.e., left-hand side can be composed of strings of terminals and nonterminals</a:t>
            </a:r>
            <a:endParaRPr lang="en-US" altLang="en-US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Unrestricted Grammar</a:t>
            </a:r>
            <a:endParaRPr lang="en-US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 smtClean="0"/>
              <a:t>Equivalent to:</a:t>
            </a:r>
          </a:p>
          <a:p>
            <a:pPr lvl="1" eaLnBrk="1" hangingPunct="1"/>
            <a:r>
              <a:rPr lang="en-GB" altLang="en-US" smtClean="0"/>
              <a:t>Turing machine</a:t>
            </a:r>
          </a:p>
          <a:p>
            <a:pPr lvl="1" eaLnBrk="1" hangingPunct="1"/>
            <a:r>
              <a:rPr lang="en-GB" altLang="en-US" smtClean="0"/>
              <a:t>von Neumann machine</a:t>
            </a:r>
          </a:p>
          <a:p>
            <a:pPr lvl="1" eaLnBrk="1" hangingPunct="1"/>
            <a:r>
              <a:rPr lang="en-GB" altLang="en-US" smtClean="0"/>
              <a:t>C++, Java</a:t>
            </a:r>
          </a:p>
          <a:p>
            <a:pPr eaLnBrk="1" hangingPunct="1"/>
            <a:r>
              <a:rPr lang="en-US" altLang="en-US" smtClean="0"/>
              <a:t>That is, can compute any computable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48612" cy="2360613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2.1.1 Backus-Naur Form (BNF)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153400" cy="3697287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Stylized version of a context-free grammar (cf. Chomsky hierarchy)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Sometimes called Backus Normal Form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First used to define syntax of </a:t>
            </a:r>
            <a:r>
              <a:rPr lang="en-GB" dirty="0" err="1" smtClean="0"/>
              <a:t>Algol</a:t>
            </a:r>
            <a:r>
              <a:rPr lang="en-GB" dirty="0" smtClean="0"/>
              <a:t> 60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Now used to define syntax of most major languages</a:t>
            </a:r>
          </a:p>
          <a:p>
            <a:pPr>
              <a:defRPr/>
            </a:pPr>
            <a:r>
              <a:rPr lang="en-GB" dirty="0" smtClean="0"/>
              <a:t> </a:t>
            </a:r>
            <a:r>
              <a:rPr lang="en-US" dirty="0" smtClean="0"/>
              <a:t>Extended BNF</a:t>
            </a:r>
          </a:p>
          <a:p>
            <a:pPr lvl="1">
              <a:defRPr/>
            </a:pPr>
            <a:r>
              <a:rPr lang="en-US" dirty="0" smtClean="0"/>
              <a:t>Improves readability and </a:t>
            </a:r>
            <a:r>
              <a:rPr lang="en-US" dirty="0" err="1" smtClean="0"/>
              <a:t>writability</a:t>
            </a:r>
            <a:r>
              <a:rPr lang="en-US" dirty="0" smtClean="0"/>
              <a:t> of BNF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48612" cy="2360613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BNF Grammar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00963" cy="4459288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7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mtClean="0"/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Set of </a:t>
            </a:r>
            <a:r>
              <a:rPr lang="en-GB" altLang="en-US" i="1" smtClean="0"/>
              <a:t>productions</a:t>
            </a:r>
            <a:r>
              <a:rPr lang="en-GB" altLang="en-US" smtClean="0"/>
              <a:t>: </a:t>
            </a:r>
            <a:r>
              <a:rPr lang="en-GB" altLang="en-US" i="1" smtClean="0"/>
              <a:t>P</a:t>
            </a:r>
            <a:endParaRPr lang="en-GB" altLang="en-US" smtClean="0"/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	</a:t>
            </a:r>
            <a:r>
              <a:rPr lang="en-GB" altLang="en-US" i="1" smtClean="0"/>
              <a:t>terminal</a:t>
            </a:r>
            <a:r>
              <a:rPr lang="en-GB" altLang="en-US" smtClean="0"/>
              <a:t> symbols: </a:t>
            </a:r>
            <a:r>
              <a:rPr lang="en-GB" altLang="en-US" i="1" smtClean="0"/>
              <a:t>T</a:t>
            </a:r>
            <a:endParaRPr lang="en-GB" altLang="en-US" smtClean="0"/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	</a:t>
            </a:r>
            <a:r>
              <a:rPr lang="en-GB" altLang="en-US" i="1" smtClean="0"/>
              <a:t>nonterminal</a:t>
            </a:r>
            <a:r>
              <a:rPr lang="en-GB" altLang="en-US" smtClean="0"/>
              <a:t> symbols: </a:t>
            </a:r>
            <a:r>
              <a:rPr lang="en-GB" altLang="en-US" i="1" smtClean="0"/>
              <a:t>N</a:t>
            </a:r>
            <a:endParaRPr lang="en-GB" altLang="en-US" smtClean="0"/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	</a:t>
            </a:r>
            <a:r>
              <a:rPr lang="en-GB" altLang="en-US" i="1" smtClean="0"/>
              <a:t>start </a:t>
            </a:r>
            <a:r>
              <a:rPr lang="en-GB" altLang="en-US" smtClean="0"/>
              <a:t>symbol:  </a:t>
            </a:r>
            <a:endParaRPr lang="en-GB" altLang="en-US" i="1" smtClean="0"/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 smtClean="0"/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 </a:t>
            </a:r>
            <a:r>
              <a:rPr lang="en-GB" altLang="en-US" i="1" smtClean="0"/>
              <a:t>production</a:t>
            </a:r>
            <a:r>
              <a:rPr lang="en-GB" altLang="en-US" smtClean="0"/>
              <a:t> has the form</a:t>
            </a:r>
            <a:endParaRPr lang="en-GB" altLang="en-US" i="1" smtClean="0"/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	</a:t>
            </a:r>
          </a:p>
          <a:p>
            <a:pPr marL="436563" indent="-414338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where</a:t>
            </a:r>
            <a:r>
              <a:rPr lang="en-GB" altLang="en-US" i="1" smtClean="0"/>
              <a:t>             </a:t>
            </a:r>
            <a:r>
              <a:rPr lang="en-GB" altLang="en-US" smtClean="0"/>
              <a:t>and</a:t>
            </a:r>
            <a:r>
              <a:rPr lang="en-GB" altLang="en-US" i="1" smtClean="0"/>
              <a:t> </a:t>
            </a:r>
            <a:endParaRPr lang="en-GB" altLang="en-US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730625" y="4381500"/>
          <a:ext cx="730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r:id="rId4" imgW="85680" imgH="190440" progId="">
                  <p:embed/>
                </p:oleObj>
              </mc:Choice>
              <mc:Fallback>
                <p:oleObj r:id="rId4" imgW="85680" imgH="190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4381500"/>
                        <a:ext cx="73025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741738" y="3341688"/>
          <a:ext cx="3571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6" imgW="85680" imgH="190440" progId="">
                  <p:embed/>
                </p:oleObj>
              </mc:Choice>
              <mc:Fallback>
                <p:oleObj r:id="rId6" imgW="85680" imgH="1904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341688"/>
                        <a:ext cx="35718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251325" y="3286125"/>
          <a:ext cx="730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r:id="rId7" imgW="85680" imgH="190440" progId="">
                  <p:embed/>
                </p:oleObj>
              </mc:Choice>
              <mc:Fallback>
                <p:oleObj r:id="rId7" imgW="85680" imgH="190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286125"/>
                        <a:ext cx="73025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581400" y="3581400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8" imgW="419100" imgH="127000" progId="Equation.3">
                  <p:embed/>
                </p:oleObj>
              </mc:Choice>
              <mc:Fallback>
                <p:oleObj name="Equation" r:id="rId8" imgW="419100" imgH="1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990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600200" y="5486400"/>
          <a:ext cx="1020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0" imgW="431800" imgH="127000" progId="Equation.3">
                  <p:embed/>
                </p:oleObj>
              </mc:Choice>
              <mc:Fallback>
                <p:oleObj name="Equation" r:id="rId10" imgW="431800" imgH="1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86400"/>
                        <a:ext cx="10207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886200" y="5410200"/>
          <a:ext cx="20716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2" imgW="876300" imgH="165100" progId="Equation.3">
                  <p:embed/>
                </p:oleObj>
              </mc:Choice>
              <mc:Fallback>
                <p:oleObj name="Equation" r:id="rId12" imgW="876300" imgH="165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20716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482725" y="5137150"/>
          <a:ext cx="10810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4" imgW="457200" imgH="127000" progId="Equation.3">
                  <p:embed/>
                </p:oleObj>
              </mc:Choice>
              <mc:Fallback>
                <p:oleObj name="Equation" r:id="rId14" imgW="457200" imgH="1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137150"/>
                        <a:ext cx="10810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Example: Binary Digits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905000"/>
            <a:ext cx="7772400" cy="3810000"/>
          </a:xfrm>
          <a:noFill/>
        </p:spPr>
        <p:txBody>
          <a:bodyPr lIns="0" tIns="0" rIns="0" bIns="0"/>
          <a:lstStyle/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Consider the grammar:</a:t>
            </a:r>
          </a:p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	</a:t>
            </a:r>
            <a:r>
              <a:rPr lang="en-GB" altLang="en-US" sz="2400" i="1" smtClean="0"/>
              <a:t>binaryDigit </a:t>
            </a:r>
            <a:r>
              <a:rPr lang="en-GB" altLang="en-US" sz="2400" i="1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 i="1" smtClean="0"/>
              <a:t> </a:t>
            </a:r>
            <a:r>
              <a:rPr lang="en-GB" altLang="en-US" sz="2400" smtClean="0"/>
              <a:t>0</a:t>
            </a:r>
          </a:p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 smtClean="0"/>
              <a:t>	</a:t>
            </a:r>
            <a:r>
              <a:rPr lang="en-GB" altLang="en-US" sz="2400" i="1" smtClean="0"/>
              <a:t>binaryDigit </a:t>
            </a:r>
            <a:r>
              <a:rPr lang="en-GB" altLang="en-US" sz="2400" i="1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 i="1" smtClean="0"/>
              <a:t> </a:t>
            </a:r>
            <a:r>
              <a:rPr lang="en-GB" altLang="en-US" sz="2400" smtClean="0"/>
              <a:t>1</a:t>
            </a:r>
            <a:endParaRPr lang="en-GB" altLang="en-US" sz="2400" i="1" smtClean="0"/>
          </a:p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or equivalently:</a:t>
            </a:r>
          </a:p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	</a:t>
            </a:r>
            <a:r>
              <a:rPr lang="en-GB" altLang="en-US" sz="2400" i="1" smtClean="0"/>
              <a:t>binaryDigit</a:t>
            </a:r>
            <a:r>
              <a:rPr lang="en-GB" altLang="en-US" sz="2400" smtClean="0"/>
              <a:t> </a:t>
            </a:r>
            <a:r>
              <a:rPr lang="en-GB" altLang="en-US" sz="2400" i="1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 smtClean="0">
                <a:cs typeface="Times New Roman" panose="02020603050405020304" pitchFamily="18" charset="0"/>
              </a:rPr>
              <a:t> 0 | 1</a:t>
            </a:r>
            <a:endParaRPr lang="en-GB" altLang="en-US" smtClean="0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0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Here, | is a metacharacter that separates alternatives.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2.1.2  Derivations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Consider the following grammar (</a:t>
            </a:r>
            <a:r>
              <a:rPr lang="en-GB" altLang="en-US" i="1" smtClean="0"/>
              <a:t>G</a:t>
            </a:r>
            <a:r>
              <a:rPr lang="en-GB" altLang="en-US" sz="2400" i="1" smtClean="0"/>
              <a:t>integer</a:t>
            </a:r>
            <a:r>
              <a:rPr lang="en-GB" altLang="en-US" smtClean="0"/>
              <a:t>):</a:t>
            </a:r>
            <a:endParaRPr lang="en-GB" altLang="en-US" sz="2400" i="1" smtClean="0"/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</a:t>
            </a:r>
            <a:r>
              <a:rPr lang="en-GB" altLang="en-US" i="1" smtClean="0"/>
              <a:t> </a:t>
            </a:r>
            <a:r>
              <a:rPr lang="en-GB" altLang="en-US" sz="2400" i="1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mtClean="0">
                <a:cs typeface="Times New Roman" panose="02020603050405020304" pitchFamily="18" charset="0"/>
              </a:rPr>
              <a:t>Digit</a:t>
            </a:r>
            <a:r>
              <a:rPr lang="en-GB" altLang="en-US" i="1" smtClean="0">
                <a:cs typeface="Times New Roman" panose="02020603050405020304" pitchFamily="18" charset="0"/>
              </a:rPr>
              <a:t> | </a:t>
            </a:r>
            <a:r>
              <a:rPr lang="en-GB" altLang="en-US" smtClean="0">
                <a:cs typeface="Times New Roman" panose="02020603050405020304" pitchFamily="18" charset="0"/>
              </a:rPr>
              <a:t>Integer Digit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Digit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z="2400" i="1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i="1" smtClean="0">
                <a:cs typeface="Times New Roman" panose="02020603050405020304" pitchFamily="18" charset="0"/>
              </a:rPr>
              <a:t> 0 | 1 | 2 | 3 | 4 | 5 | 6 | 7 | 8 | 9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We can </a:t>
            </a:r>
            <a:r>
              <a:rPr lang="en-GB" altLang="en-US" i="1" smtClean="0"/>
              <a:t>derive</a:t>
            </a:r>
            <a:r>
              <a:rPr lang="en-GB" altLang="en-US" smtClean="0"/>
              <a:t> any unsigned integer, like 352, from this grammar.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Derivation of 352 as an </a:t>
            </a:r>
            <a:r>
              <a:rPr lang="en-GB" altLang="en-US" sz="3200" i="1" smtClean="0">
                <a:solidFill>
                  <a:srgbClr val="000000"/>
                </a:solidFill>
                <a:latin typeface="Geneva" pitchFamily="112" charset="0"/>
              </a:rPr>
              <a:t>Integer</a:t>
            </a:r>
            <a:endParaRPr lang="en-GB" altLang="en-US" sz="3200" smtClean="0">
              <a:solidFill>
                <a:srgbClr val="000000"/>
              </a:solidFill>
              <a:latin typeface="Geneva" pitchFamily="112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A 6-step process, starting with: </a:t>
            </a:r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Integer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Derivation of 352 (step 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Use a grammar rule to enable each step:</a:t>
            </a:r>
            <a:endParaRPr lang="en-GB" altLang="en-US" i="1" smtClean="0"/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  <a:endParaRPr lang="en-GB" altLang="en-US" i="1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and Semantics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Syntax is the set of rules that specify the composition of programs from letters, digits and other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Semantics is the set of rules that specify what the result/outcome of a program 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Problems with English language description of Syntax and Semantics: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verbosity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Derivation of 352 (steps 1-2)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Replace a nonterminal by a right-hand side of one of its rules:</a:t>
            </a:r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Derivation of 352 (steps 1-3)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Each step follows from the one before it.</a:t>
            </a:r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Derivation of 352 (steps 1-4)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5 2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Derivation of 352 (steps 1-5)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 anchor="ctr"/>
          <a:lstStyle/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Digit</a:t>
            </a:r>
            <a:r>
              <a:rPr lang="en-GB" altLang="en-US" i="1" smtClean="0">
                <a:cs typeface="Times New Roman" panose="02020603050405020304" pitchFamily="18" charset="0"/>
              </a:rPr>
              <a:t> 5 2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Derivation of 352 (steps 1-6)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 anchor="ctr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You know you’re finished when there are only terminal symbols remaining.</a:t>
            </a:r>
            <a:endParaRPr lang="en-GB" altLang="en-US" i="1" smtClean="0"/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804863" lvl="1" indent="-339725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  <a:r>
              <a:rPr lang="en-GB" altLang="en-US" i="1" smtClean="0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</a:t>
            </a:r>
            <a:r>
              <a:rPr lang="en-GB" altLang="en-US" i="1" smtClean="0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Digit</a:t>
            </a:r>
            <a:r>
              <a:rPr lang="en-GB" altLang="en-US" i="1" smtClean="0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cs typeface="Times New Roman" panose="02020603050405020304" pitchFamily="18" charset="0"/>
              </a:rPr>
              <a:t>3 5 2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A Different Derivation of 352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981200"/>
            <a:ext cx="7772400" cy="4754563"/>
          </a:xfrm>
        </p:spPr>
        <p:txBody>
          <a:bodyPr lIns="0" tIns="0" rIns="0" bIns="0"/>
          <a:lstStyle/>
          <a:p>
            <a:pPr marL="804863" lvl="1" indent="-339725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Integer Digit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Digit Digit Digit</a:t>
            </a:r>
            <a:endParaRPr lang="en-GB" altLang="en-US" i="1" smtClean="0">
              <a:cs typeface="Times New Roman" panose="02020603050405020304" pitchFamily="18" charset="0"/>
            </a:endParaRPr>
          </a:p>
          <a:p>
            <a:pPr marL="804863" lvl="1" indent="-339725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cs typeface="Times New Roman" panose="02020603050405020304" pitchFamily="18" charset="0"/>
              </a:rPr>
              <a:t>3 </a:t>
            </a:r>
            <a:r>
              <a:rPr lang="en-GB" altLang="en-US" smtClean="0">
                <a:cs typeface="Times New Roman" panose="02020603050405020304" pitchFamily="18" charset="0"/>
              </a:rPr>
              <a:t>Digit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cs typeface="Times New Roman" panose="02020603050405020304" pitchFamily="18" charset="0"/>
              </a:rPr>
              <a:t>3 5 </a:t>
            </a:r>
            <a:r>
              <a:rPr lang="en-GB" altLang="en-US" smtClean="0">
                <a:cs typeface="Times New Roman" panose="02020603050405020304" pitchFamily="18" charset="0"/>
              </a:rPr>
              <a:t>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cs typeface="Times New Roman" panose="02020603050405020304" pitchFamily="18" charset="0"/>
              </a:rPr>
              <a:t>3 5 2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This is called a </a:t>
            </a:r>
            <a:r>
              <a:rPr lang="en-GB" altLang="en-US" i="1" smtClean="0">
                <a:cs typeface="Times New Roman" panose="02020603050405020304" pitchFamily="18" charset="0"/>
              </a:rPr>
              <a:t>leftmost derivation</a:t>
            </a:r>
            <a:r>
              <a:rPr lang="en-GB" altLang="en-US" smtClean="0">
                <a:cs typeface="Times New Roman" panose="02020603050405020304" pitchFamily="18" charset="0"/>
              </a:rPr>
              <a:t>, since at each step the leftmost nonterminal is replaced.  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(The first one was a </a:t>
            </a:r>
            <a:r>
              <a:rPr lang="en-GB" altLang="en-US" i="1" smtClean="0">
                <a:cs typeface="Times New Roman" panose="02020603050405020304" pitchFamily="18" charset="0"/>
              </a:rPr>
              <a:t>rightmost derivation</a:t>
            </a:r>
            <a:r>
              <a:rPr lang="en-GB" altLang="en-US" smtClean="0">
                <a:cs typeface="Times New Roman" panose="02020603050405020304" pitchFamily="18" charset="0"/>
              </a:rPr>
              <a:t>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48613" cy="1066800"/>
          </a:xfrm>
          <a:noFill/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Notation for Derivations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i="1" smtClean="0">
                <a:cs typeface="Times New Roman" panose="02020603050405020304" pitchFamily="18" charset="0"/>
              </a:rPr>
              <a:t>* </a:t>
            </a:r>
            <a:r>
              <a:rPr lang="en-GB" altLang="en-US" smtClean="0">
                <a:cs typeface="Times New Roman" panose="02020603050405020304" pitchFamily="18" charset="0"/>
              </a:rPr>
              <a:t>352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Means that 352 can be derived in a finite number of steps using the grammar for </a:t>
            </a:r>
            <a:r>
              <a:rPr lang="en-GB" altLang="en-US" smtClean="0">
                <a:cs typeface="Times New Roman" panose="02020603050405020304" pitchFamily="18" charset="0"/>
              </a:rPr>
              <a:t>Integer</a:t>
            </a:r>
            <a:r>
              <a:rPr lang="en-GB" altLang="en-US" i="1" smtClean="0">
                <a:cs typeface="Times New Roman" panose="02020603050405020304" pitchFamily="18" charset="0"/>
              </a:rPr>
              <a:t>.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 smtClean="0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352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GB" altLang="en-US" i="1" smtClean="0">
                <a:cs typeface="Times New Roman" panose="02020603050405020304" pitchFamily="18" charset="0"/>
              </a:rPr>
              <a:t> L(G)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Means that 352 is a member of the language defined by grammar </a:t>
            </a:r>
            <a:r>
              <a:rPr lang="en-GB" altLang="en-US" smtClean="0">
                <a:cs typeface="Times New Roman" panose="02020603050405020304" pitchFamily="18" charset="0"/>
              </a:rPr>
              <a:t>G</a:t>
            </a:r>
            <a:r>
              <a:rPr lang="en-GB" altLang="en-US" i="1" smtClean="0">
                <a:cs typeface="Times New Roman" panose="02020603050405020304" pitchFamily="18" charset="0"/>
              </a:rPr>
              <a:t>.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 smtClean="0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L(G) = </a:t>
            </a:r>
            <a:r>
              <a:rPr lang="en-GB" altLang="en-US" smtClean="0">
                <a:cs typeface="Times New Roman" panose="02020603050405020304" pitchFamily="18" charset="0"/>
              </a:rPr>
              <a:t>{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GB" altLang="en-US" i="1" smtClean="0">
                <a:cs typeface="Times New Roman" panose="02020603050405020304" pitchFamily="18" charset="0"/>
              </a:rPr>
              <a:t> T* | Integer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i="1" smtClean="0">
                <a:cs typeface="Times New Roman" panose="02020603050405020304" pitchFamily="18" charset="0"/>
              </a:rPr>
              <a:t>* </a:t>
            </a:r>
            <a:r>
              <a:rPr lang="en-GB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mtClean="0">
                <a:cs typeface="Times New Roman" panose="02020603050405020304" pitchFamily="18" charset="0"/>
              </a:rPr>
              <a:t>}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cs typeface="Times New Roman" panose="02020603050405020304" pitchFamily="18" charset="0"/>
              </a:rPr>
              <a:t>	</a:t>
            </a:r>
            <a:r>
              <a:rPr lang="en-GB" altLang="en-US" i="1" smtClean="0">
                <a:cs typeface="Times New Roman" panose="02020603050405020304" pitchFamily="18" charset="0"/>
              </a:rPr>
              <a:t>Means that the language defined by grammar </a:t>
            </a:r>
            <a:r>
              <a:rPr lang="en-GB" altLang="en-US" smtClean="0">
                <a:cs typeface="Times New Roman" panose="02020603050405020304" pitchFamily="18" charset="0"/>
              </a:rPr>
              <a:t>G</a:t>
            </a:r>
            <a:r>
              <a:rPr lang="en-GB" altLang="en-US" i="1" smtClean="0">
                <a:cs typeface="Times New Roman" panose="02020603050405020304" pitchFamily="18" charset="0"/>
              </a:rPr>
              <a:t> is the set of all symbol strings </a:t>
            </a:r>
            <a:r>
              <a:rPr lang="en-GB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 smtClean="0">
                <a:cs typeface="Times New Roman" panose="02020603050405020304" pitchFamily="18" charset="0"/>
              </a:rPr>
              <a:t> that can be derived as an </a:t>
            </a:r>
            <a:r>
              <a:rPr lang="en-GB" altLang="en-US" smtClean="0">
                <a:cs typeface="Times New Roman" panose="02020603050405020304" pitchFamily="18" charset="0"/>
              </a:rPr>
              <a:t>Integer</a:t>
            </a:r>
            <a:r>
              <a:rPr lang="en-GB" altLang="en-US" i="1" smtClean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48612" cy="2360613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2.1.3 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7700963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 </a:t>
            </a:r>
            <a:r>
              <a:rPr lang="en-GB" altLang="en-US" i="1" smtClean="0"/>
              <a:t>parse tree</a:t>
            </a:r>
            <a:r>
              <a:rPr lang="en-GB" altLang="en-US" smtClean="0"/>
              <a:t> is a graphical representation of  a derivation.</a:t>
            </a:r>
          </a:p>
          <a:p>
            <a:pPr marL="436563" indent="-414338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The root of the tree is the start symbol.</a:t>
            </a:r>
          </a:p>
          <a:p>
            <a:pPr marL="804863" lvl="1" indent="-339725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Each internal node of the tree corresponds to a step in the derivation.</a:t>
            </a:r>
          </a:p>
          <a:p>
            <a:pPr marL="804863" lvl="1" indent="-339725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The children of a node represent a right-hand side of a production.</a:t>
            </a:r>
          </a:p>
          <a:p>
            <a:pPr marL="804863" lvl="1" indent="-339725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Each leaf node represents a symbol of the derived string, reading from left to right.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287463"/>
          </a:xfrm>
        </p:spPr>
        <p:txBody>
          <a:bodyPr lIns="0" tIns="0" rIns="0" bIns="0"/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E.g., The step</a:t>
            </a:r>
            <a:r>
              <a:rPr lang="en-GB" altLang="en-US" sz="3200" i="1" smtClean="0">
                <a:solidFill>
                  <a:srgbClr val="000000"/>
                </a:solidFill>
                <a:latin typeface="Geneva" pitchFamily="112" charset="0"/>
              </a:rPr>
              <a:t> </a:t>
            </a:r>
            <a:r>
              <a:rPr lang="en-GB" altLang="en-US" sz="32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Integer </a:t>
            </a:r>
            <a:r>
              <a:rPr lang="en-GB" altLang="en-US" sz="32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GB" altLang="en-US" sz="32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Digit</a:t>
            </a:r>
            <a:r>
              <a:rPr lang="en-GB" altLang="en-US" sz="3200" i="1" smtClean="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  <a:t/>
            </a:r>
            <a:br>
              <a:rPr lang="en-GB" altLang="en-US" sz="3200" i="1" smtClean="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</a:b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  <a:t>appears in the parse tree as:</a:t>
            </a:r>
            <a:br>
              <a:rPr lang="en-GB" altLang="en-US" sz="3200" smtClean="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</a:b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 anchor="ctr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>
              <a:cs typeface="Times New Roman" panose="02020603050405020304" pitchFamily="18" charset="0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743200" y="2754313"/>
            <a:ext cx="2792413" cy="2484437"/>
            <a:chOff x="1680" y="1274"/>
            <a:chExt cx="1759" cy="1565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2294" y="1274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Integer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680" y="255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Integer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2928" y="2551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Digit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112" y="1632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736" y="1632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533400" y="1752600"/>
            <a:ext cx="2911475" cy="1049338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latin typeface="Arial" panose="020B0604020202020204" pitchFamily="34" charset="0"/>
              </a:rPr>
              <a:t>Parse Tree for 352 </a:t>
            </a:r>
            <a:br>
              <a:rPr lang="en-GB" altLang="en-US" b="1">
                <a:latin typeface="Arial" panose="020B0604020202020204" pitchFamily="34" charset="0"/>
              </a:rPr>
            </a:br>
            <a:r>
              <a:rPr lang="en-GB" altLang="en-US" b="1">
                <a:latin typeface="Arial" panose="020B0604020202020204" pitchFamily="34" charset="0"/>
              </a:rPr>
              <a:t>as an </a:t>
            </a:r>
            <a:r>
              <a:rPr lang="en-GB" altLang="en-US" b="1" i="1">
                <a:latin typeface="Arial" panose="020B0604020202020204" pitchFamily="34" charset="0"/>
              </a:rPr>
              <a:t>Integer</a:t>
            </a:r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99"/>
                </a:solidFill>
                <a:latin typeface="Arial" panose="020B0604020202020204" pitchFamily="34" charset="0"/>
              </a:rPr>
              <a:t>Figure 2.1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3400"/>
            <a:ext cx="43608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543800" cy="4495800"/>
          </a:xfrm>
        </p:spPr>
        <p:txBody>
          <a:bodyPr/>
          <a:lstStyle/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0A0BFF"/>
                </a:solidFill>
                <a:latin typeface="Geneva" pitchFamily="112" charset="0"/>
              </a:rPr>
              <a:t>2.1  Grammars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0A0BFF"/>
                </a:solidFill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0A0BFF"/>
                </a:solidFill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0A0BFF"/>
                </a:solidFill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0A0BFF"/>
                </a:solidFill>
                <a:latin typeface="Geneva" pitchFamily="112" charset="0"/>
              </a:rPr>
              <a:t>	</a:t>
            </a:r>
            <a:r>
              <a:rPr lang="en-US" altLang="en-US" sz="2400" smtClean="0">
                <a:latin typeface="Geneva" pitchFamily="112" charset="0"/>
              </a:rPr>
              <a:t>2.1.4  Associativity and Precedence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2.3  Syntax of a Small Language: </a:t>
            </a:r>
            <a:r>
              <a:rPr lang="en-US" altLang="en-US" sz="2400" i="1" smtClean="0">
                <a:latin typeface="Geneva" pitchFamily="112" charset="0"/>
              </a:rPr>
              <a:t>Clite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Arithmetic Expression Grammar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The following grammar defines the language of arithmetic expressions with 1-digit integers, addition, and subtraction.</a:t>
            </a:r>
            <a:endParaRPr lang="en-GB" altLang="en-US" i="1" smtClean="0"/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/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Expr </a:t>
            </a:r>
            <a:r>
              <a:rPr lang="en-GB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i="1" smtClean="0">
                <a:cs typeface="Times New Roman" panose="02020603050405020304" pitchFamily="18" charset="0"/>
              </a:rPr>
              <a:t> Expr + Term |  Expr – Term | Term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Term </a:t>
            </a:r>
            <a:r>
              <a:rPr lang="en-GB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i="1" smtClean="0">
                <a:cs typeface="Times New Roman" panose="02020603050405020304" pitchFamily="18" charset="0"/>
              </a:rPr>
              <a:t> 0 | ... | 9 |  </a:t>
            </a:r>
            <a:r>
              <a:rPr lang="en-GB" altLang="en-US" smtClean="0">
                <a:cs typeface="Times New Roman" panose="02020603050405020304" pitchFamily="18" charset="0"/>
              </a:rPr>
              <a:t>( </a:t>
            </a:r>
            <a:r>
              <a:rPr lang="en-GB" altLang="en-US" i="1" smtClean="0">
                <a:cs typeface="Times New Roman" panose="02020603050405020304" pitchFamily="18" charset="0"/>
              </a:rPr>
              <a:t> Expr  </a:t>
            </a:r>
            <a:r>
              <a:rPr lang="en-GB" altLang="en-US" smtClean="0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762000" y="990600"/>
            <a:ext cx="1876425" cy="1139825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Parse of the  </a:t>
            </a:r>
            <a:br>
              <a:rPr lang="en-GB" altLang="en-US" b="1"/>
            </a:br>
            <a:r>
              <a:rPr lang="en-GB" altLang="en-US" b="1"/>
              <a:t>String 5-4+3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2.2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507047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543800" cy="4800600"/>
          </a:xfrm>
        </p:spPr>
        <p:txBody>
          <a:bodyPr/>
          <a:lstStyle/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</a:t>
            </a:r>
            <a:r>
              <a:rPr lang="en-US" altLang="en-US" sz="2400" smtClean="0">
                <a:solidFill>
                  <a:srgbClr val="1C13FF"/>
                </a:solidFill>
                <a:latin typeface="Geneva" pitchFamily="112" charset="0"/>
              </a:rPr>
              <a:t>2.1.4  Associativity and Precedence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1C13FF"/>
                </a:solidFill>
                <a:latin typeface="Geneva" pitchFamily="112" charset="0"/>
              </a:rPr>
              <a:t>	2.1.5  Ambiguous Grammars</a:t>
            </a:r>
            <a:endParaRPr lang="en-US" altLang="en-US" sz="2400" smtClean="0">
              <a:latin typeface="Geneva" pitchFamily="112" charset="0"/>
            </a:endParaRP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2.3  Syntax of a Small Language: </a:t>
            </a:r>
            <a:r>
              <a:rPr lang="en-US" altLang="en-US" sz="2400" i="1" smtClean="0">
                <a:latin typeface="Geneva" pitchFamily="112" charset="0"/>
              </a:rPr>
              <a:t>Clite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304800"/>
            <a:ext cx="7948612" cy="990600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2.1.4 Associativity and Precedence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 grammar can be used to define associativity and precedence among the operators in an expression.</a:t>
            </a:r>
          </a:p>
          <a:p>
            <a:pPr marL="804863" lvl="1" indent="-339725" defTabSz="457200" eaLnBrk="1" hangingPunct="1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E.g., + and - are left-associative operators in mathematics;</a:t>
            </a:r>
          </a:p>
          <a:p>
            <a:pPr marL="804863" lvl="1" indent="-339725" defTabSz="457200" eaLnBrk="1" hangingPunct="1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* and / have higher precedence than + and - .</a:t>
            </a:r>
          </a:p>
          <a:p>
            <a:pPr marL="436563" indent="-414338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Consider the grammar </a:t>
            </a:r>
            <a:r>
              <a:rPr lang="en-GB" altLang="en-US" i="1" smtClean="0"/>
              <a:t>G</a:t>
            </a:r>
            <a:r>
              <a:rPr lang="en-GB" altLang="en-US" baseline="-25000" smtClean="0"/>
              <a:t>1</a:t>
            </a:r>
            <a:r>
              <a:rPr lang="en-GB" altLang="en-US" smtClean="0"/>
              <a:t>: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Expr </a:t>
            </a:r>
            <a:r>
              <a:rPr lang="en-GB" altLang="en-US" smtClean="0">
                <a:cs typeface="Times New Roman" panose="02020603050405020304" pitchFamily="18" charset="0"/>
              </a:rPr>
              <a:t>-&gt; Expr + Term | Expr – Term | Term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Term -&gt; Term * Factor | Term / Factor |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		Term % Factor | Factor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Factor -&gt; Primary ** Factor | Primary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Primary -&gt; 0 | ... | 9 | ( Expr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"/>
            <a:ext cx="495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381000" y="1295400"/>
            <a:ext cx="3414713" cy="1138238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Parse of 4**2**3+5*6+7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for Grammar </a:t>
            </a:r>
            <a:r>
              <a:rPr lang="en-GB" altLang="en-US" b="1" i="1"/>
              <a:t>G</a:t>
            </a:r>
            <a:r>
              <a:rPr lang="en-GB" altLang="en-US" b="1" baseline="-25000"/>
              <a:t>1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2.3</a:t>
            </a:r>
            <a:endParaRPr lang="en-GB" altLang="en-US" b="1">
              <a:solidFill>
                <a:srgbClr val="604C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438400"/>
            <a:ext cx="7772400" cy="4114800"/>
          </a:xfrm>
        </p:spPr>
        <p:txBody>
          <a:bodyPr lIns="0" tIns="0" rIns="0" bIns="0"/>
          <a:lstStyle/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Precedence		Associativity	Operators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3			right		   **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     2			    left		   *  /  % \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 1		          left		   +  -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/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Note: These relationships are shown by the structure of the parse tree: highest precedence at the bottom, and left-associativity on the left at each level.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762000" y="990600"/>
            <a:ext cx="4035425" cy="1139825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Associativity and Precedence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for Grammar </a:t>
            </a:r>
            <a:r>
              <a:rPr lang="en-GB" altLang="en-US" b="1" i="1"/>
              <a:t>G</a:t>
            </a:r>
            <a:r>
              <a:rPr lang="en-GB" altLang="en-US" b="1" baseline="-25000"/>
              <a:t>1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Table 2.1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838200" y="2819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124200" y="2438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5943600" y="2438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304800"/>
            <a:ext cx="7948612" cy="1066800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2.1.5 Ambiguous Grammars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153400" cy="4343400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A grammar is </a:t>
            </a:r>
            <a:r>
              <a:rPr lang="en-GB" altLang="en-US" sz="2400" i="1" smtClean="0"/>
              <a:t>ambiguous</a:t>
            </a:r>
            <a:r>
              <a:rPr lang="en-GB" altLang="en-US" sz="2400" smtClean="0"/>
              <a:t> if one of its strings has two or more different parse trees.  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E.g., Grammar </a:t>
            </a:r>
            <a:r>
              <a:rPr lang="en-GB" altLang="en-US" sz="2400" i="1" smtClean="0"/>
              <a:t>G</a:t>
            </a:r>
            <a:r>
              <a:rPr lang="en-GB" altLang="en-US" sz="2400" baseline="-25000" smtClean="0"/>
              <a:t>1</a:t>
            </a:r>
            <a:r>
              <a:rPr lang="en-GB" altLang="en-US" sz="2400" smtClean="0"/>
              <a:t> above is unambiguous.</a:t>
            </a:r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smtClean="0"/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C, C++, and Java have a large number of 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operators and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precedence levels</a:t>
            </a:r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smtClean="0"/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Instead of using a large grammar, we can: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Write a smaller ambiguous grammar, and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Give separate precedence and associativity (e.g., Table 2.1)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77200" cy="838200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An Ambiguous Expression Grammar </a:t>
            </a:r>
            <a:r>
              <a:rPr lang="en-GB" altLang="en-US" sz="3200" i="1" smtClean="0">
                <a:solidFill>
                  <a:srgbClr val="000000"/>
                </a:solidFill>
                <a:latin typeface="Geneva" pitchFamily="112" charset="0"/>
              </a:rPr>
              <a:t>G</a:t>
            </a:r>
            <a:r>
              <a:rPr lang="en-GB" altLang="en-US" sz="3200" baseline="-25000" smtClean="0">
                <a:solidFill>
                  <a:srgbClr val="000000"/>
                </a:solidFill>
                <a:latin typeface="Geneva" pitchFamily="112" charset="0"/>
              </a:rPr>
              <a:t>2</a:t>
            </a:r>
            <a:endParaRPr lang="en-GB" altLang="en-US" sz="3200" smtClean="0">
              <a:solidFill>
                <a:srgbClr val="000000"/>
              </a:solidFill>
              <a:latin typeface="Geneva" pitchFamily="112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555625" indent="-53340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Expr </a:t>
            </a:r>
            <a:r>
              <a:rPr lang="en-GB" altLang="en-US" i="1" smtClean="0">
                <a:cs typeface="Times New Roman" panose="02020603050405020304" pitchFamily="18" charset="0"/>
              </a:rPr>
              <a:t>-&gt; Expr  Op  Expr | ( Expr ) |  Integer</a:t>
            </a:r>
          </a:p>
          <a:p>
            <a:pPr marL="555625" indent="-53340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Op -&gt; + | - | * | / | % | **</a:t>
            </a:r>
          </a:p>
          <a:p>
            <a:pPr marL="555625" indent="-53340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 smtClean="0">
              <a:cs typeface="Times New Roman" panose="02020603050405020304" pitchFamily="18" charset="0"/>
            </a:endParaRPr>
          </a:p>
          <a:p>
            <a:pPr marL="555625" indent="-53340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Notes:</a:t>
            </a:r>
          </a:p>
          <a:p>
            <a:pPr marL="922338" lvl="1" indent="-457200" algn="ctr" defTabSz="457200" eaLnBrk="1" hangingPunct="1">
              <a:buFont typeface="Times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G</a:t>
            </a:r>
            <a:r>
              <a:rPr lang="en-GB" altLang="en-US" i="1" baseline="-25000" smtClean="0">
                <a:cs typeface="Times New Roman" panose="02020603050405020304" pitchFamily="18" charset="0"/>
              </a:rPr>
              <a:t>2</a:t>
            </a:r>
            <a:r>
              <a:rPr lang="en-GB" altLang="en-US" i="1" smtClean="0">
                <a:cs typeface="Times New Roman" panose="02020603050405020304" pitchFamily="18" charset="0"/>
              </a:rPr>
              <a:t> is equivalent to </a:t>
            </a:r>
            <a:r>
              <a:rPr lang="en-GB" altLang="en-US" smtClean="0">
                <a:cs typeface="Times New Roman" panose="02020603050405020304" pitchFamily="18" charset="0"/>
              </a:rPr>
              <a:t>G</a:t>
            </a:r>
            <a:r>
              <a:rPr lang="en-GB" altLang="en-US" i="1" baseline="-25000" smtClean="0">
                <a:cs typeface="Times New Roman" panose="02020603050405020304" pitchFamily="18" charset="0"/>
              </a:rPr>
              <a:t>1</a:t>
            </a:r>
            <a:r>
              <a:rPr lang="en-GB" altLang="en-US" i="1" smtClean="0">
                <a:cs typeface="Times New Roman" panose="02020603050405020304" pitchFamily="18" charset="0"/>
              </a:rPr>
              <a:t>.  i.e., its language is the same.  </a:t>
            </a:r>
          </a:p>
          <a:p>
            <a:pPr marL="922338" lvl="1" indent="-457200" algn="ctr" defTabSz="457200" eaLnBrk="1" hangingPunct="1">
              <a:buFont typeface="Times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G</a:t>
            </a:r>
            <a:r>
              <a:rPr lang="en-GB" altLang="en-US" i="1" baseline="-25000" smtClean="0">
                <a:cs typeface="Times New Roman" panose="02020603050405020304" pitchFamily="18" charset="0"/>
              </a:rPr>
              <a:t>2</a:t>
            </a:r>
            <a:r>
              <a:rPr lang="en-GB" altLang="en-US" i="1" smtClean="0">
                <a:cs typeface="Times New Roman" panose="02020603050405020304" pitchFamily="18" charset="0"/>
              </a:rPr>
              <a:t> has fewer productions and nonterminals than </a:t>
            </a:r>
            <a:r>
              <a:rPr lang="en-GB" altLang="en-US" smtClean="0">
                <a:cs typeface="Times New Roman" panose="02020603050405020304" pitchFamily="18" charset="0"/>
              </a:rPr>
              <a:t>G</a:t>
            </a:r>
            <a:r>
              <a:rPr lang="en-GB" altLang="en-US" i="1" baseline="-25000" smtClean="0">
                <a:cs typeface="Times New Roman" panose="02020603050405020304" pitchFamily="18" charset="0"/>
              </a:rPr>
              <a:t>1</a:t>
            </a:r>
            <a:r>
              <a:rPr lang="en-GB" altLang="en-US" i="1" smtClean="0">
                <a:cs typeface="Times New Roman" panose="02020603050405020304" pitchFamily="18" charset="0"/>
              </a:rPr>
              <a:t>.</a:t>
            </a:r>
          </a:p>
          <a:p>
            <a:pPr marL="922338" lvl="1" indent="-457200" algn="ctr" defTabSz="457200" eaLnBrk="1" hangingPunct="1">
              <a:buFont typeface="Times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However, </a:t>
            </a:r>
            <a:r>
              <a:rPr lang="en-GB" altLang="en-US" smtClean="0">
                <a:cs typeface="Times New Roman" panose="02020603050405020304" pitchFamily="18" charset="0"/>
              </a:rPr>
              <a:t>G</a:t>
            </a:r>
            <a:r>
              <a:rPr lang="en-GB" altLang="en-US" i="1" baseline="-25000" smtClean="0">
                <a:cs typeface="Times New Roman" panose="02020603050405020304" pitchFamily="18" charset="0"/>
              </a:rPr>
              <a:t>2</a:t>
            </a:r>
            <a:r>
              <a:rPr lang="en-GB" altLang="en-US" i="1" smtClean="0">
                <a:cs typeface="Times New Roman" panose="02020603050405020304" pitchFamily="18" charset="0"/>
              </a:rPr>
              <a:t> is ambiguous</a:t>
            </a:r>
            <a:r>
              <a:rPr lang="en-GB" altLang="en-US" smtClean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6578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762000" y="990600"/>
            <a:ext cx="3694113" cy="1139825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Ambiguous Parse of 5-4+3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Using Grammar </a:t>
            </a:r>
            <a:r>
              <a:rPr lang="en-GB" altLang="en-US" b="1" i="1"/>
              <a:t>G</a:t>
            </a:r>
            <a:r>
              <a:rPr lang="en-GB" altLang="en-US" b="1" baseline="-25000"/>
              <a:t>2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2.4</a:t>
            </a:r>
            <a:endParaRPr lang="en-GB" altLang="en-US" b="1">
              <a:solidFill>
                <a:srgbClr val="604C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The Dangling Else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981200"/>
            <a:ext cx="7543800" cy="4114800"/>
          </a:xfrm>
        </p:spPr>
        <p:txBody>
          <a:bodyPr lIns="0" tIns="0" rIns="0" bIns="0" anchor="ctr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IfStatement </a:t>
            </a:r>
            <a:r>
              <a:rPr lang="en-GB" altLang="en-US" i="1" smtClean="0">
                <a:cs typeface="Times New Roman" panose="02020603050405020304" pitchFamily="18" charset="0"/>
              </a:rPr>
              <a:t>-&gt; </a:t>
            </a:r>
            <a:r>
              <a:rPr lang="en-GB" altLang="en-US" smtClean="0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i="1" smtClean="0">
                <a:cs typeface="Times New Roman" panose="02020603050405020304" pitchFamily="18" charset="0"/>
              </a:rPr>
              <a:t> Expression </a:t>
            </a:r>
            <a:r>
              <a:rPr lang="en-GB" altLang="en-US" smtClean="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 smtClean="0">
                <a:cs typeface="Times New Roman" panose="02020603050405020304" pitchFamily="18" charset="0"/>
              </a:rPr>
              <a:t> Statement |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</a:t>
            </a:r>
            <a:r>
              <a:rPr lang="en-GB" altLang="en-US" smtClean="0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i="1" smtClean="0">
                <a:cs typeface="Times New Roman" panose="02020603050405020304" pitchFamily="18" charset="0"/>
              </a:rPr>
              <a:t> Expression </a:t>
            </a:r>
            <a:r>
              <a:rPr lang="en-GB" altLang="en-US" smtClean="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 smtClean="0">
                <a:cs typeface="Times New Roman" panose="02020603050405020304" pitchFamily="18" charset="0"/>
              </a:rPr>
              <a:t> Statement </a:t>
            </a:r>
            <a:r>
              <a:rPr lang="en-GB" altLang="en-US" smtClean="0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i="1" smtClean="0">
                <a:cs typeface="Times New Roman" panose="02020603050405020304" pitchFamily="18" charset="0"/>
              </a:rPr>
              <a:t> Statement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Statement -&gt; Assignment | IfStatement | Block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Block -&gt; </a:t>
            </a:r>
            <a:r>
              <a:rPr lang="en-GB" altLang="en-US" smtClean="0">
                <a:cs typeface="Times New Roman" panose="02020603050405020304" pitchFamily="18" charset="0"/>
              </a:rPr>
              <a:t>{</a:t>
            </a:r>
            <a:r>
              <a:rPr lang="en-GB" altLang="en-US" i="1" smtClean="0">
                <a:cs typeface="Times New Roman" panose="02020603050405020304" pitchFamily="18" charset="0"/>
              </a:rPr>
              <a:t> Statements </a:t>
            </a:r>
            <a:r>
              <a:rPr lang="en-GB" altLang="en-US" smtClean="0">
                <a:cs typeface="Times New Roman" panose="02020603050405020304" pitchFamily="18" charset="0"/>
              </a:rPr>
              <a:t>}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Statements -&gt; Statements  Statement  | 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48613" cy="1066800"/>
          </a:xfrm>
          <a:noFill/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solidFill>
                  <a:schemeClr val="tx1"/>
                </a:solidFill>
              </a:rPr>
              <a:t>Thinking about Syntax</a:t>
            </a:r>
            <a:endParaRPr lang="en-GB" altLang="en-US" sz="400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00963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The </a:t>
            </a:r>
            <a:r>
              <a:rPr lang="en-GB" altLang="en-US" i="1" smtClean="0"/>
              <a:t>syntax</a:t>
            </a:r>
            <a:r>
              <a:rPr lang="en-GB" altLang="en-US" smtClean="0"/>
              <a:t> of a programming language is a precise description of all its grammatically correct programs.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Precise syntax was first used with Algol 60, and has been used ever since.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Three levels: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Lexical syntax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Concrete syntax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Abstract syntax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Example of Dangling Else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lIns="0" tIns="0" rIns="0" bIns="0"/>
          <a:lstStyle/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With which ‘if’ does the following ‘else’ associate?	</a:t>
            </a:r>
            <a:endParaRPr lang="en-GB" altLang="en-US" smtClean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Geneva" pitchFamily="112" charset="0"/>
              </a:rPr>
              <a:t>	if (x &lt; 0)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Geneva" pitchFamily="112" charset="0"/>
              </a:rPr>
              <a:t>		if (y &lt; 0)  y = y  - 1;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Geneva" pitchFamily="112" charset="0"/>
              </a:rPr>
              <a:t>		else y = 0;</a:t>
            </a:r>
          </a:p>
          <a:p>
            <a:pPr marL="22225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Answer: </a:t>
            </a:r>
            <a:r>
              <a:rPr lang="en-GB" altLang="en-US" i="1" smtClean="0"/>
              <a:t>either one!</a:t>
            </a:r>
            <a:r>
              <a:rPr lang="en-GB" altLang="en-US" smtClean="0"/>
              <a:t>	</a:t>
            </a:r>
            <a:endParaRPr lang="en-GB" altLang="en-US" smtClean="0">
              <a:latin typeface="Geneva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ChangeArrowheads="1"/>
          </p:cNvSpPr>
          <p:nvPr/>
        </p:nvSpPr>
        <p:spPr bwMode="auto">
          <a:xfrm>
            <a:off x="1981200" y="457200"/>
            <a:ext cx="4392613" cy="706438"/>
          </a:xfrm>
          <a:prstGeom prst="roundRect">
            <a:avLst>
              <a:gd name="adj" fmla="val 21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latin typeface="Arial" panose="020B0604020202020204" pitchFamily="34" charset="0"/>
              </a:rPr>
              <a:t>The </a:t>
            </a:r>
            <a:r>
              <a:rPr lang="en-GB" altLang="en-US" b="1" i="1">
                <a:latin typeface="Arial" panose="020B0604020202020204" pitchFamily="34" charset="0"/>
              </a:rPr>
              <a:t>Dangling Else</a:t>
            </a:r>
            <a:r>
              <a:rPr lang="en-GB" altLang="en-US" b="1">
                <a:latin typeface="Arial" panose="020B0604020202020204" pitchFamily="34" charset="0"/>
              </a:rPr>
              <a:t> Ambiguity</a:t>
            </a:r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99"/>
                </a:solidFill>
                <a:latin typeface="Arial" panose="020B0604020202020204" pitchFamily="34" charset="0"/>
              </a:rPr>
              <a:t>Figure 2.5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617663"/>
            <a:ext cx="899318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228600"/>
            <a:ext cx="7948612" cy="1371600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Solving the dangling else ambiguity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00963" cy="4841875"/>
          </a:xfrm>
        </p:spPr>
        <p:txBody>
          <a:bodyPr lIns="0" tIns="0" rIns="0" bIns="0"/>
          <a:lstStyle/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Algol 60, C, C++: associate each </a:t>
            </a:r>
            <a:r>
              <a:rPr lang="en-GB" altLang="en-US" smtClean="0">
                <a:latin typeface="Geneva" pitchFamily="112" charset="0"/>
              </a:rPr>
              <a:t>else</a:t>
            </a:r>
            <a:r>
              <a:rPr lang="en-GB" altLang="en-US" smtClean="0"/>
              <a:t> with closest </a:t>
            </a:r>
            <a:r>
              <a:rPr lang="en-GB" altLang="en-US" smtClean="0">
                <a:latin typeface="Geneva" pitchFamily="112" charset="0"/>
              </a:rPr>
              <a:t>if</a:t>
            </a:r>
            <a:r>
              <a:rPr lang="en-GB" altLang="en-US" smtClean="0"/>
              <a:t>; use </a:t>
            </a:r>
            <a:r>
              <a:rPr lang="en-GB" altLang="en-US" smtClean="0">
                <a:latin typeface="Geneva" pitchFamily="112" charset="0"/>
              </a:rPr>
              <a:t>{}</a:t>
            </a:r>
            <a:r>
              <a:rPr lang="en-GB" altLang="en-US" smtClean="0"/>
              <a:t> or </a:t>
            </a:r>
            <a:r>
              <a:rPr lang="en-GB" altLang="en-US" smtClean="0">
                <a:latin typeface="Geneva" pitchFamily="112" charset="0"/>
              </a:rPr>
              <a:t>begin…end</a:t>
            </a:r>
            <a:r>
              <a:rPr lang="en-GB" altLang="en-US" smtClean="0"/>
              <a:t> to override.</a:t>
            </a:r>
          </a:p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Algol 68, Modula, Ada: use explicit delimiter to end every conditional (e.g., </a:t>
            </a:r>
            <a:r>
              <a:rPr lang="en-GB" altLang="en-US" smtClean="0">
                <a:latin typeface="Geneva" pitchFamily="112" charset="0"/>
              </a:rPr>
              <a:t>if…fi</a:t>
            </a:r>
            <a:r>
              <a:rPr lang="en-GB" altLang="en-US" smtClean="0"/>
              <a:t>)</a:t>
            </a:r>
          </a:p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Java: rewrite the grammar to limit what can appear in a conditional: </a:t>
            </a:r>
          </a:p>
          <a:p>
            <a:pPr marL="922338" lvl="1" indent="-457200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IfThenStatement </a:t>
            </a:r>
            <a:r>
              <a:rPr lang="en-GB" altLang="en-US" sz="2400" smtClean="0">
                <a:cs typeface="Times New Roman" panose="02020603050405020304" pitchFamily="18" charset="0"/>
              </a:rPr>
              <a:t>-&gt; </a:t>
            </a:r>
            <a:r>
              <a:rPr lang="en-GB" altLang="en-US" sz="2400" i="1" smtClean="0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sz="2400" smtClean="0">
                <a:cs typeface="Times New Roman" panose="02020603050405020304" pitchFamily="18" charset="0"/>
              </a:rPr>
              <a:t> Expression </a:t>
            </a:r>
            <a:r>
              <a:rPr lang="en-GB" altLang="en-US" sz="2400" i="1" smtClean="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 smtClean="0">
                <a:cs typeface="Times New Roman" panose="02020603050405020304" pitchFamily="18" charset="0"/>
              </a:rPr>
              <a:t> Statement</a:t>
            </a:r>
          </a:p>
          <a:p>
            <a:pPr marL="922338" lvl="1" indent="-457200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cs typeface="Times New Roman" panose="02020603050405020304" pitchFamily="18" charset="0"/>
              </a:rPr>
              <a:t>IfThenElseStatement -&gt; </a:t>
            </a:r>
            <a:r>
              <a:rPr lang="en-GB" altLang="en-US" sz="2400" i="1" smtClean="0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sz="2400" smtClean="0">
                <a:cs typeface="Times New Roman" panose="02020603050405020304" pitchFamily="18" charset="0"/>
              </a:rPr>
              <a:t> Expression </a:t>
            </a:r>
            <a:r>
              <a:rPr lang="en-GB" altLang="en-US" sz="2400" i="1" smtClean="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 i="1" smtClean="0">
                <a:cs typeface="Times New Roman" panose="02020603050405020304" pitchFamily="18" charset="0"/>
              </a:rPr>
              <a:t> </a:t>
            </a:r>
            <a:r>
              <a:rPr lang="en-GB" altLang="en-US" sz="2400" smtClean="0">
                <a:cs typeface="Times New Roman" panose="02020603050405020304" pitchFamily="18" charset="0"/>
              </a:rPr>
              <a:t>StatementNoShortIf </a:t>
            </a:r>
          </a:p>
          <a:p>
            <a:pPr marL="922338" lvl="1" indent="-457200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cs typeface="Times New Roman" panose="02020603050405020304" pitchFamily="18" charset="0"/>
              </a:rPr>
              <a:t>				   </a:t>
            </a:r>
            <a:r>
              <a:rPr lang="en-GB" altLang="en-US" sz="2400" i="1" smtClean="0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sz="2400" smtClean="0">
                <a:cs typeface="Times New Roman" panose="02020603050405020304" pitchFamily="18" charset="0"/>
              </a:rPr>
              <a:t> Statement</a:t>
            </a:r>
            <a:endParaRPr lang="en-GB" altLang="en-US" i="1" smtClean="0">
              <a:cs typeface="Times New Roman" panose="02020603050405020304" pitchFamily="18" charset="0"/>
            </a:endParaRPr>
          </a:p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The category </a:t>
            </a:r>
            <a:r>
              <a:rPr lang="en-GB" altLang="en-US" i="1" smtClean="0"/>
              <a:t>StatementNoShortIf</a:t>
            </a:r>
            <a:r>
              <a:rPr lang="en-GB" altLang="en-US" smtClean="0"/>
              <a:t> includes all statements except </a:t>
            </a:r>
            <a:r>
              <a:rPr lang="en-GB" altLang="en-US" i="1" smtClean="0"/>
              <a:t>IfThenStatement</a:t>
            </a:r>
            <a:r>
              <a:rPr lang="en-GB" alt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48612" cy="2360613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2.2  Extended BNF (EBNF)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7700963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BNF: 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recursion for iteration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nonterminals (abstractions) for grouping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EBNF: additional metacharacters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 smtClean="0"/>
              <a:t>{  }</a:t>
            </a:r>
            <a:r>
              <a:rPr lang="en-GB" altLang="en-US" i="1" smtClean="0"/>
              <a:t>  for a series of zero or more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 smtClean="0"/>
              <a:t>(  )</a:t>
            </a:r>
            <a:r>
              <a:rPr lang="en-GB" altLang="en-US" i="1" smtClean="0"/>
              <a:t>  for a list, must pick one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 smtClean="0"/>
              <a:t>[  ]</a:t>
            </a:r>
            <a:r>
              <a:rPr lang="en-GB" altLang="en-US" i="1" smtClean="0"/>
              <a:t>  for an optional list; pick none or 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228600"/>
            <a:ext cx="7948612" cy="762000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EBNF Examples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Expression </a:t>
            </a:r>
            <a:r>
              <a:rPr lang="en-GB" altLang="en-US" smtClean="0"/>
              <a:t>is a list of one or more</a:t>
            </a:r>
            <a:r>
              <a:rPr lang="en-GB" altLang="en-US" i="1" smtClean="0"/>
              <a:t> Terms </a:t>
            </a:r>
            <a:r>
              <a:rPr lang="en-GB" altLang="en-US" smtClean="0"/>
              <a:t>separated by operators</a:t>
            </a:r>
            <a:r>
              <a:rPr lang="en-GB" altLang="en-US" i="1" smtClean="0"/>
              <a:t> + </a:t>
            </a:r>
            <a:r>
              <a:rPr lang="en-GB" altLang="en-US" smtClean="0"/>
              <a:t>and</a:t>
            </a:r>
            <a:r>
              <a:rPr lang="en-GB" altLang="en-US" i="1" smtClean="0"/>
              <a:t> -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Expression</a:t>
            </a:r>
            <a:r>
              <a:rPr lang="en-GB" altLang="en-US" i="1" smtClean="0"/>
              <a:t> </a:t>
            </a:r>
            <a:r>
              <a:rPr lang="en-GB" altLang="en-US" i="1" smtClean="0">
                <a:cs typeface="Times New Roman" panose="02020603050405020304" pitchFamily="18" charset="0"/>
              </a:rPr>
              <a:t>-&gt; </a:t>
            </a:r>
            <a:r>
              <a:rPr lang="en-GB" altLang="en-US" smtClean="0">
                <a:cs typeface="Times New Roman" panose="02020603050405020304" pitchFamily="18" charset="0"/>
              </a:rPr>
              <a:t>Term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b="1" i="1" smtClean="0">
                <a:cs typeface="Times New Roman" panose="02020603050405020304" pitchFamily="18" charset="0"/>
              </a:rPr>
              <a:t>{ (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latin typeface="Geneva" pitchFamily="112" charset="0"/>
                <a:cs typeface="Times New Roman" panose="02020603050405020304" pitchFamily="18" charset="0"/>
              </a:rPr>
              <a:t>+</a:t>
            </a:r>
            <a:r>
              <a:rPr lang="en-GB" altLang="en-US" i="1" smtClean="0">
                <a:cs typeface="Times New Roman" panose="02020603050405020304" pitchFamily="18" charset="0"/>
              </a:rPr>
              <a:t> | </a:t>
            </a:r>
            <a:r>
              <a:rPr lang="en-GB" altLang="en-US" i="1" smtClean="0">
                <a:latin typeface="Geneva" pitchFamily="112" charset="0"/>
                <a:cs typeface="Times New Roman" panose="02020603050405020304" pitchFamily="18" charset="0"/>
              </a:rPr>
              <a:t>-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b="1" i="1" smtClean="0">
                <a:cs typeface="Times New Roman" panose="02020603050405020304" pitchFamily="18" charset="0"/>
              </a:rPr>
              <a:t>)</a:t>
            </a:r>
            <a:r>
              <a:rPr lang="en-GB" altLang="en-US" i="1" smtClean="0">
                <a:cs typeface="Times New Roman" panose="02020603050405020304" pitchFamily="18" charset="0"/>
              </a:rPr>
              <a:t>  </a:t>
            </a:r>
            <a:r>
              <a:rPr lang="en-GB" altLang="en-US" smtClean="0">
                <a:cs typeface="Times New Roman" panose="02020603050405020304" pitchFamily="18" charset="0"/>
              </a:rPr>
              <a:t>Term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b="1" i="1" smtClean="0">
                <a:cs typeface="Times New Roman" panose="02020603050405020304" pitchFamily="18" charset="0"/>
              </a:rPr>
              <a:t>}</a:t>
            </a:r>
            <a:endParaRPr lang="en-GB" altLang="en-US" i="1" smtClean="0">
              <a:cs typeface="Times New Roman" panose="02020603050405020304" pitchFamily="18" charset="0"/>
            </a:endParaRP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IfStatement</a:t>
            </a:r>
            <a:r>
              <a:rPr lang="en-GB" altLang="en-US" i="1" smtClean="0">
                <a:cs typeface="Times New Roman" panose="02020603050405020304" pitchFamily="18" charset="0"/>
              </a:rPr>
              <a:t> -&gt; </a:t>
            </a:r>
            <a:r>
              <a:rPr lang="en-GB" altLang="en-US" i="1" smtClean="0">
                <a:latin typeface="Geneva" pitchFamily="112" charset="0"/>
                <a:cs typeface="Times New Roman" panose="02020603050405020304" pitchFamily="18" charset="0"/>
              </a:rPr>
              <a:t>if  (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mtClean="0">
                <a:cs typeface="Times New Roman" panose="02020603050405020304" pitchFamily="18" charset="0"/>
              </a:rPr>
              <a:t>Expression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mtClean="0">
                <a:cs typeface="Times New Roman" panose="02020603050405020304" pitchFamily="18" charset="0"/>
              </a:rPr>
              <a:t>Statement</a:t>
            </a:r>
            <a:r>
              <a:rPr lang="en-GB" altLang="en-US" i="1" smtClean="0">
                <a:cs typeface="Times New Roman" panose="02020603050405020304" pitchFamily="18" charset="0"/>
              </a:rPr>
              <a:t>  </a:t>
            </a:r>
            <a:r>
              <a:rPr lang="en-GB" altLang="en-US" b="1" i="1" smtClean="0">
                <a:cs typeface="Times New Roman" panose="02020603050405020304" pitchFamily="18" charset="0"/>
              </a:rPr>
              <a:t>[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smtClean="0">
                <a:cs typeface="Times New Roman" panose="02020603050405020304" pitchFamily="18" charset="0"/>
              </a:rPr>
              <a:t>Statement</a:t>
            </a:r>
            <a:r>
              <a:rPr lang="en-GB" altLang="en-US" i="1" smtClean="0">
                <a:cs typeface="Times New Roman" panose="02020603050405020304" pitchFamily="18" charset="0"/>
              </a:rPr>
              <a:t> </a:t>
            </a:r>
            <a:r>
              <a:rPr lang="en-GB" altLang="en-US" b="1" i="1" smtClean="0">
                <a:cs typeface="Times New Roman" panose="02020603050405020304" pitchFamily="18" charset="0"/>
              </a:rPr>
              <a:t>]</a:t>
            </a:r>
          </a:p>
          <a:p>
            <a:pPr marL="804863" lvl="1" indent="-339725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b="1" i="1" smtClean="0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C-style EBNF lists alternatives vertically and uses </a:t>
            </a:r>
            <a:r>
              <a:rPr lang="en-GB" altLang="en-US" i="1" baseline="-25000" smtClean="0">
                <a:cs typeface="Times New Roman" panose="02020603050405020304" pitchFamily="18" charset="0"/>
              </a:rPr>
              <a:t>opt</a:t>
            </a:r>
            <a:r>
              <a:rPr lang="en-GB" altLang="en-US" i="1" smtClean="0">
                <a:cs typeface="Times New Roman" panose="02020603050405020304" pitchFamily="18" charset="0"/>
              </a:rPr>
              <a:t> to signify optional parts.  E.g.,</a:t>
            </a:r>
          </a:p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</a:t>
            </a:r>
            <a:r>
              <a:rPr lang="en-GB" altLang="en-US" sz="2400" i="1" smtClean="0">
                <a:cs typeface="Times New Roman" panose="02020603050405020304" pitchFamily="18" charset="0"/>
              </a:rPr>
              <a:t>IfStatement:</a:t>
            </a:r>
          </a:p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smtClean="0">
                <a:cs typeface="Times New Roman" panose="02020603050405020304" pitchFamily="18" charset="0"/>
              </a:rPr>
              <a:t>			</a:t>
            </a:r>
            <a:r>
              <a:rPr lang="en-GB" altLang="en-US" sz="2400" smtClean="0">
                <a:latin typeface="Geneva" pitchFamily="112" charset="0"/>
                <a:cs typeface="Times New Roman" panose="02020603050405020304" pitchFamily="18" charset="0"/>
              </a:rPr>
              <a:t>if  (</a:t>
            </a:r>
            <a:r>
              <a:rPr lang="en-GB" altLang="en-US" sz="2400" i="1" smtClean="0">
                <a:cs typeface="Times New Roman" panose="02020603050405020304" pitchFamily="18" charset="0"/>
              </a:rPr>
              <a:t> Expression </a:t>
            </a:r>
            <a:r>
              <a:rPr lang="en-GB" altLang="en-US" sz="2400" smtClean="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 i="1" smtClean="0">
                <a:cs typeface="Times New Roman" panose="02020603050405020304" pitchFamily="18" charset="0"/>
              </a:rPr>
              <a:t> Statement ElsePart</a:t>
            </a:r>
            <a:r>
              <a:rPr lang="en-GB" altLang="en-US" sz="2400" i="1" baseline="-25000" smtClean="0">
                <a:cs typeface="Times New Roman" panose="02020603050405020304" pitchFamily="18" charset="0"/>
              </a:rPr>
              <a:t>opt</a:t>
            </a:r>
          </a:p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baseline="-25000" smtClean="0">
                <a:cs typeface="Times New Roman" panose="02020603050405020304" pitchFamily="18" charset="0"/>
              </a:rPr>
              <a:t>	</a:t>
            </a:r>
            <a:r>
              <a:rPr lang="en-GB" altLang="en-US" sz="2400" i="1" smtClean="0">
                <a:cs typeface="Times New Roman" panose="02020603050405020304" pitchFamily="18" charset="0"/>
              </a:rPr>
              <a:t>ElsePart: </a:t>
            </a:r>
          </a:p>
          <a:p>
            <a:pPr marL="436563" indent="-414338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smtClean="0">
                <a:cs typeface="Times New Roman" panose="02020603050405020304" pitchFamily="18" charset="0"/>
              </a:rPr>
              <a:t>			</a:t>
            </a:r>
            <a:r>
              <a:rPr lang="en-GB" altLang="en-US" sz="2400" smtClean="0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sz="2400" i="1" smtClean="0">
                <a:cs typeface="Times New Roman" panose="02020603050405020304" pitchFamily="18" charset="0"/>
              </a:rPr>
              <a:t> Statement</a:t>
            </a:r>
            <a:r>
              <a:rPr lang="en-GB" altLang="en-US" i="1" smtClean="0">
                <a:cs typeface="Times New Roman" panose="02020603050405020304" pitchFamily="18" charset="0"/>
              </a:rPr>
              <a:t> 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EBNF to BNF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1600200"/>
            <a:ext cx="8229600" cy="4648200"/>
          </a:xfrm>
        </p:spPr>
        <p:txBody>
          <a:bodyPr lIns="0" tIns="0" rIns="0" bIns="0"/>
          <a:lstStyle/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We can always rewrite an EBNF grammar as a BNF grammar.</a:t>
            </a:r>
            <a:r>
              <a:rPr lang="en-GB" altLang="en-US" i="1" smtClean="0"/>
              <a:t>  </a:t>
            </a:r>
            <a:r>
              <a:rPr lang="en-GB" altLang="en-US" smtClean="0"/>
              <a:t>E.g.,</a:t>
            </a:r>
            <a:r>
              <a:rPr lang="en-GB" altLang="en-US" i="1" smtClean="0"/>
              <a:t> 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/>
              <a:t>	A</a:t>
            </a:r>
            <a:r>
              <a:rPr lang="en-GB" altLang="en-US" smtClean="0"/>
              <a:t> </a:t>
            </a:r>
            <a:r>
              <a:rPr lang="en-GB" altLang="en-US" i="1" smtClean="0">
                <a:cs typeface="Times New Roman" panose="02020603050405020304" pitchFamily="18" charset="0"/>
              </a:rPr>
              <a:t>-&gt; x </a:t>
            </a:r>
            <a:r>
              <a:rPr lang="en-GB" altLang="en-US" b="1" smtClean="0">
                <a:cs typeface="Times New Roman" panose="02020603050405020304" pitchFamily="18" charset="0"/>
              </a:rPr>
              <a:t>{</a:t>
            </a:r>
            <a:r>
              <a:rPr lang="en-GB" altLang="en-US" i="1" smtClean="0">
                <a:cs typeface="Times New Roman" panose="02020603050405020304" pitchFamily="18" charset="0"/>
              </a:rPr>
              <a:t> y </a:t>
            </a:r>
            <a:r>
              <a:rPr lang="en-GB" altLang="en-US" b="1" smtClean="0">
                <a:cs typeface="Times New Roman" panose="02020603050405020304" pitchFamily="18" charset="0"/>
              </a:rPr>
              <a:t>}</a:t>
            </a:r>
            <a:r>
              <a:rPr lang="en-GB" altLang="en-US" i="1" smtClean="0">
                <a:cs typeface="Times New Roman" panose="02020603050405020304" pitchFamily="18" charset="0"/>
              </a:rPr>
              <a:t> z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can be rewritten: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A -&gt; x A' z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	A' -&gt; e|  y A'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(The letter e stands for the empty string.) 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(Rewriting EBNF rules with ( ), [ ] is left as an exercise.)</a:t>
            </a: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smtClean="0">
                <a:cs typeface="Times New Roman" panose="02020603050405020304" pitchFamily="18" charset="0"/>
              </a:rPr>
              <a:t>While EBNF is no more powerful than BNF, its rules are  often simpler and clearer.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2209800" y="457200"/>
            <a:ext cx="4114800" cy="781050"/>
          </a:xfrm>
          <a:prstGeom prst="roundRect">
            <a:avLst>
              <a:gd name="adj" fmla="val 21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latin typeface="Arial" panose="020B0604020202020204" pitchFamily="34" charset="0"/>
              </a:rPr>
              <a:t>Syntax Diagram for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 i="1">
                <a:latin typeface="Arial" panose="020B0604020202020204" pitchFamily="34" charset="0"/>
              </a:rPr>
              <a:t>Expressions</a:t>
            </a:r>
            <a:r>
              <a:rPr lang="en-GB" altLang="en-US" b="1">
                <a:latin typeface="Arial" panose="020B0604020202020204" pitchFamily="34" charset="0"/>
              </a:rPr>
              <a:t> with Addition 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486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1752600" y="304800"/>
            <a:ext cx="6970713" cy="666750"/>
          </a:xfrm>
          <a:prstGeom prst="roundRect">
            <a:avLst>
              <a:gd name="adj" fmla="val 21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4000" b="1">
                <a:latin typeface="Arial" panose="020B0604020202020204" pitchFamily="34" charset="0"/>
              </a:rPr>
              <a:t>EBNF Grammar from [G&amp;J] 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0" y="990600"/>
            <a:ext cx="62484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(a) Syntax rules</a:t>
            </a:r>
          </a:p>
          <a:p>
            <a:pPr eaLnBrk="1" hangingPunct="1"/>
            <a:r>
              <a:rPr lang="en-US" altLang="en-US" sz="2000"/>
              <a:t>&lt;program&gt;::={ &lt;statement&gt;* }</a:t>
            </a:r>
          </a:p>
          <a:p>
            <a:pPr eaLnBrk="1" hangingPunct="1"/>
            <a:r>
              <a:rPr lang="en-US" altLang="en-US" sz="2000"/>
              <a:t>&lt;statement&gt;::=&lt;assignment&gt; | &lt;conditional&gt; | &lt;loop&gt;</a:t>
            </a:r>
          </a:p>
          <a:p>
            <a:pPr eaLnBrk="1" hangingPunct="1"/>
            <a:r>
              <a:rPr lang="en-US" altLang="en-US" sz="2000"/>
              <a:t>&lt;assignment&gt;::=&lt;identifier&gt; =&lt;expr&gt;;</a:t>
            </a:r>
          </a:p>
          <a:p>
            <a:pPr eaLnBrk="1" hangingPunct="1"/>
            <a:r>
              <a:rPr lang="en-US" altLang="en-US" sz="2000"/>
              <a:t>&lt;conditional&gt;::=</a:t>
            </a:r>
            <a:r>
              <a:rPr lang="en-US" altLang="en-US" sz="2000" b="1"/>
              <a:t>if&lt;e</a:t>
            </a:r>
            <a:r>
              <a:rPr lang="en-US" altLang="en-US" sz="2000"/>
              <a:t>xpr&gt; {&lt;statement&gt;+ } |</a:t>
            </a:r>
          </a:p>
          <a:p>
            <a:pPr eaLnBrk="1" hangingPunct="1"/>
            <a:r>
              <a:rPr lang="en-US" altLang="en-US" sz="2000" b="1"/>
              <a:t>if&lt;e</a:t>
            </a:r>
            <a:r>
              <a:rPr lang="en-US" altLang="en-US" sz="2000"/>
              <a:t>xpr&gt; { &lt;statement&gt;+ } </a:t>
            </a:r>
            <a:r>
              <a:rPr lang="en-US" altLang="en-US" sz="2000" b="1"/>
              <a:t>else </a:t>
            </a:r>
            <a:r>
              <a:rPr lang="en-US" altLang="en-US" sz="2000"/>
              <a:t>{ &lt;statement&gt;+ </a:t>
            </a:r>
            <a:r>
              <a:rPr lang="en-US" altLang="en-US" sz="2000" b="1"/>
              <a:t>}</a:t>
            </a:r>
          </a:p>
          <a:p>
            <a:pPr eaLnBrk="1" hangingPunct="1"/>
            <a:r>
              <a:rPr lang="en-US" altLang="en-US" sz="2000"/>
              <a:t>&lt;loop&gt;::=</a:t>
            </a:r>
            <a:r>
              <a:rPr lang="en-US" altLang="en-US" sz="2000" b="1"/>
              <a:t>while&lt;</a:t>
            </a:r>
            <a:r>
              <a:rPr lang="en-US" altLang="en-US" sz="2000"/>
              <a:t>expr&gt; { &lt;statement&gt;+ }</a:t>
            </a:r>
          </a:p>
          <a:p>
            <a:pPr eaLnBrk="1" hangingPunct="1"/>
            <a:r>
              <a:rPr lang="en-US" altLang="en-US" sz="2000"/>
              <a:t>&lt;expr&gt; ::=&lt;identifier&gt; | &lt;number&gt;| (&lt;expr&gt;) |</a:t>
            </a:r>
          </a:p>
          <a:p>
            <a:pPr eaLnBrk="1" hangingPunct="1"/>
            <a:r>
              <a:rPr lang="en-US" altLang="en-US" sz="2000"/>
              <a:t>&lt;expr&gt;&lt;operator&gt;&lt;expr&gt;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(b) Lexical rules</a:t>
            </a:r>
          </a:p>
          <a:p>
            <a:pPr eaLnBrk="1" hangingPunct="1"/>
            <a:r>
              <a:rPr lang="en-US" altLang="en-US" sz="2000"/>
              <a:t>&lt;operator&gt;::= </a:t>
            </a:r>
            <a:r>
              <a:rPr lang="en-US" altLang="en-US" sz="2000" b="1"/>
              <a:t>+ | - | * | / | = | ≠ | &lt; | &gt; | ≤ | ≥</a:t>
            </a:r>
          </a:p>
          <a:p>
            <a:pPr eaLnBrk="1" hangingPunct="1"/>
            <a:r>
              <a:rPr lang="en-US" altLang="en-US" sz="2000"/>
              <a:t>&lt;identifier&gt;::= &lt;letter&gt; &lt;ld&gt;*</a:t>
            </a:r>
          </a:p>
          <a:p>
            <a:pPr eaLnBrk="1" hangingPunct="1"/>
            <a:r>
              <a:rPr lang="en-US" altLang="en-US" sz="2000"/>
              <a:t>&lt;ld&gt;::= &lt;letter&gt; | &lt;digit&gt;</a:t>
            </a:r>
          </a:p>
          <a:p>
            <a:pPr eaLnBrk="1" hangingPunct="1"/>
            <a:r>
              <a:rPr lang="en-US" altLang="en-US" sz="2000"/>
              <a:t>&lt;number&gt;::= &lt;digit&gt;+</a:t>
            </a:r>
          </a:p>
          <a:p>
            <a:pPr eaLnBrk="1" hangingPunct="1"/>
            <a:r>
              <a:rPr lang="en-US" altLang="en-US" sz="2000"/>
              <a:t>&lt;letter&gt;::= a | b | c | … | z</a:t>
            </a:r>
          </a:p>
          <a:p>
            <a:pPr eaLnBrk="1" hangingPunct="1"/>
            <a:r>
              <a:rPr lang="en-US" altLang="en-US" sz="2000"/>
              <a:t>&lt;digit&gt;::= 0 | 1 | … | 9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1219200" y="304800"/>
            <a:ext cx="7312025" cy="666750"/>
          </a:xfrm>
          <a:prstGeom prst="roundRect">
            <a:avLst>
              <a:gd name="adj" fmla="val 21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4000" b="1">
                <a:latin typeface="Arial" panose="020B0604020202020204" pitchFamily="34" charset="0"/>
              </a:rPr>
              <a:t>Syntax Diagrams from [G&amp;J] 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44196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543800" cy="4572000"/>
          </a:xfrm>
        </p:spPr>
        <p:txBody>
          <a:bodyPr/>
          <a:lstStyle/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2.1.3  Parse Trees</a:t>
            </a:r>
          </a:p>
          <a:p>
            <a:pPr marL="922338" lvl="1" indent="-4572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 2.1.4  Associativity and Precedence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1C13FF"/>
                </a:solidFill>
                <a:latin typeface="Geneva" pitchFamily="112" charset="0"/>
              </a:rPr>
              <a:t>2.3  Syntax of a Small Language: </a:t>
            </a:r>
            <a:r>
              <a:rPr lang="en-US" altLang="en-US" sz="2400" i="1" smtClean="0">
                <a:solidFill>
                  <a:srgbClr val="1C13FF"/>
                </a:solidFill>
                <a:latin typeface="Geneva" pitchFamily="112" charset="0"/>
              </a:rPr>
              <a:t>Clite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1C13FF"/>
                </a:solidFill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FontTx/>
              <a:buNone/>
            </a:pPr>
            <a:r>
              <a:rPr lang="en-US" altLang="en-US" sz="2400" smtClean="0">
                <a:solidFill>
                  <a:srgbClr val="1C13FF"/>
                </a:solidFill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48612" cy="2360613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Levels of Syntax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7700963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Lexical syntax = all the basic symbols of the language (names, values, operators, etc.)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Concrete syntax = rules for writing expressions, statements and programs.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Abstract syntax = internal representation of the program, favoring content over form.  E.g., 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C: 	if ( expr ) ...		discard ( )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Ada: 	if ( expr ) then	discard </a:t>
            </a:r>
            <a:r>
              <a:rPr lang="en-GB" altLang="en-US" smtClean="0">
                <a:solidFill>
                  <a:srgbClr val="008000"/>
                </a:solidFill>
              </a:rPr>
              <a:t>then</a:t>
            </a:r>
            <a:endParaRPr lang="en-GB" altLang="en-US" sz="32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3988" cy="7620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smtClean="0"/>
              <a:t>2.3  Syntax of a Small Language: </a:t>
            </a:r>
            <a:r>
              <a:rPr lang="en-GB" altLang="en-US" sz="4000" i="1" smtClean="0"/>
              <a:t>Clite</a:t>
            </a:r>
            <a:endParaRPr lang="en-GB" altLang="en-US" sz="40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44958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Motivation for using a subset of C: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smtClean="0"/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				Grammar			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u="sng" smtClean="0"/>
              <a:t>Language 		(pages)	 Reference</a:t>
            </a:r>
            <a:endParaRPr lang="en-GB" altLang="en-US" sz="2400" smtClean="0"/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smtClean="0"/>
              <a:t>Pascal		5		Jensen &amp; Wirth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smtClean="0"/>
              <a:t>C			     	6		Kernighan &amp; Richie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smtClean="0"/>
              <a:t>C++		22		Stroustrup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smtClean="0"/>
              <a:t>Java		14		Gosling, et. al.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i="1" smtClean="0"/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The </a:t>
            </a:r>
            <a:r>
              <a:rPr lang="en-GB" altLang="en-US" sz="2400" i="1" smtClean="0"/>
              <a:t>Clite</a:t>
            </a:r>
            <a:r>
              <a:rPr lang="en-GB" altLang="en-US" sz="2400" smtClean="0"/>
              <a:t> grammar fits on one page (Figure 2.7 on p.38 [T]; next 3 slides), so it’s a far better tool for studying language design.</a:t>
            </a:r>
            <a:endParaRPr lang="en-GB" altLang="en-US" sz="2400" i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2278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smtClean="0">
                <a:solidFill>
                  <a:schemeClr val="tx1"/>
                </a:solidFill>
              </a:rPr>
              <a:t>Fig. 2.7 [T] </a:t>
            </a:r>
            <a:r>
              <a:rPr lang="en-GB" altLang="en-US" sz="4000" i="1" smtClean="0"/>
              <a:t>Clite</a:t>
            </a:r>
            <a:r>
              <a:rPr lang="en-GB" altLang="en-US" sz="4000" smtClean="0"/>
              <a:t> Grammar: Statements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378325" y="172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4201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i="1"/>
              <a:t>           Program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int main ( )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Declarations Statements </a:t>
            </a:r>
            <a:r>
              <a:rPr lang="en-US" altLang="en-US" sz="2000"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Declarations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Declaration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Declaration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Type 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Integer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,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Integer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;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        Type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int | bool | float | char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Statements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Statement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>
                <a:sym typeface="Symbol" panose="05050102010706020507" pitchFamily="18" charset="2"/>
              </a:rPr>
              <a:t> ; </a:t>
            </a:r>
            <a:r>
              <a:rPr lang="en-US" altLang="en-US" sz="2000">
                <a:sym typeface="Symbol" panose="05050102010706020507" pitchFamily="18" charset="2"/>
              </a:rPr>
              <a:t>| </a:t>
            </a:r>
            <a:r>
              <a:rPr lang="en-US" altLang="en-US" sz="2000" i="1">
                <a:sym typeface="Symbol" panose="05050102010706020507" pitchFamily="18" charset="2"/>
              </a:rPr>
              <a:t>Block | Assignment | IfStatement | WhileStatement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      Block </a:t>
            </a:r>
            <a:r>
              <a:rPr lang="en-US" altLang="en-US" sz="2000">
                <a:sym typeface="Symbol" panose="05050102010706020507" pitchFamily="18" charset="2"/>
              </a:rPr>
              <a:t> { </a:t>
            </a:r>
            <a:r>
              <a:rPr lang="en-US" altLang="en-US" sz="2000" i="1"/>
              <a:t>Statements </a:t>
            </a:r>
            <a:r>
              <a:rPr lang="en-US" altLang="en-US" sz="2000"/>
              <a:t>}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Assignment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=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>
                <a:sym typeface="Symbol" panose="05050102010706020507" pitchFamily="18" charset="2"/>
              </a:rPr>
              <a:t> ;</a:t>
            </a:r>
            <a:endParaRPr lang="en-US" altLang="en-US" sz="2000">
              <a:latin typeface="Courier" pitchFamily="1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IfStatement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if (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latin typeface="Courier" pitchFamily="1" charset="0"/>
              </a:rPr>
              <a:t>)</a:t>
            </a:r>
            <a:r>
              <a:rPr lang="en-US" altLang="en-US" sz="2000" i="1">
                <a:sym typeface="Symbol" panose="05050102010706020507" pitchFamily="18" charset="2"/>
              </a:rPr>
              <a:t> Statement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else</a:t>
            </a:r>
            <a:r>
              <a:rPr lang="en-US" altLang="en-US" sz="2000" i="1">
                <a:sym typeface="Symbol" panose="05050102010706020507" pitchFamily="18" charset="2"/>
              </a:rPr>
              <a:t> Statement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endParaRPr lang="en-US" altLang="en-US" sz="2000" i="1"/>
          </a:p>
          <a:p>
            <a:pPr>
              <a:lnSpc>
                <a:spcPct val="125000"/>
              </a:lnSpc>
            </a:pPr>
            <a:r>
              <a:rPr lang="en-US" altLang="en-US" sz="2000" i="1"/>
              <a:t>WhileStatement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while (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latin typeface="Courier" pitchFamily="1" charset="0"/>
              </a:rPr>
              <a:t>)</a:t>
            </a:r>
            <a:r>
              <a:rPr lang="en-US" altLang="en-US" sz="2000" i="1">
                <a:sym typeface="Symbol" panose="05050102010706020507" pitchFamily="18" charset="2"/>
              </a:rPr>
              <a:t> Statement</a:t>
            </a:r>
            <a:endParaRPr lang="en-US" altLang="en-US" sz="2000">
              <a:latin typeface="Courier" pitchFamily="1" charset="0"/>
            </a:endParaRPr>
          </a:p>
          <a:p>
            <a:endParaRPr lang="en-US" altLang="en-US" sz="1800">
              <a:latin typeface="Courier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239000" cy="671513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smtClean="0">
                <a:solidFill>
                  <a:srgbClr val="1C13FF"/>
                </a:solidFill>
              </a:rPr>
              <a:t>Fig. 2.7</a:t>
            </a:r>
            <a:r>
              <a:rPr lang="en-GB" altLang="en-US" sz="4000" smtClean="0"/>
              <a:t> </a:t>
            </a:r>
            <a:r>
              <a:rPr lang="en-GB" altLang="en-US" sz="4000" i="1" smtClean="0"/>
              <a:t>Clite</a:t>
            </a:r>
            <a:r>
              <a:rPr lang="en-GB" altLang="en-US" sz="4000" smtClean="0"/>
              <a:t> Grammar: Expressions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722563" y="2041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98475" y="1219200"/>
            <a:ext cx="788352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  Expression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Conjunction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|| </a:t>
            </a:r>
            <a:r>
              <a:rPr lang="en-US" altLang="en-US" sz="2000" i="1">
                <a:sym typeface="Symbol" panose="05050102010706020507" pitchFamily="18" charset="2"/>
              </a:rPr>
              <a:t>Conjunction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Conjunction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Equality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&amp;&amp; </a:t>
            </a:r>
            <a:r>
              <a:rPr lang="en-US" altLang="en-US" sz="2000" i="1">
                <a:sym typeface="Symbol" panose="05050102010706020507" pitchFamily="18" charset="2"/>
              </a:rPr>
              <a:t>Equality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</a:p>
          <a:p>
            <a:r>
              <a:rPr lang="en-US" altLang="en-US" sz="2000" i="1"/>
              <a:t>      Equality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Relation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EquOp Relation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 i="1"/>
              <a:t>        EquOp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Courier" pitchFamily="1" charset="0"/>
              </a:rPr>
              <a:t> == | != </a:t>
            </a:r>
          </a:p>
          <a:p>
            <a:r>
              <a:rPr lang="en-US" altLang="en-US" sz="2000" i="1"/>
              <a:t>      Relation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Addition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RelOp Addition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    RelOp </a:t>
            </a:r>
            <a:r>
              <a:rPr lang="en-US" altLang="en-US" sz="2000">
                <a:sym typeface="Symbol" panose="05050102010706020507" pitchFamily="18" charset="2"/>
              </a:rPr>
              <a:t>   </a:t>
            </a:r>
            <a:r>
              <a:rPr lang="en-US" altLang="en-US" sz="2000">
                <a:latin typeface="Courier" pitchFamily="1" charset="0"/>
              </a:rPr>
              <a:t>&lt; | &lt;= | &gt; | &gt;= </a:t>
            </a:r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 i="1"/>
              <a:t>      Addition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Term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AddOp Term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   AddOp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Courier" pitchFamily="1" charset="0"/>
              </a:rPr>
              <a:t> + | -</a:t>
            </a:r>
            <a:endParaRPr lang="en-US" altLang="en-US" sz="2000"/>
          </a:p>
          <a:p>
            <a:r>
              <a:rPr lang="en-US" altLang="en-US" sz="2000" i="1"/>
              <a:t>           Term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Factor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MulOp Factor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>
              <a:latin typeface="Courier" pitchFamily="1" charset="0"/>
            </a:endParaRPr>
          </a:p>
          <a:p>
            <a:r>
              <a:rPr lang="en-US" altLang="en-US" sz="2000" i="1"/>
              <a:t>        MulOp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" pitchFamily="1" charset="0"/>
              </a:rPr>
              <a:t>* | / | %</a:t>
            </a:r>
            <a:endParaRPr lang="en-US" altLang="en-US" sz="2000"/>
          </a:p>
          <a:p>
            <a:r>
              <a:rPr lang="en-US" altLang="en-US" sz="2000" i="1"/>
              <a:t>        Factor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UnaryOp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r>
              <a:rPr lang="en-US" altLang="en-US" sz="2000" i="1"/>
              <a:t> </a:t>
            </a:r>
            <a:r>
              <a:rPr lang="en-US" altLang="en-US" sz="2000" i="1">
                <a:sym typeface="Symbol" panose="05050102010706020507" pitchFamily="18" charset="2"/>
              </a:rPr>
              <a:t>Primary</a:t>
            </a:r>
            <a:endParaRPr lang="en-US" altLang="en-US" sz="2000" i="1"/>
          </a:p>
          <a:p>
            <a:r>
              <a:rPr lang="en-US" altLang="en-US" sz="2000" i="1"/>
              <a:t>    UnaryOp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" pitchFamily="1" charset="0"/>
              </a:rPr>
              <a:t>- | !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Primary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 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]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r>
              <a:rPr lang="en-US" altLang="en-US" sz="2000" i="1">
                <a:sym typeface="Symbol" panose="05050102010706020507" pitchFamily="18" charset="2"/>
              </a:rPr>
              <a:t> | Literal | </a:t>
            </a:r>
            <a:r>
              <a:rPr lang="en-US" altLang="en-US" sz="2000">
                <a:sym typeface="Symbol" panose="05050102010706020507" pitchFamily="18" charset="2"/>
              </a:rPr>
              <a:t> (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)  | 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	          </a:t>
            </a:r>
            <a:r>
              <a:rPr lang="en-US" altLang="en-US" sz="2000" i="1">
                <a:sym typeface="Symbol" panose="05050102010706020507" pitchFamily="18" charset="2"/>
              </a:rPr>
              <a:t>Type </a:t>
            </a:r>
            <a:r>
              <a:rPr lang="en-US" altLang="en-US" sz="2000">
                <a:sym typeface="Symbol" panose="05050102010706020507" pitchFamily="18" charset="2"/>
              </a:rPr>
              <a:t>(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)</a:t>
            </a:r>
            <a:endParaRPr lang="en-US" altLang="en-US" sz="1800">
              <a:latin typeface="Courier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700" y="457200"/>
            <a:ext cx="7480300" cy="7620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smtClean="0">
                <a:solidFill>
                  <a:srgbClr val="1C13FF"/>
                </a:solidFill>
              </a:rPr>
              <a:t>Fig. 2.7</a:t>
            </a:r>
            <a:r>
              <a:rPr lang="en-GB" altLang="en-US" sz="4000" smtClean="0"/>
              <a:t>  </a:t>
            </a:r>
            <a:r>
              <a:rPr lang="en-GB" altLang="en-US" sz="4000" i="1" smtClean="0"/>
              <a:t>Clite</a:t>
            </a:r>
            <a:r>
              <a:rPr lang="en-GB" altLang="en-US" sz="4000" smtClean="0"/>
              <a:t> grammar: lexical level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848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  Identifier </a:t>
            </a:r>
            <a:r>
              <a:rPr lang="en-US" altLang="en-US" sz="2800">
                <a:sym typeface="Symbol" panose="05050102010706020507" pitchFamily="18" charset="2"/>
              </a:rPr>
              <a:t></a:t>
            </a:r>
            <a:r>
              <a:rPr lang="en-US" altLang="en-US" sz="2800" i="1">
                <a:sym typeface="Symbol" panose="05050102010706020507" pitchFamily="18" charset="2"/>
              </a:rPr>
              <a:t> Letter </a:t>
            </a:r>
            <a:r>
              <a:rPr lang="en-US" altLang="en-US" sz="3200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800" i="1">
                <a:sym typeface="Symbol" panose="05050102010706020507" pitchFamily="18" charset="2"/>
              </a:rPr>
              <a:t> Letter </a:t>
            </a:r>
            <a:r>
              <a:rPr lang="en-US" altLang="en-US" sz="2800">
                <a:sym typeface="Symbol" panose="05050102010706020507" pitchFamily="18" charset="2"/>
              </a:rPr>
              <a:t>| </a:t>
            </a:r>
            <a:r>
              <a:rPr lang="en-US" altLang="en-US" sz="2800" i="1">
                <a:sym typeface="Symbol" panose="05050102010706020507" pitchFamily="18" charset="2"/>
              </a:rPr>
              <a:t>Digit </a:t>
            </a:r>
            <a:r>
              <a:rPr lang="en-US" altLang="en-US" sz="3200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800" i="1">
              <a:sym typeface="Symbol" panose="05050102010706020507" pitchFamily="18" charset="2"/>
            </a:endParaRPr>
          </a:p>
          <a:p>
            <a:r>
              <a:rPr lang="en-US" altLang="en-US" sz="2800" i="1"/>
              <a:t>        Letter </a:t>
            </a:r>
            <a:r>
              <a:rPr lang="en-US" altLang="en-US" sz="2800">
                <a:sym typeface="Symbol" panose="05050102010706020507" pitchFamily="18" charset="2"/>
              </a:rPr>
              <a:t></a:t>
            </a:r>
            <a:r>
              <a:rPr lang="en-US" altLang="en-US" sz="2800">
                <a:latin typeface="Courier" pitchFamily="1" charset="0"/>
              </a:rPr>
              <a:t> a | b | </a:t>
            </a:r>
            <a:r>
              <a:rPr lang="en-US" altLang="en-US" sz="3200" b="1"/>
              <a:t>...</a:t>
            </a:r>
            <a:r>
              <a:rPr lang="en-US" altLang="en-US" sz="2800">
                <a:latin typeface="Courier" pitchFamily="1" charset="0"/>
              </a:rPr>
              <a:t> | z | A | B | </a:t>
            </a:r>
            <a:r>
              <a:rPr lang="en-US" altLang="en-US" sz="3200" b="1"/>
              <a:t>...</a:t>
            </a:r>
            <a:r>
              <a:rPr lang="en-US" altLang="en-US" sz="2800">
                <a:latin typeface="Courier" pitchFamily="1" charset="0"/>
              </a:rPr>
              <a:t> | Z </a:t>
            </a:r>
            <a:endParaRPr lang="en-US" altLang="en-US" sz="2800" i="1">
              <a:sym typeface="Symbol" panose="05050102010706020507" pitchFamily="18" charset="2"/>
            </a:endParaRPr>
          </a:p>
          <a:p>
            <a:r>
              <a:rPr lang="en-US" altLang="en-US" sz="2800" i="1"/>
              <a:t>         Digit </a:t>
            </a:r>
            <a:r>
              <a:rPr lang="en-US" altLang="en-US" sz="2800">
                <a:sym typeface="Symbol" panose="05050102010706020507" pitchFamily="18" charset="2"/>
              </a:rPr>
              <a:t>   </a:t>
            </a:r>
            <a:r>
              <a:rPr lang="en-US" altLang="en-US" sz="2800">
                <a:latin typeface="Courier" pitchFamily="1" charset="0"/>
              </a:rPr>
              <a:t>0 | 1 | </a:t>
            </a:r>
            <a:r>
              <a:rPr lang="en-US" altLang="en-US" sz="3200" b="1"/>
              <a:t>...</a:t>
            </a:r>
            <a:r>
              <a:rPr lang="en-US" altLang="en-US" sz="2800">
                <a:latin typeface="Courier" pitchFamily="1" charset="0"/>
              </a:rPr>
              <a:t> | 9</a:t>
            </a:r>
            <a:endParaRPr lang="en-US" altLang="en-US" sz="2800">
              <a:sym typeface="Symbol" panose="05050102010706020507" pitchFamily="18" charset="2"/>
            </a:endParaRPr>
          </a:p>
          <a:p>
            <a:r>
              <a:rPr lang="en-US" altLang="en-US" sz="2800" i="1"/>
              <a:t>      Literal </a:t>
            </a:r>
            <a:r>
              <a:rPr lang="en-US" altLang="en-US" sz="2800"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sym typeface="Symbol" panose="05050102010706020507" pitchFamily="18" charset="2"/>
              </a:rPr>
              <a:t>Integer | Boolean | Float | Char</a:t>
            </a:r>
          </a:p>
          <a:p>
            <a:r>
              <a:rPr lang="en-US" altLang="en-US" sz="2800" i="1"/>
              <a:t>      Integer </a:t>
            </a:r>
            <a:r>
              <a:rPr lang="en-US" altLang="en-US" sz="2800"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sym typeface="Symbol" panose="05050102010706020507" pitchFamily="18" charset="2"/>
              </a:rPr>
              <a:t>Digit </a:t>
            </a:r>
            <a:r>
              <a:rPr lang="en-US" altLang="en-US" sz="3200" b="1">
                <a:solidFill>
                  <a:srgbClr val="1C13FF"/>
                </a:solidFill>
                <a:sym typeface="Symbol" panose="05050102010706020507" pitchFamily="18" charset="2"/>
              </a:rPr>
              <a:t>{ </a:t>
            </a:r>
            <a:r>
              <a:rPr lang="en-US" altLang="en-US" sz="2800" i="1">
                <a:sym typeface="Symbol" panose="05050102010706020507" pitchFamily="18" charset="2"/>
              </a:rPr>
              <a:t>Digit </a:t>
            </a:r>
            <a:r>
              <a:rPr lang="en-US" altLang="en-US" sz="3200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800">
              <a:latin typeface="Courier" pitchFamily="1" charset="0"/>
            </a:endParaRPr>
          </a:p>
          <a:p>
            <a:r>
              <a:rPr lang="en-US" altLang="en-US" sz="2800" i="1"/>
              <a:t>    Boolean </a:t>
            </a:r>
            <a:r>
              <a:rPr lang="en-US" altLang="en-US" sz="2800">
                <a:sym typeface="Symbol" panose="05050102010706020507" pitchFamily="18" charset="2"/>
              </a:rPr>
              <a:t></a:t>
            </a:r>
            <a:r>
              <a:rPr lang="en-US" altLang="en-US" sz="2800">
                <a:latin typeface="Courier" pitchFamily="1" charset="0"/>
              </a:rPr>
              <a:t> true | False</a:t>
            </a:r>
          </a:p>
          <a:p>
            <a:r>
              <a:rPr lang="en-US" altLang="en-US" sz="2800" i="1"/>
              <a:t>        Float </a:t>
            </a:r>
            <a:r>
              <a:rPr lang="en-US" altLang="en-US" sz="2800">
                <a:sym typeface="Symbol" panose="05050102010706020507" pitchFamily="18" charset="2"/>
              </a:rPr>
              <a:t> </a:t>
            </a:r>
            <a:r>
              <a:rPr lang="en-US" altLang="en-US" sz="2800" i="1"/>
              <a:t>Integer</a:t>
            </a:r>
            <a:r>
              <a:rPr lang="en-US" altLang="en-US" sz="2800">
                <a:latin typeface="Courier" pitchFamily="1" charset="0"/>
              </a:rPr>
              <a:t> . </a:t>
            </a:r>
            <a:r>
              <a:rPr lang="en-US" altLang="en-US" sz="2800" i="1"/>
              <a:t>Integer</a:t>
            </a:r>
            <a:endParaRPr lang="en-US" altLang="en-US" sz="2800"/>
          </a:p>
          <a:p>
            <a:r>
              <a:rPr lang="en-US" altLang="en-US" sz="2800" i="1"/>
              <a:t>         Char </a:t>
            </a:r>
            <a:r>
              <a:rPr lang="en-US" altLang="en-US" sz="2800">
                <a:sym typeface="Symbol" panose="05050102010706020507" pitchFamily="18" charset="2"/>
              </a:rPr>
              <a:t> </a:t>
            </a:r>
            <a:r>
              <a:rPr lang="en-US" altLang="en-US" sz="2800">
                <a:latin typeface="Courier" pitchFamily="1" charset="0"/>
              </a:rPr>
              <a:t>‘ </a:t>
            </a:r>
            <a:r>
              <a:rPr lang="en-US" altLang="en-US" sz="2800" i="1">
                <a:sym typeface="Symbol" panose="05050102010706020507" pitchFamily="18" charset="2"/>
              </a:rPr>
              <a:t>ASCII Char</a:t>
            </a:r>
            <a:r>
              <a:rPr lang="en-US" altLang="en-US" sz="2800">
                <a:latin typeface="Courier" pitchFamily="1" charset="0"/>
              </a:rPr>
              <a:t> 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53400" cy="9144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smtClean="0"/>
              <a:t>Issues Not Addressed by this Grammar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3434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Comments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Whitespace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Distinguishing one token </a:t>
            </a:r>
            <a:r>
              <a:rPr lang="en-GB" altLang="en-US" smtClean="0">
                <a:latin typeface="Geneva" pitchFamily="112" charset="0"/>
              </a:rPr>
              <a:t>&lt;=</a:t>
            </a:r>
            <a:r>
              <a:rPr lang="en-GB" altLang="en-US" smtClean="0"/>
              <a:t> from two tokens </a:t>
            </a:r>
            <a:r>
              <a:rPr lang="en-GB" altLang="en-US" smtClean="0">
                <a:latin typeface="Geneva" pitchFamily="112" charset="0"/>
              </a:rPr>
              <a:t>&lt;  =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Distinguishing identifiers from keywords like </a:t>
            </a:r>
            <a:r>
              <a:rPr lang="en-GB" altLang="en-US" smtClean="0">
                <a:latin typeface="Geneva" pitchFamily="112" charset="0"/>
              </a:rPr>
              <a:t>if</a:t>
            </a:r>
            <a:endParaRPr lang="en-GB" altLang="en-US" smtClean="0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These issues are addressed by identifying two levels: 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lexical level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syntactic level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All issues above are lexical ones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948613" cy="9144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2.3.1  Lexical Syntax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8768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Input</a:t>
            </a:r>
            <a:r>
              <a:rPr lang="en-GB" altLang="en-US" smtClean="0"/>
              <a:t>: a stream of characters from the ASCII set, keyed by a programmer.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Output</a:t>
            </a:r>
            <a:r>
              <a:rPr lang="en-GB" altLang="en-US" smtClean="0"/>
              <a:t>: a stream of </a:t>
            </a:r>
            <a:r>
              <a:rPr lang="en-GB" altLang="en-US" i="1" smtClean="0"/>
              <a:t>tokens</a:t>
            </a:r>
            <a:r>
              <a:rPr lang="en-GB" altLang="en-US" smtClean="0"/>
              <a:t> or basic symbols, classified as follows: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Identifiers</a:t>
            </a:r>
            <a:r>
              <a:rPr lang="en-GB" altLang="en-US" i="1" smtClean="0"/>
              <a:t> 	e.g.,</a:t>
            </a:r>
            <a:r>
              <a:rPr lang="en-GB" altLang="en-US" smtClean="0"/>
              <a:t> </a:t>
            </a:r>
            <a:r>
              <a:rPr lang="en-GB" altLang="en-US" i="1" smtClean="0">
                <a:latin typeface="Geneva" pitchFamily="112" charset="0"/>
              </a:rPr>
              <a:t>Stack</a:t>
            </a:r>
            <a:r>
              <a:rPr lang="en-GB" altLang="en-US" i="1" smtClean="0"/>
              <a:t>, </a:t>
            </a:r>
            <a:r>
              <a:rPr lang="en-GB" altLang="en-US" i="1" smtClean="0">
                <a:latin typeface="Geneva" pitchFamily="112" charset="0"/>
              </a:rPr>
              <a:t>x</a:t>
            </a:r>
            <a:r>
              <a:rPr lang="en-GB" altLang="en-US" i="1" smtClean="0"/>
              <a:t>, </a:t>
            </a:r>
            <a:r>
              <a:rPr lang="en-GB" altLang="en-US" i="1" smtClean="0">
                <a:latin typeface="Geneva" pitchFamily="112" charset="0"/>
              </a:rPr>
              <a:t>i</a:t>
            </a:r>
            <a:r>
              <a:rPr lang="en-GB" altLang="en-US" i="1" smtClean="0"/>
              <a:t>, </a:t>
            </a:r>
            <a:r>
              <a:rPr lang="en-GB" altLang="en-US" i="1" smtClean="0">
                <a:latin typeface="Geneva" pitchFamily="112" charset="0"/>
              </a:rPr>
              <a:t>push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Literals</a:t>
            </a:r>
            <a:r>
              <a:rPr lang="en-GB" altLang="en-US" i="1" smtClean="0"/>
              <a:t>		e.g., </a:t>
            </a:r>
            <a:r>
              <a:rPr lang="en-GB" altLang="en-US" i="1" smtClean="0">
                <a:latin typeface="Geneva" pitchFamily="112" charset="0"/>
              </a:rPr>
              <a:t>123</a:t>
            </a:r>
            <a:r>
              <a:rPr lang="en-GB" altLang="en-US" i="1" smtClean="0"/>
              <a:t>, </a:t>
            </a:r>
            <a:r>
              <a:rPr lang="en-GB" altLang="en-US" i="1" smtClean="0">
                <a:latin typeface="Geneva" pitchFamily="112" charset="0"/>
              </a:rPr>
              <a:t>'x'</a:t>
            </a:r>
            <a:r>
              <a:rPr lang="en-GB" altLang="en-US" i="1" smtClean="0"/>
              <a:t>, </a:t>
            </a:r>
            <a:r>
              <a:rPr lang="en-GB" altLang="en-US" i="1" smtClean="0">
                <a:latin typeface="Geneva" pitchFamily="112" charset="0"/>
              </a:rPr>
              <a:t>3.25</a:t>
            </a:r>
            <a:r>
              <a:rPr lang="en-GB" altLang="en-US" i="1" smtClean="0"/>
              <a:t>, </a:t>
            </a:r>
            <a:r>
              <a:rPr lang="en-GB" altLang="en-US" i="1" smtClean="0">
                <a:latin typeface="Geneva" pitchFamily="112" charset="0"/>
              </a:rPr>
              <a:t>true</a:t>
            </a:r>
            <a:endParaRPr lang="en-GB" altLang="en-US" i="1" smtClean="0"/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Keywords</a:t>
            </a:r>
            <a:r>
              <a:rPr lang="en-GB" altLang="en-US" i="1" smtClean="0"/>
              <a:t> 	</a:t>
            </a:r>
            <a:r>
              <a:rPr lang="en-GB" altLang="en-US" i="1" smtClean="0">
                <a:latin typeface="Geneva" pitchFamily="112" charset="0"/>
              </a:rPr>
              <a:t>bool char else false float if int 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>
                <a:latin typeface="Geneva" pitchFamily="112" charset="0"/>
              </a:rPr>
              <a:t>				main true while</a:t>
            </a:r>
            <a:endParaRPr lang="en-GB" altLang="en-US" i="1" smtClean="0"/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Operators	e.g., </a:t>
            </a:r>
            <a:r>
              <a:rPr lang="en-GB" altLang="en-US" i="1" smtClean="0">
                <a:latin typeface="Geneva" pitchFamily="112" charset="0"/>
              </a:rPr>
              <a:t>= || &amp;&amp; == != &lt; &lt;= &gt; &gt;= + - * / !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Punctuation</a:t>
            </a:r>
            <a:r>
              <a:rPr lang="en-GB" altLang="en-US" i="1" smtClean="0"/>
              <a:t>	</a:t>
            </a:r>
            <a:r>
              <a:rPr lang="en-GB" altLang="en-US" i="1" smtClean="0">
                <a:latin typeface="Geneva" pitchFamily="112" charset="0"/>
              </a:rPr>
              <a:t>; , { } ( )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“A token is a logically cohesive sequence of characters representing a single symbol” [T, p.60]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Scan: Divide Input into Tokens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5410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An example mini Triangle source program: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3581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let var y: Integer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in  !new year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y := y+1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81000" y="3406775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let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81000" y="3873500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let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524000" y="3406775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var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524000" y="3873500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var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667000" y="3406775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ident.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667000" y="3873500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y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12725" y="2574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381000" y="2743200"/>
            <a:ext cx="838200" cy="541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116013" y="278765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Times" panose="02020603050405020304" pitchFamily="18" charset="0"/>
              </a:rPr>
              <a:t>scanner</a:t>
            </a:r>
          </a:p>
        </p:txBody>
      </p:sp>
      <p:grpSp>
        <p:nvGrpSpPr>
          <p:cNvPr id="58382" name="Group 14"/>
          <p:cNvGrpSpPr>
            <a:grpSpLocks/>
          </p:cNvGrpSpPr>
          <p:nvPr/>
        </p:nvGrpSpPr>
        <p:grpSpPr bwMode="auto">
          <a:xfrm>
            <a:off x="3810000" y="3406775"/>
            <a:ext cx="1066800" cy="933450"/>
            <a:chOff x="2400" y="2010"/>
            <a:chExt cx="672" cy="588"/>
          </a:xfrm>
        </p:grpSpPr>
        <p:sp>
          <p:nvSpPr>
            <p:cNvPr id="58410" name="Text Box 15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colon</a:t>
              </a:r>
            </a:p>
          </p:txBody>
        </p:sp>
        <p:sp>
          <p:nvSpPr>
            <p:cNvPr id="58411" name="Text Box 16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" pitchFamily="1" charset="0"/>
                </a:rPr>
                <a:t>:</a:t>
              </a:r>
              <a:endParaRPr lang="en-US" altLang="en-US" i="1">
                <a:latin typeface="Times" panose="02020603050405020304" pitchFamily="18" charset="0"/>
              </a:endParaRPr>
            </a:p>
          </p:txBody>
        </p:sp>
      </p:grpSp>
      <p:grpSp>
        <p:nvGrpSpPr>
          <p:cNvPr id="58383" name="Group 17"/>
          <p:cNvGrpSpPr>
            <a:grpSpLocks/>
          </p:cNvGrpSpPr>
          <p:nvPr/>
        </p:nvGrpSpPr>
        <p:grpSpPr bwMode="auto">
          <a:xfrm>
            <a:off x="4953000" y="3403600"/>
            <a:ext cx="1676400" cy="933450"/>
            <a:chOff x="2400" y="2010"/>
            <a:chExt cx="672" cy="588"/>
          </a:xfrm>
        </p:grpSpPr>
        <p:sp>
          <p:nvSpPr>
            <p:cNvPr id="58408" name="Text Box 18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9" name="Text Box 19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Integer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4" name="Group 20"/>
          <p:cNvGrpSpPr>
            <a:grpSpLocks/>
          </p:cNvGrpSpPr>
          <p:nvPr/>
        </p:nvGrpSpPr>
        <p:grpSpPr bwMode="auto">
          <a:xfrm>
            <a:off x="6705600" y="3429000"/>
            <a:ext cx="1066800" cy="933450"/>
            <a:chOff x="2400" y="2010"/>
            <a:chExt cx="672" cy="588"/>
          </a:xfrm>
        </p:grpSpPr>
        <p:sp>
          <p:nvSpPr>
            <p:cNvPr id="58406" name="Text Box 21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in</a:t>
              </a:r>
            </a:p>
          </p:txBody>
        </p:sp>
        <p:sp>
          <p:nvSpPr>
            <p:cNvPr id="58407" name="Text Box 22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in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5" name="Group 23"/>
          <p:cNvGrpSpPr>
            <a:grpSpLocks/>
          </p:cNvGrpSpPr>
          <p:nvPr/>
        </p:nvGrpSpPr>
        <p:grpSpPr bwMode="auto">
          <a:xfrm>
            <a:off x="685800" y="5105400"/>
            <a:ext cx="1066800" cy="933450"/>
            <a:chOff x="2400" y="2010"/>
            <a:chExt cx="672" cy="588"/>
          </a:xfrm>
        </p:grpSpPr>
        <p:sp>
          <p:nvSpPr>
            <p:cNvPr id="58404" name="Text Box 24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5" name="Text Box 25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y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6" name="Group 26"/>
          <p:cNvGrpSpPr>
            <a:grpSpLocks/>
          </p:cNvGrpSpPr>
          <p:nvPr/>
        </p:nvGrpSpPr>
        <p:grpSpPr bwMode="auto">
          <a:xfrm>
            <a:off x="1843088" y="5102225"/>
            <a:ext cx="1277937" cy="933450"/>
            <a:chOff x="2400" y="2010"/>
            <a:chExt cx="672" cy="588"/>
          </a:xfrm>
        </p:grpSpPr>
        <p:sp>
          <p:nvSpPr>
            <p:cNvPr id="58402" name="Text Box 27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becomes</a:t>
              </a:r>
            </a:p>
          </p:txBody>
        </p:sp>
        <p:sp>
          <p:nvSpPr>
            <p:cNvPr id="58403" name="Text Box 28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:=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sp>
        <p:nvSpPr>
          <p:cNvPr id="58387" name="Text Box 29"/>
          <p:cNvSpPr txBox="1">
            <a:spLocks noChangeArrowheads="1"/>
          </p:cNvSpPr>
          <p:nvPr/>
        </p:nvSpPr>
        <p:spPr bwMode="auto">
          <a:xfrm>
            <a:off x="8077200" y="348456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Times" panose="02020603050405020304" pitchFamily="18" charset="0"/>
              </a:rPr>
              <a:t>...</a:t>
            </a:r>
          </a:p>
        </p:txBody>
      </p:sp>
      <p:sp>
        <p:nvSpPr>
          <p:cNvPr id="58388" name="Text Box 30"/>
          <p:cNvSpPr txBox="1">
            <a:spLocks noChangeArrowheads="1"/>
          </p:cNvSpPr>
          <p:nvPr/>
        </p:nvSpPr>
        <p:spPr bwMode="auto">
          <a:xfrm>
            <a:off x="234950" y="524351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Times" panose="02020603050405020304" pitchFamily="18" charset="0"/>
              </a:rPr>
              <a:t>...</a:t>
            </a:r>
          </a:p>
        </p:txBody>
      </p:sp>
      <p:grpSp>
        <p:nvGrpSpPr>
          <p:cNvPr id="58389" name="Group 31"/>
          <p:cNvGrpSpPr>
            <a:grpSpLocks/>
          </p:cNvGrpSpPr>
          <p:nvPr/>
        </p:nvGrpSpPr>
        <p:grpSpPr bwMode="auto">
          <a:xfrm>
            <a:off x="3198813" y="5102225"/>
            <a:ext cx="1066800" cy="933450"/>
            <a:chOff x="2400" y="2010"/>
            <a:chExt cx="672" cy="588"/>
          </a:xfrm>
        </p:grpSpPr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y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0" name="Group 34"/>
          <p:cNvGrpSpPr>
            <a:grpSpLocks/>
          </p:cNvGrpSpPr>
          <p:nvPr/>
        </p:nvGrpSpPr>
        <p:grpSpPr bwMode="auto">
          <a:xfrm>
            <a:off x="4346575" y="5105400"/>
            <a:ext cx="1066800" cy="933450"/>
            <a:chOff x="2400" y="2010"/>
            <a:chExt cx="672" cy="588"/>
          </a:xfrm>
        </p:grpSpPr>
        <p:sp>
          <p:nvSpPr>
            <p:cNvPr id="58398" name="Text Box 35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op.</a:t>
              </a:r>
            </a:p>
          </p:txBody>
        </p:sp>
        <p:sp>
          <p:nvSpPr>
            <p:cNvPr id="58399" name="Text Box 36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+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1" name="Group 37"/>
          <p:cNvGrpSpPr>
            <a:grpSpLocks/>
          </p:cNvGrpSpPr>
          <p:nvPr/>
        </p:nvGrpSpPr>
        <p:grpSpPr bwMode="auto">
          <a:xfrm>
            <a:off x="5524500" y="5105400"/>
            <a:ext cx="1066800" cy="933450"/>
            <a:chOff x="2400" y="2010"/>
            <a:chExt cx="672" cy="588"/>
          </a:xfrm>
        </p:grpSpPr>
        <p:sp>
          <p:nvSpPr>
            <p:cNvPr id="58396" name="Text Box 38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intlit</a:t>
              </a:r>
            </a:p>
          </p:txBody>
        </p:sp>
        <p:sp>
          <p:nvSpPr>
            <p:cNvPr id="58397" name="Text Box 39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2" name="Group 40"/>
          <p:cNvGrpSpPr>
            <a:grpSpLocks/>
          </p:cNvGrpSpPr>
          <p:nvPr/>
        </p:nvGrpSpPr>
        <p:grpSpPr bwMode="auto">
          <a:xfrm>
            <a:off x="6705600" y="5105400"/>
            <a:ext cx="1066800" cy="933450"/>
            <a:chOff x="2400" y="2010"/>
            <a:chExt cx="672" cy="588"/>
          </a:xfrm>
        </p:grpSpPr>
        <p:sp>
          <p:nvSpPr>
            <p:cNvPr id="58394" name="Text Box 41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eot</a:t>
              </a:r>
            </a:p>
          </p:txBody>
        </p:sp>
        <p:sp>
          <p:nvSpPr>
            <p:cNvPr id="58395" name="Text Box 42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i="1">
                <a:latin typeface="Times" panose="02020603050405020304" pitchFamily="18" charset="0"/>
              </a:endParaRPr>
            </a:p>
          </p:txBody>
        </p:sp>
      </p:grpSp>
      <p:sp>
        <p:nvSpPr>
          <p:cNvPr id="58393" name="Text Box 43"/>
          <p:cNvSpPr txBox="1">
            <a:spLocks noChangeArrowheads="1"/>
          </p:cNvSpPr>
          <p:nvPr/>
        </p:nvSpPr>
        <p:spPr bwMode="auto">
          <a:xfrm>
            <a:off x="3733800" y="1736725"/>
            <a:ext cx="4929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Times" panose="02020603050405020304" pitchFamily="18" charset="0"/>
              </a:rPr>
              <a:t>Scan </a:t>
            </a:r>
            <a:r>
              <a:rPr lang="en-US" altLang="en-US">
                <a:latin typeface="Times" panose="02020603050405020304" pitchFamily="18" charset="0"/>
              </a:rPr>
              <a:t>is a synonim of lexically analyze</a:t>
            </a:r>
          </a:p>
          <a:p>
            <a:r>
              <a:rPr lang="en-US" altLang="en-US" b="1">
                <a:latin typeface="Times" panose="02020603050405020304" pitchFamily="18" charset="0"/>
              </a:rPr>
              <a:t>Tokens</a:t>
            </a:r>
            <a:r>
              <a:rPr lang="en-US" altLang="en-US">
                <a:latin typeface="Times" panose="02020603050405020304" pitchFamily="18" charset="0"/>
              </a:rPr>
              <a:t> are “words” in the input, for example  keywords, operators, identifiers, literals,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Developing a Scanner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57200" y="1600200"/>
            <a:ext cx="8280400" cy="4864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Monaco" charset="0"/>
              </a:rPr>
              <a:t>public class</a:t>
            </a:r>
            <a:r>
              <a:rPr lang="en-US" altLang="en-US" sz="2000">
                <a:latin typeface="Monaco" charset="0"/>
              </a:rPr>
              <a:t> Token {</a:t>
            </a:r>
          </a:p>
          <a:p>
            <a:r>
              <a:rPr lang="en-US" altLang="en-US" sz="2000">
                <a:latin typeface="Monaco" charset="0"/>
              </a:rPr>
              <a:t>   byte kind; String spelling;</a:t>
            </a:r>
          </a:p>
          <a:p>
            <a:r>
              <a:rPr lang="en-US" altLang="en-US" sz="2000">
                <a:latin typeface="Monaco" charset="0"/>
              </a:rPr>
              <a:t>   </a:t>
            </a:r>
            <a:r>
              <a:rPr lang="en-US" altLang="en-US" sz="2000" b="1">
                <a:latin typeface="Monaco" charset="0"/>
              </a:rPr>
              <a:t>final static byte </a:t>
            </a:r>
          </a:p>
          <a:p>
            <a:r>
              <a:rPr lang="en-US" altLang="en-US" sz="2000" b="1">
                <a:latin typeface="Monaco" charset="0"/>
              </a:rPr>
              <a:t>      </a:t>
            </a:r>
            <a:r>
              <a:rPr lang="en-US" altLang="en-US" sz="2000">
                <a:latin typeface="Monaco" charset="0"/>
              </a:rPr>
              <a:t>IDENTIFIER = 0; INTLITERAL = 1; OPERATOR   = 2;</a:t>
            </a:r>
          </a:p>
          <a:p>
            <a:r>
              <a:rPr lang="en-US" altLang="en-US" sz="2000">
                <a:latin typeface="Monaco" charset="0"/>
              </a:rPr>
              <a:t>      BEGIN      = 3; CONST      = 4; ...</a:t>
            </a:r>
          </a:p>
          <a:p>
            <a:r>
              <a:rPr lang="en-US" altLang="en-US" sz="2000">
                <a:latin typeface="Monaco" charset="0"/>
              </a:rPr>
              <a:t>      ...</a:t>
            </a:r>
          </a:p>
          <a:p>
            <a:endParaRPr lang="en-US" altLang="en-US" sz="2000"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</a:t>
            </a:r>
            <a:r>
              <a:rPr lang="en-US" altLang="en-US" sz="2000" b="1">
                <a:latin typeface="Monaco" charset="0"/>
              </a:rPr>
              <a:t>public </a:t>
            </a:r>
            <a:r>
              <a:rPr lang="en-US" altLang="en-US" sz="2000">
                <a:latin typeface="Monaco" charset="0"/>
              </a:rPr>
              <a:t>Token(</a:t>
            </a:r>
            <a:r>
              <a:rPr lang="en-US" altLang="en-US" sz="2000" b="1">
                <a:latin typeface="Monaco" charset="0"/>
              </a:rPr>
              <a:t>byte </a:t>
            </a:r>
            <a:r>
              <a:rPr lang="en-US" altLang="en-US" sz="2000">
                <a:latin typeface="Monaco" charset="0"/>
              </a:rPr>
              <a:t>kind, String spelling) {</a:t>
            </a:r>
          </a:p>
          <a:p>
            <a:r>
              <a:rPr lang="en-US" altLang="en-US" sz="2000">
                <a:latin typeface="Monaco" charset="0"/>
              </a:rPr>
              <a:t>      this.kind = kind; this.spelling = spelling;</a:t>
            </a:r>
          </a:p>
          <a:p>
            <a:r>
              <a:rPr lang="en-US" altLang="en-US" sz="2000">
                <a:latin typeface="Monaco" charset="0"/>
              </a:rPr>
              <a:t>      </a:t>
            </a:r>
            <a:r>
              <a:rPr lang="en-US" altLang="en-US" sz="2000" i="1">
                <a:solidFill>
                  <a:srgbClr val="660066"/>
                </a:solidFill>
                <a:latin typeface="Monaco" charset="0"/>
              </a:rPr>
              <a:t>if spelling matches a keyword change my kind</a:t>
            </a:r>
          </a:p>
          <a:p>
            <a:r>
              <a:rPr lang="en-US" altLang="en-US" sz="2000" i="1">
                <a:solidFill>
                  <a:srgbClr val="660066"/>
                </a:solidFill>
                <a:latin typeface="Monaco" charset="0"/>
              </a:rPr>
              <a:t>      automatically</a:t>
            </a:r>
            <a:endParaRPr lang="en-US" altLang="en-US" sz="2000">
              <a:solidFill>
                <a:srgbClr val="660066"/>
              </a:solidFill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}</a:t>
            </a:r>
          </a:p>
          <a:p>
            <a:endParaRPr lang="en-US" altLang="en-US" sz="2000"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...</a:t>
            </a:r>
          </a:p>
          <a:p>
            <a:r>
              <a:rPr lang="en-US" altLang="en-US" sz="2000">
                <a:latin typeface="Monaco" charset="0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84263" y="1050925"/>
            <a:ext cx="546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The scanner will return an array of Tokens: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Whitespace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733800"/>
          </a:xfrm>
        </p:spPr>
        <p:txBody>
          <a:bodyPr lIns="0" tIns="0" rIns="0" bIns="0"/>
          <a:lstStyle/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Whitespace is any space, tab, end-of-line character (or characters), or character sequence inside a comment</a:t>
            </a:r>
          </a:p>
          <a:p>
            <a:pPr marL="341313" indent="-341313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No token may contain embedded whitespace </a:t>
            </a:r>
          </a:p>
          <a:p>
            <a:pPr marL="341313" indent="-341313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(unless it is a character or string literal)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Example:</a:t>
            </a:r>
          </a:p>
          <a:p>
            <a:pPr marL="741363" lvl="1" indent="-28416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&gt;=    one token</a:t>
            </a:r>
          </a:p>
          <a:p>
            <a:pPr marL="741363" lvl="1" indent="-28416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&gt;  =  two tokens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Whitespace Examples in Pascal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820863"/>
            <a:ext cx="8137525" cy="35052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latin typeface="Geneva" pitchFamily="112" charset="0"/>
              </a:rPr>
              <a:t>while  a  &lt;  b  do</a:t>
            </a:r>
            <a:r>
              <a:rPr lang="en-GB" altLang="en-US" sz="2400" smtClean="0"/>
              <a:t>		</a:t>
            </a:r>
            <a:r>
              <a:rPr lang="en-GB" altLang="en-US" sz="2400" i="1" smtClean="0"/>
              <a:t>legal </a:t>
            </a:r>
            <a:r>
              <a:rPr lang="en-GB" altLang="en-US" sz="2400" smtClean="0"/>
              <a:t>- spacing between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latin typeface="Geneva" pitchFamily="112" charset="0"/>
              </a:rPr>
              <a:t>while  a&lt;b  do</a:t>
            </a:r>
            <a:r>
              <a:rPr lang="en-GB" altLang="en-US" sz="2400" smtClean="0"/>
              <a:t>			spacing not needed for &lt;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smtClean="0">
              <a:latin typeface="Geneva" pitchFamily="112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latin typeface="Geneva" pitchFamily="112" charset="0"/>
              </a:rPr>
              <a:t>whilea&lt;bdo</a:t>
            </a:r>
            <a:r>
              <a:rPr lang="en-GB" altLang="en-US" sz="2400" smtClean="0"/>
              <a:t>			</a:t>
            </a:r>
            <a:r>
              <a:rPr lang="en-GB" altLang="en-US" sz="2400" i="1" smtClean="0"/>
              <a:t>illegal</a:t>
            </a:r>
            <a:r>
              <a:rPr lang="en-GB" altLang="en-US" sz="2400" smtClean="0"/>
              <a:t> - can’t tell boundaries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latin typeface="Geneva" pitchFamily="112" charset="0"/>
              </a:rPr>
              <a:t>whilea  &lt;  bdo</a:t>
            </a:r>
            <a:r>
              <a:rPr lang="en-GB" altLang="en-US" sz="2400" smtClean="0"/>
              <a:t>			between tokens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48612" cy="2360613"/>
          </a:xfrm>
        </p:spPr>
        <p:txBody>
          <a:bodyPr lIns="0" tIns="0" rIns="0" bIns="0"/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2.1 Grammars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7700963" cy="4841875"/>
          </a:xfrm>
        </p:spPr>
        <p:txBody>
          <a:bodyPr lIns="0" tIns="0" rIns="0" bIns="0"/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 </a:t>
            </a:r>
            <a:r>
              <a:rPr lang="en-GB" altLang="en-US" i="1" smtClean="0"/>
              <a:t>metalanguage</a:t>
            </a:r>
            <a:r>
              <a:rPr lang="en-GB" altLang="en-US" smtClean="0"/>
              <a:t> is a language used to define other languages.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 </a:t>
            </a:r>
            <a:r>
              <a:rPr lang="en-GB" altLang="en-US" i="1" smtClean="0"/>
              <a:t>grammar</a:t>
            </a:r>
            <a:r>
              <a:rPr lang="en-GB" altLang="en-US" smtClean="0"/>
              <a:t> is a metalanguage used to define the syntax of a language.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Our interest</a:t>
            </a:r>
            <a:r>
              <a:rPr lang="en-GB" altLang="en-US" smtClean="0"/>
              <a:t>: using grammars to define the syntax of a programming language.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Comments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1685925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Not defined in grammar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Clite</a:t>
            </a:r>
            <a:r>
              <a:rPr lang="en-GB" altLang="en-US" smtClean="0"/>
              <a:t> uses // comment style of 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Identifier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0386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Sequence of letters and digits, starting with a letter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>
                <a:latin typeface="Geneva" pitchFamily="112" charset="0"/>
              </a:rPr>
              <a:t>	if</a:t>
            </a:r>
            <a:r>
              <a:rPr lang="en-GB" altLang="en-US" sz="2400" smtClean="0"/>
              <a:t> is both an identifier and a keyword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	Most languages require identifiers to be distinct from keywords</a:t>
            </a:r>
            <a:endParaRPr lang="en-GB" altLang="en-US" smtClean="0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mtClean="0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In some languages, keywords are merely predefined (and thus can be redefined by the programmer)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marL="20638" algn="l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981200"/>
            <a:ext cx="7772400" cy="4114800"/>
          </a:xfrm>
        </p:spPr>
        <p:txBody>
          <a:bodyPr lIns="0" tIns="0" rIns="0" bIns="0" anchor="ctr"/>
          <a:lstStyle/>
          <a:p>
            <a:pPr marL="0" indent="0" algn="ctr" defTabSz="457200" eaLnBrk="1" hangingPunct="1">
              <a:lnSpc>
                <a:spcPct val="93000"/>
              </a:lnSpc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Helvetica" panose="020B0604020202020204" pitchFamily="34" charset="0"/>
              </a:rPr>
              <a:t>program confusing;</a:t>
            </a:r>
          </a:p>
          <a:p>
            <a:pPr marL="0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Helvetica" panose="020B0604020202020204" pitchFamily="34" charset="0"/>
              </a:rPr>
              <a:t>const true = false;</a:t>
            </a:r>
          </a:p>
          <a:p>
            <a:pPr marL="0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Helvetica" panose="020B0604020202020204" pitchFamily="34" charset="0"/>
              </a:rPr>
              <a:t>begin</a:t>
            </a:r>
          </a:p>
          <a:p>
            <a:pPr marL="0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Helvetica" panose="020B0604020202020204" pitchFamily="34" charset="0"/>
              </a:rPr>
              <a:t>    if  (a&lt;b) = true then</a:t>
            </a:r>
          </a:p>
          <a:p>
            <a:pPr marL="0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Helvetica" panose="020B0604020202020204" pitchFamily="34" charset="0"/>
              </a:rPr>
              <a:t>	f(a)</a:t>
            </a:r>
          </a:p>
          <a:p>
            <a:pPr marL="0" indent="0" algn="ctr" defTabSz="4572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Helvetica" panose="020B0604020202020204" pitchFamily="34" charset="0"/>
              </a:rPr>
              <a:t>    else …</a:t>
            </a:r>
            <a:endParaRPr lang="en-GB" altLang="en-US" smtClean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33400" y="609600"/>
            <a:ext cx="7948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altLang="en-US" sz="4400">
                <a:solidFill>
                  <a:schemeClr val="tx2"/>
                </a:solidFill>
                <a:latin typeface="Tw Cen MT" panose="020B0602020104020603" pitchFamily="34" charset="0"/>
              </a:rPr>
              <a:t>Redefining Identifiers can be dangerous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381000"/>
            <a:ext cx="7773987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smtClean="0"/>
              <a:t>Should Identifiers be case-sensitive?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36576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Older languages: no.   Why?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Pascal: no.	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Modula: yes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C, C++: yes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Java: yes  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PHP: partly yes, partly no.  What about orthogonality?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2.3.2 Concrete Syntax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3988" cy="37338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Based on a parse of its Tokens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; is a statement terminator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	(Algol-60, Pascal use ; as a separator)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Rule for IfStatement is ambiguous:</a:t>
            </a:r>
          </a:p>
          <a:p>
            <a:pPr marL="741363" lvl="1" indent="-28416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“The else ambiguity is  resolved by connecting an </a:t>
            </a:r>
            <a:r>
              <a:rPr lang="en-GB" altLang="en-US" b="1" smtClean="0"/>
              <a:t>else</a:t>
            </a:r>
            <a:r>
              <a:rPr lang="en-GB" altLang="en-US" smtClean="0"/>
              <a:t> with the last encountered else-less if.”</a:t>
            </a:r>
          </a:p>
          <a:p>
            <a:pPr marL="741363" lvl="1" indent="-28416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[Stroustrup, 1991]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Expressions in </a:t>
            </a:r>
            <a:r>
              <a:rPr lang="en-GB" altLang="en-US" i="1" smtClean="0"/>
              <a:t>Clite</a:t>
            </a:r>
            <a:endParaRPr lang="en-GB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467600" cy="32766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13 grammar rules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Use of meta braces – operators are left associative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C++ expressions require 4 pages of grammar rules [Stroustrup]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 uses an ambiguous expression grammar [Kernighan and Ritchie]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Associativity and Precedence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3432175"/>
          </a:xfrm>
        </p:spPr>
        <p:txBody>
          <a:bodyPr lIns="0" tIns="0" rIns="0" bIns="0">
            <a:spAutoFit/>
          </a:bodyPr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u="sng" smtClean="0"/>
              <a:t>Clite Operator		Associativity</a:t>
            </a:r>
            <a:endParaRPr lang="en-GB" altLang="en-US" smtClean="0"/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Unary </a:t>
            </a:r>
            <a:r>
              <a:rPr lang="en-GB" altLang="en-US" smtClean="0">
                <a:latin typeface="Geneva" pitchFamily="112" charset="0"/>
              </a:rPr>
              <a:t>- !</a:t>
            </a:r>
            <a:r>
              <a:rPr lang="en-GB" altLang="en-US" smtClean="0"/>
              <a:t> 	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latin typeface="Geneva" pitchFamily="112" charset="0"/>
              </a:rPr>
              <a:t>* /</a:t>
            </a:r>
            <a:r>
              <a:rPr lang="en-GB" altLang="en-US" smtClean="0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latin typeface="Geneva" pitchFamily="112" charset="0"/>
              </a:rPr>
              <a:t>+ -</a:t>
            </a:r>
            <a:r>
              <a:rPr lang="en-GB" altLang="en-US" smtClean="0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latin typeface="Geneva" pitchFamily="112" charset="0"/>
              </a:rPr>
              <a:t>&lt; &lt;= &gt; &gt;=</a:t>
            </a:r>
            <a:r>
              <a:rPr lang="en-GB" altLang="en-US" smtClean="0"/>
              <a:t>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latin typeface="Geneva" pitchFamily="112" charset="0"/>
              </a:rPr>
              <a:t>== !=	</a:t>
            </a:r>
            <a:r>
              <a:rPr lang="en-GB" altLang="en-US" smtClean="0"/>
              <a:t>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latin typeface="Geneva" pitchFamily="112" charset="0"/>
              </a:rPr>
              <a:t>&amp;&amp;</a:t>
            </a:r>
            <a:r>
              <a:rPr lang="en-GB" altLang="en-US" smtClean="0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>
                <a:latin typeface="Geneva" pitchFamily="112" charset="0"/>
              </a:rPr>
              <a:t>||	</a:t>
            </a:r>
            <a:r>
              <a:rPr lang="en-GB" altLang="en-US" smtClean="0"/>
              <a:t>			left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381000"/>
            <a:ext cx="7773987" cy="7620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i="1" smtClean="0"/>
              <a:t>Clite</a:t>
            </a:r>
            <a:r>
              <a:rPr lang="en-GB" altLang="en-US" sz="4000" smtClean="0"/>
              <a:t> Equality, Relational 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244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… are non-associative</a:t>
            </a:r>
          </a:p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      (an idea borrowed from Ada)</a:t>
            </a:r>
          </a:p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Why is this important?</a:t>
            </a:r>
          </a:p>
          <a:p>
            <a:pPr marL="741363" lvl="1" indent="-28416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In C++, the expression:</a:t>
            </a:r>
          </a:p>
          <a:p>
            <a:pPr marL="741363" lvl="1" indent="-28416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	</a:t>
            </a:r>
            <a:r>
              <a:rPr lang="en-GB" altLang="en-US" i="1" smtClean="0">
                <a:latin typeface="Geneva" pitchFamily="112" charset="0"/>
              </a:rPr>
              <a:t>if (a &lt; x &lt; b)</a:t>
            </a:r>
            <a:endParaRPr lang="en-GB" altLang="en-US" smtClean="0">
              <a:latin typeface="Geneva" pitchFamily="112" charset="0"/>
            </a:endParaRP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is </a:t>
            </a:r>
            <a:r>
              <a:rPr lang="en-GB" altLang="en-US" smtClean="0"/>
              <a:t>not</a:t>
            </a:r>
            <a:r>
              <a:rPr lang="en-GB" altLang="en-US" i="1" smtClean="0"/>
              <a:t> equivalent to 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	</a:t>
            </a:r>
            <a:r>
              <a:rPr lang="en-GB" altLang="en-US" i="1" smtClean="0">
                <a:latin typeface="Geneva" pitchFamily="112" charset="0"/>
              </a:rPr>
              <a:t>if (a &lt; x &amp;&amp; x &lt; b)</a:t>
            </a:r>
            <a:endParaRPr lang="en-GB" altLang="en-US" i="1" smtClean="0"/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But it is error-free!  </a:t>
            </a:r>
          </a:p>
          <a:p>
            <a:pPr marL="741363" lvl="1" indent="-284163" defTabSz="457200" eaLnBrk="1" hangingPunct="1">
              <a:lnSpc>
                <a:spcPct val="8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smtClean="0"/>
              <a:t>So, what does it mean?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Bonus Slides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543800" cy="5257800"/>
          </a:xfrm>
        </p:spPr>
        <p:txBody>
          <a:bodyPr/>
          <a:lstStyle/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	2.1.4  Associativity and Precedence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2.3  Syntax of a Small Language: </a:t>
            </a:r>
            <a:r>
              <a:rPr lang="en-US" altLang="en-US" sz="1800" i="1" smtClean="0">
                <a:latin typeface="Geneva" pitchFamily="112" charset="0"/>
              </a:rPr>
              <a:t>Clite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latin typeface="Geneva" pitchFamily="112" charset="0"/>
              </a:rPr>
              <a:t>	2.3.2  Concrete Syntax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solidFill>
                  <a:srgbClr val="1C13FF"/>
                </a:solidFill>
                <a:latin typeface="Geneva" pitchFamily="112" charset="0"/>
              </a:rPr>
              <a:t>2.4  Compilers and Interpreters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solidFill>
                  <a:srgbClr val="1C13FF"/>
                </a:solidFill>
                <a:latin typeface="Geneva" pitchFamily="112" charset="0"/>
              </a:rPr>
              <a:t>2.5  Linking Syntax and Semantics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solidFill>
                  <a:srgbClr val="1C13FF"/>
                </a:solidFill>
                <a:latin typeface="Geneva" pitchFamily="112" charset="0"/>
              </a:rPr>
              <a:t>	2.5.1  Abstract Syntax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solidFill>
                  <a:srgbClr val="1C13FF"/>
                </a:solidFill>
                <a:latin typeface="Geneva" pitchFamily="112" charset="0"/>
              </a:rPr>
              <a:t>	2.5.2  Abstract Syntax Trees</a:t>
            </a:r>
          </a:p>
          <a:p>
            <a:pPr marL="555625" indent="-533400" defTabSz="457200">
              <a:buFontTx/>
              <a:buNone/>
            </a:pPr>
            <a:r>
              <a:rPr lang="en-US" altLang="en-US" sz="1800" smtClean="0">
                <a:solidFill>
                  <a:srgbClr val="1C13FF"/>
                </a:solidFill>
                <a:latin typeface="Geneva" pitchFamily="112" charset="0"/>
              </a:rPr>
              <a:t>	2.5.3  Abstract Syntax of </a:t>
            </a:r>
            <a:r>
              <a:rPr lang="en-US" altLang="en-US" sz="1800" i="1" smtClean="0">
                <a:solidFill>
                  <a:srgbClr val="1C13FF"/>
                </a:solidFill>
                <a:latin typeface="Geneva" pitchFamily="112" charset="0"/>
              </a:rPr>
              <a:t>Clite</a:t>
            </a:r>
            <a:endParaRPr lang="en-US" altLang="en-US" sz="1800" i="1" smtClean="0">
              <a:latin typeface="Geneva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2.4  Compilers and Interpreters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103313" y="3725863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Lexical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559050" y="3727450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Syntactic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000500" y="3744913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Semantic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464175" y="3732213"/>
            <a:ext cx="1081088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</a:t>
            </a:r>
          </a:p>
          <a:p>
            <a:r>
              <a:rPr lang="en-US" altLang="en-US" sz="1600"/>
              <a:t>Optimizer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907213" y="3740150"/>
            <a:ext cx="1049337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</a:t>
            </a:r>
          </a:p>
          <a:p>
            <a:r>
              <a:rPr lang="en-US" altLang="en-US" sz="1600"/>
              <a:t>Generator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 rot="-3762811">
            <a:off x="2059781" y="3169444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Tokens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 rot="-4028082">
            <a:off x="3307556" y="2847182"/>
            <a:ext cx="1487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Abstract Syntax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 rot="-795">
            <a:off x="8031163" y="3416300"/>
            <a:ext cx="946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Machine </a:t>
            </a:r>
          </a:p>
          <a:p>
            <a:r>
              <a:rPr lang="en-US" altLang="en-US" sz="1600"/>
              <a:t>Code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 rot="-4196626">
            <a:off x="6003925" y="2546351"/>
            <a:ext cx="207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Intermediate Code (IC)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 rot="-795">
            <a:off x="144463" y="3317875"/>
            <a:ext cx="8842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Source</a:t>
            </a:r>
          </a:p>
          <a:p>
            <a:r>
              <a:rPr lang="en-US" altLang="en-US" sz="1600"/>
              <a:t>Program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 rot="-4122126">
            <a:off x="4487862" y="2554288"/>
            <a:ext cx="207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Intermediate Code (IC)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474663" y="4005263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7947025" y="4013200"/>
            <a:ext cx="598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6551613" y="4000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4989513" y="4017963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3540125" y="4016375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2082800" y="401320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1-</a:t>
            </a:r>
            <a:fld id="{C040EB55-FB9E-4247-8AA0-CF79DD02A27C}" type="slidenum">
              <a:rPr lang="en-US" altLang="en-US" sz="1400"/>
              <a:pPr algn="ctr" eaLnBrk="1" hangingPunct="1"/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r>
              <a:rPr lang="en-US" altLang="en-US" sz="3200" smtClean="0"/>
              <a:t>The General Problem of Describing Syntax: Terminology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i="1" smtClean="0"/>
              <a:t>sentence </a:t>
            </a:r>
            <a:r>
              <a:rPr lang="en-US" altLang="en-US" smtClean="0"/>
              <a:t>is a string of characters over some alphabet</a:t>
            </a:r>
          </a:p>
          <a:p>
            <a:r>
              <a:rPr lang="en-US" altLang="en-US" smtClean="0"/>
              <a:t>A </a:t>
            </a:r>
            <a:r>
              <a:rPr lang="en-US" altLang="en-US" i="1" smtClean="0"/>
              <a:t>language</a:t>
            </a:r>
            <a:r>
              <a:rPr lang="en-US" altLang="en-US" smtClean="0"/>
              <a:t> is a set of sentences</a:t>
            </a:r>
          </a:p>
          <a:p>
            <a:r>
              <a:rPr lang="en-US" altLang="en-US" smtClean="0"/>
              <a:t>A</a:t>
            </a:r>
            <a:r>
              <a:rPr lang="en-US" altLang="en-US" i="1" smtClean="0"/>
              <a:t> lexeme </a:t>
            </a:r>
            <a:r>
              <a:rPr lang="en-US" altLang="en-US" smtClean="0"/>
              <a:t>is the lowest level syntactic unit of a language (e.g., </a:t>
            </a:r>
            <a:r>
              <a:rPr lang="en-US" altLang="en-US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sum, begin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A </a:t>
            </a:r>
            <a:r>
              <a:rPr lang="en-US" altLang="en-US" i="1" smtClean="0"/>
              <a:t>token </a:t>
            </a:r>
            <a:r>
              <a:rPr lang="en-US" altLang="en-US" smtClean="0"/>
              <a:t>is a category of lexemes (e.g., identifier)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3988" cy="9906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Lexer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3988" cy="44196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Based on a regular grammar, simpler than the context-free grammars described in EBNF</a:t>
            </a:r>
          </a:p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Input: characters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Output: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Separate: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Speed: 75% of time for non-optimizing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Simpler design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Character sets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End of line conventions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034338" y="577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Parser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239000" cy="35052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Based on BNF/EBNF grammar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Input: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Output: abstract syntax tree (parse tree)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Abstract syntax: parse tree with punctuation, many nonterminals discarded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Semantic Analysis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2766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Check that all identifiers are declared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Perform type checking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Insert implied conversion operators 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    	(i.e., make them explicit)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Sometimes called contextual analysis, and including the determination of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Code Optimization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315200" cy="32766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Evaluate constant expressions at compile-time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Reorder code to improve cache performance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Eliminate common subexpressions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Eliminate unnecessary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Code Generation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1589088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Output: machine code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Instruction selection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Register management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Peephole optimization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48613" cy="1258888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Interpreter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71963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Replaces last 2 phases of a compiler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Input: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Mixed: intermediate code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Pure: stream of ASCII characters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Mixed interpreters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Java, Perl, Python, Haskell, Scheme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Pure interpreters: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mtClean="0"/>
              <a:t>most Basics, shell commands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2.5  Linking Syntax and Semantics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086600" cy="35814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 smtClean="0"/>
              <a:t>Output: parse tree is inefficient</a:t>
            </a:r>
          </a:p>
          <a:p>
            <a:pPr eaLnBrk="1" hangingPunct="1"/>
            <a:r>
              <a:rPr lang="en-GB" altLang="en-US" smtClean="0"/>
              <a:t>Example: </a:t>
            </a:r>
            <a:r>
              <a:rPr lang="en-GB" altLang="en-US" u="sng" smtClean="0"/>
              <a:t>Fig. 2.9</a:t>
            </a:r>
            <a:r>
              <a:rPr lang="en-GB" altLang="en-US" smtClean="0"/>
              <a:t> (next slide)</a:t>
            </a:r>
            <a:endParaRPr lang="en-US" alt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695825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Parse Tree for </a:t>
            </a:r>
            <a:br>
              <a:rPr lang="en-US" altLang="en-US" sz="3600" smtClean="0"/>
            </a:br>
            <a:r>
              <a:rPr lang="en-US" altLang="en-US" sz="3600" smtClean="0"/>
              <a:t>z = x + 2*y;</a:t>
            </a:r>
            <a:br>
              <a:rPr lang="en-US" altLang="en-US" sz="3600" smtClean="0"/>
            </a:br>
            <a:r>
              <a:rPr lang="en-US" altLang="en-US" sz="3600" smtClean="0">
                <a:solidFill>
                  <a:srgbClr val="1C13FF"/>
                </a:solidFill>
              </a:rPr>
              <a:t>Fig. 2.9</a:t>
            </a:r>
            <a:endParaRPr lang="en-US" altLang="en-US" smtClean="0"/>
          </a:p>
        </p:txBody>
      </p:sp>
      <p:pic>
        <p:nvPicPr>
          <p:cNvPr id="79875" name="Picture 3" descr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"/>
            <a:ext cx="3586163" cy="578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599363" cy="811213"/>
          </a:xfrm>
          <a:noFill/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Finding a More Efficient Tree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0813" cy="4495800"/>
          </a:xfrm>
        </p:spPr>
        <p:txBody>
          <a:bodyPr lIns="0" tIns="0" rIns="0" bIns="0"/>
          <a:lstStyle/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The</a:t>
            </a:r>
            <a:r>
              <a:rPr lang="en-GB" altLang="en-US" i="1" smtClean="0"/>
              <a:t> shape</a:t>
            </a:r>
            <a:r>
              <a:rPr lang="en-GB" altLang="en-US" smtClean="0"/>
              <a:t> of the parse tree reveals the meaning of the program.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So we want a tree that removes its inefficiency and keeps its shape. 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Remove separator/punctuation terminal symbols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Remove all trivial root nonterminals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Replace remaining nonterminals with leaf terminals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Example: </a:t>
            </a:r>
            <a:r>
              <a:rPr lang="en-GB" altLang="en-US" u="sng" smtClean="0"/>
              <a:t>Fig. 2.10</a:t>
            </a:r>
            <a:r>
              <a:rPr lang="en-GB" altLang="en-US" smtClean="0"/>
              <a:t> (next slide)</a:t>
            </a:r>
            <a:endParaRPr lang="en-GB" altLang="en-US" u="sng" smtClean="0">
              <a:hlinkClick r:id=""/>
            </a:endParaRP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685800"/>
            <a:ext cx="4695825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Abstract Syntax Tree for </a:t>
            </a:r>
            <a:br>
              <a:rPr lang="en-US" altLang="en-US" sz="3600" smtClean="0"/>
            </a:br>
            <a:r>
              <a:rPr lang="en-US" altLang="en-US" sz="3600" smtClean="0"/>
              <a:t>z = x + 2*y;</a:t>
            </a:r>
            <a:br>
              <a:rPr lang="en-US" altLang="en-US" sz="3600" smtClean="0"/>
            </a:br>
            <a:r>
              <a:rPr lang="en-US" altLang="en-US" sz="3600" smtClean="0"/>
              <a:t>Fig. 2.10</a:t>
            </a:r>
            <a:endParaRPr lang="en-US" altLang="en-US" smtClean="0"/>
          </a:p>
        </p:txBody>
      </p:sp>
      <p:pic>
        <p:nvPicPr>
          <p:cNvPr id="81923" name="Picture 3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758950"/>
            <a:ext cx="1873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 descr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3388"/>
            <a:ext cx="49942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1-</a:t>
            </a:r>
            <a:fld id="{EE166733-C554-47C1-A5EB-AB924A63F43E}" type="slidenum">
              <a:rPr lang="en-US" altLang="en-US" sz="1400"/>
              <a:pPr algn="ctr" eaLnBrk="1" hangingPunct="1"/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r>
              <a:rPr lang="en-US" altLang="en-US" smtClean="0"/>
              <a:t>Formal Definition of Languages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Recognizers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A recognition device reads input strings of the language and decides whether the input strings belong to the language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Example: syntax analysis part of a compiler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Generators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A device that generates sentences of a language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One can determine if the syntax of a particular sentence is correct by comparing it to the structure of the generator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0813" cy="7620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Abstract Syntax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2859088"/>
            <a:ext cx="3071812" cy="1636712"/>
          </a:xfrm>
        </p:spPr>
        <p:txBody>
          <a:bodyPr lIns="0" tIns="0" rIns="0" bIns="0"/>
          <a:lstStyle/>
          <a:p>
            <a:pPr marL="338138" indent="-338138" defTabSz="457200" eaLnBrk="1" hangingPunct="1">
              <a:lnSpc>
                <a:spcPct val="93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b="1" u="sng" smtClean="0"/>
              <a:t>Pascal</a:t>
            </a:r>
            <a:endParaRPr lang="en-GB" altLang="en-US" sz="2400" b="1" smtClean="0"/>
          </a:p>
          <a:p>
            <a:pPr marL="338138" indent="-338138" defTabSz="457200" eaLnBrk="1" hangingPunct="1">
              <a:lnSpc>
                <a:spcPct val="9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smtClean="0">
                <a:latin typeface="Geneva" pitchFamily="112" charset="0"/>
              </a:rPr>
              <a:t>while i &lt; n do begin</a:t>
            </a:r>
          </a:p>
          <a:p>
            <a:pPr marL="738188" lvl="1" indent="-280988" defTabSz="457200" eaLnBrk="1" hangingPunct="1">
              <a:lnSpc>
                <a:spcPct val="9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 smtClean="0">
                <a:latin typeface="Geneva" pitchFamily="112" charset="0"/>
              </a:rPr>
              <a:t>i := i + 1;</a:t>
            </a:r>
          </a:p>
          <a:p>
            <a:pPr marL="338138" indent="-338138" defTabSz="457200" eaLnBrk="1" hangingPunct="1">
              <a:lnSpc>
                <a:spcPct val="9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smtClean="0">
                <a:latin typeface="Geneva" pitchFamily="112" charset="0"/>
              </a:rPr>
              <a:t>end;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2"/>
          </p:nvPr>
        </p:nvSpPr>
        <p:spPr>
          <a:xfrm>
            <a:off x="4419600" y="2819400"/>
            <a:ext cx="2514600" cy="1905000"/>
          </a:xfrm>
        </p:spPr>
        <p:txBody>
          <a:bodyPr lIns="0" tIns="0" rIns="0" bIns="0"/>
          <a:lstStyle/>
          <a:p>
            <a:pPr marL="338138" indent="-338138" defTabSz="457200" eaLnBrk="1" hangingPunct="1">
              <a:lnSpc>
                <a:spcPct val="93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b="1" u="sng" smtClean="0"/>
              <a:t>C/C++</a:t>
            </a:r>
            <a:endParaRPr lang="en-GB" altLang="en-US" sz="2400" b="1" smtClean="0"/>
          </a:p>
          <a:p>
            <a:pPr marL="338138" indent="-338138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smtClean="0">
                <a:latin typeface="Geneva" pitchFamily="112" charset="0"/>
              </a:rPr>
              <a:t>while (i &lt; n) {</a:t>
            </a:r>
          </a:p>
          <a:p>
            <a:pPr marL="738188" lvl="1" indent="-280988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 smtClean="0">
                <a:latin typeface="Geneva" pitchFamily="112" charset="0"/>
              </a:rPr>
              <a:t>i = i + 1;</a:t>
            </a:r>
          </a:p>
          <a:p>
            <a:pPr marL="338138" indent="-338138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smtClean="0">
                <a:latin typeface="Geneva" pitchFamily="112" charset="0"/>
              </a:rPr>
              <a:t>}</a:t>
            </a:r>
            <a:endParaRPr lang="en-GB" altLang="en-US" sz="2400" smtClean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85800" y="16764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Removes “syntactic sugar” and keeps essential elements of a language.  E.g., consider the following two equivalent loops: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85800" y="5029200"/>
            <a:ext cx="7566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only essential information in each of these is 1) that it is</a:t>
            </a:r>
          </a:p>
          <a:p>
            <a:r>
              <a:rPr lang="en-US" altLang="en-US"/>
              <a:t>a </a:t>
            </a:r>
            <a:r>
              <a:rPr lang="en-US" altLang="en-US" i="1"/>
              <a:t>loop</a:t>
            </a:r>
            <a:r>
              <a:rPr lang="en-US" altLang="en-US"/>
              <a:t>, 2) that its terminating condition is </a:t>
            </a:r>
            <a:r>
              <a:rPr lang="en-US" altLang="en-US">
                <a:latin typeface="Geneva" pitchFamily="112" charset="0"/>
              </a:rPr>
              <a:t>i &lt; n</a:t>
            </a:r>
            <a:r>
              <a:rPr lang="en-US" altLang="en-US"/>
              <a:t>, and 3) that</a:t>
            </a:r>
          </a:p>
          <a:p>
            <a:r>
              <a:rPr lang="en-US" altLang="en-US"/>
              <a:t>its body increments the current value of </a:t>
            </a:r>
            <a:r>
              <a:rPr lang="en-US" altLang="en-US">
                <a:latin typeface="Geneva" pitchFamily="112" charset="0"/>
              </a:rPr>
              <a:t>i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228600"/>
            <a:ext cx="7770812" cy="741363"/>
          </a:xfrm>
        </p:spPr>
        <p:txBody>
          <a:bodyPr lIns="0" tIns="0" rIns="0" bIns="0"/>
          <a:lstStyle/>
          <a:p>
            <a:pPr marL="20638" algn="l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Abstract Syntax of </a:t>
            </a:r>
            <a:r>
              <a:rPr lang="en-GB" altLang="en-US" sz="3200" i="1" smtClean="0">
                <a:solidFill>
                  <a:srgbClr val="000000"/>
                </a:solidFill>
                <a:latin typeface="Geneva" pitchFamily="112" charset="0"/>
              </a:rPr>
              <a:t>Clite</a:t>
            </a: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 Assignments</a:t>
            </a:r>
            <a:r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1295400"/>
            <a:ext cx="8153400" cy="4648200"/>
          </a:xfrm>
        </p:spPr>
        <p:txBody>
          <a:bodyPr lIns="0" tIns="0" rIns="0" bIns="0"/>
          <a:lstStyle/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Assignment = Variable </a:t>
            </a:r>
            <a:r>
              <a:rPr lang="en-GB" altLang="en-US" sz="2000" smtClean="0">
                <a:latin typeface="Geneva" pitchFamily="112" charset="0"/>
              </a:rPr>
              <a:t>target</a:t>
            </a:r>
            <a:r>
              <a:rPr lang="en-GB" altLang="en-US" sz="2000" i="1" smtClean="0"/>
              <a:t>; Expression </a:t>
            </a:r>
            <a:r>
              <a:rPr lang="en-GB" altLang="en-US" sz="2000" smtClean="0">
                <a:latin typeface="Geneva" pitchFamily="112" charset="0"/>
              </a:rPr>
              <a:t>source</a:t>
            </a:r>
            <a:endParaRPr lang="en-GB" altLang="en-US" sz="2000" b="1" smtClean="0">
              <a:latin typeface="Geneva" pitchFamily="112" charset="0"/>
            </a:endParaRP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 smtClean="0"/>
              <a:t>[[The RHS of the rule above is a list of named essential elements that compose the LHS]]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Expression = VariableRef | Value | Binary | Unary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 smtClean="0"/>
              <a:t>[[The RHS of the rule above has a list of alternatives for the LHS---This type of rule translates into an abstract class in a Java lexer]]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VariableRef = Variable | ArrayRef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Variable = String </a:t>
            </a:r>
            <a:r>
              <a:rPr lang="en-GB" altLang="en-US" sz="2000" smtClean="0">
                <a:latin typeface="Geneva" pitchFamily="112" charset="0"/>
              </a:rPr>
              <a:t>id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ArrayRef = String </a:t>
            </a:r>
            <a:r>
              <a:rPr lang="en-GB" altLang="en-US" sz="2000" smtClean="0">
                <a:latin typeface="Geneva" pitchFamily="112" charset="0"/>
              </a:rPr>
              <a:t>id</a:t>
            </a:r>
            <a:r>
              <a:rPr lang="en-GB" altLang="en-US" sz="2000" i="1" smtClean="0"/>
              <a:t>; Expression </a:t>
            </a:r>
            <a:r>
              <a:rPr lang="en-GB" altLang="en-US" sz="2000" smtClean="0">
                <a:latin typeface="Geneva" pitchFamily="112" charset="0"/>
              </a:rPr>
              <a:t>index</a:t>
            </a:r>
            <a:endParaRPr lang="en-GB" altLang="en-US" sz="2000" i="1" smtClean="0"/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Value = IntValue | BoolValue | FloatValue | CharValue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Binary = Operator </a:t>
            </a:r>
            <a:r>
              <a:rPr lang="en-GB" altLang="en-US" sz="2000" smtClean="0">
                <a:latin typeface="Geneva" pitchFamily="112" charset="0"/>
              </a:rPr>
              <a:t>op</a:t>
            </a:r>
            <a:r>
              <a:rPr lang="en-GB" altLang="en-US" sz="2000" i="1" smtClean="0"/>
              <a:t>; Expression </a:t>
            </a:r>
            <a:r>
              <a:rPr lang="en-GB" altLang="en-US" sz="2000" smtClean="0">
                <a:latin typeface="Geneva" pitchFamily="112" charset="0"/>
              </a:rPr>
              <a:t>term1</a:t>
            </a:r>
            <a:r>
              <a:rPr lang="en-GB" altLang="en-US" sz="2000" smtClean="0"/>
              <a:t>,</a:t>
            </a:r>
            <a:r>
              <a:rPr lang="en-GB" altLang="en-US" sz="2000" smtClean="0">
                <a:latin typeface="Geneva" pitchFamily="112" charset="0"/>
              </a:rPr>
              <a:t> term2</a:t>
            </a:r>
            <a:endParaRPr lang="en-GB" altLang="en-US" sz="2000" i="1" smtClean="0"/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Unary = UnaryOp </a:t>
            </a:r>
            <a:r>
              <a:rPr lang="en-GB" altLang="en-US" sz="2000" smtClean="0">
                <a:latin typeface="Geneva" pitchFamily="112" charset="0"/>
              </a:rPr>
              <a:t>op</a:t>
            </a:r>
            <a:r>
              <a:rPr lang="en-GB" altLang="en-US" sz="2000" i="1" smtClean="0"/>
              <a:t>; Expression </a:t>
            </a:r>
            <a:r>
              <a:rPr lang="en-GB" altLang="en-US" sz="2000" smtClean="0">
                <a:latin typeface="Geneva" pitchFamily="112" charset="0"/>
              </a:rPr>
              <a:t>term</a:t>
            </a:r>
            <a:endParaRPr lang="en-GB" altLang="en-US" sz="2000" i="1" smtClean="0"/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Operator = ArithmeticOp |  RelationalOp | BooleanOp</a:t>
            </a:r>
            <a:endParaRPr lang="en-GB" altLang="en-US" sz="2000" smtClean="0">
              <a:latin typeface="Geneva" pitchFamily="112" charset="0"/>
            </a:endParaRP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 smtClean="0"/>
              <a:t>IntValue = Integer </a:t>
            </a:r>
            <a:r>
              <a:rPr lang="en-GB" altLang="en-US" sz="2000" smtClean="0">
                <a:latin typeface="Geneva" pitchFamily="112" charset="0"/>
              </a:rPr>
              <a:t>intValue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 smtClean="0">
                <a:latin typeface="Geneva" pitchFamily="112" charset="0"/>
              </a:rPr>
              <a:t>…</a:t>
            </a:r>
            <a:r>
              <a:rPr lang="en-GB" altLang="en-US" sz="2000" smtClean="0">
                <a:latin typeface="Geneva" pitchFamily="112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57200"/>
            <a:ext cx="7770813" cy="685800"/>
          </a:xfrm>
        </p:spPr>
        <p:txBody>
          <a:bodyPr lIns="0" tIns="0" rIns="0" bIns="0"/>
          <a:lstStyle/>
          <a:p>
            <a:pPr marL="20638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smtClean="0">
                <a:solidFill>
                  <a:srgbClr val="000000"/>
                </a:solidFill>
                <a:latin typeface="Geneva" pitchFamily="112" charset="0"/>
              </a:rPr>
              <a:t>Abstract Syntax as Java Classes</a:t>
            </a:r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7225" y="1447800"/>
            <a:ext cx="7770813" cy="4676775"/>
          </a:xfrm>
        </p:spPr>
        <p:txBody>
          <a:bodyPr lIns="0" tIns="0" rIns="0" bIns="0"/>
          <a:lstStyle/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abstract class Expression { } 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abstract class VariableRef extends Expression { }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class Variable extends VariableRef { String id; }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class Value extends Expression { … }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class Binary extends Expression {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	Operator op;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	Expression term1, term2;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}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class Unary extends Expression {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	UnaryOp op;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	Expression term;</a:t>
            </a:r>
          </a:p>
          <a:p>
            <a:pPr marL="0" indent="0" defTabSz="457200" eaLnBrk="1" hangingPunct="1">
              <a:lnSpc>
                <a:spcPct val="83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smtClean="0">
                <a:latin typeface="Geneva" pitchFamily="112" charset="0"/>
              </a:rPr>
              <a:t>}</a:t>
            </a:r>
            <a:endParaRPr lang="en-GB" altLang="en-US" smtClean="0">
              <a:latin typeface="Geneva" pitchFamily="112" charset="0"/>
            </a:endParaRP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304800"/>
            <a:ext cx="7770813" cy="8382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Example Abstract Syntax Tree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114800" y="15240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Geneva" pitchFamily="112" charset="0"/>
              </a:rPr>
              <a:t>op   term1   term2</a:t>
            </a:r>
            <a:endParaRPr lang="en-US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130675" y="1997075"/>
            <a:ext cx="2895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740275" y="1997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5883275" y="1997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3581400" cy="2209800"/>
          </a:xfrm>
        </p:spPr>
        <p:txBody>
          <a:bodyPr lIns="0" tIns="0" rIns="0" bIns="0"/>
          <a:lstStyle/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i="1" smtClean="0">
                <a:solidFill>
                  <a:schemeClr val="tx2"/>
                </a:solidFill>
              </a:rPr>
              <a:t>Binary</a:t>
            </a:r>
            <a:r>
              <a:rPr lang="en-GB" altLang="en-US" smtClean="0">
                <a:solidFill>
                  <a:schemeClr val="tx2"/>
                </a:solidFill>
              </a:rPr>
              <a:t> node</a:t>
            </a: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>
              <a:solidFill>
                <a:schemeClr val="tx2"/>
              </a:solidFill>
            </a:endParaRP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>
              <a:solidFill>
                <a:schemeClr val="tx2"/>
              </a:solidFill>
            </a:endParaRP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Abstract Syntax Tree </a:t>
            </a: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for x+2*y (Fig 2.13)</a:t>
            </a:r>
            <a:endParaRPr lang="en-GB" altLang="en-US" smtClean="0">
              <a:solidFill>
                <a:srgbClr val="CCCCFF"/>
              </a:solidFill>
              <a:hlinkClick r:id="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179888" y="2841625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Binary</a:t>
            </a:r>
          </a:p>
        </p:txBody>
      </p:sp>
      <p:grpSp>
        <p:nvGrpSpPr>
          <p:cNvPr id="86025" name="Group 9"/>
          <p:cNvGrpSpPr>
            <a:grpSpLocks/>
          </p:cNvGrpSpPr>
          <p:nvPr/>
        </p:nvGrpSpPr>
        <p:grpSpPr bwMode="auto">
          <a:xfrm>
            <a:off x="2608263" y="3221038"/>
            <a:ext cx="6129337" cy="3167062"/>
            <a:chOff x="1656" y="1802"/>
            <a:chExt cx="3861" cy="1995"/>
          </a:xfrm>
        </p:grpSpPr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2448" y="2016"/>
              <a:ext cx="14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6027" name="Group 11"/>
            <p:cNvGrpSpPr>
              <a:grpSpLocks/>
            </p:cNvGrpSpPr>
            <p:nvPr/>
          </p:nvGrpSpPr>
          <p:grpSpPr bwMode="auto">
            <a:xfrm>
              <a:off x="3693" y="2668"/>
              <a:ext cx="1824" cy="240"/>
              <a:chOff x="2602" y="1258"/>
              <a:chExt cx="1824" cy="240"/>
            </a:xfrm>
          </p:grpSpPr>
          <p:sp>
            <p:nvSpPr>
              <p:cNvPr id="86054" name="Rectangle 12"/>
              <p:cNvSpPr>
                <a:spLocks noChangeArrowheads="1"/>
              </p:cNvSpPr>
              <p:nvPr/>
            </p:nvSpPr>
            <p:spPr bwMode="auto">
              <a:xfrm>
                <a:off x="2602" y="1258"/>
                <a:ext cx="18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055" name="Line 13"/>
              <p:cNvSpPr>
                <a:spLocks noChangeShapeType="1"/>
              </p:cNvSpPr>
              <p:nvPr/>
            </p:nvSpPr>
            <p:spPr bwMode="auto">
              <a:xfrm>
                <a:off x="298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6" name="Line 14"/>
              <p:cNvSpPr>
                <a:spLocks noChangeShapeType="1"/>
              </p:cNvSpPr>
              <p:nvPr/>
            </p:nvSpPr>
            <p:spPr bwMode="auto">
              <a:xfrm>
                <a:off x="370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28" name="Group 15"/>
            <p:cNvGrpSpPr>
              <a:grpSpLocks/>
            </p:cNvGrpSpPr>
            <p:nvPr/>
          </p:nvGrpSpPr>
          <p:grpSpPr bwMode="auto">
            <a:xfrm>
              <a:off x="2807" y="1802"/>
              <a:ext cx="1824" cy="240"/>
              <a:chOff x="2602" y="1258"/>
              <a:chExt cx="1824" cy="240"/>
            </a:xfrm>
          </p:grpSpPr>
          <p:sp>
            <p:nvSpPr>
              <p:cNvPr id="86051" name="Rectangle 16"/>
              <p:cNvSpPr>
                <a:spLocks noChangeArrowheads="1"/>
              </p:cNvSpPr>
              <p:nvPr/>
            </p:nvSpPr>
            <p:spPr bwMode="auto">
              <a:xfrm>
                <a:off x="2602" y="1258"/>
                <a:ext cx="18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052" name="Line 17"/>
              <p:cNvSpPr>
                <a:spLocks noChangeShapeType="1"/>
              </p:cNvSpPr>
              <p:nvPr/>
            </p:nvSpPr>
            <p:spPr bwMode="auto">
              <a:xfrm>
                <a:off x="298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3" name="Line 18"/>
              <p:cNvSpPr>
                <a:spLocks noChangeShapeType="1"/>
              </p:cNvSpPr>
              <p:nvPr/>
            </p:nvSpPr>
            <p:spPr bwMode="auto">
              <a:xfrm>
                <a:off x="370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29" name="Rectangle 19"/>
            <p:cNvSpPr>
              <a:spLocks noChangeArrowheads="1"/>
            </p:cNvSpPr>
            <p:nvPr/>
          </p:nvSpPr>
          <p:spPr bwMode="auto">
            <a:xfrm>
              <a:off x="1990" y="2647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0" name="Rectangle 20"/>
            <p:cNvSpPr>
              <a:spLocks noChangeArrowheads="1"/>
            </p:cNvSpPr>
            <p:nvPr/>
          </p:nvSpPr>
          <p:spPr bwMode="auto">
            <a:xfrm>
              <a:off x="2808" y="2652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1" name="Rectangle 21"/>
            <p:cNvSpPr>
              <a:spLocks noChangeArrowheads="1"/>
            </p:cNvSpPr>
            <p:nvPr/>
          </p:nvSpPr>
          <p:spPr bwMode="auto">
            <a:xfrm>
              <a:off x="3301" y="3489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2" name="Rectangle 22"/>
            <p:cNvSpPr>
              <a:spLocks noChangeArrowheads="1"/>
            </p:cNvSpPr>
            <p:nvPr/>
          </p:nvSpPr>
          <p:spPr bwMode="auto">
            <a:xfrm>
              <a:off x="4152" y="3494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3" name="Rectangle 23"/>
            <p:cNvSpPr>
              <a:spLocks noChangeArrowheads="1"/>
            </p:cNvSpPr>
            <p:nvPr/>
          </p:nvSpPr>
          <p:spPr bwMode="auto">
            <a:xfrm>
              <a:off x="5081" y="3492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4" name="Text Box 24"/>
            <p:cNvSpPr txBox="1">
              <a:spLocks noChangeArrowheads="1"/>
            </p:cNvSpPr>
            <p:nvPr/>
          </p:nvSpPr>
          <p:spPr bwMode="auto">
            <a:xfrm>
              <a:off x="3518" y="2411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Binary</a:t>
              </a:r>
            </a:p>
          </p:txBody>
        </p:sp>
        <p:sp>
          <p:nvSpPr>
            <p:cNvPr id="86035" name="Text Box 25"/>
            <p:cNvSpPr txBox="1">
              <a:spLocks noChangeArrowheads="1"/>
            </p:cNvSpPr>
            <p:nvPr/>
          </p:nvSpPr>
          <p:spPr bwMode="auto">
            <a:xfrm>
              <a:off x="1656" y="2387"/>
              <a:ext cx="7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Operator</a:t>
              </a:r>
            </a:p>
          </p:txBody>
        </p:sp>
        <p:sp>
          <p:nvSpPr>
            <p:cNvPr id="86036" name="Text Box 26"/>
            <p:cNvSpPr txBox="1">
              <a:spLocks noChangeArrowheads="1"/>
            </p:cNvSpPr>
            <p:nvPr/>
          </p:nvSpPr>
          <p:spPr bwMode="auto">
            <a:xfrm>
              <a:off x="2955" y="3231"/>
              <a:ext cx="7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Operator</a:t>
              </a:r>
            </a:p>
          </p:txBody>
        </p:sp>
        <p:sp>
          <p:nvSpPr>
            <p:cNvPr id="86037" name="Text Box 27"/>
            <p:cNvSpPr txBox="1">
              <a:spLocks noChangeArrowheads="1"/>
            </p:cNvSpPr>
            <p:nvPr/>
          </p:nvSpPr>
          <p:spPr bwMode="auto">
            <a:xfrm>
              <a:off x="2519" y="2398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Variable</a:t>
              </a:r>
            </a:p>
          </p:txBody>
        </p:sp>
        <p:sp>
          <p:nvSpPr>
            <p:cNvPr id="86038" name="Text Box 28"/>
            <p:cNvSpPr txBox="1">
              <a:spLocks noChangeArrowheads="1"/>
            </p:cNvSpPr>
            <p:nvPr/>
          </p:nvSpPr>
          <p:spPr bwMode="auto">
            <a:xfrm>
              <a:off x="4709" y="325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Variable</a:t>
              </a:r>
            </a:p>
          </p:txBody>
        </p:sp>
        <p:sp>
          <p:nvSpPr>
            <p:cNvPr id="86039" name="Text Box 29"/>
            <p:cNvSpPr txBox="1">
              <a:spLocks noChangeArrowheads="1"/>
            </p:cNvSpPr>
            <p:nvPr/>
          </p:nvSpPr>
          <p:spPr bwMode="auto">
            <a:xfrm>
              <a:off x="3901" y="3253"/>
              <a:ext cx="4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Value</a:t>
              </a:r>
            </a:p>
          </p:txBody>
        </p:sp>
        <p:sp>
          <p:nvSpPr>
            <p:cNvPr id="86040" name="Text Box 30"/>
            <p:cNvSpPr txBox="1">
              <a:spLocks noChangeArrowheads="1"/>
            </p:cNvSpPr>
            <p:nvPr/>
          </p:nvSpPr>
          <p:spPr bwMode="auto">
            <a:xfrm>
              <a:off x="2056" y="2611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+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1" name="Text Box 31"/>
            <p:cNvSpPr txBox="1">
              <a:spLocks noChangeArrowheads="1"/>
            </p:cNvSpPr>
            <p:nvPr/>
          </p:nvSpPr>
          <p:spPr bwMode="auto">
            <a:xfrm>
              <a:off x="4235" y="346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2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2" name="Text Box 32"/>
            <p:cNvSpPr txBox="1">
              <a:spLocks noChangeArrowheads="1"/>
            </p:cNvSpPr>
            <p:nvPr/>
          </p:nvSpPr>
          <p:spPr bwMode="auto">
            <a:xfrm>
              <a:off x="5158" y="345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y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3" name="Text Box 33"/>
            <p:cNvSpPr txBox="1">
              <a:spLocks noChangeArrowheads="1"/>
            </p:cNvSpPr>
            <p:nvPr/>
          </p:nvSpPr>
          <p:spPr bwMode="auto">
            <a:xfrm>
              <a:off x="3383" y="347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*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4" name="Text Box 34"/>
            <p:cNvSpPr txBox="1">
              <a:spLocks noChangeArrowheads="1"/>
            </p:cNvSpPr>
            <p:nvPr/>
          </p:nvSpPr>
          <p:spPr bwMode="auto">
            <a:xfrm>
              <a:off x="2901" y="26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x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5" name="Line 35"/>
            <p:cNvSpPr>
              <a:spLocks noChangeShapeType="1"/>
            </p:cNvSpPr>
            <p:nvPr/>
          </p:nvSpPr>
          <p:spPr bwMode="auto">
            <a:xfrm flipH="1">
              <a:off x="2361" y="1977"/>
              <a:ext cx="637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Line 36"/>
            <p:cNvSpPr>
              <a:spLocks noChangeShapeType="1"/>
            </p:cNvSpPr>
            <p:nvPr/>
          </p:nvSpPr>
          <p:spPr bwMode="auto">
            <a:xfrm flipH="1">
              <a:off x="3167" y="1964"/>
              <a:ext cx="345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7" name="Line 37"/>
            <p:cNvSpPr>
              <a:spLocks noChangeShapeType="1"/>
            </p:cNvSpPr>
            <p:nvPr/>
          </p:nvSpPr>
          <p:spPr bwMode="auto">
            <a:xfrm>
              <a:off x="4215" y="1977"/>
              <a:ext cx="175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8" name="Line 38"/>
            <p:cNvSpPr>
              <a:spLocks noChangeShapeType="1"/>
            </p:cNvSpPr>
            <p:nvPr/>
          </p:nvSpPr>
          <p:spPr bwMode="auto">
            <a:xfrm flipH="1">
              <a:off x="3636" y="2816"/>
              <a:ext cx="234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Line 39"/>
            <p:cNvSpPr>
              <a:spLocks noChangeShapeType="1"/>
            </p:cNvSpPr>
            <p:nvPr/>
          </p:nvSpPr>
          <p:spPr bwMode="auto">
            <a:xfrm flipH="1">
              <a:off x="4397" y="2823"/>
              <a:ext cx="71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0" name="Line 40"/>
            <p:cNvSpPr>
              <a:spLocks noChangeShapeType="1"/>
            </p:cNvSpPr>
            <p:nvPr/>
          </p:nvSpPr>
          <p:spPr bwMode="auto">
            <a:xfrm>
              <a:off x="5132" y="2842"/>
              <a:ext cx="253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7723187" cy="1524000"/>
          </a:xfrm>
        </p:spPr>
        <p:txBody>
          <a:bodyPr lIns="0" tIns="0" rIns="0" bIns="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smtClean="0"/>
              <a:t>Remaining Abstract Syntax of </a:t>
            </a:r>
            <a:r>
              <a:rPr lang="en-GB" altLang="en-US" sz="3200" i="1" smtClean="0"/>
              <a:t>Clite </a:t>
            </a:r>
            <a:br>
              <a:rPr lang="en-GB" altLang="en-US" sz="3200" i="1" smtClean="0"/>
            </a:br>
            <a:r>
              <a:rPr lang="en-GB" altLang="en-US" sz="3200" smtClean="0"/>
              <a:t>(</a:t>
            </a:r>
            <a:r>
              <a:rPr lang="en-GB" altLang="en-US" sz="3200" i="1" smtClean="0"/>
              <a:t>Declarations</a:t>
            </a:r>
            <a:r>
              <a:rPr lang="en-GB" altLang="en-US" sz="3200" smtClean="0"/>
              <a:t> and </a:t>
            </a:r>
            <a:r>
              <a:rPr lang="en-GB" altLang="en-US" sz="3200" i="1" smtClean="0"/>
              <a:t>Statements</a:t>
            </a:r>
            <a:r>
              <a:rPr lang="en-GB" altLang="en-US" sz="3200" smtClean="0"/>
              <a:t>)</a:t>
            </a:r>
            <a:r>
              <a:rPr lang="en-GB" altLang="en-US" sz="3200" i="1" smtClean="0"/>
              <a:t/>
            </a:r>
            <a:br>
              <a:rPr lang="en-GB" altLang="en-US" sz="3200" i="1" smtClean="0"/>
            </a:br>
            <a:r>
              <a:rPr lang="en-GB" altLang="en-US" sz="3200" smtClean="0">
                <a:solidFill>
                  <a:srgbClr val="1C13FF"/>
                </a:solidFill>
              </a:rPr>
              <a:t>Fig 2.14</a:t>
            </a:r>
            <a:endParaRPr lang="en-GB" altLang="en-US" sz="4000" smtClean="0"/>
          </a:p>
        </p:txBody>
      </p:sp>
      <p:pic>
        <p:nvPicPr>
          <p:cNvPr id="87043" name="Picture 3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886200" y="51816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Chomsky Hierarchy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486400" cy="41148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 smtClean="0"/>
              <a:t>Regular grammar -- least powerful</a:t>
            </a:r>
          </a:p>
          <a:p>
            <a:pPr eaLnBrk="1" hangingPunct="1"/>
            <a:r>
              <a:rPr lang="en-GB" altLang="en-US" smtClean="0"/>
              <a:t>Context-free grammar (BNF)</a:t>
            </a:r>
          </a:p>
          <a:p>
            <a:pPr eaLnBrk="1" hangingPunct="1"/>
            <a:r>
              <a:rPr lang="en-GB" altLang="en-US" smtClean="0"/>
              <a:t>Context-sensitive grammar</a:t>
            </a:r>
          </a:p>
          <a:p>
            <a:pPr eaLnBrk="1" hangingPunct="1"/>
            <a:r>
              <a:rPr lang="en-GB" altLang="en-US" smtClean="0"/>
              <a:t>Unrestricted grammar</a:t>
            </a:r>
            <a:endParaRPr lang="en-US" altLang="en-US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381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5410200"/>
            <a:ext cx="30448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Noam Chomsky, 1928-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30Lect1">
  <a:themeElements>
    <a:clrScheme name="330Lect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30Lect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30Lect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0Lect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330Lect1</Template>
  <TotalTime>1339</TotalTime>
  <Words>2892</Words>
  <Application>Microsoft Office PowerPoint</Application>
  <PresentationFormat>On-screen Show (4:3)</PresentationFormat>
  <Paragraphs>754</Paragraphs>
  <Slides>84</Slides>
  <Notes>84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Times New Roman</vt:lpstr>
      <vt:lpstr>Arial</vt:lpstr>
      <vt:lpstr>Tw Cen MT</vt:lpstr>
      <vt:lpstr>Baskerville Old Face</vt:lpstr>
      <vt:lpstr>Geneva</vt:lpstr>
      <vt:lpstr>Courier New</vt:lpstr>
      <vt:lpstr>Symbol</vt:lpstr>
      <vt:lpstr>Times</vt:lpstr>
      <vt:lpstr>Courier</vt:lpstr>
      <vt:lpstr>Monaco</vt:lpstr>
      <vt:lpstr>Helvetica</vt:lpstr>
      <vt:lpstr>330Lect1</vt:lpstr>
      <vt:lpstr>Microsoft Photo Editor 3.0 Photo</vt:lpstr>
      <vt:lpstr>Microsoft Equation</vt:lpstr>
      <vt:lpstr>CSCE 330 Programming Language Structures Syntax (Slides mainly based on Tucker and Noonan)</vt:lpstr>
      <vt:lpstr>Syntax and Semantics</vt:lpstr>
      <vt:lpstr>Contents</vt:lpstr>
      <vt:lpstr>Thinking about Syntax</vt:lpstr>
      <vt:lpstr>Levels of Syntax</vt:lpstr>
      <vt:lpstr>2.1 Grammars</vt:lpstr>
      <vt:lpstr>The General Problem of Describing Syntax: Terminology</vt:lpstr>
      <vt:lpstr>Formal Definition of Languages</vt:lpstr>
      <vt:lpstr>Chomsky Hierarchy</vt:lpstr>
      <vt:lpstr>Regular Grammar</vt:lpstr>
      <vt:lpstr>Example</vt:lpstr>
      <vt:lpstr>Context-Sensitive Grammars</vt:lpstr>
      <vt:lpstr>Unrestricted Grammar</vt:lpstr>
      <vt:lpstr>2.1.1 Backus-Naur Form (BNF)</vt:lpstr>
      <vt:lpstr>BNF Grammar</vt:lpstr>
      <vt:lpstr>Example: Binary Digits</vt:lpstr>
      <vt:lpstr>2.1.2  Derivations</vt:lpstr>
      <vt:lpstr>Derivation of 352 as an Integer</vt:lpstr>
      <vt:lpstr>Derivation of 352 (step 1)</vt:lpstr>
      <vt:lpstr>Derivation of 352 (steps 1-2)</vt:lpstr>
      <vt:lpstr>Derivation of 352 (steps 1-3)</vt:lpstr>
      <vt:lpstr>Derivation of 352 (steps 1-4)</vt:lpstr>
      <vt:lpstr>Derivation of 352 (steps 1-5)</vt:lpstr>
      <vt:lpstr>Derivation of 352 (steps 1-6)</vt:lpstr>
      <vt:lpstr>A Different Derivation of 352</vt:lpstr>
      <vt:lpstr>Notation for Derivations</vt:lpstr>
      <vt:lpstr>2.1.3 Parse Trees</vt:lpstr>
      <vt:lpstr>E.g., The step Integer  Integer Digit appears in the parse tree as:  </vt:lpstr>
      <vt:lpstr>PowerPoint Presentation</vt:lpstr>
      <vt:lpstr>Arithmetic Expression Grammar</vt:lpstr>
      <vt:lpstr>PowerPoint Presentation</vt:lpstr>
      <vt:lpstr>Contents</vt:lpstr>
      <vt:lpstr>2.1.4 Associativity and Precedence</vt:lpstr>
      <vt:lpstr>PowerPoint Presentation</vt:lpstr>
      <vt:lpstr>PowerPoint Presentation</vt:lpstr>
      <vt:lpstr>2.1.5 Ambiguous Grammars</vt:lpstr>
      <vt:lpstr>An Ambiguous Expression Grammar G2</vt:lpstr>
      <vt:lpstr>PowerPoint Presentation</vt:lpstr>
      <vt:lpstr>The Dangling Else</vt:lpstr>
      <vt:lpstr>Example of Dangling Else</vt:lpstr>
      <vt:lpstr>PowerPoint Presentation</vt:lpstr>
      <vt:lpstr>Solving the dangling else ambiguity</vt:lpstr>
      <vt:lpstr>2.2  Extended BNF (EBNF)</vt:lpstr>
      <vt:lpstr>EBNF Examples</vt:lpstr>
      <vt:lpstr>EBNF to BNF</vt:lpstr>
      <vt:lpstr>PowerPoint Presentation</vt:lpstr>
      <vt:lpstr>PowerPoint Presentation</vt:lpstr>
      <vt:lpstr>PowerPoint Presentation</vt:lpstr>
      <vt:lpstr>Contents</vt:lpstr>
      <vt:lpstr>2.3  Syntax of a Small Language: Clite</vt:lpstr>
      <vt:lpstr>Fig. 2.7 [T] Clite Grammar: Statements</vt:lpstr>
      <vt:lpstr>Fig. 2.7 Clite Grammar: Expressions</vt:lpstr>
      <vt:lpstr>Fig. 2.7  Clite grammar: lexical level</vt:lpstr>
      <vt:lpstr>Issues Not Addressed by this Grammar</vt:lpstr>
      <vt:lpstr>2.3.1  Lexical Syntax</vt:lpstr>
      <vt:lpstr>Scan: Divide Input into Tokens</vt:lpstr>
      <vt:lpstr>Developing a Scanner</vt:lpstr>
      <vt:lpstr>Whitespace</vt:lpstr>
      <vt:lpstr>Whitespace Examples in Pascal</vt:lpstr>
      <vt:lpstr>Comments</vt:lpstr>
      <vt:lpstr>Identifier</vt:lpstr>
      <vt:lpstr> </vt:lpstr>
      <vt:lpstr>Should Identifiers be case-sensitive?</vt:lpstr>
      <vt:lpstr>2.3.2 Concrete Syntax</vt:lpstr>
      <vt:lpstr>Expressions in Clite</vt:lpstr>
      <vt:lpstr>Associativity and Precedence</vt:lpstr>
      <vt:lpstr>Clite Equality, Relational Operators</vt:lpstr>
      <vt:lpstr>Bonus Slides</vt:lpstr>
      <vt:lpstr>2.4  Compilers and Interpreters</vt:lpstr>
      <vt:lpstr>Lexer</vt:lpstr>
      <vt:lpstr>Parser</vt:lpstr>
      <vt:lpstr>Semantic Analysis</vt:lpstr>
      <vt:lpstr>Code Optimization</vt:lpstr>
      <vt:lpstr>Code Generation</vt:lpstr>
      <vt:lpstr>Interpreter</vt:lpstr>
      <vt:lpstr>2.5  Linking Syntax and Semantics</vt:lpstr>
      <vt:lpstr>Parse Tree for  z = x + 2*y; Fig. 2.9</vt:lpstr>
      <vt:lpstr>Finding a More Efficient Tree</vt:lpstr>
      <vt:lpstr>Abstract Syntax Tree for  z = x + 2*y; Fig. 2.10</vt:lpstr>
      <vt:lpstr>Abstract Syntax</vt:lpstr>
      <vt:lpstr>Abstract Syntax of Clite Assignments </vt:lpstr>
      <vt:lpstr>Abstract Syntax as Java Classes</vt:lpstr>
      <vt:lpstr>Example Abstract Syntax Tree</vt:lpstr>
      <vt:lpstr>Remaining Abstract Syntax of Clite  (Declarations and Statements) Fig 2.14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330 Programming Language Structures</dc:title>
  <dc:creator>Marco Valtorta</dc:creator>
  <cp:lastModifiedBy>Marco Valtorta</cp:lastModifiedBy>
  <cp:revision>73</cp:revision>
  <cp:lastPrinted>2012-11-29T15:43:17Z</cp:lastPrinted>
  <dcterms:created xsi:type="dcterms:W3CDTF">2004-08-19T01:30:12Z</dcterms:created>
  <dcterms:modified xsi:type="dcterms:W3CDTF">2017-10-03T15:52:14Z</dcterms:modified>
</cp:coreProperties>
</file>