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0" r:id="rId3"/>
    <p:sldId id="257" r:id="rId4"/>
    <p:sldId id="258" r:id="rId5"/>
    <p:sldId id="273" r:id="rId6"/>
    <p:sldId id="349" r:id="rId7"/>
    <p:sldId id="346" r:id="rId8"/>
    <p:sldId id="345" r:id="rId9"/>
    <p:sldId id="261" r:id="rId10"/>
    <p:sldId id="350" r:id="rId11"/>
    <p:sldId id="271" r:id="rId12"/>
    <p:sldId id="263" r:id="rId13"/>
    <p:sldId id="264" r:id="rId14"/>
    <p:sldId id="280" r:id="rId15"/>
    <p:sldId id="336" r:id="rId16"/>
    <p:sldId id="352" r:id="rId17"/>
    <p:sldId id="338" r:id="rId18"/>
    <p:sldId id="342" r:id="rId19"/>
    <p:sldId id="265" r:id="rId20"/>
    <p:sldId id="266" r:id="rId21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chemeClr val="tx1"/>
    </p:penClr>
  </p:showPr>
  <p:clrMru>
    <a:srgbClr val="FF6600"/>
    <a:srgbClr val="CCFF99"/>
    <a:srgbClr val="FFCC99"/>
    <a:srgbClr val="FF9933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5660" autoAdjust="0"/>
    <p:restoredTop sz="94683" autoAdjust="0"/>
  </p:normalViewPr>
  <p:slideViewPr>
    <p:cSldViewPr>
      <p:cViewPr>
        <p:scale>
          <a:sx n="66" d="100"/>
          <a:sy n="66" d="100"/>
        </p:scale>
        <p:origin x="-5584" y="-18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320"/>
    </p:cViewPr>
  </p:sorterViewPr>
  <p:notesViewPr>
    <p:cSldViewPr>
      <p:cViewPr>
        <p:scale>
          <a:sx n="100" d="100"/>
          <a:sy n="100" d="100"/>
        </p:scale>
        <p:origin x="-636" y="-7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B505530A-C600-4ECA-BA0D-3D4D16BA041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533400" y="304800"/>
            <a:ext cx="38163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3" tIns="50122" rIns="100243" bIns="50122"/>
          <a:lstStyle/>
          <a:p>
            <a:pPr algn="l" defTabSz="1003300"/>
            <a:r>
              <a:rPr lang="en-US" sz="1800" b="1" i="1"/>
              <a:t>Design and Analysis of Algorithms</a:t>
            </a: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4322763" y="304800"/>
            <a:ext cx="2382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3" tIns="50122" rIns="100243" bIns="50122"/>
          <a:lstStyle/>
          <a:p>
            <a:pPr algn="r" defTabSz="1003300"/>
            <a:r>
              <a:rPr lang="en-US" sz="1800" b="1" i="1"/>
              <a:t>Chapter 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endParaRPr lang="en-US"/>
          </a:p>
        </p:txBody>
      </p:sp>
      <p:sp>
        <p:nvSpPr>
          <p:cNvPr id="9216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endParaRPr lang="en-US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48EF1A81-BCE8-469E-AEFA-BC65234ABDB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4BE23B-0207-440B-AFDD-F8FB5F032E7E}" type="slidenum">
              <a:rPr lang="en-US"/>
              <a:pPr/>
              <a:t>1</a:t>
            </a:fld>
            <a:endParaRPr lang="en-US"/>
          </a:p>
        </p:txBody>
      </p:sp>
      <p:sp>
        <p:nvSpPr>
          <p:cNvPr id="3942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306A4A-7F88-4D6C-A282-6C70BF9A7553}" type="slidenum">
              <a:rPr lang="en-US"/>
              <a:pPr/>
              <a:t>10</a:t>
            </a:fld>
            <a:endParaRPr lang="en-US"/>
          </a:p>
        </p:txBody>
      </p:sp>
      <p:sp>
        <p:nvSpPr>
          <p:cNvPr id="3993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1AFD0-2F7A-4520-9311-6B774A1AB756}" type="slidenum">
              <a:rPr lang="en-US"/>
              <a:pPr/>
              <a:t>11</a:t>
            </a:fld>
            <a:endParaRPr lang="en-US"/>
          </a:p>
        </p:txBody>
      </p:sp>
      <p:sp>
        <p:nvSpPr>
          <p:cNvPr id="4003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66E2B-7845-4A6A-8CBE-12F653F811CF}" type="slidenum">
              <a:rPr lang="en-US"/>
              <a:pPr/>
              <a:t>12</a:t>
            </a:fld>
            <a:endParaRPr lang="en-US"/>
          </a:p>
        </p:txBody>
      </p:sp>
      <p:sp>
        <p:nvSpPr>
          <p:cNvPr id="2877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12A5B-28A1-4886-A5EC-9EE8AF5C5A11}" type="slidenum">
              <a:rPr lang="en-US"/>
              <a:pPr/>
              <a:t>13</a:t>
            </a:fld>
            <a:endParaRPr lang="en-US"/>
          </a:p>
        </p:txBody>
      </p:sp>
      <p:sp>
        <p:nvSpPr>
          <p:cNvPr id="288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E0FF76-64C0-4587-AC9C-0FDF94AEE2BC}" type="slidenum">
              <a:rPr lang="en-US"/>
              <a:pPr/>
              <a:t>14</a:t>
            </a:fld>
            <a:endParaRPr lang="en-US"/>
          </a:p>
        </p:txBody>
      </p:sp>
      <p:sp>
        <p:nvSpPr>
          <p:cNvPr id="4034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A673CA-E27D-4C7D-9A9F-B0E228D1C98B}" type="slidenum">
              <a:rPr lang="en-US"/>
              <a:pPr/>
              <a:t>15</a:t>
            </a:fld>
            <a:endParaRPr lang="en-US"/>
          </a:p>
        </p:txBody>
      </p:sp>
      <p:sp>
        <p:nvSpPr>
          <p:cNvPr id="4044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245B49-066F-4608-B21C-FBDBD74A2CAF}" type="slidenum">
              <a:rPr lang="en-US"/>
              <a:pPr/>
              <a:t>16</a:t>
            </a:fld>
            <a:endParaRPr lang="en-US"/>
          </a:p>
        </p:txBody>
      </p:sp>
      <p:sp>
        <p:nvSpPr>
          <p:cNvPr id="418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C8FD69-CEB6-4F39-9201-22ACDC0C1E15}" type="slidenum">
              <a:rPr lang="en-US"/>
              <a:pPr/>
              <a:t>17</a:t>
            </a:fld>
            <a:endParaRPr lang="en-US"/>
          </a:p>
        </p:txBody>
      </p:sp>
      <p:sp>
        <p:nvSpPr>
          <p:cNvPr id="3676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r>
              <a:rPr lang="en-US"/>
              <a:t>Unfortunately, d is not necessarily the smallest distance between all pairs of points in S1 and </a:t>
            </a:r>
          </a:p>
          <a:p>
            <a:r>
              <a:rPr lang="en-US"/>
              <a:t>S2 because a closer pair of points can lie on the opposite sides separating the line. When we </a:t>
            </a:r>
          </a:p>
          <a:p>
            <a:r>
              <a:rPr lang="en-US"/>
              <a:t>combine the two sets, we must examine such points. (Illustrate this on the diagram)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51DCCF-0220-4141-8742-90F68829F2FD}" type="slidenum">
              <a:rPr lang="en-US"/>
              <a:pPr/>
              <a:t>18</a:t>
            </a:fld>
            <a:endParaRPr lang="en-US"/>
          </a:p>
        </p:txBody>
      </p:sp>
      <p:sp>
        <p:nvSpPr>
          <p:cNvPr id="3737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9193EC-4039-405C-ADCA-A413007D86EC}" type="slidenum">
              <a:rPr lang="en-US"/>
              <a:pPr/>
              <a:t>19</a:t>
            </a:fld>
            <a:endParaRPr lang="en-US"/>
          </a:p>
        </p:txBody>
      </p:sp>
      <p:sp>
        <p:nvSpPr>
          <p:cNvPr id="2918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57300" y="685800"/>
            <a:ext cx="4800600" cy="3600450"/>
          </a:xfrm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F36AA1-B6EF-4CA2-AB61-1FC69FDF7C5C}" type="slidenum">
              <a:rPr lang="en-US"/>
              <a:pPr/>
              <a:t>2</a:t>
            </a:fld>
            <a:endParaRPr lang="en-US"/>
          </a:p>
        </p:txBody>
      </p:sp>
      <p:sp>
        <p:nvSpPr>
          <p:cNvPr id="3952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602B10-2A65-45FB-9BB8-97EE33038957}" type="slidenum">
              <a:rPr lang="en-US"/>
              <a:pPr/>
              <a:t>20</a:t>
            </a:fld>
            <a:endParaRPr lang="en-US"/>
          </a:p>
        </p:txBody>
      </p:sp>
      <p:sp>
        <p:nvSpPr>
          <p:cNvPr id="4136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56BE5E-3F85-4905-9484-F7B16C6C43F5}" type="slidenum">
              <a:rPr lang="en-US"/>
              <a:pPr/>
              <a:t>3</a:t>
            </a:fld>
            <a:endParaRPr lang="en-US"/>
          </a:p>
        </p:txBody>
      </p:sp>
      <p:sp>
        <p:nvSpPr>
          <p:cNvPr id="3962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5C8627-1EC0-4E93-A5C3-868B1F9009B2}" type="slidenum">
              <a:rPr lang="en-US"/>
              <a:pPr/>
              <a:t>4</a:t>
            </a:fld>
            <a:endParaRPr lang="en-US"/>
          </a:p>
        </p:txBody>
      </p:sp>
      <p:sp>
        <p:nvSpPr>
          <p:cNvPr id="2826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C7B748-9ADB-49E2-AD77-075C1DCCC471}" type="slidenum">
              <a:rPr lang="en-US"/>
              <a:pPr/>
              <a:t>5</a:t>
            </a:fld>
            <a:endParaRPr lang="en-US"/>
          </a:p>
        </p:txBody>
      </p:sp>
      <p:sp>
        <p:nvSpPr>
          <p:cNvPr id="299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D35B91-C375-4990-A105-8BAA80F378CC}" type="slidenum">
              <a:rPr lang="en-US"/>
              <a:pPr/>
              <a:t>6</a:t>
            </a:fld>
            <a:endParaRPr lang="en-US"/>
          </a:p>
        </p:txBody>
      </p:sp>
      <p:sp>
        <p:nvSpPr>
          <p:cNvPr id="3973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87DB8C-55A5-4E2F-AEF3-A45647C16FC6}" type="slidenum">
              <a:rPr lang="en-US"/>
              <a:pPr/>
              <a:t>7</a:t>
            </a:fld>
            <a:endParaRPr lang="en-US"/>
          </a:p>
        </p:txBody>
      </p:sp>
      <p:sp>
        <p:nvSpPr>
          <p:cNvPr id="3983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778C09-61F4-4F2C-98B6-23F463B41353}" type="slidenum">
              <a:rPr lang="en-US"/>
              <a:pPr/>
              <a:t>8</a:t>
            </a:fld>
            <a:endParaRPr lang="en-US"/>
          </a:p>
        </p:txBody>
      </p:sp>
      <p:sp>
        <p:nvSpPr>
          <p:cNvPr id="3788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 over this example in detail, then do another example of merging, something like:</a:t>
            </a:r>
          </a:p>
          <a:p>
            <a:endParaRPr lang="en-US"/>
          </a:p>
          <a:p>
            <a:r>
              <a:rPr lang="en-US"/>
              <a:t>(1 2 5 7 9)</a:t>
            </a:r>
          </a:p>
          <a:p>
            <a:r>
              <a:rPr lang="en-US"/>
              <a:t>(3 4 6)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611D3D-4BAF-4FFC-A1F8-D4EACE545936}" type="slidenum">
              <a:rPr lang="en-US"/>
              <a:pPr/>
              <a:t>9</a:t>
            </a:fld>
            <a:endParaRPr lang="en-US"/>
          </a:p>
        </p:txBody>
      </p:sp>
      <p:sp>
        <p:nvSpPr>
          <p:cNvPr id="2856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even if not analyzing in detail, show the recurrence for mergesort in worst case:</a:t>
            </a:r>
          </a:p>
          <a:p>
            <a:r>
              <a:rPr lang="en-US"/>
              <a:t>T(n) = 2 T(n/2) + (n-1)</a:t>
            </a:r>
          </a:p>
          <a:p>
            <a:endParaRPr lang="en-US"/>
          </a:p>
          <a:p>
            <a:r>
              <a:rPr lang="en-US"/>
              <a:t>                         worst case comparisons for merge</a:t>
            </a:r>
          </a:p>
        </p:txBody>
      </p:sp>
      <p:sp>
        <p:nvSpPr>
          <p:cNvPr id="285700" name="Line 4"/>
          <p:cNvSpPr>
            <a:spLocks noChangeShapeType="1"/>
          </p:cNvSpPr>
          <p:nvPr/>
        </p:nvSpPr>
        <p:spPr bwMode="auto">
          <a:xfrm flipV="1">
            <a:off x="2286000" y="6705600"/>
            <a:ext cx="0" cy="228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7772400" cy="9144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981200"/>
            <a:ext cx="7543800" cy="39624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12954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733800" y="62484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Design and Analysis of Algorithms - Chapter 4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162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6A2DB2-E7C2-4234-B9B3-495D686DF68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463550" y="2700338"/>
            <a:ext cx="161925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 rot="-5400000">
            <a:off x="4457700" y="-2933700"/>
            <a:ext cx="228600" cy="9144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p" autoUpdateAnimBg="0" advAuto="0"/>
      <p:bldP spid="4102" grpId="0" build="p" autoUpdateAnimBg="0" advAuto="0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4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A. Levitin “Introduction to the Design &amp; Analysis of Algorithms,” 3rd ed., Ch. 5 ©2012 Pearson Education, Inc. Upper Saddle River, NJ.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35701E-BCC4-4380-9AD3-2A4B633547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152400"/>
            <a:ext cx="207645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607695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A. Levitin “Introduction to the Design &amp; Analysis of Algorithms,” 3rd ed., Ch. 5 ©2012 Pearson Education, Inc. Upper Saddle River, NJ.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1CFC4A-4AFA-4F6D-930E-8B4FA3AB15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58825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66825"/>
            <a:ext cx="4076700" cy="4905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66825"/>
            <a:ext cx="4076700" cy="4905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2555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400800"/>
            <a:ext cx="64008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A. Levitin “Introduction to the Design &amp; Analysis of Algorithms,” 3rd ed., Ch. 5 ©2012 Pearson Education, Inc. Upper Saddle River, NJ. All Rights Reserved.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D9B2A81C-5036-413A-B1B4-F3995D7462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A. Levitin “Introduction to the Design &amp; Analysis of Algorithms,” 3rd ed., Ch. 5 ©2012 Pearson Education, Inc. Upper Saddle River, NJ.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5D7A78-B876-4CFC-91C2-E73B3473F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A. Levitin “Introduction to the Design &amp; Analysis of Algorithms,” 3rd ed., Ch. 5 ©2012 Pearson Education, Inc. Upper Saddle River, NJ.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89865-F318-4A70-B4A1-92D8A17C03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66825"/>
            <a:ext cx="4076700" cy="4905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66825"/>
            <a:ext cx="4076700" cy="4905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A. Levitin “Introduction to the Design &amp; Analysis of Algorithms,” 3rd ed., Ch. 5 ©2012 Pearson Education, Inc. Upper Saddle River, NJ. All Rights Reserved.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20ED7-5B2F-4F35-B8FB-6EED89F6FF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A. Levitin “Introduction to the Design &amp; Analysis of Algorithms,” 3rd ed., Ch. 5 ©2012 Pearson Education, Inc. Upper Saddle River, NJ.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A0E34C-E429-450D-8F13-94DE1477E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A. Levitin “Introduction to the Design &amp; Analysis of Algorithms,” 3rd ed., Ch. 5 ©2012 Pearson Education, Inc. Upper Saddle River, NJ.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E77CCC-40E3-4C0B-B981-0ED4F508AC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A. Levitin “Introduction to the Design &amp; Analysis of Algorithms,” 3rd ed., Ch. 5 ©2012 Pearson Education, Inc. Upper Saddle River, NJ. All Rights Reserved.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086F7B-3467-4AD7-A0C6-B5D34CAC66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A. Levitin “Introduction to the Design &amp; Analysis of Algorithms,” 3rd ed., Ch. 5 ©2012 Pearson Education, Inc. Upper Saddle River, NJ. All Rights Reserved.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1A450D-04A1-4A25-BBAD-0B952AF2E8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A. Levitin “Introduction to the Design &amp; Analysis of Algorithms,” 3rd ed., Ch. 5 ©2012 Pearson Education, Inc. Upper Saddle River, NJ. All Rights Reserved.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29F78E-F658-4443-8D0F-06930361E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8329613" y="733425"/>
            <a:ext cx="720725" cy="531813"/>
            <a:chOff x="5247" y="462"/>
            <a:chExt cx="454" cy="335"/>
          </a:xfrm>
        </p:grpSpPr>
        <p:sp>
          <p:nvSpPr>
            <p:cNvPr id="3076" name="AutoShape 4"/>
            <p:cNvSpPr>
              <a:spLocks noChangeArrowheads="1"/>
            </p:cNvSpPr>
            <p:nvPr/>
          </p:nvSpPr>
          <p:spPr bwMode="auto">
            <a:xfrm rot="10800000" flipH="1">
              <a:off x="5564" y="462"/>
              <a:ext cx="137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" name="AutoShape 5"/>
            <p:cNvSpPr>
              <a:spLocks noChangeArrowheads="1"/>
            </p:cNvSpPr>
            <p:nvPr/>
          </p:nvSpPr>
          <p:spPr bwMode="auto">
            <a:xfrm rot="10800000" flipH="1">
              <a:off x="5407" y="462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" name="AutoShape 6"/>
            <p:cNvSpPr>
              <a:spLocks noChangeArrowheads="1"/>
            </p:cNvSpPr>
            <p:nvPr/>
          </p:nvSpPr>
          <p:spPr bwMode="auto">
            <a:xfrm rot="10800000" flipH="1">
              <a:off x="5247" y="462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7"/>
          <p:cNvGrpSpPr>
            <a:grpSpLocks/>
          </p:cNvGrpSpPr>
          <p:nvPr/>
        </p:nvGrpSpPr>
        <p:grpSpPr bwMode="auto">
          <a:xfrm>
            <a:off x="77788" y="6040438"/>
            <a:ext cx="531812" cy="727075"/>
            <a:chOff x="49" y="3805"/>
            <a:chExt cx="335" cy="458"/>
          </a:xfrm>
        </p:grpSpPr>
        <p:sp>
          <p:nvSpPr>
            <p:cNvPr id="3080" name="AutoShape 8"/>
            <p:cNvSpPr>
              <a:spLocks noChangeArrowheads="1"/>
            </p:cNvSpPr>
            <p:nvPr/>
          </p:nvSpPr>
          <p:spPr bwMode="auto">
            <a:xfrm rot="5400000" flipH="1">
              <a:off x="148" y="3706"/>
              <a:ext cx="137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" name="AutoShape 9"/>
            <p:cNvSpPr>
              <a:spLocks noChangeArrowheads="1"/>
            </p:cNvSpPr>
            <p:nvPr/>
          </p:nvSpPr>
          <p:spPr bwMode="auto">
            <a:xfrm rot="5400000" flipH="1">
              <a:off x="148" y="3869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AutoShape 10"/>
            <p:cNvSpPr>
              <a:spLocks noChangeArrowheads="1"/>
            </p:cNvSpPr>
            <p:nvPr/>
          </p:nvSpPr>
          <p:spPr bwMode="auto">
            <a:xfrm rot="5400000" flipH="1">
              <a:off x="148" y="4026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6825"/>
            <a:ext cx="830580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255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latin typeface="Arial Narrow" pitchFamily="34" charset="0"/>
              </a:defRPr>
            </a:lvl1pPr>
          </a:lstStyle>
          <a:p>
            <a:endParaRPr 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400800"/>
            <a:ext cx="640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Arial Narrow" pitchFamily="34" charset="0"/>
              </a:defRPr>
            </a:lvl1pPr>
          </a:lstStyle>
          <a:p>
            <a:r>
              <a:rPr lang="en-US"/>
              <a:t>A. Levitin “Introduction to the Design &amp; Analysis of Algorithms,” 3rd ed., Ch. 5 ©2012 Pearson Education, Inc. Upper Saddle River, NJ. All Rights Reserved. 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Arial Narrow" pitchFamily="34" charset="0"/>
              </a:defRPr>
            </a:lvl1pPr>
          </a:lstStyle>
          <a:p>
            <a:fld id="{ED43C4DC-0D90-4D17-BEAD-840660E7AB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227013" y="0"/>
            <a:ext cx="2286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 flipH="1">
            <a:off x="304800" y="914400"/>
            <a:ext cx="8839200" cy="228600"/>
          </a:xfrm>
          <a:prstGeom prst="homePlate">
            <a:avLst>
              <a:gd name="adj" fmla="val 67846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1981200" y="2179638"/>
            <a:ext cx="1905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90" name="Group 18"/>
          <p:cNvGrpSpPr>
            <a:grpSpLocks/>
          </p:cNvGrpSpPr>
          <p:nvPr/>
        </p:nvGrpSpPr>
        <p:grpSpPr bwMode="auto">
          <a:xfrm>
            <a:off x="77788" y="5903913"/>
            <a:ext cx="533400" cy="749300"/>
            <a:chOff x="49" y="3719"/>
            <a:chExt cx="336" cy="472"/>
          </a:xfrm>
        </p:grpSpPr>
        <p:sp>
          <p:nvSpPr>
            <p:cNvPr id="3091" name="AutoShape 19"/>
            <p:cNvSpPr>
              <a:spLocks noChangeArrowheads="1"/>
            </p:cNvSpPr>
            <p:nvPr/>
          </p:nvSpPr>
          <p:spPr bwMode="auto">
            <a:xfrm rot="-5400000">
              <a:off x="143" y="3626"/>
              <a:ext cx="150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AutoShape 20"/>
            <p:cNvSpPr>
              <a:spLocks noChangeArrowheads="1"/>
            </p:cNvSpPr>
            <p:nvPr/>
          </p:nvSpPr>
          <p:spPr bwMode="auto">
            <a:xfrm rot="-5400000">
              <a:off x="141" y="3786"/>
              <a:ext cx="151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AutoShape 21"/>
            <p:cNvSpPr>
              <a:spLocks noChangeArrowheads="1"/>
            </p:cNvSpPr>
            <p:nvPr/>
          </p:nvSpPr>
          <p:spPr bwMode="auto">
            <a:xfrm rot="-5400000">
              <a:off x="142" y="3948"/>
              <a:ext cx="150" cy="336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94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5882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3095" name="Group 23"/>
          <p:cNvGrpSpPr>
            <a:grpSpLocks/>
          </p:cNvGrpSpPr>
          <p:nvPr/>
        </p:nvGrpSpPr>
        <p:grpSpPr bwMode="auto">
          <a:xfrm>
            <a:off x="8189913" y="731838"/>
            <a:ext cx="739775" cy="533400"/>
            <a:chOff x="5159" y="461"/>
            <a:chExt cx="466" cy="336"/>
          </a:xfrm>
        </p:grpSpPr>
        <p:sp>
          <p:nvSpPr>
            <p:cNvPr id="3096" name="AutoShape 24"/>
            <p:cNvSpPr>
              <a:spLocks noChangeArrowheads="1"/>
            </p:cNvSpPr>
            <p:nvPr/>
          </p:nvSpPr>
          <p:spPr bwMode="auto">
            <a:xfrm>
              <a:off x="5475" y="462"/>
              <a:ext cx="150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AutoShape 25"/>
            <p:cNvSpPr>
              <a:spLocks noChangeArrowheads="1"/>
            </p:cNvSpPr>
            <p:nvPr/>
          </p:nvSpPr>
          <p:spPr bwMode="auto">
            <a:xfrm>
              <a:off x="5318" y="462"/>
              <a:ext cx="151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AutoShape 26"/>
            <p:cNvSpPr>
              <a:spLocks noChangeArrowheads="1"/>
            </p:cNvSpPr>
            <p:nvPr/>
          </p:nvSpPr>
          <p:spPr bwMode="auto">
            <a:xfrm>
              <a:off x="5159" y="461"/>
              <a:ext cx="150" cy="336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3" grpId="0" build="p" bldLvl="4" autoUpdateAnimBg="0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3"/>
                        </p:tgtEl>
                      </p:cBhvr>
                    </p:animEffect>
                  </p:childTnLst>
                  <p:subTnLst>
                    <p:animClr>
                      <p:cBhvr override="childStyle">
                        <p:cTn dur="1" fill="hold" display="0" masterRel="nextClick" afterEffect="1"/>
                        <p:tgtEl>
                          <p:spTgt spid="308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3"/>
                        </p:tgtEl>
                      </p:cBhvr>
                    </p:animEffect>
                  </p:childTnLst>
                  <p:subTnLst>
                    <p:animClr>
                      <p:cBhvr override="childStyle">
                        <p:cTn dur="1" fill="hold" display="0" masterRel="nextClick" afterEffect="1"/>
                        <p:tgtEl>
                          <p:spTgt spid="308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3"/>
                        </p:tgtEl>
                      </p:cBhvr>
                    </p:animEffect>
                  </p:childTnLst>
                  <p:subTnLst>
                    <p:animClr>
                      <p:cBhvr override="childStyle">
                        <p:cTn dur="1" fill="hold" display="0" masterRel="nextClick" afterEffect="1"/>
                        <p:tgtEl>
                          <p:spTgt spid="308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3"/>
                        </p:tgtEl>
                      </p:cBhvr>
                    </p:animEffect>
                  </p:childTnLst>
                  <p:subTnLst>
                    <p:animClr>
                      <p:cBhvr override="childStyle">
                        <p:cTn dur="1" fill="hold" display="0" masterRel="nextClick" afterEffect="1"/>
                        <p:tgtEl>
                          <p:spTgt spid="308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83"/>
                        </p:tgtEl>
                      </p:cBhvr>
                    </p:animEffect>
                  </p:childTnLst>
                  <p:subTnLst>
                    <p:animClr>
                      <p:cBhvr override="childStyle">
                        <p:cTn dur="1" fill="hold" display="0" masterRel="nextClick" afterEffect="1"/>
                        <p:tgtEl>
                          <p:spTgt spid="308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  <p:bldP spid="3094" grpId="0" build="p" autoUpdateAnimBg="0" advAuto="0"/>
    </p:bld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Monotype Sorts" pitchFamily="2" charset="2"/>
        <a:buChar char="b"/>
        <a:defRPr kumimoji="1" sz="24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•"/>
        <a:defRPr kumimoji="1" sz="2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–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–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5 ©2012 Pearson Education, Inc. Upper Saddle River, NJ. All Rights Reserved.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62A1-FDE7-40BC-905D-A277EAAE4810}" type="slidenum">
              <a:rPr lang="en-US"/>
              <a:pPr/>
              <a:t>1</a:t>
            </a:fld>
            <a:endParaRPr 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Divide-and-Conquer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Monotype Sorts" pitchFamily="2" charset="2"/>
              <a:buNone/>
            </a:pPr>
            <a:r>
              <a:rPr lang="en-US" sz="2800"/>
              <a:t>The most-well known algorithm design strategy:</a:t>
            </a:r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z="2800"/>
              <a:t> Divide instance of problem into two or more smaller instances</a:t>
            </a:r>
          </a:p>
          <a:p>
            <a:pPr marL="457200" indent="-457200">
              <a:buFont typeface="Monotype Sorts" pitchFamily="2" charset="2"/>
              <a:buAutoNum type="arabicPeriod"/>
            </a:pPr>
            <a:endParaRPr lang="en-US" sz="2800"/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z="2800"/>
              <a:t>Solve smaller instances recursively</a:t>
            </a:r>
          </a:p>
          <a:p>
            <a:pPr marL="457200" indent="-457200">
              <a:buFont typeface="Monotype Sorts" pitchFamily="2" charset="2"/>
              <a:buAutoNum type="arabicPeriod"/>
            </a:pPr>
            <a:endParaRPr lang="en-US" sz="2800"/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z="2800"/>
              <a:t>Obtain solution to original (larger) instance by combining these solutions</a:t>
            </a:r>
          </a:p>
          <a:p>
            <a:pPr marL="457200" indent="-457200">
              <a:buFont typeface="Monotype Sorts" pitchFamily="2" charset="2"/>
              <a:buNone/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5 ©2012 Pearson Education, Inc. Upper Saddle River, NJ. All Rights Reserved.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9892-A16D-41C8-A904-B04B7C2D9C79}" type="slidenum">
              <a:rPr lang="en-US"/>
              <a:pPr/>
              <a:t>10</a:t>
            </a:fld>
            <a:endParaRPr lang="en-US"/>
          </a:p>
        </p:txBody>
      </p:sp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Quicksort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66825"/>
            <a:ext cx="8305800" cy="5210175"/>
          </a:xfrm>
        </p:spPr>
        <p:txBody>
          <a:bodyPr/>
          <a:lstStyle/>
          <a:p>
            <a:r>
              <a:rPr lang="en-US"/>
              <a:t>Select a </a:t>
            </a:r>
            <a:r>
              <a:rPr lang="en-US" i="1"/>
              <a:t>pivot</a:t>
            </a:r>
            <a:r>
              <a:rPr lang="en-US"/>
              <a:t> (partitioning element) – here, the first element</a:t>
            </a:r>
          </a:p>
          <a:p>
            <a:r>
              <a:rPr lang="en-US"/>
              <a:t>Rearrange the list so that all the elements in the first </a:t>
            </a:r>
            <a:r>
              <a:rPr lang="en-US" i="1"/>
              <a:t>s </a:t>
            </a:r>
            <a:r>
              <a:rPr lang="en-US"/>
              <a:t>positions are smaller than or equal to the pivot and all the elements in the remaining </a:t>
            </a:r>
            <a:r>
              <a:rPr lang="en-US" i="1"/>
              <a:t>n-s </a:t>
            </a:r>
            <a:r>
              <a:rPr lang="en-US"/>
              <a:t>positions are larger than or equal to the pivot (see next slide for an algorithm)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Exchange the pivot with the last element in the first (i.e., </a:t>
            </a:r>
            <a:r>
              <a:rPr lang="en-US">
                <a:cs typeface="Times New Roman" pitchFamily="18" charset="0"/>
                <a:sym typeface="Symbol" pitchFamily="18" charset="2"/>
              </a:rPr>
              <a:t>)</a:t>
            </a:r>
            <a:r>
              <a:rPr lang="en-US">
                <a:cs typeface="Times New Roman" pitchFamily="18" charset="0"/>
              </a:rPr>
              <a:t> subarray — the pivot is now in its final position</a:t>
            </a:r>
          </a:p>
          <a:p>
            <a:r>
              <a:rPr lang="en-US">
                <a:cs typeface="Times New Roman" pitchFamily="18" charset="0"/>
              </a:rPr>
              <a:t>Sort the two subarrays recursively</a:t>
            </a:r>
          </a:p>
          <a:p>
            <a:endParaRPr lang="en-US"/>
          </a:p>
        </p:txBody>
      </p:sp>
      <p:grpSp>
        <p:nvGrpSpPr>
          <p:cNvPr id="388100" name="Group 4"/>
          <p:cNvGrpSpPr>
            <a:grpSpLocks/>
          </p:cNvGrpSpPr>
          <p:nvPr/>
        </p:nvGrpSpPr>
        <p:grpSpPr bwMode="auto">
          <a:xfrm>
            <a:off x="1219200" y="3505200"/>
            <a:ext cx="7010400" cy="1441450"/>
            <a:chOff x="672" y="2928"/>
            <a:chExt cx="4416" cy="908"/>
          </a:xfrm>
        </p:grpSpPr>
        <p:grpSp>
          <p:nvGrpSpPr>
            <p:cNvPr id="388101" name="Group 5"/>
            <p:cNvGrpSpPr>
              <a:grpSpLocks/>
            </p:cNvGrpSpPr>
            <p:nvPr/>
          </p:nvGrpSpPr>
          <p:grpSpPr bwMode="auto">
            <a:xfrm>
              <a:off x="672" y="2928"/>
              <a:ext cx="4416" cy="672"/>
              <a:chOff x="672" y="3312"/>
              <a:chExt cx="4416" cy="672"/>
            </a:xfrm>
          </p:grpSpPr>
          <p:sp>
            <p:nvSpPr>
              <p:cNvPr id="388102" name="Rectangle 6"/>
              <p:cNvSpPr>
                <a:spLocks noChangeArrowheads="1"/>
              </p:cNvSpPr>
              <p:nvPr/>
            </p:nvSpPr>
            <p:spPr bwMode="auto">
              <a:xfrm>
                <a:off x="672" y="3312"/>
                <a:ext cx="4416" cy="33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103" name="Line 7"/>
              <p:cNvSpPr>
                <a:spLocks noChangeShapeType="1"/>
              </p:cNvSpPr>
              <p:nvPr/>
            </p:nvSpPr>
            <p:spPr bwMode="auto">
              <a:xfrm>
                <a:off x="864" y="3312"/>
                <a:ext cx="0" cy="33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104" name="Line 8"/>
              <p:cNvSpPr>
                <a:spLocks noChangeShapeType="1"/>
              </p:cNvSpPr>
              <p:nvPr/>
            </p:nvSpPr>
            <p:spPr bwMode="auto">
              <a:xfrm>
                <a:off x="2448" y="3312"/>
                <a:ext cx="0" cy="33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105" name="Line 9"/>
              <p:cNvSpPr>
                <a:spLocks noChangeShapeType="1"/>
              </p:cNvSpPr>
              <p:nvPr/>
            </p:nvSpPr>
            <p:spPr bwMode="auto">
              <a:xfrm>
                <a:off x="2640" y="3312"/>
                <a:ext cx="0" cy="33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106" name="Text Box 10"/>
              <p:cNvSpPr txBox="1">
                <a:spLocks noChangeArrowheads="1"/>
              </p:cNvSpPr>
              <p:nvPr/>
            </p:nvSpPr>
            <p:spPr bwMode="auto">
              <a:xfrm>
                <a:off x="672" y="3312"/>
                <a:ext cx="144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1">
                    <a:solidFill>
                      <a:schemeClr val="bg2"/>
                    </a:solidFill>
                  </a:rPr>
                  <a:t>p</a:t>
                </a:r>
              </a:p>
            </p:txBody>
          </p:sp>
          <p:sp>
            <p:nvSpPr>
              <p:cNvPr id="388107" name="AutoShape 11"/>
              <p:cNvSpPr>
                <a:spLocks/>
              </p:cNvSpPr>
              <p:nvPr/>
            </p:nvSpPr>
            <p:spPr bwMode="auto">
              <a:xfrm rot="-5400000">
                <a:off x="1584" y="2976"/>
                <a:ext cx="288" cy="1728"/>
              </a:xfrm>
              <a:prstGeom prst="leftBrace">
                <a:avLst>
                  <a:gd name="adj1" fmla="val 50000"/>
                  <a:gd name="adj2" fmla="val 50000"/>
                </a:avLst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108" name="AutoShape 12"/>
              <p:cNvSpPr>
                <a:spLocks/>
              </p:cNvSpPr>
              <p:nvPr/>
            </p:nvSpPr>
            <p:spPr bwMode="auto">
              <a:xfrm rot="-5400000">
                <a:off x="3744" y="2640"/>
                <a:ext cx="288" cy="2400"/>
              </a:xfrm>
              <a:prstGeom prst="leftBrace">
                <a:avLst>
                  <a:gd name="adj1" fmla="val 69444"/>
                  <a:gd name="adj2" fmla="val 50000"/>
                </a:avLst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8109" name="Text Box 13"/>
            <p:cNvSpPr txBox="1">
              <a:spLocks noChangeArrowheads="1"/>
            </p:cNvSpPr>
            <p:nvPr/>
          </p:nvSpPr>
          <p:spPr bwMode="auto">
            <a:xfrm>
              <a:off x="1411" y="3526"/>
              <a:ext cx="637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A[</a:t>
              </a:r>
              <a:r>
                <a:rPr lang="en-US" i="1"/>
                <a:t>i</a:t>
              </a:r>
              <a:r>
                <a:rPr lang="en-US"/>
                <a:t>]</a:t>
              </a:r>
              <a:r>
                <a:rPr lang="en-US">
                  <a:cs typeface="Times New Roman" pitchFamily="18" charset="0"/>
                  <a:sym typeface="Symbol" pitchFamily="18" charset="2"/>
                </a:rPr>
                <a:t></a:t>
              </a:r>
              <a:r>
                <a:rPr lang="en-US" i="1">
                  <a:cs typeface="Times New Roman" pitchFamily="18" charset="0"/>
                </a:rPr>
                <a:t>p</a:t>
              </a:r>
              <a:endParaRPr lang="en-US">
                <a:cs typeface="Times New Roman" pitchFamily="18" charset="0"/>
              </a:endParaRPr>
            </a:p>
          </p:txBody>
        </p:sp>
        <p:sp>
          <p:nvSpPr>
            <p:cNvPr id="388110" name="Text Box 14"/>
            <p:cNvSpPr txBox="1">
              <a:spLocks noChangeArrowheads="1"/>
            </p:cNvSpPr>
            <p:nvPr/>
          </p:nvSpPr>
          <p:spPr bwMode="auto">
            <a:xfrm>
              <a:off x="3551" y="3548"/>
              <a:ext cx="637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A[</a:t>
              </a:r>
              <a:r>
                <a:rPr lang="en-US" i="1"/>
                <a:t>i</a:t>
              </a:r>
              <a:r>
                <a:rPr lang="en-US"/>
                <a:t>]</a:t>
              </a:r>
              <a:r>
                <a:rPr lang="en-US">
                  <a:cs typeface="Times New Roman" pitchFamily="18" charset="0"/>
                  <a:sym typeface="Symbol" pitchFamily="18" charset="2"/>
                </a:rPr>
                <a:t></a:t>
              </a:r>
              <a:r>
                <a:rPr lang="en-US" i="1">
                  <a:cs typeface="Times New Roman" pitchFamily="18" charset="0"/>
                </a:rPr>
                <a:t>p</a:t>
              </a:r>
              <a:endParaRPr lang="en-US"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5 ©2012 Pearson Education, Inc. Upper Saddle River, NJ. All Rights Reserved.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46EA-981F-4EF3-A9F3-BAA770E053E2}" type="slidenum">
              <a:rPr lang="en-US"/>
              <a:pPr/>
              <a:t>11</a:t>
            </a:fld>
            <a:endParaRPr lang="en-US"/>
          </a:p>
        </p:txBody>
      </p:sp>
      <p:sp>
        <p:nvSpPr>
          <p:cNvPr id="292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Hoare’s Partitioning Algorithm</a:t>
            </a:r>
          </a:p>
        </p:txBody>
      </p:sp>
      <p:pic>
        <p:nvPicPr>
          <p:cNvPr id="292872" name="Picture 8" descr="partition"/>
          <p:cNvPicPr>
            <a:picLocks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1143000"/>
            <a:ext cx="8686800" cy="4938713"/>
          </a:xfrm>
          <a:noFill/>
          <a:ln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5 ©2012 Pearson Education, Inc. Upper Saddle River, NJ. All Rights Reserved.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E154-B95E-41E2-8F1C-ABD84839ACAD}" type="slidenum">
              <a:rPr lang="en-US"/>
              <a:pPr/>
              <a:t>12</a:t>
            </a:fld>
            <a:endParaRPr lang="en-US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Quicksort Example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/>
              <a:t>5   3   1   9   8   2   4   7</a:t>
            </a:r>
          </a:p>
          <a:p>
            <a:pPr>
              <a:buFont typeface="Monotype Sort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5 ©2012 Pearson Education, Inc. Upper Saddle River, NJ. All Rights Reserved.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3A06-9A66-48E8-8C87-70E08CD8FE8B}" type="slidenum">
              <a:rPr lang="en-US"/>
              <a:pPr/>
              <a:t>13</a:t>
            </a:fld>
            <a:endParaRPr lang="en-US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Quicksort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534400" cy="5562600"/>
          </a:xfrm>
        </p:spPr>
        <p:txBody>
          <a:bodyPr/>
          <a:lstStyle/>
          <a:p>
            <a:r>
              <a:rPr lang="en-US"/>
              <a:t>Best case: split in the middle </a:t>
            </a:r>
            <a:r>
              <a:rPr lang="en-US">
                <a:cs typeface="Times New Roman" pitchFamily="18" charset="0"/>
              </a:rPr>
              <a:t>— </a:t>
            </a:r>
            <a:r>
              <a:rPr lang="el-GR">
                <a:cs typeface="Times New Roman" pitchFamily="18" charset="0"/>
              </a:rPr>
              <a:t>Θ</a:t>
            </a:r>
            <a:r>
              <a:rPr lang="en-US">
                <a:cs typeface="Times New Roman" pitchFamily="18" charset="0"/>
              </a:rPr>
              <a:t>(</a:t>
            </a:r>
            <a:r>
              <a:rPr lang="en-US" i="1">
                <a:cs typeface="Times New Roman" pitchFamily="18" charset="0"/>
              </a:rPr>
              <a:t>n </a:t>
            </a:r>
            <a:r>
              <a:rPr lang="en-US">
                <a:cs typeface="Times New Roman" pitchFamily="18" charset="0"/>
              </a:rPr>
              <a:t>log </a:t>
            </a:r>
            <a:r>
              <a:rPr lang="en-US" i="1">
                <a:cs typeface="Times New Roman" pitchFamily="18" charset="0"/>
              </a:rPr>
              <a:t>n</a:t>
            </a:r>
            <a:r>
              <a:rPr lang="en-US">
                <a:cs typeface="Times New Roman" pitchFamily="18" charset="0"/>
              </a:rPr>
              <a:t>) </a:t>
            </a:r>
          </a:p>
          <a:p>
            <a:r>
              <a:rPr lang="en-US">
                <a:cs typeface="Times New Roman" pitchFamily="18" charset="0"/>
              </a:rPr>
              <a:t>Worst case: sorted array! — </a:t>
            </a:r>
            <a:r>
              <a:rPr lang="el-GR">
                <a:cs typeface="Times New Roman" pitchFamily="18" charset="0"/>
              </a:rPr>
              <a:t>Θ</a:t>
            </a:r>
            <a:r>
              <a:rPr lang="en-US">
                <a:cs typeface="Times New Roman" pitchFamily="18" charset="0"/>
              </a:rPr>
              <a:t>(</a:t>
            </a:r>
            <a:r>
              <a:rPr lang="en-US" i="1">
                <a:cs typeface="Times New Roman" pitchFamily="18" charset="0"/>
              </a:rPr>
              <a:t>n</a:t>
            </a:r>
            <a:r>
              <a:rPr lang="en-US" i="1" baseline="30000">
                <a:cs typeface="Times New Roman" pitchFamily="18" charset="0"/>
              </a:rPr>
              <a:t>2</a:t>
            </a:r>
            <a:r>
              <a:rPr lang="en-US">
                <a:cs typeface="Times New Roman" pitchFamily="18" charset="0"/>
              </a:rPr>
              <a:t>) </a:t>
            </a:r>
          </a:p>
          <a:p>
            <a:r>
              <a:rPr lang="en-US"/>
              <a:t>Average case: random arrays </a:t>
            </a:r>
            <a:r>
              <a:rPr lang="en-US">
                <a:cs typeface="Times New Roman" pitchFamily="18" charset="0"/>
              </a:rPr>
              <a:t>—</a:t>
            </a:r>
            <a:r>
              <a:rPr lang="en-US"/>
              <a:t> </a:t>
            </a:r>
            <a:r>
              <a:rPr lang="el-GR">
                <a:cs typeface="Times New Roman" pitchFamily="18" charset="0"/>
              </a:rPr>
              <a:t>Θ</a:t>
            </a:r>
            <a:r>
              <a:rPr lang="en-US">
                <a:cs typeface="Times New Roman" pitchFamily="18" charset="0"/>
              </a:rPr>
              <a:t>(</a:t>
            </a:r>
            <a:r>
              <a:rPr lang="en-US" i="1">
                <a:cs typeface="Times New Roman" pitchFamily="18" charset="0"/>
              </a:rPr>
              <a:t>n </a:t>
            </a:r>
            <a:r>
              <a:rPr lang="en-US">
                <a:cs typeface="Times New Roman" pitchFamily="18" charset="0"/>
              </a:rPr>
              <a:t>log </a:t>
            </a:r>
            <a:r>
              <a:rPr lang="en-US" i="1">
                <a:cs typeface="Times New Roman" pitchFamily="18" charset="0"/>
              </a:rPr>
              <a:t>n</a:t>
            </a:r>
            <a:r>
              <a:rPr lang="en-US">
                <a:cs typeface="Times New Roman" pitchFamily="18" charset="0"/>
              </a:rPr>
              <a:t>)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Improvements:</a:t>
            </a:r>
          </a:p>
          <a:p>
            <a:pPr lvl="1"/>
            <a:r>
              <a:rPr lang="en-US" sz="2400">
                <a:cs typeface="Times New Roman" pitchFamily="18" charset="0"/>
              </a:rPr>
              <a:t>better pivot selection: median of three partitioning </a:t>
            </a:r>
          </a:p>
          <a:p>
            <a:pPr lvl="1"/>
            <a:r>
              <a:rPr lang="en-US" sz="2400">
                <a:cs typeface="Times New Roman" pitchFamily="18" charset="0"/>
              </a:rPr>
              <a:t>switch to insertion sort on small subfiles</a:t>
            </a:r>
          </a:p>
          <a:p>
            <a:pPr lvl="1"/>
            <a:r>
              <a:rPr lang="en-US" sz="2400">
                <a:cs typeface="Times New Roman" pitchFamily="18" charset="0"/>
              </a:rPr>
              <a:t>elimination of recursion</a:t>
            </a:r>
          </a:p>
          <a:p>
            <a:pPr lvl="1">
              <a:buFontTx/>
              <a:buNone/>
            </a:pPr>
            <a:r>
              <a:rPr lang="en-US" sz="2400">
                <a:cs typeface="Times New Roman" pitchFamily="18" charset="0"/>
              </a:rPr>
              <a:t>These combine to 20-25% improvement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Considered the method of choice for internal sorting of large files (</a:t>
            </a:r>
            <a:r>
              <a:rPr lang="en-US" i="1">
                <a:cs typeface="Times New Roman" pitchFamily="18" charset="0"/>
              </a:rPr>
              <a:t>n</a:t>
            </a:r>
            <a:r>
              <a:rPr lang="en-US">
                <a:cs typeface="Times New Roman" pitchFamily="18" charset="0"/>
              </a:rPr>
              <a:t> ≥ 10000)</a:t>
            </a:r>
          </a:p>
          <a:p>
            <a:pPr>
              <a:buFont typeface="Monotype Sorts" pitchFamily="2" charset="2"/>
              <a:buNone/>
            </a:pPr>
            <a:endParaRPr lang="en-US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5 ©2012 Pearson Education, Inc. Upper Saddle River, NJ. All Rights Reserved. 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F676-F12A-46DD-BD47-3F643E9AF005}" type="slidenum">
              <a:rPr lang="en-US"/>
              <a:pPr/>
              <a:t>14</a:t>
            </a:fld>
            <a:endParaRPr lang="en-US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 Algorithms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66825"/>
            <a:ext cx="8534400" cy="528637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/>
              <a:t>Binary tree is a divide-and-conquer ready structure!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Ex. 1: Classic traversals (preorder, inorder, postorder)</a:t>
            </a:r>
          </a:p>
          <a:p>
            <a:pPr>
              <a:buFont typeface="Monotype Sorts" pitchFamily="2" charset="2"/>
              <a:buNone/>
            </a:pPr>
            <a:r>
              <a:rPr lang="en-US"/>
              <a:t>Algorithm </a:t>
            </a:r>
            <a:r>
              <a:rPr lang="en-US" i="1"/>
              <a:t>Inorder</a:t>
            </a:r>
            <a:r>
              <a:rPr lang="en-US"/>
              <a:t>(</a:t>
            </a:r>
            <a:r>
              <a:rPr lang="en-US" i="1"/>
              <a:t>T</a:t>
            </a:r>
            <a:r>
              <a:rPr lang="en-US"/>
              <a:t>)</a:t>
            </a:r>
          </a:p>
          <a:p>
            <a:pPr>
              <a:buFont typeface="Monotype Sorts" pitchFamily="2" charset="2"/>
              <a:buNone/>
            </a:pPr>
            <a:r>
              <a:rPr lang="en-US"/>
              <a:t>if </a:t>
            </a:r>
            <a:r>
              <a:rPr lang="en-US" i="1"/>
              <a:t>T </a:t>
            </a:r>
            <a:r>
              <a:rPr lang="en-US" i="1">
                <a:sym typeface="Symbol" pitchFamily="18" charset="2"/>
              </a:rPr>
              <a:t>  </a:t>
            </a:r>
            <a:r>
              <a:rPr lang="en-US">
                <a:sym typeface="Symbol" pitchFamily="18" charset="2"/>
              </a:rPr>
              <a:t></a:t>
            </a:r>
            <a:r>
              <a:rPr lang="en-US" sz="2800">
                <a:sym typeface="Symbol" pitchFamily="18" charset="2"/>
              </a:rPr>
              <a:t>			     </a:t>
            </a:r>
            <a:r>
              <a:rPr lang="en-US" sz="2800" i="1">
                <a:sym typeface="Symbol" pitchFamily="18" charset="2"/>
              </a:rPr>
              <a:t>a			    a		</a:t>
            </a:r>
            <a:endParaRPr lang="en-US" sz="2800"/>
          </a:p>
          <a:p>
            <a:pPr>
              <a:buFont typeface="Monotype Sorts" pitchFamily="2" charset="2"/>
              <a:buNone/>
            </a:pPr>
            <a:r>
              <a:rPr lang="en-US" sz="2800"/>
              <a:t>    </a:t>
            </a:r>
            <a:r>
              <a:rPr lang="en-US" i="1"/>
              <a:t>Inorder</a:t>
            </a:r>
            <a:r>
              <a:rPr lang="en-US"/>
              <a:t>(</a:t>
            </a:r>
            <a:r>
              <a:rPr lang="en-US" i="1"/>
              <a:t>T</a:t>
            </a:r>
            <a:r>
              <a:rPr lang="en-US" i="1" baseline="-25000"/>
              <a:t>left</a:t>
            </a:r>
            <a:r>
              <a:rPr lang="en-US"/>
              <a:t>)</a:t>
            </a:r>
            <a:r>
              <a:rPr lang="en-US" sz="2800"/>
              <a:t>                 </a:t>
            </a:r>
            <a:r>
              <a:rPr lang="en-US" sz="2800" i="1"/>
              <a:t>b           c               b            c</a:t>
            </a:r>
            <a:endParaRPr lang="en-US" sz="2800"/>
          </a:p>
          <a:p>
            <a:pPr>
              <a:buFont typeface="Monotype Sorts" pitchFamily="2" charset="2"/>
              <a:buNone/>
            </a:pPr>
            <a:r>
              <a:rPr lang="en-US" sz="2800"/>
              <a:t>    </a:t>
            </a:r>
            <a:r>
              <a:rPr lang="en-US"/>
              <a:t>print(root of </a:t>
            </a:r>
            <a:r>
              <a:rPr lang="en-US" i="1"/>
              <a:t>T</a:t>
            </a:r>
            <a:r>
              <a:rPr lang="en-US"/>
              <a:t>)</a:t>
            </a:r>
            <a:r>
              <a:rPr lang="en-US" sz="2800"/>
              <a:t>                    </a:t>
            </a:r>
            <a:r>
              <a:rPr lang="en-US" sz="2800" i="1"/>
              <a:t>d        e              d      e</a:t>
            </a:r>
            <a:endParaRPr lang="en-US" sz="2800"/>
          </a:p>
          <a:p>
            <a:pPr>
              <a:buFont typeface="Monotype Sorts" pitchFamily="2" charset="2"/>
              <a:buNone/>
            </a:pPr>
            <a:r>
              <a:rPr lang="en-US" sz="2800"/>
              <a:t>    </a:t>
            </a:r>
            <a:r>
              <a:rPr lang="en-US" i="1"/>
              <a:t>Inorder</a:t>
            </a:r>
            <a:r>
              <a:rPr lang="en-US"/>
              <a:t>(</a:t>
            </a:r>
            <a:r>
              <a:rPr lang="en-US" i="1"/>
              <a:t>T</a:t>
            </a:r>
            <a:r>
              <a:rPr lang="en-US" i="1" baseline="-25000"/>
              <a:t>right</a:t>
            </a:r>
            <a:r>
              <a:rPr lang="en-US"/>
              <a:t>)</a:t>
            </a:r>
            <a:r>
              <a:rPr lang="en-US" sz="2800"/>
              <a:t>                                                    </a:t>
            </a:r>
            <a:r>
              <a:rPr lang="en-US" sz="2800" i="1"/>
              <a:t>   </a:t>
            </a:r>
          </a:p>
          <a:p>
            <a:pPr>
              <a:buFont typeface="Monotype Sorts" pitchFamily="2" charset="2"/>
              <a:buNone/>
            </a:pPr>
            <a:endParaRPr lang="en-US" sz="2800" i="1"/>
          </a:p>
          <a:p>
            <a:pPr>
              <a:buFont typeface="Monotype Sorts" pitchFamily="2" charset="2"/>
              <a:buNone/>
            </a:pPr>
            <a:r>
              <a:rPr lang="en-US"/>
              <a:t>Efficiency:</a:t>
            </a:r>
            <a:r>
              <a:rPr lang="en-US" sz="2800"/>
              <a:t> </a:t>
            </a:r>
            <a:r>
              <a:rPr lang="el-GR">
                <a:cs typeface="Times New Roman" pitchFamily="18" charset="0"/>
              </a:rPr>
              <a:t>Θ</a:t>
            </a:r>
            <a:r>
              <a:rPr lang="en-US">
                <a:cs typeface="Times New Roman" pitchFamily="18" charset="0"/>
              </a:rPr>
              <a:t>(</a:t>
            </a:r>
            <a:r>
              <a:rPr lang="en-US" i="1">
                <a:cs typeface="Times New Roman" pitchFamily="18" charset="0"/>
              </a:rPr>
              <a:t>n</a:t>
            </a:r>
            <a:r>
              <a:rPr lang="en-US">
                <a:cs typeface="Times New Roman" pitchFamily="18" charset="0"/>
              </a:rPr>
              <a:t>) </a:t>
            </a:r>
          </a:p>
        </p:txBody>
      </p:sp>
      <p:sp>
        <p:nvSpPr>
          <p:cNvPr id="306180" name="Line 4"/>
          <p:cNvSpPr>
            <a:spLocks noChangeShapeType="1"/>
          </p:cNvSpPr>
          <p:nvPr/>
        </p:nvSpPr>
        <p:spPr bwMode="auto">
          <a:xfrm flipH="1">
            <a:off x="4419600" y="3429000"/>
            <a:ext cx="3810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181" name="Line 5"/>
          <p:cNvSpPr>
            <a:spLocks noChangeShapeType="1"/>
          </p:cNvSpPr>
          <p:nvPr/>
        </p:nvSpPr>
        <p:spPr bwMode="auto">
          <a:xfrm>
            <a:off x="4953000" y="3429000"/>
            <a:ext cx="4572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182" name="Line 6"/>
          <p:cNvSpPr>
            <a:spLocks noChangeShapeType="1"/>
          </p:cNvSpPr>
          <p:nvPr/>
        </p:nvSpPr>
        <p:spPr bwMode="auto">
          <a:xfrm flipH="1">
            <a:off x="5029200" y="3962400"/>
            <a:ext cx="3048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183" name="Line 7"/>
          <p:cNvSpPr>
            <a:spLocks noChangeShapeType="1"/>
          </p:cNvSpPr>
          <p:nvPr/>
        </p:nvSpPr>
        <p:spPr bwMode="auto">
          <a:xfrm>
            <a:off x="5562600" y="3962400"/>
            <a:ext cx="2286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184" name="Line 8"/>
          <p:cNvSpPr>
            <a:spLocks noChangeShapeType="1"/>
          </p:cNvSpPr>
          <p:nvPr/>
        </p:nvSpPr>
        <p:spPr bwMode="auto">
          <a:xfrm flipH="1">
            <a:off x="7086600" y="3429000"/>
            <a:ext cx="381000" cy="381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185" name="Line 9"/>
          <p:cNvSpPr>
            <a:spLocks noChangeShapeType="1"/>
          </p:cNvSpPr>
          <p:nvPr/>
        </p:nvSpPr>
        <p:spPr bwMode="auto">
          <a:xfrm>
            <a:off x="7620000" y="3429000"/>
            <a:ext cx="533400" cy="381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186" name="Line 10"/>
          <p:cNvSpPr>
            <a:spLocks noChangeShapeType="1"/>
          </p:cNvSpPr>
          <p:nvPr/>
        </p:nvSpPr>
        <p:spPr bwMode="auto">
          <a:xfrm flipH="1">
            <a:off x="6629400" y="3962400"/>
            <a:ext cx="228600" cy="228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187" name="Line 11"/>
          <p:cNvSpPr>
            <a:spLocks noChangeShapeType="1"/>
          </p:cNvSpPr>
          <p:nvPr/>
        </p:nvSpPr>
        <p:spPr bwMode="auto">
          <a:xfrm>
            <a:off x="6934200" y="3962400"/>
            <a:ext cx="228600" cy="228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188" name="Line 12"/>
          <p:cNvSpPr>
            <a:spLocks noChangeShapeType="1"/>
          </p:cNvSpPr>
          <p:nvPr/>
        </p:nvSpPr>
        <p:spPr bwMode="auto">
          <a:xfrm flipH="1">
            <a:off x="7848600" y="3962400"/>
            <a:ext cx="2286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189" name="Line 13"/>
          <p:cNvSpPr>
            <a:spLocks noChangeShapeType="1"/>
          </p:cNvSpPr>
          <p:nvPr/>
        </p:nvSpPr>
        <p:spPr bwMode="auto">
          <a:xfrm>
            <a:off x="8229600" y="3962400"/>
            <a:ext cx="2286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190" name="Line 14"/>
          <p:cNvSpPr>
            <a:spLocks noChangeShapeType="1"/>
          </p:cNvSpPr>
          <p:nvPr/>
        </p:nvSpPr>
        <p:spPr bwMode="auto">
          <a:xfrm flipH="1">
            <a:off x="7543800" y="4495800"/>
            <a:ext cx="152400" cy="228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191" name="Line 15"/>
          <p:cNvSpPr>
            <a:spLocks noChangeShapeType="1"/>
          </p:cNvSpPr>
          <p:nvPr/>
        </p:nvSpPr>
        <p:spPr bwMode="auto">
          <a:xfrm>
            <a:off x="7848600" y="4495800"/>
            <a:ext cx="152400" cy="228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192" name="Line 16"/>
          <p:cNvSpPr>
            <a:spLocks noChangeShapeType="1"/>
          </p:cNvSpPr>
          <p:nvPr/>
        </p:nvSpPr>
        <p:spPr bwMode="auto">
          <a:xfrm flipH="1">
            <a:off x="8305800" y="4495800"/>
            <a:ext cx="152400" cy="228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193" name="Line 17"/>
          <p:cNvSpPr>
            <a:spLocks noChangeShapeType="1"/>
          </p:cNvSpPr>
          <p:nvPr/>
        </p:nvSpPr>
        <p:spPr bwMode="auto">
          <a:xfrm>
            <a:off x="8534400" y="4495800"/>
            <a:ext cx="152400" cy="228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5 ©2012 Pearson Education, Inc. Upper Saddle River, NJ. All Rights Reserved.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C823-F13A-4277-B2FA-8799CF0CF481}" type="slidenum">
              <a:rPr lang="en-US"/>
              <a:pPr/>
              <a:t>15</a:t>
            </a:fld>
            <a:endParaRPr lang="en-US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 Algorithms (cont.)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66825"/>
            <a:ext cx="7848600" cy="490537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/>
              <a:t>Ex. 2: Computing the height of a binary tree </a:t>
            </a:r>
          </a:p>
        </p:txBody>
      </p:sp>
      <p:pic>
        <p:nvPicPr>
          <p:cNvPr id="363524" name="Picture 4" descr="Fig 4"/>
          <p:cNvPicPr>
            <a:picLocks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743200" y="1447800"/>
            <a:ext cx="3657600" cy="2687638"/>
          </a:xfrm>
          <a:noFill/>
          <a:ln/>
        </p:spPr>
      </p:pic>
      <p:sp>
        <p:nvSpPr>
          <p:cNvPr id="363526" name="Text Box 6"/>
          <p:cNvSpPr txBox="1">
            <a:spLocks noChangeArrowheads="1"/>
          </p:cNvSpPr>
          <p:nvPr/>
        </p:nvSpPr>
        <p:spPr bwMode="auto">
          <a:xfrm>
            <a:off x="685800" y="4648200"/>
            <a:ext cx="7162800" cy="13700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r>
              <a:rPr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= max{</a:t>
            </a:r>
            <a:r>
              <a:rPr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r>
              <a:rPr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b="1" baseline="-25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), </a:t>
            </a:r>
            <a:r>
              <a:rPr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r>
              <a:rPr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b="1" baseline="-25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)} + 1  if </a:t>
            </a:r>
            <a:r>
              <a:rPr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 </a:t>
            </a:r>
            <a:r>
              <a:rPr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</a:t>
            </a:r>
            <a:r>
              <a:rPr lang="en-US" i="1">
                <a:sym typeface="Symbol" pitchFamily="18" charset="2"/>
              </a:rPr>
              <a:t> 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  and  </a:t>
            </a:r>
            <a:r>
              <a:rPr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r>
              <a:rPr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</a:t>
            </a:r>
            <a:r>
              <a:rPr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= -1</a:t>
            </a:r>
            <a:br>
              <a:rPr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b="1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spcBef>
                <a:spcPct val="50000"/>
              </a:spcBef>
            </a:pP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Efficiency: </a:t>
            </a:r>
            <a:r>
              <a:rPr kumimoji="1" lang="el-GR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Θ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5 ©2012 Pearson Education, Inc. Upper Saddle River, NJ.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12AE-90BF-4039-BD06-579ADFC57904}" type="slidenum">
              <a:rPr lang="en-US"/>
              <a:pPr/>
              <a:t>16</a:t>
            </a:fld>
            <a:endParaRPr lang="en-US"/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685800"/>
          </a:xfrm>
        </p:spPr>
        <p:txBody>
          <a:bodyPr/>
          <a:lstStyle/>
          <a:p>
            <a:r>
              <a:rPr lang="en-US" sz="3200"/>
              <a:t>Closest-Pair Problem by Divide-and-Conquer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715000"/>
          </a:xfrm>
        </p:spPr>
        <p:txBody>
          <a:bodyPr/>
          <a:lstStyle/>
          <a:p>
            <a:pPr marL="609600" indent="-609600">
              <a:buFont typeface="Monotype Sorts" pitchFamily="2" charset="2"/>
              <a:buNone/>
            </a:pPr>
            <a:r>
              <a:rPr lang="en-US"/>
              <a:t>Step 1  Divide the points given into two subsets </a:t>
            </a:r>
            <a:r>
              <a:rPr lang="en-US" i="1"/>
              <a:t>P</a:t>
            </a:r>
            <a:r>
              <a:rPr lang="en-US" i="1" baseline="-25000"/>
              <a:t>l</a:t>
            </a:r>
            <a:r>
              <a:rPr lang="en-US"/>
              <a:t> and </a:t>
            </a:r>
            <a:r>
              <a:rPr lang="en-US" i="1"/>
              <a:t>P</a:t>
            </a:r>
            <a:r>
              <a:rPr lang="en-US" i="1" baseline="-25000"/>
              <a:t>r</a:t>
            </a:r>
            <a:r>
              <a:rPr lang="en-US"/>
              <a:t> by a vertical line </a:t>
            </a:r>
            <a:r>
              <a:rPr lang="en-US" i="1"/>
              <a:t>x</a:t>
            </a:r>
            <a:r>
              <a:rPr lang="en-US"/>
              <a:t> = </a:t>
            </a:r>
            <a:r>
              <a:rPr lang="en-US" i="1"/>
              <a:t>m</a:t>
            </a:r>
            <a:r>
              <a:rPr lang="en-US"/>
              <a:t> so that half the points lie to the left or on the line and half the points lie to the right or on the line.</a:t>
            </a:r>
          </a:p>
          <a:p>
            <a:pPr marL="609600" indent="-609600"/>
            <a:endParaRPr lang="en-US"/>
          </a:p>
        </p:txBody>
      </p:sp>
      <p:pic>
        <p:nvPicPr>
          <p:cNvPr id="417796" name="Picture 4" descr="ClosestPai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0638" y="2568575"/>
            <a:ext cx="3763962" cy="3984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5 ©2012 Pearson Education, Inc. Upper Saddle River, NJ. All Rights Reserved.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835F-A6B0-48A6-9D3B-BE3681CE8DC3}" type="slidenum">
              <a:rPr lang="en-US"/>
              <a:pPr/>
              <a:t>17</a:t>
            </a:fld>
            <a:endParaRPr lang="en-US"/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58200" cy="685800"/>
          </a:xfrm>
        </p:spPr>
        <p:txBody>
          <a:bodyPr/>
          <a:lstStyle/>
          <a:p>
            <a:r>
              <a:rPr lang="en-US" sz="3200"/>
              <a:t>Closest Pair by Divide-and-Conquer (cont.)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791200"/>
          </a:xfrm>
        </p:spPr>
        <p:txBody>
          <a:bodyPr/>
          <a:lstStyle/>
          <a:p>
            <a:pPr marL="609600" indent="-609600">
              <a:buFont typeface="Monotype Sorts" pitchFamily="2" charset="2"/>
              <a:buNone/>
            </a:pPr>
            <a:r>
              <a:rPr lang="en-US"/>
              <a:t>Step 2  Find recursively the closest pairs for the left and right</a:t>
            </a:r>
            <a:br>
              <a:rPr lang="en-US"/>
            </a:br>
            <a:r>
              <a:rPr lang="en-US"/>
              <a:t>     subsets.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/>
              <a:t>Step 3   Set </a:t>
            </a:r>
            <a:r>
              <a:rPr lang="en-US" i="1"/>
              <a:t>d</a:t>
            </a:r>
            <a:r>
              <a:rPr lang="en-US"/>
              <a:t> = min{</a:t>
            </a:r>
            <a:r>
              <a:rPr lang="en-US" i="1"/>
              <a:t>d</a:t>
            </a:r>
            <a:r>
              <a:rPr lang="en-US" i="1" baseline="-25000"/>
              <a:t>l</a:t>
            </a:r>
            <a:r>
              <a:rPr lang="en-US"/>
              <a:t>, </a:t>
            </a:r>
            <a:r>
              <a:rPr lang="en-US" i="1"/>
              <a:t>d</a:t>
            </a:r>
            <a:r>
              <a:rPr lang="en-US" i="1" baseline="-25000"/>
              <a:t>r</a:t>
            </a:r>
            <a:r>
              <a:rPr lang="en-US"/>
              <a:t>}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/>
              <a:t>             We can limit our attention to the points in the symmetric</a:t>
            </a:r>
            <a:br>
              <a:rPr lang="en-US"/>
            </a:br>
            <a:r>
              <a:rPr lang="en-US"/>
              <a:t>      vertical strip </a:t>
            </a:r>
            <a:r>
              <a:rPr lang="en-US" i="1"/>
              <a:t>S </a:t>
            </a:r>
            <a:r>
              <a:rPr lang="en-US"/>
              <a:t>of width 2</a:t>
            </a:r>
            <a:r>
              <a:rPr lang="en-US" i="1"/>
              <a:t>d</a:t>
            </a:r>
            <a:r>
              <a:rPr lang="en-US"/>
              <a:t> as possible closest pair. (The</a:t>
            </a:r>
            <a:br>
              <a:rPr lang="en-US"/>
            </a:br>
            <a:r>
              <a:rPr lang="en-US"/>
              <a:t>      points are stored and processed in increasing order of</a:t>
            </a:r>
            <a:br>
              <a:rPr lang="en-US"/>
            </a:br>
            <a:r>
              <a:rPr lang="en-US"/>
              <a:t>      their </a:t>
            </a:r>
            <a:r>
              <a:rPr lang="en-US" i="1"/>
              <a:t>y</a:t>
            </a:r>
            <a:r>
              <a:rPr lang="en-US"/>
              <a:t> coordinates.)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/>
              <a:t>Step 4   Scan the points in the vertical strip </a:t>
            </a:r>
            <a:r>
              <a:rPr lang="en-US" i="1"/>
              <a:t>S </a:t>
            </a:r>
            <a:r>
              <a:rPr lang="en-US"/>
              <a:t>from the lowest up.</a:t>
            </a:r>
            <a:br>
              <a:rPr lang="en-US"/>
            </a:br>
            <a:r>
              <a:rPr lang="en-US"/>
              <a:t>      For every point </a:t>
            </a:r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,</a:t>
            </a:r>
            <a:r>
              <a:rPr lang="en-US" i="1"/>
              <a:t>y</a:t>
            </a:r>
            <a:r>
              <a:rPr lang="en-US"/>
              <a:t>) in the strip, inspect points in</a:t>
            </a:r>
            <a:br>
              <a:rPr lang="en-US"/>
            </a:br>
            <a:r>
              <a:rPr lang="en-US"/>
              <a:t>      in the strip that may be closer to </a:t>
            </a:r>
            <a:r>
              <a:rPr lang="en-US" i="1"/>
              <a:t>p</a:t>
            </a:r>
            <a:r>
              <a:rPr lang="en-US"/>
              <a:t> than </a:t>
            </a:r>
            <a:r>
              <a:rPr lang="en-US" i="1"/>
              <a:t>d</a:t>
            </a:r>
            <a:r>
              <a:rPr lang="en-US"/>
              <a:t>.  There can be</a:t>
            </a:r>
            <a:br>
              <a:rPr lang="en-US"/>
            </a:br>
            <a:r>
              <a:rPr lang="en-US"/>
              <a:t>      no more than 5 such points following </a:t>
            </a:r>
            <a:r>
              <a:rPr lang="en-US" i="1"/>
              <a:t>p </a:t>
            </a:r>
            <a:r>
              <a:rPr lang="en-US"/>
              <a:t>on the strip list!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5 ©2012 Pearson Education, Inc. Upper Saddle River, NJ. All Rights Reserved.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76A8B-47DE-4DFC-A7BE-86D515721EC5}" type="slidenum">
              <a:rPr lang="en-US"/>
              <a:pPr/>
              <a:t>18</a:t>
            </a:fld>
            <a:endParaRPr lang="en-US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534400" cy="685800"/>
          </a:xfrm>
        </p:spPr>
        <p:txBody>
          <a:bodyPr/>
          <a:lstStyle/>
          <a:p>
            <a:r>
              <a:rPr lang="en-US" sz="3200"/>
              <a:t>Efficiency of the Closest-Pair Algorithm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Running time of the algorithm is described by</a:t>
            </a:r>
            <a:br>
              <a:rPr lang="en-US"/>
            </a:b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                    T(</a:t>
            </a:r>
            <a:r>
              <a:rPr lang="en-US" i="1"/>
              <a:t>n</a:t>
            </a:r>
            <a:r>
              <a:rPr lang="en-US"/>
              <a:t>) = 2T(</a:t>
            </a:r>
            <a:r>
              <a:rPr lang="en-US" i="1"/>
              <a:t>n</a:t>
            </a:r>
            <a:r>
              <a:rPr lang="en-US"/>
              <a:t>/2) + M(</a:t>
            </a:r>
            <a:r>
              <a:rPr lang="en-US" i="1"/>
              <a:t>n</a:t>
            </a:r>
            <a:r>
              <a:rPr lang="en-US"/>
              <a:t>),  where M(</a:t>
            </a:r>
            <a:r>
              <a:rPr lang="en-US" i="1"/>
              <a:t>n</a:t>
            </a:r>
            <a:r>
              <a:rPr lang="en-US"/>
              <a:t>) </a:t>
            </a:r>
            <a:r>
              <a:rPr kumimoji="0" lang="en-US">
                <a:sym typeface="Symbol" pitchFamily="18" charset="2"/>
              </a:rPr>
              <a:t> </a:t>
            </a:r>
            <a:r>
              <a:rPr lang="en-US"/>
              <a:t>O(</a:t>
            </a:r>
            <a:r>
              <a:rPr lang="en-US" i="1"/>
              <a:t>n</a:t>
            </a:r>
            <a:r>
              <a:rPr lang="en-US"/>
              <a:t>) </a:t>
            </a:r>
            <a:br>
              <a:rPr lang="en-US"/>
            </a:b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By the Master Theorem (with </a:t>
            </a:r>
            <a:r>
              <a:rPr lang="en-US" i="1"/>
              <a:t>a</a:t>
            </a:r>
            <a:r>
              <a:rPr lang="en-US"/>
              <a:t> = 2, </a:t>
            </a:r>
            <a:r>
              <a:rPr lang="en-US" i="1"/>
              <a:t>b</a:t>
            </a:r>
            <a:r>
              <a:rPr lang="en-US"/>
              <a:t> = 2, </a:t>
            </a:r>
            <a:r>
              <a:rPr lang="en-US" i="1"/>
              <a:t>d</a:t>
            </a:r>
            <a:r>
              <a:rPr lang="en-US"/>
              <a:t> = 1)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                                 T(</a:t>
            </a:r>
            <a:r>
              <a:rPr lang="en-US" i="1"/>
              <a:t>n</a:t>
            </a:r>
            <a:r>
              <a:rPr lang="en-US"/>
              <a:t>) </a:t>
            </a:r>
            <a:r>
              <a:rPr kumimoji="0" lang="en-US">
                <a:sym typeface="Symbol" pitchFamily="18" charset="2"/>
              </a:rPr>
              <a:t> </a:t>
            </a:r>
            <a:r>
              <a:rPr lang="en-US"/>
              <a:t>O(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5 ©2012 Pearson Education, Inc. Upper Saddle River, NJ. All Rights Reserved. 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532C-6B6C-477C-9DAF-9E22A008CEA3}" type="slidenum">
              <a:rPr lang="en-US"/>
              <a:pPr/>
              <a:t>19</a:t>
            </a:fld>
            <a:endParaRPr lang="en-US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Quickhull Algorithm 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305800" cy="498157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i="1"/>
              <a:t>Convex hull</a:t>
            </a:r>
            <a:r>
              <a:rPr lang="en-US"/>
              <a:t>: smallest convex set that includes given points</a:t>
            </a:r>
          </a:p>
          <a:p>
            <a:r>
              <a:rPr lang="en-US"/>
              <a:t>Assume points are sorted by </a:t>
            </a:r>
            <a:r>
              <a:rPr lang="en-US" i="1"/>
              <a:t>x</a:t>
            </a:r>
            <a:r>
              <a:rPr lang="en-US"/>
              <a:t>-coordinate values</a:t>
            </a:r>
          </a:p>
          <a:p>
            <a:r>
              <a:rPr lang="en-US"/>
              <a:t>Identify </a:t>
            </a:r>
            <a:r>
              <a:rPr lang="en-US" i="1"/>
              <a:t>extreme points</a:t>
            </a:r>
            <a:r>
              <a:rPr lang="en-US"/>
              <a:t> </a:t>
            </a:r>
            <a:r>
              <a:rPr lang="en-US" i="1"/>
              <a:t>P</a:t>
            </a:r>
            <a:r>
              <a:rPr lang="en-US" baseline="-25000"/>
              <a:t>1</a:t>
            </a:r>
            <a:r>
              <a:rPr lang="en-US"/>
              <a:t> and </a:t>
            </a:r>
            <a:r>
              <a:rPr lang="en-US" i="1"/>
              <a:t>P</a:t>
            </a:r>
            <a:r>
              <a:rPr lang="en-US" baseline="-25000"/>
              <a:t>2</a:t>
            </a:r>
            <a:r>
              <a:rPr lang="en-US"/>
              <a:t>  (leftmost and rightmost)</a:t>
            </a:r>
          </a:p>
          <a:p>
            <a:r>
              <a:rPr lang="en-US"/>
              <a:t>Compute </a:t>
            </a:r>
            <a:r>
              <a:rPr lang="en-US" i="1"/>
              <a:t>upper hull</a:t>
            </a:r>
            <a:r>
              <a:rPr lang="en-US"/>
              <a:t> recursively:</a:t>
            </a:r>
          </a:p>
          <a:p>
            <a:pPr lvl="1"/>
            <a:r>
              <a:rPr lang="en-US"/>
              <a:t>find point </a:t>
            </a:r>
            <a:r>
              <a:rPr lang="en-US" i="1"/>
              <a:t>P</a:t>
            </a:r>
            <a:r>
              <a:rPr lang="en-US" baseline="-25000"/>
              <a:t>max</a:t>
            </a:r>
            <a:r>
              <a:rPr lang="en-US"/>
              <a:t> that is farthest away from line </a:t>
            </a:r>
            <a:r>
              <a:rPr lang="en-US" i="1"/>
              <a:t>P</a:t>
            </a:r>
            <a:r>
              <a:rPr lang="en-US" baseline="-25000"/>
              <a:t>1</a:t>
            </a:r>
            <a:r>
              <a:rPr lang="en-US" i="1"/>
              <a:t>P</a:t>
            </a:r>
            <a:r>
              <a:rPr lang="en-US" baseline="-25000"/>
              <a:t>2</a:t>
            </a:r>
            <a:endParaRPr lang="en-US"/>
          </a:p>
          <a:p>
            <a:pPr lvl="1"/>
            <a:r>
              <a:rPr lang="en-US"/>
              <a:t>compute the upper hull of the points to the left of line </a:t>
            </a:r>
            <a:r>
              <a:rPr lang="en-US" i="1"/>
              <a:t>P</a:t>
            </a:r>
            <a:r>
              <a:rPr lang="en-US" baseline="-25000"/>
              <a:t>1</a:t>
            </a:r>
            <a:r>
              <a:rPr lang="en-US" i="1"/>
              <a:t>P</a:t>
            </a:r>
            <a:r>
              <a:rPr lang="en-US" baseline="-25000"/>
              <a:t>max</a:t>
            </a:r>
          </a:p>
          <a:p>
            <a:pPr lvl="1"/>
            <a:r>
              <a:rPr lang="en-US"/>
              <a:t>compute the upper hull of the points to the left of line </a:t>
            </a:r>
            <a:r>
              <a:rPr lang="en-US" i="1"/>
              <a:t>P</a:t>
            </a:r>
            <a:r>
              <a:rPr lang="en-US" baseline="-25000"/>
              <a:t>max</a:t>
            </a:r>
            <a:r>
              <a:rPr lang="en-US" i="1"/>
              <a:t>P</a:t>
            </a:r>
            <a:r>
              <a:rPr lang="en-US" baseline="-25000"/>
              <a:t>2</a:t>
            </a:r>
            <a:endParaRPr lang="en-US"/>
          </a:p>
          <a:p>
            <a:r>
              <a:rPr lang="en-US"/>
              <a:t>Compute </a:t>
            </a:r>
            <a:r>
              <a:rPr lang="en-US" i="1"/>
              <a:t>lower hull</a:t>
            </a:r>
            <a:r>
              <a:rPr lang="en-US"/>
              <a:t> in a similar manner</a:t>
            </a:r>
          </a:p>
        </p:txBody>
      </p:sp>
      <p:sp>
        <p:nvSpPr>
          <p:cNvPr id="276484" name="Oval 4"/>
          <p:cNvSpPr>
            <a:spLocks noChangeArrowheads="1"/>
          </p:cNvSpPr>
          <p:nvPr/>
        </p:nvSpPr>
        <p:spPr bwMode="auto">
          <a:xfrm>
            <a:off x="3581400" y="6172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485" name="Oval 5"/>
          <p:cNvSpPr>
            <a:spLocks noChangeArrowheads="1"/>
          </p:cNvSpPr>
          <p:nvPr/>
        </p:nvSpPr>
        <p:spPr bwMode="auto">
          <a:xfrm>
            <a:off x="5105400" y="5334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486" name="Oval 6"/>
          <p:cNvSpPr>
            <a:spLocks noChangeArrowheads="1"/>
          </p:cNvSpPr>
          <p:nvPr/>
        </p:nvSpPr>
        <p:spPr bwMode="auto">
          <a:xfrm>
            <a:off x="1371600" y="6019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487" name="Oval 7"/>
          <p:cNvSpPr>
            <a:spLocks noChangeArrowheads="1"/>
          </p:cNvSpPr>
          <p:nvPr/>
        </p:nvSpPr>
        <p:spPr bwMode="auto">
          <a:xfrm>
            <a:off x="1524000" y="5410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488" name="Oval 8"/>
          <p:cNvSpPr>
            <a:spLocks noChangeArrowheads="1"/>
          </p:cNvSpPr>
          <p:nvPr/>
        </p:nvSpPr>
        <p:spPr bwMode="auto">
          <a:xfrm>
            <a:off x="4495800" y="54864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489" name="Oval 9"/>
          <p:cNvSpPr>
            <a:spLocks noChangeArrowheads="1"/>
          </p:cNvSpPr>
          <p:nvPr/>
        </p:nvSpPr>
        <p:spPr bwMode="auto">
          <a:xfrm>
            <a:off x="1828800" y="5715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490" name="Oval 10"/>
          <p:cNvSpPr>
            <a:spLocks noChangeArrowheads="1"/>
          </p:cNvSpPr>
          <p:nvPr/>
        </p:nvSpPr>
        <p:spPr bwMode="auto">
          <a:xfrm>
            <a:off x="1905000" y="4953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491" name="Oval 11"/>
          <p:cNvSpPr>
            <a:spLocks noChangeArrowheads="1"/>
          </p:cNvSpPr>
          <p:nvPr/>
        </p:nvSpPr>
        <p:spPr bwMode="auto">
          <a:xfrm>
            <a:off x="2133600" y="6019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492" name="Oval 12"/>
          <p:cNvSpPr>
            <a:spLocks noChangeArrowheads="1"/>
          </p:cNvSpPr>
          <p:nvPr/>
        </p:nvSpPr>
        <p:spPr bwMode="auto">
          <a:xfrm>
            <a:off x="22098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493" name="Oval 13"/>
          <p:cNvSpPr>
            <a:spLocks noChangeArrowheads="1"/>
          </p:cNvSpPr>
          <p:nvPr/>
        </p:nvSpPr>
        <p:spPr bwMode="auto">
          <a:xfrm>
            <a:off x="2971800" y="5334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494" name="Oval 14"/>
          <p:cNvSpPr>
            <a:spLocks noChangeArrowheads="1"/>
          </p:cNvSpPr>
          <p:nvPr/>
        </p:nvSpPr>
        <p:spPr bwMode="auto">
          <a:xfrm>
            <a:off x="2590800" y="5791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495" name="Oval 15"/>
          <p:cNvSpPr>
            <a:spLocks noChangeArrowheads="1"/>
          </p:cNvSpPr>
          <p:nvPr/>
        </p:nvSpPr>
        <p:spPr bwMode="auto">
          <a:xfrm>
            <a:off x="2743200" y="5029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496" name="Oval 16"/>
          <p:cNvSpPr>
            <a:spLocks noChangeArrowheads="1"/>
          </p:cNvSpPr>
          <p:nvPr/>
        </p:nvSpPr>
        <p:spPr bwMode="auto">
          <a:xfrm>
            <a:off x="3657600" y="5715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497" name="Oval 17"/>
          <p:cNvSpPr>
            <a:spLocks noChangeArrowheads="1"/>
          </p:cNvSpPr>
          <p:nvPr/>
        </p:nvSpPr>
        <p:spPr bwMode="auto">
          <a:xfrm>
            <a:off x="4191000" y="4800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498" name="Line 18"/>
          <p:cNvSpPr>
            <a:spLocks noChangeShapeType="1"/>
          </p:cNvSpPr>
          <p:nvPr/>
        </p:nvSpPr>
        <p:spPr bwMode="auto">
          <a:xfrm>
            <a:off x="1371600" y="6096000"/>
            <a:ext cx="2209800" cy="152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499" name="Line 19"/>
          <p:cNvSpPr>
            <a:spLocks noChangeShapeType="1"/>
          </p:cNvSpPr>
          <p:nvPr/>
        </p:nvSpPr>
        <p:spPr bwMode="auto">
          <a:xfrm flipV="1">
            <a:off x="3581400" y="5410200"/>
            <a:ext cx="1524000" cy="838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00" name="Line 20"/>
          <p:cNvSpPr>
            <a:spLocks noChangeShapeType="1"/>
          </p:cNvSpPr>
          <p:nvPr/>
        </p:nvSpPr>
        <p:spPr bwMode="auto">
          <a:xfrm flipH="1" flipV="1">
            <a:off x="4191000" y="4800600"/>
            <a:ext cx="9144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01" name="Line 21"/>
          <p:cNvSpPr>
            <a:spLocks noChangeShapeType="1"/>
          </p:cNvSpPr>
          <p:nvPr/>
        </p:nvSpPr>
        <p:spPr bwMode="auto">
          <a:xfrm flipH="1">
            <a:off x="1905000" y="4800600"/>
            <a:ext cx="2286000" cy="152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02" name="Line 22"/>
          <p:cNvSpPr>
            <a:spLocks noChangeShapeType="1"/>
          </p:cNvSpPr>
          <p:nvPr/>
        </p:nvSpPr>
        <p:spPr bwMode="auto">
          <a:xfrm flipH="1">
            <a:off x="1524000" y="5029200"/>
            <a:ext cx="38100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03" name="Line 23"/>
          <p:cNvSpPr>
            <a:spLocks noChangeShapeType="1"/>
          </p:cNvSpPr>
          <p:nvPr/>
        </p:nvSpPr>
        <p:spPr bwMode="auto">
          <a:xfrm flipV="1">
            <a:off x="1371600" y="5486400"/>
            <a:ext cx="152400" cy="609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04" name="Line 24"/>
          <p:cNvSpPr>
            <a:spLocks noChangeShapeType="1"/>
          </p:cNvSpPr>
          <p:nvPr/>
        </p:nvSpPr>
        <p:spPr bwMode="auto">
          <a:xfrm flipV="1">
            <a:off x="1371600" y="5334000"/>
            <a:ext cx="3810000" cy="685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05" name="Text Box 25"/>
          <p:cNvSpPr txBox="1">
            <a:spLocks noChangeArrowheads="1"/>
          </p:cNvSpPr>
          <p:nvPr/>
        </p:nvSpPr>
        <p:spPr bwMode="auto">
          <a:xfrm>
            <a:off x="914400" y="5791200"/>
            <a:ext cx="4556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276506" name="Text Box 26"/>
          <p:cNvSpPr txBox="1">
            <a:spLocks noChangeArrowheads="1"/>
          </p:cNvSpPr>
          <p:nvPr/>
        </p:nvSpPr>
        <p:spPr bwMode="auto">
          <a:xfrm>
            <a:off x="5181600" y="4953000"/>
            <a:ext cx="4556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276507" name="Text Box 27"/>
          <p:cNvSpPr txBox="1">
            <a:spLocks noChangeArrowheads="1"/>
          </p:cNvSpPr>
          <p:nvPr/>
        </p:nvSpPr>
        <p:spPr bwMode="auto">
          <a:xfrm>
            <a:off x="1295400" y="4419600"/>
            <a:ext cx="7048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max</a:t>
            </a:r>
            <a:endParaRPr lang="en-US"/>
          </a:p>
        </p:txBody>
      </p:sp>
      <p:sp>
        <p:nvSpPr>
          <p:cNvPr id="276508" name="Line 28"/>
          <p:cNvSpPr>
            <a:spLocks noChangeShapeType="1"/>
          </p:cNvSpPr>
          <p:nvPr/>
        </p:nvSpPr>
        <p:spPr bwMode="auto">
          <a:xfrm flipH="1">
            <a:off x="1066800" y="4572000"/>
            <a:ext cx="1066800" cy="2057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09" name="Line 29"/>
          <p:cNvSpPr>
            <a:spLocks noChangeShapeType="1"/>
          </p:cNvSpPr>
          <p:nvPr/>
        </p:nvSpPr>
        <p:spPr bwMode="auto">
          <a:xfrm flipH="1" flipV="1">
            <a:off x="1219200" y="4876800"/>
            <a:ext cx="4800600" cy="609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5 ©2012 Pearson Education, Inc. Upper Saddle River, NJ. All Rights Reserved. 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8972-EA79-49D5-84EB-B9A4722385CE}" type="slidenum">
              <a:rPr lang="en-US"/>
              <a:pPr/>
              <a:t>2</a:t>
            </a:fld>
            <a:endParaRPr lang="en-US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685800"/>
          </a:xfrm>
        </p:spPr>
        <p:txBody>
          <a:bodyPr/>
          <a:lstStyle/>
          <a:p>
            <a:r>
              <a:rPr lang="en-US"/>
              <a:t>Divide-and-Conquer Technique (cont.)</a:t>
            </a:r>
          </a:p>
        </p:txBody>
      </p:sp>
      <p:sp>
        <p:nvSpPr>
          <p:cNvPr id="281606" name="Oval 6"/>
          <p:cNvSpPr>
            <a:spLocks noChangeArrowheads="1"/>
          </p:cNvSpPr>
          <p:nvPr/>
        </p:nvSpPr>
        <p:spPr bwMode="auto">
          <a:xfrm>
            <a:off x="5562600" y="23622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sz="1800" b="1">
                <a:solidFill>
                  <a:schemeClr val="bg2"/>
                </a:solidFill>
              </a:rPr>
              <a:t>subproblem 2 </a:t>
            </a:r>
          </a:p>
          <a:p>
            <a:r>
              <a:rPr lang="en-US" sz="1800" b="1">
                <a:solidFill>
                  <a:schemeClr val="bg2"/>
                </a:solidFill>
              </a:rPr>
              <a:t>of size </a:t>
            </a:r>
            <a:r>
              <a:rPr lang="en-US" sz="1800" b="1" i="1">
                <a:solidFill>
                  <a:schemeClr val="bg2"/>
                </a:solidFill>
              </a:rPr>
              <a:t>n</a:t>
            </a:r>
            <a:r>
              <a:rPr lang="en-US" sz="1800" b="1">
                <a:solidFill>
                  <a:schemeClr val="bg2"/>
                </a:solidFill>
              </a:rPr>
              <a:t>/2</a:t>
            </a:r>
          </a:p>
        </p:txBody>
      </p:sp>
      <p:sp>
        <p:nvSpPr>
          <p:cNvPr id="281607" name="Oval 7"/>
          <p:cNvSpPr>
            <a:spLocks noChangeArrowheads="1"/>
          </p:cNvSpPr>
          <p:nvPr/>
        </p:nvSpPr>
        <p:spPr bwMode="auto">
          <a:xfrm>
            <a:off x="1219200" y="23622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sz="1800" b="1">
                <a:solidFill>
                  <a:schemeClr val="bg2"/>
                </a:solidFill>
              </a:rPr>
              <a:t>subproblem 1 </a:t>
            </a:r>
          </a:p>
          <a:p>
            <a:r>
              <a:rPr lang="en-US" sz="1800" b="1">
                <a:solidFill>
                  <a:schemeClr val="bg2"/>
                </a:solidFill>
              </a:rPr>
              <a:t>of size </a:t>
            </a:r>
            <a:r>
              <a:rPr lang="en-US" sz="1800" b="1" i="1">
                <a:solidFill>
                  <a:schemeClr val="bg2"/>
                </a:solidFill>
              </a:rPr>
              <a:t>n</a:t>
            </a:r>
            <a:r>
              <a:rPr lang="en-US" sz="1800" b="1">
                <a:solidFill>
                  <a:schemeClr val="bg2"/>
                </a:solidFill>
              </a:rPr>
              <a:t>/2</a:t>
            </a:r>
          </a:p>
        </p:txBody>
      </p:sp>
      <p:sp>
        <p:nvSpPr>
          <p:cNvPr id="281608" name="Rectangle 8"/>
          <p:cNvSpPr>
            <a:spLocks noChangeArrowheads="1"/>
          </p:cNvSpPr>
          <p:nvPr/>
        </p:nvSpPr>
        <p:spPr bwMode="auto">
          <a:xfrm>
            <a:off x="1219200" y="36576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bg2"/>
                </a:solidFill>
              </a:rPr>
              <a:t>a solution to </a:t>
            </a:r>
          </a:p>
          <a:p>
            <a:r>
              <a:rPr lang="en-US" sz="1600" b="1">
                <a:solidFill>
                  <a:schemeClr val="bg2"/>
                </a:solidFill>
              </a:rPr>
              <a:t>subproblem 1</a:t>
            </a:r>
            <a:endParaRPr lang="en-US"/>
          </a:p>
        </p:txBody>
      </p:sp>
      <p:sp>
        <p:nvSpPr>
          <p:cNvPr id="281609" name="Rectangle 9"/>
          <p:cNvSpPr>
            <a:spLocks noChangeArrowheads="1"/>
          </p:cNvSpPr>
          <p:nvPr/>
        </p:nvSpPr>
        <p:spPr bwMode="auto">
          <a:xfrm>
            <a:off x="3429000" y="54102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bg2"/>
                </a:solidFill>
              </a:rPr>
              <a:t>a solution to</a:t>
            </a:r>
          </a:p>
          <a:p>
            <a:r>
              <a:rPr lang="en-US" sz="1600" b="1">
                <a:solidFill>
                  <a:schemeClr val="bg2"/>
                </a:solidFill>
              </a:rPr>
              <a:t>the original problem</a:t>
            </a:r>
            <a:endParaRPr lang="en-US"/>
          </a:p>
        </p:txBody>
      </p:sp>
      <p:sp>
        <p:nvSpPr>
          <p:cNvPr id="281610" name="Rectangle 10"/>
          <p:cNvSpPr>
            <a:spLocks noChangeArrowheads="1"/>
          </p:cNvSpPr>
          <p:nvPr/>
        </p:nvSpPr>
        <p:spPr bwMode="auto">
          <a:xfrm>
            <a:off x="5562600" y="36576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bg2"/>
                </a:solidFill>
              </a:rPr>
              <a:t>a solution to </a:t>
            </a:r>
          </a:p>
          <a:p>
            <a:r>
              <a:rPr lang="en-US" sz="1600" b="1">
                <a:solidFill>
                  <a:schemeClr val="bg2"/>
                </a:solidFill>
              </a:rPr>
              <a:t>subproblem 2</a:t>
            </a:r>
            <a:endParaRPr lang="en-US"/>
          </a:p>
        </p:txBody>
      </p:sp>
      <p:sp>
        <p:nvSpPr>
          <p:cNvPr id="281611" name="Line 11"/>
          <p:cNvSpPr>
            <a:spLocks noChangeShapeType="1"/>
          </p:cNvSpPr>
          <p:nvPr/>
        </p:nvSpPr>
        <p:spPr bwMode="auto">
          <a:xfrm flipH="1">
            <a:off x="2667000" y="2057400"/>
            <a:ext cx="14478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12" name="Line 12"/>
          <p:cNvSpPr>
            <a:spLocks noChangeShapeType="1"/>
          </p:cNvSpPr>
          <p:nvPr/>
        </p:nvSpPr>
        <p:spPr bwMode="auto">
          <a:xfrm>
            <a:off x="4953000" y="2057400"/>
            <a:ext cx="15240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04" name="Oval 4"/>
          <p:cNvSpPr>
            <a:spLocks noChangeArrowheads="1"/>
          </p:cNvSpPr>
          <p:nvPr/>
        </p:nvSpPr>
        <p:spPr bwMode="auto">
          <a:xfrm>
            <a:off x="3429000" y="12954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sz="1800" b="1">
                <a:solidFill>
                  <a:schemeClr val="bg2"/>
                </a:solidFill>
              </a:rPr>
              <a:t>a problem of size </a:t>
            </a:r>
            <a:r>
              <a:rPr lang="en-US" sz="1800" b="1" i="1">
                <a:solidFill>
                  <a:schemeClr val="bg2"/>
                </a:solidFill>
              </a:rPr>
              <a:t>n</a:t>
            </a:r>
            <a:endParaRPr lang="en-US" sz="1800" b="1">
              <a:solidFill>
                <a:schemeClr val="bg2"/>
              </a:solidFill>
            </a:endParaRPr>
          </a:p>
        </p:txBody>
      </p:sp>
      <p:sp>
        <p:nvSpPr>
          <p:cNvPr id="281613" name="Line 13"/>
          <p:cNvSpPr>
            <a:spLocks noChangeShapeType="1"/>
          </p:cNvSpPr>
          <p:nvPr/>
        </p:nvSpPr>
        <p:spPr bwMode="auto">
          <a:xfrm>
            <a:off x="2286000" y="32004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14" name="Line 14"/>
          <p:cNvSpPr>
            <a:spLocks noChangeShapeType="1"/>
          </p:cNvSpPr>
          <p:nvPr/>
        </p:nvSpPr>
        <p:spPr bwMode="auto">
          <a:xfrm>
            <a:off x="6705600" y="32004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15" name="Line 15"/>
          <p:cNvSpPr>
            <a:spLocks noChangeShapeType="1"/>
          </p:cNvSpPr>
          <p:nvPr/>
        </p:nvSpPr>
        <p:spPr bwMode="auto">
          <a:xfrm>
            <a:off x="2286000" y="43434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16" name="Line 16"/>
          <p:cNvSpPr>
            <a:spLocks noChangeShapeType="1"/>
          </p:cNvSpPr>
          <p:nvPr/>
        </p:nvSpPr>
        <p:spPr bwMode="auto">
          <a:xfrm>
            <a:off x="6705600" y="43434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17" name="Line 17"/>
          <p:cNvSpPr>
            <a:spLocks noChangeShapeType="1"/>
          </p:cNvSpPr>
          <p:nvPr/>
        </p:nvSpPr>
        <p:spPr bwMode="auto">
          <a:xfrm>
            <a:off x="2286000" y="4876800"/>
            <a:ext cx="4419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18" name="Line 18"/>
          <p:cNvSpPr>
            <a:spLocks noChangeShapeType="1"/>
          </p:cNvSpPr>
          <p:nvPr/>
        </p:nvSpPr>
        <p:spPr bwMode="auto">
          <a:xfrm>
            <a:off x="4572000" y="4876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5 ©2012 Pearson Education, Inc. Upper Saddle River, NJ. All Rights Reserved.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244D-7420-4130-BA64-47031F5DABE9}" type="slidenum">
              <a:rPr lang="en-US"/>
              <a:pPr/>
              <a:t>20</a:t>
            </a:fld>
            <a:endParaRPr lang="en-US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Efficiency of Quickhull Algorithm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534400" cy="5715000"/>
          </a:xfrm>
        </p:spPr>
        <p:txBody>
          <a:bodyPr/>
          <a:lstStyle/>
          <a:p>
            <a:r>
              <a:rPr lang="en-US"/>
              <a:t>Finding point farthest away from line </a:t>
            </a:r>
            <a:r>
              <a:rPr lang="en-US" i="1"/>
              <a:t>P</a:t>
            </a:r>
            <a:r>
              <a:rPr lang="en-US" baseline="-25000"/>
              <a:t>1</a:t>
            </a:r>
            <a:r>
              <a:rPr lang="en-US" i="1"/>
              <a:t>P</a:t>
            </a:r>
            <a:r>
              <a:rPr lang="en-US" baseline="-25000"/>
              <a:t>2 </a:t>
            </a:r>
            <a:r>
              <a:rPr lang="en-US"/>
              <a:t>can be done in linear time</a:t>
            </a:r>
          </a:p>
          <a:p>
            <a:r>
              <a:rPr lang="en-US"/>
              <a:t>Time efficiency: </a:t>
            </a:r>
            <a:endParaRPr lang="en-US">
              <a:cs typeface="Times New Roman" pitchFamily="18" charset="0"/>
            </a:endParaRPr>
          </a:p>
          <a:p>
            <a:pPr lvl="1"/>
            <a:r>
              <a:rPr lang="en-US" sz="2400">
                <a:cs typeface="Times New Roman" pitchFamily="18" charset="0"/>
              </a:rPr>
              <a:t>worst case: </a:t>
            </a:r>
            <a:r>
              <a:rPr lang="el-GR" sz="2400">
                <a:cs typeface="Times New Roman" pitchFamily="18" charset="0"/>
              </a:rPr>
              <a:t>Θ</a:t>
            </a:r>
            <a:r>
              <a:rPr lang="en-US" sz="2400">
                <a:cs typeface="Times New Roman" pitchFamily="18" charset="0"/>
              </a:rPr>
              <a:t>(</a:t>
            </a:r>
            <a:r>
              <a:rPr lang="en-US" sz="2400" i="1">
                <a:cs typeface="Times New Roman" pitchFamily="18" charset="0"/>
              </a:rPr>
              <a:t>n</a:t>
            </a:r>
            <a:r>
              <a:rPr lang="en-US" sz="2400" i="1" baseline="30000">
                <a:cs typeface="Times New Roman" pitchFamily="18" charset="0"/>
              </a:rPr>
              <a:t>2</a:t>
            </a:r>
            <a:r>
              <a:rPr lang="en-US" sz="2400">
                <a:cs typeface="Times New Roman" pitchFamily="18" charset="0"/>
              </a:rPr>
              <a:t>)  (as </a:t>
            </a:r>
            <a:r>
              <a:rPr lang="en-US" sz="2400"/>
              <a:t>quicksort)</a:t>
            </a:r>
            <a:endParaRPr lang="en-US" sz="2400">
              <a:cs typeface="Times New Roman" pitchFamily="18" charset="0"/>
            </a:endParaRPr>
          </a:p>
          <a:p>
            <a:pPr lvl="1"/>
            <a:r>
              <a:rPr lang="en-US" sz="2400"/>
              <a:t>average case: </a:t>
            </a:r>
            <a:r>
              <a:rPr lang="el-GR" sz="2400">
                <a:cs typeface="Times New Roman" pitchFamily="18" charset="0"/>
              </a:rPr>
              <a:t>Θ</a:t>
            </a:r>
            <a:r>
              <a:rPr lang="en-US" sz="2400">
                <a:cs typeface="Times New Roman" pitchFamily="18" charset="0"/>
              </a:rPr>
              <a:t>(</a:t>
            </a:r>
            <a:r>
              <a:rPr lang="en-US" sz="2400" i="1">
                <a:cs typeface="Times New Roman" pitchFamily="18" charset="0"/>
              </a:rPr>
              <a:t>n</a:t>
            </a:r>
            <a:r>
              <a:rPr lang="en-US" sz="2400">
                <a:cs typeface="Times New Roman" pitchFamily="18" charset="0"/>
              </a:rPr>
              <a:t>) (under reasonable assumptions about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                                  distribution of points given)</a:t>
            </a:r>
          </a:p>
          <a:p>
            <a:pPr lvl="1"/>
            <a:endParaRPr lang="en-US" sz="2400"/>
          </a:p>
          <a:p>
            <a:r>
              <a:rPr lang="en-US"/>
              <a:t>If points are not initially sorted by </a:t>
            </a:r>
            <a:r>
              <a:rPr lang="en-US" i="1"/>
              <a:t>x</a:t>
            </a:r>
            <a:r>
              <a:rPr lang="en-US"/>
              <a:t>-coordinate value, this can be accomplished in </a:t>
            </a:r>
            <a:r>
              <a:rPr lang="en-US">
                <a:cs typeface="Times New Roman" pitchFamily="18" charset="0"/>
              </a:rPr>
              <a:t>O(</a:t>
            </a:r>
            <a:r>
              <a:rPr lang="en-US" i="1">
                <a:cs typeface="Times New Roman" pitchFamily="18" charset="0"/>
              </a:rPr>
              <a:t>n </a:t>
            </a:r>
            <a:r>
              <a:rPr lang="en-US">
                <a:cs typeface="Times New Roman" pitchFamily="18" charset="0"/>
              </a:rPr>
              <a:t>log </a:t>
            </a:r>
            <a:r>
              <a:rPr lang="en-US" i="1">
                <a:cs typeface="Times New Roman" pitchFamily="18" charset="0"/>
              </a:rPr>
              <a:t>n</a:t>
            </a:r>
            <a:r>
              <a:rPr lang="en-US">
                <a:cs typeface="Times New Roman" pitchFamily="18" charset="0"/>
              </a:rPr>
              <a:t>) time</a:t>
            </a: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Several </a:t>
            </a:r>
            <a:r>
              <a:rPr lang="en-US">
                <a:cs typeface="Times New Roman" pitchFamily="18" charset="0"/>
              </a:rPr>
              <a:t>O(</a:t>
            </a:r>
            <a:r>
              <a:rPr lang="en-US" i="1">
                <a:cs typeface="Times New Roman" pitchFamily="18" charset="0"/>
              </a:rPr>
              <a:t>n </a:t>
            </a:r>
            <a:r>
              <a:rPr lang="en-US">
                <a:cs typeface="Times New Roman" pitchFamily="18" charset="0"/>
              </a:rPr>
              <a:t>log </a:t>
            </a:r>
            <a:r>
              <a:rPr lang="en-US" i="1">
                <a:cs typeface="Times New Roman" pitchFamily="18" charset="0"/>
              </a:rPr>
              <a:t>n</a:t>
            </a:r>
            <a:r>
              <a:rPr lang="en-US">
                <a:cs typeface="Times New Roman" pitchFamily="18" charset="0"/>
              </a:rPr>
              <a:t>) </a:t>
            </a:r>
            <a:r>
              <a:rPr lang="en-US"/>
              <a:t>algorithms for convex hull are known</a:t>
            </a:r>
          </a:p>
          <a:p>
            <a:pPr>
              <a:buFont typeface="Monotype Sort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5 ©2012 Pearson Education, Inc. Upper Saddle River, NJ.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348C-C55C-4740-9A6D-301A36394ECC}" type="slidenum">
              <a:rPr lang="en-US"/>
              <a:pPr/>
              <a:t>3</a:t>
            </a:fld>
            <a:endParaRPr lang="en-US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Divide-and-Conquer Examples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763000" cy="4905375"/>
          </a:xfrm>
        </p:spPr>
        <p:txBody>
          <a:bodyPr/>
          <a:lstStyle/>
          <a:p>
            <a:pPr marL="457200" indent="-457200"/>
            <a:r>
              <a:rPr lang="en-US"/>
              <a:t>Sorting: mergesort and quicksort</a:t>
            </a:r>
          </a:p>
          <a:p>
            <a:pPr marL="457200" indent="-457200"/>
            <a:endParaRPr lang="en-US"/>
          </a:p>
          <a:p>
            <a:pPr marL="457200" indent="-457200"/>
            <a:r>
              <a:rPr lang="en-US"/>
              <a:t>Binary tree traversals</a:t>
            </a:r>
          </a:p>
          <a:p>
            <a:pPr marL="457200" indent="-457200"/>
            <a:endParaRPr lang="en-US"/>
          </a:p>
          <a:p>
            <a:pPr marL="457200" indent="-457200"/>
            <a:r>
              <a:rPr lang="en-US"/>
              <a:t>Multiplication of large integers</a:t>
            </a:r>
          </a:p>
          <a:p>
            <a:pPr marL="457200" indent="-457200"/>
            <a:endParaRPr lang="en-US"/>
          </a:p>
          <a:p>
            <a:pPr marL="457200" indent="-457200"/>
            <a:r>
              <a:rPr lang="en-US"/>
              <a:t>Matrix multiplication: Strassen’s algorithm</a:t>
            </a:r>
          </a:p>
          <a:p>
            <a:pPr marL="457200" indent="-457200"/>
            <a:endParaRPr lang="en-US"/>
          </a:p>
          <a:p>
            <a:pPr marL="457200" indent="-457200"/>
            <a:r>
              <a:rPr lang="en-US"/>
              <a:t>Closest-pair and convex-hull algorithms</a:t>
            </a:r>
            <a:br>
              <a:rPr lang="en-US"/>
            </a:br>
            <a:endParaRPr lang="en-US"/>
          </a:p>
          <a:p>
            <a:pPr marL="457200" indent="-457200"/>
            <a:r>
              <a:rPr lang="en-US"/>
              <a:t>Binary search: decrease-by-half (or degenerate divide&amp;conq.)</a:t>
            </a:r>
          </a:p>
        </p:txBody>
      </p:sp>
      <p:sp>
        <p:nvSpPr>
          <p:cNvPr id="268292" name="Line 4"/>
          <p:cNvSpPr>
            <a:spLocks noChangeShapeType="1"/>
          </p:cNvSpPr>
          <p:nvPr/>
        </p:nvSpPr>
        <p:spPr bwMode="auto">
          <a:xfrm>
            <a:off x="533400" y="5486400"/>
            <a:ext cx="66294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5 ©2012 Pearson Education, Inc. Upper Saddle River, NJ. All Rights Reserved.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B216-BF18-4C97-9004-2DE5DFD3444F}" type="slidenum">
              <a:rPr lang="en-US"/>
              <a:pPr/>
              <a:t>4</a:t>
            </a:fld>
            <a:endParaRPr lang="en-US"/>
          </a:p>
        </p:txBody>
      </p:sp>
      <p:sp>
        <p:nvSpPr>
          <p:cNvPr id="269314" name="Rectangle 2"/>
          <p:cNvSpPr>
            <a:spLocks noChangeArrowheads="1"/>
          </p:cNvSpPr>
          <p:nvPr/>
        </p:nvSpPr>
        <p:spPr bwMode="auto">
          <a:xfrm>
            <a:off x="457200" y="228600"/>
            <a:ext cx="75882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/>
            <a:r>
              <a:rPr kumimoji="1"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General Divide-and-Conquer Recurrence</a:t>
            </a:r>
          </a:p>
        </p:txBody>
      </p:sp>
      <p:sp>
        <p:nvSpPr>
          <p:cNvPr id="269315" name="Rectangle 3"/>
          <p:cNvSpPr>
            <a:spLocks noChangeArrowheads="1"/>
          </p:cNvSpPr>
          <p:nvPr/>
        </p:nvSpPr>
        <p:spPr bwMode="auto">
          <a:xfrm>
            <a:off x="457200" y="1066800"/>
            <a:ext cx="8686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</a:pP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= 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aT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n/b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+ 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 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where 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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</a:t>
            </a:r>
            <a:r>
              <a:rPr kumimoji="1" lang="el-GR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Symbol" pitchFamily="18" charset="2"/>
              </a:rPr>
              <a:t>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(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n</a:t>
            </a:r>
            <a:r>
              <a:rPr kumimoji="1" lang="en-US" b="1" i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d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),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d 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 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0</a:t>
            </a:r>
            <a:endParaRPr kumimoji="1" lang="en-US" b="1" i="1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</a:pPr>
            <a:endParaRPr kumimoji="1" lang="en-US" b="1" i="1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</a:pPr>
            <a:r>
              <a:rPr kumimoji="1" lang="en-US" b="1" u="sng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Master Theorem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   If 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&lt; b</a:t>
            </a:r>
            <a:r>
              <a:rPr kumimoji="1" lang="en-US" b="1" i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d</a:t>
            </a:r>
            <a:r>
              <a:rPr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,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T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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l-GR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Symbol" pitchFamily="18" charset="2"/>
              </a:rPr>
              <a:t>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(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n</a:t>
            </a:r>
            <a:r>
              <a:rPr kumimoji="1" lang="en-US" b="1" i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d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kumimoji="1" lang="en-US" b="1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</a:pP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       If 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= b</a:t>
            </a:r>
            <a:r>
              <a:rPr kumimoji="1" lang="en-US" b="1" i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d</a:t>
            </a:r>
            <a:r>
              <a:rPr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,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T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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l-GR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Symbol" pitchFamily="18" charset="2"/>
              </a:rPr>
              <a:t>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(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n</a:t>
            </a:r>
            <a:r>
              <a:rPr kumimoji="1" lang="en-US" b="1" i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d 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log 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457200" indent="-4572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</a:pP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       If 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&gt; b</a:t>
            </a:r>
            <a:r>
              <a:rPr kumimoji="1" lang="en-US" b="1" i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d</a:t>
            </a:r>
            <a:r>
              <a:rPr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,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T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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l-GR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Symbol" pitchFamily="18" charset="2"/>
              </a:rPr>
              <a:t>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(</a:t>
            </a:r>
            <a:r>
              <a:rPr kumimoji="1" lang="en-US" sz="2800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kumimoji="1" lang="en-US" sz="2800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log </a:t>
            </a:r>
            <a:r>
              <a:rPr kumimoji="1" lang="en-US" sz="2800" b="1" i="1" baseline="14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kumimoji="1" lang="en-US" sz="3200" b="1" i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457200" indent="-4572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</a:pPr>
            <a:endParaRPr kumimoji="1" lang="en-US" b="1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</a:pP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Note: The same results hold with O instead of </a:t>
            </a:r>
            <a:r>
              <a:rPr kumimoji="1" lang="el-GR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Symbol" pitchFamily="18" charset="2"/>
              </a:rPr>
              <a:t>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.</a:t>
            </a:r>
          </a:p>
          <a:p>
            <a:pPr marL="457200" indent="-4572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</a:pPr>
            <a:endParaRPr kumimoji="1" lang="en-US" b="1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  <a:p>
            <a:pPr marL="457200" indent="-4572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</a:pP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Examples: 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T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(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) = 4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T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(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/2) + 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  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T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(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)  ?</a:t>
            </a:r>
          </a:p>
          <a:p>
            <a:pPr marL="457200" indent="-4572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</a:pP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            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T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(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) = 4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T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(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/2) + 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</a:t>
            </a:r>
            <a:r>
              <a:rPr kumimoji="1" lang="en-US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2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  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T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(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)  ?</a:t>
            </a:r>
          </a:p>
          <a:p>
            <a:pPr marL="457200" indent="-4572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</a:pP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                  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T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(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) = 4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T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(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/2) + 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</a:t>
            </a:r>
            <a:r>
              <a:rPr kumimoji="1" lang="en-US" b="1" baseline="30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3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  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T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(</a:t>
            </a:r>
            <a:r>
              <a:rPr kumimoji="1" lang="en-US" b="1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</a:t>
            </a:r>
            <a:r>
              <a:rPr kumimoji="1" 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)  ?</a:t>
            </a:r>
            <a:endParaRPr kumimoji="1" lang="en-US" b="1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 algn="l"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Char char="b"/>
            </a:pPr>
            <a:endParaRPr kumimoji="1" lang="en-US" sz="2000" b="1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5 ©2012 Pearson Education, Inc. Upper Saddle River, NJ. All Rights Reserved.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771D-F5C0-4CF7-A6D4-F1679FE5CE4E}" type="slidenum">
              <a:rPr lang="en-US"/>
              <a:pPr/>
              <a:t>5</a:t>
            </a:fld>
            <a:endParaRPr lang="en-US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Mergesort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305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Split array A[0..</a:t>
            </a:r>
            <a:r>
              <a:rPr lang="en-US" i="1"/>
              <a:t>n</a:t>
            </a:r>
            <a:r>
              <a:rPr lang="en-US"/>
              <a:t>-1] in two about equal halves and make copies of each half  in arrays B and C</a:t>
            </a:r>
          </a:p>
          <a:p>
            <a:pPr>
              <a:lnSpc>
                <a:spcPct val="90000"/>
              </a:lnSpc>
            </a:pPr>
            <a:r>
              <a:rPr lang="en-US"/>
              <a:t>Sort arrays B and C recursively</a:t>
            </a:r>
          </a:p>
          <a:p>
            <a:pPr>
              <a:lnSpc>
                <a:spcPct val="90000"/>
              </a:lnSpc>
            </a:pPr>
            <a:r>
              <a:rPr lang="en-US"/>
              <a:t>Merge sorted arrays B and C into array A as follows:</a:t>
            </a: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400"/>
              <a:t>Repeat the following until no elements remain in one of the arrays:</a:t>
            </a:r>
          </a:p>
          <a:p>
            <a:pPr lvl="2">
              <a:lnSpc>
                <a:spcPct val="90000"/>
              </a:lnSpc>
            </a:pPr>
            <a:r>
              <a:rPr lang="en-US" sz="2400"/>
              <a:t>compare the first elements in the remaining unprocessed portions of the arrays</a:t>
            </a:r>
          </a:p>
          <a:p>
            <a:pPr lvl="2">
              <a:lnSpc>
                <a:spcPct val="90000"/>
              </a:lnSpc>
            </a:pPr>
            <a:r>
              <a:rPr lang="en-US" sz="2400"/>
              <a:t>copy the smaller of the two into A, while incrementing the index indicating the unprocessed portion of that array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Once all elements in one of the arrays are processed, copy the remaining unprocessed elements from the other array into A.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5 ©2012 Pearson Education, Inc. Upper Saddle River, NJ. All Rights Reserved.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C1B2-6EB1-4A8D-8217-5516149E8A3B}" type="slidenum">
              <a:rPr lang="en-US"/>
              <a:pPr/>
              <a:t>6</a:t>
            </a:fld>
            <a:endParaRPr lang="en-US"/>
          </a:p>
        </p:txBody>
      </p:sp>
      <p:sp>
        <p:nvSpPr>
          <p:cNvPr id="385029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664450" cy="685800"/>
          </a:xfrm>
        </p:spPr>
        <p:txBody>
          <a:bodyPr/>
          <a:lstStyle/>
          <a:p>
            <a:r>
              <a:rPr lang="en-US"/>
              <a:t>Pseudocode of Mergesort</a:t>
            </a:r>
          </a:p>
        </p:txBody>
      </p:sp>
      <p:pic>
        <p:nvPicPr>
          <p:cNvPr id="385028" name="Picture 4" descr="4_1a"/>
          <p:cNvPicPr>
            <a:picLocks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1143000"/>
            <a:ext cx="8686800" cy="4286250"/>
          </a:xfrm>
          <a:noFill/>
          <a:ln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5 ©2012 Pearson Education, Inc. Upper Saddle River, NJ. All Rights Reserved.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8661-0617-4E4A-B07B-46B96F5DA45E}" type="slidenum">
              <a:rPr lang="en-US"/>
              <a:pPr/>
              <a:t>7</a:t>
            </a:fld>
            <a:endParaRPr lang="en-US"/>
          </a:p>
        </p:txBody>
      </p:sp>
      <p:sp>
        <p:nvSpPr>
          <p:cNvPr id="380933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40650" cy="685800"/>
          </a:xfrm>
        </p:spPr>
        <p:txBody>
          <a:bodyPr/>
          <a:lstStyle/>
          <a:p>
            <a:r>
              <a:rPr lang="en-US"/>
              <a:t>Pseudocode of Merge</a:t>
            </a:r>
          </a:p>
        </p:txBody>
      </p:sp>
      <p:pic>
        <p:nvPicPr>
          <p:cNvPr id="380932" name="Picture 4" descr="4_1b"/>
          <p:cNvPicPr>
            <a:picLocks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1143000"/>
            <a:ext cx="8686800" cy="4905375"/>
          </a:xfrm>
          <a:noFill/>
          <a:ln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5 ©2012 Pearson Education, Inc. Upper Saddle River, NJ. All Rights Reserved. 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B634-AD86-4D82-8D72-F7A91F758DBD}" type="slidenum">
              <a:rPr lang="en-US"/>
              <a:pPr/>
              <a:t>8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Mergesort Example</a:t>
            </a:r>
          </a:p>
        </p:txBody>
      </p:sp>
      <p:pic>
        <p:nvPicPr>
          <p:cNvPr id="377860" name="Picture 4" descr="Fig 4"/>
          <p:cNvPicPr>
            <a:picLocks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667000" y="1295400"/>
            <a:ext cx="4056063" cy="51054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Levitin “Introduction to the Design &amp; Analysis of Algorithms,” 3rd ed., Ch. 5 ©2012 Pearson Education, Inc. Upper Saddle River, NJ. All Rights Reserved.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B3D-1883-4E5D-859B-9AB53E47097F}" type="slidenum">
              <a:rPr lang="en-US"/>
              <a:pPr/>
              <a:t>9</a:t>
            </a:fld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Mergesort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cases have same efficiency: </a:t>
            </a:r>
            <a:r>
              <a:rPr lang="el-GR">
                <a:cs typeface="Times New Roman" pitchFamily="18" charset="0"/>
              </a:rPr>
              <a:t>Θ</a:t>
            </a:r>
            <a:r>
              <a:rPr lang="en-US">
                <a:cs typeface="Times New Roman" pitchFamily="18" charset="0"/>
              </a:rPr>
              <a:t>(</a:t>
            </a:r>
            <a:r>
              <a:rPr lang="en-US" i="1">
                <a:cs typeface="Times New Roman" pitchFamily="18" charset="0"/>
              </a:rPr>
              <a:t>n </a:t>
            </a:r>
            <a:r>
              <a:rPr lang="en-US">
                <a:cs typeface="Times New Roman" pitchFamily="18" charset="0"/>
              </a:rPr>
              <a:t>log </a:t>
            </a:r>
            <a:r>
              <a:rPr lang="en-US" i="1">
                <a:cs typeface="Times New Roman" pitchFamily="18" charset="0"/>
              </a:rPr>
              <a:t>n</a:t>
            </a:r>
            <a:r>
              <a:rPr lang="en-US">
                <a:cs typeface="Times New Roman" pitchFamily="18" charset="0"/>
              </a:rPr>
              <a:t>) 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Number of comparisons in the worst case is close to theoretical minimum for comparison-based sorting: </a:t>
            </a:r>
          </a:p>
          <a:p>
            <a:pPr lvl="1">
              <a:buFontTx/>
              <a:buNone/>
            </a:pPr>
            <a:r>
              <a:rPr lang="en-US" sz="2400">
                <a:cs typeface="Times New Roman" pitchFamily="18" charset="0"/>
              </a:rPr>
              <a:t>                  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</a:t>
            </a:r>
            <a:r>
              <a:rPr lang="en-US" sz="2400">
                <a:cs typeface="Times New Roman" pitchFamily="18" charset="0"/>
              </a:rPr>
              <a:t>log</a:t>
            </a:r>
            <a:r>
              <a:rPr lang="en-US" sz="2400" baseline="-25000">
                <a:cs typeface="Times New Roman" pitchFamily="18" charset="0"/>
              </a:rPr>
              <a:t>2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 i="1">
                <a:cs typeface="Times New Roman" pitchFamily="18" charset="0"/>
              </a:rPr>
              <a:t>n</a:t>
            </a:r>
            <a:r>
              <a:rPr lang="en-US" sz="2400">
                <a:cs typeface="Times New Roman" pitchFamily="18" charset="0"/>
              </a:rPr>
              <a:t>!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400">
                <a:cs typeface="Times New Roman" pitchFamily="18" charset="0"/>
              </a:rPr>
              <a:t>   ≈    </a:t>
            </a:r>
            <a:r>
              <a:rPr lang="en-US" sz="2400" i="1">
                <a:cs typeface="Times New Roman" pitchFamily="18" charset="0"/>
              </a:rPr>
              <a:t>n</a:t>
            </a:r>
            <a:r>
              <a:rPr lang="en-US" sz="2400">
                <a:cs typeface="Times New Roman" pitchFamily="18" charset="0"/>
              </a:rPr>
              <a:t> log</a:t>
            </a:r>
            <a:r>
              <a:rPr lang="en-US" sz="2400" baseline="-25000">
                <a:cs typeface="Times New Roman" pitchFamily="18" charset="0"/>
              </a:rPr>
              <a:t>2 </a:t>
            </a:r>
            <a:r>
              <a:rPr lang="en-US" sz="2400" i="1">
                <a:cs typeface="Times New Roman" pitchFamily="18" charset="0"/>
              </a:rPr>
              <a:t>n  </a:t>
            </a:r>
            <a:r>
              <a:rPr lang="en-US" sz="2400">
                <a:cs typeface="Times New Roman" pitchFamily="18" charset="0"/>
              </a:rPr>
              <a:t>- 1.44</a:t>
            </a:r>
            <a:r>
              <a:rPr lang="en-US" sz="2400" i="1">
                <a:cs typeface="Times New Roman" pitchFamily="18" charset="0"/>
              </a:rPr>
              <a:t>n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Space requirement: </a:t>
            </a:r>
            <a:r>
              <a:rPr lang="el-GR">
                <a:cs typeface="Times New Roman" pitchFamily="18" charset="0"/>
              </a:rPr>
              <a:t>Θ</a:t>
            </a:r>
            <a:r>
              <a:rPr lang="en-US">
                <a:cs typeface="Times New Roman" pitchFamily="18" charset="0"/>
              </a:rPr>
              <a:t>(</a:t>
            </a:r>
            <a:r>
              <a:rPr lang="en-US" i="1">
                <a:cs typeface="Times New Roman" pitchFamily="18" charset="0"/>
              </a:rPr>
              <a:t>n</a:t>
            </a:r>
            <a:r>
              <a:rPr lang="en-US">
                <a:cs typeface="Times New Roman" pitchFamily="18" charset="0"/>
              </a:rPr>
              <a:t>) (</a:t>
            </a:r>
            <a:r>
              <a:rPr lang="en-US" u="sng">
                <a:cs typeface="Times New Roman" pitchFamily="18" charset="0"/>
              </a:rPr>
              <a:t>not</a:t>
            </a:r>
            <a:r>
              <a:rPr lang="en-US">
                <a:cs typeface="Times New Roman" pitchFamily="18" charset="0"/>
              </a:rPr>
              <a:t> in-place)</a:t>
            </a:r>
          </a:p>
          <a:p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Can be implemented without recursion (bottom-up)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1">
  <a:themeElements>
    <a:clrScheme name="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FFFF99"/>
      </a:hlink>
      <a:folHlink>
        <a:srgbClr val="1C6D9A"/>
      </a:folHlink>
    </a:clrScheme>
    <a:fontScheme name="CS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S1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Designs\CS1.pot</Template>
  <TotalTime>5563</TotalTime>
  <Words>1700</Words>
  <Application>Microsoft Office PowerPoint</Application>
  <PresentationFormat>On-screen Show (4:3)</PresentationFormat>
  <Paragraphs>204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Times New Roman</vt:lpstr>
      <vt:lpstr>Monotype Sorts</vt:lpstr>
      <vt:lpstr>Arial Narrow</vt:lpstr>
      <vt:lpstr>Symbol</vt:lpstr>
      <vt:lpstr>CS1</vt:lpstr>
      <vt:lpstr>Divide-and-Conquer</vt:lpstr>
      <vt:lpstr>Divide-and-Conquer Technique (cont.)</vt:lpstr>
      <vt:lpstr>Divide-and-Conquer Examples</vt:lpstr>
      <vt:lpstr>Slide 4</vt:lpstr>
      <vt:lpstr>Mergesort</vt:lpstr>
      <vt:lpstr>Pseudocode of Mergesort</vt:lpstr>
      <vt:lpstr>Pseudocode of Merge</vt:lpstr>
      <vt:lpstr>Mergesort Example</vt:lpstr>
      <vt:lpstr>Analysis of Mergesort</vt:lpstr>
      <vt:lpstr>Quicksort</vt:lpstr>
      <vt:lpstr>Hoare’s Partitioning Algorithm</vt:lpstr>
      <vt:lpstr>Quicksort Example</vt:lpstr>
      <vt:lpstr>Analysis of Quicksort</vt:lpstr>
      <vt:lpstr>Binary Tree Algorithms</vt:lpstr>
      <vt:lpstr>Binary Tree Algorithms (cont.)</vt:lpstr>
      <vt:lpstr>Closest-Pair Problem by Divide-and-Conquer</vt:lpstr>
      <vt:lpstr>Closest Pair by Divide-and-Conquer (cont.)</vt:lpstr>
      <vt:lpstr>Efficiency of the Closest-Pair Algorithm</vt:lpstr>
      <vt:lpstr>Quickhull Algorithm </vt:lpstr>
      <vt:lpstr>Efficiency of Quickhull Algorithm</vt:lpstr>
    </vt:vector>
  </TitlesOfParts>
  <Company>Villanova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 Divide-and-Conquer</dc:title>
  <dc:creator>Anany Levitin</dc:creator>
  <cp:lastModifiedBy>JamesWork</cp:lastModifiedBy>
  <cp:revision>158</cp:revision>
  <dcterms:created xsi:type="dcterms:W3CDTF">1999-08-23T17:38:43Z</dcterms:created>
  <dcterms:modified xsi:type="dcterms:W3CDTF">2017-03-12T22:50:44Z</dcterms:modified>
</cp:coreProperties>
</file>