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8"/>
  </p:notesMasterIdLst>
  <p:handoutMasterIdLst>
    <p:handoutMasterId r:id="rId59"/>
  </p:handoutMasterIdLst>
  <p:sldIdLst>
    <p:sldId id="540" r:id="rId2"/>
    <p:sldId id="541" r:id="rId3"/>
    <p:sldId id="542" r:id="rId4"/>
    <p:sldId id="543" r:id="rId5"/>
    <p:sldId id="544" r:id="rId6"/>
    <p:sldId id="545" r:id="rId7"/>
    <p:sldId id="546" r:id="rId8"/>
    <p:sldId id="547" r:id="rId9"/>
    <p:sldId id="548" r:id="rId10"/>
    <p:sldId id="549" r:id="rId11"/>
    <p:sldId id="550" r:id="rId12"/>
    <p:sldId id="551" r:id="rId13"/>
    <p:sldId id="537" r:id="rId14"/>
    <p:sldId id="491" r:id="rId15"/>
    <p:sldId id="538" r:id="rId16"/>
    <p:sldId id="539" r:id="rId17"/>
    <p:sldId id="552" r:id="rId18"/>
    <p:sldId id="553" r:id="rId19"/>
    <p:sldId id="554" r:id="rId20"/>
    <p:sldId id="556" r:id="rId21"/>
    <p:sldId id="555" r:id="rId22"/>
    <p:sldId id="516" r:id="rId23"/>
    <p:sldId id="529" r:id="rId24"/>
    <p:sldId id="519" r:id="rId25"/>
    <p:sldId id="530" r:id="rId26"/>
    <p:sldId id="532" r:id="rId27"/>
    <p:sldId id="533" r:id="rId28"/>
    <p:sldId id="534" r:id="rId29"/>
    <p:sldId id="520" r:id="rId30"/>
    <p:sldId id="521" r:id="rId31"/>
    <p:sldId id="522" r:id="rId32"/>
    <p:sldId id="523" r:id="rId33"/>
    <p:sldId id="524" r:id="rId34"/>
    <p:sldId id="525" r:id="rId35"/>
    <p:sldId id="526" r:id="rId36"/>
    <p:sldId id="535" r:id="rId37"/>
    <p:sldId id="527" r:id="rId38"/>
    <p:sldId id="536" r:id="rId39"/>
    <p:sldId id="557" r:id="rId40"/>
    <p:sldId id="558" r:id="rId41"/>
    <p:sldId id="559" r:id="rId42"/>
    <p:sldId id="560" r:id="rId43"/>
    <p:sldId id="561" r:id="rId44"/>
    <p:sldId id="562" r:id="rId45"/>
    <p:sldId id="563" r:id="rId46"/>
    <p:sldId id="564" r:id="rId47"/>
    <p:sldId id="565" r:id="rId48"/>
    <p:sldId id="566" r:id="rId49"/>
    <p:sldId id="567" r:id="rId50"/>
    <p:sldId id="568" r:id="rId51"/>
    <p:sldId id="569" r:id="rId52"/>
    <p:sldId id="570" r:id="rId53"/>
    <p:sldId id="571" r:id="rId54"/>
    <p:sldId id="572" r:id="rId55"/>
    <p:sldId id="573" r:id="rId56"/>
    <p:sldId id="574" r:id="rId57"/>
  </p:sldIdLst>
  <p:sldSz cx="9144000" cy="6858000" type="screen4x3"/>
  <p:notesSz cx="6845300" cy="9396413"/>
  <p:defaultTextStyle>
    <a:defPPr>
      <a:defRPr lang="en-US"/>
    </a:defPPr>
    <a:lvl1pPr algn="l" rtl="0" fontAlgn="base">
      <a:spcBef>
        <a:spcPct val="0"/>
      </a:spcBef>
      <a:spcAft>
        <a:spcPct val="0"/>
      </a:spcAft>
      <a:defRPr sz="2400" b="1" i="1" kern="1200">
        <a:solidFill>
          <a:schemeClr val="tx1"/>
        </a:solidFill>
        <a:latin typeface="Times New Roman" pitchFamily="18" charset="0"/>
        <a:ea typeface="+mn-ea"/>
        <a:cs typeface="+mn-cs"/>
      </a:defRPr>
    </a:lvl1pPr>
    <a:lvl2pPr marL="457200" algn="l" rtl="0" fontAlgn="base">
      <a:spcBef>
        <a:spcPct val="0"/>
      </a:spcBef>
      <a:spcAft>
        <a:spcPct val="0"/>
      </a:spcAft>
      <a:defRPr sz="2400" b="1" i="1" kern="1200">
        <a:solidFill>
          <a:schemeClr val="tx1"/>
        </a:solidFill>
        <a:latin typeface="Times New Roman" pitchFamily="18" charset="0"/>
        <a:ea typeface="+mn-ea"/>
        <a:cs typeface="+mn-cs"/>
      </a:defRPr>
    </a:lvl2pPr>
    <a:lvl3pPr marL="914400" algn="l" rtl="0" fontAlgn="base">
      <a:spcBef>
        <a:spcPct val="0"/>
      </a:spcBef>
      <a:spcAft>
        <a:spcPct val="0"/>
      </a:spcAft>
      <a:defRPr sz="2400" b="1" i="1" kern="1200">
        <a:solidFill>
          <a:schemeClr val="tx1"/>
        </a:solidFill>
        <a:latin typeface="Times New Roman" pitchFamily="18" charset="0"/>
        <a:ea typeface="+mn-ea"/>
        <a:cs typeface="+mn-cs"/>
      </a:defRPr>
    </a:lvl3pPr>
    <a:lvl4pPr marL="1371600" algn="l" rtl="0" fontAlgn="base">
      <a:spcBef>
        <a:spcPct val="0"/>
      </a:spcBef>
      <a:spcAft>
        <a:spcPct val="0"/>
      </a:spcAft>
      <a:defRPr sz="2400" b="1" i="1" kern="1200">
        <a:solidFill>
          <a:schemeClr val="tx1"/>
        </a:solidFill>
        <a:latin typeface="Times New Roman" pitchFamily="18" charset="0"/>
        <a:ea typeface="+mn-ea"/>
        <a:cs typeface="+mn-cs"/>
      </a:defRPr>
    </a:lvl4pPr>
    <a:lvl5pPr marL="1828800" algn="l" rtl="0" fontAlgn="base">
      <a:spcBef>
        <a:spcPct val="0"/>
      </a:spcBef>
      <a:spcAft>
        <a:spcPct val="0"/>
      </a:spcAft>
      <a:defRPr sz="2400" b="1" i="1" kern="1200">
        <a:solidFill>
          <a:schemeClr val="tx1"/>
        </a:solidFill>
        <a:latin typeface="Times New Roman" pitchFamily="18" charset="0"/>
        <a:ea typeface="+mn-ea"/>
        <a:cs typeface="+mn-cs"/>
      </a:defRPr>
    </a:lvl5pPr>
    <a:lvl6pPr marL="2286000" algn="l" defTabSz="914400" rtl="0" eaLnBrk="1" latinLnBrk="0" hangingPunct="1">
      <a:defRPr sz="2400" b="1" i="1" kern="1200">
        <a:solidFill>
          <a:schemeClr val="tx1"/>
        </a:solidFill>
        <a:latin typeface="Times New Roman" pitchFamily="18" charset="0"/>
        <a:ea typeface="+mn-ea"/>
        <a:cs typeface="+mn-cs"/>
      </a:defRPr>
    </a:lvl6pPr>
    <a:lvl7pPr marL="2743200" algn="l" defTabSz="914400" rtl="0" eaLnBrk="1" latinLnBrk="0" hangingPunct="1">
      <a:defRPr sz="2400" b="1" i="1" kern="1200">
        <a:solidFill>
          <a:schemeClr val="tx1"/>
        </a:solidFill>
        <a:latin typeface="Times New Roman" pitchFamily="18" charset="0"/>
        <a:ea typeface="+mn-ea"/>
        <a:cs typeface="+mn-cs"/>
      </a:defRPr>
    </a:lvl7pPr>
    <a:lvl8pPr marL="3200400" algn="l" defTabSz="914400" rtl="0" eaLnBrk="1" latinLnBrk="0" hangingPunct="1">
      <a:defRPr sz="2400" b="1" i="1" kern="1200">
        <a:solidFill>
          <a:schemeClr val="tx1"/>
        </a:solidFill>
        <a:latin typeface="Times New Roman" pitchFamily="18" charset="0"/>
        <a:ea typeface="+mn-ea"/>
        <a:cs typeface="+mn-cs"/>
      </a:defRPr>
    </a:lvl8pPr>
    <a:lvl9pPr marL="3657600" algn="l" defTabSz="914400" rtl="0" eaLnBrk="1" latinLnBrk="0" hangingPunct="1">
      <a:defRPr sz="2400" b="1" i="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95" autoAdjust="0"/>
  </p:normalViewPr>
  <p:slideViewPr>
    <p:cSldViewPr>
      <p:cViewPr>
        <p:scale>
          <a:sx n="97" d="100"/>
          <a:sy n="97" d="100"/>
        </p:scale>
        <p:origin x="-3948" y="-676"/>
      </p:cViewPr>
      <p:guideLst>
        <p:guide orient="horz" pos="1632"/>
        <p:guide pos="53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9327138" cy="3932713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2226" tIns="46113" rIns="92226" bIns="46113" numCol="1" anchor="t" anchorCtr="0" compatLnSpc="1">
            <a:prstTxWarp prst="textNoShape">
              <a:avLst/>
            </a:prstTxWarp>
          </a:bodyPr>
          <a:lstStyle>
            <a:lvl1pPr defTabSz="922338">
              <a:defRPr sz="1200" b="0" i="0"/>
            </a:lvl1pPr>
          </a:lstStyle>
          <a:p>
            <a:pPr>
              <a:defRPr/>
            </a:pPr>
            <a:endParaRPr lang="en-US"/>
          </a:p>
        </p:txBody>
      </p:sp>
      <p:sp>
        <p:nvSpPr>
          <p:cNvPr id="5120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2226" tIns="46113" rIns="92226" bIns="46113" numCol="1" anchor="t" anchorCtr="0" compatLnSpc="1">
            <a:prstTxWarp prst="textNoShape">
              <a:avLst/>
            </a:prstTxWarp>
          </a:bodyPr>
          <a:lstStyle>
            <a:lvl1pPr algn="r" defTabSz="922338">
              <a:defRPr sz="1200" b="0" i="0"/>
            </a:lvl1pPr>
          </a:lstStyle>
          <a:p>
            <a:pPr>
              <a:defRPr/>
            </a:pPr>
            <a:endParaRPr lang="en-US"/>
          </a:p>
        </p:txBody>
      </p:sp>
      <p:sp>
        <p:nvSpPr>
          <p:cNvPr id="5120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2226" tIns="46113" rIns="92226" bIns="46113" numCol="1" anchor="b" anchorCtr="0" compatLnSpc="1">
            <a:prstTxWarp prst="textNoShape">
              <a:avLst/>
            </a:prstTxWarp>
          </a:bodyPr>
          <a:lstStyle>
            <a:lvl1pPr defTabSz="922338">
              <a:defRPr sz="1200" b="0" i="0"/>
            </a:lvl1pPr>
          </a:lstStyle>
          <a:p>
            <a:pPr>
              <a:defRPr/>
            </a:pPr>
            <a:endParaRPr lang="en-US"/>
          </a:p>
        </p:txBody>
      </p:sp>
      <p:sp>
        <p:nvSpPr>
          <p:cNvPr id="5120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2226" tIns="46113" rIns="92226" bIns="46113" numCol="1" anchor="b" anchorCtr="0" compatLnSpc="1">
            <a:prstTxWarp prst="textNoShape">
              <a:avLst/>
            </a:prstTxWarp>
          </a:bodyPr>
          <a:lstStyle>
            <a:lvl1pPr algn="r" defTabSz="922338">
              <a:defRPr sz="1200" b="0" i="0"/>
            </a:lvl1pPr>
          </a:lstStyle>
          <a:p>
            <a:pPr>
              <a:defRPr/>
            </a:pPr>
            <a:fld id="{FE00C1BB-F1B8-4737-B20A-1CCE6E308752}" type="slidenum">
              <a:rPr lang="en-US"/>
              <a:pPr>
                <a:defRPr/>
              </a:pPr>
              <a:t>‹#›</a:t>
            </a:fld>
            <a:endParaRPr lang="en-US"/>
          </a:p>
        </p:txBody>
      </p:sp>
    </p:spTree>
    <p:extLst>
      <p:ext uri="{BB962C8B-B14F-4D97-AF65-F5344CB8AC3E}">
        <p14:creationId xmlns="" xmlns:p14="http://schemas.microsoft.com/office/powerpoint/2010/main" val="3550885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a:lvl1pPr>
          </a:lstStyle>
          <a:p>
            <a:pPr>
              <a:defRPr/>
            </a:pPr>
            <a:endParaRPr lang="en-US"/>
          </a:p>
        </p:txBody>
      </p:sp>
      <p:sp>
        <p:nvSpPr>
          <p:cNvPr id="73731" name="Rectangle 3"/>
          <p:cNvSpPr>
            <a:spLocks noGrp="1" noChangeArrowheads="1"/>
          </p:cNvSpPr>
          <p:nvPr>
            <p:ph type="dt" idx="1"/>
          </p:nvPr>
        </p:nvSpPr>
        <p:spPr bwMode="auto">
          <a:xfrm>
            <a:off x="3876675"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3733" name="Rectangle 5"/>
          <p:cNvSpPr>
            <a:spLocks noGrp="1" noChangeArrowheads="1"/>
          </p:cNvSpPr>
          <p:nvPr>
            <p:ph type="body" sz="quarter" idx="3"/>
          </p:nvPr>
        </p:nvSpPr>
        <p:spPr bwMode="auto">
          <a:xfrm>
            <a:off x="684213" y="4464050"/>
            <a:ext cx="54768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3734" name="Rectangle 6"/>
          <p:cNvSpPr>
            <a:spLocks noGrp="1" noChangeArrowheads="1"/>
          </p:cNvSpPr>
          <p:nvPr>
            <p:ph type="ftr" sz="quarter" idx="4"/>
          </p:nvPr>
        </p:nvSpPr>
        <p:spPr bwMode="auto">
          <a:xfrm>
            <a:off x="0" y="8924925"/>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vl1pPr>
          </a:lstStyle>
          <a:p>
            <a:pPr>
              <a:defRPr/>
            </a:pPr>
            <a:endParaRPr lang="en-US"/>
          </a:p>
        </p:txBody>
      </p:sp>
      <p:sp>
        <p:nvSpPr>
          <p:cNvPr id="73735" name="Rectangle 7"/>
          <p:cNvSpPr>
            <a:spLocks noGrp="1" noChangeArrowheads="1"/>
          </p:cNvSpPr>
          <p:nvPr>
            <p:ph type="sldNum" sz="quarter" idx="5"/>
          </p:nvPr>
        </p:nvSpPr>
        <p:spPr bwMode="auto">
          <a:xfrm>
            <a:off x="3876675" y="8924925"/>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i="0"/>
            </a:lvl1pPr>
          </a:lstStyle>
          <a:p>
            <a:pPr>
              <a:defRPr/>
            </a:pPr>
            <a:fld id="{8A066D41-4244-4443-A6F0-211D184CB130}" type="slidenum">
              <a:rPr lang="en-US"/>
              <a:pPr>
                <a:defRPr/>
              </a:pPr>
              <a:t>‹#›</a:t>
            </a:fld>
            <a:endParaRPr lang="en-US"/>
          </a:p>
        </p:txBody>
      </p:sp>
    </p:spTree>
    <p:extLst>
      <p:ext uri="{BB962C8B-B14F-4D97-AF65-F5344CB8AC3E}">
        <p14:creationId xmlns="" xmlns:p14="http://schemas.microsoft.com/office/powerpoint/2010/main" val="4280514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Leaf_node"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en.wikipedia.org/wiki/Path_(graph_theory)" TargetMode="External"/><Relationship Id="rId5" Type="http://schemas.openxmlformats.org/officeDocument/2006/relationships/hyperlink" Target="http://en.wikipedia.org/wiki/Tree_(data_structure)" TargetMode="External"/><Relationship Id="rId4" Type="http://schemas.openxmlformats.org/officeDocument/2006/relationships/hyperlink" Target="http://en.wikipedia.org/wiki/Sentinel_nod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Georgii_Adelson-Velskii"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en.wikipedia.org/wiki/Yevgeniy_Landi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smtClean="0"/>
              <a:t>Instance simplification: the problem is still same but with a more simple input</a:t>
            </a:r>
          </a:p>
          <a:p>
            <a:r>
              <a:rPr lang="en-US" altLang="en-US" dirty="0" smtClean="0"/>
              <a:t>Change the original data structure to a new one that have efficient algorithm. </a:t>
            </a:r>
          </a:p>
          <a:p>
            <a:endParaRPr lang="en-US" altLang="en-US" dirty="0" smtClean="0"/>
          </a:p>
        </p:txBody>
      </p:sp>
      <p:sp>
        <p:nvSpPr>
          <p:cNvPr id="3379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fld id="{9E5F3E4C-245B-467A-8807-6581738130B9}" type="slidenum">
              <a:rPr lang="en-US" altLang="en-US" sz="1200" b="0" i="0" smtClean="0"/>
              <a:pPr eaLnBrk="1" hangingPunct="1"/>
              <a:t>1</a:t>
            </a:fld>
            <a:endParaRPr lang="en-US" altLang="en-US" sz="1200" b="0" i="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smtClean="0"/>
              <a:t>Red-black tree</a:t>
            </a:r>
          </a:p>
          <a:p>
            <a:r>
              <a:rPr lang="en-US" dirty="0" smtClean="0"/>
              <a:t>The </a:t>
            </a:r>
            <a:r>
              <a:rPr lang="en-US" dirty="0" smtClean="0">
                <a:hlinkClick r:id="rId3" tooltip="Leaf node"/>
              </a:rPr>
              <a:t>leaf nodes</a:t>
            </a:r>
            <a:r>
              <a:rPr lang="en-US" dirty="0" smtClean="0"/>
              <a:t> of red–black trees do not contain data. These leaves need not be explicit in computer memory—a null child pointer can encode the fact that this child is a leaf—but it simplifies some algorithms for operating on red–black trees if the leaves really are explicit nodes. To save memory, sometimes a single </a:t>
            </a:r>
            <a:r>
              <a:rPr lang="en-US" dirty="0" smtClean="0">
                <a:hlinkClick r:id="rId4" tooltip="Sentinel node"/>
              </a:rPr>
              <a:t>sentinel node</a:t>
            </a:r>
            <a:r>
              <a:rPr lang="en-US" dirty="0" smtClean="0"/>
              <a:t> performs the role of all leaf nodes; all references from </a:t>
            </a:r>
            <a:r>
              <a:rPr lang="en-US" dirty="0" smtClean="0">
                <a:hlinkClick r:id="rId5" tooltip="Tree (data structure)"/>
              </a:rPr>
              <a:t>internal nodes</a:t>
            </a:r>
            <a:r>
              <a:rPr lang="en-US" dirty="0" smtClean="0"/>
              <a:t> to leaf nodes then point to the sentinel node.</a:t>
            </a:r>
          </a:p>
          <a:p>
            <a:endParaRPr lang="en-US" dirty="0" smtClean="0">
              <a:effectLst/>
            </a:endParaRPr>
          </a:p>
          <a:p>
            <a:r>
              <a:rPr lang="en-US" dirty="0" smtClean="0">
                <a:effectLst/>
              </a:rPr>
              <a:t>A node is either red or black.</a:t>
            </a:r>
          </a:p>
          <a:p>
            <a:pPr rtl="0"/>
            <a:r>
              <a:rPr lang="en-US" dirty="0" smtClean="0">
                <a:effectLst/>
              </a:rPr>
              <a:t>The root is black. (This rule is sometimes omitted. Since the root can always be changed from red to black, but not necessarily vice-versa, this rule has little effect on analysis.)</a:t>
            </a:r>
          </a:p>
          <a:p>
            <a:pPr rtl="0"/>
            <a:r>
              <a:rPr lang="en-US" dirty="0" smtClean="0">
                <a:effectLst/>
              </a:rPr>
              <a:t>All leaves (NIL) are black. (All leaves are same color as the root.)</a:t>
            </a:r>
          </a:p>
          <a:p>
            <a:pPr rtl="0"/>
            <a:r>
              <a:rPr lang="en-US" dirty="0" smtClean="0">
                <a:effectLst/>
              </a:rPr>
              <a:t>Every red node must have two black child nodes.</a:t>
            </a:r>
          </a:p>
          <a:p>
            <a:pPr rtl="0"/>
            <a:r>
              <a:rPr lang="en-US" dirty="0" smtClean="0">
                <a:effectLst/>
              </a:rPr>
              <a:t>Every </a:t>
            </a:r>
            <a:r>
              <a:rPr lang="en-US" dirty="0" smtClean="0">
                <a:effectLst/>
                <a:hlinkClick r:id="rId6" tooltip="Path (graph theory)"/>
              </a:rPr>
              <a:t>path</a:t>
            </a:r>
            <a:r>
              <a:rPr lang="en-US" dirty="0" smtClean="0">
                <a:effectLst/>
              </a:rPr>
              <a:t> from a given node to any of its descendant leaves contains the same number of black nodes.</a:t>
            </a:r>
          </a:p>
          <a:p>
            <a:endParaRPr lang="en-US" altLang="en-US" dirty="0" smtClean="0"/>
          </a:p>
        </p:txBody>
      </p:sp>
      <p:sp>
        <p:nvSpPr>
          <p:cNvPr id="317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fld id="{4EA59347-BD6F-4290-A07E-FD7027175157}" type="slidenum">
              <a:rPr lang="en-US" altLang="en-US" sz="1200" b="0" i="0" smtClean="0"/>
              <a:pPr eaLnBrk="1" hangingPunct="1"/>
              <a:t>24</a:t>
            </a:fld>
            <a:endParaRPr lang="en-US" altLang="en-US" sz="1200" b="0" i="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smtClean="0"/>
              <a:t>For each key (2^i) in each level (h levels), it will travel down to h-</a:t>
            </a:r>
            <a:r>
              <a:rPr lang="en-US" altLang="en-US" dirty="0" err="1" smtClean="0"/>
              <a:t>i</a:t>
            </a:r>
            <a:r>
              <a:rPr lang="en-US" altLang="en-US" dirty="0" smtClean="0"/>
              <a:t> levels. H level doesn’t need because they are </a:t>
            </a:r>
            <a:r>
              <a:rPr lang="en-US" altLang="en-US" dirty="0" smtClean="0"/>
              <a:t>leaf </a:t>
            </a:r>
            <a:r>
              <a:rPr lang="en-US" altLang="en-US" dirty="0" smtClean="0"/>
              <a:t>nodes.</a:t>
            </a:r>
          </a:p>
        </p:txBody>
      </p:sp>
      <p:sp>
        <p:nvSpPr>
          <p:cNvPr id="317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fld id="{1D9BCB6C-5455-41DB-AA17-2135D433859B}" type="slidenum">
              <a:rPr lang="en-US" altLang="en-US" sz="1200" b="0" i="0" smtClean="0"/>
              <a:pPr eaLnBrk="1" hangingPunct="1"/>
              <a:t>38</a:t>
            </a:fld>
            <a:endParaRPr lang="en-US" altLang="en-US" sz="1200" b="0" i="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066D41-4244-4443-A6F0-211D184CB130}" type="slidenum">
              <a:rPr lang="en-US" smtClean="0"/>
              <a:pPr>
                <a:defRPr/>
              </a:pPr>
              <a:t>53</a:t>
            </a:fld>
            <a:endParaRPr lang="en-US"/>
          </a:p>
        </p:txBody>
      </p:sp>
    </p:spTree>
    <p:extLst>
      <p:ext uri="{BB962C8B-B14F-4D97-AF65-F5344CB8AC3E}">
        <p14:creationId xmlns="" xmlns:p14="http://schemas.microsoft.com/office/powerpoint/2010/main" val="93860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B6461A-99C9-4F71-B6CD-52571F779CBA}" type="slidenum">
              <a:rPr lang="en-US"/>
              <a:pPr/>
              <a:t>54</a:t>
            </a:fld>
            <a:endParaRPr lang="en-US"/>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3B693C-CA45-4C26-B64D-78D932499AB5}" type="slidenum">
              <a:rPr lang="en-US"/>
              <a:pPr/>
              <a:t>55</a:t>
            </a:fld>
            <a:endParaRPr lang="en-US"/>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smtClean="0"/>
              <a:t>Keep doing partitioning until the pivot is at kth position. C(n)=C(n/2)+n+1   </a:t>
            </a:r>
            <a:r>
              <a:rPr lang="el-GR" altLang="en-US" smtClean="0">
                <a:cs typeface="Times New Roman" pitchFamily="18" charset="0"/>
              </a:rPr>
              <a:t>Θ</a:t>
            </a:r>
            <a:r>
              <a:rPr lang="en-US" altLang="en-US" smtClean="0">
                <a:cs typeface="Times New Roman" pitchFamily="18" charset="0"/>
              </a:rPr>
              <a:t>(n)</a:t>
            </a:r>
            <a:endParaRPr lang="en-US" altLang="en-US" smtClean="0"/>
          </a:p>
        </p:txBody>
      </p:sp>
      <p:sp>
        <p:nvSpPr>
          <p:cNvPr id="3482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fld id="{3B561FC9-0B9B-41AD-A28B-398DB9AD9699}" type="slidenum">
              <a:rPr lang="en-US" altLang="en-US" sz="1200" b="0" i="0" smtClean="0"/>
              <a:pPr eaLnBrk="1" hangingPunct="1"/>
              <a:t>4</a:t>
            </a:fld>
            <a:endParaRPr lang="en-US" altLang="en-US" sz="1200" b="0" i="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fld id="{B917B2BE-27E0-450D-8BDC-E992E2BC41FD}" type="slidenum">
              <a:rPr lang="en-US" altLang="en-US" sz="1200" b="0" i="0" smtClean="0"/>
              <a:pPr eaLnBrk="1" hangingPunct="1"/>
              <a:t>5</a:t>
            </a:fld>
            <a:endParaRPr lang="en-US" altLang="en-US" sz="1200" b="0" i="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smtClean="0"/>
              <a:t>Brute force algorithm needs to compare each element with all the other elements</a:t>
            </a:r>
          </a:p>
        </p:txBody>
      </p:sp>
      <p:sp>
        <p:nvSpPr>
          <p:cNvPr id="3686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fld id="{6CFF0D49-E782-42B7-B44A-1CD58340AB1D}" type="slidenum">
              <a:rPr lang="en-US" altLang="en-US" sz="1200" b="0" i="0" smtClean="0"/>
              <a:pPr eaLnBrk="1" hangingPunct="1"/>
              <a:t>6</a:t>
            </a:fld>
            <a:endParaRPr lang="en-US" altLang="en-US" sz="1200" b="0" i="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smtClean="0"/>
              <a:t>Brute force algorithm needs to compare each element with all the other elements</a:t>
            </a:r>
          </a:p>
        </p:txBody>
      </p:sp>
      <p:sp>
        <p:nvSpPr>
          <p:cNvPr id="3686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fld id="{6CFF0D49-E782-42B7-B44A-1CD58340AB1D}" type="slidenum">
              <a:rPr lang="en-US" altLang="en-US" sz="1200" b="0" i="0" smtClean="0"/>
              <a:pPr eaLnBrk="1" hangingPunct="1"/>
              <a:t>7</a:t>
            </a:fld>
            <a:endParaRPr lang="en-US" altLang="en-US" sz="1200" b="0" i="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smtClean="0"/>
              <a:t>The average case depends on the height of the tree</a:t>
            </a:r>
          </a:p>
          <a:p>
            <a:pPr eaLnBrk="1" hangingPunct="1"/>
            <a:r>
              <a:rPr lang="en-US" altLang="en-US" dirty="0" smtClean="0"/>
              <a:t>1.41 </a:t>
            </a:r>
            <a:r>
              <a:rPr lang="en-US" altLang="en-US" dirty="0" err="1" smtClean="0"/>
              <a:t>lg</a:t>
            </a:r>
            <a:r>
              <a:rPr lang="en-US" altLang="en-US" dirty="0" smtClean="0"/>
              <a:t> n = 2 </a:t>
            </a:r>
            <a:r>
              <a:rPr lang="en-US" altLang="en-US" dirty="0" err="1" smtClean="0"/>
              <a:t>ln</a:t>
            </a:r>
            <a:r>
              <a:rPr lang="en-US" altLang="en-US" dirty="0" smtClean="0"/>
              <a:t> n</a:t>
            </a:r>
          </a:p>
          <a:p>
            <a:pPr eaLnBrk="1" hangingPunct="1"/>
            <a:r>
              <a:rPr lang="en-US" altLang="en-US" dirty="0" smtClean="0"/>
              <a:t>All operations: worst case # key comparisons = </a:t>
            </a:r>
            <a:r>
              <a:rPr lang="en-US" altLang="en-US" i="1" dirty="0" smtClean="0"/>
              <a:t>h</a:t>
            </a:r>
            <a:r>
              <a:rPr lang="en-US" altLang="en-US" dirty="0" smtClean="0"/>
              <a:t> + 1</a:t>
            </a:r>
          </a:p>
          <a:p>
            <a:pPr eaLnBrk="1" hangingPunct="1"/>
            <a:r>
              <a:rPr lang="en-US" altLang="en-US" dirty="0" err="1" smtClean="0"/>
              <a:t>lg</a:t>
            </a:r>
            <a:r>
              <a:rPr lang="en-US" altLang="en-US" dirty="0" smtClean="0"/>
              <a:t> </a:t>
            </a:r>
            <a:r>
              <a:rPr lang="en-US" altLang="en-US" i="1" dirty="0" smtClean="0"/>
              <a:t>n</a:t>
            </a:r>
            <a:r>
              <a:rPr lang="en-US" altLang="en-US" dirty="0" smtClean="0"/>
              <a:t>  </a:t>
            </a:r>
            <a:r>
              <a:rPr lang="en-US" altLang="en-US" dirty="0" smtClean="0">
                <a:cs typeface="Times New Roman" pitchFamily="18" charset="0"/>
              </a:rPr>
              <a:t>≤  </a:t>
            </a:r>
            <a:r>
              <a:rPr lang="en-US" altLang="en-US" i="1" dirty="0" smtClean="0">
                <a:cs typeface="Times New Roman" pitchFamily="18" charset="0"/>
              </a:rPr>
              <a:t>h </a:t>
            </a:r>
            <a:r>
              <a:rPr lang="en-US" altLang="en-US" dirty="0" smtClean="0">
                <a:cs typeface="Times New Roman" pitchFamily="18" charset="0"/>
              </a:rPr>
              <a:t>≤  </a:t>
            </a:r>
            <a:r>
              <a:rPr lang="en-US" altLang="en-US" i="1" dirty="0" smtClean="0">
                <a:cs typeface="Times New Roman" pitchFamily="18" charset="0"/>
              </a:rPr>
              <a:t>n</a:t>
            </a:r>
            <a:r>
              <a:rPr lang="en-US" altLang="en-US" dirty="0" smtClean="0">
                <a:cs typeface="Times New Roman" pitchFamily="18" charset="0"/>
              </a:rPr>
              <a:t> – 1  with average (random files) 1.41 </a:t>
            </a:r>
            <a:r>
              <a:rPr lang="en-US" altLang="en-US" dirty="0" err="1" smtClean="0">
                <a:cs typeface="Times New Roman" pitchFamily="18" charset="0"/>
              </a:rPr>
              <a:t>lg</a:t>
            </a:r>
            <a:r>
              <a:rPr lang="en-US" altLang="en-US" dirty="0" smtClean="0">
                <a:cs typeface="Times New Roman" pitchFamily="18" charset="0"/>
              </a:rPr>
              <a:t> </a:t>
            </a:r>
            <a:r>
              <a:rPr lang="en-US" altLang="en-US" i="1" dirty="0" smtClean="0">
                <a:cs typeface="Times New Roman" pitchFamily="18" charset="0"/>
              </a:rPr>
              <a:t>n</a:t>
            </a:r>
            <a:endParaRPr lang="en-US" altLang="en-US" dirty="0" smtClean="0">
              <a:cs typeface="Times New Roman" pitchFamily="18" charset="0"/>
            </a:endParaRPr>
          </a:p>
          <a:p>
            <a:endParaRPr lang="en-US" altLang="en-US" dirty="0" smtClean="0"/>
          </a:p>
        </p:txBody>
      </p:sp>
      <p:sp>
        <p:nvSpPr>
          <p:cNvPr id="3277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fld id="{64CDFB9C-710E-4030-8325-12DDC9A01981}" type="slidenum">
              <a:rPr lang="en-US" altLang="en-US" sz="1200" b="0" i="0" smtClean="0"/>
              <a:pPr eaLnBrk="1" hangingPunct="1"/>
              <a:t>12</a:t>
            </a:fld>
            <a:endParaRPr lang="en-US" altLang="en-US" sz="1200" b="0" i="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smtClean="0"/>
              <a:t>Named after the inventors </a:t>
            </a:r>
            <a:r>
              <a:rPr lang="en-US" altLang="en-US" smtClean="0">
                <a:hlinkClick r:id="rId3" action="ppaction://hlinkfile" tooltip="Georgii Adelson-Velskii"/>
              </a:rPr>
              <a:t>G.M. Adelson-Velskii</a:t>
            </a:r>
            <a:r>
              <a:rPr lang="en-US" altLang="en-US" smtClean="0"/>
              <a:t> and </a:t>
            </a:r>
            <a:r>
              <a:rPr lang="en-US" altLang="en-US" smtClean="0">
                <a:hlinkClick r:id="rId4" action="ppaction://hlinkfile" tooltip="Yevgeniy Landis"/>
              </a:rPr>
              <a:t>E.M. Landis</a:t>
            </a:r>
            <a:endParaRPr lang="en-US" altLang="en-US" smtClean="0"/>
          </a:p>
        </p:txBody>
      </p:sp>
      <p:sp>
        <p:nvSpPr>
          <p:cNvPr id="378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fld id="{CD8CF4D2-9431-4298-8066-D8887B43FBD6}" type="slidenum">
              <a:rPr lang="en-US" altLang="en-US" sz="1200" b="0" i="0" smtClean="0"/>
              <a:pPr eaLnBrk="1" hangingPunct="1"/>
              <a:t>13</a:t>
            </a:fld>
            <a:endParaRPr lang="en-US" altLang="en-US" sz="1200" b="0" i="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smtClean="0"/>
              <a:t>The last example is the simplest case of rotation. This one is more general and realistic</a:t>
            </a:r>
          </a:p>
        </p:txBody>
      </p:sp>
      <p:sp>
        <p:nvSpPr>
          <p:cNvPr id="3891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fld id="{F0486625-36CC-4629-B59B-769EEE2F7FB0}" type="slidenum">
              <a:rPr lang="en-US" altLang="en-US" sz="1200" b="0" i="0" smtClean="0"/>
              <a:pPr eaLnBrk="1" hangingPunct="1"/>
              <a:t>17</a:t>
            </a:fld>
            <a:endParaRPr lang="en-US" altLang="en-US" sz="1200" b="0" i="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smtClean="0"/>
              <a:t>For rebalance, you need to calculate the balance factors and find which node is unbalanced. But you don’t need to search all nodes. The nodes affected by the insertion or deletion are those who is either ancestor or descendant of the node been inserted or deleted.</a:t>
            </a:r>
          </a:p>
        </p:txBody>
      </p:sp>
      <p:sp>
        <p:nvSpPr>
          <p:cNvPr id="307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fld id="{5BD4373B-94A5-4616-AB8E-AA90EC664FAA}" type="slidenum">
              <a:rPr lang="en-US" altLang="en-US" sz="1200" b="0" i="0" smtClean="0"/>
              <a:pPr eaLnBrk="1" hangingPunct="1"/>
              <a:t>23</a:t>
            </a:fld>
            <a:endParaRPr lang="en-US" altLang="en-US" sz="1200" b="0" i="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838200" y="762000"/>
            <a:ext cx="7772400" cy="1143000"/>
          </a:xfrm>
        </p:spPr>
        <p:txBody>
          <a:bodyPr/>
          <a:lstStyle>
            <a:lvl1pPr algn="ctr">
              <a:defRPr/>
            </a:lvl1pPr>
          </a:lstStyle>
          <a:p>
            <a:r>
              <a:rPr lang="en-US"/>
              <a:t>Click to edit Master title style</a:t>
            </a:r>
          </a:p>
        </p:txBody>
      </p:sp>
      <p:sp>
        <p:nvSpPr>
          <p:cNvPr id="19459" name="Rectangle 3"/>
          <p:cNvSpPr>
            <a:spLocks noGrp="1" noChangeArrowheads="1"/>
          </p:cNvSpPr>
          <p:nvPr>
            <p:ph type="subTitle" idx="1"/>
          </p:nvPr>
        </p:nvSpPr>
        <p:spPr>
          <a:xfrm>
            <a:off x="1371600" y="2286000"/>
            <a:ext cx="6400800" cy="3352800"/>
          </a:xfrm>
        </p:spPr>
        <p:txBody>
          <a:bodyPr/>
          <a:lstStyle>
            <a:lvl1pPr algn="ctr">
              <a:defRPr/>
            </a:lvl1pPr>
          </a:lstStyle>
          <a:p>
            <a:r>
              <a:rPr lang="en-US"/>
              <a:t>Click to edit Master subtitle style</a:t>
            </a:r>
          </a:p>
        </p:txBody>
      </p:sp>
      <p:sp>
        <p:nvSpPr>
          <p:cNvPr id="4"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17EA4D77-C53E-42F5-974F-57A9206ECB9F}" type="slidenum">
              <a:rPr lang="en-US"/>
              <a:pPr>
                <a:defRPr/>
              </a:pPr>
              <a:t>‹#›</a:t>
            </a:fld>
            <a:endParaRPr lang="en-US"/>
          </a:p>
        </p:txBody>
      </p:sp>
    </p:spTree>
    <p:extLst>
      <p:ext uri="{BB962C8B-B14F-4D97-AF65-F5344CB8AC3E}">
        <p14:creationId xmlns="" xmlns:p14="http://schemas.microsoft.com/office/powerpoint/2010/main" val="216588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2A50BF-8108-4028-A7D8-16C9F3A7F14B}" type="slidenum">
              <a:rPr lang="en-US"/>
              <a:pPr>
                <a:defRPr/>
              </a:pPr>
              <a:t>‹#›</a:t>
            </a:fld>
            <a:endParaRPr lang="en-US"/>
          </a:p>
        </p:txBody>
      </p:sp>
    </p:spTree>
    <p:extLst>
      <p:ext uri="{BB962C8B-B14F-4D97-AF65-F5344CB8AC3E}">
        <p14:creationId xmlns="" xmlns:p14="http://schemas.microsoft.com/office/powerpoint/2010/main" val="189472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641071-14E0-4209-B7AB-15ECCB771E12}" type="slidenum">
              <a:rPr lang="en-US"/>
              <a:pPr>
                <a:defRPr/>
              </a:pPr>
              <a:t>‹#›</a:t>
            </a:fld>
            <a:endParaRPr lang="en-US"/>
          </a:p>
        </p:txBody>
      </p:sp>
    </p:spTree>
    <p:extLst>
      <p:ext uri="{BB962C8B-B14F-4D97-AF65-F5344CB8AC3E}">
        <p14:creationId xmlns="" xmlns:p14="http://schemas.microsoft.com/office/powerpoint/2010/main" val="179129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7FCF1A-CD4B-4223-890A-51D4032C7199}" type="slidenum">
              <a:rPr lang="en-US"/>
              <a:pPr>
                <a:defRPr/>
              </a:pPr>
              <a:t>‹#›</a:t>
            </a:fld>
            <a:endParaRPr lang="en-US"/>
          </a:p>
        </p:txBody>
      </p:sp>
    </p:spTree>
    <p:extLst>
      <p:ext uri="{BB962C8B-B14F-4D97-AF65-F5344CB8AC3E}">
        <p14:creationId xmlns="" xmlns:p14="http://schemas.microsoft.com/office/powerpoint/2010/main" val="20031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19BBC9-CCBE-4986-BCC2-84286511486F}" type="slidenum">
              <a:rPr lang="en-US"/>
              <a:pPr>
                <a:defRPr/>
              </a:pPr>
              <a:t>‹#›</a:t>
            </a:fld>
            <a:endParaRPr lang="en-US"/>
          </a:p>
        </p:txBody>
      </p:sp>
    </p:spTree>
    <p:extLst>
      <p:ext uri="{BB962C8B-B14F-4D97-AF65-F5344CB8AC3E}">
        <p14:creationId xmlns="" xmlns:p14="http://schemas.microsoft.com/office/powerpoint/2010/main" val="390305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7CECFE-FA18-4471-96C1-0CEC0C9B2A2E}" type="slidenum">
              <a:rPr lang="en-US"/>
              <a:pPr>
                <a:defRPr/>
              </a:pPr>
              <a:t>‹#›</a:t>
            </a:fld>
            <a:endParaRPr lang="en-US"/>
          </a:p>
        </p:txBody>
      </p:sp>
    </p:spTree>
    <p:extLst>
      <p:ext uri="{BB962C8B-B14F-4D97-AF65-F5344CB8AC3E}">
        <p14:creationId xmlns="" xmlns:p14="http://schemas.microsoft.com/office/powerpoint/2010/main" val="2072789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50650A-51EC-495F-943B-AF7DEF2E7C54}" type="slidenum">
              <a:rPr lang="en-US"/>
              <a:pPr>
                <a:defRPr/>
              </a:pPr>
              <a:t>‹#›</a:t>
            </a:fld>
            <a:endParaRPr lang="en-US"/>
          </a:p>
        </p:txBody>
      </p:sp>
    </p:spTree>
    <p:extLst>
      <p:ext uri="{BB962C8B-B14F-4D97-AF65-F5344CB8AC3E}">
        <p14:creationId xmlns="" xmlns:p14="http://schemas.microsoft.com/office/powerpoint/2010/main" val="138653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43A57-9AE9-454E-9506-9C408A4BE5D8}" type="slidenum">
              <a:rPr lang="en-US"/>
              <a:pPr>
                <a:defRPr/>
              </a:pPr>
              <a:t>‹#›</a:t>
            </a:fld>
            <a:endParaRPr lang="en-US"/>
          </a:p>
        </p:txBody>
      </p:sp>
    </p:spTree>
    <p:extLst>
      <p:ext uri="{BB962C8B-B14F-4D97-AF65-F5344CB8AC3E}">
        <p14:creationId xmlns="" xmlns:p14="http://schemas.microsoft.com/office/powerpoint/2010/main" val="3082528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CA404EE-39D4-4BE5-B08A-0B5150EC9864}" type="slidenum">
              <a:rPr lang="en-US"/>
              <a:pPr>
                <a:defRPr/>
              </a:pPr>
              <a:t>‹#›</a:t>
            </a:fld>
            <a:endParaRPr lang="en-US"/>
          </a:p>
        </p:txBody>
      </p:sp>
    </p:spTree>
    <p:extLst>
      <p:ext uri="{BB962C8B-B14F-4D97-AF65-F5344CB8AC3E}">
        <p14:creationId xmlns="" xmlns:p14="http://schemas.microsoft.com/office/powerpoint/2010/main" val="254023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80ECCC9-25F7-4992-9219-43FDA89B8CDF}" type="slidenum">
              <a:rPr lang="en-US"/>
              <a:pPr>
                <a:defRPr/>
              </a:pPr>
              <a:t>‹#›</a:t>
            </a:fld>
            <a:endParaRPr lang="en-US"/>
          </a:p>
        </p:txBody>
      </p:sp>
    </p:spTree>
    <p:extLst>
      <p:ext uri="{BB962C8B-B14F-4D97-AF65-F5344CB8AC3E}">
        <p14:creationId xmlns="" xmlns:p14="http://schemas.microsoft.com/office/powerpoint/2010/main" val="1495120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AD5B58D-BD97-40D3-9307-1DDCEE3FFE97}" type="slidenum">
              <a:rPr lang="en-US"/>
              <a:pPr>
                <a:defRPr/>
              </a:pPr>
              <a:t>‹#›</a:t>
            </a:fld>
            <a:endParaRPr lang="en-US"/>
          </a:p>
        </p:txBody>
      </p:sp>
    </p:spTree>
    <p:extLst>
      <p:ext uri="{BB962C8B-B14F-4D97-AF65-F5344CB8AC3E}">
        <p14:creationId xmlns="" xmlns:p14="http://schemas.microsoft.com/office/powerpoint/2010/main" val="37329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752600"/>
            <a:ext cx="7772400"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36" name="Rectangle 4"/>
          <p:cNvSpPr>
            <a:spLocks noGrp="1" noChangeArrowheads="1"/>
          </p:cNvSpPr>
          <p:nvPr>
            <p:ph type="dt" sz="half" idx="2"/>
          </p:nvPr>
        </p:nvSpPr>
        <p:spPr bwMode="auto">
          <a:xfrm>
            <a:off x="6858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a:lvl1pPr>
          </a:lstStyle>
          <a:p>
            <a:pPr>
              <a:defRPr/>
            </a:pPr>
            <a:endParaRPr lang="en-US"/>
          </a:p>
        </p:txBody>
      </p:sp>
      <p:sp>
        <p:nvSpPr>
          <p:cNvPr id="18437" name="Rectangle 5"/>
          <p:cNvSpPr>
            <a:spLocks noGrp="1" noChangeArrowheads="1"/>
          </p:cNvSpPr>
          <p:nvPr>
            <p:ph type="ftr" sz="quarter" idx="3"/>
          </p:nvPr>
        </p:nvSpPr>
        <p:spPr bwMode="auto">
          <a:xfrm>
            <a:off x="3124200" y="64770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i="0"/>
            </a:lvl1pPr>
          </a:lstStyle>
          <a:p>
            <a:pPr>
              <a:defRPr/>
            </a:pPr>
            <a:endParaRPr lang="en-US"/>
          </a:p>
        </p:txBody>
      </p:sp>
      <p:sp>
        <p:nvSpPr>
          <p:cNvPr id="18438" name="Rectangle 6"/>
          <p:cNvSpPr>
            <a:spLocks noGrp="1" noChangeArrowheads="1"/>
          </p:cNvSpPr>
          <p:nvPr>
            <p:ph type="sldNum" sz="quarter" idx="4"/>
          </p:nvPr>
        </p:nvSpPr>
        <p:spPr bwMode="auto">
          <a:xfrm>
            <a:off x="65532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0"/>
            </a:lvl1pPr>
          </a:lstStyle>
          <a:p>
            <a:pPr>
              <a:defRPr/>
            </a:pPr>
            <a:fld id="{280B8B62-FAA5-440B-B9EA-0D2BE13FA7CC}" type="slidenum">
              <a:rPr lang="en-US"/>
              <a:pPr>
                <a:defRPr/>
              </a:pPr>
              <a:t>‹#›</a:t>
            </a:fld>
            <a:endParaRPr lang="en-US"/>
          </a:p>
        </p:txBody>
      </p:sp>
      <p:sp>
        <p:nvSpPr>
          <p:cNvPr id="1031" name="Line 7"/>
          <p:cNvSpPr>
            <a:spLocks noChangeShapeType="1"/>
          </p:cNvSpPr>
          <p:nvPr/>
        </p:nvSpPr>
        <p:spPr bwMode="auto">
          <a:xfrm>
            <a:off x="11113" y="1600200"/>
            <a:ext cx="8478837" cy="0"/>
          </a:xfrm>
          <a:prstGeom prst="line">
            <a:avLst/>
          </a:prstGeom>
          <a:noFill/>
          <a:ln w="1905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2" name="Line 8"/>
          <p:cNvSpPr>
            <a:spLocks noChangeShapeType="1"/>
          </p:cNvSpPr>
          <p:nvPr/>
        </p:nvSpPr>
        <p:spPr bwMode="auto">
          <a:xfrm>
            <a:off x="11113" y="1600200"/>
            <a:ext cx="8478837" cy="0"/>
          </a:xfrm>
          <a:prstGeom prst="line">
            <a:avLst/>
          </a:prstGeom>
          <a:noFill/>
          <a:ln w="952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57"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Black" pitchFamily="34" charset="0"/>
        </a:defRPr>
      </a:lvl2pPr>
      <a:lvl3pPr algn="l" rtl="0" eaLnBrk="0" fontAlgn="base" hangingPunct="0">
        <a:spcBef>
          <a:spcPct val="0"/>
        </a:spcBef>
        <a:spcAft>
          <a:spcPct val="0"/>
        </a:spcAft>
        <a:defRPr sz="2400">
          <a:solidFill>
            <a:schemeClr val="tx2"/>
          </a:solidFill>
          <a:latin typeface="Arial Black" pitchFamily="34" charset="0"/>
        </a:defRPr>
      </a:lvl3pPr>
      <a:lvl4pPr algn="l" rtl="0" eaLnBrk="0" fontAlgn="base" hangingPunct="0">
        <a:spcBef>
          <a:spcPct val="0"/>
        </a:spcBef>
        <a:spcAft>
          <a:spcPct val="0"/>
        </a:spcAft>
        <a:defRPr sz="2400">
          <a:solidFill>
            <a:schemeClr val="tx2"/>
          </a:solidFill>
          <a:latin typeface="Arial Black" pitchFamily="34" charset="0"/>
        </a:defRPr>
      </a:lvl4pPr>
      <a:lvl5pPr algn="l" rtl="0" eaLnBrk="0" fontAlgn="base" hangingPunct="0">
        <a:spcBef>
          <a:spcPct val="0"/>
        </a:spcBef>
        <a:spcAft>
          <a:spcPct val="0"/>
        </a:spcAft>
        <a:defRPr sz="2400">
          <a:solidFill>
            <a:schemeClr val="tx2"/>
          </a:solidFill>
          <a:latin typeface="Arial Black" pitchFamily="34" charset="0"/>
        </a:defRPr>
      </a:lvl5pPr>
      <a:lvl6pPr marL="457200" algn="l" rtl="0" fontAlgn="base">
        <a:spcBef>
          <a:spcPct val="0"/>
        </a:spcBef>
        <a:spcAft>
          <a:spcPct val="0"/>
        </a:spcAft>
        <a:defRPr sz="2400">
          <a:solidFill>
            <a:schemeClr val="tx2"/>
          </a:solidFill>
          <a:latin typeface="Arial Black" pitchFamily="34" charset="0"/>
        </a:defRPr>
      </a:lvl6pPr>
      <a:lvl7pPr marL="914400" algn="l" rtl="0" fontAlgn="base">
        <a:spcBef>
          <a:spcPct val="0"/>
        </a:spcBef>
        <a:spcAft>
          <a:spcPct val="0"/>
        </a:spcAft>
        <a:defRPr sz="2400">
          <a:solidFill>
            <a:schemeClr val="tx2"/>
          </a:solidFill>
          <a:latin typeface="Arial Black" pitchFamily="34" charset="0"/>
        </a:defRPr>
      </a:lvl7pPr>
      <a:lvl8pPr marL="1371600" algn="l" rtl="0" fontAlgn="base">
        <a:spcBef>
          <a:spcPct val="0"/>
        </a:spcBef>
        <a:spcAft>
          <a:spcPct val="0"/>
        </a:spcAft>
        <a:defRPr sz="2400">
          <a:solidFill>
            <a:schemeClr val="tx2"/>
          </a:solidFill>
          <a:latin typeface="Arial Black" pitchFamily="34" charset="0"/>
        </a:defRPr>
      </a:lvl8pPr>
      <a:lvl9pPr marL="1828800" algn="l" rtl="0" fontAlgn="base">
        <a:spcBef>
          <a:spcPct val="0"/>
        </a:spcBef>
        <a:spcAft>
          <a:spcPct val="0"/>
        </a:spcAft>
        <a:defRPr sz="2400">
          <a:solidFill>
            <a:schemeClr val="tx2"/>
          </a:solidFill>
          <a:latin typeface="Arial Black" pitchFamily="34" charset="0"/>
        </a:defRPr>
      </a:lvl9pPr>
    </p:titleStyle>
    <p:bodyStyle>
      <a:lvl1pPr marL="342900" indent="-342900" algn="l" rtl="0" eaLnBrk="0" fontAlgn="base" hangingPunct="0">
        <a:lnSpc>
          <a:spcPct val="90000"/>
        </a:lnSpc>
        <a:spcBef>
          <a:spcPct val="75000"/>
        </a:spcBef>
        <a:spcAft>
          <a:spcPct val="0"/>
        </a:spcAft>
        <a:buFont typeface="Wingdings" pitchFamily="2" charset="2"/>
        <a:defRPr sz="2000" b="1">
          <a:solidFill>
            <a:schemeClr val="tx1"/>
          </a:solidFill>
          <a:latin typeface="+mn-lt"/>
          <a:ea typeface="+mn-ea"/>
          <a:cs typeface="+mn-cs"/>
        </a:defRPr>
      </a:lvl1pPr>
      <a:lvl2pPr marL="514350" indent="-173038" algn="l" rtl="0" eaLnBrk="0" fontAlgn="base" hangingPunct="0">
        <a:lnSpc>
          <a:spcPct val="90000"/>
        </a:lnSpc>
        <a:spcBef>
          <a:spcPct val="20000"/>
        </a:spcBef>
        <a:spcAft>
          <a:spcPct val="0"/>
        </a:spcAft>
        <a:buChar char="•"/>
        <a:defRPr sz="2000">
          <a:solidFill>
            <a:schemeClr val="tx1"/>
          </a:solidFill>
          <a:latin typeface="+mn-lt"/>
        </a:defRPr>
      </a:lvl2pPr>
      <a:lvl3pPr marL="801688" indent="-173038" algn="l" rtl="0" eaLnBrk="0" fontAlgn="base" hangingPunct="0">
        <a:lnSpc>
          <a:spcPct val="90000"/>
        </a:lnSpc>
        <a:spcBef>
          <a:spcPct val="20000"/>
        </a:spcBef>
        <a:spcAft>
          <a:spcPct val="0"/>
        </a:spcAft>
        <a:buChar char="–"/>
        <a:defRPr sz="1900">
          <a:solidFill>
            <a:schemeClr val="tx1"/>
          </a:solidFill>
          <a:latin typeface="+mn-lt"/>
        </a:defRPr>
      </a:lvl3pPr>
      <a:lvl4pPr marL="1146175" indent="-171450" algn="l" rtl="0" eaLnBrk="0" fontAlgn="base" hangingPunct="0">
        <a:lnSpc>
          <a:spcPct val="90000"/>
        </a:lnSpc>
        <a:spcBef>
          <a:spcPct val="20000"/>
        </a:spcBef>
        <a:spcAft>
          <a:spcPct val="0"/>
        </a:spcAft>
        <a:buChar char="•"/>
        <a:defRPr>
          <a:solidFill>
            <a:schemeClr val="tx1"/>
          </a:solidFill>
          <a:latin typeface="+mn-lt"/>
        </a:defRPr>
      </a:lvl4pPr>
      <a:lvl5pPr marL="1484313" indent="-176213" algn="l" rtl="0" eaLnBrk="0" fontAlgn="base" hangingPunct="0">
        <a:lnSpc>
          <a:spcPct val="90000"/>
        </a:lnSpc>
        <a:spcBef>
          <a:spcPct val="20000"/>
        </a:spcBef>
        <a:spcAft>
          <a:spcPct val="0"/>
        </a:spcAft>
        <a:buChar char="–"/>
        <a:defRPr>
          <a:solidFill>
            <a:schemeClr val="tx1"/>
          </a:solidFill>
          <a:latin typeface="+mn-lt"/>
        </a:defRPr>
      </a:lvl5pPr>
      <a:lvl6pPr marL="1941513" indent="-176213" algn="l" rtl="0" fontAlgn="base">
        <a:lnSpc>
          <a:spcPct val="90000"/>
        </a:lnSpc>
        <a:spcBef>
          <a:spcPct val="20000"/>
        </a:spcBef>
        <a:spcAft>
          <a:spcPct val="0"/>
        </a:spcAft>
        <a:buChar char="–"/>
        <a:defRPr>
          <a:solidFill>
            <a:schemeClr val="tx1"/>
          </a:solidFill>
          <a:latin typeface="+mn-lt"/>
        </a:defRPr>
      </a:lvl6pPr>
      <a:lvl7pPr marL="2398713" indent="-176213" algn="l" rtl="0" fontAlgn="base">
        <a:lnSpc>
          <a:spcPct val="90000"/>
        </a:lnSpc>
        <a:spcBef>
          <a:spcPct val="20000"/>
        </a:spcBef>
        <a:spcAft>
          <a:spcPct val="0"/>
        </a:spcAft>
        <a:buChar char="–"/>
        <a:defRPr>
          <a:solidFill>
            <a:schemeClr val="tx1"/>
          </a:solidFill>
          <a:latin typeface="+mn-lt"/>
        </a:defRPr>
      </a:lvl7pPr>
      <a:lvl8pPr marL="2855913" indent="-176213" algn="l" rtl="0" fontAlgn="base">
        <a:lnSpc>
          <a:spcPct val="90000"/>
        </a:lnSpc>
        <a:spcBef>
          <a:spcPct val="20000"/>
        </a:spcBef>
        <a:spcAft>
          <a:spcPct val="0"/>
        </a:spcAft>
        <a:buChar char="–"/>
        <a:defRPr>
          <a:solidFill>
            <a:schemeClr val="tx1"/>
          </a:solidFill>
          <a:latin typeface="+mn-lt"/>
        </a:defRPr>
      </a:lvl8pPr>
      <a:lvl9pPr marL="3313113" indent="-176213" algn="l" rtl="0" fontAlgn="base">
        <a:lnSpc>
          <a:spcPct val="90000"/>
        </a:lnSpc>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8.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png"/><Relationship Id="rId4" Type="http://schemas.openxmlformats.org/officeDocument/2006/relationships/oleObject" Target="../embeddings/oleObject4.bin"/><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0.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5.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5.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7.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Transform and Conquer</a:t>
            </a:r>
          </a:p>
        </p:txBody>
      </p:sp>
      <p:sp>
        <p:nvSpPr>
          <p:cNvPr id="10243" name="Rectangle 3"/>
          <p:cNvSpPr>
            <a:spLocks noGrp="1" noChangeArrowheads="1"/>
          </p:cNvSpPr>
          <p:nvPr>
            <p:ph type="body" idx="1"/>
          </p:nvPr>
        </p:nvSpPr>
        <p:spPr>
          <a:xfrm>
            <a:off x="309045" y="1662113"/>
            <a:ext cx="8447605" cy="4905375"/>
          </a:xfrm>
        </p:spPr>
        <p:txBody>
          <a:bodyPr/>
          <a:lstStyle/>
          <a:p>
            <a:pPr marL="0" indent="0" eaLnBrk="1" hangingPunct="1"/>
            <a:r>
              <a:rPr lang="en-US" altLang="en-US" sz="1800" dirty="0" smtClean="0"/>
              <a:t>Solve problem by transforming into:</a:t>
            </a:r>
          </a:p>
          <a:p>
            <a:pPr marL="0" indent="0" eaLnBrk="1" hangingPunct="1"/>
            <a:r>
              <a:rPr lang="en-US" altLang="en-US" sz="1800" dirty="0" smtClean="0"/>
              <a:t>a more convenient instance of the same problem (</a:t>
            </a:r>
            <a:r>
              <a:rPr lang="en-US" altLang="en-US" sz="1800" i="1" u="sng" dirty="0" smtClean="0"/>
              <a:t>instance simplification</a:t>
            </a:r>
            <a:r>
              <a:rPr lang="en-US" altLang="en-US" sz="1800" dirty="0" smtClean="0"/>
              <a:t>)</a:t>
            </a:r>
          </a:p>
          <a:p>
            <a:pPr lvl="1" eaLnBrk="1" hangingPunct="1"/>
            <a:r>
              <a:rPr lang="en-US" altLang="en-US" dirty="0" smtClean="0"/>
              <a:t>presorting</a:t>
            </a:r>
          </a:p>
          <a:p>
            <a:pPr lvl="1" eaLnBrk="1" hangingPunct="1"/>
            <a:r>
              <a:rPr lang="en-US" altLang="en-US" dirty="0" smtClean="0"/>
              <a:t>Gaussian elimination</a:t>
            </a:r>
          </a:p>
          <a:p>
            <a:pPr lvl="1" eaLnBrk="1" hangingPunct="1"/>
            <a:r>
              <a:rPr lang="en-US" altLang="en-US" dirty="0" smtClean="0"/>
              <a:t>AVL Tree(still a binary tree)</a:t>
            </a:r>
          </a:p>
          <a:p>
            <a:pPr marL="0" indent="0" eaLnBrk="1" hangingPunct="1"/>
            <a:r>
              <a:rPr lang="en-US" altLang="en-US" sz="1800" dirty="0" smtClean="0"/>
              <a:t>a different representation of the same instance (</a:t>
            </a:r>
            <a:r>
              <a:rPr lang="en-US" altLang="en-US" sz="1800" i="1" u="sng" dirty="0" smtClean="0"/>
              <a:t>representation change</a:t>
            </a:r>
            <a:r>
              <a:rPr lang="en-US" altLang="en-US" sz="1800" dirty="0" smtClean="0"/>
              <a:t>)</a:t>
            </a:r>
          </a:p>
          <a:p>
            <a:pPr lvl="1" eaLnBrk="1" hangingPunct="1"/>
            <a:r>
              <a:rPr lang="en-US" altLang="en-US" dirty="0" smtClean="0"/>
              <a:t>2-3 Tree</a:t>
            </a:r>
          </a:p>
          <a:p>
            <a:pPr lvl="1" eaLnBrk="1" hangingPunct="1"/>
            <a:r>
              <a:rPr lang="en-US" altLang="en-US" dirty="0" smtClean="0"/>
              <a:t>heaps and </a:t>
            </a:r>
            <a:r>
              <a:rPr lang="en-US" altLang="en-US" dirty="0" err="1" smtClean="0"/>
              <a:t>heapsort</a:t>
            </a:r>
            <a:endParaRPr lang="en-US" altLang="en-US" dirty="0" smtClean="0"/>
          </a:p>
          <a:p>
            <a:pPr marL="0" indent="0" eaLnBrk="1" hangingPunct="1"/>
            <a:r>
              <a:rPr lang="en-US" altLang="en-US" sz="1800" dirty="0" smtClean="0"/>
              <a:t>a different problem with available algorithms (</a:t>
            </a:r>
            <a:r>
              <a:rPr lang="en-US" altLang="en-US" sz="1800" i="1" u="sng" dirty="0" smtClean="0"/>
              <a:t>problem reduction</a:t>
            </a:r>
            <a:r>
              <a:rPr lang="en-US" altLang="en-US" sz="1800" dirty="0" smtClean="0"/>
              <a:t>)</a:t>
            </a:r>
          </a:p>
          <a:p>
            <a:pPr lvl="1" eaLnBrk="1" hangingPunct="1"/>
            <a:r>
              <a:rPr lang="en-US" altLang="en-US" dirty="0" smtClean="0"/>
              <a:t>reductions to graph problems</a:t>
            </a:r>
          </a:p>
          <a:p>
            <a:pPr marL="0" indent="0" eaLnBrk="1" hangingPunct="1"/>
            <a:endParaRPr lang="en-US" altLang="en-US" dirty="0" smtClean="0"/>
          </a:p>
        </p:txBody>
      </p:sp>
    </p:spTree>
    <p:extLst>
      <p:ext uri="{BB962C8B-B14F-4D97-AF65-F5344CB8AC3E}">
        <p14:creationId xmlns="" xmlns:p14="http://schemas.microsoft.com/office/powerpoint/2010/main" val="42006349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t>Example 4: Complexity </a:t>
            </a:r>
            <a:r>
              <a:rPr lang="en-US" altLang="en-US" dirty="0" smtClean="0"/>
              <a:t>of </a:t>
            </a:r>
            <a:r>
              <a:rPr lang="en-US" altLang="en-US" i="1" dirty="0" err="1" smtClean="0"/>
              <a:t>PresortMode</a:t>
            </a:r>
            <a:r>
              <a:rPr lang="en-US" altLang="en-US" i="1" dirty="0" smtClean="0"/>
              <a:t>()</a:t>
            </a:r>
          </a:p>
        </p:txBody>
      </p:sp>
      <p:sp>
        <p:nvSpPr>
          <p:cNvPr id="377859" name="Rectangle 3"/>
          <p:cNvSpPr>
            <a:spLocks noGrp="1" noChangeArrowheads="1"/>
          </p:cNvSpPr>
          <p:nvPr>
            <p:ph type="body" idx="1"/>
          </p:nvPr>
        </p:nvSpPr>
        <p:spPr/>
        <p:txBody>
          <a:bodyPr/>
          <a:lstStyle/>
          <a:p>
            <a:pPr marL="0" indent="0" eaLnBrk="1" hangingPunct="1">
              <a:defRPr/>
            </a:pPr>
            <a:r>
              <a:rPr lang="en-US" dirty="0" smtClean="0"/>
              <a:t>Step1: Sorting Θ(</a:t>
            </a:r>
            <a:r>
              <a:rPr lang="en-US" i="1" dirty="0" err="1" smtClean="0"/>
              <a:t>n</a:t>
            </a:r>
            <a:r>
              <a:rPr lang="en-US" dirty="0" err="1" smtClean="0"/>
              <a:t>log</a:t>
            </a:r>
            <a:r>
              <a:rPr lang="en-US" i="1" dirty="0" err="1" smtClean="0"/>
              <a:t>n</a:t>
            </a:r>
            <a:r>
              <a:rPr lang="en-US" dirty="0" smtClean="0"/>
              <a:t>)</a:t>
            </a:r>
          </a:p>
          <a:p>
            <a:pPr marL="0" indent="0" eaLnBrk="1" hangingPunct="1">
              <a:defRPr/>
            </a:pPr>
            <a:r>
              <a:rPr lang="en-US" dirty="0" smtClean="0"/>
              <a:t>Step2: Θ(</a:t>
            </a:r>
            <a:r>
              <a:rPr lang="en-US" i="1" dirty="0" smtClean="0"/>
              <a:t>n</a:t>
            </a:r>
            <a:r>
              <a:rPr lang="en-US" dirty="0" smtClean="0"/>
              <a:t>) since each element will be visited once for comparison</a:t>
            </a:r>
          </a:p>
          <a:p>
            <a:pPr marL="0" indent="0" eaLnBrk="1" hangingPunct="1">
              <a:defRPr/>
            </a:pPr>
            <a:r>
              <a:rPr lang="en-US" dirty="0" smtClean="0"/>
              <a:t>Overall complexity of </a:t>
            </a:r>
            <a:r>
              <a:rPr lang="en-US" i="1" dirty="0" err="1" smtClean="0"/>
              <a:t>presortMode</a:t>
            </a:r>
            <a:r>
              <a:rPr lang="en-US" i="1" dirty="0" smtClean="0"/>
              <a:t> </a:t>
            </a:r>
            <a:r>
              <a:rPr lang="en-US" dirty="0" smtClean="0"/>
              <a:t>is Θ(</a:t>
            </a:r>
            <a:r>
              <a:rPr lang="en-US" i="1" dirty="0" err="1" smtClean="0"/>
              <a:t>n</a:t>
            </a:r>
            <a:r>
              <a:rPr lang="en-US" dirty="0" err="1" smtClean="0"/>
              <a:t>log</a:t>
            </a:r>
            <a:r>
              <a:rPr lang="en-US" i="1" dirty="0" err="1" smtClean="0"/>
              <a:t>n</a:t>
            </a:r>
            <a:r>
              <a:rPr lang="en-US" dirty="0" smtClean="0"/>
              <a:t>)</a:t>
            </a:r>
          </a:p>
          <a:p>
            <a:pPr marL="0" indent="0" eaLnBrk="1" hangingPunct="1">
              <a:defRPr/>
            </a:pPr>
            <a:r>
              <a:rPr lang="en-US" dirty="0" smtClean="0"/>
              <a:t>Much more efficient than the brute-force algorithm </a:t>
            </a:r>
            <a:r>
              <a:rPr kumimoji="1" lang="el-GR" dirty="0" smtClean="0">
                <a:effectLst>
                  <a:outerShdw blurRad="38100" dist="38100" dir="2700000" algn="tl">
                    <a:srgbClr val="C0C0C0"/>
                  </a:outerShdw>
                </a:effectLst>
              </a:rPr>
              <a:t>Θ</a:t>
            </a:r>
            <a:r>
              <a:rPr kumimoji="1" lang="en-US" dirty="0" smtClean="0">
                <a:effectLst>
                  <a:outerShdw blurRad="38100" dist="38100" dir="2700000" algn="tl">
                    <a:srgbClr val="C0C0C0"/>
                  </a:outerShdw>
                </a:effectLst>
              </a:rPr>
              <a:t>(</a:t>
            </a:r>
            <a:r>
              <a:rPr kumimoji="1" lang="en-US" i="1" dirty="0" smtClean="0">
                <a:effectLst>
                  <a:outerShdw blurRad="38100" dist="38100" dir="2700000" algn="tl">
                    <a:srgbClr val="C0C0C0"/>
                  </a:outerShdw>
                </a:effectLst>
              </a:rPr>
              <a:t>n</a:t>
            </a:r>
            <a:r>
              <a:rPr kumimoji="1" lang="en-US" i="1" baseline="30000" dirty="0" smtClean="0">
                <a:effectLst>
                  <a:outerShdw blurRad="38100" dist="38100" dir="2700000" algn="tl">
                    <a:srgbClr val="C0C0C0"/>
                  </a:outerShdw>
                </a:effectLst>
              </a:rPr>
              <a:t>2</a:t>
            </a:r>
            <a:r>
              <a:rPr kumimoji="1" lang="en-US" dirty="0" smtClean="0">
                <a:effectLst>
                  <a:outerShdw blurRad="38100" dist="38100" dir="2700000" algn="tl">
                    <a:srgbClr val="C0C0C0"/>
                  </a:outerShdw>
                </a:effectLst>
              </a:rPr>
              <a:t>)</a:t>
            </a:r>
            <a:endParaRPr lang="en-US" dirty="0" smtClean="0"/>
          </a:p>
          <a:p>
            <a:pPr marL="0" indent="0" eaLnBrk="1" hangingPunct="1">
              <a:defRPr/>
            </a:pPr>
            <a:endParaRPr lang="en-US" dirty="0" smtClean="0"/>
          </a:p>
        </p:txBody>
      </p:sp>
    </p:spTree>
    <p:extLst>
      <p:ext uri="{BB962C8B-B14F-4D97-AF65-F5344CB8AC3E}">
        <p14:creationId xmlns="" xmlns:p14="http://schemas.microsoft.com/office/powerpoint/2010/main" val="1962024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smtClean="0"/>
              <a:t>Summary: Presorting</a:t>
            </a:r>
          </a:p>
        </p:txBody>
      </p:sp>
      <p:sp>
        <p:nvSpPr>
          <p:cNvPr id="19459" name="Rectangle 3"/>
          <p:cNvSpPr>
            <a:spLocks noGrp="1" noChangeArrowheads="1"/>
          </p:cNvSpPr>
          <p:nvPr>
            <p:ph type="body" idx="1"/>
          </p:nvPr>
        </p:nvSpPr>
        <p:spPr>
          <a:xfrm>
            <a:off x="269875" y="1752600"/>
            <a:ext cx="8718550" cy="4572000"/>
          </a:xfrm>
        </p:spPr>
        <p:txBody>
          <a:bodyPr/>
          <a:lstStyle/>
          <a:p>
            <a:pPr marL="0" indent="0" eaLnBrk="1" hangingPunct="1"/>
            <a:r>
              <a:rPr lang="en-US" altLang="en-US" dirty="0"/>
              <a:t>Solve problem by transforming into another simpler/easier instance of the same problem</a:t>
            </a:r>
          </a:p>
          <a:p>
            <a:pPr marL="0" indent="0" eaLnBrk="1" hangingPunct="1"/>
            <a:endParaRPr lang="en-US" altLang="en-US" dirty="0" smtClean="0"/>
          </a:p>
          <a:p>
            <a:pPr marL="0" indent="0" eaLnBrk="1" hangingPunct="1"/>
            <a:r>
              <a:rPr lang="en-US" altLang="en-US" dirty="0" smtClean="0"/>
              <a:t>For a single operation:</a:t>
            </a:r>
            <a:endParaRPr lang="en-US" altLang="en-US" dirty="0"/>
          </a:p>
          <a:p>
            <a:pPr lvl="1" eaLnBrk="1" hangingPunct="1"/>
            <a:r>
              <a:rPr lang="en-US" altLang="en-US" dirty="0"/>
              <a:t>Searching: </a:t>
            </a:r>
            <a:r>
              <a:rPr kumimoji="1" lang="el-GR" altLang="en-US" dirty="0"/>
              <a:t>Θ</a:t>
            </a:r>
            <a:r>
              <a:rPr kumimoji="1" lang="en-US" altLang="en-US" dirty="0"/>
              <a:t>(</a:t>
            </a:r>
            <a:r>
              <a:rPr kumimoji="1" lang="en-US" altLang="en-US" i="1" dirty="0"/>
              <a:t>n </a:t>
            </a:r>
            <a:r>
              <a:rPr kumimoji="1" lang="en-US" altLang="en-US" dirty="0"/>
              <a:t>log </a:t>
            </a:r>
            <a:r>
              <a:rPr kumimoji="1" lang="en-US" altLang="en-US" i="1" dirty="0"/>
              <a:t>n</a:t>
            </a:r>
            <a:r>
              <a:rPr kumimoji="1" lang="en-US" altLang="en-US" dirty="0"/>
              <a:t>) inferior to brute-force search </a:t>
            </a:r>
            <a:r>
              <a:rPr lang="el-GR" altLang="en-US" dirty="0">
                <a:cs typeface="Times New Roman" pitchFamily="18" charset="0"/>
              </a:rPr>
              <a:t>Θ</a:t>
            </a:r>
            <a:r>
              <a:rPr lang="en-US" altLang="en-US" dirty="0">
                <a:cs typeface="Times New Roman" pitchFamily="18" charset="0"/>
              </a:rPr>
              <a:t>(</a:t>
            </a:r>
            <a:r>
              <a:rPr lang="en-US" altLang="en-US" i="1" dirty="0">
                <a:cs typeface="Times New Roman" pitchFamily="18" charset="0"/>
              </a:rPr>
              <a:t>n</a:t>
            </a:r>
            <a:r>
              <a:rPr lang="en-US" altLang="en-US" dirty="0">
                <a:cs typeface="Times New Roman" pitchFamily="18" charset="0"/>
              </a:rPr>
              <a:t>) </a:t>
            </a:r>
            <a:endParaRPr lang="en-US" altLang="en-US" dirty="0"/>
          </a:p>
          <a:p>
            <a:pPr lvl="1" eaLnBrk="1" hangingPunct="1"/>
            <a:r>
              <a:rPr lang="en-US" altLang="en-US" dirty="0"/>
              <a:t>Selection problem: </a:t>
            </a:r>
            <a:r>
              <a:rPr lang="el-GR" altLang="en-US" dirty="0"/>
              <a:t>Θ</a:t>
            </a:r>
            <a:r>
              <a:rPr lang="en-US" altLang="en-US" dirty="0"/>
              <a:t>(n </a:t>
            </a:r>
            <a:r>
              <a:rPr kumimoji="1" lang="en-US" altLang="en-US" dirty="0"/>
              <a:t>log </a:t>
            </a:r>
            <a:r>
              <a:rPr kumimoji="1" lang="en-US" altLang="en-US" i="1" dirty="0"/>
              <a:t>n</a:t>
            </a:r>
            <a:r>
              <a:rPr kumimoji="1" lang="en-US" altLang="en-US" dirty="0"/>
              <a:t>) inferior to Partition-based selection </a:t>
            </a:r>
            <a:r>
              <a:rPr lang="el-GR" altLang="en-US" dirty="0">
                <a:cs typeface="Times New Roman" pitchFamily="18" charset="0"/>
              </a:rPr>
              <a:t>Θ</a:t>
            </a:r>
            <a:r>
              <a:rPr lang="en-US" altLang="en-US" dirty="0">
                <a:cs typeface="Times New Roman" pitchFamily="18" charset="0"/>
              </a:rPr>
              <a:t>(</a:t>
            </a:r>
            <a:r>
              <a:rPr lang="en-US" altLang="en-US" i="1" dirty="0">
                <a:cs typeface="Times New Roman" pitchFamily="18" charset="0"/>
              </a:rPr>
              <a:t>n</a:t>
            </a:r>
            <a:r>
              <a:rPr lang="en-US" altLang="en-US" dirty="0">
                <a:cs typeface="Times New Roman" pitchFamily="18" charset="0"/>
              </a:rPr>
              <a:t>) </a:t>
            </a:r>
            <a:endParaRPr kumimoji="1" lang="en-US" altLang="en-US" dirty="0"/>
          </a:p>
          <a:p>
            <a:pPr lvl="1" eaLnBrk="1" hangingPunct="1"/>
            <a:r>
              <a:rPr lang="en-US" altLang="en-US" dirty="0"/>
              <a:t>Finding repeated elements:</a:t>
            </a:r>
            <a:r>
              <a:rPr lang="el-GR" altLang="en-US" dirty="0"/>
              <a:t> </a:t>
            </a:r>
            <a:r>
              <a:rPr kumimoji="1" lang="el-GR" altLang="en-US" dirty="0"/>
              <a:t>Θ</a:t>
            </a:r>
            <a:r>
              <a:rPr kumimoji="1" lang="en-US" altLang="en-US" dirty="0"/>
              <a:t>(</a:t>
            </a:r>
            <a:r>
              <a:rPr kumimoji="1" lang="en-US" altLang="en-US" i="1" dirty="0"/>
              <a:t>n </a:t>
            </a:r>
            <a:r>
              <a:rPr kumimoji="1" lang="en-US" altLang="en-US" dirty="0"/>
              <a:t>log </a:t>
            </a:r>
            <a:r>
              <a:rPr kumimoji="1" lang="en-US" altLang="en-US" i="1" dirty="0"/>
              <a:t>n</a:t>
            </a:r>
            <a:r>
              <a:rPr kumimoji="1" lang="en-US" altLang="en-US" dirty="0"/>
              <a:t>) better than brute-force </a:t>
            </a:r>
            <a:r>
              <a:rPr lang="el-GR" altLang="en-US" dirty="0">
                <a:cs typeface="Times New Roman" pitchFamily="18" charset="0"/>
              </a:rPr>
              <a:t>Θ</a:t>
            </a:r>
            <a:r>
              <a:rPr lang="en-US" altLang="en-US" dirty="0">
                <a:cs typeface="Times New Roman" pitchFamily="18" charset="0"/>
              </a:rPr>
              <a:t>(</a:t>
            </a:r>
            <a:r>
              <a:rPr lang="en-US" altLang="en-US" i="1" dirty="0">
                <a:cs typeface="Times New Roman" pitchFamily="18" charset="0"/>
              </a:rPr>
              <a:t>n</a:t>
            </a:r>
            <a:r>
              <a:rPr lang="en-US" altLang="en-US" baseline="30000" dirty="0">
                <a:cs typeface="Times New Roman" pitchFamily="18" charset="0"/>
              </a:rPr>
              <a:t>2</a:t>
            </a:r>
            <a:r>
              <a:rPr lang="en-US" altLang="en-US" dirty="0">
                <a:cs typeface="Times New Roman" pitchFamily="18" charset="0"/>
              </a:rPr>
              <a:t>) </a:t>
            </a:r>
            <a:endParaRPr lang="en-US" altLang="en-US" dirty="0">
              <a:solidFill>
                <a:srgbClr val="FF0000"/>
              </a:solidFill>
            </a:endParaRPr>
          </a:p>
          <a:p>
            <a:pPr lvl="1" eaLnBrk="1" hangingPunct="1"/>
            <a:r>
              <a:rPr lang="en-US" altLang="en-US" dirty="0"/>
              <a:t>computing the mode: </a:t>
            </a:r>
            <a:r>
              <a:rPr kumimoji="1" lang="el-GR" altLang="en-US" dirty="0"/>
              <a:t>Θ</a:t>
            </a:r>
            <a:r>
              <a:rPr kumimoji="1" lang="en-US" altLang="en-US" dirty="0"/>
              <a:t>(</a:t>
            </a:r>
            <a:r>
              <a:rPr kumimoji="1" lang="en-US" altLang="en-US" i="1" dirty="0"/>
              <a:t>n </a:t>
            </a:r>
            <a:r>
              <a:rPr kumimoji="1" lang="en-US" altLang="en-US" dirty="0"/>
              <a:t>log </a:t>
            </a:r>
            <a:r>
              <a:rPr kumimoji="1" lang="en-US" altLang="en-US" i="1" dirty="0"/>
              <a:t>n</a:t>
            </a:r>
            <a:r>
              <a:rPr kumimoji="1" lang="en-US" altLang="en-US" dirty="0"/>
              <a:t>) better than brute-force </a:t>
            </a:r>
            <a:r>
              <a:rPr lang="el-GR" altLang="en-US" dirty="0">
                <a:cs typeface="Times New Roman" pitchFamily="18" charset="0"/>
              </a:rPr>
              <a:t>Θ</a:t>
            </a:r>
            <a:r>
              <a:rPr lang="en-US" altLang="en-US" dirty="0">
                <a:cs typeface="Times New Roman" pitchFamily="18" charset="0"/>
              </a:rPr>
              <a:t>(</a:t>
            </a:r>
            <a:r>
              <a:rPr lang="en-US" altLang="en-US" i="1" dirty="0">
                <a:cs typeface="Times New Roman" pitchFamily="18" charset="0"/>
              </a:rPr>
              <a:t>n</a:t>
            </a:r>
            <a:r>
              <a:rPr lang="en-US" altLang="en-US" baseline="30000" dirty="0">
                <a:cs typeface="Times New Roman" pitchFamily="18" charset="0"/>
              </a:rPr>
              <a:t>2</a:t>
            </a:r>
            <a:r>
              <a:rPr lang="en-US" altLang="en-US" dirty="0">
                <a:cs typeface="Times New Roman" pitchFamily="18" charset="0"/>
              </a:rPr>
              <a:t>) </a:t>
            </a:r>
            <a:endParaRPr lang="en-US" altLang="en-US" dirty="0"/>
          </a:p>
          <a:p>
            <a:pPr marL="0" indent="0" eaLnBrk="1" hangingPunct="1"/>
            <a:r>
              <a:rPr lang="en-US" altLang="en-US" dirty="0" smtClean="0"/>
              <a:t>For </a:t>
            </a:r>
            <a:r>
              <a:rPr lang="en-US" altLang="en-US" dirty="0"/>
              <a:t>multiple </a:t>
            </a:r>
            <a:r>
              <a:rPr lang="en-US" altLang="en-US" dirty="0" smtClean="0"/>
              <a:t>operations on </a:t>
            </a:r>
            <a:r>
              <a:rPr lang="en-US" altLang="en-US" dirty="0"/>
              <a:t>the same </a:t>
            </a:r>
            <a:r>
              <a:rPr lang="en-US" altLang="en-US" dirty="0" smtClean="0"/>
              <a:t>list, presorting is preferred</a:t>
            </a:r>
          </a:p>
          <a:p>
            <a:pPr marL="0" indent="0" eaLnBrk="1" hangingPunct="1"/>
            <a:r>
              <a:rPr lang="en-US" altLang="en-US" dirty="0" smtClean="0"/>
              <a:t>Efficient sorting algorithms should be employed such as </a:t>
            </a:r>
            <a:r>
              <a:rPr lang="en-US" altLang="en-US" dirty="0" err="1" smtClean="0"/>
              <a:t>MergeSort</a:t>
            </a:r>
            <a:r>
              <a:rPr lang="en-US" altLang="en-US" dirty="0" smtClean="0"/>
              <a:t>.</a:t>
            </a:r>
          </a:p>
          <a:p>
            <a:pPr marL="0" indent="0" eaLnBrk="1" hangingPunct="1"/>
            <a:endParaRPr lang="en-US" altLang="en-US" dirty="0" smtClean="0"/>
          </a:p>
        </p:txBody>
      </p:sp>
    </p:spTree>
    <p:extLst>
      <p:ext uri="{BB962C8B-B14F-4D97-AF65-F5344CB8AC3E}">
        <p14:creationId xmlns="" xmlns:p14="http://schemas.microsoft.com/office/powerpoint/2010/main" val="1952159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Representation Change – Balanced Binary Search </a:t>
            </a:r>
            <a:r>
              <a:rPr lang="en-US" altLang="en-US" dirty="0" smtClean="0"/>
              <a:t>Trees</a:t>
            </a:r>
          </a:p>
        </p:txBody>
      </p:sp>
      <p:sp>
        <p:nvSpPr>
          <p:cNvPr id="13315" name="Rectangle 3"/>
          <p:cNvSpPr>
            <a:spLocks noGrp="1" noChangeArrowheads="1"/>
          </p:cNvSpPr>
          <p:nvPr>
            <p:ph type="body" idx="1"/>
          </p:nvPr>
        </p:nvSpPr>
        <p:spPr/>
        <p:txBody>
          <a:bodyPr/>
          <a:lstStyle/>
          <a:p>
            <a:pPr marL="0" indent="0" eaLnBrk="1" hangingPunct="1"/>
            <a:r>
              <a:rPr lang="en-US" altLang="en-US" dirty="0"/>
              <a:t>Search a Key in a Binary Search Tree</a:t>
            </a:r>
            <a:endParaRPr lang="en-US" altLang="en-US" dirty="0" smtClean="0"/>
          </a:p>
          <a:p>
            <a:pPr marL="0" indent="0" eaLnBrk="1" hangingPunct="1"/>
            <a:r>
              <a:rPr lang="en-US" altLang="en-US" b="0" dirty="0" smtClean="0"/>
              <a:t>Basic operation: </a:t>
            </a:r>
          </a:p>
          <a:p>
            <a:pPr marL="0" indent="0" eaLnBrk="1" hangingPunct="1"/>
            <a:r>
              <a:rPr lang="en-US" altLang="en-US" b="0" dirty="0" smtClean="0"/>
              <a:t># of comparisons in the worst case:</a:t>
            </a:r>
          </a:p>
          <a:p>
            <a:pPr marL="0" indent="0" eaLnBrk="1" hangingPunct="1"/>
            <a:endParaRPr lang="en-US" altLang="en-US" b="0" dirty="0" smtClean="0"/>
          </a:p>
          <a:p>
            <a:pPr marL="0" indent="0" eaLnBrk="1" hangingPunct="1"/>
            <a:endParaRPr lang="en-US" altLang="en-US" b="0" dirty="0" smtClean="0"/>
          </a:p>
        </p:txBody>
      </p:sp>
      <p:grpSp>
        <p:nvGrpSpPr>
          <p:cNvPr id="13316" name="Group 13"/>
          <p:cNvGrpSpPr>
            <a:grpSpLocks/>
          </p:cNvGrpSpPr>
          <p:nvPr/>
        </p:nvGrpSpPr>
        <p:grpSpPr bwMode="auto">
          <a:xfrm>
            <a:off x="504021" y="4388182"/>
            <a:ext cx="2147104" cy="2389257"/>
            <a:chOff x="547405" y="3429000"/>
            <a:chExt cx="2362200" cy="2743200"/>
          </a:xfrm>
        </p:grpSpPr>
        <p:sp>
          <p:nvSpPr>
            <p:cNvPr id="13318" name="Oval 4"/>
            <p:cNvSpPr>
              <a:spLocks noChangeArrowheads="1"/>
            </p:cNvSpPr>
            <p:nvPr/>
          </p:nvSpPr>
          <p:spPr bwMode="auto">
            <a:xfrm>
              <a:off x="1538005" y="3429000"/>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a:r>
                <a:rPr lang="en-US" altLang="en-US" b="0" i="0" dirty="0">
                  <a:solidFill>
                    <a:srgbClr val="FF0000"/>
                  </a:solidFill>
                </a:rPr>
                <a:t>k</a:t>
              </a:r>
            </a:p>
          </p:txBody>
        </p:sp>
        <p:sp>
          <p:nvSpPr>
            <p:cNvPr id="13319" name="Line 5"/>
            <p:cNvSpPr>
              <a:spLocks noChangeShapeType="1"/>
            </p:cNvSpPr>
            <p:nvPr/>
          </p:nvSpPr>
          <p:spPr bwMode="auto">
            <a:xfrm>
              <a:off x="1919005" y="3962400"/>
              <a:ext cx="457200" cy="838200"/>
            </a:xfrm>
            <a:prstGeom prst="line">
              <a:avLst/>
            </a:prstGeom>
            <a:noFill/>
            <a:ln w="127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3320" name="Line 6"/>
            <p:cNvSpPr>
              <a:spLocks noChangeShapeType="1"/>
            </p:cNvSpPr>
            <p:nvPr/>
          </p:nvSpPr>
          <p:spPr bwMode="auto">
            <a:xfrm flipH="1">
              <a:off x="1080805" y="3962400"/>
              <a:ext cx="609600" cy="838200"/>
            </a:xfrm>
            <a:prstGeom prst="line">
              <a:avLst/>
            </a:prstGeom>
            <a:noFill/>
            <a:ln w="127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3321" name="Text Box 8"/>
            <p:cNvSpPr txBox="1">
              <a:spLocks noChangeArrowheads="1"/>
            </p:cNvSpPr>
            <p:nvPr/>
          </p:nvSpPr>
          <p:spPr bwMode="auto">
            <a:xfrm>
              <a:off x="2433355" y="5105400"/>
              <a:ext cx="184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a:endParaRPr lang="en-US" altLang="en-US" sz="1800" b="0" i="0"/>
            </a:p>
          </p:txBody>
        </p:sp>
        <p:sp>
          <p:nvSpPr>
            <p:cNvPr id="13322" name="AutoShape 10"/>
            <p:cNvSpPr>
              <a:spLocks noChangeArrowheads="1"/>
            </p:cNvSpPr>
            <p:nvPr/>
          </p:nvSpPr>
          <p:spPr bwMode="auto">
            <a:xfrm>
              <a:off x="547405" y="4800600"/>
              <a:ext cx="1066800" cy="1371600"/>
            </a:xfrm>
            <a:prstGeom prst="triangle">
              <a:avLst>
                <a:gd name="adj" fmla="val 50000"/>
              </a:avLst>
            </a:prstGeom>
            <a:solidFill>
              <a:schemeClr val="accent1"/>
            </a:solidFill>
            <a:ln w="12700">
              <a:solidFill>
                <a:srgbClr val="FF0000"/>
              </a:solidFill>
              <a:miter lim="800000"/>
              <a:headEnd type="none" w="sm" len="sm"/>
              <a:tailEnd type="none" w="sm" len="sm"/>
            </a:ln>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a:r>
                <a:rPr lang="en-US" altLang="en-US" b="0" i="0">
                  <a:solidFill>
                    <a:srgbClr val="FF0000"/>
                  </a:solidFill>
                </a:rPr>
                <a:t>&lt;k</a:t>
              </a:r>
            </a:p>
          </p:txBody>
        </p:sp>
        <p:sp>
          <p:nvSpPr>
            <p:cNvPr id="13323" name="AutoShape 11"/>
            <p:cNvSpPr>
              <a:spLocks noChangeArrowheads="1"/>
            </p:cNvSpPr>
            <p:nvPr/>
          </p:nvSpPr>
          <p:spPr bwMode="auto">
            <a:xfrm>
              <a:off x="1842805" y="4800600"/>
              <a:ext cx="1066800" cy="1371600"/>
            </a:xfrm>
            <a:prstGeom prst="triangle">
              <a:avLst>
                <a:gd name="adj" fmla="val 50000"/>
              </a:avLst>
            </a:prstGeom>
            <a:solidFill>
              <a:schemeClr val="accent1"/>
            </a:solidFill>
            <a:ln w="12700">
              <a:solidFill>
                <a:srgbClr val="FF0000"/>
              </a:solidFill>
              <a:miter lim="800000"/>
              <a:headEnd type="none" w="sm" len="sm"/>
              <a:tailEnd type="none" w="sm" len="sm"/>
            </a:ln>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a:r>
                <a:rPr lang="en-US" altLang="en-US" b="0" i="0">
                  <a:solidFill>
                    <a:srgbClr val="FF0000"/>
                  </a:solidFill>
                </a:rPr>
                <a:t>&gt;k</a:t>
              </a:r>
            </a:p>
          </p:txBody>
        </p:sp>
      </p:grpSp>
      <p:sp>
        <p:nvSpPr>
          <p:cNvPr id="2" name="Rectangle 1"/>
          <p:cNvSpPr/>
          <p:nvPr/>
        </p:nvSpPr>
        <p:spPr>
          <a:xfrm>
            <a:off x="649891" y="3680297"/>
            <a:ext cx="8290874" cy="707886"/>
          </a:xfrm>
          <a:prstGeom prst="rect">
            <a:avLst/>
          </a:prstGeom>
        </p:spPr>
        <p:txBody>
          <a:bodyPr wrap="square">
            <a:spAutoFit/>
          </a:bodyPr>
          <a:lstStyle/>
          <a:p>
            <a:pPr marL="0" indent="0" eaLnBrk="1" hangingPunct="1"/>
            <a:r>
              <a:rPr lang="en-US" altLang="en-US" sz="2000" b="0" dirty="0">
                <a:latin typeface="+mn-lt"/>
              </a:rPr>
              <a:t>Worst case: the tree degrades to a singly linked list </a:t>
            </a:r>
            <a:r>
              <a:rPr lang="el-GR" altLang="en-US" sz="2000" b="0" dirty="0">
                <a:latin typeface="+mn-lt"/>
                <a:cs typeface="Times New Roman" pitchFamily="18" charset="0"/>
              </a:rPr>
              <a:t>Θ</a:t>
            </a:r>
            <a:r>
              <a:rPr lang="en-US" altLang="en-US" sz="2000" b="0" dirty="0">
                <a:latin typeface="+mn-lt"/>
                <a:cs typeface="Times New Roman" pitchFamily="18" charset="0"/>
              </a:rPr>
              <a:t>(|V|)</a:t>
            </a:r>
          </a:p>
          <a:p>
            <a:pPr marL="0" indent="0" eaLnBrk="1" hangingPunct="1"/>
            <a:r>
              <a:rPr lang="en-US" altLang="en-US" sz="2000" b="0" dirty="0">
                <a:latin typeface="+mn-lt"/>
                <a:cs typeface="Times New Roman" pitchFamily="18" charset="0"/>
              </a:rPr>
              <a:t>Average case: </a:t>
            </a:r>
            <a:r>
              <a:rPr lang="el-GR" altLang="en-US" sz="2000" b="0" dirty="0">
                <a:latin typeface="+mn-lt"/>
                <a:cs typeface="Times New Roman" pitchFamily="18" charset="0"/>
              </a:rPr>
              <a:t>Θ</a:t>
            </a:r>
            <a:r>
              <a:rPr lang="en-US" altLang="en-US" sz="2000" b="0" dirty="0">
                <a:latin typeface="+mn-lt"/>
                <a:cs typeface="Times New Roman" pitchFamily="18" charset="0"/>
              </a:rPr>
              <a:t>(</a:t>
            </a:r>
            <a:r>
              <a:rPr lang="en-US" altLang="en-US" sz="2000" b="0" dirty="0" err="1">
                <a:latin typeface="+mn-lt"/>
                <a:cs typeface="Times New Roman" pitchFamily="18" charset="0"/>
              </a:rPr>
              <a:t>log|V</a:t>
            </a:r>
            <a:r>
              <a:rPr lang="en-US" altLang="en-US" sz="2000" b="0" dirty="0">
                <a:latin typeface="+mn-lt"/>
                <a:cs typeface="Times New Roman" pitchFamily="18" charset="0"/>
              </a:rPr>
              <a:t>|)</a:t>
            </a:r>
            <a:endParaRPr lang="en-US" altLang="en-US" sz="2000" b="0" dirty="0">
              <a:latin typeface="+mn-lt"/>
            </a:endParaRPr>
          </a:p>
        </p:txBody>
      </p:sp>
      <p:sp>
        <p:nvSpPr>
          <p:cNvPr id="3" name="Rectangle 2"/>
          <p:cNvSpPr/>
          <p:nvPr/>
        </p:nvSpPr>
        <p:spPr>
          <a:xfrm>
            <a:off x="2970321" y="2222385"/>
            <a:ext cx="1980029" cy="400110"/>
          </a:xfrm>
          <a:prstGeom prst="rect">
            <a:avLst/>
          </a:prstGeom>
        </p:spPr>
        <p:txBody>
          <a:bodyPr wrap="none">
            <a:spAutoFit/>
          </a:bodyPr>
          <a:lstStyle/>
          <a:p>
            <a:pPr marL="0" indent="0" eaLnBrk="1" hangingPunct="1"/>
            <a:r>
              <a:rPr lang="en-US" altLang="en-US" sz="2000" b="0" dirty="0">
                <a:latin typeface="+mn-lt"/>
              </a:rPr>
              <a:t>key comparison</a:t>
            </a:r>
          </a:p>
        </p:txBody>
      </p:sp>
      <mc:AlternateContent xmlns:mc="http://schemas.openxmlformats.org/markup-compatibility/2006">
        <mc:Choice xmlns="" xmlns:a14="http://schemas.microsoft.com/office/drawing/2010/main" Requires="a14">
          <p:sp>
            <p:nvSpPr>
              <p:cNvPr id="4" name="TextBox 3"/>
              <p:cNvSpPr txBox="1"/>
              <p:nvPr/>
            </p:nvSpPr>
            <p:spPr>
              <a:xfrm>
                <a:off x="2651125" y="3159937"/>
                <a:ext cx="29708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a:rPr>
                          </m:ctrlPr>
                        </m:funcPr>
                        <m:fName>
                          <m:r>
                            <m:rPr>
                              <m:sty m:val="p"/>
                            </m:rPr>
                            <a:rPr lang="en-US" b="0" i="0" smtClean="0">
                              <a:latin typeface="Cambria Math"/>
                            </a:rPr>
                            <m:t>log</m:t>
                          </m:r>
                        </m:fName>
                        <m:e>
                          <m:d>
                            <m:dPr>
                              <m:begChr m:val="|"/>
                              <m:endChr m:val="|"/>
                              <m:ctrlPr>
                                <a:rPr lang="en-US" b="0" i="1" smtClean="0">
                                  <a:latin typeface="Cambria Math"/>
                                </a:rPr>
                              </m:ctrlPr>
                            </m:dPr>
                            <m:e>
                              <m:r>
                                <a:rPr lang="en-US" b="0" i="1" smtClean="0">
                                  <a:latin typeface="Cambria Math"/>
                                </a:rPr>
                                <m:t>𝑉</m:t>
                              </m:r>
                            </m:e>
                          </m:d>
                        </m:e>
                      </m:func>
                      <m:r>
                        <a:rPr lang="en-US" b="0" i="1" smtClean="0">
                          <a:latin typeface="Cambria Math"/>
                          <a:ea typeface="Cambria Math"/>
                        </a:rPr>
                        <m:t>≤</m:t>
                      </m:r>
                      <m:r>
                        <a:rPr lang="en-US" b="0" i="1" smtClean="0">
                          <a:latin typeface="Cambria Math"/>
                          <a:ea typeface="Cambria Math"/>
                        </a:rPr>
                        <m:t>h</m:t>
                      </m:r>
                      <m:r>
                        <a:rPr lang="en-US" b="0" i="1" smtClean="0">
                          <a:latin typeface="Cambria Math"/>
                          <a:ea typeface="Cambria Math"/>
                        </a:rPr>
                        <m:t>≤</m:t>
                      </m:r>
                      <m:d>
                        <m:dPr>
                          <m:begChr m:val="|"/>
                          <m:endChr m:val="|"/>
                          <m:ctrlPr>
                            <a:rPr lang="en-US" b="0" i="1" smtClean="0">
                              <a:latin typeface="Cambria Math"/>
                              <a:ea typeface="Cambria Math"/>
                            </a:rPr>
                          </m:ctrlPr>
                        </m:dPr>
                        <m:e>
                          <m:r>
                            <a:rPr lang="en-US" b="0" i="1" smtClean="0">
                              <a:latin typeface="Cambria Math"/>
                              <a:ea typeface="Cambria Math"/>
                            </a:rPr>
                            <m:t>𝑉</m:t>
                          </m:r>
                        </m:e>
                      </m:d>
                      <m:r>
                        <a:rPr lang="en-US" b="0" i="1" smtClean="0">
                          <a:latin typeface="Cambria Math"/>
                          <a:ea typeface="Cambria Math"/>
                        </a:rPr>
                        <m:t>−1</m:t>
                      </m:r>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651125" y="3159937"/>
                <a:ext cx="2970878" cy="461665"/>
              </a:xfrm>
              <a:prstGeom prst="rect">
                <a:avLst/>
              </a:prstGeom>
              <a:blipFill rotWithShape="1">
                <a:blip r:embed="rId3" cstate="print"/>
                <a:stretch>
                  <a:fillRect b="-18421"/>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15" name="Rectangle 14"/>
              <p:cNvSpPr/>
              <p:nvPr/>
            </p:nvSpPr>
            <p:spPr>
              <a:xfrm>
                <a:off x="5263289" y="2721650"/>
                <a:ext cx="851259" cy="400110"/>
              </a:xfrm>
              <a:prstGeom prst="rect">
                <a:avLst/>
              </a:prstGeom>
            </p:spPr>
            <p:txBody>
              <a:bodyPr wrap="none">
                <a:spAutoFit/>
              </a:bodyPr>
              <a:lstStyle/>
              <a:p>
                <a:pPr marL="0" indent="0" eaLnBrk="1" hangingPunct="1"/>
                <a14:m>
                  <m:oMathPara xmlns:m="http://schemas.openxmlformats.org/officeDocument/2006/math">
                    <m:oMathParaPr>
                      <m:jc m:val="centerGroup"/>
                    </m:oMathParaPr>
                    <m:oMath xmlns:m="http://schemas.openxmlformats.org/officeDocument/2006/math">
                      <m:r>
                        <a:rPr lang="en-US" altLang="en-US" sz="2000" i="1" dirty="0" smtClean="0">
                          <a:latin typeface="Cambria Math"/>
                        </a:rPr>
                        <m:t>h</m:t>
                      </m:r>
                      <m:r>
                        <a:rPr lang="en-US" altLang="en-US" sz="2000" i="1" dirty="0" smtClean="0">
                          <a:latin typeface="Cambria Math"/>
                        </a:rPr>
                        <m:t>+1</m:t>
                      </m:r>
                    </m:oMath>
                  </m:oMathPara>
                </a14:m>
                <a:endParaRPr lang="en-US" altLang="en-US" sz="2000" dirty="0">
                  <a:latin typeface="+mn-lt"/>
                </a:endParaRPr>
              </a:p>
            </p:txBody>
          </p:sp>
        </mc:Choice>
        <mc:Fallback>
          <p:sp>
            <p:nvSpPr>
              <p:cNvPr id="15" name="Rectangle 14"/>
              <p:cNvSpPr>
                <a:spLocks noRot="1" noChangeAspect="1" noMove="1" noResize="1" noEditPoints="1" noAdjustHandles="1" noChangeArrowheads="1" noChangeShapeType="1" noTextEdit="1"/>
              </p:cNvSpPr>
              <p:nvPr/>
            </p:nvSpPr>
            <p:spPr>
              <a:xfrm>
                <a:off x="5263289" y="2721650"/>
                <a:ext cx="851259" cy="400110"/>
              </a:xfrm>
              <a:prstGeom prst="rect">
                <a:avLst/>
              </a:prstGeom>
              <a:blipFill rotWithShape="1">
                <a:blip r:embed="rId4" cstate="print"/>
                <a:stretch>
                  <a:fillRect/>
                </a:stretch>
              </a:blipFill>
            </p:spPr>
            <p:txBody>
              <a:bodyPr/>
              <a:lstStyle/>
              <a:p>
                <a:r>
                  <a:rPr lang="en-US">
                    <a:noFill/>
                  </a:rPr>
                  <a:t> </a:t>
                </a:r>
              </a:p>
            </p:txBody>
          </p:sp>
        </mc:Fallback>
      </mc:AlternateContent>
      <p:grpSp>
        <p:nvGrpSpPr>
          <p:cNvPr id="11" name="Group 10"/>
          <p:cNvGrpSpPr/>
          <p:nvPr/>
        </p:nvGrpSpPr>
        <p:grpSpPr>
          <a:xfrm>
            <a:off x="2651125" y="4525075"/>
            <a:ext cx="6294438" cy="2146002"/>
            <a:chOff x="2651125" y="4525075"/>
            <a:chExt cx="6294438" cy="2146002"/>
          </a:xfrm>
        </p:grpSpPr>
        <p:pic>
          <p:nvPicPr>
            <p:cNvPr id="13317" name="Picture 14" descr="Fig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651125" y="4567640"/>
              <a:ext cx="6294438" cy="2103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6" name="Straight Arrow Connector 5"/>
            <p:cNvCxnSpPr/>
            <p:nvPr/>
          </p:nvCxnSpPr>
          <p:spPr bwMode="auto">
            <a:xfrm flipV="1">
              <a:off x="4800126" y="4986740"/>
              <a:ext cx="309544" cy="51613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flipH="1" flipV="1">
              <a:off x="5688919" y="4986740"/>
              <a:ext cx="496091" cy="419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4034880" y="4525075"/>
              <a:ext cx="3526928" cy="461665"/>
            </a:xfrm>
            <a:prstGeom prst="rect">
              <a:avLst/>
            </a:prstGeom>
            <a:noFill/>
          </p:spPr>
          <p:txBody>
            <a:bodyPr wrap="none" rtlCol="0">
              <a:spAutoFit/>
            </a:bodyPr>
            <a:lstStyle/>
            <a:p>
              <a:r>
                <a:rPr lang="en-US" b="0" dirty="0" smtClean="0"/>
                <a:t>Same as sequential search</a:t>
              </a:r>
              <a:endParaRPr lang="en-US" b="0" dirty="0"/>
            </a:p>
          </p:txBody>
        </p:sp>
      </p:grpSp>
      <p:sp>
        <p:nvSpPr>
          <p:cNvPr id="10" name="TextBox 9"/>
          <p:cNvSpPr txBox="1"/>
          <p:nvPr/>
        </p:nvSpPr>
        <p:spPr>
          <a:xfrm>
            <a:off x="3803900" y="6287615"/>
            <a:ext cx="3241593" cy="461665"/>
          </a:xfrm>
          <a:prstGeom prst="rect">
            <a:avLst/>
          </a:prstGeom>
          <a:noFill/>
        </p:spPr>
        <p:txBody>
          <a:bodyPr wrap="none" rtlCol="0">
            <a:spAutoFit/>
          </a:bodyPr>
          <a:lstStyle/>
          <a:p>
            <a:r>
              <a:rPr lang="en-US" dirty="0" smtClean="0">
                <a:solidFill>
                  <a:srgbClr val="FF0000"/>
                </a:solidFill>
              </a:rPr>
              <a:t>How we can improve it?</a:t>
            </a:r>
            <a:endParaRPr lang="en-US" dirty="0">
              <a:solidFill>
                <a:srgbClr val="FF0000"/>
              </a:solidFill>
            </a:endParaRPr>
          </a:p>
        </p:txBody>
      </p:sp>
    </p:spTree>
    <p:extLst>
      <p:ext uri="{BB962C8B-B14F-4D97-AF65-F5344CB8AC3E}">
        <p14:creationId xmlns="" xmlns:p14="http://schemas.microsoft.com/office/powerpoint/2010/main" val="10187081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Fig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5888" y="2830513"/>
            <a:ext cx="8642350" cy="2903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title"/>
          </p:nvPr>
        </p:nvSpPr>
        <p:spPr/>
        <p:txBody>
          <a:bodyPr/>
          <a:lstStyle/>
          <a:p>
            <a:pPr eaLnBrk="1" hangingPunct="1"/>
            <a:r>
              <a:rPr lang="en-US" altLang="en-US" dirty="0" smtClean="0"/>
              <a:t>Representation Change – Balanced Binary Search Trees (AVL Trees)</a:t>
            </a:r>
          </a:p>
        </p:txBody>
      </p:sp>
      <p:sp>
        <p:nvSpPr>
          <p:cNvPr id="20484" name="Text Box 5"/>
          <p:cNvSpPr txBox="1">
            <a:spLocks noChangeArrowheads="1"/>
          </p:cNvSpPr>
          <p:nvPr/>
        </p:nvSpPr>
        <p:spPr bwMode="auto">
          <a:xfrm>
            <a:off x="1652588" y="5246688"/>
            <a:ext cx="2303462" cy="369887"/>
          </a:xfrm>
          <a:prstGeom prst="rect">
            <a:avLst/>
          </a:prstGeom>
          <a:solidFill>
            <a:schemeClr val="bg1"/>
          </a:solidFill>
          <a:ln w="9525">
            <a:solidFill>
              <a:schemeClr val="bg1"/>
            </a:solidFill>
            <a:miter lim="800000"/>
            <a:headEnd/>
            <a:tailEnd/>
          </a:ln>
        </p:spPr>
        <p:txBody>
          <a:bodyPr>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spcBef>
                <a:spcPct val="50000"/>
              </a:spcBef>
            </a:pPr>
            <a:r>
              <a:rPr lang="en-US" altLang="en-US" sz="1800" i="0">
                <a:latin typeface="Arial Black" pitchFamily="34" charset="0"/>
              </a:rPr>
              <a:t>An AVL tree</a:t>
            </a:r>
          </a:p>
        </p:txBody>
      </p:sp>
      <p:sp>
        <p:nvSpPr>
          <p:cNvPr id="20485" name="Text Box 6"/>
          <p:cNvSpPr txBox="1">
            <a:spLocks noChangeArrowheads="1"/>
          </p:cNvSpPr>
          <p:nvPr/>
        </p:nvSpPr>
        <p:spPr bwMode="auto">
          <a:xfrm>
            <a:off x="5570538" y="5248275"/>
            <a:ext cx="2803525" cy="369888"/>
          </a:xfrm>
          <a:prstGeom prst="rect">
            <a:avLst/>
          </a:prstGeom>
          <a:solidFill>
            <a:schemeClr val="bg1"/>
          </a:solidFill>
          <a:ln w="9525">
            <a:solidFill>
              <a:schemeClr val="bg1"/>
            </a:solidFill>
            <a:miter lim="800000"/>
            <a:headEnd/>
            <a:tailEnd/>
          </a:ln>
        </p:spPr>
        <p:txBody>
          <a:bodyPr>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spcBef>
                <a:spcPct val="50000"/>
              </a:spcBef>
            </a:pPr>
            <a:r>
              <a:rPr lang="en-US" altLang="en-US" sz="1800" i="0">
                <a:latin typeface="Arial Black" pitchFamily="34" charset="0"/>
              </a:rPr>
              <a:t>Not an AVL tree</a:t>
            </a:r>
          </a:p>
        </p:txBody>
      </p:sp>
      <p:sp>
        <p:nvSpPr>
          <p:cNvPr id="20486" name="Rectangle 3"/>
          <p:cNvSpPr>
            <a:spLocks noGrp="1" noChangeArrowheads="1"/>
          </p:cNvSpPr>
          <p:nvPr>
            <p:ph type="body" idx="1"/>
          </p:nvPr>
        </p:nvSpPr>
        <p:spPr>
          <a:xfrm>
            <a:off x="193675" y="1547813"/>
            <a:ext cx="8794750" cy="1036637"/>
          </a:xfrm>
        </p:spPr>
        <p:txBody>
          <a:bodyPr/>
          <a:lstStyle/>
          <a:p>
            <a:pPr eaLnBrk="1" hangingPunct="1"/>
            <a:r>
              <a:rPr lang="en-US" altLang="en-US" dirty="0" smtClean="0"/>
              <a:t>The AVL tree is named after its two inventors, G.M. Adelson-</a:t>
            </a:r>
            <a:r>
              <a:rPr lang="en-US" altLang="en-US" dirty="0" err="1" smtClean="0"/>
              <a:t>Velsky</a:t>
            </a:r>
            <a:r>
              <a:rPr lang="en-US" altLang="en-US" dirty="0" smtClean="0"/>
              <a:t> and E.M. Landis, who published it in their 1962 paper "An algorithm for the organization of information.“</a:t>
            </a:r>
          </a:p>
          <a:p>
            <a:pPr eaLnBrk="1" hangingPunct="1"/>
            <a:r>
              <a:rPr lang="en-US" altLang="en-US" dirty="0" smtClean="0"/>
              <a:t>AVL tree is a </a:t>
            </a:r>
            <a:r>
              <a:rPr lang="en-US" altLang="en-US" dirty="0" smtClean="0">
                <a:solidFill>
                  <a:srgbClr val="FF0000"/>
                </a:solidFill>
              </a:rPr>
              <a:t>balanced</a:t>
            </a:r>
            <a:r>
              <a:rPr lang="en-US" altLang="en-US" dirty="0" smtClean="0"/>
              <a:t> binary search tree.</a:t>
            </a:r>
          </a:p>
        </p:txBody>
      </p:sp>
      <p:sp>
        <p:nvSpPr>
          <p:cNvPr id="20487" name="Text Box 7"/>
          <p:cNvSpPr txBox="1">
            <a:spLocks noChangeArrowheads="1"/>
          </p:cNvSpPr>
          <p:nvPr/>
        </p:nvSpPr>
        <p:spPr bwMode="auto">
          <a:xfrm>
            <a:off x="557213" y="5562600"/>
            <a:ext cx="7758112" cy="116998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spcBef>
                <a:spcPct val="50000"/>
              </a:spcBef>
            </a:pPr>
            <a:r>
              <a:rPr lang="en-US" altLang="en-US" sz="2000" i="0">
                <a:latin typeface="Arial" charset="0"/>
              </a:rPr>
              <a:t>The number shown above the node is its </a:t>
            </a:r>
            <a:r>
              <a:rPr lang="en-US" altLang="en-US" sz="2000">
                <a:solidFill>
                  <a:srgbClr val="FF0000"/>
                </a:solidFill>
                <a:latin typeface="Arial" charset="0"/>
              </a:rPr>
              <a:t>balance factor</a:t>
            </a:r>
            <a:r>
              <a:rPr lang="en-US" altLang="en-US" sz="2000" i="0">
                <a:latin typeface="Arial" charset="0"/>
              </a:rPr>
              <a:t> </a:t>
            </a:r>
            <a:r>
              <a:rPr lang="en-US" altLang="en-US" sz="2000">
                <a:latin typeface="Arial" charset="0"/>
              </a:rPr>
              <a:t>balance factor  = </a:t>
            </a:r>
            <a:r>
              <a:rPr lang="en-US" altLang="en-US" sz="2000" i="0">
                <a:latin typeface="Arial" charset="0"/>
              </a:rPr>
              <a:t>height of left subtree - height of right subtree</a:t>
            </a:r>
          </a:p>
          <a:p>
            <a:pPr eaLnBrk="1" hangingPunct="1">
              <a:spcBef>
                <a:spcPct val="50000"/>
              </a:spcBef>
            </a:pPr>
            <a:r>
              <a:rPr lang="en-US" altLang="en-US" sz="2000" i="0">
                <a:latin typeface="Arial" charset="0"/>
              </a:rPr>
              <a:t>For an AVL tree, |balance factor| &lt;=1</a:t>
            </a:r>
          </a:p>
        </p:txBody>
      </p:sp>
    </p:spTree>
    <p:extLst>
      <p:ext uri="{BB962C8B-B14F-4D97-AF65-F5344CB8AC3E}">
        <p14:creationId xmlns="" xmlns:p14="http://schemas.microsoft.com/office/powerpoint/2010/main" val="2980094248"/>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Maintain the Balance of An AVL Tree</a:t>
            </a:r>
          </a:p>
        </p:txBody>
      </p:sp>
      <p:sp>
        <p:nvSpPr>
          <p:cNvPr id="7171" name="Rectangle 3"/>
          <p:cNvSpPr>
            <a:spLocks noGrp="1" noChangeArrowheads="1"/>
          </p:cNvSpPr>
          <p:nvPr>
            <p:ph type="body" idx="1"/>
          </p:nvPr>
        </p:nvSpPr>
        <p:spPr/>
        <p:txBody>
          <a:bodyPr/>
          <a:lstStyle/>
          <a:p>
            <a:pPr eaLnBrk="1" hangingPunct="1">
              <a:buFont typeface="Wingdings" pitchFamily="2" charset="2"/>
              <a:buChar char="Ø"/>
            </a:pPr>
            <a:r>
              <a:rPr lang="en-US" altLang="en-US" dirty="0" smtClean="0"/>
              <a:t>When? </a:t>
            </a:r>
          </a:p>
          <a:p>
            <a:pPr marL="171450" lvl="1" indent="0" eaLnBrk="1" hangingPunct="1"/>
            <a:r>
              <a:rPr lang="en-US" altLang="en-US" sz="1800" dirty="0" smtClean="0"/>
              <a:t> Insert a new node or delete a node may make it unbalanced – the balance factors of one or more nodes become +2 or -2. </a:t>
            </a:r>
            <a:endParaRPr lang="en-US" altLang="en-US" dirty="0" smtClean="0"/>
          </a:p>
          <a:p>
            <a:pPr eaLnBrk="1" hangingPunct="1">
              <a:buFont typeface="Wingdings" pitchFamily="2" charset="2"/>
              <a:buChar char="Ø"/>
            </a:pPr>
            <a:r>
              <a:rPr lang="en-US" altLang="en-US" dirty="0" smtClean="0"/>
              <a:t>How? </a:t>
            </a:r>
          </a:p>
          <a:p>
            <a:pPr marL="171450" lvl="1" indent="0" eaLnBrk="1" hangingPunct="1"/>
            <a:r>
              <a:rPr lang="en-US" altLang="en-US" sz="1800" dirty="0" smtClean="0"/>
              <a:t> By </a:t>
            </a:r>
            <a:r>
              <a:rPr lang="en-US" altLang="en-US" sz="1800" i="1" dirty="0" smtClean="0">
                <a:solidFill>
                  <a:srgbClr val="FF0000"/>
                </a:solidFill>
              </a:rPr>
              <a:t>rotation </a:t>
            </a:r>
            <a:r>
              <a:rPr lang="en-US" altLang="en-US" sz="1800" dirty="0" smtClean="0"/>
              <a:t>operations</a:t>
            </a:r>
          </a:p>
          <a:p>
            <a:pPr marL="171450" lvl="1" indent="0" eaLnBrk="1" hangingPunct="1"/>
            <a:r>
              <a:rPr lang="en-US" altLang="en-US" sz="1800" dirty="0" smtClean="0"/>
              <a:t> Four types of rotations</a:t>
            </a:r>
          </a:p>
          <a:p>
            <a:pPr marL="458788" lvl="2" indent="0" eaLnBrk="1" hangingPunct="1"/>
            <a:r>
              <a:rPr lang="en-US" altLang="en-US" sz="1700" dirty="0"/>
              <a:t> </a:t>
            </a:r>
            <a:r>
              <a:rPr lang="en-US" altLang="en-US" sz="1700" dirty="0" smtClean="0"/>
              <a:t>two of them are mirror images of the other two</a:t>
            </a:r>
          </a:p>
          <a:p>
            <a:pPr eaLnBrk="1" hangingPunct="1">
              <a:buFont typeface="Wingdings" pitchFamily="2" charset="2"/>
              <a:buChar char="Ø"/>
            </a:pPr>
            <a:r>
              <a:rPr lang="en-US" altLang="en-US" sz="1800" dirty="0" smtClean="0"/>
              <a:t>Where? </a:t>
            </a:r>
          </a:p>
          <a:p>
            <a:pPr marL="171450" lvl="1" indent="0" eaLnBrk="1" hangingPunct="1"/>
            <a:r>
              <a:rPr lang="en-US" altLang="en-US" sz="1800" dirty="0" smtClean="0"/>
              <a:t> Rotate a </a:t>
            </a:r>
            <a:r>
              <a:rPr lang="en-US" altLang="en-US" sz="1800" dirty="0" err="1" smtClean="0"/>
              <a:t>subtree</a:t>
            </a:r>
            <a:r>
              <a:rPr lang="en-US" altLang="en-US" sz="1800" dirty="0" smtClean="0"/>
              <a:t> rooted at the unbalanced node </a:t>
            </a:r>
            <a:r>
              <a:rPr lang="en-US" altLang="en-US" sz="1800" dirty="0"/>
              <a:t>(whose </a:t>
            </a:r>
            <a:r>
              <a:rPr lang="en-US" altLang="en-US" sz="1800" i="1" dirty="0"/>
              <a:t>balance factor</a:t>
            </a:r>
            <a:r>
              <a:rPr lang="en-US" altLang="en-US" sz="1800" dirty="0"/>
              <a:t> has become either +2 or -2) </a:t>
            </a:r>
            <a:r>
              <a:rPr lang="en-US" altLang="en-US" sz="1800" u="sng" dirty="0"/>
              <a:t>closest </a:t>
            </a:r>
            <a:r>
              <a:rPr lang="en-US" altLang="en-US" sz="1800" u="sng" dirty="0" smtClean="0"/>
              <a:t>to the change</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3715" y="609600"/>
            <a:ext cx="8778050" cy="838200"/>
          </a:xfrm>
        </p:spPr>
        <p:txBody>
          <a:bodyPr/>
          <a:lstStyle/>
          <a:p>
            <a:r>
              <a:rPr lang="en-US" altLang="en-US" dirty="0" smtClean="0"/>
              <a:t>Four Types of Rotations for Three-Node AVL Trees</a:t>
            </a:r>
          </a:p>
        </p:txBody>
      </p:sp>
      <p:sp>
        <p:nvSpPr>
          <p:cNvPr id="22545" name="AutoShape 7"/>
          <p:cNvSpPr>
            <a:spLocks noChangeAspect="1" noChangeArrowheads="1"/>
          </p:cNvSpPr>
          <p:nvPr/>
        </p:nvSpPr>
        <p:spPr bwMode="auto">
          <a:xfrm>
            <a:off x="309563" y="1914338"/>
            <a:ext cx="4260850"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 name="TextBox 1"/>
          <p:cNvSpPr txBox="1"/>
          <p:nvPr/>
        </p:nvSpPr>
        <p:spPr>
          <a:xfrm>
            <a:off x="133715" y="1683505"/>
            <a:ext cx="8275022" cy="400110"/>
          </a:xfrm>
          <a:prstGeom prst="rect">
            <a:avLst/>
          </a:prstGeom>
          <a:noFill/>
        </p:spPr>
        <p:txBody>
          <a:bodyPr wrap="none" rtlCol="0">
            <a:spAutoFit/>
          </a:bodyPr>
          <a:lstStyle/>
          <a:p>
            <a:r>
              <a:rPr lang="en-US" sz="2000" b="1" dirty="0" smtClean="0"/>
              <a:t>Case 1: Balance factors of the unbalanced node and its child have same sign</a:t>
            </a:r>
            <a:endParaRPr lang="en-US" sz="2000" b="1" dirty="0"/>
          </a:p>
        </p:txBody>
      </p:sp>
      <p:pic>
        <p:nvPicPr>
          <p:cNvPr id="15" name="Picture 4" descr="Fig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9563" y="2546350"/>
            <a:ext cx="4260850"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5" descr="Fig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18013" y="2508250"/>
            <a:ext cx="4267200"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Box 6"/>
          <p:cNvSpPr txBox="1">
            <a:spLocks noChangeArrowheads="1"/>
          </p:cNvSpPr>
          <p:nvPr/>
        </p:nvSpPr>
        <p:spPr bwMode="auto">
          <a:xfrm>
            <a:off x="961930" y="4237037"/>
            <a:ext cx="317599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2000" dirty="0" smtClean="0"/>
              <a:t>Type 1: Single </a:t>
            </a:r>
            <a:r>
              <a:rPr lang="en-US" altLang="en-US" sz="2000" dirty="0"/>
              <a:t>right rotation</a:t>
            </a:r>
          </a:p>
        </p:txBody>
      </p:sp>
      <p:sp>
        <p:nvSpPr>
          <p:cNvPr id="18" name="Oval 37"/>
          <p:cNvSpPr>
            <a:spLocks noChangeArrowheads="1"/>
          </p:cNvSpPr>
          <p:nvPr/>
        </p:nvSpPr>
        <p:spPr bwMode="auto">
          <a:xfrm>
            <a:off x="1692275" y="3776662"/>
            <a:ext cx="268288" cy="230188"/>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400"/>
              <a:t>3</a:t>
            </a:r>
          </a:p>
        </p:txBody>
      </p:sp>
      <p:cxnSp>
        <p:nvCxnSpPr>
          <p:cNvPr id="19" name="Straight Connector 39"/>
          <p:cNvCxnSpPr>
            <a:cxnSpLocks noChangeShapeType="1"/>
          </p:cNvCxnSpPr>
          <p:nvPr/>
        </p:nvCxnSpPr>
        <p:spPr bwMode="auto">
          <a:xfrm>
            <a:off x="1500188" y="3392487"/>
            <a:ext cx="268287" cy="344488"/>
          </a:xfrm>
          <a:prstGeom prst="line">
            <a:avLst/>
          </a:prstGeom>
          <a:noFill/>
          <a:ln w="9525" algn="ctr">
            <a:solidFill>
              <a:schemeClr val="tx1"/>
            </a:solidFill>
            <a:prstDash val="dash"/>
            <a:round/>
            <a:headEnd/>
            <a:tailEnd/>
          </a:ln>
          <a:extLst>
            <a:ext uri="{909E8E84-426E-40DD-AFC4-6F175D3DCCD1}">
              <a14:hiddenFill xmlns="" xmlns:a14="http://schemas.microsoft.com/office/drawing/2010/main">
                <a:noFill/>
              </a14:hiddenFill>
            </a:ext>
          </a:extLst>
        </p:spPr>
      </p:cxnSp>
      <p:sp>
        <p:nvSpPr>
          <p:cNvPr id="20" name="Curved Left Arrow 40"/>
          <p:cNvSpPr>
            <a:spLocks noChangeArrowheads="1"/>
          </p:cNvSpPr>
          <p:nvPr/>
        </p:nvSpPr>
        <p:spPr bwMode="auto">
          <a:xfrm>
            <a:off x="1884363" y="3046412"/>
            <a:ext cx="192087" cy="460375"/>
          </a:xfrm>
          <a:prstGeom prst="curvedLeftArrow">
            <a:avLst>
              <a:gd name="adj1" fmla="val 24966"/>
              <a:gd name="adj2" fmla="val 49931"/>
              <a:gd name="adj3" fmla="val 25000"/>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1" name="Rectangle 41"/>
          <p:cNvSpPr>
            <a:spLocks noChangeArrowheads="1"/>
          </p:cNvSpPr>
          <p:nvPr/>
        </p:nvSpPr>
        <p:spPr bwMode="auto">
          <a:xfrm>
            <a:off x="5302250" y="4219445"/>
            <a:ext cx="300447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2000" dirty="0" smtClean="0"/>
              <a:t>Type 2: Single </a:t>
            </a:r>
            <a:r>
              <a:rPr lang="en-US" altLang="en-US" sz="2000" dirty="0"/>
              <a:t>left rotation</a:t>
            </a:r>
          </a:p>
        </p:txBody>
      </p:sp>
      <p:sp>
        <p:nvSpPr>
          <p:cNvPr id="22" name="Oval 42"/>
          <p:cNvSpPr>
            <a:spLocks noChangeArrowheads="1"/>
          </p:cNvSpPr>
          <p:nvPr/>
        </p:nvSpPr>
        <p:spPr bwMode="auto">
          <a:xfrm>
            <a:off x="5148263" y="3776662"/>
            <a:ext cx="268287" cy="230188"/>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400"/>
              <a:t>1</a:t>
            </a:r>
          </a:p>
        </p:txBody>
      </p:sp>
      <p:cxnSp>
        <p:nvCxnSpPr>
          <p:cNvPr id="23" name="Straight Connector 43"/>
          <p:cNvCxnSpPr>
            <a:cxnSpLocks noChangeShapeType="1"/>
          </p:cNvCxnSpPr>
          <p:nvPr/>
        </p:nvCxnSpPr>
        <p:spPr bwMode="auto">
          <a:xfrm flipH="1">
            <a:off x="5224463" y="3392487"/>
            <a:ext cx="269875" cy="344488"/>
          </a:xfrm>
          <a:prstGeom prst="line">
            <a:avLst/>
          </a:prstGeom>
          <a:noFill/>
          <a:ln w="9525" algn="ctr">
            <a:solidFill>
              <a:schemeClr val="tx1"/>
            </a:solidFill>
            <a:prstDash val="dash"/>
            <a:round/>
            <a:headEnd/>
            <a:tailEnd/>
          </a:ln>
          <a:extLst>
            <a:ext uri="{909E8E84-426E-40DD-AFC4-6F175D3DCCD1}">
              <a14:hiddenFill xmlns="" xmlns:a14="http://schemas.microsoft.com/office/drawing/2010/main">
                <a:noFill/>
              </a14:hiddenFill>
            </a:ext>
          </a:extLst>
        </p:spPr>
      </p:cxnSp>
      <p:sp>
        <p:nvSpPr>
          <p:cNvPr id="24" name="Curved Right Arrow 45"/>
          <p:cNvSpPr>
            <a:spLocks noChangeArrowheads="1"/>
          </p:cNvSpPr>
          <p:nvPr/>
        </p:nvSpPr>
        <p:spPr bwMode="auto">
          <a:xfrm>
            <a:off x="4956175" y="3084512"/>
            <a:ext cx="230188" cy="460375"/>
          </a:xfrm>
          <a:prstGeom prst="curvedRightArrow">
            <a:avLst>
              <a:gd name="adj1" fmla="val 25000"/>
              <a:gd name="adj2" fmla="val 50000"/>
              <a:gd name="adj3" fmla="val 25000"/>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5" name="AutoShape 7"/>
          <p:cNvSpPr>
            <a:spLocks noChangeAspect="1" noChangeArrowheads="1"/>
          </p:cNvSpPr>
          <p:nvPr/>
        </p:nvSpPr>
        <p:spPr bwMode="auto">
          <a:xfrm>
            <a:off x="309563" y="2546350"/>
            <a:ext cx="4260850"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6" name="Rectangle 25"/>
          <p:cNvSpPr>
            <a:spLocks noChangeArrowheads="1"/>
          </p:cNvSpPr>
          <p:nvPr/>
        </p:nvSpPr>
        <p:spPr bwMode="auto">
          <a:xfrm>
            <a:off x="1768475" y="2546350"/>
            <a:ext cx="115888" cy="192087"/>
          </a:xfrm>
          <a:prstGeom prst="rect">
            <a:avLst/>
          </a:prstGeom>
          <a:noFill/>
          <a:ln w="9525"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7" name="Rectangle 26"/>
          <p:cNvSpPr>
            <a:spLocks noChangeArrowheads="1"/>
          </p:cNvSpPr>
          <p:nvPr/>
        </p:nvSpPr>
        <p:spPr bwMode="auto">
          <a:xfrm>
            <a:off x="1384300" y="3046412"/>
            <a:ext cx="115888" cy="192088"/>
          </a:xfrm>
          <a:prstGeom prst="rect">
            <a:avLst/>
          </a:prstGeom>
          <a:noFill/>
          <a:ln w="9525"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8" name="Rectangle 27"/>
          <p:cNvSpPr>
            <a:spLocks noChangeArrowheads="1"/>
          </p:cNvSpPr>
          <p:nvPr/>
        </p:nvSpPr>
        <p:spPr bwMode="auto">
          <a:xfrm>
            <a:off x="5013325" y="2508250"/>
            <a:ext cx="115888" cy="192087"/>
          </a:xfrm>
          <a:prstGeom prst="rect">
            <a:avLst/>
          </a:prstGeom>
          <a:noFill/>
          <a:ln w="9525"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9" name="Rectangle 28"/>
          <p:cNvSpPr>
            <a:spLocks noChangeArrowheads="1"/>
          </p:cNvSpPr>
          <p:nvPr/>
        </p:nvSpPr>
        <p:spPr bwMode="auto">
          <a:xfrm>
            <a:off x="5494338" y="2987675"/>
            <a:ext cx="115887" cy="193675"/>
          </a:xfrm>
          <a:prstGeom prst="rect">
            <a:avLst/>
          </a:prstGeom>
          <a:noFill/>
          <a:ln w="9525"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3" name="Rounded Rectangle 2"/>
          <p:cNvSpPr/>
          <p:nvPr/>
        </p:nvSpPr>
        <p:spPr bwMode="auto">
          <a:xfrm>
            <a:off x="424260" y="2276850"/>
            <a:ext cx="4186145" cy="2649945"/>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smtClean="0">
              <a:ln>
                <a:noFill/>
              </a:ln>
              <a:solidFill>
                <a:schemeClr val="tx1"/>
              </a:solidFill>
              <a:effectLst/>
              <a:latin typeface="Times New Roman" pitchFamily="18" charset="0"/>
            </a:endParaRPr>
          </a:p>
        </p:txBody>
      </p:sp>
      <p:sp>
        <p:nvSpPr>
          <p:cNvPr id="30" name="Rounded Rectangle 29"/>
          <p:cNvSpPr/>
          <p:nvPr/>
        </p:nvSpPr>
        <p:spPr bwMode="auto">
          <a:xfrm>
            <a:off x="4725620" y="2276850"/>
            <a:ext cx="4186145" cy="2649945"/>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 xmlns:p14="http://schemas.microsoft.com/office/powerpoint/2010/main" val="29138821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3715" y="609600"/>
            <a:ext cx="8624430" cy="838200"/>
          </a:xfrm>
        </p:spPr>
        <p:txBody>
          <a:bodyPr/>
          <a:lstStyle/>
          <a:p>
            <a:r>
              <a:rPr lang="en-US" altLang="en-US" dirty="0" smtClean="0"/>
              <a:t>Four Types of Rotations for Three-Node AVL Trees</a:t>
            </a:r>
          </a:p>
        </p:txBody>
      </p:sp>
      <p:sp>
        <p:nvSpPr>
          <p:cNvPr id="23556" name="TextBox 46"/>
          <p:cNvSpPr txBox="1">
            <a:spLocks noChangeArrowheads="1"/>
          </p:cNvSpPr>
          <p:nvPr/>
        </p:nvSpPr>
        <p:spPr bwMode="auto">
          <a:xfrm>
            <a:off x="731500" y="6040438"/>
            <a:ext cx="370178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2000" dirty="0" smtClean="0"/>
              <a:t>Type 3: Double </a:t>
            </a:r>
            <a:r>
              <a:rPr lang="en-US" altLang="en-US" sz="2000" dirty="0"/>
              <a:t>left-right rotation</a:t>
            </a:r>
          </a:p>
        </p:txBody>
      </p:sp>
      <p:grpSp>
        <p:nvGrpSpPr>
          <p:cNvPr id="23558" name="Group 5"/>
          <p:cNvGrpSpPr>
            <a:grpSpLocks noChangeAspect="1"/>
          </p:cNvGrpSpPr>
          <p:nvPr/>
        </p:nvGrpSpPr>
        <p:grpSpPr bwMode="auto">
          <a:xfrm>
            <a:off x="0" y="3967163"/>
            <a:ext cx="3895725" cy="1600200"/>
            <a:chOff x="0" y="1144"/>
            <a:chExt cx="2454" cy="1008"/>
          </a:xfrm>
        </p:grpSpPr>
        <p:sp>
          <p:nvSpPr>
            <p:cNvPr id="23596" name="AutoShape 4"/>
            <p:cNvSpPr>
              <a:spLocks noChangeAspect="1" noChangeArrowheads="1" noTextEdit="1"/>
            </p:cNvSpPr>
            <p:nvPr/>
          </p:nvSpPr>
          <p:spPr bwMode="auto">
            <a:xfrm>
              <a:off x="0" y="1144"/>
              <a:ext cx="2454" cy="10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597" name="Freeform 6"/>
            <p:cNvSpPr>
              <a:spLocks/>
            </p:cNvSpPr>
            <p:nvPr/>
          </p:nvSpPr>
          <p:spPr bwMode="auto">
            <a:xfrm>
              <a:off x="687" y="1261"/>
              <a:ext cx="144" cy="144"/>
            </a:xfrm>
            <a:custGeom>
              <a:avLst/>
              <a:gdLst>
                <a:gd name="T0" fmla="*/ 144 w 144"/>
                <a:gd name="T1" fmla="*/ 73 h 144"/>
                <a:gd name="T2" fmla="*/ 141 w 144"/>
                <a:gd name="T3" fmla="*/ 50 h 144"/>
                <a:gd name="T4" fmla="*/ 131 w 144"/>
                <a:gd name="T5" fmla="*/ 31 h 144"/>
                <a:gd name="T6" fmla="*/ 114 w 144"/>
                <a:gd name="T7" fmla="*/ 15 h 144"/>
                <a:gd name="T8" fmla="*/ 95 w 144"/>
                <a:gd name="T9" fmla="*/ 4 h 144"/>
                <a:gd name="T10" fmla="*/ 71 w 144"/>
                <a:gd name="T11" fmla="*/ 0 h 144"/>
                <a:gd name="T12" fmla="*/ 50 w 144"/>
                <a:gd name="T13" fmla="*/ 4 h 144"/>
                <a:gd name="T14" fmla="*/ 29 w 144"/>
                <a:gd name="T15" fmla="*/ 15 h 144"/>
                <a:gd name="T16" fmla="*/ 14 w 144"/>
                <a:gd name="T17" fmla="*/ 31 h 144"/>
                <a:gd name="T18" fmla="*/ 4 w 144"/>
                <a:gd name="T19" fmla="*/ 50 h 144"/>
                <a:gd name="T20" fmla="*/ 0 w 144"/>
                <a:gd name="T21" fmla="*/ 73 h 144"/>
                <a:gd name="T22" fmla="*/ 4 w 144"/>
                <a:gd name="T23" fmla="*/ 96 h 144"/>
                <a:gd name="T24" fmla="*/ 14 w 144"/>
                <a:gd name="T25" fmla="*/ 115 h 144"/>
                <a:gd name="T26" fmla="*/ 29 w 144"/>
                <a:gd name="T27" fmla="*/ 131 h 144"/>
                <a:gd name="T28" fmla="*/ 50 w 144"/>
                <a:gd name="T29" fmla="*/ 142 h 144"/>
                <a:gd name="T30" fmla="*/ 71 w 144"/>
                <a:gd name="T31" fmla="*/ 144 h 144"/>
                <a:gd name="T32" fmla="*/ 95 w 144"/>
                <a:gd name="T33" fmla="*/ 142 h 144"/>
                <a:gd name="T34" fmla="*/ 114 w 144"/>
                <a:gd name="T35" fmla="*/ 131 h 144"/>
                <a:gd name="T36" fmla="*/ 131 w 144"/>
                <a:gd name="T37" fmla="*/ 115 h 144"/>
                <a:gd name="T38" fmla="*/ 141 w 144"/>
                <a:gd name="T39" fmla="*/ 96 h 144"/>
                <a:gd name="T40" fmla="*/ 144 w 144"/>
                <a:gd name="T41" fmla="*/ 73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144"/>
                <a:gd name="T65" fmla="*/ 144 w 144"/>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144">
                  <a:moveTo>
                    <a:pt x="144" y="73"/>
                  </a:moveTo>
                  <a:lnTo>
                    <a:pt x="141" y="50"/>
                  </a:lnTo>
                  <a:lnTo>
                    <a:pt x="131" y="31"/>
                  </a:lnTo>
                  <a:lnTo>
                    <a:pt x="114" y="15"/>
                  </a:lnTo>
                  <a:lnTo>
                    <a:pt x="95" y="4"/>
                  </a:lnTo>
                  <a:lnTo>
                    <a:pt x="71" y="0"/>
                  </a:lnTo>
                  <a:lnTo>
                    <a:pt x="50" y="4"/>
                  </a:lnTo>
                  <a:lnTo>
                    <a:pt x="29" y="15"/>
                  </a:lnTo>
                  <a:lnTo>
                    <a:pt x="14" y="31"/>
                  </a:lnTo>
                  <a:lnTo>
                    <a:pt x="4" y="50"/>
                  </a:lnTo>
                  <a:lnTo>
                    <a:pt x="0" y="73"/>
                  </a:lnTo>
                  <a:lnTo>
                    <a:pt x="4" y="96"/>
                  </a:lnTo>
                  <a:lnTo>
                    <a:pt x="14" y="115"/>
                  </a:lnTo>
                  <a:lnTo>
                    <a:pt x="29" y="131"/>
                  </a:lnTo>
                  <a:lnTo>
                    <a:pt x="50" y="142"/>
                  </a:lnTo>
                  <a:lnTo>
                    <a:pt x="71" y="144"/>
                  </a:lnTo>
                  <a:lnTo>
                    <a:pt x="95" y="142"/>
                  </a:lnTo>
                  <a:lnTo>
                    <a:pt x="114" y="131"/>
                  </a:lnTo>
                  <a:lnTo>
                    <a:pt x="131" y="115"/>
                  </a:lnTo>
                  <a:lnTo>
                    <a:pt x="141" y="96"/>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23598" name="Rectangle 7"/>
            <p:cNvSpPr>
              <a:spLocks noChangeArrowheads="1"/>
            </p:cNvSpPr>
            <p:nvPr/>
          </p:nvSpPr>
          <p:spPr bwMode="auto">
            <a:xfrm>
              <a:off x="743" y="1293"/>
              <a:ext cx="63"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800" b="0" i="0">
                  <a:solidFill>
                    <a:srgbClr val="000000"/>
                  </a:solidFill>
                  <a:latin typeface="Arial" charset="0"/>
                </a:rPr>
                <a:t>3</a:t>
              </a:r>
              <a:endParaRPr lang="en-US" altLang="en-US"/>
            </a:p>
          </p:txBody>
        </p:sp>
        <p:sp>
          <p:nvSpPr>
            <p:cNvPr id="23599" name="Rectangle 8"/>
            <p:cNvSpPr>
              <a:spLocks noChangeArrowheads="1"/>
            </p:cNvSpPr>
            <p:nvPr/>
          </p:nvSpPr>
          <p:spPr bwMode="auto">
            <a:xfrm>
              <a:off x="753" y="1174"/>
              <a:ext cx="63"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800" b="0" i="0">
                  <a:solidFill>
                    <a:srgbClr val="000000"/>
                  </a:solidFill>
                  <a:latin typeface="Arial" charset="0"/>
                </a:rPr>
                <a:t>2</a:t>
              </a:r>
              <a:endParaRPr lang="en-US" altLang="en-US"/>
            </a:p>
          </p:txBody>
        </p:sp>
        <p:sp>
          <p:nvSpPr>
            <p:cNvPr id="23600" name="Freeform 9"/>
            <p:cNvSpPr>
              <a:spLocks/>
            </p:cNvSpPr>
            <p:nvPr/>
          </p:nvSpPr>
          <p:spPr bwMode="auto">
            <a:xfrm>
              <a:off x="348" y="1566"/>
              <a:ext cx="144" cy="144"/>
            </a:xfrm>
            <a:custGeom>
              <a:avLst/>
              <a:gdLst>
                <a:gd name="T0" fmla="*/ 144 w 144"/>
                <a:gd name="T1" fmla="*/ 73 h 144"/>
                <a:gd name="T2" fmla="*/ 140 w 144"/>
                <a:gd name="T3" fmla="*/ 50 h 144"/>
                <a:gd name="T4" fmla="*/ 130 w 144"/>
                <a:gd name="T5" fmla="*/ 31 h 144"/>
                <a:gd name="T6" fmla="*/ 113 w 144"/>
                <a:gd name="T7" fmla="*/ 14 h 144"/>
                <a:gd name="T8" fmla="*/ 94 w 144"/>
                <a:gd name="T9" fmla="*/ 4 h 144"/>
                <a:gd name="T10" fmla="*/ 71 w 144"/>
                <a:gd name="T11" fmla="*/ 0 h 144"/>
                <a:gd name="T12" fmla="*/ 49 w 144"/>
                <a:gd name="T13" fmla="*/ 4 h 144"/>
                <a:gd name="T14" fmla="*/ 28 w 144"/>
                <a:gd name="T15" fmla="*/ 14 h 144"/>
                <a:gd name="T16" fmla="*/ 13 w 144"/>
                <a:gd name="T17" fmla="*/ 31 h 144"/>
                <a:gd name="T18" fmla="*/ 3 w 144"/>
                <a:gd name="T19" fmla="*/ 50 h 144"/>
                <a:gd name="T20" fmla="*/ 0 w 144"/>
                <a:gd name="T21" fmla="*/ 73 h 144"/>
                <a:gd name="T22" fmla="*/ 3 w 144"/>
                <a:gd name="T23" fmla="*/ 94 h 144"/>
                <a:gd name="T24" fmla="*/ 13 w 144"/>
                <a:gd name="T25" fmla="*/ 116 h 144"/>
                <a:gd name="T26" fmla="*/ 28 w 144"/>
                <a:gd name="T27" fmla="*/ 131 h 144"/>
                <a:gd name="T28" fmla="*/ 49 w 144"/>
                <a:gd name="T29" fmla="*/ 142 h 144"/>
                <a:gd name="T30" fmla="*/ 71 w 144"/>
                <a:gd name="T31" fmla="*/ 144 h 144"/>
                <a:gd name="T32" fmla="*/ 94 w 144"/>
                <a:gd name="T33" fmla="*/ 142 h 144"/>
                <a:gd name="T34" fmla="*/ 113 w 144"/>
                <a:gd name="T35" fmla="*/ 131 h 144"/>
                <a:gd name="T36" fmla="*/ 130 w 144"/>
                <a:gd name="T37" fmla="*/ 116 h 144"/>
                <a:gd name="T38" fmla="*/ 140 w 144"/>
                <a:gd name="T39" fmla="*/ 94 h 144"/>
                <a:gd name="T40" fmla="*/ 144 w 144"/>
                <a:gd name="T41" fmla="*/ 73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144"/>
                <a:gd name="T65" fmla="*/ 144 w 144"/>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144">
                  <a:moveTo>
                    <a:pt x="144" y="73"/>
                  </a:moveTo>
                  <a:lnTo>
                    <a:pt x="140" y="50"/>
                  </a:lnTo>
                  <a:lnTo>
                    <a:pt x="130" y="31"/>
                  </a:lnTo>
                  <a:lnTo>
                    <a:pt x="113" y="14"/>
                  </a:lnTo>
                  <a:lnTo>
                    <a:pt x="94" y="4"/>
                  </a:lnTo>
                  <a:lnTo>
                    <a:pt x="71" y="0"/>
                  </a:lnTo>
                  <a:lnTo>
                    <a:pt x="49" y="4"/>
                  </a:lnTo>
                  <a:lnTo>
                    <a:pt x="28" y="14"/>
                  </a:lnTo>
                  <a:lnTo>
                    <a:pt x="13" y="31"/>
                  </a:lnTo>
                  <a:lnTo>
                    <a:pt x="3" y="50"/>
                  </a:lnTo>
                  <a:lnTo>
                    <a:pt x="0" y="73"/>
                  </a:lnTo>
                  <a:lnTo>
                    <a:pt x="3" y="94"/>
                  </a:lnTo>
                  <a:lnTo>
                    <a:pt x="13" y="116"/>
                  </a:lnTo>
                  <a:lnTo>
                    <a:pt x="28" y="131"/>
                  </a:lnTo>
                  <a:lnTo>
                    <a:pt x="49" y="142"/>
                  </a:lnTo>
                  <a:lnTo>
                    <a:pt x="71" y="144"/>
                  </a:lnTo>
                  <a:lnTo>
                    <a:pt x="94" y="142"/>
                  </a:lnTo>
                  <a:lnTo>
                    <a:pt x="113" y="131"/>
                  </a:lnTo>
                  <a:lnTo>
                    <a:pt x="130" y="116"/>
                  </a:lnTo>
                  <a:lnTo>
                    <a:pt x="140" y="94"/>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23601" name="Rectangle 10"/>
            <p:cNvSpPr>
              <a:spLocks noChangeArrowheads="1"/>
            </p:cNvSpPr>
            <p:nvPr/>
          </p:nvSpPr>
          <p:spPr bwMode="auto">
            <a:xfrm>
              <a:off x="401" y="1599"/>
              <a:ext cx="63"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800" b="0" i="0">
                  <a:solidFill>
                    <a:srgbClr val="000000"/>
                  </a:solidFill>
                  <a:latin typeface="Arial" charset="0"/>
                </a:rPr>
                <a:t>1</a:t>
              </a:r>
              <a:endParaRPr lang="en-US" altLang="en-US"/>
            </a:p>
          </p:txBody>
        </p:sp>
        <p:sp>
          <p:nvSpPr>
            <p:cNvPr id="23602" name="Rectangle 11"/>
            <p:cNvSpPr>
              <a:spLocks noChangeArrowheads="1"/>
            </p:cNvSpPr>
            <p:nvPr/>
          </p:nvSpPr>
          <p:spPr bwMode="auto">
            <a:xfrm>
              <a:off x="397" y="1489"/>
              <a:ext cx="8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800" b="0" i="0">
                  <a:solidFill>
                    <a:srgbClr val="000000"/>
                  </a:solidFill>
                  <a:latin typeface="Arial" charset="0"/>
                </a:rPr>
                <a:t>-1</a:t>
              </a:r>
              <a:endParaRPr lang="en-US" altLang="en-US"/>
            </a:p>
          </p:txBody>
        </p:sp>
        <p:sp>
          <p:nvSpPr>
            <p:cNvPr id="23603" name="Freeform 12"/>
            <p:cNvSpPr>
              <a:spLocks/>
            </p:cNvSpPr>
            <p:nvPr/>
          </p:nvSpPr>
          <p:spPr bwMode="auto">
            <a:xfrm>
              <a:off x="465" y="1931"/>
              <a:ext cx="144" cy="144"/>
            </a:xfrm>
            <a:custGeom>
              <a:avLst/>
              <a:gdLst>
                <a:gd name="T0" fmla="*/ 144 w 144"/>
                <a:gd name="T1" fmla="*/ 71 h 144"/>
                <a:gd name="T2" fmla="*/ 140 w 144"/>
                <a:gd name="T3" fmla="*/ 48 h 144"/>
                <a:gd name="T4" fmla="*/ 130 w 144"/>
                <a:gd name="T5" fmla="*/ 29 h 144"/>
                <a:gd name="T6" fmla="*/ 115 w 144"/>
                <a:gd name="T7" fmla="*/ 14 h 144"/>
                <a:gd name="T8" fmla="*/ 94 w 144"/>
                <a:gd name="T9" fmla="*/ 2 h 144"/>
                <a:gd name="T10" fmla="*/ 73 w 144"/>
                <a:gd name="T11" fmla="*/ 0 h 144"/>
                <a:gd name="T12" fmla="*/ 50 w 144"/>
                <a:gd name="T13" fmla="*/ 2 h 144"/>
                <a:gd name="T14" fmla="*/ 30 w 144"/>
                <a:gd name="T15" fmla="*/ 14 h 144"/>
                <a:gd name="T16" fmla="*/ 13 w 144"/>
                <a:gd name="T17" fmla="*/ 29 h 144"/>
                <a:gd name="T18" fmla="*/ 4 w 144"/>
                <a:gd name="T19" fmla="*/ 48 h 144"/>
                <a:gd name="T20" fmla="*/ 0 w 144"/>
                <a:gd name="T21" fmla="*/ 71 h 144"/>
                <a:gd name="T22" fmla="*/ 4 w 144"/>
                <a:gd name="T23" fmla="*/ 94 h 144"/>
                <a:gd name="T24" fmla="*/ 13 w 144"/>
                <a:gd name="T25" fmla="*/ 113 h 144"/>
                <a:gd name="T26" fmla="*/ 30 w 144"/>
                <a:gd name="T27" fmla="*/ 129 h 144"/>
                <a:gd name="T28" fmla="*/ 50 w 144"/>
                <a:gd name="T29" fmla="*/ 140 h 144"/>
                <a:gd name="T30" fmla="*/ 73 w 144"/>
                <a:gd name="T31" fmla="*/ 144 h 144"/>
                <a:gd name="T32" fmla="*/ 94 w 144"/>
                <a:gd name="T33" fmla="*/ 140 h 144"/>
                <a:gd name="T34" fmla="*/ 115 w 144"/>
                <a:gd name="T35" fmla="*/ 129 h 144"/>
                <a:gd name="T36" fmla="*/ 130 w 144"/>
                <a:gd name="T37" fmla="*/ 113 h 144"/>
                <a:gd name="T38" fmla="*/ 140 w 144"/>
                <a:gd name="T39" fmla="*/ 94 h 144"/>
                <a:gd name="T40" fmla="*/ 144 w 144"/>
                <a:gd name="T41" fmla="*/ 71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144"/>
                <a:gd name="T65" fmla="*/ 144 w 144"/>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144">
                  <a:moveTo>
                    <a:pt x="144" y="71"/>
                  </a:moveTo>
                  <a:lnTo>
                    <a:pt x="140" y="48"/>
                  </a:lnTo>
                  <a:lnTo>
                    <a:pt x="130" y="29"/>
                  </a:lnTo>
                  <a:lnTo>
                    <a:pt x="115" y="14"/>
                  </a:lnTo>
                  <a:lnTo>
                    <a:pt x="94" y="2"/>
                  </a:lnTo>
                  <a:lnTo>
                    <a:pt x="73" y="0"/>
                  </a:lnTo>
                  <a:lnTo>
                    <a:pt x="50" y="2"/>
                  </a:lnTo>
                  <a:lnTo>
                    <a:pt x="30" y="14"/>
                  </a:lnTo>
                  <a:lnTo>
                    <a:pt x="13" y="29"/>
                  </a:lnTo>
                  <a:lnTo>
                    <a:pt x="4" y="48"/>
                  </a:lnTo>
                  <a:lnTo>
                    <a:pt x="0" y="71"/>
                  </a:lnTo>
                  <a:lnTo>
                    <a:pt x="4" y="94"/>
                  </a:lnTo>
                  <a:lnTo>
                    <a:pt x="13" y="113"/>
                  </a:lnTo>
                  <a:lnTo>
                    <a:pt x="30" y="129"/>
                  </a:lnTo>
                  <a:lnTo>
                    <a:pt x="50" y="140"/>
                  </a:lnTo>
                  <a:lnTo>
                    <a:pt x="73" y="144"/>
                  </a:lnTo>
                  <a:lnTo>
                    <a:pt x="94" y="140"/>
                  </a:lnTo>
                  <a:lnTo>
                    <a:pt x="115" y="129"/>
                  </a:lnTo>
                  <a:lnTo>
                    <a:pt x="130" y="113"/>
                  </a:lnTo>
                  <a:lnTo>
                    <a:pt x="140" y="94"/>
                  </a:lnTo>
                  <a:lnTo>
                    <a:pt x="144" y="71"/>
                  </a:lnTo>
                  <a:close/>
                </a:path>
              </a:pathLst>
            </a:custGeom>
            <a:solidFill>
              <a:srgbClr val="FFFFFF"/>
            </a:solidFill>
            <a:ln w="3175">
              <a:solidFill>
                <a:srgbClr val="000000"/>
              </a:solidFill>
              <a:prstDash val="solid"/>
              <a:round/>
              <a:headEnd/>
              <a:tailEnd/>
            </a:ln>
          </p:spPr>
          <p:txBody>
            <a:bodyPr/>
            <a:lstStyle/>
            <a:p>
              <a:endParaRPr lang="en-US"/>
            </a:p>
          </p:txBody>
        </p:sp>
        <p:sp>
          <p:nvSpPr>
            <p:cNvPr id="23604" name="Rectangle 13"/>
            <p:cNvSpPr>
              <a:spLocks noChangeArrowheads="1"/>
            </p:cNvSpPr>
            <p:nvPr/>
          </p:nvSpPr>
          <p:spPr bwMode="auto">
            <a:xfrm>
              <a:off x="520" y="1961"/>
              <a:ext cx="63"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800" b="0" i="0">
                  <a:solidFill>
                    <a:srgbClr val="000000"/>
                  </a:solidFill>
                  <a:latin typeface="Arial" charset="0"/>
                </a:rPr>
                <a:t>2</a:t>
              </a:r>
              <a:endParaRPr lang="en-US" altLang="en-US"/>
            </a:p>
          </p:txBody>
        </p:sp>
        <p:sp>
          <p:nvSpPr>
            <p:cNvPr id="23605" name="Rectangle 14"/>
            <p:cNvSpPr>
              <a:spLocks noChangeArrowheads="1"/>
            </p:cNvSpPr>
            <p:nvPr/>
          </p:nvSpPr>
          <p:spPr bwMode="auto">
            <a:xfrm>
              <a:off x="534" y="1860"/>
              <a:ext cx="63"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800" b="0" i="0">
                  <a:solidFill>
                    <a:srgbClr val="000000"/>
                  </a:solidFill>
                  <a:latin typeface="Arial" charset="0"/>
                </a:rPr>
                <a:t>0</a:t>
              </a:r>
              <a:endParaRPr lang="en-US" altLang="en-US"/>
            </a:p>
          </p:txBody>
        </p:sp>
        <p:sp>
          <p:nvSpPr>
            <p:cNvPr id="23606" name="Freeform 15"/>
            <p:cNvSpPr>
              <a:spLocks/>
            </p:cNvSpPr>
            <p:nvPr/>
          </p:nvSpPr>
          <p:spPr bwMode="auto">
            <a:xfrm>
              <a:off x="1703" y="1261"/>
              <a:ext cx="144" cy="144"/>
            </a:xfrm>
            <a:custGeom>
              <a:avLst/>
              <a:gdLst>
                <a:gd name="T0" fmla="*/ 144 w 144"/>
                <a:gd name="T1" fmla="*/ 73 h 144"/>
                <a:gd name="T2" fmla="*/ 140 w 144"/>
                <a:gd name="T3" fmla="*/ 50 h 144"/>
                <a:gd name="T4" fmla="*/ 131 w 144"/>
                <a:gd name="T5" fmla="*/ 31 h 144"/>
                <a:gd name="T6" fmla="*/ 115 w 144"/>
                <a:gd name="T7" fmla="*/ 15 h 144"/>
                <a:gd name="T8" fmla="*/ 94 w 144"/>
                <a:gd name="T9" fmla="*/ 4 h 144"/>
                <a:gd name="T10" fmla="*/ 73 w 144"/>
                <a:gd name="T11" fmla="*/ 0 h 144"/>
                <a:gd name="T12" fmla="*/ 50 w 144"/>
                <a:gd name="T13" fmla="*/ 4 h 144"/>
                <a:gd name="T14" fmla="*/ 31 w 144"/>
                <a:gd name="T15" fmla="*/ 15 h 144"/>
                <a:gd name="T16" fmla="*/ 14 w 144"/>
                <a:gd name="T17" fmla="*/ 31 h 144"/>
                <a:gd name="T18" fmla="*/ 4 w 144"/>
                <a:gd name="T19" fmla="*/ 50 h 144"/>
                <a:gd name="T20" fmla="*/ 0 w 144"/>
                <a:gd name="T21" fmla="*/ 73 h 144"/>
                <a:gd name="T22" fmla="*/ 4 w 144"/>
                <a:gd name="T23" fmla="*/ 96 h 144"/>
                <a:gd name="T24" fmla="*/ 14 w 144"/>
                <a:gd name="T25" fmla="*/ 115 h 144"/>
                <a:gd name="T26" fmla="*/ 31 w 144"/>
                <a:gd name="T27" fmla="*/ 131 h 144"/>
                <a:gd name="T28" fmla="*/ 50 w 144"/>
                <a:gd name="T29" fmla="*/ 142 h 144"/>
                <a:gd name="T30" fmla="*/ 73 w 144"/>
                <a:gd name="T31" fmla="*/ 144 h 144"/>
                <a:gd name="T32" fmla="*/ 94 w 144"/>
                <a:gd name="T33" fmla="*/ 142 h 144"/>
                <a:gd name="T34" fmla="*/ 115 w 144"/>
                <a:gd name="T35" fmla="*/ 131 h 144"/>
                <a:gd name="T36" fmla="*/ 131 w 144"/>
                <a:gd name="T37" fmla="*/ 115 h 144"/>
                <a:gd name="T38" fmla="*/ 140 w 144"/>
                <a:gd name="T39" fmla="*/ 96 h 144"/>
                <a:gd name="T40" fmla="*/ 144 w 144"/>
                <a:gd name="T41" fmla="*/ 73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144"/>
                <a:gd name="T65" fmla="*/ 144 w 144"/>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144">
                  <a:moveTo>
                    <a:pt x="144" y="73"/>
                  </a:moveTo>
                  <a:lnTo>
                    <a:pt x="140" y="50"/>
                  </a:lnTo>
                  <a:lnTo>
                    <a:pt x="131" y="31"/>
                  </a:lnTo>
                  <a:lnTo>
                    <a:pt x="115" y="15"/>
                  </a:lnTo>
                  <a:lnTo>
                    <a:pt x="94" y="4"/>
                  </a:lnTo>
                  <a:lnTo>
                    <a:pt x="73" y="0"/>
                  </a:lnTo>
                  <a:lnTo>
                    <a:pt x="50" y="4"/>
                  </a:lnTo>
                  <a:lnTo>
                    <a:pt x="31" y="15"/>
                  </a:lnTo>
                  <a:lnTo>
                    <a:pt x="14" y="31"/>
                  </a:lnTo>
                  <a:lnTo>
                    <a:pt x="4" y="50"/>
                  </a:lnTo>
                  <a:lnTo>
                    <a:pt x="0" y="73"/>
                  </a:lnTo>
                  <a:lnTo>
                    <a:pt x="4" y="96"/>
                  </a:lnTo>
                  <a:lnTo>
                    <a:pt x="14" y="115"/>
                  </a:lnTo>
                  <a:lnTo>
                    <a:pt x="31" y="131"/>
                  </a:lnTo>
                  <a:lnTo>
                    <a:pt x="50" y="142"/>
                  </a:lnTo>
                  <a:lnTo>
                    <a:pt x="73" y="144"/>
                  </a:lnTo>
                  <a:lnTo>
                    <a:pt x="94" y="142"/>
                  </a:lnTo>
                  <a:lnTo>
                    <a:pt x="115" y="131"/>
                  </a:lnTo>
                  <a:lnTo>
                    <a:pt x="131" y="115"/>
                  </a:lnTo>
                  <a:lnTo>
                    <a:pt x="140" y="96"/>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23607" name="Rectangle 16"/>
            <p:cNvSpPr>
              <a:spLocks noChangeArrowheads="1"/>
            </p:cNvSpPr>
            <p:nvPr/>
          </p:nvSpPr>
          <p:spPr bwMode="auto">
            <a:xfrm>
              <a:off x="1759" y="1293"/>
              <a:ext cx="36" cy="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800" b="0" i="0">
                  <a:solidFill>
                    <a:srgbClr val="000000"/>
                  </a:solidFill>
                  <a:latin typeface="Arial" charset="0"/>
                </a:rPr>
                <a:t>3</a:t>
              </a:r>
              <a:endParaRPr lang="en-US" altLang="en-US"/>
            </a:p>
          </p:txBody>
        </p:sp>
        <p:sp>
          <p:nvSpPr>
            <p:cNvPr id="23608" name="Rectangle 17"/>
            <p:cNvSpPr>
              <a:spLocks noChangeArrowheads="1"/>
            </p:cNvSpPr>
            <p:nvPr/>
          </p:nvSpPr>
          <p:spPr bwMode="auto">
            <a:xfrm>
              <a:off x="1763" y="1174"/>
              <a:ext cx="36" cy="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800" b="0" i="0">
                  <a:solidFill>
                    <a:srgbClr val="000000"/>
                  </a:solidFill>
                  <a:latin typeface="Arial" charset="0"/>
                </a:rPr>
                <a:t>2</a:t>
              </a:r>
              <a:endParaRPr lang="en-US" altLang="en-US"/>
            </a:p>
          </p:txBody>
        </p:sp>
        <p:sp>
          <p:nvSpPr>
            <p:cNvPr id="23609" name="Freeform 18"/>
            <p:cNvSpPr>
              <a:spLocks/>
            </p:cNvSpPr>
            <p:nvPr/>
          </p:nvSpPr>
          <p:spPr bwMode="auto">
            <a:xfrm>
              <a:off x="1427" y="1566"/>
              <a:ext cx="144" cy="144"/>
            </a:xfrm>
            <a:custGeom>
              <a:avLst/>
              <a:gdLst>
                <a:gd name="T0" fmla="*/ 144 w 144"/>
                <a:gd name="T1" fmla="*/ 73 h 144"/>
                <a:gd name="T2" fmla="*/ 140 w 144"/>
                <a:gd name="T3" fmla="*/ 50 h 144"/>
                <a:gd name="T4" fmla="*/ 130 w 144"/>
                <a:gd name="T5" fmla="*/ 31 h 144"/>
                <a:gd name="T6" fmla="*/ 113 w 144"/>
                <a:gd name="T7" fmla="*/ 14 h 144"/>
                <a:gd name="T8" fmla="*/ 94 w 144"/>
                <a:gd name="T9" fmla="*/ 4 h 144"/>
                <a:gd name="T10" fmla="*/ 71 w 144"/>
                <a:gd name="T11" fmla="*/ 0 h 144"/>
                <a:gd name="T12" fmla="*/ 50 w 144"/>
                <a:gd name="T13" fmla="*/ 4 h 144"/>
                <a:gd name="T14" fmla="*/ 29 w 144"/>
                <a:gd name="T15" fmla="*/ 14 h 144"/>
                <a:gd name="T16" fmla="*/ 13 w 144"/>
                <a:gd name="T17" fmla="*/ 31 h 144"/>
                <a:gd name="T18" fmla="*/ 4 w 144"/>
                <a:gd name="T19" fmla="*/ 50 h 144"/>
                <a:gd name="T20" fmla="*/ 0 w 144"/>
                <a:gd name="T21" fmla="*/ 73 h 144"/>
                <a:gd name="T22" fmla="*/ 4 w 144"/>
                <a:gd name="T23" fmla="*/ 94 h 144"/>
                <a:gd name="T24" fmla="*/ 13 w 144"/>
                <a:gd name="T25" fmla="*/ 116 h 144"/>
                <a:gd name="T26" fmla="*/ 29 w 144"/>
                <a:gd name="T27" fmla="*/ 131 h 144"/>
                <a:gd name="T28" fmla="*/ 50 w 144"/>
                <a:gd name="T29" fmla="*/ 142 h 144"/>
                <a:gd name="T30" fmla="*/ 71 w 144"/>
                <a:gd name="T31" fmla="*/ 144 h 144"/>
                <a:gd name="T32" fmla="*/ 94 w 144"/>
                <a:gd name="T33" fmla="*/ 142 h 144"/>
                <a:gd name="T34" fmla="*/ 113 w 144"/>
                <a:gd name="T35" fmla="*/ 131 h 144"/>
                <a:gd name="T36" fmla="*/ 130 w 144"/>
                <a:gd name="T37" fmla="*/ 116 h 144"/>
                <a:gd name="T38" fmla="*/ 140 w 144"/>
                <a:gd name="T39" fmla="*/ 94 h 144"/>
                <a:gd name="T40" fmla="*/ 144 w 144"/>
                <a:gd name="T41" fmla="*/ 73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144"/>
                <a:gd name="T65" fmla="*/ 144 w 144"/>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144">
                  <a:moveTo>
                    <a:pt x="144" y="73"/>
                  </a:moveTo>
                  <a:lnTo>
                    <a:pt x="140" y="50"/>
                  </a:lnTo>
                  <a:lnTo>
                    <a:pt x="130" y="31"/>
                  </a:lnTo>
                  <a:lnTo>
                    <a:pt x="113" y="14"/>
                  </a:lnTo>
                  <a:lnTo>
                    <a:pt x="94" y="4"/>
                  </a:lnTo>
                  <a:lnTo>
                    <a:pt x="71" y="0"/>
                  </a:lnTo>
                  <a:lnTo>
                    <a:pt x="50" y="4"/>
                  </a:lnTo>
                  <a:lnTo>
                    <a:pt x="29" y="14"/>
                  </a:lnTo>
                  <a:lnTo>
                    <a:pt x="13" y="31"/>
                  </a:lnTo>
                  <a:lnTo>
                    <a:pt x="4" y="50"/>
                  </a:lnTo>
                  <a:lnTo>
                    <a:pt x="0" y="73"/>
                  </a:lnTo>
                  <a:lnTo>
                    <a:pt x="4" y="94"/>
                  </a:lnTo>
                  <a:lnTo>
                    <a:pt x="13" y="116"/>
                  </a:lnTo>
                  <a:lnTo>
                    <a:pt x="29" y="131"/>
                  </a:lnTo>
                  <a:lnTo>
                    <a:pt x="50" y="142"/>
                  </a:lnTo>
                  <a:lnTo>
                    <a:pt x="71" y="144"/>
                  </a:lnTo>
                  <a:lnTo>
                    <a:pt x="94" y="142"/>
                  </a:lnTo>
                  <a:lnTo>
                    <a:pt x="113" y="131"/>
                  </a:lnTo>
                  <a:lnTo>
                    <a:pt x="130" y="116"/>
                  </a:lnTo>
                  <a:lnTo>
                    <a:pt x="140" y="94"/>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23610" name="Rectangle 19"/>
            <p:cNvSpPr>
              <a:spLocks noChangeArrowheads="1"/>
            </p:cNvSpPr>
            <p:nvPr/>
          </p:nvSpPr>
          <p:spPr bwMode="auto">
            <a:xfrm>
              <a:off x="1482" y="1599"/>
              <a:ext cx="36" cy="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800" b="0" i="0">
                  <a:solidFill>
                    <a:srgbClr val="000000"/>
                  </a:solidFill>
                  <a:latin typeface="Arial" charset="0"/>
                </a:rPr>
                <a:t>2</a:t>
              </a:r>
              <a:endParaRPr lang="en-US" altLang="en-US"/>
            </a:p>
          </p:txBody>
        </p:sp>
        <p:sp>
          <p:nvSpPr>
            <p:cNvPr id="23611" name="Rectangle 20"/>
            <p:cNvSpPr>
              <a:spLocks noChangeArrowheads="1"/>
            </p:cNvSpPr>
            <p:nvPr/>
          </p:nvSpPr>
          <p:spPr bwMode="auto">
            <a:xfrm>
              <a:off x="1475" y="1489"/>
              <a:ext cx="36" cy="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800" b="0" i="0">
                  <a:solidFill>
                    <a:srgbClr val="000000"/>
                  </a:solidFill>
                  <a:latin typeface="Arial" charset="0"/>
                </a:rPr>
                <a:t>1</a:t>
              </a:r>
              <a:endParaRPr lang="en-US" altLang="en-US"/>
            </a:p>
          </p:txBody>
        </p:sp>
        <p:sp>
          <p:nvSpPr>
            <p:cNvPr id="23612" name="Rectangle 24"/>
            <p:cNvSpPr>
              <a:spLocks noChangeArrowheads="1"/>
            </p:cNvSpPr>
            <p:nvPr/>
          </p:nvSpPr>
          <p:spPr bwMode="auto">
            <a:xfrm>
              <a:off x="1171" y="1587"/>
              <a:ext cx="115"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400" b="0" i="0">
                  <a:solidFill>
                    <a:srgbClr val="000000"/>
                  </a:solidFill>
                  <a:latin typeface="Arial" charset="0"/>
                </a:rPr>
                <a:t>&gt;</a:t>
              </a:r>
              <a:endParaRPr lang="en-US" altLang="en-US"/>
            </a:p>
          </p:txBody>
        </p:sp>
        <p:sp>
          <p:nvSpPr>
            <p:cNvPr id="23613" name="Line 25"/>
            <p:cNvSpPr>
              <a:spLocks noChangeShapeType="1"/>
            </p:cNvSpPr>
            <p:nvPr/>
          </p:nvSpPr>
          <p:spPr bwMode="auto">
            <a:xfrm>
              <a:off x="935" y="1637"/>
              <a:ext cx="252" cy="1"/>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14" name="Line 26"/>
            <p:cNvSpPr>
              <a:spLocks noChangeShapeType="1"/>
            </p:cNvSpPr>
            <p:nvPr/>
          </p:nvSpPr>
          <p:spPr bwMode="auto">
            <a:xfrm>
              <a:off x="935" y="1637"/>
              <a:ext cx="252" cy="1"/>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15" name="Line 27"/>
            <p:cNvSpPr>
              <a:spLocks noChangeShapeType="1"/>
            </p:cNvSpPr>
            <p:nvPr/>
          </p:nvSpPr>
          <p:spPr bwMode="auto">
            <a:xfrm>
              <a:off x="935" y="1657"/>
              <a:ext cx="252" cy="1"/>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16" name="Rectangle 28"/>
            <p:cNvSpPr>
              <a:spLocks noChangeArrowheads="1"/>
            </p:cNvSpPr>
            <p:nvPr/>
          </p:nvSpPr>
          <p:spPr bwMode="auto">
            <a:xfrm>
              <a:off x="1037" y="1545"/>
              <a:ext cx="36" cy="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800" b="0">
                  <a:solidFill>
                    <a:srgbClr val="000000"/>
                  </a:solidFill>
                  <a:latin typeface="Arial" charset="0"/>
                </a:rPr>
                <a:t>L</a:t>
              </a:r>
              <a:endParaRPr lang="en-US" altLang="en-US"/>
            </a:p>
          </p:txBody>
        </p:sp>
        <p:sp>
          <p:nvSpPr>
            <p:cNvPr id="23617" name="Line 29"/>
            <p:cNvSpPr>
              <a:spLocks noChangeShapeType="1"/>
            </p:cNvSpPr>
            <p:nvPr/>
          </p:nvSpPr>
          <p:spPr bwMode="auto">
            <a:xfrm flipH="1">
              <a:off x="1532" y="1380"/>
              <a:ext cx="188" cy="196"/>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18" name="Rectangle 31"/>
            <p:cNvSpPr>
              <a:spLocks noChangeArrowheads="1"/>
            </p:cNvSpPr>
            <p:nvPr/>
          </p:nvSpPr>
          <p:spPr bwMode="auto">
            <a:xfrm>
              <a:off x="1012" y="2029"/>
              <a:ext cx="140"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000" b="0" i="0">
                  <a:solidFill>
                    <a:srgbClr val="000000"/>
                  </a:solidFill>
                  <a:latin typeface="Arial" charset="0"/>
                </a:rPr>
                <a:t>(c)</a:t>
              </a:r>
              <a:endParaRPr lang="en-US" altLang="en-US"/>
            </a:p>
          </p:txBody>
        </p:sp>
        <p:sp>
          <p:nvSpPr>
            <p:cNvPr id="23619" name="Line 32"/>
            <p:cNvSpPr>
              <a:spLocks noChangeShapeType="1"/>
            </p:cNvSpPr>
            <p:nvPr/>
          </p:nvSpPr>
          <p:spPr bwMode="auto">
            <a:xfrm>
              <a:off x="436" y="1708"/>
              <a:ext cx="77" cy="22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20" name="Line 33"/>
            <p:cNvSpPr>
              <a:spLocks noChangeShapeType="1"/>
            </p:cNvSpPr>
            <p:nvPr/>
          </p:nvSpPr>
          <p:spPr bwMode="auto">
            <a:xfrm flipH="1">
              <a:off x="461" y="1378"/>
              <a:ext cx="242" cy="202"/>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3559" name="Oval 49"/>
          <p:cNvSpPr>
            <a:spLocks noChangeArrowheads="1"/>
          </p:cNvSpPr>
          <p:nvPr/>
        </p:nvSpPr>
        <p:spPr bwMode="auto">
          <a:xfrm>
            <a:off x="1806575" y="5157788"/>
            <a:ext cx="269875" cy="230187"/>
          </a:xfrm>
          <a:prstGeom prst="ellipse">
            <a:avLst/>
          </a:prstGeom>
          <a:noFill/>
          <a:ln w="9525" algn="ctr">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400"/>
              <a:t>1</a:t>
            </a:r>
          </a:p>
        </p:txBody>
      </p:sp>
      <p:sp>
        <p:nvSpPr>
          <p:cNvPr id="23560" name="Line 29"/>
          <p:cNvSpPr>
            <a:spLocks noChangeShapeType="1"/>
          </p:cNvSpPr>
          <p:nvPr/>
        </p:nvSpPr>
        <p:spPr bwMode="auto">
          <a:xfrm flipH="1">
            <a:off x="1998663" y="4849813"/>
            <a:ext cx="298450" cy="31115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561" name="Rectangle 14"/>
          <p:cNvSpPr>
            <a:spLocks noChangeArrowheads="1"/>
          </p:cNvSpPr>
          <p:nvPr/>
        </p:nvSpPr>
        <p:spPr bwMode="auto">
          <a:xfrm>
            <a:off x="1884363" y="5041900"/>
            <a:ext cx="100012" cy="136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800" b="0" i="0">
                <a:solidFill>
                  <a:srgbClr val="000000"/>
                </a:solidFill>
                <a:latin typeface="Arial" charset="0"/>
              </a:rPr>
              <a:t>0</a:t>
            </a:r>
            <a:endParaRPr lang="en-US" altLang="en-US"/>
          </a:p>
        </p:txBody>
      </p:sp>
      <p:pic>
        <p:nvPicPr>
          <p:cNvPr id="23563" name="Picture 7" descr="Fig 6"/>
          <p:cNvPicPr>
            <a:picLocks noChangeAspect="1" noChangeArrowheads="1"/>
          </p:cNvPicPr>
          <p:nvPr/>
        </p:nvPicPr>
        <p:blipFill>
          <a:blip r:embed="rId2" cstate="print">
            <a:extLst>
              <a:ext uri="{28A0092B-C50C-407E-A947-70E740481C1C}">
                <a14:useLocalDpi xmlns="" xmlns:a14="http://schemas.microsoft.com/office/drawing/2010/main" val="0"/>
              </a:ext>
            </a:extLst>
          </a:blip>
          <a:srcRect l="54234"/>
          <a:stretch>
            <a:fillRect/>
          </a:stretch>
        </p:blipFill>
        <p:spPr bwMode="auto">
          <a:xfrm>
            <a:off x="3497263" y="4043363"/>
            <a:ext cx="1814512"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564" name="Right Arrow 84"/>
          <p:cNvSpPr>
            <a:spLocks noChangeArrowheads="1"/>
          </p:cNvSpPr>
          <p:nvPr/>
        </p:nvSpPr>
        <p:spPr bwMode="auto">
          <a:xfrm>
            <a:off x="3034698" y="4733925"/>
            <a:ext cx="461962" cy="115888"/>
          </a:xfrm>
          <a:prstGeom prst="rightArrow">
            <a:avLst>
              <a:gd name="adj1" fmla="val 50000"/>
              <a:gd name="adj2" fmla="val 49828"/>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3565" name="TextBox 85"/>
          <p:cNvSpPr txBox="1">
            <a:spLocks noChangeArrowheads="1"/>
          </p:cNvSpPr>
          <p:nvPr/>
        </p:nvSpPr>
        <p:spPr bwMode="auto">
          <a:xfrm>
            <a:off x="3112485" y="4465638"/>
            <a:ext cx="3048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400" dirty="0"/>
              <a:t>R</a:t>
            </a:r>
          </a:p>
        </p:txBody>
      </p:sp>
      <p:sp>
        <p:nvSpPr>
          <p:cNvPr id="23566" name="Curved Right Arrow 45"/>
          <p:cNvSpPr>
            <a:spLocks noChangeArrowheads="1"/>
          </p:cNvSpPr>
          <p:nvPr/>
        </p:nvSpPr>
        <p:spPr bwMode="auto">
          <a:xfrm>
            <a:off x="273050" y="4873625"/>
            <a:ext cx="230188" cy="460375"/>
          </a:xfrm>
          <a:prstGeom prst="curvedRightArrow">
            <a:avLst>
              <a:gd name="adj1" fmla="val 25000"/>
              <a:gd name="adj2" fmla="val 50000"/>
              <a:gd name="adj3" fmla="val 25000"/>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69" name="TextBox 68"/>
          <p:cNvSpPr txBox="1"/>
          <p:nvPr/>
        </p:nvSpPr>
        <p:spPr>
          <a:xfrm>
            <a:off x="133715" y="1683505"/>
            <a:ext cx="8738482" cy="400110"/>
          </a:xfrm>
          <a:prstGeom prst="rect">
            <a:avLst/>
          </a:prstGeom>
          <a:noFill/>
        </p:spPr>
        <p:txBody>
          <a:bodyPr wrap="none" rtlCol="0">
            <a:spAutoFit/>
          </a:bodyPr>
          <a:lstStyle/>
          <a:p>
            <a:r>
              <a:rPr lang="en-US" sz="2000" b="1" dirty="0" smtClean="0"/>
              <a:t>Case 2: Balance factors </a:t>
            </a:r>
            <a:r>
              <a:rPr lang="en-US" sz="2000" dirty="0"/>
              <a:t>of the unbalanced node and its child have </a:t>
            </a:r>
            <a:r>
              <a:rPr lang="en-US" sz="2000" b="1" dirty="0" smtClean="0"/>
              <a:t>different signs</a:t>
            </a:r>
            <a:endParaRPr lang="en-US" sz="2000" b="1" dirty="0"/>
          </a:p>
        </p:txBody>
      </p:sp>
      <p:sp>
        <p:nvSpPr>
          <p:cNvPr id="70" name="Curved Left Arrow 40"/>
          <p:cNvSpPr>
            <a:spLocks noChangeArrowheads="1"/>
          </p:cNvSpPr>
          <p:nvPr/>
        </p:nvSpPr>
        <p:spPr bwMode="auto">
          <a:xfrm>
            <a:off x="2577844" y="4543425"/>
            <a:ext cx="192087" cy="460375"/>
          </a:xfrm>
          <a:prstGeom prst="curvedLeftArrow">
            <a:avLst>
              <a:gd name="adj1" fmla="val 24966"/>
              <a:gd name="adj2" fmla="val 49931"/>
              <a:gd name="adj3" fmla="val 25000"/>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pic>
        <p:nvPicPr>
          <p:cNvPr id="71" name="Picture 6" descr="Fig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3863" y="2070155"/>
            <a:ext cx="3895725"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2" name="Picture 7" descr="Fig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46190" y="2146355"/>
            <a:ext cx="3965575"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4" name="TextBox 47"/>
          <p:cNvSpPr txBox="1">
            <a:spLocks noChangeArrowheads="1"/>
          </p:cNvSpPr>
          <p:nvPr/>
        </p:nvSpPr>
        <p:spPr bwMode="auto">
          <a:xfrm>
            <a:off x="5263290" y="3996029"/>
            <a:ext cx="374506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2000" dirty="0" smtClean="0"/>
              <a:t>Type 4: Double </a:t>
            </a:r>
            <a:r>
              <a:rPr lang="en-US" altLang="en-US" sz="2000" dirty="0"/>
              <a:t>right–left rotation</a:t>
            </a:r>
          </a:p>
        </p:txBody>
      </p:sp>
      <p:sp>
        <p:nvSpPr>
          <p:cNvPr id="75" name="Rectangle 74"/>
          <p:cNvSpPr>
            <a:spLocks noChangeArrowheads="1"/>
          </p:cNvSpPr>
          <p:nvPr/>
        </p:nvSpPr>
        <p:spPr bwMode="auto">
          <a:xfrm>
            <a:off x="1579563" y="2049517"/>
            <a:ext cx="115887" cy="193675"/>
          </a:xfrm>
          <a:prstGeom prst="rect">
            <a:avLst/>
          </a:prstGeom>
          <a:noFill/>
          <a:ln w="9525"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76" name="Rectangle 75"/>
          <p:cNvSpPr>
            <a:spLocks noChangeArrowheads="1"/>
          </p:cNvSpPr>
          <p:nvPr/>
        </p:nvSpPr>
        <p:spPr bwMode="auto">
          <a:xfrm>
            <a:off x="1022350" y="2530530"/>
            <a:ext cx="115888" cy="192087"/>
          </a:xfrm>
          <a:prstGeom prst="rect">
            <a:avLst/>
          </a:prstGeom>
          <a:noFill/>
          <a:ln w="9525"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77" name="Rectangle 76"/>
          <p:cNvSpPr>
            <a:spLocks noChangeArrowheads="1"/>
          </p:cNvSpPr>
          <p:nvPr/>
        </p:nvSpPr>
        <p:spPr bwMode="auto">
          <a:xfrm>
            <a:off x="5585953" y="2146355"/>
            <a:ext cx="115887" cy="192087"/>
          </a:xfrm>
          <a:prstGeom prst="rect">
            <a:avLst/>
          </a:prstGeom>
          <a:noFill/>
          <a:ln w="9525"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78" name="Rectangle 77"/>
          <p:cNvSpPr>
            <a:spLocks noChangeArrowheads="1"/>
          </p:cNvSpPr>
          <p:nvPr/>
        </p:nvSpPr>
        <p:spPr bwMode="auto">
          <a:xfrm>
            <a:off x="6174915" y="2657530"/>
            <a:ext cx="115888" cy="192087"/>
          </a:xfrm>
          <a:prstGeom prst="rect">
            <a:avLst/>
          </a:prstGeom>
          <a:noFill/>
          <a:ln w="9525"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79" name="Rounded Rectangle 78"/>
          <p:cNvSpPr/>
          <p:nvPr/>
        </p:nvSpPr>
        <p:spPr bwMode="auto">
          <a:xfrm>
            <a:off x="133715" y="2099856"/>
            <a:ext cx="4822335" cy="4516759"/>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smtClean="0">
              <a:ln>
                <a:noFill/>
              </a:ln>
              <a:solidFill>
                <a:schemeClr val="tx1"/>
              </a:solidFill>
              <a:effectLst/>
              <a:latin typeface="Times New Roman" pitchFamily="18" charset="0"/>
            </a:endParaRPr>
          </a:p>
        </p:txBody>
      </p:sp>
      <p:sp>
        <p:nvSpPr>
          <p:cNvPr id="80" name="Rounded Rectangle 79"/>
          <p:cNvSpPr/>
          <p:nvPr/>
        </p:nvSpPr>
        <p:spPr bwMode="auto">
          <a:xfrm>
            <a:off x="4957855" y="2070155"/>
            <a:ext cx="4186145" cy="2649945"/>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 xmlns:p14="http://schemas.microsoft.com/office/powerpoint/2010/main" val="24511989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smtClean="0"/>
              <a:t>General Case: Single R-rotation</a:t>
            </a:r>
          </a:p>
        </p:txBody>
      </p:sp>
      <p:graphicFrame>
        <p:nvGraphicFramePr>
          <p:cNvPr id="24580" name="Object 2"/>
          <p:cNvGraphicFramePr>
            <a:graphicFrameLocks noChangeAspect="1"/>
          </p:cNvGraphicFramePr>
          <p:nvPr>
            <p:extLst>
              <p:ext uri="{D42A27DB-BD31-4B8C-83A1-F6EECF244321}">
                <p14:modId xmlns="" xmlns:p14="http://schemas.microsoft.com/office/powerpoint/2010/main" val="4196094114"/>
              </p:ext>
            </p:extLst>
          </p:nvPr>
        </p:nvGraphicFramePr>
        <p:xfrm>
          <a:off x="2780064" y="6232565"/>
          <a:ext cx="2303463" cy="461962"/>
        </p:xfrm>
        <a:graphic>
          <a:graphicData uri="http://schemas.openxmlformats.org/presentationml/2006/ole">
            <p:oleObj spid="_x0000_s28704" name="Equation" r:id="rId4" imgW="1143000" imgH="228600" progId="Equation.3">
              <p:embed/>
            </p:oleObj>
          </a:graphicData>
        </a:graphic>
      </p:graphicFrame>
      <p:sp>
        <p:nvSpPr>
          <p:cNvPr id="2" name="TextBox 1"/>
          <p:cNvSpPr txBox="1"/>
          <p:nvPr/>
        </p:nvSpPr>
        <p:spPr>
          <a:xfrm>
            <a:off x="35838" y="1708134"/>
            <a:ext cx="3640740" cy="369332"/>
          </a:xfrm>
          <a:prstGeom prst="rect">
            <a:avLst/>
          </a:prstGeom>
          <a:noFill/>
        </p:spPr>
        <p:txBody>
          <a:bodyPr wrap="none" rtlCol="0">
            <a:spAutoFit/>
          </a:bodyPr>
          <a:lstStyle/>
          <a:p>
            <a:r>
              <a:rPr lang="en-US" sz="1800" dirty="0" smtClean="0"/>
              <a:t>Height(T</a:t>
            </a:r>
            <a:r>
              <a:rPr lang="en-US" sz="1800" baseline="-25000" dirty="0" smtClean="0"/>
              <a:t>1</a:t>
            </a:r>
            <a:r>
              <a:rPr lang="en-US" sz="1800" dirty="0" smtClean="0"/>
              <a:t>)=Height(T</a:t>
            </a:r>
            <a:r>
              <a:rPr lang="en-US" sz="1800" baseline="-25000" dirty="0" smtClean="0"/>
              <a:t>2</a:t>
            </a:r>
            <a:r>
              <a:rPr lang="en-US" sz="1800" dirty="0" smtClean="0"/>
              <a:t>)=Height(T</a:t>
            </a:r>
            <a:r>
              <a:rPr lang="en-US" sz="1800" baseline="-25000" dirty="0" smtClean="0"/>
              <a:t>3</a:t>
            </a:r>
            <a:r>
              <a:rPr lang="en-US" sz="1800" dirty="0" smtClean="0"/>
              <a:t>)</a:t>
            </a:r>
            <a:endParaRPr lang="en-US" sz="1800" dirty="0"/>
          </a:p>
        </p:txBody>
      </p:sp>
      <p:pic>
        <p:nvPicPr>
          <p:cNvPr id="28675" name="Picture 3"/>
          <p:cNvPicPr>
            <a:picLocks noChangeAspect="1" noChangeArrowheads="1"/>
          </p:cNvPicPr>
          <p:nvPr/>
        </p:nvPicPr>
        <p:blipFill>
          <a:blip r:embed="rId5" cstate="print">
            <a:extLst>
              <a:ext uri="{BEBA8EAE-BF5A-486C-A8C5-ECC9F3942E4B}">
                <a14:imgProps xmlns="" xmlns:a14="http://schemas.microsoft.com/office/drawing/2010/main">
                  <a14:imgLayer r:embed="rId7">
                    <a14:imgEffect>
                      <a14:backgroundRemoval t="0" b="100000" l="0" r="100000"/>
                    </a14:imgEffect>
                  </a14:imgLayer>
                </a14:imgProps>
              </a:ext>
              <a:ext uri="{28A0092B-C50C-407E-A947-70E740481C1C}">
                <a14:useLocalDpi xmlns="" xmlns:a14="http://schemas.microsoft.com/office/drawing/2010/main" val="0"/>
              </a:ext>
            </a:extLst>
          </a:blip>
          <a:srcRect/>
          <a:stretch>
            <a:fillRect/>
          </a:stretch>
        </p:blipFill>
        <p:spPr bwMode="auto">
          <a:xfrm>
            <a:off x="155425" y="2822456"/>
            <a:ext cx="2438967" cy="197245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nvGrpSpPr>
          <p:cNvPr id="8" name="Group 7"/>
          <p:cNvGrpSpPr/>
          <p:nvPr/>
        </p:nvGrpSpPr>
        <p:grpSpPr>
          <a:xfrm>
            <a:off x="654690" y="2367159"/>
            <a:ext cx="1234626" cy="864085"/>
            <a:chOff x="654690" y="2367159"/>
            <a:chExt cx="1234626" cy="864085"/>
          </a:xfrm>
        </p:grpSpPr>
        <p:sp>
          <p:nvSpPr>
            <p:cNvPr id="16" name="TextBox 15"/>
            <p:cNvSpPr txBox="1"/>
            <p:nvPr/>
          </p:nvSpPr>
          <p:spPr>
            <a:xfrm>
              <a:off x="1576410" y="2367159"/>
              <a:ext cx="312906" cy="400110"/>
            </a:xfrm>
            <a:prstGeom prst="rect">
              <a:avLst/>
            </a:prstGeom>
            <a:noFill/>
          </p:spPr>
          <p:txBody>
            <a:bodyPr wrap="none" rtlCol="0">
              <a:spAutoFit/>
            </a:bodyPr>
            <a:lstStyle/>
            <a:p>
              <a:r>
                <a:rPr lang="en-US" sz="2000" dirty="0" smtClean="0"/>
                <a:t>1</a:t>
              </a:r>
              <a:endParaRPr lang="en-US" sz="2000" dirty="0"/>
            </a:p>
          </p:txBody>
        </p:sp>
        <p:sp>
          <p:nvSpPr>
            <p:cNvPr id="17" name="TextBox 16"/>
            <p:cNvSpPr txBox="1"/>
            <p:nvPr/>
          </p:nvSpPr>
          <p:spPr>
            <a:xfrm>
              <a:off x="654690" y="2831134"/>
              <a:ext cx="312906" cy="400110"/>
            </a:xfrm>
            <a:prstGeom prst="rect">
              <a:avLst/>
            </a:prstGeom>
            <a:noFill/>
          </p:spPr>
          <p:txBody>
            <a:bodyPr wrap="none" rtlCol="0">
              <a:spAutoFit/>
            </a:bodyPr>
            <a:lstStyle/>
            <a:p>
              <a:r>
                <a:rPr lang="en-US" sz="2000" dirty="0" smtClean="0"/>
                <a:t>0</a:t>
              </a:r>
              <a:endParaRPr lang="en-US" sz="2000" dirty="0"/>
            </a:p>
          </p:txBody>
        </p:sp>
      </p:grpSp>
      <p:grpSp>
        <p:nvGrpSpPr>
          <p:cNvPr id="19" name="Group 18"/>
          <p:cNvGrpSpPr/>
          <p:nvPr/>
        </p:nvGrpSpPr>
        <p:grpSpPr>
          <a:xfrm>
            <a:off x="1461195" y="2185571"/>
            <a:ext cx="4492305" cy="3740559"/>
            <a:chOff x="1461195" y="2185571"/>
            <a:chExt cx="4492305" cy="3740559"/>
          </a:xfrm>
        </p:grpSpPr>
        <p:grpSp>
          <p:nvGrpSpPr>
            <p:cNvPr id="13" name="Group 12"/>
            <p:cNvGrpSpPr/>
            <p:nvPr/>
          </p:nvGrpSpPr>
          <p:grpSpPr>
            <a:xfrm>
              <a:off x="1461195" y="2546619"/>
              <a:ext cx="4492305" cy="3379511"/>
              <a:chOff x="1461195" y="2546619"/>
              <a:chExt cx="4492305" cy="3379511"/>
            </a:xfrm>
          </p:grpSpPr>
          <p:pic>
            <p:nvPicPr>
              <p:cNvPr id="28678" name="Picture 6"/>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3419850" y="2546619"/>
                <a:ext cx="2533650" cy="25241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3" name="Straight Arrow Connector 2"/>
              <p:cNvCxnSpPr/>
              <p:nvPr/>
            </p:nvCxnSpPr>
            <p:spPr>
              <a:xfrm flipH="1">
                <a:off x="2924918" y="5070744"/>
                <a:ext cx="614480" cy="384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61195" y="5464465"/>
                <a:ext cx="2438488" cy="461665"/>
              </a:xfrm>
              <a:prstGeom prst="rect">
                <a:avLst/>
              </a:prstGeom>
              <a:noFill/>
            </p:spPr>
            <p:txBody>
              <a:bodyPr wrap="none" rtlCol="0">
                <a:spAutoFit/>
              </a:bodyPr>
              <a:lstStyle/>
              <a:p>
                <a:r>
                  <a:rPr lang="en-US" dirty="0" smtClean="0"/>
                  <a:t>Last inserted node</a:t>
                </a:r>
                <a:endParaRPr lang="en-US" dirty="0"/>
              </a:p>
            </p:txBody>
          </p:sp>
          <p:sp>
            <p:nvSpPr>
              <p:cNvPr id="6" name="Right Arrow 5"/>
              <p:cNvSpPr/>
              <p:nvPr/>
            </p:nvSpPr>
            <p:spPr bwMode="auto">
              <a:xfrm>
                <a:off x="2680439" y="3633675"/>
                <a:ext cx="739411" cy="35001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smtClean="0">
                  <a:ln>
                    <a:noFill/>
                  </a:ln>
                  <a:solidFill>
                    <a:schemeClr val="tx1"/>
                  </a:solidFill>
                  <a:effectLst/>
                  <a:latin typeface="Times New Roman" pitchFamily="18" charset="0"/>
                </a:endParaRPr>
              </a:p>
            </p:txBody>
          </p:sp>
          <p:sp>
            <p:nvSpPr>
              <p:cNvPr id="7" name="TextBox 6"/>
              <p:cNvSpPr txBox="1"/>
              <p:nvPr/>
            </p:nvSpPr>
            <p:spPr>
              <a:xfrm>
                <a:off x="2382915" y="3196477"/>
                <a:ext cx="1441420" cy="369332"/>
              </a:xfrm>
              <a:prstGeom prst="rect">
                <a:avLst/>
              </a:prstGeom>
              <a:noFill/>
            </p:spPr>
            <p:txBody>
              <a:bodyPr wrap="none" rtlCol="0">
                <a:spAutoFit/>
              </a:bodyPr>
              <a:lstStyle/>
              <a:p>
                <a:r>
                  <a:rPr lang="en-US" sz="1800" dirty="0" smtClean="0"/>
                  <a:t>Insert a node</a:t>
                </a:r>
                <a:endParaRPr lang="en-US" sz="1800" dirty="0"/>
              </a:p>
            </p:txBody>
          </p:sp>
        </p:grpSp>
        <p:sp>
          <p:nvSpPr>
            <p:cNvPr id="9" name="TextBox 8"/>
            <p:cNvSpPr txBox="1"/>
            <p:nvPr/>
          </p:nvSpPr>
          <p:spPr>
            <a:xfrm>
              <a:off x="3929438" y="2638920"/>
              <a:ext cx="312906" cy="400110"/>
            </a:xfrm>
            <a:prstGeom prst="rect">
              <a:avLst/>
            </a:prstGeom>
            <a:noFill/>
          </p:spPr>
          <p:txBody>
            <a:bodyPr wrap="none" rtlCol="0">
              <a:spAutoFit/>
            </a:bodyPr>
            <a:lstStyle/>
            <a:p>
              <a:r>
                <a:rPr lang="en-US" sz="2000" dirty="0" smtClean="0"/>
                <a:t>1</a:t>
              </a:r>
              <a:endParaRPr lang="en-US" dirty="0"/>
            </a:p>
          </p:txBody>
        </p:sp>
        <p:sp>
          <p:nvSpPr>
            <p:cNvPr id="5" name="TextBox 4"/>
            <p:cNvSpPr txBox="1"/>
            <p:nvPr/>
          </p:nvSpPr>
          <p:spPr>
            <a:xfrm>
              <a:off x="4917645" y="2185571"/>
              <a:ext cx="312906" cy="400110"/>
            </a:xfrm>
            <a:prstGeom prst="rect">
              <a:avLst/>
            </a:prstGeom>
            <a:solidFill>
              <a:schemeClr val="bg1"/>
            </a:solidFill>
          </p:spPr>
          <p:txBody>
            <a:bodyPr wrap="none" rtlCol="0">
              <a:spAutoFit/>
            </a:bodyPr>
            <a:lstStyle/>
            <a:p>
              <a:r>
                <a:rPr lang="en-US" sz="2000" dirty="0" smtClean="0"/>
                <a:t>2</a:t>
              </a:r>
              <a:endParaRPr lang="en-US" dirty="0"/>
            </a:p>
          </p:txBody>
        </p:sp>
      </p:grpSp>
      <p:grpSp>
        <p:nvGrpSpPr>
          <p:cNvPr id="18" name="Group 17"/>
          <p:cNvGrpSpPr/>
          <p:nvPr/>
        </p:nvGrpSpPr>
        <p:grpSpPr>
          <a:xfrm>
            <a:off x="5537825" y="2185571"/>
            <a:ext cx="3567690" cy="2616191"/>
            <a:chOff x="5537825" y="2185571"/>
            <a:chExt cx="3567690" cy="2616191"/>
          </a:xfrm>
        </p:grpSpPr>
        <p:pic>
          <p:nvPicPr>
            <p:cNvPr id="28677" name="Picture 5"/>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6799490" y="2584090"/>
              <a:ext cx="2306025" cy="22176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0" name="TextBox 9"/>
            <p:cNvSpPr txBox="1"/>
            <p:nvPr/>
          </p:nvSpPr>
          <p:spPr>
            <a:xfrm>
              <a:off x="7481064" y="2185571"/>
              <a:ext cx="312906" cy="400110"/>
            </a:xfrm>
            <a:prstGeom prst="rect">
              <a:avLst/>
            </a:prstGeom>
            <a:noFill/>
          </p:spPr>
          <p:txBody>
            <a:bodyPr wrap="none" rtlCol="0">
              <a:spAutoFit/>
            </a:bodyPr>
            <a:lstStyle/>
            <a:p>
              <a:r>
                <a:rPr lang="en-US" sz="2000" dirty="0" smtClean="0"/>
                <a:t>0</a:t>
              </a:r>
              <a:endParaRPr lang="en-US" dirty="0"/>
            </a:p>
          </p:txBody>
        </p:sp>
        <p:sp>
          <p:nvSpPr>
            <p:cNvPr id="11" name="TextBox 10"/>
            <p:cNvSpPr txBox="1"/>
            <p:nvPr/>
          </p:nvSpPr>
          <p:spPr>
            <a:xfrm>
              <a:off x="8293510" y="2597991"/>
              <a:ext cx="312906" cy="400110"/>
            </a:xfrm>
            <a:prstGeom prst="rect">
              <a:avLst/>
            </a:prstGeom>
            <a:noFill/>
          </p:spPr>
          <p:txBody>
            <a:bodyPr wrap="none" rtlCol="0">
              <a:spAutoFit/>
            </a:bodyPr>
            <a:lstStyle/>
            <a:p>
              <a:r>
                <a:rPr lang="en-US" sz="2000" dirty="0" smtClean="0"/>
                <a:t>0</a:t>
              </a:r>
              <a:endParaRPr lang="en-US" dirty="0"/>
            </a:p>
          </p:txBody>
        </p:sp>
        <p:sp>
          <p:nvSpPr>
            <p:cNvPr id="14" name="Right Arrow 13"/>
            <p:cNvSpPr/>
            <p:nvPr/>
          </p:nvSpPr>
          <p:spPr bwMode="auto">
            <a:xfrm>
              <a:off x="6069795" y="3458669"/>
              <a:ext cx="739411" cy="35001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smtClean="0">
                <a:ln>
                  <a:noFill/>
                </a:ln>
                <a:solidFill>
                  <a:schemeClr val="tx1"/>
                </a:solidFill>
                <a:effectLst/>
                <a:latin typeface="Times New Roman" pitchFamily="18" charset="0"/>
              </a:endParaRPr>
            </a:p>
          </p:txBody>
        </p:sp>
        <p:sp>
          <p:nvSpPr>
            <p:cNvPr id="15" name="TextBox 14"/>
            <p:cNvSpPr txBox="1"/>
            <p:nvPr/>
          </p:nvSpPr>
          <p:spPr>
            <a:xfrm>
              <a:off x="5537825" y="2857923"/>
              <a:ext cx="1653017" cy="338554"/>
            </a:xfrm>
            <a:prstGeom prst="rect">
              <a:avLst/>
            </a:prstGeom>
            <a:noFill/>
          </p:spPr>
          <p:txBody>
            <a:bodyPr wrap="none" rtlCol="0">
              <a:spAutoFit/>
            </a:bodyPr>
            <a:lstStyle/>
            <a:p>
              <a:r>
                <a:rPr lang="en-US" sz="1600" dirty="0" smtClean="0"/>
                <a:t>Single R-rotation</a:t>
              </a:r>
              <a:endParaRPr lang="en-US" sz="1600" dirty="0"/>
            </a:p>
          </p:txBody>
        </p:sp>
      </p:grpSp>
      <p:grpSp>
        <p:nvGrpSpPr>
          <p:cNvPr id="25" name="Group 24"/>
          <p:cNvGrpSpPr/>
          <p:nvPr/>
        </p:nvGrpSpPr>
        <p:grpSpPr>
          <a:xfrm>
            <a:off x="4242012" y="3292799"/>
            <a:ext cx="4051499" cy="273010"/>
            <a:chOff x="4242012" y="3292799"/>
            <a:chExt cx="4051499" cy="273010"/>
          </a:xfrm>
        </p:grpSpPr>
        <p:cxnSp>
          <p:nvCxnSpPr>
            <p:cNvPr id="21" name="Straight Connector 20"/>
            <p:cNvCxnSpPr/>
            <p:nvPr/>
          </p:nvCxnSpPr>
          <p:spPr bwMode="auto">
            <a:xfrm>
              <a:off x="4242012" y="3292799"/>
              <a:ext cx="291583" cy="273010"/>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29" name="Straight Connector 28"/>
            <p:cNvCxnSpPr/>
            <p:nvPr/>
          </p:nvCxnSpPr>
          <p:spPr bwMode="auto">
            <a:xfrm flipH="1">
              <a:off x="8028451" y="3292799"/>
              <a:ext cx="265060" cy="273010"/>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spTree>
    <p:extLst>
      <p:ext uri="{BB962C8B-B14F-4D97-AF65-F5344CB8AC3E}">
        <p14:creationId xmlns="" xmlns:p14="http://schemas.microsoft.com/office/powerpoint/2010/main" val="37851290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t>General Case: Double </a:t>
            </a:r>
            <a:r>
              <a:rPr lang="en-US" altLang="en-US" dirty="0" smtClean="0"/>
              <a:t>LR-rotation</a:t>
            </a:r>
          </a:p>
        </p:txBody>
      </p:sp>
      <p:graphicFrame>
        <p:nvGraphicFramePr>
          <p:cNvPr id="25604" name="Object 2"/>
          <p:cNvGraphicFramePr>
            <a:graphicFrameLocks noChangeAspect="1"/>
          </p:cNvGraphicFramePr>
          <p:nvPr>
            <p:extLst>
              <p:ext uri="{D42A27DB-BD31-4B8C-83A1-F6EECF244321}">
                <p14:modId xmlns="" xmlns:p14="http://schemas.microsoft.com/office/powerpoint/2010/main" val="2640085437"/>
              </p:ext>
            </p:extLst>
          </p:nvPr>
        </p:nvGraphicFramePr>
        <p:xfrm>
          <a:off x="3151015" y="6040540"/>
          <a:ext cx="3352800" cy="461962"/>
        </p:xfrm>
        <a:graphic>
          <a:graphicData uri="http://schemas.openxmlformats.org/presentationml/2006/ole">
            <p:oleObj spid="_x0000_s29727" name="Equation" r:id="rId3" imgW="1663700" imgH="228600" progId="Equation.3">
              <p:embed/>
            </p:oleObj>
          </a:graphicData>
        </a:graphic>
      </p:graphicFrame>
      <p:pic>
        <p:nvPicPr>
          <p:cNvPr id="29702"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7020" y="2358342"/>
            <a:ext cx="2279400" cy="169493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nvGrpSpPr>
          <p:cNvPr id="10" name="Group 9"/>
          <p:cNvGrpSpPr/>
          <p:nvPr/>
        </p:nvGrpSpPr>
        <p:grpSpPr>
          <a:xfrm>
            <a:off x="577880" y="1945145"/>
            <a:ext cx="1157816" cy="753529"/>
            <a:chOff x="577880" y="1945145"/>
            <a:chExt cx="1157816" cy="753529"/>
          </a:xfrm>
        </p:grpSpPr>
        <p:sp>
          <p:nvSpPr>
            <p:cNvPr id="14" name="TextBox 13"/>
            <p:cNvSpPr txBox="1"/>
            <p:nvPr/>
          </p:nvSpPr>
          <p:spPr>
            <a:xfrm>
              <a:off x="577880" y="2298564"/>
              <a:ext cx="312906" cy="400110"/>
            </a:xfrm>
            <a:prstGeom prst="rect">
              <a:avLst/>
            </a:prstGeom>
            <a:noFill/>
          </p:spPr>
          <p:txBody>
            <a:bodyPr wrap="none" rtlCol="0">
              <a:spAutoFit/>
            </a:bodyPr>
            <a:lstStyle/>
            <a:p>
              <a:r>
                <a:rPr lang="en-US" sz="2000" dirty="0" smtClean="0"/>
                <a:t>0</a:t>
              </a:r>
              <a:endParaRPr lang="en-US" sz="2000" dirty="0"/>
            </a:p>
          </p:txBody>
        </p:sp>
        <p:sp>
          <p:nvSpPr>
            <p:cNvPr id="15" name="TextBox 14"/>
            <p:cNvSpPr txBox="1"/>
            <p:nvPr/>
          </p:nvSpPr>
          <p:spPr>
            <a:xfrm>
              <a:off x="1422790" y="1945145"/>
              <a:ext cx="312906" cy="400110"/>
            </a:xfrm>
            <a:prstGeom prst="rect">
              <a:avLst/>
            </a:prstGeom>
            <a:noFill/>
          </p:spPr>
          <p:txBody>
            <a:bodyPr wrap="none" rtlCol="0">
              <a:spAutoFit/>
            </a:bodyPr>
            <a:lstStyle/>
            <a:p>
              <a:r>
                <a:rPr lang="en-US" sz="2000" dirty="0" smtClean="0"/>
                <a:t>1</a:t>
              </a:r>
              <a:endParaRPr lang="en-US" sz="2000" dirty="0"/>
            </a:p>
          </p:txBody>
        </p:sp>
      </p:grpSp>
      <p:grpSp>
        <p:nvGrpSpPr>
          <p:cNvPr id="11" name="Group 10"/>
          <p:cNvGrpSpPr/>
          <p:nvPr/>
        </p:nvGrpSpPr>
        <p:grpSpPr>
          <a:xfrm>
            <a:off x="2208860" y="1931205"/>
            <a:ext cx="3208050" cy="3330140"/>
            <a:chOff x="2208860" y="1931205"/>
            <a:chExt cx="3208050" cy="3330140"/>
          </a:xfrm>
        </p:grpSpPr>
        <p:pic>
          <p:nvPicPr>
            <p:cNvPr id="29703" name="Picture 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51015" y="2358342"/>
              <a:ext cx="2265895" cy="2057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extBox 4"/>
            <p:cNvSpPr txBox="1"/>
            <p:nvPr/>
          </p:nvSpPr>
          <p:spPr>
            <a:xfrm>
              <a:off x="4495190" y="1931205"/>
              <a:ext cx="312906" cy="400110"/>
            </a:xfrm>
            <a:prstGeom prst="rect">
              <a:avLst/>
            </a:prstGeom>
            <a:noFill/>
          </p:spPr>
          <p:txBody>
            <a:bodyPr wrap="none" rtlCol="0">
              <a:spAutoFit/>
            </a:bodyPr>
            <a:lstStyle/>
            <a:p>
              <a:r>
                <a:rPr lang="en-US" sz="2000" dirty="0" smtClean="0"/>
                <a:t>2</a:t>
              </a:r>
              <a:endParaRPr lang="en-US" sz="2000" dirty="0"/>
            </a:p>
          </p:txBody>
        </p:sp>
        <p:sp>
          <p:nvSpPr>
            <p:cNvPr id="6" name="TextBox 5"/>
            <p:cNvSpPr txBox="1"/>
            <p:nvPr/>
          </p:nvSpPr>
          <p:spPr>
            <a:xfrm>
              <a:off x="3611875" y="2345140"/>
              <a:ext cx="397866" cy="400110"/>
            </a:xfrm>
            <a:prstGeom prst="rect">
              <a:avLst/>
            </a:prstGeom>
            <a:noFill/>
          </p:spPr>
          <p:txBody>
            <a:bodyPr wrap="none" rtlCol="0">
              <a:spAutoFit/>
            </a:bodyPr>
            <a:lstStyle/>
            <a:p>
              <a:r>
                <a:rPr lang="en-US" sz="2000" dirty="0" smtClean="0"/>
                <a:t>-1</a:t>
              </a:r>
              <a:endParaRPr lang="en-US" sz="2000" dirty="0"/>
            </a:p>
          </p:txBody>
        </p:sp>
        <p:sp>
          <p:nvSpPr>
            <p:cNvPr id="16" name="Right Arrow 15"/>
            <p:cNvSpPr/>
            <p:nvPr/>
          </p:nvSpPr>
          <p:spPr bwMode="auto">
            <a:xfrm>
              <a:off x="2506384" y="2935817"/>
              <a:ext cx="739411" cy="35001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smtClean="0">
                <a:ln>
                  <a:noFill/>
                </a:ln>
                <a:solidFill>
                  <a:schemeClr val="tx1"/>
                </a:solidFill>
                <a:effectLst/>
                <a:latin typeface="Times New Roman" pitchFamily="18" charset="0"/>
              </a:endParaRPr>
            </a:p>
          </p:txBody>
        </p:sp>
        <p:sp>
          <p:nvSpPr>
            <p:cNvPr id="17" name="TextBox 16"/>
            <p:cNvSpPr txBox="1"/>
            <p:nvPr/>
          </p:nvSpPr>
          <p:spPr>
            <a:xfrm>
              <a:off x="2208860" y="2498619"/>
              <a:ext cx="1441420" cy="369332"/>
            </a:xfrm>
            <a:prstGeom prst="rect">
              <a:avLst/>
            </a:prstGeom>
            <a:noFill/>
          </p:spPr>
          <p:txBody>
            <a:bodyPr wrap="none" rtlCol="0">
              <a:spAutoFit/>
            </a:bodyPr>
            <a:lstStyle/>
            <a:p>
              <a:r>
                <a:rPr lang="en-US" sz="1800" dirty="0" smtClean="0"/>
                <a:t>Insert a node</a:t>
              </a:r>
              <a:endParaRPr lang="en-US" sz="1800" dirty="0"/>
            </a:p>
          </p:txBody>
        </p:sp>
        <p:cxnSp>
          <p:nvCxnSpPr>
            <p:cNvPr id="20" name="Straight Arrow Connector 19"/>
            <p:cNvCxnSpPr/>
            <p:nvPr/>
          </p:nvCxnSpPr>
          <p:spPr>
            <a:xfrm flipH="1">
              <a:off x="3650281" y="4405274"/>
              <a:ext cx="162201" cy="384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94372" y="4799680"/>
              <a:ext cx="2438488" cy="461665"/>
            </a:xfrm>
            <a:prstGeom prst="rect">
              <a:avLst/>
            </a:prstGeom>
            <a:noFill/>
          </p:spPr>
          <p:txBody>
            <a:bodyPr wrap="none" rtlCol="0">
              <a:spAutoFit/>
            </a:bodyPr>
            <a:lstStyle/>
            <a:p>
              <a:r>
                <a:rPr lang="en-US" dirty="0" smtClean="0"/>
                <a:t>Last inserted node</a:t>
              </a:r>
              <a:endParaRPr lang="en-US" dirty="0"/>
            </a:p>
          </p:txBody>
        </p:sp>
        <p:cxnSp>
          <p:nvCxnSpPr>
            <p:cNvPr id="22" name="Straight Arrow Connector 21"/>
            <p:cNvCxnSpPr/>
            <p:nvPr/>
          </p:nvCxnSpPr>
          <p:spPr>
            <a:xfrm flipH="1">
              <a:off x="3812482" y="4415630"/>
              <a:ext cx="614480" cy="384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032860" y="1931205"/>
            <a:ext cx="4070930" cy="2199592"/>
            <a:chOff x="5032860" y="1931205"/>
            <a:chExt cx="4070930" cy="2199592"/>
          </a:xfrm>
        </p:grpSpPr>
        <p:pic>
          <p:nvPicPr>
            <p:cNvPr id="29704" name="Picture 8"/>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521695" y="2358342"/>
              <a:ext cx="2582095" cy="177245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TextBox 6"/>
            <p:cNvSpPr txBox="1"/>
            <p:nvPr/>
          </p:nvSpPr>
          <p:spPr>
            <a:xfrm>
              <a:off x="7656289" y="1931205"/>
              <a:ext cx="312906" cy="400110"/>
            </a:xfrm>
            <a:prstGeom prst="rect">
              <a:avLst/>
            </a:prstGeom>
            <a:noFill/>
          </p:spPr>
          <p:txBody>
            <a:bodyPr wrap="none" rtlCol="0">
              <a:spAutoFit/>
            </a:bodyPr>
            <a:lstStyle/>
            <a:p>
              <a:r>
                <a:rPr lang="en-US" sz="2000" dirty="0" smtClean="0"/>
                <a:t>0</a:t>
              </a:r>
              <a:endParaRPr lang="en-US" sz="2000" dirty="0"/>
            </a:p>
          </p:txBody>
        </p:sp>
        <p:sp>
          <p:nvSpPr>
            <p:cNvPr id="8" name="TextBox 7"/>
            <p:cNvSpPr txBox="1"/>
            <p:nvPr/>
          </p:nvSpPr>
          <p:spPr>
            <a:xfrm>
              <a:off x="8374095" y="2281519"/>
              <a:ext cx="596638" cy="400110"/>
            </a:xfrm>
            <a:prstGeom prst="rect">
              <a:avLst/>
            </a:prstGeom>
            <a:noFill/>
          </p:spPr>
          <p:txBody>
            <a:bodyPr wrap="none" rtlCol="0">
              <a:spAutoFit/>
            </a:bodyPr>
            <a:lstStyle/>
            <a:p>
              <a:r>
                <a:rPr lang="en-US" sz="2000" dirty="0" smtClean="0"/>
                <a:t>-1/0</a:t>
              </a:r>
              <a:endParaRPr lang="en-US" sz="2000" dirty="0"/>
            </a:p>
          </p:txBody>
        </p:sp>
        <p:sp>
          <p:nvSpPr>
            <p:cNvPr id="9" name="TextBox 8"/>
            <p:cNvSpPr txBox="1"/>
            <p:nvPr/>
          </p:nvSpPr>
          <p:spPr>
            <a:xfrm>
              <a:off x="6994348" y="2271173"/>
              <a:ext cx="511679" cy="400110"/>
            </a:xfrm>
            <a:prstGeom prst="rect">
              <a:avLst/>
            </a:prstGeom>
            <a:noFill/>
          </p:spPr>
          <p:txBody>
            <a:bodyPr wrap="none" rtlCol="0">
              <a:spAutoFit/>
            </a:bodyPr>
            <a:lstStyle/>
            <a:p>
              <a:r>
                <a:rPr lang="en-US" sz="2000" dirty="0" smtClean="0"/>
                <a:t>0/1</a:t>
              </a:r>
              <a:endParaRPr lang="en-US" sz="2000" dirty="0"/>
            </a:p>
          </p:txBody>
        </p:sp>
        <p:sp>
          <p:nvSpPr>
            <p:cNvPr id="18" name="Right Arrow 17"/>
            <p:cNvSpPr/>
            <p:nvPr/>
          </p:nvSpPr>
          <p:spPr bwMode="auto">
            <a:xfrm>
              <a:off x="5416911" y="2919951"/>
              <a:ext cx="1075340" cy="35001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smtClean="0">
                <a:ln>
                  <a:noFill/>
                </a:ln>
                <a:solidFill>
                  <a:schemeClr val="tx1"/>
                </a:solidFill>
                <a:effectLst/>
                <a:latin typeface="Times New Roman" pitchFamily="18" charset="0"/>
              </a:endParaRPr>
            </a:p>
          </p:txBody>
        </p:sp>
        <p:sp>
          <p:nvSpPr>
            <p:cNvPr id="19" name="TextBox 18"/>
            <p:cNvSpPr txBox="1"/>
            <p:nvPr/>
          </p:nvSpPr>
          <p:spPr>
            <a:xfrm>
              <a:off x="5032860" y="2482753"/>
              <a:ext cx="2044149" cy="369332"/>
            </a:xfrm>
            <a:prstGeom prst="rect">
              <a:avLst/>
            </a:prstGeom>
            <a:noFill/>
          </p:spPr>
          <p:txBody>
            <a:bodyPr wrap="none" rtlCol="0">
              <a:spAutoFit/>
            </a:bodyPr>
            <a:lstStyle/>
            <a:p>
              <a:r>
                <a:rPr lang="en-US" sz="1800" dirty="0" smtClean="0"/>
                <a:t>Double LR-rotation</a:t>
              </a:r>
              <a:endParaRPr lang="en-US" sz="1800" dirty="0"/>
            </a:p>
          </p:txBody>
        </p:sp>
      </p:grpSp>
      <p:grpSp>
        <p:nvGrpSpPr>
          <p:cNvPr id="33" name="Group 32"/>
          <p:cNvGrpSpPr/>
          <p:nvPr/>
        </p:nvGrpSpPr>
        <p:grpSpPr>
          <a:xfrm>
            <a:off x="3813616" y="2904976"/>
            <a:ext cx="4581802" cy="562429"/>
            <a:chOff x="3813616" y="2904976"/>
            <a:chExt cx="4581802" cy="562429"/>
          </a:xfrm>
        </p:grpSpPr>
        <p:cxnSp>
          <p:nvCxnSpPr>
            <p:cNvPr id="28" name="Straight Connector 27"/>
            <p:cNvCxnSpPr/>
            <p:nvPr/>
          </p:nvCxnSpPr>
          <p:spPr bwMode="auto">
            <a:xfrm flipH="1">
              <a:off x="3813616" y="3205811"/>
              <a:ext cx="306106" cy="261594"/>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31" name="Straight Connector 30"/>
            <p:cNvCxnSpPr/>
            <p:nvPr/>
          </p:nvCxnSpPr>
          <p:spPr bwMode="auto">
            <a:xfrm>
              <a:off x="4203607" y="3194395"/>
              <a:ext cx="291583" cy="273010"/>
            </a:xfrm>
            <a:prstGeom prst="line">
              <a:avLst/>
            </a:prstGeom>
            <a:solidFill>
              <a:schemeClr val="accent1"/>
            </a:solidFill>
            <a:ln w="34925" cap="flat" cmpd="sng" algn="ctr">
              <a:solidFill>
                <a:srgbClr val="92D050"/>
              </a:solidFill>
              <a:prstDash val="solid"/>
              <a:round/>
              <a:headEnd type="none" w="med" len="med"/>
              <a:tailEnd type="none" w="med" len="med"/>
            </a:ln>
            <a:effectLst/>
          </p:spPr>
        </p:cxnSp>
        <p:cxnSp>
          <p:nvCxnSpPr>
            <p:cNvPr id="32" name="Straight Connector 31"/>
            <p:cNvCxnSpPr/>
            <p:nvPr/>
          </p:nvCxnSpPr>
          <p:spPr bwMode="auto">
            <a:xfrm>
              <a:off x="7161462" y="2904976"/>
              <a:ext cx="367723" cy="273010"/>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35" name="Straight Connector 34"/>
            <p:cNvCxnSpPr/>
            <p:nvPr/>
          </p:nvCxnSpPr>
          <p:spPr bwMode="auto">
            <a:xfrm flipH="1">
              <a:off x="8220476" y="2904976"/>
              <a:ext cx="174942" cy="189981"/>
            </a:xfrm>
            <a:prstGeom prst="line">
              <a:avLst/>
            </a:prstGeom>
            <a:solidFill>
              <a:schemeClr val="accent1"/>
            </a:solidFill>
            <a:ln w="34925" cap="flat" cmpd="sng" algn="ctr">
              <a:solidFill>
                <a:srgbClr val="92D050"/>
              </a:solidFill>
              <a:prstDash val="solid"/>
              <a:round/>
              <a:headEnd type="none" w="med" len="med"/>
              <a:tailEnd type="none" w="med" len="med"/>
            </a:ln>
            <a:effectLst/>
          </p:spPr>
        </p:cxnSp>
      </p:grpSp>
    </p:spTree>
    <p:extLst>
      <p:ext uri="{BB962C8B-B14F-4D97-AF65-F5344CB8AC3E}">
        <p14:creationId xmlns="" xmlns:p14="http://schemas.microsoft.com/office/powerpoint/2010/main" val="26331598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smtClean="0"/>
              <a:t>Example: Construct an AVL Tree for the List [5, 6, 8, 3, 2, 4, 7] </a:t>
            </a:r>
          </a:p>
        </p:txBody>
      </p:sp>
      <p:pic>
        <p:nvPicPr>
          <p:cNvPr id="26627" name="Picture 4" descr="Fig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9938" y="1739900"/>
            <a:ext cx="7451725" cy="180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28" name="Picture 5" descr="Fig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3738" y="3929063"/>
            <a:ext cx="7988300" cy="2182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p:cNvSpPr/>
          <p:nvPr/>
        </p:nvSpPr>
        <p:spPr>
          <a:xfrm>
            <a:off x="3727090" y="4427530"/>
            <a:ext cx="691290" cy="59293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225135" y="3924114"/>
            <a:ext cx="691290" cy="59293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3727090" y="4517053"/>
            <a:ext cx="3031599" cy="1362508"/>
            <a:chOff x="3727090" y="4517053"/>
            <a:chExt cx="3031599" cy="1362508"/>
          </a:xfrm>
        </p:grpSpPr>
        <p:cxnSp>
          <p:nvCxnSpPr>
            <p:cNvPr id="4" name="Straight Arrow Connector 3"/>
            <p:cNvCxnSpPr/>
            <p:nvPr/>
          </p:nvCxnSpPr>
          <p:spPr bwMode="auto">
            <a:xfrm>
              <a:off x="4072735" y="5020469"/>
              <a:ext cx="423065" cy="4055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Straight Arrow Connector 6"/>
            <p:cNvCxnSpPr/>
            <p:nvPr/>
          </p:nvCxnSpPr>
          <p:spPr bwMode="auto">
            <a:xfrm>
              <a:off x="4687888" y="4517053"/>
              <a:ext cx="114542" cy="90900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3727090" y="5510229"/>
              <a:ext cx="3031599" cy="369332"/>
            </a:xfrm>
            <a:prstGeom prst="rect">
              <a:avLst/>
            </a:prstGeom>
            <a:noFill/>
          </p:spPr>
          <p:txBody>
            <a:bodyPr wrap="none" rtlCol="0">
              <a:spAutoFit/>
            </a:bodyPr>
            <a:lstStyle/>
            <a:p>
              <a:r>
                <a:rPr lang="en-US" sz="1800" dirty="0" smtClean="0"/>
                <a:t>Which one should be rotated?</a:t>
              </a:r>
              <a:endParaRPr lang="en-US" sz="1800" dirty="0"/>
            </a:p>
          </p:txBody>
        </p:sp>
      </p:grpSp>
      <p:sp>
        <p:nvSpPr>
          <p:cNvPr id="10" name="Rectangle 9"/>
          <p:cNvSpPr/>
          <p:nvPr/>
        </p:nvSpPr>
        <p:spPr bwMode="auto">
          <a:xfrm>
            <a:off x="5416910" y="3924114"/>
            <a:ext cx="3033995" cy="165556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smtClean="0">
              <a:ln>
                <a:noFill/>
              </a:ln>
              <a:solidFill>
                <a:schemeClr val="tx1"/>
              </a:solidFill>
              <a:effectLst/>
              <a:latin typeface="Times New Roman" pitchFamily="18" charset="0"/>
            </a:endParaRPr>
          </a:p>
        </p:txBody>
      </p:sp>
      <p:sp>
        <p:nvSpPr>
          <p:cNvPr id="14" name="Rectangle 13"/>
          <p:cNvSpPr/>
          <p:nvPr/>
        </p:nvSpPr>
        <p:spPr bwMode="auto">
          <a:xfrm>
            <a:off x="5032860" y="1739900"/>
            <a:ext cx="3033995" cy="165556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bwMode="auto">
          <a:xfrm>
            <a:off x="1345980" y="3770494"/>
            <a:ext cx="5412709" cy="242366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 xmlns:p14="http://schemas.microsoft.com/office/powerpoint/2010/main" val="28145621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
                                        </p:tgtEl>
                                        <p:attrNameLst>
                                          <p:attrName>ppt_x</p:attrName>
                                        </p:attrNameLst>
                                      </p:cBhvr>
                                      <p:tavLst>
                                        <p:tav tm="0">
                                          <p:val>
                                            <p:strVal val="ppt_x"/>
                                          </p:val>
                                        </p:tav>
                                        <p:tav tm="100000">
                                          <p:val>
                                            <p:strVal val="ppt_x"/>
                                          </p:val>
                                        </p:tav>
                                      </p:tavLst>
                                    </p:anim>
                                    <p:anim calcmode="lin" valueType="num">
                                      <p:cBhvr additive="base">
                                        <p:cTn id="7" dur="500"/>
                                        <p:tgtEl>
                                          <p:spTgt spid="14"/>
                                        </p:tgtEl>
                                        <p:attrNameLst>
                                          <p:attrName>ppt_y</p:attrName>
                                        </p:attrNameLst>
                                      </p:cBhvr>
                                      <p:tavLst>
                                        <p:tav tm="0">
                                          <p:val>
                                            <p:strVal val="ppt_y"/>
                                          </p:val>
                                        </p:tav>
                                        <p:tav tm="100000">
                                          <p:val>
                                            <p:strVal val="1+ppt_h/2"/>
                                          </p:val>
                                        </p:tav>
                                      </p:tavLst>
                                    </p:anim>
                                    <p:set>
                                      <p:cBhvr>
                                        <p:cTn id="8" dur="1" fill="hold">
                                          <p:stCondLst>
                                            <p:cond delay="499"/>
                                          </p:stCondLst>
                                        </p:cTn>
                                        <p:tgtEl>
                                          <p:spTgt spid="1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ppt_x"/>
                                          </p:val>
                                        </p:tav>
                                      </p:tavLst>
                                    </p:anim>
                                    <p:anim calcmode="lin" valueType="num">
                                      <p:cBhvr additive="base">
                                        <p:cTn id="13" dur="500"/>
                                        <p:tgtEl>
                                          <p:spTgt spid="15"/>
                                        </p:tgtEl>
                                        <p:attrNameLst>
                                          <p:attrName>ppt_y</p:attrName>
                                        </p:attrNameLst>
                                      </p:cBhvr>
                                      <p:tavLst>
                                        <p:tav tm="0">
                                          <p:val>
                                            <p:strVal val="ppt_y"/>
                                          </p:val>
                                        </p:tav>
                                        <p:tav tm="100000">
                                          <p:val>
                                            <p:strVal val="1+ppt_h/2"/>
                                          </p:val>
                                        </p:tav>
                                      </p:tavLst>
                                    </p:anim>
                                    <p:set>
                                      <p:cBhvr>
                                        <p:cTn id="14" dur="1" fill="hold">
                                          <p:stCondLst>
                                            <p:cond delay="499"/>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Instance Simplification - Presorting</a:t>
            </a:r>
          </a:p>
        </p:txBody>
      </p:sp>
      <p:sp>
        <p:nvSpPr>
          <p:cNvPr id="11267" name="Rectangle 3"/>
          <p:cNvSpPr>
            <a:spLocks noGrp="1" noChangeArrowheads="1"/>
          </p:cNvSpPr>
          <p:nvPr>
            <p:ph type="body" idx="1"/>
          </p:nvPr>
        </p:nvSpPr>
        <p:spPr/>
        <p:txBody>
          <a:bodyPr/>
          <a:lstStyle/>
          <a:p>
            <a:pPr marL="0" indent="0" eaLnBrk="1" hangingPunct="1"/>
            <a:r>
              <a:rPr lang="en-US" altLang="en-US" dirty="0" smtClean="0"/>
              <a:t>Solve problem by transforming into another simpler/easier instance of the same problem</a:t>
            </a:r>
          </a:p>
          <a:p>
            <a:pPr marL="0" indent="0" eaLnBrk="1" hangingPunct="1"/>
            <a:r>
              <a:rPr lang="en-US" altLang="en-US" sz="2400" u="sng" dirty="0" smtClean="0"/>
              <a:t>Presorting:</a:t>
            </a:r>
          </a:p>
          <a:p>
            <a:pPr marL="0" indent="0" eaLnBrk="1" hangingPunct="1"/>
            <a:r>
              <a:rPr lang="en-US" altLang="en-US" dirty="0" smtClean="0">
                <a:solidFill>
                  <a:srgbClr val="FF0000"/>
                </a:solidFill>
              </a:rPr>
              <a:t>Why</a:t>
            </a:r>
            <a:r>
              <a:rPr lang="en-US" altLang="en-US" dirty="0" smtClean="0"/>
              <a:t>: Many problems involving lists are easier when list is sorted.</a:t>
            </a:r>
          </a:p>
          <a:p>
            <a:pPr marL="0" indent="0" eaLnBrk="1" hangingPunct="1"/>
            <a:r>
              <a:rPr lang="en-US" altLang="en-US" dirty="0" smtClean="0">
                <a:solidFill>
                  <a:srgbClr val="FF0000"/>
                </a:solidFill>
              </a:rPr>
              <a:t>When</a:t>
            </a:r>
            <a:r>
              <a:rPr lang="en-US" altLang="en-US" dirty="0" smtClean="0"/>
              <a:t>: A preprocessing step if multiple operations of following are needed:</a:t>
            </a:r>
          </a:p>
          <a:p>
            <a:pPr lvl="1" eaLnBrk="1" hangingPunct="1"/>
            <a:r>
              <a:rPr lang="en-US" altLang="en-US" dirty="0" smtClean="0"/>
              <a:t>searching </a:t>
            </a:r>
          </a:p>
          <a:p>
            <a:pPr lvl="1" eaLnBrk="1" hangingPunct="1"/>
            <a:r>
              <a:rPr lang="en-US" altLang="en-US" dirty="0" smtClean="0"/>
              <a:t>computing the median (selection problem)</a:t>
            </a:r>
          </a:p>
          <a:p>
            <a:pPr lvl="1" eaLnBrk="1" hangingPunct="1"/>
            <a:r>
              <a:rPr lang="en-US" altLang="en-US" dirty="0" smtClean="0"/>
              <a:t>computing the mode</a:t>
            </a:r>
          </a:p>
          <a:p>
            <a:pPr lvl="1" eaLnBrk="1" hangingPunct="1"/>
            <a:r>
              <a:rPr lang="en-US" altLang="en-US" dirty="0" smtClean="0"/>
              <a:t>finding repeated elements</a:t>
            </a:r>
          </a:p>
        </p:txBody>
      </p:sp>
    </p:spTree>
    <p:extLst>
      <p:ext uri="{BB962C8B-B14F-4D97-AF65-F5344CB8AC3E}">
        <p14:creationId xmlns="" xmlns:p14="http://schemas.microsoft.com/office/powerpoint/2010/main" val="8140821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t>Example: Construct an AVL Tree for the List [5, 6, 8, 3, 2, 4, 7] </a:t>
            </a:r>
          </a:p>
        </p:txBody>
      </p:sp>
      <p:pic>
        <p:nvPicPr>
          <p:cNvPr id="26627" name="Picture 4" descr="Fig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9938" y="1739900"/>
            <a:ext cx="7451725" cy="180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28" name="Picture 5" descr="Fig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3738" y="3929063"/>
            <a:ext cx="7988300" cy="2182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p:cNvSpPr/>
          <p:nvPr/>
        </p:nvSpPr>
        <p:spPr>
          <a:xfrm>
            <a:off x="3727090" y="4427530"/>
            <a:ext cx="691290" cy="59293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225135" y="3924114"/>
            <a:ext cx="691290" cy="59293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838899426"/>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smtClean="0"/>
              <a:t>Continued </a:t>
            </a:r>
            <a:r>
              <a:rPr lang="en-US" altLang="en-US" dirty="0"/>
              <a:t/>
            </a:r>
            <a:br>
              <a:rPr lang="en-US" altLang="en-US" dirty="0"/>
            </a:br>
            <a:r>
              <a:rPr lang="en-US" altLang="en-US" dirty="0"/>
              <a:t>[5, 6, 8, 3, 2, 4, 7] </a:t>
            </a:r>
            <a:endParaRPr lang="en-US" altLang="en-US" dirty="0" smtClean="0"/>
          </a:p>
        </p:txBody>
      </p:sp>
      <p:pic>
        <p:nvPicPr>
          <p:cNvPr id="27651" name="Picture 4" descr="Fig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60500" y="1700213"/>
            <a:ext cx="5761038" cy="2054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2" name="Picture 5" descr="Fig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46200" y="3929063"/>
            <a:ext cx="6567488" cy="1973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2498130" y="1700213"/>
            <a:ext cx="921720" cy="157516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121118" y="4327158"/>
            <a:ext cx="921720" cy="157516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427212524"/>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Notes on AVL Tree</a:t>
            </a:r>
          </a:p>
        </p:txBody>
      </p:sp>
      <p:sp>
        <p:nvSpPr>
          <p:cNvPr id="13315" name="Rectangle 3"/>
          <p:cNvSpPr>
            <a:spLocks noGrp="1" noRot="1" noChangeAspect="1" noMove="1" noResize="1" noEditPoints="1" noAdjustHandles="1" noChangeArrowheads="1" noChangeShapeType="1" noTextEdit="1"/>
          </p:cNvSpPr>
          <p:nvPr>
            <p:ph type="body" idx="1"/>
          </p:nvPr>
        </p:nvSpPr>
        <p:spPr>
          <a:blipFill rotWithShape="1">
            <a:blip r:embed="rId3" cstate="print"/>
            <a:stretch>
              <a:fillRect l="-863" t="-1200"/>
            </a:stretch>
          </a:blipFill>
          <a:extLst/>
        </p:spPr>
        <p:txBody>
          <a:bodyPr/>
          <a:lstStyle/>
          <a:p>
            <a:r>
              <a:rPr lang="en-US">
                <a:noFill/>
              </a:rPr>
              <a:t> </a:t>
            </a:r>
          </a:p>
        </p:txBody>
      </p:sp>
      <p:graphicFrame>
        <p:nvGraphicFramePr>
          <p:cNvPr id="12292" name="Object 2"/>
          <p:cNvGraphicFramePr>
            <a:graphicFrameLocks noChangeAspect="1"/>
          </p:cNvGraphicFramePr>
          <p:nvPr/>
        </p:nvGraphicFramePr>
        <p:xfrm>
          <a:off x="1806575" y="3851275"/>
          <a:ext cx="5067300" cy="461963"/>
        </p:xfrm>
        <a:graphic>
          <a:graphicData uri="http://schemas.openxmlformats.org/presentationml/2006/ole">
            <p:oleObj spid="_x0000_s12378" name="Equation" r:id="rId4" imgW="2514600" imgH="228600" progId="Equation.3">
              <p:embed/>
            </p:oleObj>
          </a:graphicData>
        </a:graphic>
      </p:graphicFrame>
      <p:graphicFrame>
        <p:nvGraphicFramePr>
          <p:cNvPr id="12293" name="Object 3"/>
          <p:cNvGraphicFramePr>
            <a:graphicFrameLocks noChangeAspect="1"/>
          </p:cNvGraphicFramePr>
          <p:nvPr/>
        </p:nvGraphicFramePr>
        <p:xfrm>
          <a:off x="2114550" y="4427538"/>
          <a:ext cx="1970088" cy="436562"/>
        </p:xfrm>
        <a:graphic>
          <a:graphicData uri="http://schemas.openxmlformats.org/presentationml/2006/ole">
            <p:oleObj spid="_x0000_s12379" name="Equation" r:id="rId5" imgW="977476" imgH="215806" progId="Equation.3">
              <p:embed/>
            </p:oleObj>
          </a:graphicData>
        </a:graphic>
      </p:graphicFrame>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smtClean="0"/>
              <a:t>Operations in an AVL Tree</a:t>
            </a:r>
          </a:p>
        </p:txBody>
      </p:sp>
      <p:sp>
        <p:nvSpPr>
          <p:cNvPr id="388099" name="Rectangle 3"/>
          <p:cNvSpPr>
            <a:spLocks noGrp="1" noChangeArrowheads="1"/>
          </p:cNvSpPr>
          <p:nvPr>
            <p:ph type="body" idx="1"/>
          </p:nvPr>
        </p:nvSpPr>
        <p:spPr/>
        <p:txBody>
          <a:bodyPr/>
          <a:lstStyle/>
          <a:p>
            <a:pPr marL="0" indent="0">
              <a:defRPr/>
            </a:pPr>
            <a:r>
              <a:rPr lang="en-US" dirty="0" smtClean="0"/>
              <a:t>Searching: </a:t>
            </a:r>
            <a:r>
              <a:rPr kumimoji="1" lang="el-GR" dirty="0" smtClean="0"/>
              <a:t>Θ</a:t>
            </a:r>
            <a:r>
              <a:rPr kumimoji="1" lang="en-US" dirty="0" smtClean="0"/>
              <a:t>(</a:t>
            </a:r>
            <a:r>
              <a:rPr kumimoji="1" lang="en-US" dirty="0" err="1" smtClean="0"/>
              <a:t>log</a:t>
            </a:r>
            <a:r>
              <a:rPr kumimoji="1" lang="en-US" i="1" dirty="0" err="1" smtClean="0"/>
              <a:t>n</a:t>
            </a:r>
            <a:r>
              <a:rPr kumimoji="1" lang="en-US" dirty="0" smtClean="0"/>
              <a:t>) </a:t>
            </a:r>
            <a:endParaRPr lang="en-US" dirty="0" smtClean="0"/>
          </a:p>
          <a:p>
            <a:pPr marL="0" indent="0">
              <a:defRPr/>
            </a:pPr>
            <a:r>
              <a:rPr lang="en-US" dirty="0" smtClean="0"/>
              <a:t>Insertion: a new node is inserted at the leaf position</a:t>
            </a:r>
          </a:p>
          <a:p>
            <a:pPr lvl="1">
              <a:defRPr/>
            </a:pPr>
            <a:r>
              <a:rPr lang="en-US" dirty="0" smtClean="0"/>
              <a:t>Searching </a:t>
            </a:r>
            <a:r>
              <a:rPr kumimoji="1" lang="el-GR" dirty="0" smtClean="0"/>
              <a:t>Θ</a:t>
            </a:r>
            <a:r>
              <a:rPr kumimoji="1" lang="en-US" dirty="0" smtClean="0"/>
              <a:t>(</a:t>
            </a:r>
            <a:r>
              <a:rPr kumimoji="1" lang="en-US" dirty="0" err="1" smtClean="0"/>
              <a:t>log</a:t>
            </a:r>
            <a:r>
              <a:rPr kumimoji="1" lang="en-US" i="1" dirty="0" err="1" smtClean="0"/>
              <a:t>n</a:t>
            </a:r>
            <a:r>
              <a:rPr kumimoji="1" lang="en-US" dirty="0" smtClean="0"/>
              <a:t>) </a:t>
            </a:r>
            <a:endParaRPr lang="en-US" dirty="0" smtClean="0"/>
          </a:p>
          <a:p>
            <a:pPr lvl="1">
              <a:defRPr/>
            </a:pPr>
            <a:r>
              <a:rPr lang="en-US" dirty="0" smtClean="0"/>
              <a:t>Rebalance (bottom up) </a:t>
            </a:r>
            <a:r>
              <a:rPr kumimoji="1" lang="el-GR" dirty="0" smtClean="0"/>
              <a:t>Θ</a:t>
            </a:r>
            <a:r>
              <a:rPr kumimoji="1" lang="en-US" dirty="0" smtClean="0"/>
              <a:t>(</a:t>
            </a:r>
            <a:r>
              <a:rPr kumimoji="1" lang="en-US" dirty="0" err="1" smtClean="0"/>
              <a:t>log</a:t>
            </a:r>
            <a:r>
              <a:rPr kumimoji="1" lang="en-US" i="1" dirty="0" err="1" smtClean="0"/>
              <a:t>n</a:t>
            </a:r>
            <a:r>
              <a:rPr kumimoji="1" lang="en-US" dirty="0" smtClean="0"/>
              <a:t>) </a:t>
            </a:r>
            <a:endParaRPr lang="en-US" dirty="0" smtClean="0"/>
          </a:p>
          <a:p>
            <a:pPr marL="0" indent="0">
              <a:defRPr/>
            </a:pPr>
            <a:r>
              <a:rPr lang="en-US" dirty="0" smtClean="0"/>
              <a:t>Deletion:</a:t>
            </a:r>
          </a:p>
          <a:p>
            <a:pPr lvl="1">
              <a:defRPr/>
            </a:pPr>
            <a:r>
              <a:rPr lang="en-US" dirty="0" smtClean="0">
                <a:ea typeface="+mn-ea"/>
                <a:cs typeface="+mn-cs"/>
              </a:rPr>
              <a:t>Searching: </a:t>
            </a:r>
            <a:r>
              <a:rPr lang="el-GR" dirty="0" smtClean="0">
                <a:ea typeface="+mn-ea"/>
                <a:cs typeface="+mn-cs"/>
              </a:rPr>
              <a:t>Θ</a:t>
            </a:r>
            <a:r>
              <a:rPr lang="en-US" dirty="0" smtClean="0">
                <a:ea typeface="+mn-ea"/>
                <a:cs typeface="+mn-cs"/>
              </a:rPr>
              <a:t>(</a:t>
            </a:r>
            <a:r>
              <a:rPr lang="en-US" dirty="0" err="1" smtClean="0">
                <a:ea typeface="+mn-ea"/>
                <a:cs typeface="+mn-cs"/>
              </a:rPr>
              <a:t>logn</a:t>
            </a:r>
            <a:r>
              <a:rPr lang="en-US" dirty="0" smtClean="0">
                <a:ea typeface="+mn-ea"/>
                <a:cs typeface="+mn-cs"/>
              </a:rPr>
              <a:t>) </a:t>
            </a:r>
          </a:p>
          <a:p>
            <a:pPr lvl="1">
              <a:defRPr/>
            </a:pPr>
            <a:r>
              <a:rPr lang="en-US" dirty="0" smtClean="0"/>
              <a:t>Deletion: </a:t>
            </a:r>
          </a:p>
          <a:p>
            <a:pPr lvl="2">
              <a:defRPr/>
            </a:pPr>
            <a:r>
              <a:rPr lang="en-US" dirty="0" smtClean="0"/>
              <a:t>A leaf or a non-leaf node with only one child, remove it. </a:t>
            </a:r>
            <a:r>
              <a:rPr lang="el-GR" sz="1800" dirty="0"/>
              <a:t>Θ</a:t>
            </a:r>
            <a:r>
              <a:rPr lang="en-US" sz="1800" dirty="0" smtClean="0"/>
              <a:t>(1) </a:t>
            </a:r>
            <a:endParaRPr lang="en-US" dirty="0" smtClean="0"/>
          </a:p>
          <a:p>
            <a:pPr lvl="2">
              <a:defRPr/>
            </a:pPr>
            <a:r>
              <a:rPr lang="en-US" dirty="0" smtClean="0"/>
              <a:t>Otherwise, replace it with either the largest in its left </a:t>
            </a:r>
            <a:r>
              <a:rPr lang="en-US" dirty="0" err="1" smtClean="0"/>
              <a:t>subtree</a:t>
            </a:r>
            <a:r>
              <a:rPr lang="en-US" dirty="0" smtClean="0"/>
              <a:t> or the smallest in its right </a:t>
            </a:r>
            <a:r>
              <a:rPr lang="en-US" dirty="0" err="1" smtClean="0"/>
              <a:t>subtree</a:t>
            </a:r>
            <a:r>
              <a:rPr lang="en-US" dirty="0" smtClean="0"/>
              <a:t>, and remove that node. </a:t>
            </a:r>
            <a:r>
              <a:rPr lang="el-GR" sz="1800" dirty="0"/>
              <a:t>Θ</a:t>
            </a:r>
            <a:r>
              <a:rPr lang="en-US" sz="1800" dirty="0"/>
              <a:t>(</a:t>
            </a:r>
            <a:r>
              <a:rPr lang="en-US" sz="1800" dirty="0" err="1"/>
              <a:t>logn</a:t>
            </a:r>
            <a:r>
              <a:rPr lang="en-US" sz="1800" dirty="0"/>
              <a:t>) </a:t>
            </a:r>
            <a:endParaRPr lang="en-US" dirty="0" smtClean="0"/>
          </a:p>
          <a:p>
            <a:pPr lvl="1">
              <a:defRPr/>
            </a:pPr>
            <a:r>
              <a:rPr lang="en-US" dirty="0" smtClean="0"/>
              <a:t>Rebalance </a:t>
            </a:r>
            <a:r>
              <a:rPr kumimoji="1" lang="el-GR" dirty="0" smtClean="0"/>
              <a:t>Θ</a:t>
            </a:r>
            <a:r>
              <a:rPr kumimoji="1" lang="en-US" dirty="0" smtClean="0"/>
              <a:t>(</a:t>
            </a:r>
            <a:r>
              <a:rPr kumimoji="1" lang="en-US" dirty="0" err="1" smtClean="0"/>
              <a:t>log</a:t>
            </a:r>
            <a:r>
              <a:rPr kumimoji="1" lang="en-US" i="1" dirty="0" err="1" smtClean="0"/>
              <a:t>n</a:t>
            </a:r>
            <a:r>
              <a:rPr kumimoji="1" lang="en-US" dirty="0" smtClean="0"/>
              <a:t>) </a:t>
            </a:r>
            <a:endParaRPr lang="en-US" dirty="0" smtClean="0"/>
          </a:p>
          <a:p>
            <a:pPr marL="0" indent="0">
              <a:defRPr/>
            </a:pPr>
            <a:r>
              <a:rPr kumimoji="1" lang="en-US" dirty="0" smtClean="0"/>
              <a:t>Drawbacks: need rotation frequently to rebalance the tree</a:t>
            </a:r>
            <a:endParaRPr kumimoji="1" lang="en-US" dirty="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Other Search Trees</a:t>
            </a:r>
          </a:p>
        </p:txBody>
      </p:sp>
      <p:sp>
        <p:nvSpPr>
          <p:cNvPr id="15363" name="Rectangle 3"/>
          <p:cNvSpPr>
            <a:spLocks noGrp="1" noRot="1" noChangeAspect="1" noMove="1" noResize="1" noEditPoints="1" noAdjustHandles="1" noChangeArrowheads="1" noChangeShapeType="1" noTextEdit="1"/>
          </p:cNvSpPr>
          <p:nvPr>
            <p:ph type="body" idx="1"/>
          </p:nvPr>
        </p:nvSpPr>
        <p:spPr>
          <a:xfrm>
            <a:off x="270640" y="1623965"/>
            <a:ext cx="7772400" cy="4572000"/>
          </a:xfrm>
          <a:blipFill rotWithShape="1">
            <a:blip r:embed="rId3" cstate="print"/>
            <a:stretch>
              <a:fillRect l="-784" t="-1200" r="-1020" b="-10133"/>
            </a:stretch>
          </a:blipFill>
          <a:extLst/>
        </p:spPr>
        <p:txBody>
          <a:bodyPr/>
          <a:lstStyle/>
          <a:p>
            <a:r>
              <a:rPr lang="en-US">
                <a:noFill/>
              </a:rPr>
              <a:t> </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2-3 Tree – A Multiway Search Tree</a:t>
            </a:r>
          </a:p>
        </p:txBody>
      </p:sp>
      <p:sp>
        <p:nvSpPr>
          <p:cNvPr id="15363" name="Content Placeholder 2"/>
          <p:cNvSpPr>
            <a:spLocks noGrp="1"/>
          </p:cNvSpPr>
          <p:nvPr>
            <p:ph idx="1"/>
          </p:nvPr>
        </p:nvSpPr>
        <p:spPr/>
        <p:txBody>
          <a:bodyPr/>
          <a:lstStyle/>
          <a:p>
            <a:pPr>
              <a:buFont typeface="Arial" charset="0"/>
              <a:buChar char="•"/>
            </a:pPr>
            <a:r>
              <a:rPr lang="en-US" altLang="en-US" dirty="0" smtClean="0"/>
              <a:t>A search tree may have 2-node and 3-node</a:t>
            </a:r>
          </a:p>
          <a:p>
            <a:pPr>
              <a:buFont typeface="Arial" charset="0"/>
              <a:buChar char="•"/>
            </a:pPr>
            <a:r>
              <a:rPr lang="en-US" altLang="en-US" dirty="0" smtClean="0"/>
              <a:t>Height balanced – all leaves are on the same level</a:t>
            </a:r>
          </a:p>
          <a:p>
            <a:pPr>
              <a:buFont typeface="Arial" charset="0"/>
              <a:buChar char="•"/>
            </a:pPr>
            <a:endParaRPr lang="en-US" altLang="en-US" dirty="0" smtClean="0"/>
          </a:p>
          <a:p>
            <a:pPr>
              <a:buFont typeface="Arial" charset="0"/>
              <a:buChar char="•"/>
            </a:pPr>
            <a:endParaRPr lang="en-US" altLang="en-US" dirty="0" smtClean="0"/>
          </a:p>
          <a:p>
            <a:pPr>
              <a:buFont typeface="Arial" charset="0"/>
              <a:buChar char="•"/>
            </a:pPr>
            <a:endParaRPr lang="en-US" altLang="en-US" dirty="0" smtClean="0"/>
          </a:p>
          <a:p>
            <a:pPr>
              <a:buFont typeface="Arial" charset="0"/>
              <a:buChar char="•"/>
            </a:pPr>
            <a:endParaRPr lang="en-US" altLang="en-US" dirty="0" smtClean="0"/>
          </a:p>
          <a:p>
            <a:pPr>
              <a:buFont typeface="Arial" charset="0"/>
              <a:buChar char="•"/>
            </a:pPr>
            <a:endParaRPr lang="en-US" altLang="en-US" dirty="0" smtClean="0"/>
          </a:p>
          <a:p>
            <a:pPr>
              <a:buFont typeface="Arial" charset="0"/>
              <a:buChar char="•"/>
            </a:pPr>
            <a:r>
              <a:rPr lang="en-US" altLang="en-US" dirty="0" smtClean="0"/>
              <a:t>Constructed by successive insertions of keys </a:t>
            </a:r>
          </a:p>
          <a:p>
            <a:pPr>
              <a:buFont typeface="Arial" charset="0"/>
              <a:buChar char="•"/>
            </a:pPr>
            <a:r>
              <a:rPr lang="en-US" altLang="en-US" dirty="0" smtClean="0"/>
              <a:t>A new key is always inserted into a leaf of the tree.  If the leaf is a 3-node (with two keys) already, it’s split into two with the middle key promoted to the parent. </a:t>
            </a:r>
          </a:p>
          <a:p>
            <a:pPr>
              <a:buFont typeface="Arial" charset="0"/>
              <a:buChar char="•"/>
            </a:pPr>
            <a:endParaRPr lang="en-US" altLang="en-US" dirty="0" smtClean="0"/>
          </a:p>
          <a:p>
            <a:endParaRPr lang="en-US" altLang="en-US" dirty="0" smtClean="0"/>
          </a:p>
        </p:txBody>
      </p:sp>
      <p:pic>
        <p:nvPicPr>
          <p:cNvPr id="15364" name="Picture 2" descr="fig06_07"/>
          <p:cNvPicPr>
            <a:picLocks noChangeAspect="1" noChangeArrowheads="1"/>
          </p:cNvPicPr>
          <p:nvPr/>
        </p:nvPicPr>
        <p:blipFill>
          <a:blip r:embed="rId2" cstate="print">
            <a:extLst>
              <a:ext uri="{28A0092B-C50C-407E-A947-70E740481C1C}">
                <a14:useLocalDpi xmlns="" xmlns:a14="http://schemas.microsoft.com/office/drawing/2010/main" val="0"/>
              </a:ext>
            </a:extLst>
          </a:blip>
          <a:srcRect b="11005"/>
          <a:stretch>
            <a:fillRect/>
          </a:stretch>
        </p:blipFill>
        <p:spPr bwMode="auto">
          <a:xfrm>
            <a:off x="1268413" y="2930525"/>
            <a:ext cx="5799137" cy="1903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An Example of 2-3 Tree Construction</a:t>
            </a:r>
          </a:p>
        </p:txBody>
      </p:sp>
      <p:sp>
        <p:nvSpPr>
          <p:cNvPr id="16387" name="Content Placeholder 2"/>
          <p:cNvSpPr>
            <a:spLocks noGrp="1"/>
          </p:cNvSpPr>
          <p:nvPr>
            <p:ph idx="1"/>
          </p:nvPr>
        </p:nvSpPr>
        <p:spPr/>
        <p:txBody>
          <a:bodyPr/>
          <a:lstStyle/>
          <a:p>
            <a:r>
              <a:rPr lang="en-US" altLang="en-US" smtClean="0"/>
              <a:t>Construct a 2-3 tree for the list  9, 5, 8, 3, 2, 4, 7</a:t>
            </a:r>
            <a:r>
              <a:rPr lang="en-US" altLang="en-US" sz="1800" smtClean="0"/>
              <a:t> </a:t>
            </a:r>
          </a:p>
          <a:p>
            <a:endParaRPr lang="en-US" altLang="en-US" smtClean="0"/>
          </a:p>
        </p:txBody>
      </p:sp>
      <p:pic>
        <p:nvPicPr>
          <p:cNvPr id="16388" name="Picture 4" descr="Fig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3863" y="2011363"/>
            <a:ext cx="8610600" cy="4375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Note on 2-3 Tree</a:t>
            </a:r>
          </a:p>
        </p:txBody>
      </p:sp>
      <p:sp>
        <p:nvSpPr>
          <p:cNvPr id="17411" name="Content Placeholder 2"/>
          <p:cNvSpPr>
            <a:spLocks noGrp="1"/>
          </p:cNvSpPr>
          <p:nvPr>
            <p:ph idx="1"/>
          </p:nvPr>
        </p:nvSpPr>
        <p:spPr/>
        <p:txBody>
          <a:bodyPr/>
          <a:lstStyle/>
          <a:p>
            <a:pPr>
              <a:buFont typeface="Arial" charset="0"/>
              <a:buChar char="•"/>
            </a:pPr>
            <a:r>
              <a:rPr lang="en-US" altLang="en-US" smtClean="0"/>
              <a:t>Height of the tree log</a:t>
            </a:r>
            <a:r>
              <a:rPr lang="en-US" altLang="en-US" baseline="-25000" smtClean="0"/>
              <a:t>3 </a:t>
            </a:r>
            <a:r>
              <a:rPr lang="en-US" altLang="en-US" smtClean="0">
                <a:cs typeface="Times New Roman" pitchFamily="18" charset="0"/>
              </a:rPr>
              <a:t>(</a:t>
            </a:r>
            <a:r>
              <a:rPr lang="en-US" altLang="en-US" i="1" smtClean="0">
                <a:cs typeface="Times New Roman" pitchFamily="18" charset="0"/>
              </a:rPr>
              <a:t>n </a:t>
            </a:r>
            <a:r>
              <a:rPr lang="en-US" altLang="en-US" smtClean="0">
                <a:cs typeface="Times New Roman" pitchFamily="18" charset="0"/>
              </a:rPr>
              <a:t>+ 1) - 1 </a:t>
            </a:r>
            <a:r>
              <a:rPr lang="en-US" altLang="en-US" smtClean="0">
                <a:cs typeface="Times New Roman" pitchFamily="18" charset="0"/>
                <a:sym typeface="Symbol" pitchFamily="18" charset="2"/>
              </a:rPr>
              <a:t> </a:t>
            </a:r>
            <a:r>
              <a:rPr lang="en-US" altLang="en-US" i="1" smtClean="0"/>
              <a:t>h</a:t>
            </a:r>
            <a:r>
              <a:rPr lang="en-US" altLang="en-US" smtClean="0"/>
              <a:t>  </a:t>
            </a:r>
            <a:r>
              <a:rPr lang="en-US" altLang="en-US" smtClean="0">
                <a:cs typeface="Times New Roman" pitchFamily="18" charset="0"/>
                <a:sym typeface="Symbol" pitchFamily="18" charset="2"/>
              </a:rPr>
              <a:t></a:t>
            </a:r>
            <a:r>
              <a:rPr lang="en-US" altLang="en-US" smtClean="0">
                <a:cs typeface="Times New Roman" pitchFamily="18" charset="0"/>
              </a:rPr>
              <a:t>  </a:t>
            </a:r>
            <a:r>
              <a:rPr lang="en-US" altLang="en-US" smtClean="0"/>
              <a:t>log</a:t>
            </a:r>
            <a:r>
              <a:rPr lang="en-US" altLang="en-US" baseline="-25000" smtClean="0"/>
              <a:t>2</a:t>
            </a:r>
            <a:r>
              <a:rPr lang="en-US" altLang="en-US" smtClean="0">
                <a:cs typeface="Times New Roman" pitchFamily="18" charset="0"/>
              </a:rPr>
              <a:t> (</a:t>
            </a:r>
            <a:r>
              <a:rPr lang="en-US" altLang="en-US" i="1" smtClean="0">
                <a:cs typeface="Times New Roman" pitchFamily="18" charset="0"/>
              </a:rPr>
              <a:t>n </a:t>
            </a:r>
            <a:r>
              <a:rPr lang="en-US" altLang="en-US" smtClean="0">
                <a:cs typeface="Times New Roman" pitchFamily="18" charset="0"/>
              </a:rPr>
              <a:t>+ 1)  - 1</a:t>
            </a:r>
          </a:p>
          <a:p>
            <a:pPr>
              <a:buFont typeface="Arial" charset="0"/>
              <a:buChar char="•"/>
            </a:pPr>
            <a:r>
              <a:rPr lang="en-US" altLang="en-US" smtClean="0">
                <a:cs typeface="Times New Roman" pitchFamily="18" charset="0"/>
              </a:rPr>
              <a:t>Time efficiency </a:t>
            </a:r>
          </a:p>
          <a:p>
            <a:pPr lvl="1"/>
            <a:r>
              <a:rPr lang="en-US" altLang="en-US" smtClean="0">
                <a:cs typeface="Times New Roman" pitchFamily="18" charset="0"/>
              </a:rPr>
              <a:t>Search, insertion, and deletion are in </a:t>
            </a:r>
            <a:r>
              <a:rPr lang="en-US" altLang="en-US" smtClean="0">
                <a:cs typeface="Times New Roman" pitchFamily="18" charset="0"/>
                <a:sym typeface="Symbol" pitchFamily="18" charset="2"/>
              </a:rPr>
              <a:t></a:t>
            </a:r>
            <a:r>
              <a:rPr lang="en-US" altLang="en-US" smtClean="0">
                <a:cs typeface="Times New Roman" pitchFamily="18" charset="0"/>
              </a:rPr>
              <a:t>(</a:t>
            </a:r>
            <a:r>
              <a:rPr lang="en-US" altLang="en-US" smtClean="0"/>
              <a:t>log </a:t>
            </a:r>
            <a:r>
              <a:rPr lang="en-US" altLang="en-US" i="1" smtClean="0"/>
              <a:t>n</a:t>
            </a:r>
            <a:r>
              <a:rPr lang="en-US" altLang="en-US" smtClean="0">
                <a:cs typeface="Times New Roman" pitchFamily="18" charset="0"/>
              </a:rPr>
              <a:t>) </a:t>
            </a:r>
            <a:br>
              <a:rPr lang="en-US" altLang="en-US" smtClean="0">
                <a:cs typeface="Times New Roman" pitchFamily="18" charset="0"/>
              </a:rPr>
            </a:br>
            <a:endParaRPr lang="en-US" altLang="en-US" smtClean="0">
              <a:cs typeface="Times New Roman" pitchFamily="18" charset="0"/>
            </a:endParaRPr>
          </a:p>
          <a:p>
            <a:r>
              <a:rPr lang="en-US" altLang="en-US" smtClean="0">
                <a:cs typeface="Times New Roman" pitchFamily="18" charset="0"/>
              </a:rPr>
              <a:t>The idea of 2-3 tree can be generalized by allowing more keys per node </a:t>
            </a:r>
          </a:p>
          <a:p>
            <a:pPr lvl="1"/>
            <a:r>
              <a:rPr lang="en-US" altLang="en-US" sz="2400" smtClean="0">
                <a:cs typeface="Times New Roman" pitchFamily="18" charset="0"/>
              </a:rPr>
              <a:t>2-3-4 trees </a:t>
            </a:r>
          </a:p>
          <a:p>
            <a:pPr lvl="1"/>
            <a:r>
              <a:rPr lang="en-US" altLang="en-US" sz="2400" smtClean="0">
                <a:cs typeface="Times New Roman" pitchFamily="18" charset="0"/>
              </a:rPr>
              <a:t>B-trees</a:t>
            </a:r>
            <a:endParaRPr lang="en-US" altLang="en-US" smtClean="0"/>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Priority Queues</a:t>
            </a:r>
          </a:p>
        </p:txBody>
      </p:sp>
      <p:sp>
        <p:nvSpPr>
          <p:cNvPr id="3075" name="Rectangle 3"/>
          <p:cNvSpPr>
            <a:spLocks noGrp="1" noChangeArrowheads="1"/>
          </p:cNvSpPr>
          <p:nvPr>
            <p:ph type="body" idx="1"/>
          </p:nvPr>
        </p:nvSpPr>
        <p:spPr/>
        <p:txBody>
          <a:bodyPr/>
          <a:lstStyle/>
          <a:p>
            <a:pPr eaLnBrk="1" hangingPunct="1"/>
            <a:r>
              <a:rPr lang="en-US" altLang="en-US" smtClean="0"/>
              <a:t>A </a:t>
            </a:r>
            <a:r>
              <a:rPr lang="en-US" altLang="en-US" i="1" smtClean="0"/>
              <a:t>priority queue </a:t>
            </a:r>
            <a:r>
              <a:rPr lang="en-US" altLang="en-US" smtClean="0"/>
              <a:t> is the ADT (abstract data type) of an ordered set with the operations:</a:t>
            </a:r>
          </a:p>
          <a:p>
            <a:pPr lvl="1" eaLnBrk="1" hangingPunct="1"/>
            <a:r>
              <a:rPr lang="en-US" altLang="en-US" smtClean="0"/>
              <a:t>find element with highest priority                          </a:t>
            </a:r>
          </a:p>
          <a:p>
            <a:pPr lvl="1" eaLnBrk="1" hangingPunct="1"/>
            <a:r>
              <a:rPr lang="en-US" altLang="en-US" smtClean="0"/>
              <a:t>delete element with highest priority                    </a:t>
            </a:r>
          </a:p>
          <a:p>
            <a:pPr lvl="1" eaLnBrk="1" hangingPunct="1"/>
            <a:r>
              <a:rPr lang="en-US" altLang="en-US" smtClean="0"/>
              <a:t>insert element with assigned priority         </a:t>
            </a:r>
          </a:p>
          <a:p>
            <a:pPr eaLnBrk="1" hangingPunct="1"/>
            <a:r>
              <a:rPr lang="en-US" altLang="en-US" smtClean="0"/>
              <a:t>Applications:</a:t>
            </a:r>
          </a:p>
          <a:p>
            <a:pPr lvl="1" eaLnBrk="1" hangingPunct="1"/>
            <a:r>
              <a:rPr lang="en-US" altLang="en-US" smtClean="0"/>
              <a:t>Scheduling in computer operating system, traffic management, communication networks</a:t>
            </a:r>
          </a:p>
          <a:p>
            <a:pPr lvl="1" eaLnBrk="1" hangingPunct="1"/>
            <a:r>
              <a:rPr lang="en-US" altLang="en-US" smtClean="0"/>
              <a:t>Critical data structure for implementing many algorithms</a:t>
            </a:r>
          </a:p>
          <a:p>
            <a:pPr lvl="2" eaLnBrk="1" hangingPunct="1"/>
            <a:r>
              <a:rPr lang="en-US" altLang="en-US" sz="1800" smtClean="0"/>
              <a:t>Prim’s algorithm</a:t>
            </a:r>
          </a:p>
          <a:p>
            <a:pPr lvl="2" eaLnBrk="1" hangingPunct="1"/>
            <a:r>
              <a:rPr lang="en-US" altLang="en-US" sz="1800" smtClean="0"/>
              <a:t>Dijkstra’s algorithm</a:t>
            </a:r>
          </a:p>
          <a:p>
            <a:pPr lvl="2" eaLnBrk="1" hangingPunct="1"/>
            <a:r>
              <a:rPr lang="en-US" altLang="en-US" sz="1800" smtClean="0"/>
              <a:t>Huffman coding</a:t>
            </a:r>
          </a:p>
          <a:p>
            <a:pPr eaLnBrk="1" hangingPunct="1"/>
            <a:r>
              <a:rPr lang="en-US" altLang="en-US" smtClean="0"/>
              <a:t>Heaps are very good for implementing priority queues</a:t>
            </a:r>
          </a:p>
        </p:txBody>
      </p:sp>
    </p:spTree>
    <p:extLst>
      <p:ext uri="{BB962C8B-B14F-4D97-AF65-F5344CB8AC3E}">
        <p14:creationId xmlns="" xmlns:p14="http://schemas.microsoft.com/office/powerpoint/2010/main" val="811065314"/>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Heapsort</a:t>
            </a:r>
          </a:p>
        </p:txBody>
      </p:sp>
      <p:sp>
        <p:nvSpPr>
          <p:cNvPr id="18435" name="Rectangle 3"/>
          <p:cNvSpPr>
            <a:spLocks noGrp="1" noChangeArrowheads="1"/>
          </p:cNvSpPr>
          <p:nvPr>
            <p:ph type="body" idx="1"/>
          </p:nvPr>
        </p:nvSpPr>
        <p:spPr/>
        <p:txBody>
          <a:bodyPr/>
          <a:lstStyle/>
          <a:p>
            <a:pPr marL="0" indent="0"/>
            <a:r>
              <a:rPr lang="en-US" altLang="en-US" sz="2400" u="sng" smtClean="0"/>
              <a:t>Definition:</a:t>
            </a:r>
          </a:p>
          <a:p>
            <a:pPr marL="0" indent="0"/>
            <a:r>
              <a:rPr lang="en-US" altLang="en-US" smtClean="0"/>
              <a:t>A </a:t>
            </a:r>
            <a:r>
              <a:rPr lang="en-US" altLang="en-US" i="1" smtClean="0"/>
              <a:t>heap</a:t>
            </a:r>
            <a:r>
              <a:rPr lang="en-US" altLang="en-US" smtClean="0"/>
              <a:t> is a binary tree with the following conditions:</a:t>
            </a:r>
          </a:p>
          <a:p>
            <a:pPr marL="0" indent="0"/>
            <a:r>
              <a:rPr lang="en-US" altLang="en-US" smtClean="0"/>
              <a:t>(1) it is </a:t>
            </a:r>
            <a:r>
              <a:rPr lang="en-US" altLang="en-US" smtClean="0">
                <a:solidFill>
                  <a:srgbClr val="FF0000"/>
                </a:solidFill>
              </a:rPr>
              <a:t>essentially complete: </a:t>
            </a:r>
            <a:r>
              <a:rPr lang="en-US" altLang="en-US" smtClean="0"/>
              <a:t>all its levels are full except possibly the last level, where only some rightmost leaves may be missing</a:t>
            </a:r>
          </a:p>
          <a:p>
            <a:pPr marL="0" indent="0"/>
            <a:endParaRPr lang="en-US" altLang="en-US" smtClean="0"/>
          </a:p>
          <a:p>
            <a:pPr marL="0" indent="0"/>
            <a:endParaRPr lang="en-US" altLang="en-US" smtClean="0"/>
          </a:p>
          <a:p>
            <a:pPr marL="0" indent="0"/>
            <a:endParaRPr lang="en-US" altLang="en-US" smtClean="0"/>
          </a:p>
          <a:p>
            <a:pPr marL="0" indent="0"/>
            <a:r>
              <a:rPr lang="en-US" altLang="en-US" smtClean="0"/>
              <a:t>(2) The key at each node is </a:t>
            </a:r>
            <a:r>
              <a:rPr lang="en-US" altLang="en-US" smtClean="0">
                <a:cs typeface="Times New Roman" pitchFamily="18" charset="0"/>
              </a:rPr>
              <a:t>≥ keys at its children</a:t>
            </a:r>
          </a:p>
          <a:p>
            <a:pPr marL="0" indent="0"/>
            <a:endParaRPr lang="en-US" altLang="en-US" smtClean="0"/>
          </a:p>
        </p:txBody>
      </p:sp>
      <p:grpSp>
        <p:nvGrpSpPr>
          <p:cNvPr id="18436" name="Group 4"/>
          <p:cNvGrpSpPr>
            <a:grpSpLocks/>
          </p:cNvGrpSpPr>
          <p:nvPr/>
        </p:nvGrpSpPr>
        <p:grpSpPr bwMode="auto">
          <a:xfrm>
            <a:off x="2997200" y="3697288"/>
            <a:ext cx="2362200" cy="1295400"/>
            <a:chOff x="3504" y="2448"/>
            <a:chExt cx="1488" cy="816"/>
          </a:xfrm>
        </p:grpSpPr>
        <p:sp>
          <p:nvSpPr>
            <p:cNvPr id="18437" name="AutoShape 5"/>
            <p:cNvSpPr>
              <a:spLocks noChangeArrowheads="1"/>
            </p:cNvSpPr>
            <p:nvPr/>
          </p:nvSpPr>
          <p:spPr bwMode="auto">
            <a:xfrm>
              <a:off x="3600" y="2448"/>
              <a:ext cx="1392" cy="672"/>
            </a:xfrm>
            <a:prstGeom prst="triangle">
              <a:avLst>
                <a:gd name="adj" fmla="val 50000"/>
              </a:avLst>
            </a:prstGeom>
            <a:solidFill>
              <a:schemeClr val="accent1"/>
            </a:solidFill>
            <a:ln w="12700">
              <a:solidFill>
                <a:srgbClr val="FF0000"/>
              </a:solidFill>
              <a:miter lim="800000"/>
              <a:headEnd type="none" w="sm" len="sm"/>
              <a:tailEnd type="none" w="sm" len="sm"/>
            </a:ln>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8438" name="Oval 6"/>
            <p:cNvSpPr>
              <a:spLocks noChangeArrowheads="1"/>
            </p:cNvSpPr>
            <p:nvPr/>
          </p:nvSpPr>
          <p:spPr bwMode="auto">
            <a:xfrm>
              <a:off x="4464" y="3120"/>
              <a:ext cx="48" cy="48"/>
            </a:xfrm>
            <a:prstGeom prst="ellipse">
              <a:avLst/>
            </a:prstGeom>
            <a:solidFill>
              <a:schemeClr val="accent1"/>
            </a:solidFill>
            <a:ln w="12700">
              <a:solidFill>
                <a:srgbClr val="FF0000"/>
              </a:solidFill>
              <a:round/>
              <a:headEnd type="none" w="sm" len="sm"/>
              <a:tailEnd type="none" w="sm" len="sm"/>
            </a:ln>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8439" name="Oval 7"/>
            <p:cNvSpPr>
              <a:spLocks noChangeArrowheads="1"/>
            </p:cNvSpPr>
            <p:nvPr/>
          </p:nvSpPr>
          <p:spPr bwMode="auto">
            <a:xfrm>
              <a:off x="4368" y="3216"/>
              <a:ext cx="48" cy="48"/>
            </a:xfrm>
            <a:prstGeom prst="ellipse">
              <a:avLst/>
            </a:prstGeom>
            <a:solidFill>
              <a:schemeClr val="accent1"/>
            </a:solidFill>
            <a:ln w="12700">
              <a:solidFill>
                <a:srgbClr val="FF0000"/>
              </a:solidFill>
              <a:round/>
              <a:headEnd type="none" w="sm" len="sm"/>
              <a:tailEnd type="none" w="sm" len="sm"/>
            </a:ln>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8440" name="Line 8"/>
            <p:cNvSpPr>
              <a:spLocks noChangeShapeType="1"/>
            </p:cNvSpPr>
            <p:nvPr/>
          </p:nvSpPr>
          <p:spPr bwMode="auto">
            <a:xfrm flipH="1">
              <a:off x="4416" y="3168"/>
              <a:ext cx="48" cy="48"/>
            </a:xfrm>
            <a:prstGeom prst="line">
              <a:avLst/>
            </a:prstGeom>
            <a:noFill/>
            <a:ln w="127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nvGrpSpPr>
            <p:cNvPr id="18441" name="Group 9"/>
            <p:cNvGrpSpPr>
              <a:grpSpLocks/>
            </p:cNvGrpSpPr>
            <p:nvPr/>
          </p:nvGrpSpPr>
          <p:grpSpPr bwMode="auto">
            <a:xfrm>
              <a:off x="4080" y="3120"/>
              <a:ext cx="240" cy="144"/>
              <a:chOff x="1056" y="4032"/>
              <a:chExt cx="240" cy="144"/>
            </a:xfrm>
          </p:grpSpPr>
          <p:sp>
            <p:nvSpPr>
              <p:cNvPr id="18454" name="Oval 10"/>
              <p:cNvSpPr>
                <a:spLocks noChangeArrowheads="1"/>
              </p:cNvSpPr>
              <p:nvPr/>
            </p:nvSpPr>
            <p:spPr bwMode="auto">
              <a:xfrm>
                <a:off x="1152" y="4032"/>
                <a:ext cx="48" cy="48"/>
              </a:xfrm>
              <a:prstGeom prst="ellipse">
                <a:avLst/>
              </a:prstGeom>
              <a:solidFill>
                <a:schemeClr val="accent1"/>
              </a:solidFill>
              <a:ln w="12700">
                <a:solidFill>
                  <a:srgbClr val="FF0000"/>
                </a:solidFill>
                <a:round/>
                <a:headEnd type="none" w="sm" len="sm"/>
                <a:tailEnd type="none" w="sm" len="sm"/>
              </a:ln>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8455" name="Oval 11"/>
              <p:cNvSpPr>
                <a:spLocks noChangeArrowheads="1"/>
              </p:cNvSpPr>
              <p:nvPr/>
            </p:nvSpPr>
            <p:spPr bwMode="auto">
              <a:xfrm>
                <a:off x="1056" y="4128"/>
                <a:ext cx="48" cy="48"/>
              </a:xfrm>
              <a:prstGeom prst="ellipse">
                <a:avLst/>
              </a:prstGeom>
              <a:solidFill>
                <a:schemeClr val="accent1"/>
              </a:solidFill>
              <a:ln w="12700">
                <a:solidFill>
                  <a:srgbClr val="FF0000"/>
                </a:solidFill>
                <a:round/>
                <a:headEnd type="none" w="sm" len="sm"/>
                <a:tailEnd type="none" w="sm" len="sm"/>
              </a:ln>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8456" name="Oval 12"/>
              <p:cNvSpPr>
                <a:spLocks noChangeArrowheads="1"/>
              </p:cNvSpPr>
              <p:nvPr/>
            </p:nvSpPr>
            <p:spPr bwMode="auto">
              <a:xfrm>
                <a:off x="1248" y="4128"/>
                <a:ext cx="48" cy="48"/>
              </a:xfrm>
              <a:prstGeom prst="ellipse">
                <a:avLst/>
              </a:prstGeom>
              <a:solidFill>
                <a:schemeClr val="accent1"/>
              </a:solidFill>
              <a:ln w="12700">
                <a:solidFill>
                  <a:srgbClr val="FF0000"/>
                </a:solidFill>
                <a:round/>
                <a:headEnd type="none" w="sm" len="sm"/>
                <a:tailEnd type="none" w="sm" len="sm"/>
              </a:ln>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8457" name="Line 13"/>
              <p:cNvSpPr>
                <a:spLocks noChangeShapeType="1"/>
              </p:cNvSpPr>
              <p:nvPr/>
            </p:nvSpPr>
            <p:spPr bwMode="auto">
              <a:xfrm flipH="1">
                <a:off x="1104" y="4080"/>
                <a:ext cx="48" cy="48"/>
              </a:xfrm>
              <a:prstGeom prst="line">
                <a:avLst/>
              </a:prstGeom>
              <a:noFill/>
              <a:ln w="127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8458" name="Line 14"/>
              <p:cNvSpPr>
                <a:spLocks noChangeShapeType="1"/>
              </p:cNvSpPr>
              <p:nvPr/>
            </p:nvSpPr>
            <p:spPr bwMode="auto">
              <a:xfrm>
                <a:off x="1200" y="4080"/>
                <a:ext cx="48" cy="48"/>
              </a:xfrm>
              <a:prstGeom prst="line">
                <a:avLst/>
              </a:prstGeom>
              <a:noFill/>
              <a:ln w="127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8442" name="Group 15"/>
            <p:cNvGrpSpPr>
              <a:grpSpLocks/>
            </p:cNvGrpSpPr>
            <p:nvPr/>
          </p:nvGrpSpPr>
          <p:grpSpPr bwMode="auto">
            <a:xfrm>
              <a:off x="3792" y="3120"/>
              <a:ext cx="240" cy="144"/>
              <a:chOff x="1056" y="4032"/>
              <a:chExt cx="240" cy="144"/>
            </a:xfrm>
          </p:grpSpPr>
          <p:sp>
            <p:nvSpPr>
              <p:cNvPr id="18449" name="Oval 16"/>
              <p:cNvSpPr>
                <a:spLocks noChangeArrowheads="1"/>
              </p:cNvSpPr>
              <p:nvPr/>
            </p:nvSpPr>
            <p:spPr bwMode="auto">
              <a:xfrm>
                <a:off x="1152" y="4032"/>
                <a:ext cx="48" cy="48"/>
              </a:xfrm>
              <a:prstGeom prst="ellipse">
                <a:avLst/>
              </a:prstGeom>
              <a:solidFill>
                <a:schemeClr val="accent1"/>
              </a:solidFill>
              <a:ln w="12700">
                <a:solidFill>
                  <a:srgbClr val="FF0000"/>
                </a:solidFill>
                <a:round/>
                <a:headEnd type="none" w="sm" len="sm"/>
                <a:tailEnd type="none" w="sm" len="sm"/>
              </a:ln>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8450" name="Oval 17"/>
              <p:cNvSpPr>
                <a:spLocks noChangeArrowheads="1"/>
              </p:cNvSpPr>
              <p:nvPr/>
            </p:nvSpPr>
            <p:spPr bwMode="auto">
              <a:xfrm>
                <a:off x="1056" y="4128"/>
                <a:ext cx="48" cy="48"/>
              </a:xfrm>
              <a:prstGeom prst="ellipse">
                <a:avLst/>
              </a:prstGeom>
              <a:solidFill>
                <a:schemeClr val="accent1"/>
              </a:solidFill>
              <a:ln w="12700">
                <a:solidFill>
                  <a:srgbClr val="FF0000"/>
                </a:solidFill>
                <a:round/>
                <a:headEnd type="none" w="sm" len="sm"/>
                <a:tailEnd type="none" w="sm" len="sm"/>
              </a:ln>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8451" name="Oval 18"/>
              <p:cNvSpPr>
                <a:spLocks noChangeArrowheads="1"/>
              </p:cNvSpPr>
              <p:nvPr/>
            </p:nvSpPr>
            <p:spPr bwMode="auto">
              <a:xfrm>
                <a:off x="1248" y="4128"/>
                <a:ext cx="48" cy="48"/>
              </a:xfrm>
              <a:prstGeom prst="ellipse">
                <a:avLst/>
              </a:prstGeom>
              <a:solidFill>
                <a:schemeClr val="accent1"/>
              </a:solidFill>
              <a:ln w="12700">
                <a:solidFill>
                  <a:srgbClr val="FF0000"/>
                </a:solidFill>
                <a:round/>
                <a:headEnd type="none" w="sm" len="sm"/>
                <a:tailEnd type="none" w="sm" len="sm"/>
              </a:ln>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8452" name="Line 19"/>
              <p:cNvSpPr>
                <a:spLocks noChangeShapeType="1"/>
              </p:cNvSpPr>
              <p:nvPr/>
            </p:nvSpPr>
            <p:spPr bwMode="auto">
              <a:xfrm flipH="1">
                <a:off x="1104" y="4080"/>
                <a:ext cx="48" cy="48"/>
              </a:xfrm>
              <a:prstGeom prst="line">
                <a:avLst/>
              </a:prstGeom>
              <a:noFill/>
              <a:ln w="127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8453" name="Line 20"/>
              <p:cNvSpPr>
                <a:spLocks noChangeShapeType="1"/>
              </p:cNvSpPr>
              <p:nvPr/>
            </p:nvSpPr>
            <p:spPr bwMode="auto">
              <a:xfrm>
                <a:off x="1200" y="4080"/>
                <a:ext cx="48" cy="48"/>
              </a:xfrm>
              <a:prstGeom prst="line">
                <a:avLst/>
              </a:prstGeom>
              <a:noFill/>
              <a:ln w="127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8443" name="Group 21"/>
            <p:cNvGrpSpPr>
              <a:grpSpLocks/>
            </p:cNvGrpSpPr>
            <p:nvPr/>
          </p:nvGrpSpPr>
          <p:grpSpPr bwMode="auto">
            <a:xfrm>
              <a:off x="3504" y="3120"/>
              <a:ext cx="240" cy="144"/>
              <a:chOff x="1056" y="4032"/>
              <a:chExt cx="240" cy="144"/>
            </a:xfrm>
          </p:grpSpPr>
          <p:sp>
            <p:nvSpPr>
              <p:cNvPr id="18444" name="Oval 22"/>
              <p:cNvSpPr>
                <a:spLocks noChangeArrowheads="1"/>
              </p:cNvSpPr>
              <p:nvPr/>
            </p:nvSpPr>
            <p:spPr bwMode="auto">
              <a:xfrm>
                <a:off x="1152" y="4032"/>
                <a:ext cx="48" cy="48"/>
              </a:xfrm>
              <a:prstGeom prst="ellipse">
                <a:avLst/>
              </a:prstGeom>
              <a:solidFill>
                <a:schemeClr val="accent1"/>
              </a:solidFill>
              <a:ln w="12700">
                <a:solidFill>
                  <a:srgbClr val="FF0000"/>
                </a:solidFill>
                <a:round/>
                <a:headEnd type="none" w="sm" len="sm"/>
                <a:tailEnd type="none" w="sm" len="sm"/>
              </a:ln>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8445" name="Oval 23"/>
              <p:cNvSpPr>
                <a:spLocks noChangeArrowheads="1"/>
              </p:cNvSpPr>
              <p:nvPr/>
            </p:nvSpPr>
            <p:spPr bwMode="auto">
              <a:xfrm>
                <a:off x="1056" y="4128"/>
                <a:ext cx="48" cy="48"/>
              </a:xfrm>
              <a:prstGeom prst="ellipse">
                <a:avLst/>
              </a:prstGeom>
              <a:solidFill>
                <a:schemeClr val="accent1"/>
              </a:solidFill>
              <a:ln w="12700">
                <a:solidFill>
                  <a:srgbClr val="FF0000"/>
                </a:solidFill>
                <a:round/>
                <a:headEnd type="none" w="sm" len="sm"/>
                <a:tailEnd type="none" w="sm" len="sm"/>
              </a:ln>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8446" name="Oval 24"/>
              <p:cNvSpPr>
                <a:spLocks noChangeArrowheads="1"/>
              </p:cNvSpPr>
              <p:nvPr/>
            </p:nvSpPr>
            <p:spPr bwMode="auto">
              <a:xfrm>
                <a:off x="1248" y="4128"/>
                <a:ext cx="48" cy="48"/>
              </a:xfrm>
              <a:prstGeom prst="ellipse">
                <a:avLst/>
              </a:prstGeom>
              <a:solidFill>
                <a:schemeClr val="accent1"/>
              </a:solidFill>
              <a:ln w="12700">
                <a:solidFill>
                  <a:srgbClr val="FF0000"/>
                </a:solidFill>
                <a:round/>
                <a:headEnd type="none" w="sm" len="sm"/>
                <a:tailEnd type="none" w="sm" len="sm"/>
              </a:ln>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8447" name="Line 25"/>
              <p:cNvSpPr>
                <a:spLocks noChangeShapeType="1"/>
              </p:cNvSpPr>
              <p:nvPr/>
            </p:nvSpPr>
            <p:spPr bwMode="auto">
              <a:xfrm flipH="1">
                <a:off x="1104" y="4080"/>
                <a:ext cx="48" cy="48"/>
              </a:xfrm>
              <a:prstGeom prst="line">
                <a:avLst/>
              </a:prstGeom>
              <a:noFill/>
              <a:ln w="127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8448" name="Line 26"/>
              <p:cNvSpPr>
                <a:spLocks noChangeShapeType="1"/>
              </p:cNvSpPr>
              <p:nvPr/>
            </p:nvSpPr>
            <p:spPr bwMode="auto">
              <a:xfrm>
                <a:off x="1200" y="4080"/>
                <a:ext cx="48" cy="48"/>
              </a:xfrm>
              <a:prstGeom prst="line">
                <a:avLst/>
              </a:prstGeom>
              <a:noFill/>
              <a:ln w="127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gr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smtClean="0"/>
              <a:t>Example 1: Searching Problem</a:t>
            </a:r>
          </a:p>
        </p:txBody>
      </p:sp>
      <p:sp>
        <p:nvSpPr>
          <p:cNvPr id="12291" name="Rectangle 3"/>
          <p:cNvSpPr>
            <a:spLocks noGrp="1" noChangeArrowheads="1"/>
          </p:cNvSpPr>
          <p:nvPr>
            <p:ph type="body" idx="1"/>
          </p:nvPr>
        </p:nvSpPr>
        <p:spPr/>
        <p:txBody>
          <a:bodyPr/>
          <a:lstStyle/>
          <a:p>
            <a:pPr marL="0" indent="0" eaLnBrk="1" hangingPunct="1"/>
            <a:r>
              <a:rPr lang="en-US" altLang="en-US" dirty="0" smtClean="0"/>
              <a:t>Find a value </a:t>
            </a:r>
            <a:r>
              <a:rPr lang="en-US" altLang="en-US" i="1" dirty="0" smtClean="0"/>
              <a:t>v</a:t>
            </a:r>
            <a:r>
              <a:rPr lang="en-US" altLang="en-US" dirty="0" smtClean="0"/>
              <a:t> in  A[1],…A[</a:t>
            </a:r>
            <a:r>
              <a:rPr lang="en-US" altLang="en-US" i="1" dirty="0" smtClean="0"/>
              <a:t>n</a:t>
            </a:r>
            <a:r>
              <a:rPr lang="en-US" altLang="en-US" dirty="0" smtClean="0"/>
              <a:t>]. </a:t>
            </a:r>
          </a:p>
          <a:p>
            <a:pPr marL="0" indent="0" eaLnBrk="1" hangingPunct="1"/>
            <a:r>
              <a:rPr lang="en-US" altLang="en-US" dirty="0" smtClean="0"/>
              <a:t>Brute-force search: </a:t>
            </a:r>
          </a:p>
          <a:p>
            <a:pPr lvl="1" eaLnBrk="1" hangingPunct="1"/>
            <a:r>
              <a:rPr lang="en-US" altLang="en-US" dirty="0" smtClean="0"/>
              <a:t>Sequential search with</a:t>
            </a:r>
          </a:p>
          <a:p>
            <a:pPr lvl="2" eaLnBrk="1" hangingPunct="1"/>
            <a:r>
              <a:rPr lang="en-US" altLang="en-US" dirty="0" smtClean="0"/>
              <a:t>worst case </a:t>
            </a:r>
            <a:r>
              <a:rPr kumimoji="1" lang="el-GR" altLang="en-US" dirty="0" smtClean="0"/>
              <a:t>Θ</a:t>
            </a:r>
            <a:r>
              <a:rPr kumimoji="1" lang="en-US" altLang="en-US" dirty="0" smtClean="0"/>
              <a:t>(</a:t>
            </a:r>
            <a:r>
              <a:rPr kumimoji="1" lang="en-US" altLang="en-US" i="1" dirty="0" smtClean="0"/>
              <a:t>n</a:t>
            </a:r>
            <a:r>
              <a:rPr kumimoji="1" lang="en-US" altLang="en-US" dirty="0" smtClean="0"/>
              <a:t>).</a:t>
            </a:r>
          </a:p>
          <a:p>
            <a:pPr marL="0" indent="0" eaLnBrk="1" hangingPunct="1"/>
            <a:r>
              <a:rPr kumimoji="1" lang="en-US" altLang="en-US" dirty="0" smtClean="0"/>
              <a:t>Presorted search T(</a:t>
            </a:r>
            <a:r>
              <a:rPr kumimoji="1" lang="en-US" altLang="en-US" i="1" dirty="0" smtClean="0"/>
              <a:t>n</a:t>
            </a:r>
            <a:r>
              <a:rPr kumimoji="1" lang="en-US" altLang="en-US" dirty="0" smtClean="0"/>
              <a:t>)=</a:t>
            </a:r>
            <a:r>
              <a:rPr kumimoji="1" lang="en-US" altLang="en-US" dirty="0" err="1" smtClean="0"/>
              <a:t>T</a:t>
            </a:r>
            <a:r>
              <a:rPr kumimoji="1" lang="en-US" altLang="en-US" i="1" baseline="-25000" dirty="0" err="1" smtClean="0"/>
              <a:t>sort</a:t>
            </a:r>
            <a:r>
              <a:rPr kumimoji="1" lang="en-US" altLang="en-US" dirty="0" smtClean="0"/>
              <a:t>(</a:t>
            </a:r>
            <a:r>
              <a:rPr kumimoji="1" lang="en-US" altLang="en-US" i="1" dirty="0" smtClean="0"/>
              <a:t>n</a:t>
            </a:r>
            <a:r>
              <a:rPr kumimoji="1" lang="en-US" altLang="en-US" dirty="0" smtClean="0"/>
              <a:t>)+ </a:t>
            </a:r>
            <a:r>
              <a:rPr kumimoji="1" lang="en-US" altLang="en-US" dirty="0" err="1" smtClean="0"/>
              <a:t>T</a:t>
            </a:r>
            <a:r>
              <a:rPr kumimoji="1" lang="en-US" altLang="en-US" i="1" baseline="-25000" dirty="0" err="1" smtClean="0"/>
              <a:t>search</a:t>
            </a:r>
            <a:r>
              <a:rPr kumimoji="1" lang="en-US" altLang="en-US" dirty="0" smtClean="0"/>
              <a:t>(</a:t>
            </a:r>
            <a:r>
              <a:rPr kumimoji="1" lang="en-US" altLang="en-US" i="1" dirty="0" smtClean="0"/>
              <a:t>n</a:t>
            </a:r>
            <a:r>
              <a:rPr kumimoji="1" lang="en-US" altLang="en-US" dirty="0" smtClean="0"/>
              <a:t>)</a:t>
            </a:r>
          </a:p>
          <a:p>
            <a:pPr marL="0" indent="0" eaLnBrk="1" hangingPunct="1"/>
            <a:r>
              <a:rPr kumimoji="1" lang="en-US" altLang="en-US" dirty="0" smtClean="0"/>
              <a:t>                                     = </a:t>
            </a:r>
            <a:r>
              <a:rPr kumimoji="1" lang="el-GR" altLang="en-US" dirty="0" smtClean="0"/>
              <a:t>Θ</a:t>
            </a:r>
            <a:r>
              <a:rPr kumimoji="1" lang="en-US" altLang="en-US" dirty="0" smtClean="0"/>
              <a:t>(</a:t>
            </a:r>
            <a:r>
              <a:rPr kumimoji="1" lang="en-US" altLang="en-US" i="1" dirty="0" smtClean="0"/>
              <a:t>n </a:t>
            </a:r>
            <a:r>
              <a:rPr kumimoji="1" lang="en-US" altLang="en-US" dirty="0" smtClean="0"/>
              <a:t>log </a:t>
            </a:r>
            <a:r>
              <a:rPr kumimoji="1" lang="en-US" altLang="en-US" i="1" dirty="0" smtClean="0"/>
              <a:t>n</a:t>
            </a:r>
            <a:r>
              <a:rPr kumimoji="1" lang="en-US" altLang="en-US" b="0" dirty="0" smtClean="0"/>
              <a:t>)+ </a:t>
            </a:r>
            <a:r>
              <a:rPr kumimoji="1" lang="el-GR" altLang="en-US" dirty="0" smtClean="0"/>
              <a:t>Θ</a:t>
            </a:r>
            <a:r>
              <a:rPr kumimoji="1" lang="en-US" altLang="en-US" dirty="0" smtClean="0"/>
              <a:t>(log </a:t>
            </a:r>
            <a:r>
              <a:rPr kumimoji="1" lang="en-US" altLang="en-US" i="1" dirty="0" smtClean="0"/>
              <a:t>n</a:t>
            </a:r>
            <a:r>
              <a:rPr kumimoji="1" lang="en-US" altLang="en-US" dirty="0" smtClean="0"/>
              <a:t>) = </a:t>
            </a:r>
            <a:r>
              <a:rPr kumimoji="1" lang="el-GR" altLang="en-US" dirty="0" smtClean="0"/>
              <a:t>Θ</a:t>
            </a:r>
            <a:r>
              <a:rPr kumimoji="1" lang="en-US" altLang="en-US" dirty="0" smtClean="0"/>
              <a:t>(</a:t>
            </a:r>
            <a:r>
              <a:rPr kumimoji="1" lang="en-US" altLang="en-US" i="1" dirty="0" smtClean="0"/>
              <a:t>n </a:t>
            </a:r>
            <a:r>
              <a:rPr kumimoji="1" lang="en-US" altLang="en-US" dirty="0" smtClean="0"/>
              <a:t>log </a:t>
            </a:r>
            <a:r>
              <a:rPr kumimoji="1" lang="en-US" altLang="en-US" i="1" dirty="0" smtClean="0"/>
              <a:t>n</a:t>
            </a:r>
            <a:r>
              <a:rPr kumimoji="1" lang="en-US" altLang="en-US" dirty="0" smtClean="0"/>
              <a:t>)</a:t>
            </a:r>
          </a:p>
          <a:p>
            <a:pPr marL="0" indent="0" eaLnBrk="1" hangingPunct="1"/>
            <a:endParaRPr kumimoji="1" lang="en-US" altLang="en-US" dirty="0" smtClean="0"/>
          </a:p>
          <a:p>
            <a:pPr eaLnBrk="1" hangingPunct="1">
              <a:buFont typeface="Arial" panose="020B0604020202020204" pitchFamily="34" charset="0"/>
              <a:buChar char="•"/>
            </a:pPr>
            <a:r>
              <a:rPr kumimoji="1" lang="en-US" altLang="en-US" dirty="0" smtClean="0"/>
              <a:t>For a single search, the presorted search is inferior to the brute-force search</a:t>
            </a:r>
          </a:p>
          <a:p>
            <a:pPr eaLnBrk="1" hangingPunct="1">
              <a:buFont typeface="Arial" panose="020B0604020202020204" pitchFamily="34" charset="0"/>
              <a:buChar char="•"/>
            </a:pPr>
            <a:r>
              <a:rPr kumimoji="1" lang="en-US" altLang="en-US" dirty="0" smtClean="0"/>
              <a:t>For repeated searches in the same list, presorted search may be more efficient because the sorting need not be repeated</a:t>
            </a:r>
          </a:p>
        </p:txBody>
      </p:sp>
      <p:sp>
        <p:nvSpPr>
          <p:cNvPr id="12292" name="Text Box 4"/>
          <p:cNvSpPr txBox="1">
            <a:spLocks noChangeArrowheads="1"/>
          </p:cNvSpPr>
          <p:nvPr/>
        </p:nvSpPr>
        <p:spPr bwMode="auto">
          <a:xfrm>
            <a:off x="4264025" y="4465638"/>
            <a:ext cx="20732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spcBef>
                <a:spcPct val="50000"/>
              </a:spcBef>
            </a:pPr>
            <a:r>
              <a:rPr lang="en-US" altLang="en-US">
                <a:solidFill>
                  <a:srgbClr val="FF0000"/>
                </a:solidFill>
              </a:rPr>
              <a:t>Binary search</a:t>
            </a:r>
          </a:p>
        </p:txBody>
      </p:sp>
      <p:sp>
        <p:nvSpPr>
          <p:cNvPr id="12293" name="Line 5"/>
          <p:cNvSpPr>
            <a:spLocks noChangeShapeType="1"/>
          </p:cNvSpPr>
          <p:nvPr/>
        </p:nvSpPr>
        <p:spPr bwMode="auto">
          <a:xfrm>
            <a:off x="5454650" y="4238625"/>
            <a:ext cx="0" cy="304800"/>
          </a:xfrm>
          <a:prstGeom prst="line">
            <a:avLst/>
          </a:prstGeom>
          <a:noFill/>
          <a:ln w="2540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 xmlns:p14="http://schemas.microsoft.com/office/powerpoint/2010/main" val="199612586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p:txBody>
          <a:bodyPr/>
          <a:lstStyle/>
          <a:p>
            <a:pPr marL="0" indent="0"/>
            <a:r>
              <a:rPr lang="en-US" altLang="en-US" dirty="0" smtClean="0"/>
              <a:t>Which tree is a max heap, why?</a:t>
            </a:r>
          </a:p>
        </p:txBody>
      </p:sp>
      <p:sp>
        <p:nvSpPr>
          <p:cNvPr id="19459" name="Rectangle 2"/>
          <p:cNvSpPr>
            <a:spLocks noGrp="1" noChangeArrowheads="1"/>
          </p:cNvSpPr>
          <p:nvPr>
            <p:ph type="title"/>
          </p:nvPr>
        </p:nvSpPr>
        <p:spPr/>
        <p:txBody>
          <a:bodyPr/>
          <a:lstStyle/>
          <a:p>
            <a:r>
              <a:rPr lang="en-US" altLang="en-US" smtClean="0"/>
              <a:t>An Example:</a:t>
            </a:r>
          </a:p>
        </p:txBody>
      </p:sp>
      <p:pic>
        <p:nvPicPr>
          <p:cNvPr id="19460" name="Picture 4" descr="Fig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38225" y="3505200"/>
            <a:ext cx="7221538" cy="1382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808038" y="3313113"/>
            <a:ext cx="2881312" cy="2074862"/>
          </a:xfrm>
          <a:prstGeom prst="rect">
            <a:avLst/>
          </a:prstGeom>
          <a:noFill/>
          <a:ln w="9525" algn="ctr">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Definition implies</a:t>
            </a:r>
          </a:p>
        </p:txBody>
      </p:sp>
      <p:sp>
        <p:nvSpPr>
          <p:cNvPr id="18435" name="Rectangle 3"/>
          <p:cNvSpPr>
            <a:spLocks noGrp="1" noChangeArrowheads="1"/>
          </p:cNvSpPr>
          <p:nvPr>
            <p:ph type="body" idx="1"/>
          </p:nvPr>
        </p:nvSpPr>
        <p:spPr/>
        <p:txBody>
          <a:bodyPr/>
          <a:lstStyle/>
          <a:p>
            <a:pPr>
              <a:buFont typeface="Arial" pitchFamily="34" charset="0"/>
              <a:buChar char="•"/>
              <a:defRPr/>
            </a:pPr>
            <a:r>
              <a:rPr lang="en-US" dirty="0" smtClean="0"/>
              <a:t>Given </a:t>
            </a:r>
            <a:r>
              <a:rPr lang="en-US" i="1" dirty="0" smtClean="0"/>
              <a:t>n,</a:t>
            </a:r>
            <a:r>
              <a:rPr lang="en-US" dirty="0" smtClean="0"/>
              <a:t> there exists a unique binary tree with </a:t>
            </a:r>
            <a:r>
              <a:rPr lang="en-US" i="1" dirty="0" smtClean="0"/>
              <a:t>n</a:t>
            </a:r>
            <a:r>
              <a:rPr lang="en-US" dirty="0" smtClean="0"/>
              <a:t> nodes that is essentially complete, with </a:t>
            </a:r>
            <a:r>
              <a:rPr lang="en-US" i="1" dirty="0" smtClean="0"/>
              <a:t>h</a:t>
            </a:r>
            <a:r>
              <a:rPr lang="en-US" dirty="0" smtClean="0"/>
              <a:t>=  log</a:t>
            </a:r>
            <a:r>
              <a:rPr lang="en-US" baseline="-25000" dirty="0" smtClean="0"/>
              <a:t>2</a:t>
            </a:r>
            <a:r>
              <a:rPr lang="en-US" i="1" dirty="0" smtClean="0"/>
              <a:t>n</a:t>
            </a:r>
            <a:endParaRPr lang="en-US" dirty="0" smtClean="0"/>
          </a:p>
          <a:p>
            <a:pPr>
              <a:buFont typeface="Arial" pitchFamily="34" charset="0"/>
              <a:buChar char="•"/>
              <a:defRPr/>
            </a:pPr>
            <a:r>
              <a:rPr lang="en-US" dirty="0" smtClean="0"/>
              <a:t>Parent dominate </a:t>
            </a:r>
          </a:p>
          <a:p>
            <a:pPr lvl="1">
              <a:buFont typeface="Arial" pitchFamily="34" charset="0"/>
              <a:buChar char="•"/>
              <a:defRPr/>
            </a:pPr>
            <a:r>
              <a:rPr lang="en-US" dirty="0" err="1" smtClean="0"/>
              <a:t>Maxheap</a:t>
            </a:r>
            <a:endParaRPr lang="en-US" dirty="0" smtClean="0"/>
          </a:p>
          <a:p>
            <a:pPr lvl="2">
              <a:buFont typeface="Arial" pitchFamily="34" charset="0"/>
              <a:buChar char="•"/>
              <a:defRPr/>
            </a:pPr>
            <a:r>
              <a:rPr lang="en-US" dirty="0" smtClean="0"/>
              <a:t>The parent has a value larger or equal than its children </a:t>
            </a:r>
          </a:p>
          <a:p>
            <a:pPr lvl="2">
              <a:buFont typeface="Arial" pitchFamily="34" charset="0"/>
              <a:buChar char="•"/>
              <a:defRPr/>
            </a:pPr>
            <a:r>
              <a:rPr lang="en-US" dirty="0" smtClean="0"/>
              <a:t>The root has the largest key</a:t>
            </a:r>
          </a:p>
          <a:p>
            <a:pPr lvl="1">
              <a:buFont typeface="Arial" pitchFamily="34" charset="0"/>
              <a:buChar char="•"/>
              <a:defRPr/>
            </a:pPr>
            <a:r>
              <a:rPr lang="en-US" dirty="0" smtClean="0"/>
              <a:t>Don’t confuse it with a BST</a:t>
            </a:r>
          </a:p>
          <a:p>
            <a:pPr lvl="2">
              <a:buFont typeface="Arial" pitchFamily="34" charset="0"/>
              <a:buChar char="•"/>
              <a:defRPr/>
            </a:pPr>
            <a:r>
              <a:rPr lang="en-US" dirty="0" smtClean="0"/>
              <a:t>There is no relationship between the left and right </a:t>
            </a:r>
            <a:r>
              <a:rPr lang="en-US" dirty="0" err="1" smtClean="0"/>
              <a:t>subtrees</a:t>
            </a:r>
            <a:endParaRPr lang="en-US" dirty="0" smtClean="0"/>
          </a:p>
          <a:p>
            <a:pPr>
              <a:buFont typeface="Arial" pitchFamily="34" charset="0"/>
              <a:buChar char="•"/>
              <a:defRPr/>
            </a:pPr>
            <a:r>
              <a:rPr lang="en-US" dirty="0" smtClean="0"/>
              <a:t>The </a:t>
            </a:r>
            <a:r>
              <a:rPr lang="en-US" dirty="0" err="1" smtClean="0"/>
              <a:t>subtree</a:t>
            </a:r>
            <a:r>
              <a:rPr lang="en-US" dirty="0" smtClean="0"/>
              <a:t> rooted at any node of a heap is also a heap</a:t>
            </a:r>
          </a:p>
          <a:p>
            <a:pPr marL="342900" lvl="2" indent="-342900">
              <a:spcBef>
                <a:spcPct val="75000"/>
              </a:spcBef>
              <a:buFont typeface="Arial" pitchFamily="34" charset="0"/>
              <a:buChar char="•"/>
              <a:defRPr/>
            </a:pPr>
            <a:r>
              <a:rPr lang="en-US" sz="2000" b="1" dirty="0">
                <a:ea typeface="+mn-ea"/>
                <a:cs typeface="+mn-cs"/>
              </a:rPr>
              <a:t>Priority </a:t>
            </a:r>
            <a:r>
              <a:rPr lang="en-US" sz="2000" b="1" dirty="0" smtClean="0">
                <a:ea typeface="+mn-ea"/>
                <a:cs typeface="+mn-cs"/>
              </a:rPr>
              <a:t>queue</a:t>
            </a:r>
          </a:p>
          <a:p>
            <a:pPr marL="687387" lvl="3" indent="-342900">
              <a:spcBef>
                <a:spcPct val="75000"/>
              </a:spcBef>
              <a:buFont typeface="Arial" pitchFamily="34" charset="0"/>
              <a:buChar char="•"/>
              <a:defRPr/>
            </a:pPr>
            <a:r>
              <a:rPr lang="en-US" dirty="0" smtClean="0">
                <a:ea typeface="+mn-ea"/>
                <a:cs typeface="+mn-cs"/>
              </a:rPr>
              <a:t>A useful structure in many algorithms  </a:t>
            </a:r>
            <a:endParaRPr lang="en-US" dirty="0">
              <a:ea typeface="+mn-ea"/>
              <a:cs typeface="+mn-cs"/>
            </a:endParaRPr>
          </a:p>
          <a:p>
            <a:pPr>
              <a:buFont typeface="Arial" pitchFamily="34" charset="0"/>
              <a:buChar char="•"/>
              <a:defRPr/>
            </a:pPr>
            <a:endParaRPr lang="en-US" dirty="0" smtClean="0"/>
          </a:p>
        </p:txBody>
      </p:sp>
      <p:grpSp>
        <p:nvGrpSpPr>
          <p:cNvPr id="20484" name="Group 4"/>
          <p:cNvGrpSpPr>
            <a:grpSpLocks/>
          </p:cNvGrpSpPr>
          <p:nvPr/>
        </p:nvGrpSpPr>
        <p:grpSpPr bwMode="auto">
          <a:xfrm>
            <a:off x="4994275" y="2084388"/>
            <a:ext cx="76200" cy="304800"/>
            <a:chOff x="1680" y="1440"/>
            <a:chExt cx="48" cy="192"/>
          </a:xfrm>
        </p:grpSpPr>
        <p:sp>
          <p:nvSpPr>
            <p:cNvPr id="20488" name="Line 5"/>
            <p:cNvSpPr>
              <a:spLocks noChangeShapeType="1"/>
            </p:cNvSpPr>
            <p:nvPr/>
          </p:nvSpPr>
          <p:spPr bwMode="auto">
            <a:xfrm>
              <a:off x="1680" y="1440"/>
              <a:ext cx="0" cy="192"/>
            </a:xfrm>
            <a:prstGeom prst="line">
              <a:avLst/>
            </a:prstGeom>
            <a:noFill/>
            <a:ln w="254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0489" name="Line 6"/>
            <p:cNvSpPr>
              <a:spLocks noChangeShapeType="1"/>
            </p:cNvSpPr>
            <p:nvPr/>
          </p:nvSpPr>
          <p:spPr bwMode="auto">
            <a:xfrm>
              <a:off x="1680" y="1632"/>
              <a:ext cx="48" cy="0"/>
            </a:xfrm>
            <a:prstGeom prst="line">
              <a:avLst/>
            </a:prstGeom>
            <a:noFill/>
            <a:ln w="254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20485" name="Group 7"/>
          <p:cNvGrpSpPr>
            <a:grpSpLocks/>
          </p:cNvGrpSpPr>
          <p:nvPr/>
        </p:nvGrpSpPr>
        <p:grpSpPr bwMode="auto">
          <a:xfrm flipH="1">
            <a:off x="5686425" y="2084388"/>
            <a:ext cx="76200" cy="304800"/>
            <a:chOff x="1680" y="1440"/>
            <a:chExt cx="48" cy="192"/>
          </a:xfrm>
        </p:grpSpPr>
        <p:sp>
          <p:nvSpPr>
            <p:cNvPr id="20486" name="Line 8"/>
            <p:cNvSpPr>
              <a:spLocks noChangeShapeType="1"/>
            </p:cNvSpPr>
            <p:nvPr/>
          </p:nvSpPr>
          <p:spPr bwMode="auto">
            <a:xfrm>
              <a:off x="1680" y="1440"/>
              <a:ext cx="0" cy="192"/>
            </a:xfrm>
            <a:prstGeom prst="line">
              <a:avLst/>
            </a:prstGeom>
            <a:noFill/>
            <a:ln w="254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0487" name="Line 9"/>
            <p:cNvSpPr>
              <a:spLocks noChangeShapeType="1"/>
            </p:cNvSpPr>
            <p:nvPr/>
          </p:nvSpPr>
          <p:spPr bwMode="auto">
            <a:xfrm>
              <a:off x="1680" y="1632"/>
              <a:ext cx="48" cy="0"/>
            </a:xfrm>
            <a:prstGeom prst="line">
              <a:avLst/>
            </a:prstGeom>
            <a:noFill/>
            <a:ln w="127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t>Heap Implementation</a:t>
            </a:r>
          </a:p>
        </p:txBody>
      </p:sp>
      <p:sp>
        <p:nvSpPr>
          <p:cNvPr id="21507" name="Rectangle 3"/>
          <p:cNvSpPr>
            <a:spLocks noGrp="1" noChangeArrowheads="1"/>
          </p:cNvSpPr>
          <p:nvPr>
            <p:ph type="body" idx="1"/>
          </p:nvPr>
        </p:nvSpPr>
        <p:spPr/>
        <p:txBody>
          <a:bodyPr/>
          <a:lstStyle/>
          <a:p>
            <a:pPr marL="0" indent="0"/>
            <a:r>
              <a:rPr lang="en-US" altLang="en-US" smtClean="0"/>
              <a:t>A heap can be implemented as an array </a:t>
            </a:r>
            <a:r>
              <a:rPr lang="en-US" altLang="en-US" i="1" smtClean="0"/>
              <a:t>H</a:t>
            </a:r>
            <a:r>
              <a:rPr lang="en-US" altLang="en-US" smtClean="0"/>
              <a:t>[1</a:t>
            </a:r>
            <a:r>
              <a:rPr lang="en-US" altLang="en-US" i="1" smtClean="0"/>
              <a:t>..n</a:t>
            </a:r>
            <a:r>
              <a:rPr lang="en-US" altLang="en-US" smtClean="0"/>
              <a:t>] by recording its elements in the top-down left-to-right fashion. </a:t>
            </a:r>
          </a:p>
          <a:p>
            <a:pPr marL="0" indent="0"/>
            <a:r>
              <a:rPr lang="en-US" altLang="en-US" smtClean="0"/>
              <a:t>Leave </a:t>
            </a:r>
            <a:r>
              <a:rPr lang="en-US" altLang="en-US" i="1" smtClean="0"/>
              <a:t>H</a:t>
            </a:r>
            <a:r>
              <a:rPr lang="en-US" altLang="en-US" smtClean="0"/>
              <a:t>[0] empty</a:t>
            </a:r>
          </a:p>
          <a:p>
            <a:pPr marL="0" indent="0"/>
            <a:r>
              <a:rPr lang="en-US" altLang="en-US" smtClean="0"/>
              <a:t>First            elements are parental node keys and the last elements are leaf keys</a:t>
            </a:r>
          </a:p>
          <a:p>
            <a:pPr marL="0" indent="0"/>
            <a:r>
              <a:rPr lang="en-US" altLang="en-US" i="1" smtClean="0"/>
              <a:t>i</a:t>
            </a:r>
            <a:r>
              <a:rPr lang="en-US" altLang="en-US" smtClean="0"/>
              <a:t>-th element’s children are located in positions 2</a:t>
            </a:r>
            <a:r>
              <a:rPr lang="en-US" altLang="en-US" i="1" smtClean="0"/>
              <a:t>i</a:t>
            </a:r>
            <a:r>
              <a:rPr lang="en-US" altLang="en-US" smtClean="0"/>
              <a:t> and 2</a:t>
            </a:r>
            <a:r>
              <a:rPr lang="en-US" altLang="en-US" i="1" smtClean="0"/>
              <a:t>i</a:t>
            </a:r>
            <a:r>
              <a:rPr lang="en-US" altLang="en-US" smtClean="0"/>
              <a:t>+1</a:t>
            </a:r>
          </a:p>
        </p:txBody>
      </p:sp>
      <p:pic>
        <p:nvPicPr>
          <p:cNvPr id="21508" name="Picture 4" descr="Fig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9938" y="4235450"/>
            <a:ext cx="2230437" cy="1425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509" name="Text Box 5"/>
          <p:cNvSpPr txBox="1">
            <a:spLocks noChangeArrowheads="1"/>
          </p:cNvSpPr>
          <p:nvPr/>
        </p:nvSpPr>
        <p:spPr bwMode="auto">
          <a:xfrm>
            <a:off x="5110163" y="5041900"/>
            <a:ext cx="2841625" cy="406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spcBef>
                <a:spcPct val="50000"/>
              </a:spcBef>
            </a:pPr>
            <a:r>
              <a:rPr lang="en-US" altLang="en-US" sz="2000" b="0" i="0"/>
              <a:t>     10    5     7     4    2    1</a:t>
            </a:r>
          </a:p>
        </p:txBody>
      </p:sp>
      <p:sp>
        <p:nvSpPr>
          <p:cNvPr id="21510" name="Text Box 6"/>
          <p:cNvSpPr txBox="1">
            <a:spLocks noChangeArrowheads="1"/>
          </p:cNvSpPr>
          <p:nvPr/>
        </p:nvSpPr>
        <p:spPr bwMode="auto">
          <a:xfrm>
            <a:off x="5110163" y="4619625"/>
            <a:ext cx="28797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spcBef>
                <a:spcPct val="50000"/>
              </a:spcBef>
            </a:pPr>
            <a:r>
              <a:rPr lang="en-US" altLang="en-US" sz="2000" b="0" i="0"/>
              <a:t> 0    1     2    3     4    5    6</a:t>
            </a:r>
          </a:p>
        </p:txBody>
      </p:sp>
      <p:sp>
        <p:nvSpPr>
          <p:cNvPr id="21511" name="Line 7"/>
          <p:cNvSpPr>
            <a:spLocks noChangeShapeType="1"/>
          </p:cNvSpPr>
          <p:nvPr/>
        </p:nvSpPr>
        <p:spPr bwMode="auto">
          <a:xfrm>
            <a:off x="5494338" y="5041900"/>
            <a:ext cx="0" cy="384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2" name="Line 8"/>
          <p:cNvSpPr>
            <a:spLocks noChangeShapeType="1"/>
          </p:cNvSpPr>
          <p:nvPr/>
        </p:nvSpPr>
        <p:spPr bwMode="auto">
          <a:xfrm>
            <a:off x="5954713" y="5041900"/>
            <a:ext cx="0" cy="384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3" name="Line 9"/>
          <p:cNvSpPr>
            <a:spLocks noChangeShapeType="1"/>
          </p:cNvSpPr>
          <p:nvPr/>
        </p:nvSpPr>
        <p:spPr bwMode="auto">
          <a:xfrm>
            <a:off x="6376988" y="5041900"/>
            <a:ext cx="0" cy="384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4" name="Line 10"/>
          <p:cNvSpPr>
            <a:spLocks noChangeShapeType="1"/>
          </p:cNvSpPr>
          <p:nvPr/>
        </p:nvSpPr>
        <p:spPr bwMode="auto">
          <a:xfrm>
            <a:off x="6761163" y="5041900"/>
            <a:ext cx="0" cy="384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5" name="Line 11"/>
          <p:cNvSpPr>
            <a:spLocks noChangeShapeType="1"/>
          </p:cNvSpPr>
          <p:nvPr/>
        </p:nvSpPr>
        <p:spPr bwMode="auto">
          <a:xfrm>
            <a:off x="7183438" y="5041900"/>
            <a:ext cx="0" cy="384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6" name="Line 12"/>
          <p:cNvSpPr>
            <a:spLocks noChangeShapeType="1"/>
          </p:cNvSpPr>
          <p:nvPr/>
        </p:nvSpPr>
        <p:spPr bwMode="auto">
          <a:xfrm>
            <a:off x="7567613" y="5041900"/>
            <a:ext cx="0" cy="384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7" name="Text Box 13"/>
          <p:cNvSpPr txBox="1">
            <a:spLocks noChangeArrowheads="1"/>
          </p:cNvSpPr>
          <p:nvPr/>
        </p:nvSpPr>
        <p:spPr bwMode="auto">
          <a:xfrm>
            <a:off x="4227513" y="4695825"/>
            <a:ext cx="844550" cy="77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spcBef>
                <a:spcPct val="50000"/>
              </a:spcBef>
            </a:pPr>
            <a:r>
              <a:rPr lang="en-US" altLang="en-US" sz="1800" i="0">
                <a:solidFill>
                  <a:srgbClr val="FF0000"/>
                </a:solidFill>
              </a:rPr>
              <a:t>Index</a:t>
            </a:r>
          </a:p>
          <a:p>
            <a:pPr eaLnBrk="1" hangingPunct="1">
              <a:spcBef>
                <a:spcPct val="50000"/>
              </a:spcBef>
            </a:pPr>
            <a:r>
              <a:rPr lang="en-US" altLang="en-US" sz="1800" i="0">
                <a:solidFill>
                  <a:srgbClr val="FF0000"/>
                </a:solidFill>
              </a:rPr>
              <a:t>value</a:t>
            </a:r>
          </a:p>
        </p:txBody>
      </p:sp>
      <p:graphicFrame>
        <p:nvGraphicFramePr>
          <p:cNvPr id="21518" name="Object 2"/>
          <p:cNvGraphicFramePr>
            <a:graphicFrameLocks noChangeAspect="1"/>
          </p:cNvGraphicFramePr>
          <p:nvPr/>
        </p:nvGraphicFramePr>
        <p:xfrm>
          <a:off x="1422400" y="3044825"/>
          <a:ext cx="730250" cy="411163"/>
        </p:xfrm>
        <a:graphic>
          <a:graphicData uri="http://schemas.openxmlformats.org/presentationml/2006/ole">
            <p:oleObj spid="_x0000_s21629" name="Equation" r:id="rId4" imgW="406224" imgH="228501" progId="Equation.3">
              <p:embed/>
            </p:oleObj>
          </a:graphicData>
        </a:graphic>
      </p:graphicFrame>
      <p:graphicFrame>
        <p:nvGraphicFramePr>
          <p:cNvPr id="21519" name="Object 3"/>
          <p:cNvGraphicFramePr>
            <a:graphicFrameLocks noChangeAspect="1"/>
          </p:cNvGraphicFramePr>
          <p:nvPr/>
        </p:nvGraphicFramePr>
        <p:xfrm>
          <a:off x="7605713" y="3022600"/>
          <a:ext cx="692150" cy="388938"/>
        </p:xfrm>
        <a:graphic>
          <a:graphicData uri="http://schemas.openxmlformats.org/presentationml/2006/ole">
            <p:oleObj spid="_x0000_s21630" name="Equation" r:id="rId5" imgW="406224" imgH="228501" progId="Equation.3">
              <p:embed/>
            </p:oleObj>
          </a:graphicData>
        </a:graphic>
      </p:graphicFrame>
      <p:sp>
        <p:nvSpPr>
          <p:cNvPr id="21520" name="AutoShape 16"/>
          <p:cNvSpPr>
            <a:spLocks noChangeArrowheads="1"/>
          </p:cNvSpPr>
          <p:nvPr/>
        </p:nvSpPr>
        <p:spPr bwMode="auto">
          <a:xfrm>
            <a:off x="3265488" y="4887913"/>
            <a:ext cx="884237" cy="384175"/>
          </a:xfrm>
          <a:prstGeom prst="rightArrow">
            <a:avLst>
              <a:gd name="adj1" fmla="val 50000"/>
              <a:gd name="adj2" fmla="val 57541"/>
            </a:avLst>
          </a:prstGeom>
          <a:solidFill>
            <a:schemeClr val="accent1"/>
          </a:solidFill>
          <a:ln w="9525">
            <a:solidFill>
              <a:schemeClr val="tx1"/>
            </a:solidFill>
            <a:miter lim="800000"/>
            <a:headEnd/>
            <a:tailEnd/>
          </a:ln>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t>Therefore</a:t>
            </a:r>
          </a:p>
        </p:txBody>
      </p:sp>
      <p:sp>
        <p:nvSpPr>
          <p:cNvPr id="20483" name="Rectangle 3"/>
          <p:cNvSpPr>
            <a:spLocks noGrp="1" noRot="1" noChangeAspect="1" noMove="1" noResize="1" noEditPoints="1" noAdjustHandles="1" noChangeArrowheads="1" noChangeShapeType="1" noTextEdit="1"/>
          </p:cNvSpPr>
          <p:nvPr>
            <p:ph type="body" idx="1"/>
          </p:nvPr>
        </p:nvSpPr>
        <p:spPr>
          <a:xfrm>
            <a:off x="685800" y="1752600"/>
            <a:ext cx="8110750" cy="4572000"/>
          </a:xfrm>
          <a:blipFill rotWithShape="1">
            <a:blip r:embed="rId3" cstate="print"/>
            <a:stretch>
              <a:fillRect l="-827" t="-1200" b="-1733"/>
            </a:stretch>
          </a:blipFill>
          <a:extLst/>
        </p:spPr>
        <p:txBody>
          <a:bodyPr/>
          <a:lstStyle/>
          <a:p>
            <a:r>
              <a:rPr lang="en-US">
                <a:noFill/>
              </a:rPr>
              <a:t> </a:t>
            </a:r>
          </a:p>
        </p:txBody>
      </p:sp>
      <p:graphicFrame>
        <p:nvGraphicFramePr>
          <p:cNvPr id="22532" name="Object 2"/>
          <p:cNvGraphicFramePr>
            <a:graphicFrameLocks noChangeAspect="1"/>
          </p:cNvGraphicFramePr>
          <p:nvPr/>
        </p:nvGraphicFramePr>
        <p:xfrm>
          <a:off x="1652588" y="2468563"/>
          <a:ext cx="6069012" cy="442912"/>
        </p:xfrm>
        <a:graphic>
          <a:graphicData uri="http://schemas.openxmlformats.org/presentationml/2006/ole">
            <p:oleObj spid="_x0000_s22587" name="Equation" r:id="rId4" imgW="3124200" imgH="228600" progId="Equation.3">
              <p:embed/>
            </p:oleObj>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Heap Construction -- Bottom-up Approach</a:t>
            </a:r>
          </a:p>
        </p:txBody>
      </p:sp>
      <p:sp>
        <p:nvSpPr>
          <p:cNvPr id="23555" name="Rectangle 3"/>
          <p:cNvSpPr>
            <a:spLocks noGrp="1" noChangeArrowheads="1"/>
          </p:cNvSpPr>
          <p:nvPr>
            <p:ph type="body" idx="1"/>
          </p:nvPr>
        </p:nvSpPr>
        <p:spPr/>
        <p:txBody>
          <a:bodyPr/>
          <a:lstStyle/>
          <a:p>
            <a:pPr marL="0" indent="0"/>
            <a:r>
              <a:rPr lang="en-US" altLang="en-US" dirty="0" smtClean="0"/>
              <a:t>Heap Construction -- Construct a heap for a given list of keys</a:t>
            </a:r>
          </a:p>
          <a:p>
            <a:pPr marL="0" indent="0"/>
            <a:r>
              <a:rPr lang="en-US" altLang="en-US" dirty="0" smtClean="0"/>
              <a:t>Initialize an </a:t>
            </a:r>
            <a:r>
              <a:rPr lang="en-US" altLang="en-US" i="1" dirty="0" smtClean="0"/>
              <a:t>essentially complete</a:t>
            </a:r>
            <a:r>
              <a:rPr lang="en-US" altLang="en-US" dirty="0" smtClean="0"/>
              <a:t> binary tree with the given order of the </a:t>
            </a:r>
            <a:r>
              <a:rPr lang="en-US" altLang="en-US" i="1" dirty="0" smtClean="0"/>
              <a:t>n</a:t>
            </a:r>
            <a:r>
              <a:rPr lang="en-US" altLang="en-US" dirty="0" smtClean="0"/>
              <a:t> keys</a:t>
            </a:r>
          </a:p>
          <a:p>
            <a:pPr lvl="1"/>
            <a:r>
              <a:rPr lang="en-US" altLang="en-US" dirty="0" smtClean="0"/>
              <a:t>Starting from the last parental node to the first parental node, check whether </a:t>
            </a:r>
          </a:p>
          <a:p>
            <a:pPr lvl="1"/>
            <a:r>
              <a:rPr lang="en-US" altLang="en-US" dirty="0" smtClean="0"/>
              <a:t>If not, swap parental and child keys to satisfy this requirement</a:t>
            </a:r>
          </a:p>
          <a:p>
            <a:pPr marL="0" indent="0"/>
            <a:r>
              <a:rPr lang="en-US" altLang="en-US" dirty="0" smtClean="0"/>
              <a:t>Note that when checking a certain parental key and the if it is swapped with one child, we need to keep checking this key at its new location until no more swap is required or a leaf key is reached</a:t>
            </a:r>
          </a:p>
        </p:txBody>
      </p:sp>
      <p:graphicFrame>
        <p:nvGraphicFramePr>
          <p:cNvPr id="23556" name="Object 2"/>
          <p:cNvGraphicFramePr>
            <a:graphicFrameLocks noChangeAspect="1"/>
          </p:cNvGraphicFramePr>
          <p:nvPr/>
        </p:nvGraphicFramePr>
        <p:xfrm>
          <a:off x="2997200" y="3082925"/>
          <a:ext cx="3478213" cy="419100"/>
        </p:xfrm>
        <a:graphic>
          <a:graphicData uri="http://schemas.openxmlformats.org/presentationml/2006/ole">
            <p:oleObj spid="_x0000_s23611" name="Equation" r:id="rId3" imgW="1790700" imgH="215900" progId="Equation.3">
              <p:embed/>
            </p:oleObj>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t>An Example:</a:t>
            </a:r>
          </a:p>
        </p:txBody>
      </p:sp>
      <p:sp>
        <p:nvSpPr>
          <p:cNvPr id="24579" name="Rectangle 3"/>
          <p:cNvSpPr>
            <a:spLocks noGrp="1" noChangeArrowheads="1"/>
          </p:cNvSpPr>
          <p:nvPr>
            <p:ph type="body" idx="1"/>
          </p:nvPr>
        </p:nvSpPr>
        <p:spPr/>
        <p:txBody>
          <a:bodyPr/>
          <a:lstStyle/>
          <a:p>
            <a:pPr marL="0" indent="0"/>
            <a:endParaRPr lang="en-US" altLang="en-US" smtClean="0"/>
          </a:p>
        </p:txBody>
      </p:sp>
      <p:pic>
        <p:nvPicPr>
          <p:cNvPr id="24580" name="Picture 4" descr="Fig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77850" y="2506663"/>
            <a:ext cx="7872413" cy="2871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mtClean="0"/>
              <a:t>Another Example: {2 4 5 3 1 9 7}</a:t>
            </a:r>
          </a:p>
        </p:txBody>
      </p:sp>
      <p:grpSp>
        <p:nvGrpSpPr>
          <p:cNvPr id="11267" name="Group 118"/>
          <p:cNvGrpSpPr>
            <a:grpSpLocks/>
          </p:cNvGrpSpPr>
          <p:nvPr/>
        </p:nvGrpSpPr>
        <p:grpSpPr bwMode="auto">
          <a:xfrm>
            <a:off x="269875" y="1624013"/>
            <a:ext cx="7566025" cy="3533775"/>
            <a:chOff x="193830" y="1931205"/>
            <a:chExt cx="8410695" cy="4262955"/>
          </a:xfrm>
        </p:grpSpPr>
        <p:grpSp>
          <p:nvGrpSpPr>
            <p:cNvPr id="11286" name="Group 23"/>
            <p:cNvGrpSpPr>
              <a:grpSpLocks/>
            </p:cNvGrpSpPr>
            <p:nvPr/>
          </p:nvGrpSpPr>
          <p:grpSpPr bwMode="auto">
            <a:xfrm>
              <a:off x="193830" y="1931205"/>
              <a:ext cx="2573135" cy="2112275"/>
              <a:chOff x="193830" y="1931205"/>
              <a:chExt cx="2573135" cy="2112275"/>
            </a:xfrm>
          </p:grpSpPr>
          <p:sp>
            <p:nvSpPr>
              <p:cNvPr id="11377" name="Oval 4"/>
              <p:cNvSpPr>
                <a:spLocks noChangeArrowheads="1"/>
              </p:cNvSpPr>
              <p:nvPr/>
            </p:nvSpPr>
            <p:spPr bwMode="auto">
              <a:xfrm>
                <a:off x="1384385" y="193120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11378" name="Oval 5"/>
              <p:cNvSpPr>
                <a:spLocks noChangeArrowheads="1"/>
              </p:cNvSpPr>
              <p:nvPr/>
            </p:nvSpPr>
            <p:spPr bwMode="auto">
              <a:xfrm>
                <a:off x="846715" y="250728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11379" name="Oval 6"/>
              <p:cNvSpPr>
                <a:spLocks noChangeArrowheads="1"/>
              </p:cNvSpPr>
              <p:nvPr/>
            </p:nvSpPr>
            <p:spPr bwMode="auto">
              <a:xfrm>
                <a:off x="501070" y="3044950"/>
                <a:ext cx="460860" cy="422455"/>
              </a:xfrm>
              <a:prstGeom prst="ellipse">
                <a:avLst/>
              </a:prstGeom>
              <a:solidFill>
                <a:srgbClr val="FF0000"/>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3</a:t>
                </a:r>
              </a:p>
            </p:txBody>
          </p:sp>
          <p:sp>
            <p:nvSpPr>
              <p:cNvPr id="11380" name="Oval 7"/>
              <p:cNvSpPr>
                <a:spLocks noChangeArrowheads="1"/>
              </p:cNvSpPr>
              <p:nvPr/>
            </p:nvSpPr>
            <p:spPr bwMode="auto">
              <a:xfrm>
                <a:off x="1960460" y="243047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11381" name="Oval 8"/>
              <p:cNvSpPr>
                <a:spLocks noChangeArrowheads="1"/>
              </p:cNvSpPr>
              <p:nvPr/>
            </p:nvSpPr>
            <p:spPr bwMode="auto">
              <a:xfrm>
                <a:off x="1768435" y="30449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9</a:t>
                </a:r>
              </a:p>
            </p:txBody>
          </p:sp>
          <p:sp>
            <p:nvSpPr>
              <p:cNvPr id="11382" name="Oval 9"/>
              <p:cNvSpPr>
                <a:spLocks noChangeArrowheads="1"/>
              </p:cNvSpPr>
              <p:nvPr/>
            </p:nvSpPr>
            <p:spPr bwMode="auto">
              <a:xfrm>
                <a:off x="1115550" y="308335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11383" name="Oval 10"/>
              <p:cNvSpPr>
                <a:spLocks noChangeArrowheads="1"/>
              </p:cNvSpPr>
              <p:nvPr/>
            </p:nvSpPr>
            <p:spPr bwMode="auto">
              <a:xfrm>
                <a:off x="2306105" y="30065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11384" name="Oval 11"/>
              <p:cNvSpPr>
                <a:spLocks noChangeArrowheads="1"/>
              </p:cNvSpPr>
              <p:nvPr/>
            </p:nvSpPr>
            <p:spPr bwMode="auto">
              <a:xfrm>
                <a:off x="193830" y="362102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8</a:t>
                </a:r>
              </a:p>
            </p:txBody>
          </p:sp>
          <p:cxnSp>
            <p:nvCxnSpPr>
              <p:cNvPr id="11385" name="Straight Arrow Connector 12"/>
              <p:cNvCxnSpPr>
                <a:cxnSpLocks noChangeShapeType="1"/>
                <a:stCxn id="11377" idx="4"/>
                <a:endCxn id="11378" idx="0"/>
              </p:cNvCxnSpPr>
              <p:nvPr/>
            </p:nvCxnSpPr>
            <p:spPr bwMode="auto">
              <a:xfrm flipH="1">
                <a:off x="1077145" y="2353660"/>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86" name="Straight Arrow Connector 13"/>
              <p:cNvCxnSpPr>
                <a:cxnSpLocks noChangeShapeType="1"/>
                <a:stCxn id="11377" idx="4"/>
                <a:endCxn id="11380" idx="0"/>
              </p:cNvCxnSpPr>
              <p:nvPr/>
            </p:nvCxnSpPr>
            <p:spPr bwMode="auto">
              <a:xfrm>
                <a:off x="1614815" y="2353660"/>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87" name="Straight Arrow Connector 14"/>
              <p:cNvCxnSpPr>
                <a:cxnSpLocks noChangeShapeType="1"/>
                <a:stCxn id="11378" idx="4"/>
                <a:endCxn id="11379" idx="0"/>
              </p:cNvCxnSpPr>
              <p:nvPr/>
            </p:nvCxnSpPr>
            <p:spPr bwMode="auto">
              <a:xfrm flipH="1">
                <a:off x="731500" y="2929735"/>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88" name="Straight Arrow Connector 15"/>
              <p:cNvCxnSpPr>
                <a:cxnSpLocks noChangeShapeType="1"/>
                <a:stCxn id="11378" idx="4"/>
                <a:endCxn id="11382" idx="0"/>
              </p:cNvCxnSpPr>
              <p:nvPr/>
            </p:nvCxnSpPr>
            <p:spPr bwMode="auto">
              <a:xfrm>
                <a:off x="1077145" y="2929735"/>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89" name="Straight Arrow Connector 16"/>
              <p:cNvCxnSpPr>
                <a:cxnSpLocks noChangeShapeType="1"/>
                <a:stCxn id="11380" idx="4"/>
                <a:endCxn id="11381" idx="0"/>
              </p:cNvCxnSpPr>
              <p:nvPr/>
            </p:nvCxnSpPr>
            <p:spPr bwMode="auto">
              <a:xfrm flipH="1">
                <a:off x="1998865" y="2852925"/>
                <a:ext cx="192025" cy="1920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90" name="Straight Arrow Connector 17"/>
              <p:cNvCxnSpPr>
                <a:cxnSpLocks noChangeShapeType="1"/>
                <a:stCxn id="11380" idx="4"/>
                <a:endCxn id="11383" idx="0"/>
              </p:cNvCxnSpPr>
              <p:nvPr/>
            </p:nvCxnSpPr>
            <p:spPr bwMode="auto">
              <a:xfrm>
                <a:off x="2190890" y="2852925"/>
                <a:ext cx="34564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91" name="Straight Arrow Connector 18"/>
              <p:cNvCxnSpPr>
                <a:cxnSpLocks noChangeShapeType="1"/>
                <a:stCxn id="11379" idx="4"/>
                <a:endCxn id="11384" idx="0"/>
              </p:cNvCxnSpPr>
              <p:nvPr/>
            </p:nvCxnSpPr>
            <p:spPr bwMode="auto">
              <a:xfrm flipH="1">
                <a:off x="424260" y="3467405"/>
                <a:ext cx="307240" cy="153620"/>
              </a:xfrm>
              <a:prstGeom prst="straightConnector1">
                <a:avLst/>
              </a:prstGeom>
              <a:noFill/>
              <a:ln w="28575" algn="ctr">
                <a:solidFill>
                  <a:schemeClr val="tx1"/>
                </a:solidFill>
                <a:round/>
                <a:headEnd type="arrow" w="med" len="med"/>
                <a:tailEnd type="arrow" w="med" len="med"/>
              </a:ln>
              <a:extLst>
                <a:ext uri="{909E8E84-426E-40DD-AFC4-6F175D3DCCD1}">
                  <a14:hiddenFill xmlns="" xmlns:a14="http://schemas.microsoft.com/office/drawing/2010/main">
                    <a:noFill/>
                  </a14:hiddenFill>
                </a:ext>
              </a:extLst>
            </p:spPr>
          </p:cxnSp>
          <p:sp>
            <p:nvSpPr>
              <p:cNvPr id="11392" name="Oval 19"/>
              <p:cNvSpPr>
                <a:spLocks noChangeArrowheads="1"/>
              </p:cNvSpPr>
              <p:nvPr/>
            </p:nvSpPr>
            <p:spPr bwMode="auto">
              <a:xfrm>
                <a:off x="769905" y="362102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cxnSp>
            <p:nvCxnSpPr>
              <p:cNvPr id="11393" name="Straight Arrow Connector 20"/>
              <p:cNvCxnSpPr>
                <a:cxnSpLocks noChangeShapeType="1"/>
                <a:stCxn id="11379" idx="4"/>
                <a:endCxn id="11392" idx="0"/>
              </p:cNvCxnSpPr>
              <p:nvPr/>
            </p:nvCxnSpPr>
            <p:spPr bwMode="auto">
              <a:xfrm>
                <a:off x="731500" y="3467405"/>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
          <p:nvSpPr>
            <p:cNvPr id="11287" name="Right Arrow 24"/>
            <p:cNvSpPr>
              <a:spLocks noChangeArrowheads="1"/>
            </p:cNvSpPr>
            <p:nvPr/>
          </p:nvSpPr>
          <p:spPr bwMode="auto">
            <a:xfrm>
              <a:off x="2997395" y="2737710"/>
              <a:ext cx="537670" cy="230430"/>
            </a:xfrm>
            <a:prstGeom prst="rightArrow">
              <a:avLst>
                <a:gd name="adj1" fmla="val 50000"/>
                <a:gd name="adj2" fmla="val 50005"/>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1288" name="Oval 26"/>
            <p:cNvSpPr>
              <a:spLocks noChangeArrowheads="1"/>
            </p:cNvSpPr>
            <p:nvPr/>
          </p:nvSpPr>
          <p:spPr bwMode="auto">
            <a:xfrm>
              <a:off x="4303165" y="196961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11289" name="Oval 27"/>
            <p:cNvSpPr>
              <a:spLocks noChangeArrowheads="1"/>
            </p:cNvSpPr>
            <p:nvPr/>
          </p:nvSpPr>
          <p:spPr bwMode="auto">
            <a:xfrm>
              <a:off x="3765495" y="254568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11290" name="Oval 28"/>
            <p:cNvSpPr>
              <a:spLocks noChangeArrowheads="1"/>
            </p:cNvSpPr>
            <p:nvPr/>
          </p:nvSpPr>
          <p:spPr bwMode="auto">
            <a:xfrm>
              <a:off x="3419850" y="308335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8</a:t>
              </a:r>
            </a:p>
          </p:txBody>
        </p:sp>
        <p:sp>
          <p:nvSpPr>
            <p:cNvPr id="11291" name="Oval 29"/>
            <p:cNvSpPr>
              <a:spLocks noChangeArrowheads="1"/>
            </p:cNvSpPr>
            <p:nvPr/>
          </p:nvSpPr>
          <p:spPr bwMode="auto">
            <a:xfrm>
              <a:off x="4879240" y="2468875"/>
              <a:ext cx="460860" cy="422455"/>
            </a:xfrm>
            <a:prstGeom prst="ellipse">
              <a:avLst/>
            </a:prstGeom>
            <a:solidFill>
              <a:srgbClr val="FF0000"/>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11292" name="Oval 30"/>
            <p:cNvSpPr>
              <a:spLocks noChangeArrowheads="1"/>
            </p:cNvSpPr>
            <p:nvPr/>
          </p:nvSpPr>
          <p:spPr bwMode="auto">
            <a:xfrm>
              <a:off x="4648810" y="308335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9</a:t>
              </a:r>
            </a:p>
          </p:txBody>
        </p:sp>
        <p:sp>
          <p:nvSpPr>
            <p:cNvPr id="11293" name="Oval 31"/>
            <p:cNvSpPr>
              <a:spLocks noChangeArrowheads="1"/>
            </p:cNvSpPr>
            <p:nvPr/>
          </p:nvSpPr>
          <p:spPr bwMode="auto">
            <a:xfrm>
              <a:off x="4034330" y="312176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11294" name="Oval 32"/>
            <p:cNvSpPr>
              <a:spLocks noChangeArrowheads="1"/>
            </p:cNvSpPr>
            <p:nvPr/>
          </p:nvSpPr>
          <p:spPr bwMode="auto">
            <a:xfrm>
              <a:off x="5224885" y="30449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11295" name="Oval 33"/>
            <p:cNvSpPr>
              <a:spLocks noChangeArrowheads="1"/>
            </p:cNvSpPr>
            <p:nvPr/>
          </p:nvSpPr>
          <p:spPr bwMode="auto">
            <a:xfrm>
              <a:off x="3112610" y="365943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3</a:t>
              </a:r>
            </a:p>
          </p:txBody>
        </p:sp>
        <p:cxnSp>
          <p:nvCxnSpPr>
            <p:cNvPr id="11296" name="Straight Arrow Connector 34"/>
            <p:cNvCxnSpPr>
              <a:cxnSpLocks noChangeShapeType="1"/>
              <a:stCxn id="11288" idx="4"/>
              <a:endCxn id="11289" idx="0"/>
            </p:cNvCxnSpPr>
            <p:nvPr/>
          </p:nvCxnSpPr>
          <p:spPr bwMode="auto">
            <a:xfrm flipH="1">
              <a:off x="3995925" y="239206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297" name="Straight Arrow Connector 35"/>
            <p:cNvCxnSpPr>
              <a:cxnSpLocks noChangeShapeType="1"/>
              <a:stCxn id="11288" idx="4"/>
              <a:endCxn id="11291" idx="0"/>
            </p:cNvCxnSpPr>
            <p:nvPr/>
          </p:nvCxnSpPr>
          <p:spPr bwMode="auto">
            <a:xfrm>
              <a:off x="4533595" y="239206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298" name="Straight Arrow Connector 36"/>
            <p:cNvCxnSpPr>
              <a:cxnSpLocks noChangeShapeType="1"/>
              <a:stCxn id="11289" idx="4"/>
              <a:endCxn id="11290" idx="0"/>
            </p:cNvCxnSpPr>
            <p:nvPr/>
          </p:nvCxnSpPr>
          <p:spPr bwMode="auto">
            <a:xfrm flipH="1">
              <a:off x="3650280" y="296814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299" name="Straight Arrow Connector 37"/>
            <p:cNvCxnSpPr>
              <a:cxnSpLocks noChangeShapeType="1"/>
              <a:stCxn id="11289" idx="4"/>
              <a:endCxn id="11293" idx="0"/>
            </p:cNvCxnSpPr>
            <p:nvPr/>
          </p:nvCxnSpPr>
          <p:spPr bwMode="auto">
            <a:xfrm>
              <a:off x="3995925" y="296814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00" name="Straight Arrow Connector 38"/>
            <p:cNvCxnSpPr>
              <a:cxnSpLocks noChangeShapeType="1"/>
              <a:stCxn id="11291" idx="4"/>
              <a:endCxn id="11292" idx="0"/>
            </p:cNvCxnSpPr>
            <p:nvPr/>
          </p:nvCxnSpPr>
          <p:spPr bwMode="auto">
            <a:xfrm flipH="1">
              <a:off x="4879240" y="2891330"/>
              <a:ext cx="230430" cy="192025"/>
            </a:xfrm>
            <a:prstGeom prst="straightConnector1">
              <a:avLst/>
            </a:prstGeom>
            <a:noFill/>
            <a:ln w="28575" algn="ctr">
              <a:solidFill>
                <a:schemeClr val="tx1"/>
              </a:solidFill>
              <a:round/>
              <a:headEnd type="arrow" w="med" len="med"/>
              <a:tailEnd type="arrow" w="med" len="med"/>
            </a:ln>
            <a:extLst>
              <a:ext uri="{909E8E84-426E-40DD-AFC4-6F175D3DCCD1}">
                <a14:hiddenFill xmlns="" xmlns:a14="http://schemas.microsoft.com/office/drawing/2010/main">
                  <a:noFill/>
                </a14:hiddenFill>
              </a:ext>
            </a:extLst>
          </p:spPr>
        </p:cxnSp>
        <p:cxnSp>
          <p:nvCxnSpPr>
            <p:cNvPr id="11301" name="Straight Arrow Connector 39"/>
            <p:cNvCxnSpPr>
              <a:cxnSpLocks noChangeShapeType="1"/>
              <a:stCxn id="11291" idx="4"/>
              <a:endCxn id="11294" idx="0"/>
            </p:cNvCxnSpPr>
            <p:nvPr/>
          </p:nvCxnSpPr>
          <p:spPr bwMode="auto">
            <a:xfrm>
              <a:off x="5109670" y="2891330"/>
              <a:ext cx="34564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02" name="Straight Arrow Connector 40"/>
            <p:cNvCxnSpPr>
              <a:cxnSpLocks noChangeShapeType="1"/>
              <a:stCxn id="11290" idx="4"/>
              <a:endCxn id="11295" idx="0"/>
            </p:cNvCxnSpPr>
            <p:nvPr/>
          </p:nvCxnSpPr>
          <p:spPr bwMode="auto">
            <a:xfrm flipH="1">
              <a:off x="3343040" y="3505810"/>
              <a:ext cx="30724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1303" name="Oval 41"/>
            <p:cNvSpPr>
              <a:spLocks noChangeArrowheads="1"/>
            </p:cNvSpPr>
            <p:nvPr/>
          </p:nvSpPr>
          <p:spPr bwMode="auto">
            <a:xfrm>
              <a:off x="3688685" y="365943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cxnSp>
          <p:nvCxnSpPr>
            <p:cNvPr id="11304" name="Straight Arrow Connector 42"/>
            <p:cNvCxnSpPr>
              <a:cxnSpLocks noChangeShapeType="1"/>
              <a:stCxn id="11290" idx="4"/>
              <a:endCxn id="11303" idx="0"/>
            </p:cNvCxnSpPr>
            <p:nvPr/>
          </p:nvCxnSpPr>
          <p:spPr bwMode="auto">
            <a:xfrm>
              <a:off x="3650280" y="350581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1305" name="Right Arrow 43"/>
            <p:cNvSpPr>
              <a:spLocks noChangeArrowheads="1"/>
            </p:cNvSpPr>
            <p:nvPr/>
          </p:nvSpPr>
          <p:spPr bwMode="auto">
            <a:xfrm>
              <a:off x="5916175" y="2737710"/>
              <a:ext cx="537670" cy="230430"/>
            </a:xfrm>
            <a:prstGeom prst="rightArrow">
              <a:avLst>
                <a:gd name="adj1" fmla="val 50000"/>
                <a:gd name="adj2" fmla="val 50005"/>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1306" name="Oval 44"/>
            <p:cNvSpPr>
              <a:spLocks noChangeArrowheads="1"/>
            </p:cNvSpPr>
            <p:nvPr/>
          </p:nvSpPr>
          <p:spPr bwMode="auto">
            <a:xfrm>
              <a:off x="7221945" y="196961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11307" name="Oval 45"/>
            <p:cNvSpPr>
              <a:spLocks noChangeArrowheads="1"/>
            </p:cNvSpPr>
            <p:nvPr/>
          </p:nvSpPr>
          <p:spPr bwMode="auto">
            <a:xfrm>
              <a:off x="6684275" y="2545685"/>
              <a:ext cx="460860" cy="422455"/>
            </a:xfrm>
            <a:prstGeom prst="ellipse">
              <a:avLst/>
            </a:prstGeom>
            <a:solidFill>
              <a:srgbClr val="FF0000"/>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11308" name="Oval 46"/>
            <p:cNvSpPr>
              <a:spLocks noChangeArrowheads="1"/>
            </p:cNvSpPr>
            <p:nvPr/>
          </p:nvSpPr>
          <p:spPr bwMode="auto">
            <a:xfrm>
              <a:off x="6338630" y="308335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8</a:t>
              </a:r>
            </a:p>
          </p:txBody>
        </p:sp>
        <p:sp>
          <p:nvSpPr>
            <p:cNvPr id="11309" name="Oval 47"/>
            <p:cNvSpPr>
              <a:spLocks noChangeArrowheads="1"/>
            </p:cNvSpPr>
            <p:nvPr/>
          </p:nvSpPr>
          <p:spPr bwMode="auto">
            <a:xfrm>
              <a:off x="7798020" y="24688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9</a:t>
              </a:r>
            </a:p>
          </p:txBody>
        </p:sp>
        <p:sp>
          <p:nvSpPr>
            <p:cNvPr id="11310" name="Oval 48"/>
            <p:cNvSpPr>
              <a:spLocks noChangeArrowheads="1"/>
            </p:cNvSpPr>
            <p:nvPr/>
          </p:nvSpPr>
          <p:spPr bwMode="auto">
            <a:xfrm>
              <a:off x="7605995" y="308335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11311" name="Oval 49"/>
            <p:cNvSpPr>
              <a:spLocks noChangeArrowheads="1"/>
            </p:cNvSpPr>
            <p:nvPr/>
          </p:nvSpPr>
          <p:spPr bwMode="auto">
            <a:xfrm>
              <a:off x="6953110" y="312176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11312" name="Oval 50"/>
            <p:cNvSpPr>
              <a:spLocks noChangeArrowheads="1"/>
            </p:cNvSpPr>
            <p:nvPr/>
          </p:nvSpPr>
          <p:spPr bwMode="auto">
            <a:xfrm>
              <a:off x="8143665" y="30449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11313" name="Oval 51"/>
            <p:cNvSpPr>
              <a:spLocks noChangeArrowheads="1"/>
            </p:cNvSpPr>
            <p:nvPr/>
          </p:nvSpPr>
          <p:spPr bwMode="auto">
            <a:xfrm>
              <a:off x="6031390" y="365943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3</a:t>
              </a:r>
            </a:p>
          </p:txBody>
        </p:sp>
        <p:cxnSp>
          <p:nvCxnSpPr>
            <p:cNvPr id="11314" name="Straight Arrow Connector 52"/>
            <p:cNvCxnSpPr>
              <a:cxnSpLocks noChangeShapeType="1"/>
              <a:stCxn id="11306" idx="4"/>
              <a:endCxn id="11307" idx="0"/>
            </p:cNvCxnSpPr>
            <p:nvPr/>
          </p:nvCxnSpPr>
          <p:spPr bwMode="auto">
            <a:xfrm flipH="1">
              <a:off x="6914705" y="239206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15" name="Straight Arrow Connector 53"/>
            <p:cNvCxnSpPr>
              <a:cxnSpLocks noChangeShapeType="1"/>
              <a:stCxn id="11306" idx="4"/>
              <a:endCxn id="11309" idx="0"/>
            </p:cNvCxnSpPr>
            <p:nvPr/>
          </p:nvCxnSpPr>
          <p:spPr bwMode="auto">
            <a:xfrm>
              <a:off x="7452375" y="239206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16" name="Straight Arrow Connector 54"/>
            <p:cNvCxnSpPr>
              <a:cxnSpLocks noChangeShapeType="1"/>
              <a:stCxn id="11307" idx="4"/>
              <a:endCxn id="11308" idx="0"/>
            </p:cNvCxnSpPr>
            <p:nvPr/>
          </p:nvCxnSpPr>
          <p:spPr bwMode="auto">
            <a:xfrm flipH="1">
              <a:off x="6569060" y="2968140"/>
              <a:ext cx="345645" cy="115215"/>
            </a:xfrm>
            <a:prstGeom prst="straightConnector1">
              <a:avLst/>
            </a:prstGeom>
            <a:noFill/>
            <a:ln w="28575" algn="ctr">
              <a:solidFill>
                <a:schemeClr val="tx1"/>
              </a:solidFill>
              <a:round/>
              <a:headEnd type="arrow" w="med" len="med"/>
              <a:tailEnd type="arrow" w="med" len="med"/>
            </a:ln>
            <a:extLst>
              <a:ext uri="{909E8E84-426E-40DD-AFC4-6F175D3DCCD1}">
                <a14:hiddenFill xmlns="" xmlns:a14="http://schemas.microsoft.com/office/drawing/2010/main">
                  <a:noFill/>
                </a14:hiddenFill>
              </a:ext>
            </a:extLst>
          </p:spPr>
        </p:cxnSp>
        <p:cxnSp>
          <p:nvCxnSpPr>
            <p:cNvPr id="11317" name="Straight Arrow Connector 55"/>
            <p:cNvCxnSpPr>
              <a:cxnSpLocks noChangeShapeType="1"/>
              <a:stCxn id="11307" idx="4"/>
              <a:endCxn id="11311" idx="0"/>
            </p:cNvCxnSpPr>
            <p:nvPr/>
          </p:nvCxnSpPr>
          <p:spPr bwMode="auto">
            <a:xfrm>
              <a:off x="6914705" y="296814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18" name="Straight Arrow Connector 56"/>
            <p:cNvCxnSpPr>
              <a:cxnSpLocks noChangeShapeType="1"/>
              <a:stCxn id="11309" idx="4"/>
              <a:endCxn id="11310" idx="0"/>
            </p:cNvCxnSpPr>
            <p:nvPr/>
          </p:nvCxnSpPr>
          <p:spPr bwMode="auto">
            <a:xfrm flipH="1">
              <a:off x="7836425" y="2891330"/>
              <a:ext cx="192025" cy="1920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19" name="Straight Arrow Connector 57"/>
            <p:cNvCxnSpPr>
              <a:cxnSpLocks noChangeShapeType="1"/>
              <a:stCxn id="11309" idx="4"/>
              <a:endCxn id="11312" idx="0"/>
            </p:cNvCxnSpPr>
            <p:nvPr/>
          </p:nvCxnSpPr>
          <p:spPr bwMode="auto">
            <a:xfrm>
              <a:off x="8028450" y="2891330"/>
              <a:ext cx="34564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20" name="Straight Arrow Connector 58"/>
            <p:cNvCxnSpPr>
              <a:cxnSpLocks noChangeShapeType="1"/>
              <a:stCxn id="11308" idx="4"/>
              <a:endCxn id="11313" idx="0"/>
            </p:cNvCxnSpPr>
            <p:nvPr/>
          </p:nvCxnSpPr>
          <p:spPr bwMode="auto">
            <a:xfrm flipH="1">
              <a:off x="6261820" y="3505810"/>
              <a:ext cx="30724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1321" name="Oval 59"/>
            <p:cNvSpPr>
              <a:spLocks noChangeArrowheads="1"/>
            </p:cNvSpPr>
            <p:nvPr/>
          </p:nvSpPr>
          <p:spPr bwMode="auto">
            <a:xfrm>
              <a:off x="6607465" y="365943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cxnSp>
          <p:nvCxnSpPr>
            <p:cNvPr id="11322" name="Straight Arrow Connector 60"/>
            <p:cNvCxnSpPr>
              <a:cxnSpLocks noChangeShapeType="1"/>
              <a:stCxn id="11308" idx="4"/>
              <a:endCxn id="11321" idx="0"/>
            </p:cNvCxnSpPr>
            <p:nvPr/>
          </p:nvCxnSpPr>
          <p:spPr bwMode="auto">
            <a:xfrm>
              <a:off x="6569060" y="350581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1323" name="Right Arrow 61"/>
            <p:cNvSpPr>
              <a:spLocks noChangeArrowheads="1"/>
            </p:cNvSpPr>
            <p:nvPr/>
          </p:nvSpPr>
          <p:spPr bwMode="auto">
            <a:xfrm>
              <a:off x="270640" y="4849985"/>
              <a:ext cx="537670" cy="230430"/>
            </a:xfrm>
            <a:prstGeom prst="rightArrow">
              <a:avLst>
                <a:gd name="adj1" fmla="val 50000"/>
                <a:gd name="adj2" fmla="val 50005"/>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1324" name="Oval 62"/>
            <p:cNvSpPr>
              <a:spLocks noChangeArrowheads="1"/>
            </p:cNvSpPr>
            <p:nvPr/>
          </p:nvSpPr>
          <p:spPr bwMode="auto">
            <a:xfrm>
              <a:off x="1576410" y="408188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11325" name="Oval 63"/>
            <p:cNvSpPr>
              <a:spLocks noChangeArrowheads="1"/>
            </p:cNvSpPr>
            <p:nvPr/>
          </p:nvSpPr>
          <p:spPr bwMode="auto">
            <a:xfrm>
              <a:off x="1038740" y="465796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8</a:t>
              </a:r>
            </a:p>
          </p:txBody>
        </p:sp>
        <p:sp>
          <p:nvSpPr>
            <p:cNvPr id="11326" name="Oval 64"/>
            <p:cNvSpPr>
              <a:spLocks noChangeArrowheads="1"/>
            </p:cNvSpPr>
            <p:nvPr/>
          </p:nvSpPr>
          <p:spPr bwMode="auto">
            <a:xfrm>
              <a:off x="654690" y="5195630"/>
              <a:ext cx="460860" cy="422455"/>
            </a:xfrm>
            <a:prstGeom prst="ellipse">
              <a:avLst/>
            </a:prstGeom>
            <a:solidFill>
              <a:srgbClr val="FF0000"/>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11327" name="Oval 65"/>
            <p:cNvSpPr>
              <a:spLocks noChangeArrowheads="1"/>
            </p:cNvSpPr>
            <p:nvPr/>
          </p:nvSpPr>
          <p:spPr bwMode="auto">
            <a:xfrm>
              <a:off x="2152485" y="45811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9</a:t>
              </a:r>
            </a:p>
          </p:txBody>
        </p:sp>
        <p:sp>
          <p:nvSpPr>
            <p:cNvPr id="11328" name="Oval 66"/>
            <p:cNvSpPr>
              <a:spLocks noChangeArrowheads="1"/>
            </p:cNvSpPr>
            <p:nvPr/>
          </p:nvSpPr>
          <p:spPr bwMode="auto">
            <a:xfrm>
              <a:off x="1960460" y="519563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11329" name="Oval 67"/>
            <p:cNvSpPr>
              <a:spLocks noChangeArrowheads="1"/>
            </p:cNvSpPr>
            <p:nvPr/>
          </p:nvSpPr>
          <p:spPr bwMode="auto">
            <a:xfrm>
              <a:off x="1307575" y="523403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11330" name="Oval 68"/>
            <p:cNvSpPr>
              <a:spLocks noChangeArrowheads="1"/>
            </p:cNvSpPr>
            <p:nvPr/>
          </p:nvSpPr>
          <p:spPr bwMode="auto">
            <a:xfrm>
              <a:off x="2498130" y="515722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11331" name="Oval 69"/>
            <p:cNvSpPr>
              <a:spLocks noChangeArrowheads="1"/>
            </p:cNvSpPr>
            <p:nvPr/>
          </p:nvSpPr>
          <p:spPr bwMode="auto">
            <a:xfrm>
              <a:off x="385855" y="577170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3</a:t>
              </a:r>
            </a:p>
          </p:txBody>
        </p:sp>
        <p:cxnSp>
          <p:nvCxnSpPr>
            <p:cNvPr id="11332" name="Straight Arrow Connector 70"/>
            <p:cNvCxnSpPr>
              <a:cxnSpLocks noChangeShapeType="1"/>
              <a:stCxn id="11324" idx="4"/>
              <a:endCxn id="11325" idx="0"/>
            </p:cNvCxnSpPr>
            <p:nvPr/>
          </p:nvCxnSpPr>
          <p:spPr bwMode="auto">
            <a:xfrm flipH="1">
              <a:off x="1269170" y="4504340"/>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33" name="Straight Arrow Connector 71"/>
            <p:cNvCxnSpPr>
              <a:cxnSpLocks noChangeShapeType="1"/>
              <a:stCxn id="11324" idx="4"/>
              <a:endCxn id="11327" idx="0"/>
            </p:cNvCxnSpPr>
            <p:nvPr/>
          </p:nvCxnSpPr>
          <p:spPr bwMode="auto">
            <a:xfrm>
              <a:off x="1806840" y="4504340"/>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34" name="Straight Arrow Connector 72"/>
            <p:cNvCxnSpPr>
              <a:cxnSpLocks noChangeShapeType="1"/>
              <a:stCxn id="11325" idx="4"/>
              <a:endCxn id="11326" idx="0"/>
            </p:cNvCxnSpPr>
            <p:nvPr/>
          </p:nvCxnSpPr>
          <p:spPr bwMode="auto">
            <a:xfrm flipH="1">
              <a:off x="885120" y="5080415"/>
              <a:ext cx="384050"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35" name="Straight Arrow Connector 73"/>
            <p:cNvCxnSpPr>
              <a:cxnSpLocks noChangeShapeType="1"/>
              <a:stCxn id="11325" idx="4"/>
              <a:endCxn id="11329" idx="0"/>
            </p:cNvCxnSpPr>
            <p:nvPr/>
          </p:nvCxnSpPr>
          <p:spPr bwMode="auto">
            <a:xfrm>
              <a:off x="1269170" y="5080415"/>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36" name="Straight Arrow Connector 74"/>
            <p:cNvCxnSpPr>
              <a:cxnSpLocks noChangeShapeType="1"/>
              <a:stCxn id="11327" idx="4"/>
              <a:endCxn id="11328" idx="0"/>
            </p:cNvCxnSpPr>
            <p:nvPr/>
          </p:nvCxnSpPr>
          <p:spPr bwMode="auto">
            <a:xfrm flipH="1">
              <a:off x="2190890" y="5003605"/>
              <a:ext cx="192025" cy="1920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37" name="Straight Arrow Connector 75"/>
            <p:cNvCxnSpPr>
              <a:cxnSpLocks noChangeShapeType="1"/>
              <a:stCxn id="11327" idx="4"/>
              <a:endCxn id="11330" idx="0"/>
            </p:cNvCxnSpPr>
            <p:nvPr/>
          </p:nvCxnSpPr>
          <p:spPr bwMode="auto">
            <a:xfrm>
              <a:off x="2382915" y="5003605"/>
              <a:ext cx="34564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38" name="Straight Arrow Connector 76"/>
            <p:cNvCxnSpPr>
              <a:cxnSpLocks noChangeShapeType="1"/>
              <a:stCxn id="11326" idx="4"/>
              <a:endCxn id="11331" idx="0"/>
            </p:cNvCxnSpPr>
            <p:nvPr/>
          </p:nvCxnSpPr>
          <p:spPr bwMode="auto">
            <a:xfrm flipH="1">
              <a:off x="616285" y="5618085"/>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1339" name="Oval 77"/>
            <p:cNvSpPr>
              <a:spLocks noChangeArrowheads="1"/>
            </p:cNvSpPr>
            <p:nvPr/>
          </p:nvSpPr>
          <p:spPr bwMode="auto">
            <a:xfrm>
              <a:off x="961930" y="577170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cxnSp>
          <p:nvCxnSpPr>
            <p:cNvPr id="11340" name="Straight Arrow Connector 78"/>
            <p:cNvCxnSpPr>
              <a:cxnSpLocks noChangeShapeType="1"/>
              <a:stCxn id="11326" idx="4"/>
              <a:endCxn id="11339" idx="0"/>
            </p:cNvCxnSpPr>
            <p:nvPr/>
          </p:nvCxnSpPr>
          <p:spPr bwMode="auto">
            <a:xfrm>
              <a:off x="885120" y="5618085"/>
              <a:ext cx="307240" cy="153620"/>
            </a:xfrm>
            <a:prstGeom prst="straightConnector1">
              <a:avLst/>
            </a:prstGeom>
            <a:noFill/>
            <a:ln w="28575" algn="ctr">
              <a:solidFill>
                <a:schemeClr val="tx1"/>
              </a:solidFill>
              <a:round/>
              <a:headEnd type="arrow" w="med" len="med"/>
              <a:tailEnd type="arrow" w="med" len="med"/>
            </a:ln>
            <a:extLst>
              <a:ext uri="{909E8E84-426E-40DD-AFC4-6F175D3DCCD1}">
                <a14:hiddenFill xmlns="" xmlns:a14="http://schemas.microsoft.com/office/drawing/2010/main">
                  <a:noFill/>
                </a14:hiddenFill>
              </a:ext>
            </a:extLst>
          </p:spPr>
        </p:cxnSp>
        <p:sp>
          <p:nvSpPr>
            <p:cNvPr id="11341" name="Right Arrow 82"/>
            <p:cNvSpPr>
              <a:spLocks noChangeArrowheads="1"/>
            </p:cNvSpPr>
            <p:nvPr/>
          </p:nvSpPr>
          <p:spPr bwMode="auto">
            <a:xfrm>
              <a:off x="2997395" y="4849985"/>
              <a:ext cx="537670" cy="230430"/>
            </a:xfrm>
            <a:prstGeom prst="rightArrow">
              <a:avLst>
                <a:gd name="adj1" fmla="val 50000"/>
                <a:gd name="adj2" fmla="val 50005"/>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1342" name="Oval 83"/>
            <p:cNvSpPr>
              <a:spLocks noChangeArrowheads="1"/>
            </p:cNvSpPr>
            <p:nvPr/>
          </p:nvSpPr>
          <p:spPr bwMode="auto">
            <a:xfrm>
              <a:off x="4303165" y="4081885"/>
              <a:ext cx="460860" cy="422455"/>
            </a:xfrm>
            <a:prstGeom prst="ellipse">
              <a:avLst/>
            </a:prstGeom>
            <a:solidFill>
              <a:srgbClr val="FF0000"/>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11343" name="Oval 84"/>
            <p:cNvSpPr>
              <a:spLocks noChangeArrowheads="1"/>
            </p:cNvSpPr>
            <p:nvPr/>
          </p:nvSpPr>
          <p:spPr bwMode="auto">
            <a:xfrm>
              <a:off x="3765495" y="465796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8</a:t>
              </a:r>
            </a:p>
          </p:txBody>
        </p:sp>
        <p:sp>
          <p:nvSpPr>
            <p:cNvPr id="11344" name="Oval 85"/>
            <p:cNvSpPr>
              <a:spLocks noChangeArrowheads="1"/>
            </p:cNvSpPr>
            <p:nvPr/>
          </p:nvSpPr>
          <p:spPr bwMode="auto">
            <a:xfrm>
              <a:off x="3381445" y="519563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11345" name="Oval 86"/>
            <p:cNvSpPr>
              <a:spLocks noChangeArrowheads="1"/>
            </p:cNvSpPr>
            <p:nvPr/>
          </p:nvSpPr>
          <p:spPr bwMode="auto">
            <a:xfrm>
              <a:off x="4879240" y="45811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9</a:t>
              </a:r>
            </a:p>
          </p:txBody>
        </p:sp>
        <p:sp>
          <p:nvSpPr>
            <p:cNvPr id="11346" name="Oval 87"/>
            <p:cNvSpPr>
              <a:spLocks noChangeArrowheads="1"/>
            </p:cNvSpPr>
            <p:nvPr/>
          </p:nvSpPr>
          <p:spPr bwMode="auto">
            <a:xfrm>
              <a:off x="4687215" y="519563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11347" name="Oval 88"/>
            <p:cNvSpPr>
              <a:spLocks noChangeArrowheads="1"/>
            </p:cNvSpPr>
            <p:nvPr/>
          </p:nvSpPr>
          <p:spPr bwMode="auto">
            <a:xfrm>
              <a:off x="4034330" y="523403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11348" name="Oval 89"/>
            <p:cNvSpPr>
              <a:spLocks noChangeArrowheads="1"/>
            </p:cNvSpPr>
            <p:nvPr/>
          </p:nvSpPr>
          <p:spPr bwMode="auto">
            <a:xfrm>
              <a:off x="5224885" y="515722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11349" name="Oval 90"/>
            <p:cNvSpPr>
              <a:spLocks noChangeArrowheads="1"/>
            </p:cNvSpPr>
            <p:nvPr/>
          </p:nvSpPr>
          <p:spPr bwMode="auto">
            <a:xfrm>
              <a:off x="3112610" y="577170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3</a:t>
              </a:r>
            </a:p>
          </p:txBody>
        </p:sp>
        <p:cxnSp>
          <p:nvCxnSpPr>
            <p:cNvPr id="11350" name="Straight Arrow Connector 91"/>
            <p:cNvCxnSpPr>
              <a:cxnSpLocks noChangeShapeType="1"/>
              <a:stCxn id="11342" idx="4"/>
              <a:endCxn id="11343" idx="0"/>
            </p:cNvCxnSpPr>
            <p:nvPr/>
          </p:nvCxnSpPr>
          <p:spPr bwMode="auto">
            <a:xfrm flipH="1">
              <a:off x="3995925" y="4504340"/>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51" name="Straight Arrow Connector 92"/>
            <p:cNvCxnSpPr>
              <a:cxnSpLocks noChangeShapeType="1"/>
              <a:stCxn id="11342" idx="4"/>
              <a:endCxn id="11345" idx="0"/>
            </p:cNvCxnSpPr>
            <p:nvPr/>
          </p:nvCxnSpPr>
          <p:spPr bwMode="auto">
            <a:xfrm>
              <a:off x="4533595" y="4504340"/>
              <a:ext cx="576075" cy="76810"/>
            </a:xfrm>
            <a:prstGeom prst="straightConnector1">
              <a:avLst/>
            </a:prstGeom>
            <a:noFill/>
            <a:ln w="28575" algn="ctr">
              <a:solidFill>
                <a:schemeClr val="tx1"/>
              </a:solidFill>
              <a:round/>
              <a:headEnd type="arrow" w="med" len="med"/>
              <a:tailEnd type="arrow" w="med" len="med"/>
            </a:ln>
            <a:extLst>
              <a:ext uri="{909E8E84-426E-40DD-AFC4-6F175D3DCCD1}">
                <a14:hiddenFill xmlns="" xmlns:a14="http://schemas.microsoft.com/office/drawing/2010/main">
                  <a:noFill/>
                </a14:hiddenFill>
              </a:ext>
            </a:extLst>
          </p:spPr>
        </p:cxnSp>
        <p:cxnSp>
          <p:nvCxnSpPr>
            <p:cNvPr id="11352" name="Straight Arrow Connector 93"/>
            <p:cNvCxnSpPr>
              <a:cxnSpLocks noChangeShapeType="1"/>
              <a:stCxn id="11343" idx="4"/>
              <a:endCxn id="11344" idx="0"/>
            </p:cNvCxnSpPr>
            <p:nvPr/>
          </p:nvCxnSpPr>
          <p:spPr bwMode="auto">
            <a:xfrm flipH="1">
              <a:off x="3611875" y="5080415"/>
              <a:ext cx="384050"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53" name="Straight Arrow Connector 94"/>
            <p:cNvCxnSpPr>
              <a:cxnSpLocks noChangeShapeType="1"/>
              <a:stCxn id="11343" idx="4"/>
              <a:endCxn id="11347" idx="0"/>
            </p:cNvCxnSpPr>
            <p:nvPr/>
          </p:nvCxnSpPr>
          <p:spPr bwMode="auto">
            <a:xfrm>
              <a:off x="3995925" y="5080415"/>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54" name="Straight Arrow Connector 95"/>
            <p:cNvCxnSpPr>
              <a:cxnSpLocks noChangeShapeType="1"/>
              <a:stCxn id="11345" idx="4"/>
              <a:endCxn id="11346" idx="0"/>
            </p:cNvCxnSpPr>
            <p:nvPr/>
          </p:nvCxnSpPr>
          <p:spPr bwMode="auto">
            <a:xfrm flipH="1">
              <a:off x="4917645" y="5003605"/>
              <a:ext cx="192025" cy="1920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55" name="Straight Arrow Connector 96"/>
            <p:cNvCxnSpPr>
              <a:cxnSpLocks noChangeShapeType="1"/>
              <a:stCxn id="11345" idx="4"/>
              <a:endCxn id="11348" idx="0"/>
            </p:cNvCxnSpPr>
            <p:nvPr/>
          </p:nvCxnSpPr>
          <p:spPr bwMode="auto">
            <a:xfrm>
              <a:off x="5109670" y="5003605"/>
              <a:ext cx="34564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56" name="Straight Arrow Connector 97"/>
            <p:cNvCxnSpPr>
              <a:cxnSpLocks noChangeShapeType="1"/>
              <a:stCxn id="11344" idx="4"/>
              <a:endCxn id="11349" idx="0"/>
            </p:cNvCxnSpPr>
            <p:nvPr/>
          </p:nvCxnSpPr>
          <p:spPr bwMode="auto">
            <a:xfrm flipH="1">
              <a:off x="3343040" y="5618085"/>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1357" name="Oval 98"/>
            <p:cNvSpPr>
              <a:spLocks noChangeArrowheads="1"/>
            </p:cNvSpPr>
            <p:nvPr/>
          </p:nvSpPr>
          <p:spPr bwMode="auto">
            <a:xfrm>
              <a:off x="3688685" y="577170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cxnSp>
          <p:nvCxnSpPr>
            <p:cNvPr id="11358" name="Straight Arrow Connector 99"/>
            <p:cNvCxnSpPr>
              <a:cxnSpLocks noChangeShapeType="1"/>
              <a:stCxn id="11344" idx="4"/>
              <a:endCxn id="11357" idx="0"/>
            </p:cNvCxnSpPr>
            <p:nvPr/>
          </p:nvCxnSpPr>
          <p:spPr bwMode="auto">
            <a:xfrm>
              <a:off x="3611875" y="5618085"/>
              <a:ext cx="30724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1359" name="Right Arrow 100"/>
            <p:cNvSpPr>
              <a:spLocks noChangeArrowheads="1"/>
            </p:cNvSpPr>
            <p:nvPr/>
          </p:nvSpPr>
          <p:spPr bwMode="auto">
            <a:xfrm>
              <a:off x="5839365" y="4849985"/>
              <a:ext cx="537670" cy="230430"/>
            </a:xfrm>
            <a:prstGeom prst="rightArrow">
              <a:avLst>
                <a:gd name="adj1" fmla="val 50000"/>
                <a:gd name="adj2" fmla="val 50005"/>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1360" name="Oval 101"/>
            <p:cNvSpPr>
              <a:spLocks noChangeArrowheads="1"/>
            </p:cNvSpPr>
            <p:nvPr/>
          </p:nvSpPr>
          <p:spPr bwMode="auto">
            <a:xfrm>
              <a:off x="7145135" y="408188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9</a:t>
              </a:r>
            </a:p>
          </p:txBody>
        </p:sp>
        <p:sp>
          <p:nvSpPr>
            <p:cNvPr id="11361" name="Oval 102"/>
            <p:cNvSpPr>
              <a:spLocks noChangeArrowheads="1"/>
            </p:cNvSpPr>
            <p:nvPr/>
          </p:nvSpPr>
          <p:spPr bwMode="auto">
            <a:xfrm>
              <a:off x="6607465" y="465796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8</a:t>
              </a:r>
            </a:p>
          </p:txBody>
        </p:sp>
        <p:sp>
          <p:nvSpPr>
            <p:cNvPr id="11362" name="Oval 103"/>
            <p:cNvSpPr>
              <a:spLocks noChangeArrowheads="1"/>
            </p:cNvSpPr>
            <p:nvPr/>
          </p:nvSpPr>
          <p:spPr bwMode="auto">
            <a:xfrm>
              <a:off x="6223415" y="519563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11363" name="Oval 104"/>
            <p:cNvSpPr>
              <a:spLocks noChangeArrowheads="1"/>
            </p:cNvSpPr>
            <p:nvPr/>
          </p:nvSpPr>
          <p:spPr bwMode="auto">
            <a:xfrm>
              <a:off x="7721210" y="4581150"/>
              <a:ext cx="460860" cy="422455"/>
            </a:xfrm>
            <a:prstGeom prst="ellipse">
              <a:avLst/>
            </a:prstGeom>
            <a:solidFill>
              <a:srgbClr val="FF0000"/>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11364" name="Oval 105"/>
            <p:cNvSpPr>
              <a:spLocks noChangeArrowheads="1"/>
            </p:cNvSpPr>
            <p:nvPr/>
          </p:nvSpPr>
          <p:spPr bwMode="auto">
            <a:xfrm>
              <a:off x="7529185" y="519563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11365" name="Oval 106"/>
            <p:cNvSpPr>
              <a:spLocks noChangeArrowheads="1"/>
            </p:cNvSpPr>
            <p:nvPr/>
          </p:nvSpPr>
          <p:spPr bwMode="auto">
            <a:xfrm>
              <a:off x="6876300" y="523403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11366" name="Oval 107"/>
            <p:cNvSpPr>
              <a:spLocks noChangeArrowheads="1"/>
            </p:cNvSpPr>
            <p:nvPr/>
          </p:nvSpPr>
          <p:spPr bwMode="auto">
            <a:xfrm>
              <a:off x="8066855" y="515722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11367" name="Oval 108"/>
            <p:cNvSpPr>
              <a:spLocks noChangeArrowheads="1"/>
            </p:cNvSpPr>
            <p:nvPr/>
          </p:nvSpPr>
          <p:spPr bwMode="auto">
            <a:xfrm>
              <a:off x="5954580" y="577170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3</a:t>
              </a:r>
            </a:p>
          </p:txBody>
        </p:sp>
        <p:cxnSp>
          <p:nvCxnSpPr>
            <p:cNvPr id="11368" name="Straight Arrow Connector 109"/>
            <p:cNvCxnSpPr>
              <a:cxnSpLocks noChangeShapeType="1"/>
              <a:stCxn id="11360" idx="4"/>
              <a:endCxn id="11361" idx="0"/>
            </p:cNvCxnSpPr>
            <p:nvPr/>
          </p:nvCxnSpPr>
          <p:spPr bwMode="auto">
            <a:xfrm flipH="1">
              <a:off x="6837895" y="4504340"/>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69" name="Straight Arrow Connector 110"/>
            <p:cNvCxnSpPr>
              <a:cxnSpLocks noChangeShapeType="1"/>
              <a:stCxn id="11360" idx="4"/>
              <a:endCxn id="11363" idx="0"/>
            </p:cNvCxnSpPr>
            <p:nvPr/>
          </p:nvCxnSpPr>
          <p:spPr bwMode="auto">
            <a:xfrm>
              <a:off x="7375565" y="4504340"/>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70" name="Straight Arrow Connector 111"/>
            <p:cNvCxnSpPr>
              <a:cxnSpLocks noChangeShapeType="1"/>
              <a:stCxn id="11361" idx="4"/>
              <a:endCxn id="11362" idx="0"/>
            </p:cNvCxnSpPr>
            <p:nvPr/>
          </p:nvCxnSpPr>
          <p:spPr bwMode="auto">
            <a:xfrm flipH="1">
              <a:off x="6453845" y="5080415"/>
              <a:ext cx="384050"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71" name="Straight Arrow Connector 112"/>
            <p:cNvCxnSpPr>
              <a:cxnSpLocks noChangeShapeType="1"/>
              <a:stCxn id="11361" idx="4"/>
              <a:endCxn id="11365" idx="0"/>
            </p:cNvCxnSpPr>
            <p:nvPr/>
          </p:nvCxnSpPr>
          <p:spPr bwMode="auto">
            <a:xfrm>
              <a:off x="6837895" y="5080415"/>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72" name="Straight Arrow Connector 113"/>
            <p:cNvCxnSpPr>
              <a:cxnSpLocks noChangeShapeType="1"/>
              <a:stCxn id="11363" idx="4"/>
              <a:endCxn id="11364" idx="0"/>
            </p:cNvCxnSpPr>
            <p:nvPr/>
          </p:nvCxnSpPr>
          <p:spPr bwMode="auto">
            <a:xfrm flipH="1">
              <a:off x="7759615" y="5003605"/>
              <a:ext cx="192025" cy="1920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373" name="Straight Arrow Connector 114"/>
            <p:cNvCxnSpPr>
              <a:cxnSpLocks noChangeShapeType="1"/>
              <a:stCxn id="11363" idx="4"/>
              <a:endCxn id="11366" idx="0"/>
            </p:cNvCxnSpPr>
            <p:nvPr/>
          </p:nvCxnSpPr>
          <p:spPr bwMode="auto">
            <a:xfrm>
              <a:off x="7951640" y="5003605"/>
              <a:ext cx="345645" cy="153620"/>
            </a:xfrm>
            <a:prstGeom prst="straightConnector1">
              <a:avLst/>
            </a:prstGeom>
            <a:noFill/>
            <a:ln w="28575" algn="ctr">
              <a:solidFill>
                <a:schemeClr val="tx1"/>
              </a:solidFill>
              <a:round/>
              <a:headEnd type="arrow" w="med" len="med"/>
              <a:tailEnd type="arrow" w="med" len="med"/>
            </a:ln>
            <a:extLst>
              <a:ext uri="{909E8E84-426E-40DD-AFC4-6F175D3DCCD1}">
                <a14:hiddenFill xmlns="" xmlns:a14="http://schemas.microsoft.com/office/drawing/2010/main">
                  <a:noFill/>
                </a14:hiddenFill>
              </a:ext>
            </a:extLst>
          </p:spPr>
        </p:cxnSp>
        <p:cxnSp>
          <p:nvCxnSpPr>
            <p:cNvPr id="11374" name="Straight Arrow Connector 115"/>
            <p:cNvCxnSpPr>
              <a:cxnSpLocks noChangeShapeType="1"/>
              <a:stCxn id="11362" idx="4"/>
              <a:endCxn id="11367" idx="0"/>
            </p:cNvCxnSpPr>
            <p:nvPr/>
          </p:nvCxnSpPr>
          <p:spPr bwMode="auto">
            <a:xfrm flipH="1">
              <a:off x="6185010" y="5618085"/>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1375" name="Oval 116"/>
            <p:cNvSpPr>
              <a:spLocks noChangeArrowheads="1"/>
            </p:cNvSpPr>
            <p:nvPr/>
          </p:nvSpPr>
          <p:spPr bwMode="auto">
            <a:xfrm>
              <a:off x="6530655" y="577170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cxnSp>
          <p:nvCxnSpPr>
            <p:cNvPr id="11376" name="Straight Arrow Connector 117"/>
            <p:cNvCxnSpPr>
              <a:cxnSpLocks noChangeShapeType="1"/>
              <a:stCxn id="11362" idx="4"/>
              <a:endCxn id="11375" idx="0"/>
            </p:cNvCxnSpPr>
            <p:nvPr/>
          </p:nvCxnSpPr>
          <p:spPr bwMode="auto">
            <a:xfrm>
              <a:off x="6453845" y="5618085"/>
              <a:ext cx="30724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
        <p:nvSpPr>
          <p:cNvPr id="11268" name="Right Arrow 119"/>
          <p:cNvSpPr>
            <a:spLocks noChangeArrowheads="1"/>
          </p:cNvSpPr>
          <p:nvPr/>
        </p:nvSpPr>
        <p:spPr bwMode="auto">
          <a:xfrm>
            <a:off x="962025" y="5656263"/>
            <a:ext cx="384175" cy="184150"/>
          </a:xfrm>
          <a:prstGeom prst="rightArrow">
            <a:avLst>
              <a:gd name="adj1" fmla="val 50000"/>
              <a:gd name="adj2" fmla="val 50069"/>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11269" name="Oval 120"/>
          <p:cNvSpPr>
            <a:spLocks noChangeArrowheads="1"/>
          </p:cNvSpPr>
          <p:nvPr/>
        </p:nvSpPr>
        <p:spPr bwMode="auto">
          <a:xfrm>
            <a:off x="1893888" y="5041900"/>
            <a:ext cx="330200" cy="338138"/>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9</a:t>
            </a:r>
          </a:p>
        </p:txBody>
      </p:sp>
      <p:sp>
        <p:nvSpPr>
          <p:cNvPr id="11270" name="Oval 121"/>
          <p:cNvSpPr>
            <a:spLocks noChangeArrowheads="1"/>
          </p:cNvSpPr>
          <p:nvPr/>
        </p:nvSpPr>
        <p:spPr bwMode="auto">
          <a:xfrm>
            <a:off x="1511300" y="5502275"/>
            <a:ext cx="328613" cy="338138"/>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8</a:t>
            </a:r>
          </a:p>
        </p:txBody>
      </p:sp>
      <p:sp>
        <p:nvSpPr>
          <p:cNvPr id="11271" name="Oval 122"/>
          <p:cNvSpPr>
            <a:spLocks noChangeArrowheads="1"/>
          </p:cNvSpPr>
          <p:nvPr/>
        </p:nvSpPr>
        <p:spPr bwMode="auto">
          <a:xfrm>
            <a:off x="1236663" y="5932488"/>
            <a:ext cx="328612" cy="338137"/>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11272" name="Oval 123"/>
          <p:cNvSpPr>
            <a:spLocks noChangeArrowheads="1"/>
          </p:cNvSpPr>
          <p:nvPr/>
        </p:nvSpPr>
        <p:spPr bwMode="auto">
          <a:xfrm>
            <a:off x="2306638" y="5441950"/>
            <a:ext cx="328612" cy="338138"/>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11273" name="Oval 124"/>
          <p:cNvSpPr>
            <a:spLocks noChangeArrowheads="1"/>
          </p:cNvSpPr>
          <p:nvPr/>
        </p:nvSpPr>
        <p:spPr bwMode="auto">
          <a:xfrm>
            <a:off x="2168525" y="5932488"/>
            <a:ext cx="330200" cy="338137"/>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11274" name="Oval 125"/>
          <p:cNvSpPr>
            <a:spLocks noChangeArrowheads="1"/>
          </p:cNvSpPr>
          <p:nvPr/>
        </p:nvSpPr>
        <p:spPr bwMode="auto">
          <a:xfrm>
            <a:off x="1703388" y="5964238"/>
            <a:ext cx="328612" cy="338137"/>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11275" name="Oval 126"/>
          <p:cNvSpPr>
            <a:spLocks noChangeArrowheads="1"/>
          </p:cNvSpPr>
          <p:nvPr/>
        </p:nvSpPr>
        <p:spPr bwMode="auto">
          <a:xfrm>
            <a:off x="2552700" y="5902325"/>
            <a:ext cx="330200" cy="338138"/>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11276" name="Oval 127"/>
          <p:cNvSpPr>
            <a:spLocks noChangeArrowheads="1"/>
          </p:cNvSpPr>
          <p:nvPr/>
        </p:nvSpPr>
        <p:spPr bwMode="auto">
          <a:xfrm>
            <a:off x="1044575" y="6394450"/>
            <a:ext cx="328613" cy="338138"/>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3</a:t>
            </a:r>
          </a:p>
        </p:txBody>
      </p:sp>
      <p:cxnSp>
        <p:nvCxnSpPr>
          <p:cNvPr id="11277" name="Straight Arrow Connector 128"/>
          <p:cNvCxnSpPr>
            <a:cxnSpLocks noChangeShapeType="1"/>
            <a:stCxn id="11269" idx="4"/>
            <a:endCxn id="11270" idx="0"/>
          </p:cNvCxnSpPr>
          <p:nvPr/>
        </p:nvCxnSpPr>
        <p:spPr bwMode="auto">
          <a:xfrm flipH="1">
            <a:off x="1674813" y="5380038"/>
            <a:ext cx="384175" cy="122237"/>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278" name="Straight Arrow Connector 129"/>
          <p:cNvCxnSpPr>
            <a:cxnSpLocks noChangeShapeType="1"/>
            <a:stCxn id="11269" idx="4"/>
            <a:endCxn id="11272" idx="0"/>
          </p:cNvCxnSpPr>
          <p:nvPr/>
        </p:nvCxnSpPr>
        <p:spPr bwMode="auto">
          <a:xfrm>
            <a:off x="2058988" y="5380038"/>
            <a:ext cx="411162" cy="61912"/>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279" name="Straight Arrow Connector 130"/>
          <p:cNvCxnSpPr>
            <a:cxnSpLocks noChangeShapeType="1"/>
            <a:stCxn id="11270" idx="4"/>
            <a:endCxn id="11271" idx="0"/>
          </p:cNvCxnSpPr>
          <p:nvPr/>
        </p:nvCxnSpPr>
        <p:spPr bwMode="auto">
          <a:xfrm flipH="1">
            <a:off x="1400175" y="5840413"/>
            <a:ext cx="274638" cy="9207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280" name="Straight Arrow Connector 131"/>
          <p:cNvCxnSpPr>
            <a:cxnSpLocks noChangeShapeType="1"/>
            <a:stCxn id="11270" idx="4"/>
            <a:endCxn id="11274" idx="0"/>
          </p:cNvCxnSpPr>
          <p:nvPr/>
        </p:nvCxnSpPr>
        <p:spPr bwMode="auto">
          <a:xfrm>
            <a:off x="1674813" y="5840413"/>
            <a:ext cx="192087" cy="1238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281" name="Straight Arrow Connector 132"/>
          <p:cNvCxnSpPr>
            <a:cxnSpLocks noChangeShapeType="1"/>
            <a:stCxn id="11272" idx="4"/>
            <a:endCxn id="11273" idx="0"/>
          </p:cNvCxnSpPr>
          <p:nvPr/>
        </p:nvCxnSpPr>
        <p:spPr bwMode="auto">
          <a:xfrm flipH="1">
            <a:off x="2333625" y="5780088"/>
            <a:ext cx="136525" cy="15240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282" name="Straight Arrow Connector 133"/>
          <p:cNvCxnSpPr>
            <a:cxnSpLocks noChangeShapeType="1"/>
            <a:stCxn id="11272" idx="4"/>
            <a:endCxn id="11275" idx="0"/>
          </p:cNvCxnSpPr>
          <p:nvPr/>
        </p:nvCxnSpPr>
        <p:spPr bwMode="auto">
          <a:xfrm>
            <a:off x="2470150" y="5780088"/>
            <a:ext cx="247650" cy="122237"/>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1283" name="Straight Arrow Connector 134"/>
          <p:cNvCxnSpPr>
            <a:cxnSpLocks noChangeShapeType="1"/>
            <a:stCxn id="11271" idx="4"/>
            <a:endCxn id="11276" idx="0"/>
          </p:cNvCxnSpPr>
          <p:nvPr/>
        </p:nvCxnSpPr>
        <p:spPr bwMode="auto">
          <a:xfrm flipH="1">
            <a:off x="1208088" y="6270625"/>
            <a:ext cx="192087" cy="1238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1284" name="Oval 135"/>
          <p:cNvSpPr>
            <a:spLocks noChangeArrowheads="1"/>
          </p:cNvSpPr>
          <p:nvPr/>
        </p:nvSpPr>
        <p:spPr bwMode="auto">
          <a:xfrm>
            <a:off x="1455738" y="6394450"/>
            <a:ext cx="328612" cy="338138"/>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cxnSp>
        <p:nvCxnSpPr>
          <p:cNvPr id="11285" name="Straight Arrow Connector 136"/>
          <p:cNvCxnSpPr>
            <a:cxnSpLocks noChangeShapeType="1"/>
            <a:stCxn id="11271" idx="4"/>
            <a:endCxn id="11284" idx="0"/>
          </p:cNvCxnSpPr>
          <p:nvPr/>
        </p:nvCxnSpPr>
        <p:spPr bwMode="auto">
          <a:xfrm>
            <a:off x="1400175" y="6270625"/>
            <a:ext cx="220663" cy="1238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spTree>
    <p:extLst>
      <p:ext uri="{BB962C8B-B14F-4D97-AF65-F5344CB8AC3E}">
        <p14:creationId xmlns="" xmlns:p14="http://schemas.microsoft.com/office/powerpoint/2010/main" val="2699327858"/>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HeapBottomUp Code</a:t>
            </a:r>
          </a:p>
        </p:txBody>
      </p:sp>
      <p:sp>
        <p:nvSpPr>
          <p:cNvPr id="25603" name="Rectangle 3"/>
          <p:cNvSpPr>
            <a:spLocks noGrp="1" noChangeArrowheads="1"/>
          </p:cNvSpPr>
          <p:nvPr>
            <p:ph type="body" idx="1"/>
          </p:nvPr>
        </p:nvSpPr>
        <p:spPr/>
        <p:txBody>
          <a:bodyPr/>
          <a:lstStyle/>
          <a:p>
            <a:pPr marL="0" indent="0"/>
            <a:endParaRPr lang="en-US" altLang="en-US" smtClean="0"/>
          </a:p>
        </p:txBody>
      </p:sp>
      <p:pic>
        <p:nvPicPr>
          <p:cNvPr id="25604" name="Picture 4" descr="heapbottomup"/>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9938" y="1470025"/>
            <a:ext cx="7162800" cy="5221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Oval 1"/>
          <p:cNvSpPr>
            <a:spLocks noChangeArrowheads="1"/>
          </p:cNvSpPr>
          <p:nvPr/>
        </p:nvSpPr>
        <p:spPr bwMode="auto">
          <a:xfrm>
            <a:off x="4495800" y="5886450"/>
            <a:ext cx="998538" cy="422275"/>
          </a:xfrm>
          <a:prstGeom prst="ellipse">
            <a:avLst/>
          </a:prstGeom>
          <a:noFill/>
          <a:ln w="9525"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Algorithm Efficiency</a:t>
            </a:r>
          </a:p>
        </p:txBody>
      </p:sp>
      <p:sp>
        <p:nvSpPr>
          <p:cNvPr id="13315" name="Rectangle 3"/>
          <p:cNvSpPr>
            <a:spLocks noGrp="1" noChangeArrowheads="1"/>
          </p:cNvSpPr>
          <p:nvPr>
            <p:ph type="body" idx="1"/>
          </p:nvPr>
        </p:nvSpPr>
        <p:spPr/>
        <p:txBody>
          <a:bodyPr/>
          <a:lstStyle/>
          <a:p>
            <a:pPr eaLnBrk="1" hangingPunct="1"/>
            <a:r>
              <a:rPr lang="en-US" altLang="en-US" smtClean="0"/>
              <a:t>In the worst case, the tree is complete, i.e, </a:t>
            </a:r>
            <a:r>
              <a:rPr lang="en-US" altLang="en-US" i="1" smtClean="0"/>
              <a:t>n</a:t>
            </a:r>
            <a:r>
              <a:rPr lang="en-US" altLang="en-US" smtClean="0"/>
              <a:t>=2</a:t>
            </a:r>
            <a:r>
              <a:rPr lang="en-US" altLang="en-US" i="1" baseline="30000" smtClean="0"/>
              <a:t>k</a:t>
            </a:r>
            <a:r>
              <a:rPr lang="en-US" altLang="en-US" smtClean="0"/>
              <a:t>-1</a:t>
            </a:r>
          </a:p>
          <a:p>
            <a:pPr eaLnBrk="1" hangingPunct="1"/>
            <a:r>
              <a:rPr lang="en-US" altLang="en-US" smtClean="0"/>
              <a:t>The height of the tree</a:t>
            </a:r>
          </a:p>
          <a:p>
            <a:pPr eaLnBrk="1" hangingPunct="1"/>
            <a:r>
              <a:rPr lang="en-US" altLang="en-US" smtClean="0"/>
              <a:t>In the worst case, each key on level </a:t>
            </a:r>
            <a:r>
              <a:rPr lang="en-US" altLang="en-US" i="1" smtClean="0"/>
              <a:t>i</a:t>
            </a:r>
            <a:r>
              <a:rPr lang="en-US" altLang="en-US" smtClean="0"/>
              <a:t> of the tree will travel to leaf level </a:t>
            </a:r>
            <a:r>
              <a:rPr lang="en-US" altLang="en-US" i="1" smtClean="0"/>
              <a:t>h</a:t>
            </a:r>
            <a:r>
              <a:rPr lang="en-US" altLang="en-US" smtClean="0"/>
              <a:t> </a:t>
            </a:r>
          </a:p>
          <a:p>
            <a:pPr eaLnBrk="1" hangingPunct="1"/>
            <a:r>
              <a:rPr lang="en-US" altLang="en-US" smtClean="0"/>
              <a:t>Two key comparisons (finding the larger children and determine whether to swap with the parental key) are needed to move down one level (level </a:t>
            </a:r>
            <a:r>
              <a:rPr lang="en-US" altLang="en-US" i="1" smtClean="0"/>
              <a:t>i</a:t>
            </a:r>
            <a:r>
              <a:rPr lang="en-US" altLang="en-US" smtClean="0"/>
              <a:t> has 2</a:t>
            </a:r>
            <a:r>
              <a:rPr lang="en-US" altLang="en-US" i="1" baseline="30000" smtClean="0"/>
              <a:t>i</a:t>
            </a:r>
            <a:r>
              <a:rPr lang="en-US" altLang="en-US" smtClean="0"/>
              <a:t> keys)</a:t>
            </a:r>
          </a:p>
          <a:p>
            <a:pPr eaLnBrk="1" hangingPunct="1"/>
            <a:endParaRPr lang="en-US" altLang="en-US" smtClean="0"/>
          </a:p>
          <a:p>
            <a:pPr eaLnBrk="1" hangingPunct="1"/>
            <a:endParaRPr lang="en-US" altLang="en-US" smtClean="0"/>
          </a:p>
        </p:txBody>
      </p:sp>
      <p:graphicFrame>
        <p:nvGraphicFramePr>
          <p:cNvPr id="13316" name="Object 4"/>
          <p:cNvGraphicFramePr>
            <a:graphicFrameLocks noChangeAspect="1"/>
          </p:cNvGraphicFramePr>
          <p:nvPr/>
        </p:nvGraphicFramePr>
        <p:xfrm>
          <a:off x="3573463" y="2200275"/>
          <a:ext cx="2270125" cy="442913"/>
        </p:xfrm>
        <a:graphic>
          <a:graphicData uri="http://schemas.openxmlformats.org/presentationml/2006/ole">
            <p:oleObj spid="_x0000_s24652" name="Equation" r:id="rId4" imgW="1168400" imgH="228600" progId="Equation.3">
              <p:embed/>
            </p:oleObj>
          </a:graphicData>
        </a:graphic>
      </p:graphicFrame>
      <p:graphicFrame>
        <p:nvGraphicFramePr>
          <p:cNvPr id="13317" name="Object 5"/>
          <p:cNvGraphicFramePr>
            <a:graphicFrameLocks noChangeAspect="1"/>
          </p:cNvGraphicFramePr>
          <p:nvPr/>
        </p:nvGraphicFramePr>
        <p:xfrm>
          <a:off x="1009650" y="4597400"/>
          <a:ext cx="7031038" cy="1481138"/>
        </p:xfrm>
        <a:graphic>
          <a:graphicData uri="http://schemas.openxmlformats.org/presentationml/2006/ole">
            <p:oleObj spid="_x0000_s24653" name="Equation" r:id="rId5" imgW="3619500" imgH="762000" progId="Equation.3">
              <p:embed/>
            </p:oleObj>
          </a:graphicData>
        </a:graphic>
      </p:graphicFrame>
      <p:cxnSp>
        <p:nvCxnSpPr>
          <p:cNvPr id="13318" name="Straight Arrow Connector 2"/>
          <p:cNvCxnSpPr>
            <a:cxnSpLocks noChangeShapeType="1"/>
          </p:cNvCxnSpPr>
          <p:nvPr/>
        </p:nvCxnSpPr>
        <p:spPr bwMode="auto">
          <a:xfrm>
            <a:off x="2344738" y="5426075"/>
            <a:ext cx="192087" cy="268288"/>
          </a:xfrm>
          <a:prstGeom prst="straightConnector1">
            <a:avLst/>
          </a:prstGeom>
          <a:noFill/>
          <a:ln w="9525" algn="ctr">
            <a:solidFill>
              <a:schemeClr val="tx1"/>
            </a:solidFill>
            <a:round/>
            <a:headEnd/>
            <a:tailEnd type="arrow" w="med" len="med"/>
          </a:ln>
        </p:spPr>
      </p:cxnSp>
      <p:sp>
        <p:nvSpPr>
          <p:cNvPr id="13319" name="TextBox 3"/>
          <p:cNvSpPr txBox="1">
            <a:spLocks noChangeArrowheads="1"/>
          </p:cNvSpPr>
          <p:nvPr/>
        </p:nvSpPr>
        <p:spPr bwMode="auto">
          <a:xfrm>
            <a:off x="2344738" y="5694363"/>
            <a:ext cx="885825"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600" b="0" i="0"/>
              <a:t>The root</a:t>
            </a:r>
          </a:p>
        </p:txBody>
      </p:sp>
      <p:cxnSp>
        <p:nvCxnSpPr>
          <p:cNvPr id="13320" name="Straight Arrow Connector 5"/>
          <p:cNvCxnSpPr>
            <a:cxnSpLocks noChangeShapeType="1"/>
          </p:cNvCxnSpPr>
          <p:nvPr/>
        </p:nvCxnSpPr>
        <p:spPr bwMode="auto">
          <a:xfrm flipV="1">
            <a:off x="2536825" y="4543425"/>
            <a:ext cx="250825" cy="192088"/>
          </a:xfrm>
          <a:prstGeom prst="straightConnector1">
            <a:avLst/>
          </a:prstGeom>
          <a:noFill/>
          <a:ln w="9525" algn="ctr">
            <a:solidFill>
              <a:schemeClr val="tx1"/>
            </a:solidFill>
            <a:round/>
            <a:headEnd/>
            <a:tailEnd type="arrow" w="med" len="med"/>
          </a:ln>
        </p:spPr>
      </p:cxnSp>
      <p:sp>
        <p:nvSpPr>
          <p:cNvPr id="13321" name="TextBox 10"/>
          <p:cNvSpPr txBox="1">
            <a:spLocks noChangeArrowheads="1"/>
          </p:cNvSpPr>
          <p:nvPr/>
        </p:nvSpPr>
        <p:spPr bwMode="auto">
          <a:xfrm>
            <a:off x="2787650" y="4400550"/>
            <a:ext cx="26130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600" b="0" i="0"/>
              <a:t>The level above the leaf level</a:t>
            </a:r>
          </a:p>
        </p:txBody>
      </p:sp>
    </p:spTree>
    <p:extLst>
      <p:ext uri="{BB962C8B-B14F-4D97-AF65-F5344CB8AC3E}">
        <p14:creationId xmlns="" xmlns:p14="http://schemas.microsoft.com/office/powerpoint/2010/main" val="1960108750"/>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Heap Construction – Top-down Approach</a:t>
            </a:r>
          </a:p>
        </p:txBody>
      </p:sp>
      <p:sp>
        <p:nvSpPr>
          <p:cNvPr id="14339" name="Rectangle 3"/>
          <p:cNvSpPr>
            <a:spLocks noGrp="1" noChangeArrowheads="1"/>
          </p:cNvSpPr>
          <p:nvPr>
            <p:ph type="body" idx="1"/>
          </p:nvPr>
        </p:nvSpPr>
        <p:spPr/>
        <p:txBody>
          <a:bodyPr/>
          <a:lstStyle/>
          <a:p>
            <a:pPr eaLnBrk="1" hangingPunct="1"/>
            <a:r>
              <a:rPr lang="en-US" altLang="en-US" smtClean="0"/>
              <a:t>It is based on the operation of inserting a new item to an existing heap, and maintain a heap</a:t>
            </a:r>
          </a:p>
          <a:p>
            <a:pPr eaLnBrk="1" hangingPunct="1"/>
            <a:r>
              <a:rPr lang="en-US" altLang="en-US" smtClean="0"/>
              <a:t>Inserting a new key to the existing heap (analogue to insertion sort) is achieved by</a:t>
            </a:r>
          </a:p>
          <a:p>
            <a:pPr lvl="1" eaLnBrk="1" hangingPunct="1"/>
            <a:endParaRPr lang="en-US" altLang="en-US" smtClean="0"/>
          </a:p>
          <a:p>
            <a:pPr lvl="1" eaLnBrk="1" hangingPunct="1"/>
            <a:r>
              <a:rPr lang="en-US" altLang="en-US" smtClean="0"/>
              <a:t>Insert the new key as the last element in array </a:t>
            </a:r>
            <a:r>
              <a:rPr lang="en-US" altLang="en-US" i="1" smtClean="0"/>
              <a:t>H</a:t>
            </a:r>
            <a:r>
              <a:rPr lang="en-US" altLang="en-US" smtClean="0"/>
              <a:t> as a leaf of the binary tree</a:t>
            </a:r>
          </a:p>
          <a:p>
            <a:pPr lvl="1" eaLnBrk="1" hangingPunct="1"/>
            <a:r>
              <a:rPr lang="en-US" altLang="en-US" smtClean="0"/>
              <a:t>Compare this new key to its parent and swap if the parental key is smaller</a:t>
            </a:r>
          </a:p>
          <a:p>
            <a:pPr lvl="1" eaLnBrk="1" hangingPunct="1"/>
            <a:r>
              <a:rPr lang="en-US" altLang="en-US" smtClean="0"/>
              <a:t>If such a swap happened, repeat this for this key with its new parent until there is no swap happened or it gets to the root</a:t>
            </a:r>
          </a:p>
        </p:txBody>
      </p:sp>
    </p:spTree>
    <p:extLst>
      <p:ext uri="{BB962C8B-B14F-4D97-AF65-F5344CB8AC3E}">
        <p14:creationId xmlns="" xmlns:p14="http://schemas.microsoft.com/office/powerpoint/2010/main" val="1395548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2259" name="Rectangle 3"/>
          <p:cNvSpPr>
            <a:spLocks noGrp="1" noChangeArrowheads="1"/>
          </p:cNvSpPr>
          <p:nvPr>
            <p:ph type="body" idx="1"/>
          </p:nvPr>
        </p:nvSpPr>
        <p:spPr/>
        <p:txBody>
          <a:bodyPr/>
          <a:lstStyle/>
          <a:p>
            <a:pPr marL="0" indent="0" eaLnBrk="1" hangingPunct="1"/>
            <a:r>
              <a:rPr lang="en-US" altLang="en-US" dirty="0" smtClean="0"/>
              <a:t>Find the </a:t>
            </a:r>
            <a:r>
              <a:rPr lang="en-US" altLang="en-US" i="1" dirty="0" err="1" smtClean="0"/>
              <a:t>k</a:t>
            </a:r>
            <a:r>
              <a:rPr lang="en-US" altLang="en-US" baseline="30000" dirty="0" err="1" smtClean="0"/>
              <a:t>th</a:t>
            </a:r>
            <a:r>
              <a:rPr lang="en-US" altLang="en-US" baseline="30000" dirty="0" smtClean="0"/>
              <a:t> </a:t>
            </a:r>
            <a:r>
              <a:rPr lang="en-US" altLang="en-US" dirty="0" smtClean="0"/>
              <a:t>smallest element in  A[1],…A[</a:t>
            </a:r>
            <a:r>
              <a:rPr lang="en-US" altLang="en-US" i="1" dirty="0" smtClean="0"/>
              <a:t>n</a:t>
            </a:r>
            <a:r>
              <a:rPr lang="en-US" altLang="en-US" dirty="0" smtClean="0"/>
              <a:t>]. Special cases:</a:t>
            </a:r>
          </a:p>
          <a:p>
            <a:pPr lvl="1" eaLnBrk="1" hangingPunct="1"/>
            <a:r>
              <a:rPr lang="en-US" altLang="en-US" i="1" u="sng" dirty="0" smtClean="0"/>
              <a:t>minimum</a:t>
            </a:r>
            <a:r>
              <a:rPr lang="en-US" altLang="en-US" i="1" dirty="0" smtClean="0"/>
              <a:t>:   k </a:t>
            </a:r>
            <a:r>
              <a:rPr lang="en-US" altLang="en-US" dirty="0" smtClean="0"/>
              <a:t>= 1</a:t>
            </a:r>
          </a:p>
          <a:p>
            <a:pPr lvl="1" eaLnBrk="1" hangingPunct="1"/>
            <a:r>
              <a:rPr lang="en-US" altLang="en-US" i="1" u="sng" dirty="0" smtClean="0"/>
              <a:t>maximum</a:t>
            </a:r>
            <a:r>
              <a:rPr lang="en-US" altLang="en-US" i="1" dirty="0" smtClean="0"/>
              <a:t>:  k </a:t>
            </a:r>
            <a:r>
              <a:rPr lang="en-US" altLang="en-US" dirty="0" smtClean="0"/>
              <a:t>= </a:t>
            </a:r>
            <a:r>
              <a:rPr lang="en-US" altLang="en-US" i="1" dirty="0" smtClean="0"/>
              <a:t>n</a:t>
            </a:r>
          </a:p>
          <a:p>
            <a:pPr lvl="1" eaLnBrk="1" hangingPunct="1"/>
            <a:r>
              <a:rPr lang="en-US" altLang="en-US" i="1" u="sng" dirty="0" smtClean="0"/>
              <a:t>median</a:t>
            </a:r>
            <a:r>
              <a:rPr lang="en-US" altLang="en-US" i="1" dirty="0" smtClean="0"/>
              <a:t>:      k </a:t>
            </a:r>
            <a:r>
              <a:rPr lang="en-US" altLang="en-US" dirty="0" smtClean="0"/>
              <a:t>=   </a:t>
            </a:r>
            <a:r>
              <a:rPr lang="en-US" altLang="en-US" i="1" dirty="0" smtClean="0"/>
              <a:t>n</a:t>
            </a:r>
            <a:r>
              <a:rPr lang="en-US" altLang="en-US" dirty="0" smtClean="0"/>
              <a:t>/2</a:t>
            </a:r>
          </a:p>
          <a:p>
            <a:pPr marL="0" indent="0" eaLnBrk="1" hangingPunct="1"/>
            <a:r>
              <a:rPr lang="en-US" altLang="en-US" dirty="0"/>
              <a:t>Partition-based algorithm (Variable decrease &amp; conquer):</a:t>
            </a:r>
          </a:p>
          <a:p>
            <a:pPr lvl="1" eaLnBrk="1" hangingPunct="1"/>
            <a:r>
              <a:rPr lang="en-US" altLang="en-US" dirty="0" smtClean="0"/>
              <a:t>worst </a:t>
            </a:r>
            <a:r>
              <a:rPr lang="en-US" altLang="en-US" dirty="0"/>
              <a:t>case: T(</a:t>
            </a:r>
            <a:r>
              <a:rPr lang="en-US" altLang="en-US" i="1" dirty="0"/>
              <a:t>n</a:t>
            </a:r>
            <a:r>
              <a:rPr lang="en-US" altLang="en-US" dirty="0"/>
              <a:t>) =T(</a:t>
            </a:r>
            <a:r>
              <a:rPr lang="en-US" altLang="en-US" i="1" dirty="0"/>
              <a:t>n</a:t>
            </a:r>
            <a:r>
              <a:rPr lang="en-US" altLang="en-US" dirty="0"/>
              <a:t>-1) + (</a:t>
            </a:r>
            <a:r>
              <a:rPr lang="en-US" altLang="en-US" i="1" dirty="0"/>
              <a:t>n</a:t>
            </a:r>
            <a:r>
              <a:rPr lang="en-US" altLang="en-US" dirty="0"/>
              <a:t>+1) </a:t>
            </a:r>
            <a:r>
              <a:rPr lang="en-US" altLang="en-US" dirty="0">
                <a:sym typeface="Wingdings" pitchFamily="2" charset="2"/>
              </a:rPr>
              <a:t></a:t>
            </a:r>
            <a:r>
              <a:rPr lang="en-US" altLang="en-US" dirty="0"/>
              <a:t> </a:t>
            </a:r>
            <a:r>
              <a:rPr lang="el-GR" altLang="en-US" dirty="0">
                <a:cs typeface="Times New Roman" pitchFamily="18" charset="0"/>
              </a:rPr>
              <a:t>Θ</a:t>
            </a:r>
            <a:r>
              <a:rPr lang="en-US" altLang="en-US" dirty="0">
                <a:cs typeface="Times New Roman" pitchFamily="18" charset="0"/>
              </a:rPr>
              <a:t>(</a:t>
            </a:r>
            <a:r>
              <a:rPr lang="en-US" altLang="en-US" i="1" dirty="0">
                <a:cs typeface="Times New Roman" pitchFamily="18" charset="0"/>
              </a:rPr>
              <a:t>n</a:t>
            </a:r>
            <a:r>
              <a:rPr lang="en-US" altLang="en-US" baseline="30000" dirty="0">
                <a:cs typeface="Times New Roman" pitchFamily="18" charset="0"/>
              </a:rPr>
              <a:t>2</a:t>
            </a:r>
            <a:r>
              <a:rPr lang="en-US" altLang="en-US" dirty="0">
                <a:cs typeface="Times New Roman" pitchFamily="18" charset="0"/>
              </a:rPr>
              <a:t>) </a:t>
            </a:r>
            <a:endParaRPr lang="en-US" altLang="en-US" dirty="0"/>
          </a:p>
          <a:p>
            <a:pPr lvl="1" eaLnBrk="1" hangingPunct="1"/>
            <a:r>
              <a:rPr lang="en-US" altLang="en-US" dirty="0"/>
              <a:t>best case: </a:t>
            </a:r>
            <a:r>
              <a:rPr lang="el-GR" altLang="en-US" dirty="0">
                <a:cs typeface="Times New Roman" pitchFamily="18" charset="0"/>
              </a:rPr>
              <a:t>Θ</a:t>
            </a:r>
            <a:r>
              <a:rPr lang="en-US" altLang="en-US" dirty="0">
                <a:cs typeface="Times New Roman" pitchFamily="18" charset="0"/>
              </a:rPr>
              <a:t>(</a:t>
            </a:r>
            <a:r>
              <a:rPr lang="en-US" altLang="en-US" i="1" dirty="0">
                <a:cs typeface="Times New Roman" pitchFamily="18" charset="0"/>
              </a:rPr>
              <a:t>n</a:t>
            </a:r>
            <a:r>
              <a:rPr lang="en-US" altLang="en-US" dirty="0">
                <a:cs typeface="Times New Roman" pitchFamily="18" charset="0"/>
              </a:rPr>
              <a:t>) </a:t>
            </a:r>
            <a:endParaRPr lang="en-US" altLang="en-US" dirty="0"/>
          </a:p>
          <a:p>
            <a:pPr lvl="1" eaLnBrk="1" hangingPunct="1"/>
            <a:r>
              <a:rPr lang="en-US" altLang="en-US" dirty="0"/>
              <a:t>average case: T(</a:t>
            </a:r>
            <a:r>
              <a:rPr lang="en-US" altLang="en-US" i="1" dirty="0"/>
              <a:t>n</a:t>
            </a:r>
            <a:r>
              <a:rPr lang="en-US" altLang="en-US" dirty="0"/>
              <a:t>) =T(</a:t>
            </a:r>
            <a:r>
              <a:rPr lang="en-US" altLang="en-US" i="1" dirty="0"/>
              <a:t>n</a:t>
            </a:r>
            <a:r>
              <a:rPr lang="en-US" altLang="en-US" dirty="0"/>
              <a:t>/2) + (</a:t>
            </a:r>
            <a:r>
              <a:rPr lang="en-US" altLang="en-US" i="1" dirty="0"/>
              <a:t>n</a:t>
            </a:r>
            <a:r>
              <a:rPr lang="en-US" altLang="en-US" dirty="0"/>
              <a:t>+1)  </a:t>
            </a:r>
            <a:r>
              <a:rPr lang="en-US" altLang="en-US" dirty="0">
                <a:sym typeface="Wingdings" pitchFamily="2" charset="2"/>
              </a:rPr>
              <a:t></a:t>
            </a:r>
            <a:r>
              <a:rPr lang="en-US" altLang="en-US" dirty="0"/>
              <a:t> </a:t>
            </a:r>
            <a:r>
              <a:rPr lang="el-GR" altLang="en-US" dirty="0">
                <a:cs typeface="Times New Roman" pitchFamily="18" charset="0"/>
              </a:rPr>
              <a:t>Θ</a:t>
            </a:r>
            <a:r>
              <a:rPr lang="en-US" altLang="en-US" dirty="0">
                <a:cs typeface="Times New Roman" pitchFamily="18" charset="0"/>
              </a:rPr>
              <a:t>(</a:t>
            </a:r>
            <a:r>
              <a:rPr lang="en-US" altLang="en-US" i="1" dirty="0">
                <a:cs typeface="Times New Roman" pitchFamily="18" charset="0"/>
              </a:rPr>
              <a:t>n</a:t>
            </a:r>
            <a:r>
              <a:rPr lang="en-US" altLang="en-US" dirty="0">
                <a:cs typeface="Times New Roman" pitchFamily="18" charset="0"/>
              </a:rPr>
              <a:t>) </a:t>
            </a:r>
          </a:p>
          <a:p>
            <a:pPr marL="0" indent="0" eaLnBrk="1" hangingPunct="1"/>
            <a:r>
              <a:rPr lang="en-US" altLang="en-US" dirty="0" smtClean="0">
                <a:solidFill>
                  <a:srgbClr val="FF0000"/>
                </a:solidFill>
              </a:rPr>
              <a:t>Presorting-based algorithm </a:t>
            </a:r>
          </a:p>
          <a:p>
            <a:pPr lvl="1" eaLnBrk="1" hangingPunct="1"/>
            <a:r>
              <a:rPr lang="en-US" altLang="en-US" dirty="0" smtClean="0"/>
              <a:t>sort list</a:t>
            </a:r>
          </a:p>
          <a:p>
            <a:pPr lvl="1" eaLnBrk="1" hangingPunct="1"/>
            <a:r>
              <a:rPr lang="en-US" altLang="en-US" dirty="0" smtClean="0"/>
              <a:t>return A[</a:t>
            </a:r>
            <a:r>
              <a:rPr lang="en-US" altLang="en-US" i="1" dirty="0" smtClean="0"/>
              <a:t>k</a:t>
            </a:r>
            <a:r>
              <a:rPr lang="en-US" altLang="en-US" dirty="0" smtClean="0"/>
              <a:t>]</a:t>
            </a:r>
          </a:p>
          <a:p>
            <a:pPr lvl="1" eaLnBrk="1" hangingPunct="1"/>
            <a:r>
              <a:rPr lang="el-GR" altLang="en-US" dirty="0">
                <a:cs typeface="Times New Roman" pitchFamily="18" charset="0"/>
              </a:rPr>
              <a:t>Θ</a:t>
            </a:r>
            <a:r>
              <a:rPr lang="en-US" altLang="en-US" dirty="0" smtClean="0">
                <a:cs typeface="Times New Roman" pitchFamily="18" charset="0"/>
              </a:rPr>
              <a:t>(</a:t>
            </a:r>
            <a:r>
              <a:rPr lang="en-US" altLang="en-US" i="1" dirty="0" err="1" smtClean="0">
                <a:cs typeface="Times New Roman" pitchFamily="18" charset="0"/>
              </a:rPr>
              <a:t>n</a:t>
            </a:r>
            <a:r>
              <a:rPr lang="en-US" altLang="en-US" dirty="0" err="1" smtClean="0">
                <a:cs typeface="Times New Roman" pitchFamily="18" charset="0"/>
              </a:rPr>
              <a:t>log</a:t>
            </a:r>
            <a:r>
              <a:rPr lang="en-US" altLang="en-US" i="1" dirty="0" err="1" smtClean="0">
                <a:cs typeface="Times New Roman" pitchFamily="18" charset="0"/>
              </a:rPr>
              <a:t>n</a:t>
            </a:r>
            <a:r>
              <a:rPr lang="en-US" altLang="en-US" dirty="0">
                <a:cs typeface="Times New Roman" pitchFamily="18" charset="0"/>
              </a:rPr>
              <a:t>) + </a:t>
            </a:r>
            <a:r>
              <a:rPr lang="el-GR" altLang="en-US" dirty="0">
                <a:cs typeface="Times New Roman" pitchFamily="18" charset="0"/>
              </a:rPr>
              <a:t>Θ</a:t>
            </a:r>
            <a:r>
              <a:rPr lang="en-US" altLang="en-US" dirty="0">
                <a:cs typeface="Times New Roman" pitchFamily="18" charset="0"/>
              </a:rPr>
              <a:t>(1) = </a:t>
            </a:r>
            <a:r>
              <a:rPr lang="el-GR" altLang="en-US" dirty="0">
                <a:cs typeface="Times New Roman" pitchFamily="18" charset="0"/>
              </a:rPr>
              <a:t>Θ</a:t>
            </a:r>
            <a:r>
              <a:rPr lang="en-US" altLang="en-US" dirty="0" smtClean="0">
                <a:cs typeface="Times New Roman" pitchFamily="18" charset="0"/>
              </a:rPr>
              <a:t>(</a:t>
            </a:r>
            <a:r>
              <a:rPr lang="en-US" altLang="en-US" i="1" dirty="0" err="1" smtClean="0">
                <a:cs typeface="Times New Roman" pitchFamily="18" charset="0"/>
              </a:rPr>
              <a:t>n</a:t>
            </a:r>
            <a:r>
              <a:rPr lang="en-US" altLang="en-US" dirty="0" err="1" smtClean="0">
                <a:cs typeface="Times New Roman" pitchFamily="18" charset="0"/>
              </a:rPr>
              <a:t>log</a:t>
            </a:r>
            <a:r>
              <a:rPr lang="en-US" altLang="en-US" i="1" dirty="0" err="1" smtClean="0">
                <a:cs typeface="Times New Roman" pitchFamily="18" charset="0"/>
              </a:rPr>
              <a:t>n</a:t>
            </a:r>
            <a:r>
              <a:rPr lang="en-US" altLang="en-US" dirty="0">
                <a:cs typeface="Times New Roman" pitchFamily="18" charset="0"/>
              </a:rPr>
              <a:t>)</a:t>
            </a:r>
            <a:endParaRPr lang="en-US" altLang="en-US" dirty="0" smtClean="0"/>
          </a:p>
        </p:txBody>
      </p:sp>
      <p:sp>
        <p:nvSpPr>
          <p:cNvPr id="13314" name="Rectangle 2"/>
          <p:cNvSpPr>
            <a:spLocks noGrp="1" noChangeArrowheads="1"/>
          </p:cNvSpPr>
          <p:nvPr>
            <p:ph type="title"/>
          </p:nvPr>
        </p:nvSpPr>
        <p:spPr/>
        <p:txBody>
          <a:bodyPr/>
          <a:lstStyle/>
          <a:p>
            <a:pPr eaLnBrk="1" hangingPunct="1"/>
            <a:r>
              <a:rPr lang="en-US" altLang="en-US" dirty="0" smtClean="0"/>
              <a:t>Example 2: Selection Problem</a:t>
            </a:r>
          </a:p>
        </p:txBody>
      </p:sp>
      <p:grpSp>
        <p:nvGrpSpPr>
          <p:cNvPr id="3" name="Group 2"/>
          <p:cNvGrpSpPr/>
          <p:nvPr/>
        </p:nvGrpSpPr>
        <p:grpSpPr>
          <a:xfrm>
            <a:off x="3113088" y="2161635"/>
            <a:ext cx="2842386" cy="919703"/>
            <a:chOff x="3113088" y="2161635"/>
            <a:chExt cx="2842386" cy="919703"/>
          </a:xfrm>
        </p:grpSpPr>
        <p:grpSp>
          <p:nvGrpSpPr>
            <p:cNvPr id="13316" name="Group 4"/>
            <p:cNvGrpSpPr>
              <a:grpSpLocks/>
            </p:cNvGrpSpPr>
            <p:nvPr/>
          </p:nvGrpSpPr>
          <p:grpSpPr bwMode="auto">
            <a:xfrm>
              <a:off x="3113088" y="2776538"/>
              <a:ext cx="76200" cy="304800"/>
              <a:chOff x="3888" y="1680"/>
              <a:chExt cx="48" cy="192"/>
            </a:xfrm>
          </p:grpSpPr>
          <p:sp>
            <p:nvSpPr>
              <p:cNvPr id="13320" name="Line 5"/>
              <p:cNvSpPr>
                <a:spLocks noChangeShapeType="1"/>
              </p:cNvSpPr>
              <p:nvPr/>
            </p:nvSpPr>
            <p:spPr bwMode="auto">
              <a:xfrm>
                <a:off x="3888" y="1680"/>
                <a:ext cx="0" cy="192"/>
              </a:xfrm>
              <a:prstGeom prst="line">
                <a:avLst/>
              </a:prstGeom>
              <a:noFill/>
              <a:ln w="254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3321" name="Line 6"/>
              <p:cNvSpPr>
                <a:spLocks noChangeShapeType="1"/>
              </p:cNvSpPr>
              <p:nvPr/>
            </p:nvSpPr>
            <p:spPr bwMode="auto">
              <a:xfrm>
                <a:off x="3888" y="1680"/>
                <a:ext cx="48" cy="0"/>
              </a:xfrm>
              <a:prstGeom prst="line">
                <a:avLst/>
              </a:prstGeom>
              <a:noFill/>
              <a:ln w="254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3317" name="Group 7"/>
            <p:cNvGrpSpPr>
              <a:grpSpLocks/>
            </p:cNvGrpSpPr>
            <p:nvPr/>
          </p:nvGrpSpPr>
          <p:grpSpPr bwMode="auto">
            <a:xfrm flipH="1">
              <a:off x="3535363" y="2776538"/>
              <a:ext cx="76200" cy="304800"/>
              <a:chOff x="3888" y="1680"/>
              <a:chExt cx="48" cy="192"/>
            </a:xfrm>
          </p:grpSpPr>
          <p:sp>
            <p:nvSpPr>
              <p:cNvPr id="13318" name="Line 8"/>
              <p:cNvSpPr>
                <a:spLocks noChangeShapeType="1"/>
              </p:cNvSpPr>
              <p:nvPr/>
            </p:nvSpPr>
            <p:spPr bwMode="auto">
              <a:xfrm>
                <a:off x="3888" y="1680"/>
                <a:ext cx="0" cy="192"/>
              </a:xfrm>
              <a:prstGeom prst="line">
                <a:avLst/>
              </a:prstGeom>
              <a:noFill/>
              <a:ln w="254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3319" name="Line 9"/>
              <p:cNvSpPr>
                <a:spLocks noChangeShapeType="1"/>
              </p:cNvSpPr>
              <p:nvPr/>
            </p:nvSpPr>
            <p:spPr bwMode="auto">
              <a:xfrm>
                <a:off x="3888" y="1680"/>
                <a:ext cx="48" cy="0"/>
              </a:xfrm>
              <a:prstGeom prst="line">
                <a:avLst/>
              </a:prstGeom>
              <a:noFill/>
              <a:ln w="127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4" name="Right Brace 3"/>
            <p:cNvSpPr/>
            <p:nvPr/>
          </p:nvSpPr>
          <p:spPr bwMode="auto">
            <a:xfrm>
              <a:off x="3266230" y="2161635"/>
              <a:ext cx="269133" cy="499265"/>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smtClean="0">
                <a:ln>
                  <a:noFill/>
                </a:ln>
                <a:solidFill>
                  <a:schemeClr val="tx1"/>
                </a:solidFill>
                <a:effectLst/>
                <a:latin typeface="Times New Roman" pitchFamily="18" charset="0"/>
              </a:endParaRPr>
            </a:p>
          </p:txBody>
        </p:sp>
        <p:sp>
          <p:nvSpPr>
            <p:cNvPr id="2" name="Rectangle 1"/>
            <p:cNvSpPr/>
            <p:nvPr/>
          </p:nvSpPr>
          <p:spPr>
            <a:xfrm>
              <a:off x="3611563" y="2161635"/>
              <a:ext cx="2343911" cy="461665"/>
            </a:xfrm>
            <a:prstGeom prst="rect">
              <a:avLst/>
            </a:prstGeom>
          </p:spPr>
          <p:txBody>
            <a:bodyPr wrap="none">
              <a:spAutoFit/>
            </a:bodyPr>
            <a:lstStyle/>
            <a:p>
              <a:r>
                <a:rPr lang="en-US" altLang="en-US" dirty="0"/>
                <a:t>Brute-force </a:t>
              </a:r>
              <a:r>
                <a:rPr lang="el-GR" altLang="en-US" dirty="0">
                  <a:cs typeface="Times New Roman" pitchFamily="18" charset="0"/>
                </a:rPr>
                <a:t>Θ</a:t>
              </a:r>
              <a:r>
                <a:rPr lang="en-US" altLang="en-US" dirty="0">
                  <a:cs typeface="Times New Roman" pitchFamily="18" charset="0"/>
                </a:rPr>
                <a:t>(n)</a:t>
              </a:r>
              <a:endParaRPr lang="en-US" dirty="0"/>
            </a:p>
          </p:txBody>
        </p:sp>
      </p:grpSp>
    </p:spTree>
    <p:extLst>
      <p:ext uri="{BB962C8B-B14F-4D97-AF65-F5344CB8AC3E}">
        <p14:creationId xmlns="" xmlns:p14="http://schemas.microsoft.com/office/powerpoint/2010/main" val="194336918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225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2259">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225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225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2259">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2259">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2259">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22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An Example:</a:t>
            </a:r>
          </a:p>
        </p:txBody>
      </p:sp>
      <p:sp>
        <p:nvSpPr>
          <p:cNvPr id="15363" name="Rectangle 3"/>
          <p:cNvSpPr>
            <a:spLocks noGrp="1" noChangeArrowheads="1"/>
          </p:cNvSpPr>
          <p:nvPr>
            <p:ph type="body" idx="1"/>
          </p:nvPr>
        </p:nvSpPr>
        <p:spPr/>
        <p:txBody>
          <a:bodyPr/>
          <a:lstStyle/>
          <a:p>
            <a:pPr eaLnBrk="1" hangingPunct="1"/>
            <a:r>
              <a:rPr lang="en-US" altLang="en-US" smtClean="0"/>
              <a:t>Insert a new key 10 into the heap with 6 keys [9 6 8 2 5 7]</a:t>
            </a:r>
          </a:p>
        </p:txBody>
      </p:sp>
      <p:pic>
        <p:nvPicPr>
          <p:cNvPr id="15364" name="Picture 5" descr="Fig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9938" y="3082925"/>
            <a:ext cx="7526337" cy="1196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8983784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Note </a:t>
            </a:r>
          </a:p>
        </p:txBody>
      </p:sp>
      <p:sp>
        <p:nvSpPr>
          <p:cNvPr id="16387" name="Rectangle 3"/>
          <p:cNvSpPr>
            <a:spLocks noGrp="1" noChangeArrowheads="1"/>
          </p:cNvSpPr>
          <p:nvPr>
            <p:ph type="body" idx="1"/>
          </p:nvPr>
        </p:nvSpPr>
        <p:spPr/>
        <p:txBody>
          <a:bodyPr/>
          <a:lstStyle/>
          <a:p>
            <a:pPr eaLnBrk="1" hangingPunct="1"/>
            <a:r>
              <a:rPr lang="en-US" altLang="en-US" smtClean="0"/>
              <a:t>The time efficiency of each insertion algorithm is                   because the height of the tree is </a:t>
            </a:r>
            <a:r>
              <a:rPr lang="el-GR" altLang="en-US" smtClean="0">
                <a:cs typeface="Arial" charset="0"/>
              </a:rPr>
              <a:t>Θ</a:t>
            </a:r>
            <a:r>
              <a:rPr lang="en-US" altLang="en-US" smtClean="0">
                <a:cs typeface="Arial" charset="0"/>
              </a:rPr>
              <a:t>(</a:t>
            </a:r>
            <a:r>
              <a:rPr lang="en-US" altLang="en-US" smtClean="0"/>
              <a:t>log</a:t>
            </a:r>
            <a:r>
              <a:rPr lang="en-US" altLang="en-US" baseline="-25000" smtClean="0"/>
              <a:t>2</a:t>
            </a:r>
            <a:r>
              <a:rPr lang="en-US" altLang="en-US" i="1" smtClean="0"/>
              <a:t>n</a:t>
            </a:r>
            <a:r>
              <a:rPr lang="en-US" altLang="en-US" smtClean="0"/>
              <a:t>)</a:t>
            </a:r>
          </a:p>
          <a:p>
            <a:pPr eaLnBrk="1" hangingPunct="1"/>
            <a:r>
              <a:rPr lang="en-US" altLang="en-US" smtClean="0"/>
              <a:t>A heap can be constructed by inserting the given list of keys into the heap (initially empty) one by one.</a:t>
            </a:r>
          </a:p>
          <a:p>
            <a:pPr eaLnBrk="1" hangingPunct="1"/>
            <a:r>
              <a:rPr lang="en-US" altLang="en-US" smtClean="0"/>
              <a:t>Construct a heap from a list of </a:t>
            </a:r>
            <a:r>
              <a:rPr lang="en-US" altLang="en-US" i="1" smtClean="0"/>
              <a:t>n</a:t>
            </a:r>
            <a:r>
              <a:rPr lang="en-US" altLang="en-US" smtClean="0"/>
              <a:t> keys using this insertion algorithm, in the worst case, will take the time </a:t>
            </a:r>
          </a:p>
          <a:p>
            <a:pPr eaLnBrk="1" hangingPunct="1"/>
            <a:endParaRPr lang="en-US" altLang="en-US" smtClean="0"/>
          </a:p>
          <a:p>
            <a:pPr eaLnBrk="1" hangingPunct="1"/>
            <a:endParaRPr lang="en-US" altLang="en-US" smtClean="0"/>
          </a:p>
        </p:txBody>
      </p:sp>
      <p:graphicFrame>
        <p:nvGraphicFramePr>
          <p:cNvPr id="16388" name="Object 4"/>
          <p:cNvGraphicFramePr>
            <a:graphicFrameLocks noChangeAspect="1"/>
          </p:cNvGraphicFramePr>
          <p:nvPr/>
        </p:nvGraphicFramePr>
        <p:xfrm>
          <a:off x="6761163" y="1739900"/>
          <a:ext cx="1084262" cy="393700"/>
        </p:xfrm>
        <a:graphic>
          <a:graphicData uri="http://schemas.openxmlformats.org/presentationml/2006/ole">
            <p:oleObj spid="_x0000_s89090" name="Equation" r:id="rId3" imgW="558558" imgH="203112" progId="Equation.3">
              <p:embed/>
            </p:oleObj>
          </a:graphicData>
        </a:graphic>
      </p:graphicFrame>
      <p:graphicFrame>
        <p:nvGraphicFramePr>
          <p:cNvPr id="16389" name="Object 5"/>
          <p:cNvGraphicFramePr>
            <a:graphicFrameLocks noChangeAspect="1"/>
          </p:cNvGraphicFramePr>
          <p:nvPr/>
        </p:nvGraphicFramePr>
        <p:xfrm>
          <a:off x="3073400" y="4043363"/>
          <a:ext cx="2392363" cy="836612"/>
        </p:xfrm>
        <a:graphic>
          <a:graphicData uri="http://schemas.openxmlformats.org/presentationml/2006/ole">
            <p:oleObj spid="_x0000_s89091" name="Equation" r:id="rId4" imgW="1231366" imgH="431613" progId="Equation.3">
              <p:embed/>
            </p:oleObj>
          </a:graphicData>
        </a:graphic>
      </p:graphicFrame>
    </p:spTree>
    <p:extLst>
      <p:ext uri="{BB962C8B-B14F-4D97-AF65-F5344CB8AC3E}">
        <p14:creationId xmlns="" xmlns:p14="http://schemas.microsoft.com/office/powerpoint/2010/main" val="8698736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Bottom-up Versus Top-down</a:t>
            </a:r>
          </a:p>
        </p:txBody>
      </p:sp>
      <p:sp>
        <p:nvSpPr>
          <p:cNvPr id="3" name="Content Placeholder 2"/>
          <p:cNvSpPr>
            <a:spLocks noGrp="1"/>
          </p:cNvSpPr>
          <p:nvPr>
            <p:ph idx="1"/>
          </p:nvPr>
        </p:nvSpPr>
        <p:spPr/>
        <p:txBody>
          <a:bodyPr/>
          <a:lstStyle/>
          <a:p>
            <a:pPr>
              <a:defRPr/>
            </a:pPr>
            <a:r>
              <a:rPr lang="en-US" dirty="0" smtClean="0"/>
              <a:t>Time efficiency:</a:t>
            </a:r>
          </a:p>
          <a:p>
            <a:pPr>
              <a:buFont typeface="Arial" pitchFamily="34" charset="0"/>
              <a:buChar char="•"/>
              <a:defRPr/>
            </a:pPr>
            <a:r>
              <a:rPr lang="en-US" sz="1800" dirty="0" smtClean="0"/>
              <a:t>Bottom-up</a:t>
            </a:r>
          </a:p>
          <a:p>
            <a:pPr>
              <a:buFont typeface="Arial" pitchFamily="34" charset="0"/>
              <a:buChar char="•"/>
              <a:defRPr/>
            </a:pPr>
            <a:r>
              <a:rPr lang="en-US" sz="1800" dirty="0" smtClean="0"/>
              <a:t>Top-down </a:t>
            </a:r>
          </a:p>
          <a:p>
            <a:pPr>
              <a:defRPr/>
            </a:pPr>
            <a:r>
              <a:rPr lang="en-US" dirty="0" smtClean="0"/>
              <a:t>Space:</a:t>
            </a:r>
          </a:p>
          <a:p>
            <a:pPr>
              <a:buFont typeface="Arial" pitchFamily="34" charset="0"/>
              <a:buChar char="•"/>
              <a:defRPr/>
            </a:pPr>
            <a:r>
              <a:rPr lang="en-US" sz="1800" dirty="0" smtClean="0"/>
              <a:t>Bottom-up: fixed size </a:t>
            </a:r>
            <a:r>
              <a:rPr lang="en-US" sz="1800" i="1" dirty="0" smtClean="0"/>
              <a:t>n+1</a:t>
            </a:r>
            <a:r>
              <a:rPr lang="en-US" sz="1800" dirty="0" smtClean="0"/>
              <a:t> array</a:t>
            </a:r>
          </a:p>
          <a:p>
            <a:pPr>
              <a:buFont typeface="Arial" pitchFamily="34" charset="0"/>
              <a:buChar char="•"/>
              <a:defRPr/>
            </a:pPr>
            <a:r>
              <a:rPr lang="en-US" sz="1800" dirty="0" smtClean="0"/>
              <a:t>Top-down: need to allocate array every time of insertion</a:t>
            </a:r>
          </a:p>
          <a:p>
            <a:pPr marL="0" indent="0">
              <a:defRPr/>
            </a:pPr>
            <a:r>
              <a:rPr lang="en-US" sz="1800" dirty="0" smtClean="0"/>
              <a:t>When we use top-down?</a:t>
            </a:r>
          </a:p>
          <a:p>
            <a:pPr marL="0" indent="0">
              <a:defRPr/>
            </a:pPr>
            <a:endParaRPr lang="en-US" sz="1800" dirty="0"/>
          </a:p>
        </p:txBody>
      </p:sp>
      <p:graphicFrame>
        <p:nvGraphicFramePr>
          <p:cNvPr id="17412" name="Object 3"/>
          <p:cNvGraphicFramePr>
            <a:graphicFrameLocks noChangeAspect="1"/>
          </p:cNvGraphicFramePr>
          <p:nvPr/>
        </p:nvGraphicFramePr>
        <p:xfrm>
          <a:off x="2746375" y="2238375"/>
          <a:ext cx="665163" cy="393700"/>
        </p:xfrm>
        <a:graphic>
          <a:graphicData uri="http://schemas.openxmlformats.org/presentationml/2006/ole">
            <p:oleObj spid="_x0000_s90114" name="Equation" r:id="rId3" imgW="342751" imgH="203112" progId="Equation.3">
              <p:embed/>
            </p:oleObj>
          </a:graphicData>
        </a:graphic>
      </p:graphicFrame>
      <p:graphicFrame>
        <p:nvGraphicFramePr>
          <p:cNvPr id="17413" name="Object 4"/>
          <p:cNvGraphicFramePr>
            <a:graphicFrameLocks noChangeAspect="1"/>
          </p:cNvGraphicFramePr>
          <p:nvPr>
            <p:extLst>
              <p:ext uri="{D42A27DB-BD31-4B8C-83A1-F6EECF244321}">
                <p14:modId xmlns="" xmlns:p14="http://schemas.microsoft.com/office/powerpoint/2010/main" val="3533450054"/>
              </p:ext>
            </p:extLst>
          </p:nvPr>
        </p:nvGraphicFramePr>
        <p:xfrm>
          <a:off x="2438400" y="2698750"/>
          <a:ext cx="1281113" cy="393700"/>
        </p:xfrm>
        <a:graphic>
          <a:graphicData uri="http://schemas.openxmlformats.org/presentationml/2006/ole">
            <p:oleObj spid="_x0000_s90115" name="Equation" r:id="rId4" imgW="660240" imgH="203040" progId="Equation.3">
              <p:embed/>
            </p:oleObj>
          </a:graphicData>
        </a:graphic>
      </p:graphicFrame>
      <p:sp>
        <p:nvSpPr>
          <p:cNvPr id="17414" name="Rectangle 5"/>
          <p:cNvSpPr>
            <a:spLocks noChangeArrowheads="1"/>
          </p:cNvSpPr>
          <p:nvPr/>
        </p:nvSpPr>
        <p:spPr bwMode="auto">
          <a:xfrm>
            <a:off x="4033838" y="2162175"/>
            <a:ext cx="45720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b="0" i="0"/>
              <a:t>The top-down heap construction is less efficient than the bottom-up heap construction</a:t>
            </a:r>
          </a:p>
        </p:txBody>
      </p:sp>
      <p:sp>
        <p:nvSpPr>
          <p:cNvPr id="17415" name="Right Arrow 6"/>
          <p:cNvSpPr>
            <a:spLocks noChangeArrowheads="1"/>
          </p:cNvSpPr>
          <p:nvPr/>
        </p:nvSpPr>
        <p:spPr bwMode="auto">
          <a:xfrm>
            <a:off x="3573463" y="2393950"/>
            <a:ext cx="460375" cy="214313"/>
          </a:xfrm>
          <a:prstGeom prst="rightArrow">
            <a:avLst>
              <a:gd name="adj1" fmla="val 50000"/>
              <a:gd name="adj2" fmla="val 49994"/>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8" name="TextBox 7"/>
          <p:cNvSpPr txBox="1">
            <a:spLocks noChangeArrowheads="1"/>
          </p:cNvSpPr>
          <p:nvPr/>
        </p:nvSpPr>
        <p:spPr bwMode="auto">
          <a:xfrm>
            <a:off x="769938" y="5080000"/>
            <a:ext cx="444658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a:t>The application of priority queue.</a:t>
            </a:r>
          </a:p>
        </p:txBody>
      </p:sp>
    </p:spTree>
    <p:extLst>
      <p:ext uri="{BB962C8B-B14F-4D97-AF65-F5344CB8AC3E}">
        <p14:creationId xmlns="" xmlns:p14="http://schemas.microsoft.com/office/powerpoint/2010/main" val="1996052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Delete an Item From the Heap</a:t>
            </a:r>
          </a:p>
        </p:txBody>
      </p:sp>
      <p:sp>
        <p:nvSpPr>
          <p:cNvPr id="18435" name="Rectangle 3"/>
          <p:cNvSpPr>
            <a:spLocks noGrp="1" noChangeArrowheads="1"/>
          </p:cNvSpPr>
          <p:nvPr>
            <p:ph type="body" idx="1"/>
          </p:nvPr>
        </p:nvSpPr>
        <p:spPr/>
        <p:txBody>
          <a:bodyPr/>
          <a:lstStyle/>
          <a:p>
            <a:pPr eaLnBrk="1" hangingPunct="1"/>
            <a:r>
              <a:rPr lang="en-US" altLang="en-US" smtClean="0"/>
              <a:t>Let’s consider only the operation of deleting the root’s key, i.e., the largest key</a:t>
            </a:r>
          </a:p>
          <a:p>
            <a:pPr eaLnBrk="1" hangingPunct="1"/>
            <a:r>
              <a:rPr lang="en-US" altLang="en-US" smtClean="0"/>
              <a:t>It can be achieved by the following three consecutive steps</a:t>
            </a:r>
          </a:p>
          <a:p>
            <a:pPr eaLnBrk="1" hangingPunct="1"/>
            <a:r>
              <a:rPr lang="en-US" altLang="en-US" smtClean="0"/>
              <a:t>(1) Exchange the root’s key with the last key </a:t>
            </a:r>
            <a:r>
              <a:rPr lang="en-US" altLang="en-US" i="1" smtClean="0"/>
              <a:t>K </a:t>
            </a:r>
            <a:r>
              <a:rPr lang="en-US" altLang="en-US" smtClean="0"/>
              <a:t>of the heap</a:t>
            </a:r>
          </a:p>
          <a:p>
            <a:pPr eaLnBrk="1" hangingPunct="1"/>
            <a:r>
              <a:rPr lang="en-US" altLang="en-US" smtClean="0"/>
              <a:t>(2) Decrease the heap’s size by 1 (remove the last key)</a:t>
            </a:r>
          </a:p>
          <a:p>
            <a:pPr eaLnBrk="1" hangingPunct="1"/>
            <a:r>
              <a:rPr lang="en-US" altLang="en-US" smtClean="0"/>
              <a:t>(3) “Heapify” the remaining binary tree by shifting the key </a:t>
            </a:r>
            <a:r>
              <a:rPr lang="en-US" altLang="en-US" i="1" smtClean="0"/>
              <a:t>K</a:t>
            </a:r>
            <a:r>
              <a:rPr lang="en-US" altLang="en-US" smtClean="0"/>
              <a:t> down to its right position using the same technique used in bottom-up heap construction (compare key K with its child and decide whether a swap with a child is needed. If no, the algorithm is finished. Otherwise, repeat it with its new children until no swap is needed or key </a:t>
            </a:r>
            <a:r>
              <a:rPr lang="en-US" altLang="en-US" i="1" smtClean="0"/>
              <a:t>K</a:t>
            </a:r>
            <a:r>
              <a:rPr lang="en-US" altLang="en-US" smtClean="0"/>
              <a:t> has become a leaf) </a:t>
            </a:r>
          </a:p>
        </p:txBody>
      </p:sp>
    </p:spTree>
    <p:extLst>
      <p:ext uri="{BB962C8B-B14F-4D97-AF65-F5344CB8AC3E}">
        <p14:creationId xmlns="" xmlns:p14="http://schemas.microsoft.com/office/powerpoint/2010/main" val="23695251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An Example:</a:t>
            </a:r>
          </a:p>
        </p:txBody>
      </p:sp>
      <p:sp>
        <p:nvSpPr>
          <p:cNvPr id="19459" name="Rectangle 3"/>
          <p:cNvSpPr>
            <a:spLocks noGrp="1" noChangeArrowheads="1"/>
          </p:cNvSpPr>
          <p:nvPr>
            <p:ph type="body" idx="1"/>
          </p:nvPr>
        </p:nvSpPr>
        <p:spPr/>
        <p:txBody>
          <a:bodyPr/>
          <a:lstStyle/>
          <a:p>
            <a:pPr eaLnBrk="1" hangingPunct="1"/>
            <a:r>
              <a:rPr lang="en-US" altLang="en-US" smtClean="0"/>
              <a:t>Delete the largest key 9</a:t>
            </a:r>
          </a:p>
        </p:txBody>
      </p:sp>
      <p:pic>
        <p:nvPicPr>
          <p:cNvPr id="19460" name="Picture 4" descr="Fig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08038" y="2660650"/>
            <a:ext cx="7829550" cy="288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0722026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Notes On Key Deletion</a:t>
            </a:r>
          </a:p>
        </p:txBody>
      </p:sp>
      <p:sp>
        <p:nvSpPr>
          <p:cNvPr id="20483" name="Rectangle 3"/>
          <p:cNvSpPr>
            <a:spLocks noGrp="1" noChangeArrowheads="1"/>
          </p:cNvSpPr>
          <p:nvPr>
            <p:ph type="body" idx="1"/>
          </p:nvPr>
        </p:nvSpPr>
        <p:spPr/>
        <p:txBody>
          <a:bodyPr/>
          <a:lstStyle/>
          <a:p>
            <a:pPr eaLnBrk="1" hangingPunct="1"/>
            <a:r>
              <a:rPr lang="en-US" altLang="en-US" smtClean="0"/>
              <a:t>The required # of comparison or swap operations is no more than the height of the heap. The time efficiency of deleting the root’s key is then</a:t>
            </a:r>
          </a:p>
          <a:p>
            <a:pPr eaLnBrk="1" hangingPunct="1"/>
            <a:endParaRPr lang="en-US" altLang="en-US" smtClean="0"/>
          </a:p>
          <a:p>
            <a:pPr eaLnBrk="1" hangingPunct="1"/>
            <a:r>
              <a:rPr lang="en-US" altLang="en-US" smtClean="0"/>
              <a:t>Question: How to delete an arbitrary key from the heap? </a:t>
            </a:r>
          </a:p>
          <a:p>
            <a:pPr lvl="1" eaLnBrk="1" hangingPunct="1"/>
            <a:r>
              <a:rPr lang="en-US" altLang="en-US" smtClean="0"/>
              <a:t>Search for the key </a:t>
            </a:r>
          </a:p>
          <a:p>
            <a:pPr lvl="1" eaLnBrk="1" hangingPunct="1"/>
            <a:r>
              <a:rPr lang="en-US" altLang="en-US" smtClean="0"/>
              <a:t>It is similar to the three-step root-deletion operation</a:t>
            </a:r>
          </a:p>
          <a:p>
            <a:pPr lvl="2" eaLnBrk="1" hangingPunct="1"/>
            <a:r>
              <a:rPr lang="en-US" altLang="en-US" smtClean="0"/>
              <a:t>Exchange with the last element </a:t>
            </a:r>
            <a:r>
              <a:rPr lang="en-US" altLang="en-US" i="1" smtClean="0"/>
              <a:t>K</a:t>
            </a:r>
          </a:p>
          <a:p>
            <a:pPr lvl="2" eaLnBrk="1" hangingPunct="1"/>
            <a:r>
              <a:rPr lang="en-US" altLang="en-US" smtClean="0"/>
              <a:t>“Heapify” the new binary tree. But it may be shift up or </a:t>
            </a:r>
            <a:r>
              <a:rPr lang="en-US" altLang="en-US" smtClean="0">
                <a:solidFill>
                  <a:srgbClr val="FF0000"/>
                </a:solidFill>
              </a:rPr>
              <a:t>down</a:t>
            </a:r>
            <a:r>
              <a:rPr lang="en-US" altLang="en-US" smtClean="0"/>
              <a:t>, depending on the value of </a:t>
            </a:r>
            <a:r>
              <a:rPr lang="en-US" altLang="en-US" i="1" smtClean="0"/>
              <a:t>K</a:t>
            </a:r>
            <a:endParaRPr lang="en-US" altLang="en-US" smtClean="0"/>
          </a:p>
          <a:p>
            <a:pPr eaLnBrk="1" hangingPunct="1"/>
            <a:endParaRPr lang="en-US" altLang="en-US" smtClean="0"/>
          </a:p>
        </p:txBody>
      </p:sp>
      <p:graphicFrame>
        <p:nvGraphicFramePr>
          <p:cNvPr id="20484" name="Object 4"/>
          <p:cNvGraphicFramePr>
            <a:graphicFrameLocks noChangeAspect="1"/>
          </p:cNvGraphicFramePr>
          <p:nvPr/>
        </p:nvGraphicFramePr>
        <p:xfrm>
          <a:off x="3727450" y="2314575"/>
          <a:ext cx="1084263" cy="393700"/>
        </p:xfrm>
        <a:graphic>
          <a:graphicData uri="http://schemas.openxmlformats.org/presentationml/2006/ole">
            <p:oleObj spid="_x0000_s91138" name="Equation" r:id="rId3" imgW="558558" imgH="203112" progId="Equation.3">
              <p:embed/>
            </p:oleObj>
          </a:graphicData>
        </a:graphic>
      </p:graphicFrame>
      <p:graphicFrame>
        <p:nvGraphicFramePr>
          <p:cNvPr id="20485" name="Object 1"/>
          <p:cNvGraphicFramePr>
            <a:graphicFrameLocks noChangeAspect="1"/>
          </p:cNvGraphicFramePr>
          <p:nvPr/>
        </p:nvGraphicFramePr>
        <p:xfrm>
          <a:off x="3667125" y="3659188"/>
          <a:ext cx="665163" cy="393700"/>
        </p:xfrm>
        <a:graphic>
          <a:graphicData uri="http://schemas.openxmlformats.org/presentationml/2006/ole">
            <p:oleObj spid="_x0000_s91139" name="Equation" r:id="rId4" imgW="342751" imgH="203112" progId="Equation.3">
              <p:embed/>
            </p:oleObj>
          </a:graphicData>
        </a:graphic>
      </p:graphicFrame>
      <p:graphicFrame>
        <p:nvGraphicFramePr>
          <p:cNvPr id="20486" name="Object 2"/>
          <p:cNvGraphicFramePr>
            <a:graphicFrameLocks noChangeAspect="1"/>
          </p:cNvGraphicFramePr>
          <p:nvPr/>
        </p:nvGraphicFramePr>
        <p:xfrm>
          <a:off x="7067550" y="3967163"/>
          <a:ext cx="1084263" cy="393700"/>
        </p:xfrm>
        <a:graphic>
          <a:graphicData uri="http://schemas.openxmlformats.org/presentationml/2006/ole">
            <p:oleObj spid="_x0000_s91140" name="Equation" r:id="rId5" imgW="558558" imgH="203112" progId="Equation.3">
              <p:embed/>
            </p:oleObj>
          </a:graphicData>
        </a:graphic>
      </p:graphicFrame>
    </p:spTree>
    <p:extLst>
      <p:ext uri="{BB962C8B-B14F-4D97-AF65-F5344CB8AC3E}">
        <p14:creationId xmlns="" xmlns:p14="http://schemas.microsoft.com/office/powerpoint/2010/main" val="37083622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Heapsort</a:t>
            </a:r>
          </a:p>
        </p:txBody>
      </p:sp>
      <p:sp>
        <p:nvSpPr>
          <p:cNvPr id="21507" name="Rectangle 3"/>
          <p:cNvSpPr>
            <a:spLocks noGrp="1" noChangeArrowheads="1"/>
          </p:cNvSpPr>
          <p:nvPr>
            <p:ph type="body" idx="1"/>
          </p:nvPr>
        </p:nvSpPr>
        <p:spPr/>
        <p:txBody>
          <a:bodyPr/>
          <a:lstStyle/>
          <a:p>
            <a:pPr eaLnBrk="1" hangingPunct="1"/>
            <a:r>
              <a:rPr lang="en-US" altLang="en-US" smtClean="0">
                <a:solidFill>
                  <a:srgbClr val="FF0000"/>
                </a:solidFill>
              </a:rPr>
              <a:t>Two Stage </a:t>
            </a:r>
            <a:r>
              <a:rPr lang="en-US" altLang="en-US" smtClean="0"/>
              <a:t>algorithm to sort a list of </a:t>
            </a:r>
            <a:r>
              <a:rPr lang="en-US" altLang="en-US" i="1" smtClean="0"/>
              <a:t>n</a:t>
            </a:r>
            <a:r>
              <a:rPr lang="en-US" altLang="en-US" smtClean="0"/>
              <a:t> keys </a:t>
            </a:r>
          </a:p>
          <a:p>
            <a:pPr eaLnBrk="1" hangingPunct="1"/>
            <a:r>
              <a:rPr lang="en-US" altLang="en-US" smtClean="0"/>
              <a:t>First, heap construction </a:t>
            </a:r>
          </a:p>
          <a:p>
            <a:pPr eaLnBrk="1" hangingPunct="1"/>
            <a:r>
              <a:rPr lang="en-US" altLang="en-US" smtClean="0"/>
              <a:t>Second, sequential root deletion (the largest is deleted first, and the second largest one is deleted second, etc …)</a:t>
            </a:r>
          </a:p>
          <a:p>
            <a:pPr eaLnBrk="1" hangingPunct="1"/>
            <a:endParaRPr lang="en-US" altLang="en-US" smtClean="0"/>
          </a:p>
          <a:p>
            <a:pPr eaLnBrk="1" hangingPunct="1"/>
            <a:endParaRPr lang="en-US" altLang="en-US" smtClean="0"/>
          </a:p>
          <a:p>
            <a:pPr eaLnBrk="1" hangingPunct="1"/>
            <a:endParaRPr lang="en-US" altLang="en-US" smtClean="0"/>
          </a:p>
        </p:txBody>
      </p:sp>
      <p:graphicFrame>
        <p:nvGraphicFramePr>
          <p:cNvPr id="21508" name="Object 4"/>
          <p:cNvGraphicFramePr>
            <a:graphicFrameLocks noChangeAspect="1"/>
          </p:cNvGraphicFramePr>
          <p:nvPr/>
        </p:nvGraphicFramePr>
        <p:xfrm>
          <a:off x="3727450" y="2276475"/>
          <a:ext cx="665163" cy="393700"/>
        </p:xfrm>
        <a:graphic>
          <a:graphicData uri="http://schemas.openxmlformats.org/presentationml/2006/ole">
            <p:oleObj spid="_x0000_s92162" name="Equation" r:id="rId3" imgW="342751" imgH="203112" progId="Equation.3">
              <p:embed/>
            </p:oleObj>
          </a:graphicData>
        </a:graphic>
      </p:graphicFrame>
    </p:spTree>
    <p:extLst>
      <p:ext uri="{BB962C8B-B14F-4D97-AF65-F5344CB8AC3E}">
        <p14:creationId xmlns="" xmlns:p14="http://schemas.microsoft.com/office/powerpoint/2010/main" val="20427160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endParaRPr lang="en-US" altLang="en-US" smtClean="0"/>
          </a:p>
        </p:txBody>
      </p:sp>
      <p:grpSp>
        <p:nvGrpSpPr>
          <p:cNvPr id="2" name="Group 57"/>
          <p:cNvGrpSpPr>
            <a:grpSpLocks/>
          </p:cNvGrpSpPr>
          <p:nvPr/>
        </p:nvGrpSpPr>
        <p:grpSpPr bwMode="auto">
          <a:xfrm>
            <a:off x="309563" y="1700213"/>
            <a:ext cx="2573337" cy="2112962"/>
            <a:chOff x="309045" y="1700775"/>
            <a:chExt cx="2573135" cy="2112275"/>
          </a:xfrm>
        </p:grpSpPr>
        <p:sp>
          <p:nvSpPr>
            <p:cNvPr id="22598" name="Oval 3"/>
            <p:cNvSpPr>
              <a:spLocks noChangeArrowheads="1"/>
            </p:cNvSpPr>
            <p:nvPr/>
          </p:nvSpPr>
          <p:spPr bwMode="auto">
            <a:xfrm>
              <a:off x="1499600" y="17007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10</a:t>
              </a:r>
            </a:p>
          </p:txBody>
        </p:sp>
        <p:sp>
          <p:nvSpPr>
            <p:cNvPr id="22599" name="Oval 4"/>
            <p:cNvSpPr>
              <a:spLocks noChangeArrowheads="1"/>
            </p:cNvSpPr>
            <p:nvPr/>
          </p:nvSpPr>
          <p:spPr bwMode="auto">
            <a:xfrm>
              <a:off x="961930" y="22768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22600" name="Oval 5"/>
            <p:cNvSpPr>
              <a:spLocks noChangeArrowheads="1"/>
            </p:cNvSpPr>
            <p:nvPr/>
          </p:nvSpPr>
          <p:spPr bwMode="auto">
            <a:xfrm>
              <a:off x="616285" y="281452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2601" name="Oval 6"/>
            <p:cNvSpPr>
              <a:spLocks noChangeArrowheads="1"/>
            </p:cNvSpPr>
            <p:nvPr/>
          </p:nvSpPr>
          <p:spPr bwMode="auto">
            <a:xfrm>
              <a:off x="2075675" y="220004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8</a:t>
              </a:r>
            </a:p>
          </p:txBody>
        </p:sp>
        <p:sp>
          <p:nvSpPr>
            <p:cNvPr id="22602" name="Oval 7"/>
            <p:cNvSpPr>
              <a:spLocks noChangeArrowheads="1"/>
            </p:cNvSpPr>
            <p:nvPr/>
          </p:nvSpPr>
          <p:spPr bwMode="auto">
            <a:xfrm>
              <a:off x="1883650" y="281452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22603" name="Oval 8"/>
            <p:cNvSpPr>
              <a:spLocks noChangeArrowheads="1"/>
            </p:cNvSpPr>
            <p:nvPr/>
          </p:nvSpPr>
          <p:spPr bwMode="auto">
            <a:xfrm>
              <a:off x="1230765" y="285292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22604" name="Oval 9"/>
            <p:cNvSpPr>
              <a:spLocks noChangeArrowheads="1"/>
            </p:cNvSpPr>
            <p:nvPr/>
          </p:nvSpPr>
          <p:spPr bwMode="auto">
            <a:xfrm>
              <a:off x="2421320" y="277611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22605" name="Oval 10"/>
            <p:cNvSpPr>
              <a:spLocks noChangeArrowheads="1"/>
            </p:cNvSpPr>
            <p:nvPr/>
          </p:nvSpPr>
          <p:spPr bwMode="auto">
            <a:xfrm>
              <a:off x="309045" y="339059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cxnSp>
          <p:nvCxnSpPr>
            <p:cNvPr id="22606" name="Straight Arrow Connector 12"/>
            <p:cNvCxnSpPr>
              <a:cxnSpLocks noChangeShapeType="1"/>
              <a:stCxn id="22598" idx="4"/>
              <a:endCxn id="22599" idx="0"/>
            </p:cNvCxnSpPr>
            <p:nvPr/>
          </p:nvCxnSpPr>
          <p:spPr bwMode="auto">
            <a:xfrm flipH="1">
              <a:off x="1192360" y="2123230"/>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607" name="Straight Arrow Connector 14"/>
            <p:cNvCxnSpPr>
              <a:cxnSpLocks noChangeShapeType="1"/>
              <a:stCxn id="22598" idx="4"/>
              <a:endCxn id="22601" idx="0"/>
            </p:cNvCxnSpPr>
            <p:nvPr/>
          </p:nvCxnSpPr>
          <p:spPr bwMode="auto">
            <a:xfrm>
              <a:off x="1730030" y="2123230"/>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608" name="Straight Arrow Connector 16"/>
            <p:cNvCxnSpPr>
              <a:cxnSpLocks noChangeShapeType="1"/>
              <a:stCxn id="22599" idx="4"/>
              <a:endCxn id="22600" idx="0"/>
            </p:cNvCxnSpPr>
            <p:nvPr/>
          </p:nvCxnSpPr>
          <p:spPr bwMode="auto">
            <a:xfrm flipH="1">
              <a:off x="846715" y="2699305"/>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609" name="Straight Arrow Connector 18"/>
            <p:cNvCxnSpPr>
              <a:cxnSpLocks noChangeShapeType="1"/>
              <a:stCxn id="22599" idx="4"/>
              <a:endCxn id="22603" idx="0"/>
            </p:cNvCxnSpPr>
            <p:nvPr/>
          </p:nvCxnSpPr>
          <p:spPr bwMode="auto">
            <a:xfrm>
              <a:off x="1192360" y="2699305"/>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610" name="Straight Arrow Connector 20"/>
            <p:cNvCxnSpPr>
              <a:cxnSpLocks noChangeShapeType="1"/>
              <a:stCxn id="22601" idx="4"/>
              <a:endCxn id="22602" idx="0"/>
            </p:cNvCxnSpPr>
            <p:nvPr/>
          </p:nvCxnSpPr>
          <p:spPr bwMode="auto">
            <a:xfrm flipH="1">
              <a:off x="2114080" y="2622495"/>
              <a:ext cx="192025" cy="1920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611" name="Straight Arrow Connector 22"/>
            <p:cNvCxnSpPr>
              <a:cxnSpLocks noChangeShapeType="1"/>
              <a:stCxn id="22601" idx="4"/>
              <a:endCxn id="22604" idx="0"/>
            </p:cNvCxnSpPr>
            <p:nvPr/>
          </p:nvCxnSpPr>
          <p:spPr bwMode="auto">
            <a:xfrm>
              <a:off x="2306105" y="2622495"/>
              <a:ext cx="34564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612" name="Straight Arrow Connector 24"/>
            <p:cNvCxnSpPr>
              <a:cxnSpLocks noChangeShapeType="1"/>
              <a:stCxn id="22600" idx="3"/>
              <a:endCxn id="22605" idx="0"/>
            </p:cNvCxnSpPr>
            <p:nvPr/>
          </p:nvCxnSpPr>
          <p:spPr bwMode="auto">
            <a:xfrm flipH="1">
              <a:off x="539475" y="3175108"/>
              <a:ext cx="144301" cy="215487"/>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
        <p:nvSpPr>
          <p:cNvPr id="22532" name="Right Arrow 40"/>
          <p:cNvSpPr>
            <a:spLocks noChangeArrowheads="1"/>
          </p:cNvSpPr>
          <p:nvPr/>
        </p:nvSpPr>
        <p:spPr bwMode="auto">
          <a:xfrm>
            <a:off x="2959100" y="2392363"/>
            <a:ext cx="538163" cy="192087"/>
          </a:xfrm>
          <a:prstGeom prst="rightArrow">
            <a:avLst>
              <a:gd name="adj1" fmla="val 50000"/>
              <a:gd name="adj2" fmla="val 50028"/>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grpSp>
        <p:nvGrpSpPr>
          <p:cNvPr id="3" name="Group 58"/>
          <p:cNvGrpSpPr>
            <a:grpSpLocks/>
          </p:cNvGrpSpPr>
          <p:nvPr/>
        </p:nvGrpSpPr>
        <p:grpSpPr bwMode="auto">
          <a:xfrm>
            <a:off x="3113088" y="1739900"/>
            <a:ext cx="2573337" cy="2111375"/>
            <a:chOff x="3112610" y="1739180"/>
            <a:chExt cx="2573135" cy="2112275"/>
          </a:xfrm>
        </p:grpSpPr>
        <p:sp>
          <p:nvSpPr>
            <p:cNvPr id="22583" name="Oval 41"/>
            <p:cNvSpPr>
              <a:spLocks noChangeArrowheads="1"/>
            </p:cNvSpPr>
            <p:nvPr/>
          </p:nvSpPr>
          <p:spPr bwMode="auto">
            <a:xfrm>
              <a:off x="4303165" y="173918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2584" name="Oval 42"/>
            <p:cNvSpPr>
              <a:spLocks noChangeArrowheads="1"/>
            </p:cNvSpPr>
            <p:nvPr/>
          </p:nvSpPr>
          <p:spPr bwMode="auto">
            <a:xfrm>
              <a:off x="3765495" y="231525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22585" name="Oval 43"/>
            <p:cNvSpPr>
              <a:spLocks noChangeArrowheads="1"/>
            </p:cNvSpPr>
            <p:nvPr/>
          </p:nvSpPr>
          <p:spPr bwMode="auto">
            <a:xfrm>
              <a:off x="3419850" y="285292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2586" name="Oval 44"/>
            <p:cNvSpPr>
              <a:spLocks noChangeArrowheads="1"/>
            </p:cNvSpPr>
            <p:nvPr/>
          </p:nvSpPr>
          <p:spPr bwMode="auto">
            <a:xfrm>
              <a:off x="4879240" y="22384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8</a:t>
              </a:r>
            </a:p>
          </p:txBody>
        </p:sp>
        <p:sp>
          <p:nvSpPr>
            <p:cNvPr id="22587" name="Oval 45"/>
            <p:cNvSpPr>
              <a:spLocks noChangeArrowheads="1"/>
            </p:cNvSpPr>
            <p:nvPr/>
          </p:nvSpPr>
          <p:spPr bwMode="auto">
            <a:xfrm>
              <a:off x="4687215" y="285292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22588" name="Oval 46"/>
            <p:cNvSpPr>
              <a:spLocks noChangeArrowheads="1"/>
            </p:cNvSpPr>
            <p:nvPr/>
          </p:nvSpPr>
          <p:spPr bwMode="auto">
            <a:xfrm>
              <a:off x="4034330" y="289133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22589" name="Oval 47"/>
            <p:cNvSpPr>
              <a:spLocks noChangeArrowheads="1"/>
            </p:cNvSpPr>
            <p:nvPr/>
          </p:nvSpPr>
          <p:spPr bwMode="auto">
            <a:xfrm>
              <a:off x="5224885" y="281452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22590" name="Oval 48"/>
            <p:cNvSpPr>
              <a:spLocks noChangeArrowheads="1"/>
            </p:cNvSpPr>
            <p:nvPr/>
          </p:nvSpPr>
          <p:spPr bwMode="auto">
            <a:xfrm>
              <a:off x="311261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10</a:t>
              </a:r>
            </a:p>
          </p:txBody>
        </p:sp>
        <p:cxnSp>
          <p:nvCxnSpPr>
            <p:cNvPr id="22591" name="Straight Arrow Connector 49"/>
            <p:cNvCxnSpPr>
              <a:cxnSpLocks noChangeShapeType="1"/>
              <a:stCxn id="22583" idx="4"/>
              <a:endCxn id="22584" idx="0"/>
            </p:cNvCxnSpPr>
            <p:nvPr/>
          </p:nvCxnSpPr>
          <p:spPr bwMode="auto">
            <a:xfrm flipH="1">
              <a:off x="3995925" y="216163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92" name="Straight Arrow Connector 50"/>
            <p:cNvCxnSpPr>
              <a:cxnSpLocks noChangeShapeType="1"/>
              <a:stCxn id="22583" idx="4"/>
              <a:endCxn id="22586" idx="0"/>
            </p:cNvCxnSpPr>
            <p:nvPr/>
          </p:nvCxnSpPr>
          <p:spPr bwMode="auto">
            <a:xfrm>
              <a:off x="4533595" y="216163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93" name="Straight Arrow Connector 51"/>
            <p:cNvCxnSpPr>
              <a:cxnSpLocks noChangeShapeType="1"/>
              <a:stCxn id="22584" idx="4"/>
              <a:endCxn id="22585" idx="0"/>
            </p:cNvCxnSpPr>
            <p:nvPr/>
          </p:nvCxnSpPr>
          <p:spPr bwMode="auto">
            <a:xfrm flipH="1">
              <a:off x="3650280" y="273771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94" name="Straight Arrow Connector 52"/>
            <p:cNvCxnSpPr>
              <a:cxnSpLocks noChangeShapeType="1"/>
              <a:stCxn id="22584" idx="4"/>
              <a:endCxn id="22588" idx="0"/>
            </p:cNvCxnSpPr>
            <p:nvPr/>
          </p:nvCxnSpPr>
          <p:spPr bwMode="auto">
            <a:xfrm>
              <a:off x="3995925" y="273771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95" name="Straight Arrow Connector 53"/>
            <p:cNvCxnSpPr>
              <a:cxnSpLocks noChangeShapeType="1"/>
              <a:stCxn id="22586" idx="4"/>
              <a:endCxn id="22587" idx="0"/>
            </p:cNvCxnSpPr>
            <p:nvPr/>
          </p:nvCxnSpPr>
          <p:spPr bwMode="auto">
            <a:xfrm flipH="1">
              <a:off x="4917645" y="2660900"/>
              <a:ext cx="192025" cy="1920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96" name="Straight Arrow Connector 54"/>
            <p:cNvCxnSpPr>
              <a:cxnSpLocks noChangeShapeType="1"/>
              <a:stCxn id="22586" idx="4"/>
              <a:endCxn id="22589" idx="0"/>
            </p:cNvCxnSpPr>
            <p:nvPr/>
          </p:nvCxnSpPr>
          <p:spPr bwMode="auto">
            <a:xfrm>
              <a:off x="5109670" y="2660900"/>
              <a:ext cx="34564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97" name="Straight Arrow Connector 55"/>
            <p:cNvCxnSpPr>
              <a:cxnSpLocks noChangeShapeType="1"/>
              <a:stCxn id="22585" idx="3"/>
              <a:endCxn id="22590" idx="0"/>
            </p:cNvCxnSpPr>
            <p:nvPr/>
          </p:nvCxnSpPr>
          <p:spPr bwMode="auto">
            <a:xfrm flipH="1">
              <a:off x="3343040" y="3213513"/>
              <a:ext cx="144301" cy="215487"/>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
        <p:nvSpPr>
          <p:cNvPr id="22534" name="TextBox 56"/>
          <p:cNvSpPr txBox="1">
            <a:spLocks noChangeArrowheads="1"/>
          </p:cNvSpPr>
          <p:nvPr/>
        </p:nvSpPr>
        <p:spPr bwMode="auto">
          <a:xfrm>
            <a:off x="2959100" y="2008188"/>
            <a:ext cx="7096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Step1</a:t>
            </a:r>
          </a:p>
        </p:txBody>
      </p:sp>
      <p:grpSp>
        <p:nvGrpSpPr>
          <p:cNvPr id="4" name="Group 89"/>
          <p:cNvGrpSpPr>
            <a:grpSpLocks/>
          </p:cNvGrpSpPr>
          <p:nvPr/>
        </p:nvGrpSpPr>
        <p:grpSpPr bwMode="auto">
          <a:xfrm>
            <a:off x="6376988" y="1700213"/>
            <a:ext cx="2265362" cy="1574800"/>
            <a:chOff x="6377035" y="1700775"/>
            <a:chExt cx="2265895" cy="1574605"/>
          </a:xfrm>
        </p:grpSpPr>
        <p:sp>
          <p:nvSpPr>
            <p:cNvPr id="22570" name="Oval 60"/>
            <p:cNvSpPr>
              <a:spLocks noChangeArrowheads="1"/>
            </p:cNvSpPr>
            <p:nvPr/>
          </p:nvSpPr>
          <p:spPr bwMode="auto">
            <a:xfrm>
              <a:off x="7260350" y="17007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2571" name="Oval 61"/>
            <p:cNvSpPr>
              <a:spLocks noChangeArrowheads="1"/>
            </p:cNvSpPr>
            <p:nvPr/>
          </p:nvSpPr>
          <p:spPr bwMode="auto">
            <a:xfrm>
              <a:off x="6722680" y="22768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22572" name="Oval 62"/>
            <p:cNvSpPr>
              <a:spLocks noChangeArrowheads="1"/>
            </p:cNvSpPr>
            <p:nvPr/>
          </p:nvSpPr>
          <p:spPr bwMode="auto">
            <a:xfrm>
              <a:off x="6377035" y="281452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2573" name="Oval 63"/>
            <p:cNvSpPr>
              <a:spLocks noChangeArrowheads="1"/>
            </p:cNvSpPr>
            <p:nvPr/>
          </p:nvSpPr>
          <p:spPr bwMode="auto">
            <a:xfrm>
              <a:off x="7836425" y="220004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8</a:t>
              </a:r>
            </a:p>
          </p:txBody>
        </p:sp>
        <p:sp>
          <p:nvSpPr>
            <p:cNvPr id="22574" name="Oval 64"/>
            <p:cNvSpPr>
              <a:spLocks noChangeArrowheads="1"/>
            </p:cNvSpPr>
            <p:nvPr/>
          </p:nvSpPr>
          <p:spPr bwMode="auto">
            <a:xfrm>
              <a:off x="7644400" y="281452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22575" name="Oval 65"/>
            <p:cNvSpPr>
              <a:spLocks noChangeArrowheads="1"/>
            </p:cNvSpPr>
            <p:nvPr/>
          </p:nvSpPr>
          <p:spPr bwMode="auto">
            <a:xfrm>
              <a:off x="6991515" y="285292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22576" name="Oval 66"/>
            <p:cNvSpPr>
              <a:spLocks noChangeArrowheads="1"/>
            </p:cNvSpPr>
            <p:nvPr/>
          </p:nvSpPr>
          <p:spPr bwMode="auto">
            <a:xfrm>
              <a:off x="8182070" y="277611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cxnSp>
          <p:nvCxnSpPr>
            <p:cNvPr id="22577" name="Straight Arrow Connector 68"/>
            <p:cNvCxnSpPr>
              <a:cxnSpLocks noChangeShapeType="1"/>
              <a:stCxn id="22570" idx="4"/>
              <a:endCxn id="22571" idx="0"/>
            </p:cNvCxnSpPr>
            <p:nvPr/>
          </p:nvCxnSpPr>
          <p:spPr bwMode="auto">
            <a:xfrm flipH="1">
              <a:off x="6953110" y="2123230"/>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78" name="Straight Arrow Connector 69"/>
            <p:cNvCxnSpPr>
              <a:cxnSpLocks noChangeShapeType="1"/>
              <a:stCxn id="22570" idx="4"/>
              <a:endCxn id="22573" idx="0"/>
            </p:cNvCxnSpPr>
            <p:nvPr/>
          </p:nvCxnSpPr>
          <p:spPr bwMode="auto">
            <a:xfrm>
              <a:off x="7490780" y="2123230"/>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79" name="Straight Arrow Connector 70"/>
            <p:cNvCxnSpPr>
              <a:cxnSpLocks noChangeShapeType="1"/>
              <a:stCxn id="22571" idx="4"/>
              <a:endCxn id="22572" idx="0"/>
            </p:cNvCxnSpPr>
            <p:nvPr/>
          </p:nvCxnSpPr>
          <p:spPr bwMode="auto">
            <a:xfrm flipH="1">
              <a:off x="6607465" y="2699305"/>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80" name="Straight Arrow Connector 71"/>
            <p:cNvCxnSpPr>
              <a:cxnSpLocks noChangeShapeType="1"/>
              <a:stCxn id="22571" idx="4"/>
              <a:endCxn id="22575" idx="0"/>
            </p:cNvCxnSpPr>
            <p:nvPr/>
          </p:nvCxnSpPr>
          <p:spPr bwMode="auto">
            <a:xfrm>
              <a:off x="6953110" y="2699305"/>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81" name="Straight Arrow Connector 72"/>
            <p:cNvCxnSpPr>
              <a:cxnSpLocks noChangeShapeType="1"/>
              <a:stCxn id="22573" idx="4"/>
              <a:endCxn id="22574" idx="0"/>
            </p:cNvCxnSpPr>
            <p:nvPr/>
          </p:nvCxnSpPr>
          <p:spPr bwMode="auto">
            <a:xfrm flipH="1">
              <a:off x="7874830" y="2622495"/>
              <a:ext cx="192025" cy="1920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82" name="Straight Arrow Connector 73"/>
            <p:cNvCxnSpPr>
              <a:cxnSpLocks noChangeShapeType="1"/>
              <a:stCxn id="22573" idx="4"/>
              <a:endCxn id="22576" idx="0"/>
            </p:cNvCxnSpPr>
            <p:nvPr/>
          </p:nvCxnSpPr>
          <p:spPr bwMode="auto">
            <a:xfrm>
              <a:off x="8066855" y="2622495"/>
              <a:ext cx="34564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5" name="Group 88"/>
          <p:cNvGrpSpPr>
            <a:grpSpLocks/>
          </p:cNvGrpSpPr>
          <p:nvPr/>
        </p:nvGrpSpPr>
        <p:grpSpPr bwMode="auto">
          <a:xfrm>
            <a:off x="615950" y="4197350"/>
            <a:ext cx="2266950" cy="1574800"/>
            <a:chOff x="6529435" y="3429000"/>
            <a:chExt cx="2265895" cy="1574605"/>
          </a:xfrm>
        </p:grpSpPr>
        <p:sp>
          <p:nvSpPr>
            <p:cNvPr id="22557" name="Oval 75"/>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8</a:t>
              </a:r>
            </a:p>
          </p:txBody>
        </p:sp>
        <p:sp>
          <p:nvSpPr>
            <p:cNvPr id="22558" name="Oval 76"/>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22559" name="Oval 77"/>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2560" name="Oval 78"/>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2561" name="Oval 79"/>
            <p:cNvSpPr>
              <a:spLocks noChangeArrowheads="1"/>
            </p:cNvSpPr>
            <p:nvPr/>
          </p:nvSpPr>
          <p:spPr bwMode="auto">
            <a:xfrm>
              <a:off x="7796800"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22562" name="Oval 80"/>
            <p:cNvSpPr>
              <a:spLocks noChangeArrowheads="1"/>
            </p:cNvSpPr>
            <p:nvPr/>
          </p:nvSpPr>
          <p:spPr bwMode="auto">
            <a:xfrm>
              <a:off x="7143915" y="45811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22563" name="Oval 81"/>
            <p:cNvSpPr>
              <a:spLocks noChangeArrowheads="1"/>
            </p:cNvSpPr>
            <p:nvPr/>
          </p:nvSpPr>
          <p:spPr bwMode="auto">
            <a:xfrm>
              <a:off x="8334470" y="450434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cxnSp>
          <p:nvCxnSpPr>
            <p:cNvPr id="22564" name="Straight Arrow Connector 82"/>
            <p:cNvCxnSpPr>
              <a:cxnSpLocks noChangeShapeType="1"/>
              <a:stCxn id="22557" idx="4"/>
              <a:endCxn id="22558"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65" name="Straight Arrow Connector 83"/>
            <p:cNvCxnSpPr>
              <a:cxnSpLocks noChangeShapeType="1"/>
              <a:stCxn id="22557" idx="4"/>
              <a:endCxn id="22560"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66" name="Straight Arrow Connector 84"/>
            <p:cNvCxnSpPr>
              <a:cxnSpLocks noChangeShapeType="1"/>
              <a:stCxn id="22558" idx="4"/>
              <a:endCxn id="22559"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67" name="Straight Arrow Connector 85"/>
            <p:cNvCxnSpPr>
              <a:cxnSpLocks noChangeShapeType="1"/>
              <a:stCxn id="22558" idx="4"/>
              <a:endCxn id="22562" idx="0"/>
            </p:cNvCxnSpPr>
            <p:nvPr/>
          </p:nvCxnSpPr>
          <p:spPr bwMode="auto">
            <a:xfrm>
              <a:off x="7105510" y="442753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68" name="Straight Arrow Connector 86"/>
            <p:cNvCxnSpPr>
              <a:cxnSpLocks noChangeShapeType="1"/>
              <a:stCxn id="22560" idx="4"/>
              <a:endCxn id="22561" idx="0"/>
            </p:cNvCxnSpPr>
            <p:nvPr/>
          </p:nvCxnSpPr>
          <p:spPr bwMode="auto">
            <a:xfrm flipH="1">
              <a:off x="8027230" y="4350720"/>
              <a:ext cx="192025" cy="1920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69" name="Straight Arrow Connector 87"/>
            <p:cNvCxnSpPr>
              <a:cxnSpLocks noChangeShapeType="1"/>
              <a:stCxn id="22560" idx="4"/>
              <a:endCxn id="22563" idx="0"/>
            </p:cNvCxnSpPr>
            <p:nvPr/>
          </p:nvCxnSpPr>
          <p:spPr bwMode="auto">
            <a:xfrm>
              <a:off x="8219255" y="4350720"/>
              <a:ext cx="34564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6" name="Group 103"/>
          <p:cNvGrpSpPr>
            <a:grpSpLocks/>
          </p:cNvGrpSpPr>
          <p:nvPr/>
        </p:nvGrpSpPr>
        <p:grpSpPr bwMode="auto">
          <a:xfrm>
            <a:off x="3419475" y="4197350"/>
            <a:ext cx="2266950" cy="1574800"/>
            <a:chOff x="6529435" y="3429000"/>
            <a:chExt cx="2265895" cy="1574605"/>
          </a:xfrm>
        </p:grpSpPr>
        <p:sp>
          <p:nvSpPr>
            <p:cNvPr id="22544" name="Oval 104"/>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8</a:t>
              </a:r>
            </a:p>
          </p:txBody>
        </p:sp>
        <p:sp>
          <p:nvSpPr>
            <p:cNvPr id="22545" name="Oval 105"/>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22546" name="Oval 106"/>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2547" name="Oval 107"/>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22548" name="Oval 108"/>
            <p:cNvSpPr>
              <a:spLocks noChangeArrowheads="1"/>
            </p:cNvSpPr>
            <p:nvPr/>
          </p:nvSpPr>
          <p:spPr bwMode="auto">
            <a:xfrm>
              <a:off x="7796800"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2549" name="Oval 109"/>
            <p:cNvSpPr>
              <a:spLocks noChangeArrowheads="1"/>
            </p:cNvSpPr>
            <p:nvPr/>
          </p:nvSpPr>
          <p:spPr bwMode="auto">
            <a:xfrm>
              <a:off x="7143915" y="45811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22550" name="Oval 110"/>
            <p:cNvSpPr>
              <a:spLocks noChangeArrowheads="1"/>
            </p:cNvSpPr>
            <p:nvPr/>
          </p:nvSpPr>
          <p:spPr bwMode="auto">
            <a:xfrm>
              <a:off x="8334470" y="450434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cxnSp>
          <p:nvCxnSpPr>
            <p:cNvPr id="22551" name="Straight Arrow Connector 111"/>
            <p:cNvCxnSpPr>
              <a:cxnSpLocks noChangeShapeType="1"/>
              <a:stCxn id="22544" idx="4"/>
              <a:endCxn id="22545"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52" name="Straight Arrow Connector 112"/>
            <p:cNvCxnSpPr>
              <a:cxnSpLocks noChangeShapeType="1"/>
              <a:stCxn id="22544" idx="4"/>
              <a:endCxn id="22547"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53" name="Straight Arrow Connector 113"/>
            <p:cNvCxnSpPr>
              <a:cxnSpLocks noChangeShapeType="1"/>
              <a:stCxn id="22545" idx="4"/>
              <a:endCxn id="22546"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54" name="Straight Arrow Connector 114"/>
            <p:cNvCxnSpPr>
              <a:cxnSpLocks noChangeShapeType="1"/>
              <a:stCxn id="22545" idx="4"/>
              <a:endCxn id="22549" idx="0"/>
            </p:cNvCxnSpPr>
            <p:nvPr/>
          </p:nvCxnSpPr>
          <p:spPr bwMode="auto">
            <a:xfrm>
              <a:off x="7105510" y="442753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55" name="Straight Arrow Connector 115"/>
            <p:cNvCxnSpPr>
              <a:cxnSpLocks noChangeShapeType="1"/>
              <a:stCxn id="22547" idx="4"/>
              <a:endCxn id="22548" idx="0"/>
            </p:cNvCxnSpPr>
            <p:nvPr/>
          </p:nvCxnSpPr>
          <p:spPr bwMode="auto">
            <a:xfrm flipH="1">
              <a:off x="8027230" y="4350720"/>
              <a:ext cx="192025" cy="1920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2556" name="Straight Arrow Connector 116"/>
            <p:cNvCxnSpPr>
              <a:cxnSpLocks noChangeShapeType="1"/>
              <a:stCxn id="22547" idx="4"/>
              <a:endCxn id="22550" idx="0"/>
            </p:cNvCxnSpPr>
            <p:nvPr/>
          </p:nvCxnSpPr>
          <p:spPr bwMode="auto">
            <a:xfrm>
              <a:off x="8219255" y="4350720"/>
              <a:ext cx="34564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
        <p:nvSpPr>
          <p:cNvPr id="22538" name="Right Arrow 117"/>
          <p:cNvSpPr>
            <a:spLocks noChangeArrowheads="1"/>
          </p:cNvSpPr>
          <p:nvPr/>
        </p:nvSpPr>
        <p:spPr bwMode="auto">
          <a:xfrm>
            <a:off x="5705475" y="2544763"/>
            <a:ext cx="536575" cy="192087"/>
          </a:xfrm>
          <a:prstGeom prst="rightArrow">
            <a:avLst>
              <a:gd name="adj1" fmla="val 50000"/>
              <a:gd name="adj2" fmla="val 49880"/>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2539" name="TextBox 118"/>
          <p:cNvSpPr txBox="1">
            <a:spLocks noChangeArrowheads="1"/>
          </p:cNvSpPr>
          <p:nvPr/>
        </p:nvSpPr>
        <p:spPr bwMode="auto">
          <a:xfrm>
            <a:off x="5705475" y="2160588"/>
            <a:ext cx="7096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Step2</a:t>
            </a:r>
          </a:p>
        </p:txBody>
      </p:sp>
      <p:sp>
        <p:nvSpPr>
          <p:cNvPr id="22540" name="Right Arrow 119"/>
          <p:cNvSpPr>
            <a:spLocks noChangeArrowheads="1"/>
          </p:cNvSpPr>
          <p:nvPr/>
        </p:nvSpPr>
        <p:spPr bwMode="auto">
          <a:xfrm>
            <a:off x="193675" y="4965700"/>
            <a:ext cx="538163" cy="192088"/>
          </a:xfrm>
          <a:prstGeom prst="rightArrow">
            <a:avLst>
              <a:gd name="adj1" fmla="val 50000"/>
              <a:gd name="adj2" fmla="val 50028"/>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2541" name="TextBox 120"/>
          <p:cNvSpPr txBox="1">
            <a:spLocks noChangeArrowheads="1"/>
          </p:cNvSpPr>
          <p:nvPr/>
        </p:nvSpPr>
        <p:spPr bwMode="auto">
          <a:xfrm>
            <a:off x="193675" y="4581525"/>
            <a:ext cx="7112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Step3</a:t>
            </a:r>
          </a:p>
        </p:txBody>
      </p:sp>
      <p:sp>
        <p:nvSpPr>
          <p:cNvPr id="22542" name="Right Arrow 121"/>
          <p:cNvSpPr>
            <a:spLocks noChangeArrowheads="1"/>
          </p:cNvSpPr>
          <p:nvPr/>
        </p:nvSpPr>
        <p:spPr bwMode="auto">
          <a:xfrm>
            <a:off x="2882900" y="4926013"/>
            <a:ext cx="536575" cy="192087"/>
          </a:xfrm>
          <a:prstGeom prst="rightArrow">
            <a:avLst>
              <a:gd name="adj1" fmla="val 50000"/>
              <a:gd name="adj2" fmla="val 49880"/>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2543" name="TextBox 122"/>
          <p:cNvSpPr txBox="1">
            <a:spLocks noChangeArrowheads="1"/>
          </p:cNvSpPr>
          <p:nvPr/>
        </p:nvSpPr>
        <p:spPr bwMode="auto">
          <a:xfrm>
            <a:off x="2882900" y="4543425"/>
            <a:ext cx="709613"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Step5</a:t>
            </a:r>
          </a:p>
        </p:txBody>
      </p:sp>
    </p:spTree>
    <p:extLst>
      <p:ext uri="{BB962C8B-B14F-4D97-AF65-F5344CB8AC3E}">
        <p14:creationId xmlns="" xmlns:p14="http://schemas.microsoft.com/office/powerpoint/2010/main" val="566922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endParaRPr lang="en-US" altLang="en-US" smtClean="0"/>
          </a:p>
        </p:txBody>
      </p:sp>
      <p:sp>
        <p:nvSpPr>
          <p:cNvPr id="23555" name="Right Arrow 40"/>
          <p:cNvSpPr>
            <a:spLocks noChangeArrowheads="1"/>
          </p:cNvSpPr>
          <p:nvPr/>
        </p:nvSpPr>
        <p:spPr bwMode="auto">
          <a:xfrm>
            <a:off x="2959100" y="2392363"/>
            <a:ext cx="538163" cy="192087"/>
          </a:xfrm>
          <a:prstGeom prst="rightArrow">
            <a:avLst>
              <a:gd name="adj1" fmla="val 50000"/>
              <a:gd name="adj2" fmla="val 50028"/>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3556" name="TextBox 56"/>
          <p:cNvSpPr txBox="1">
            <a:spLocks noChangeArrowheads="1"/>
          </p:cNvSpPr>
          <p:nvPr/>
        </p:nvSpPr>
        <p:spPr bwMode="auto">
          <a:xfrm>
            <a:off x="2959100" y="2008188"/>
            <a:ext cx="7096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Step1</a:t>
            </a:r>
          </a:p>
        </p:txBody>
      </p:sp>
      <p:grpSp>
        <p:nvGrpSpPr>
          <p:cNvPr id="2" name="Group 103"/>
          <p:cNvGrpSpPr>
            <a:grpSpLocks/>
          </p:cNvGrpSpPr>
          <p:nvPr/>
        </p:nvGrpSpPr>
        <p:grpSpPr bwMode="auto">
          <a:xfrm>
            <a:off x="423863" y="1816100"/>
            <a:ext cx="2266950" cy="1574800"/>
            <a:chOff x="6529435" y="3429000"/>
            <a:chExt cx="2265895" cy="1574605"/>
          </a:xfrm>
        </p:grpSpPr>
        <p:sp>
          <p:nvSpPr>
            <p:cNvPr id="23600" name="Oval 104"/>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8</a:t>
              </a:r>
            </a:p>
          </p:txBody>
        </p:sp>
        <p:sp>
          <p:nvSpPr>
            <p:cNvPr id="23601" name="Oval 105"/>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23602" name="Oval 106"/>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3603" name="Oval 107"/>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23604" name="Oval 108"/>
            <p:cNvSpPr>
              <a:spLocks noChangeArrowheads="1"/>
            </p:cNvSpPr>
            <p:nvPr/>
          </p:nvSpPr>
          <p:spPr bwMode="auto">
            <a:xfrm>
              <a:off x="7796800"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3605" name="Oval 109"/>
            <p:cNvSpPr>
              <a:spLocks noChangeArrowheads="1"/>
            </p:cNvSpPr>
            <p:nvPr/>
          </p:nvSpPr>
          <p:spPr bwMode="auto">
            <a:xfrm>
              <a:off x="7143915" y="45811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23606" name="Oval 110"/>
            <p:cNvSpPr>
              <a:spLocks noChangeArrowheads="1"/>
            </p:cNvSpPr>
            <p:nvPr/>
          </p:nvSpPr>
          <p:spPr bwMode="auto">
            <a:xfrm>
              <a:off x="8334470" y="450434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cxnSp>
          <p:nvCxnSpPr>
            <p:cNvPr id="23607" name="Straight Arrow Connector 111"/>
            <p:cNvCxnSpPr>
              <a:cxnSpLocks noChangeShapeType="1"/>
              <a:stCxn id="23600" idx="4"/>
              <a:endCxn id="23601"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608" name="Straight Arrow Connector 112"/>
            <p:cNvCxnSpPr>
              <a:cxnSpLocks noChangeShapeType="1"/>
              <a:stCxn id="23600" idx="4"/>
              <a:endCxn id="23603"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609" name="Straight Arrow Connector 113"/>
            <p:cNvCxnSpPr>
              <a:cxnSpLocks noChangeShapeType="1"/>
              <a:stCxn id="23601" idx="4"/>
              <a:endCxn id="23602"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610" name="Straight Arrow Connector 114"/>
            <p:cNvCxnSpPr>
              <a:cxnSpLocks noChangeShapeType="1"/>
              <a:stCxn id="23601" idx="4"/>
              <a:endCxn id="23605" idx="0"/>
            </p:cNvCxnSpPr>
            <p:nvPr/>
          </p:nvCxnSpPr>
          <p:spPr bwMode="auto">
            <a:xfrm>
              <a:off x="7105510" y="442753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611" name="Straight Arrow Connector 115"/>
            <p:cNvCxnSpPr>
              <a:cxnSpLocks noChangeShapeType="1"/>
              <a:stCxn id="23603" idx="4"/>
              <a:endCxn id="23604" idx="0"/>
            </p:cNvCxnSpPr>
            <p:nvPr/>
          </p:nvCxnSpPr>
          <p:spPr bwMode="auto">
            <a:xfrm flipH="1">
              <a:off x="8027230" y="4350720"/>
              <a:ext cx="192025" cy="1920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612" name="Straight Arrow Connector 116"/>
            <p:cNvCxnSpPr>
              <a:cxnSpLocks noChangeShapeType="1"/>
              <a:stCxn id="23603" idx="4"/>
              <a:endCxn id="23606" idx="0"/>
            </p:cNvCxnSpPr>
            <p:nvPr/>
          </p:nvCxnSpPr>
          <p:spPr bwMode="auto">
            <a:xfrm>
              <a:off x="8219255" y="4350720"/>
              <a:ext cx="34564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
        <p:nvSpPr>
          <p:cNvPr id="23558" name="Right Arrow 117"/>
          <p:cNvSpPr>
            <a:spLocks noChangeArrowheads="1"/>
          </p:cNvSpPr>
          <p:nvPr/>
        </p:nvSpPr>
        <p:spPr bwMode="auto">
          <a:xfrm>
            <a:off x="5705475" y="2544763"/>
            <a:ext cx="536575" cy="192087"/>
          </a:xfrm>
          <a:prstGeom prst="rightArrow">
            <a:avLst>
              <a:gd name="adj1" fmla="val 50000"/>
              <a:gd name="adj2" fmla="val 49880"/>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3559" name="TextBox 118"/>
          <p:cNvSpPr txBox="1">
            <a:spLocks noChangeArrowheads="1"/>
          </p:cNvSpPr>
          <p:nvPr/>
        </p:nvSpPr>
        <p:spPr bwMode="auto">
          <a:xfrm>
            <a:off x="5705475" y="2160588"/>
            <a:ext cx="7096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Step2</a:t>
            </a:r>
          </a:p>
        </p:txBody>
      </p:sp>
      <p:sp>
        <p:nvSpPr>
          <p:cNvPr id="23560" name="Right Arrow 119"/>
          <p:cNvSpPr>
            <a:spLocks noChangeArrowheads="1"/>
          </p:cNvSpPr>
          <p:nvPr/>
        </p:nvSpPr>
        <p:spPr bwMode="auto">
          <a:xfrm>
            <a:off x="193675" y="4965700"/>
            <a:ext cx="538163" cy="192088"/>
          </a:xfrm>
          <a:prstGeom prst="rightArrow">
            <a:avLst>
              <a:gd name="adj1" fmla="val 50000"/>
              <a:gd name="adj2" fmla="val 50028"/>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3561" name="TextBox 120"/>
          <p:cNvSpPr txBox="1">
            <a:spLocks noChangeArrowheads="1"/>
          </p:cNvSpPr>
          <p:nvPr/>
        </p:nvSpPr>
        <p:spPr bwMode="auto">
          <a:xfrm>
            <a:off x="193675" y="4581525"/>
            <a:ext cx="7112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Step3</a:t>
            </a:r>
          </a:p>
        </p:txBody>
      </p:sp>
      <p:grpSp>
        <p:nvGrpSpPr>
          <p:cNvPr id="3" name="Group 103"/>
          <p:cNvGrpSpPr>
            <a:grpSpLocks/>
          </p:cNvGrpSpPr>
          <p:nvPr/>
        </p:nvGrpSpPr>
        <p:grpSpPr bwMode="auto">
          <a:xfrm>
            <a:off x="3457575" y="1816100"/>
            <a:ext cx="2266950" cy="1574800"/>
            <a:chOff x="6529435" y="3429000"/>
            <a:chExt cx="2265895" cy="1574605"/>
          </a:xfrm>
        </p:grpSpPr>
        <p:sp>
          <p:nvSpPr>
            <p:cNvPr id="23587" name="Oval 89"/>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23588" name="Oval 90"/>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23589" name="Oval 91"/>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3590" name="Oval 92"/>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23591" name="Oval 93"/>
            <p:cNvSpPr>
              <a:spLocks noChangeArrowheads="1"/>
            </p:cNvSpPr>
            <p:nvPr/>
          </p:nvSpPr>
          <p:spPr bwMode="auto">
            <a:xfrm>
              <a:off x="7796800"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3592" name="Oval 94"/>
            <p:cNvSpPr>
              <a:spLocks noChangeArrowheads="1"/>
            </p:cNvSpPr>
            <p:nvPr/>
          </p:nvSpPr>
          <p:spPr bwMode="auto">
            <a:xfrm>
              <a:off x="7143915" y="45811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23593" name="Oval 95"/>
            <p:cNvSpPr>
              <a:spLocks noChangeArrowheads="1"/>
            </p:cNvSpPr>
            <p:nvPr/>
          </p:nvSpPr>
          <p:spPr bwMode="auto">
            <a:xfrm>
              <a:off x="8334470" y="450434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8</a:t>
              </a:r>
            </a:p>
          </p:txBody>
        </p:sp>
        <p:cxnSp>
          <p:nvCxnSpPr>
            <p:cNvPr id="23594" name="Straight Arrow Connector 96"/>
            <p:cNvCxnSpPr>
              <a:cxnSpLocks noChangeShapeType="1"/>
              <a:stCxn id="23587" idx="4"/>
              <a:endCxn id="23588"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595" name="Straight Arrow Connector 97"/>
            <p:cNvCxnSpPr>
              <a:cxnSpLocks noChangeShapeType="1"/>
              <a:stCxn id="23587" idx="4"/>
              <a:endCxn id="23590"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596" name="Straight Arrow Connector 98"/>
            <p:cNvCxnSpPr>
              <a:cxnSpLocks noChangeShapeType="1"/>
              <a:stCxn id="23588" idx="4"/>
              <a:endCxn id="23589"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597" name="Straight Arrow Connector 99"/>
            <p:cNvCxnSpPr>
              <a:cxnSpLocks noChangeShapeType="1"/>
              <a:stCxn id="23588" idx="4"/>
              <a:endCxn id="23592" idx="0"/>
            </p:cNvCxnSpPr>
            <p:nvPr/>
          </p:nvCxnSpPr>
          <p:spPr bwMode="auto">
            <a:xfrm>
              <a:off x="7105510" y="442753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598" name="Straight Arrow Connector 100"/>
            <p:cNvCxnSpPr>
              <a:cxnSpLocks noChangeShapeType="1"/>
              <a:stCxn id="23590" idx="4"/>
              <a:endCxn id="23591" idx="0"/>
            </p:cNvCxnSpPr>
            <p:nvPr/>
          </p:nvCxnSpPr>
          <p:spPr bwMode="auto">
            <a:xfrm flipH="1">
              <a:off x="8027230" y="4350720"/>
              <a:ext cx="192025" cy="1920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599" name="Straight Arrow Connector 101"/>
            <p:cNvCxnSpPr>
              <a:cxnSpLocks noChangeShapeType="1"/>
              <a:stCxn id="23590" idx="4"/>
              <a:endCxn id="23593" idx="0"/>
            </p:cNvCxnSpPr>
            <p:nvPr/>
          </p:nvCxnSpPr>
          <p:spPr bwMode="auto">
            <a:xfrm>
              <a:off x="8219255" y="4350720"/>
              <a:ext cx="34564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4" name="Group 103"/>
          <p:cNvGrpSpPr>
            <a:grpSpLocks/>
          </p:cNvGrpSpPr>
          <p:nvPr/>
        </p:nvGrpSpPr>
        <p:grpSpPr bwMode="auto">
          <a:xfrm>
            <a:off x="6300788" y="1739900"/>
            <a:ext cx="1919287" cy="1573213"/>
            <a:chOff x="6529435" y="3429000"/>
            <a:chExt cx="1920250" cy="1574605"/>
          </a:xfrm>
        </p:grpSpPr>
        <p:sp>
          <p:nvSpPr>
            <p:cNvPr id="23576" name="Oval 103"/>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23577" name="Oval 123"/>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23578" name="Oval 124"/>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3579" name="Oval 125"/>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23580" name="Oval 126"/>
            <p:cNvSpPr>
              <a:spLocks noChangeArrowheads="1"/>
            </p:cNvSpPr>
            <p:nvPr/>
          </p:nvSpPr>
          <p:spPr bwMode="auto">
            <a:xfrm>
              <a:off x="7796800"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3581" name="Oval 127"/>
            <p:cNvSpPr>
              <a:spLocks noChangeArrowheads="1"/>
            </p:cNvSpPr>
            <p:nvPr/>
          </p:nvSpPr>
          <p:spPr bwMode="auto">
            <a:xfrm>
              <a:off x="7143915" y="45811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cxnSp>
          <p:nvCxnSpPr>
            <p:cNvPr id="23582" name="Straight Arrow Connector 129"/>
            <p:cNvCxnSpPr>
              <a:cxnSpLocks noChangeShapeType="1"/>
              <a:stCxn id="23576" idx="4"/>
              <a:endCxn id="23577"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583" name="Straight Arrow Connector 130"/>
            <p:cNvCxnSpPr>
              <a:cxnSpLocks noChangeShapeType="1"/>
              <a:stCxn id="23576" idx="4"/>
              <a:endCxn id="23579"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584" name="Straight Arrow Connector 131"/>
            <p:cNvCxnSpPr>
              <a:cxnSpLocks noChangeShapeType="1"/>
              <a:stCxn id="23577" idx="4"/>
              <a:endCxn id="23578"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585" name="Straight Arrow Connector 132"/>
            <p:cNvCxnSpPr>
              <a:cxnSpLocks noChangeShapeType="1"/>
              <a:stCxn id="23577" idx="4"/>
              <a:endCxn id="23581" idx="0"/>
            </p:cNvCxnSpPr>
            <p:nvPr/>
          </p:nvCxnSpPr>
          <p:spPr bwMode="auto">
            <a:xfrm>
              <a:off x="7105510" y="442753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586" name="Straight Arrow Connector 133"/>
            <p:cNvCxnSpPr>
              <a:cxnSpLocks noChangeShapeType="1"/>
              <a:stCxn id="23579" idx="4"/>
              <a:endCxn id="23580" idx="0"/>
            </p:cNvCxnSpPr>
            <p:nvPr/>
          </p:nvCxnSpPr>
          <p:spPr bwMode="auto">
            <a:xfrm flipH="1">
              <a:off x="8027230" y="4350720"/>
              <a:ext cx="192025" cy="1920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5" name="Group 103"/>
          <p:cNvGrpSpPr>
            <a:grpSpLocks/>
          </p:cNvGrpSpPr>
          <p:nvPr/>
        </p:nvGrpSpPr>
        <p:grpSpPr bwMode="auto">
          <a:xfrm>
            <a:off x="615950" y="4311650"/>
            <a:ext cx="1920875" cy="1574800"/>
            <a:chOff x="6529435" y="3429000"/>
            <a:chExt cx="1920250" cy="1574605"/>
          </a:xfrm>
        </p:grpSpPr>
        <p:sp>
          <p:nvSpPr>
            <p:cNvPr id="23565" name="Oval 136"/>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23566" name="Oval 137"/>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23567" name="Oval 138"/>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3568" name="Oval 139"/>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23569" name="Oval 140"/>
            <p:cNvSpPr>
              <a:spLocks noChangeArrowheads="1"/>
            </p:cNvSpPr>
            <p:nvPr/>
          </p:nvSpPr>
          <p:spPr bwMode="auto">
            <a:xfrm>
              <a:off x="7796800"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3570" name="Oval 141"/>
            <p:cNvSpPr>
              <a:spLocks noChangeArrowheads="1"/>
            </p:cNvSpPr>
            <p:nvPr/>
          </p:nvSpPr>
          <p:spPr bwMode="auto">
            <a:xfrm>
              <a:off x="7143915" y="45811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cxnSp>
          <p:nvCxnSpPr>
            <p:cNvPr id="23571" name="Straight Arrow Connector 142"/>
            <p:cNvCxnSpPr>
              <a:cxnSpLocks noChangeShapeType="1"/>
              <a:stCxn id="23565" idx="4"/>
              <a:endCxn id="23566"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572" name="Straight Arrow Connector 143"/>
            <p:cNvCxnSpPr>
              <a:cxnSpLocks noChangeShapeType="1"/>
              <a:stCxn id="23565" idx="4"/>
              <a:endCxn id="23568"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573" name="Straight Arrow Connector 144"/>
            <p:cNvCxnSpPr>
              <a:cxnSpLocks noChangeShapeType="1"/>
              <a:stCxn id="23566" idx="4"/>
              <a:endCxn id="23567"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574" name="Straight Arrow Connector 145"/>
            <p:cNvCxnSpPr>
              <a:cxnSpLocks noChangeShapeType="1"/>
              <a:stCxn id="23566" idx="4"/>
              <a:endCxn id="23570" idx="0"/>
            </p:cNvCxnSpPr>
            <p:nvPr/>
          </p:nvCxnSpPr>
          <p:spPr bwMode="auto">
            <a:xfrm>
              <a:off x="7105510" y="442753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3575" name="Straight Arrow Connector 146"/>
            <p:cNvCxnSpPr>
              <a:cxnSpLocks noChangeShapeType="1"/>
              <a:stCxn id="23568" idx="4"/>
              <a:endCxn id="23569" idx="0"/>
            </p:cNvCxnSpPr>
            <p:nvPr/>
          </p:nvCxnSpPr>
          <p:spPr bwMode="auto">
            <a:xfrm flipH="1">
              <a:off x="8027230" y="4350720"/>
              <a:ext cx="192025" cy="1920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Tree>
    <p:extLst>
      <p:ext uri="{BB962C8B-B14F-4D97-AF65-F5344CB8AC3E}">
        <p14:creationId xmlns="" xmlns:p14="http://schemas.microsoft.com/office/powerpoint/2010/main" val="24675685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endParaRPr lang="en-US" altLang="en-US" smtClean="0"/>
          </a:p>
        </p:txBody>
      </p:sp>
      <p:sp>
        <p:nvSpPr>
          <p:cNvPr id="24579" name="Right Arrow 40"/>
          <p:cNvSpPr>
            <a:spLocks noChangeArrowheads="1"/>
          </p:cNvSpPr>
          <p:nvPr/>
        </p:nvSpPr>
        <p:spPr bwMode="auto">
          <a:xfrm>
            <a:off x="2959100" y="2392363"/>
            <a:ext cx="538163" cy="192087"/>
          </a:xfrm>
          <a:prstGeom prst="rightArrow">
            <a:avLst>
              <a:gd name="adj1" fmla="val 50000"/>
              <a:gd name="adj2" fmla="val 50028"/>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4580" name="TextBox 56"/>
          <p:cNvSpPr txBox="1">
            <a:spLocks noChangeArrowheads="1"/>
          </p:cNvSpPr>
          <p:nvPr/>
        </p:nvSpPr>
        <p:spPr bwMode="auto">
          <a:xfrm>
            <a:off x="2959100" y="2008188"/>
            <a:ext cx="7096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Step1</a:t>
            </a:r>
          </a:p>
        </p:txBody>
      </p:sp>
      <p:sp>
        <p:nvSpPr>
          <p:cNvPr id="24581" name="Right Arrow 117"/>
          <p:cNvSpPr>
            <a:spLocks noChangeArrowheads="1"/>
          </p:cNvSpPr>
          <p:nvPr/>
        </p:nvSpPr>
        <p:spPr bwMode="auto">
          <a:xfrm>
            <a:off x="5705475" y="2544763"/>
            <a:ext cx="536575" cy="192087"/>
          </a:xfrm>
          <a:prstGeom prst="rightArrow">
            <a:avLst>
              <a:gd name="adj1" fmla="val 50000"/>
              <a:gd name="adj2" fmla="val 49880"/>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4582" name="TextBox 118"/>
          <p:cNvSpPr txBox="1">
            <a:spLocks noChangeArrowheads="1"/>
          </p:cNvSpPr>
          <p:nvPr/>
        </p:nvSpPr>
        <p:spPr bwMode="auto">
          <a:xfrm>
            <a:off x="5705475" y="2160588"/>
            <a:ext cx="7096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Step2</a:t>
            </a:r>
          </a:p>
        </p:txBody>
      </p:sp>
      <p:sp>
        <p:nvSpPr>
          <p:cNvPr id="24583" name="Right Arrow 119"/>
          <p:cNvSpPr>
            <a:spLocks noChangeArrowheads="1"/>
          </p:cNvSpPr>
          <p:nvPr/>
        </p:nvSpPr>
        <p:spPr bwMode="auto">
          <a:xfrm>
            <a:off x="193675" y="4965700"/>
            <a:ext cx="538163" cy="192088"/>
          </a:xfrm>
          <a:prstGeom prst="rightArrow">
            <a:avLst>
              <a:gd name="adj1" fmla="val 50000"/>
              <a:gd name="adj2" fmla="val 50028"/>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4584" name="TextBox 120"/>
          <p:cNvSpPr txBox="1">
            <a:spLocks noChangeArrowheads="1"/>
          </p:cNvSpPr>
          <p:nvPr/>
        </p:nvSpPr>
        <p:spPr bwMode="auto">
          <a:xfrm>
            <a:off x="193675" y="4581525"/>
            <a:ext cx="7112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Step3</a:t>
            </a:r>
          </a:p>
        </p:txBody>
      </p:sp>
      <p:grpSp>
        <p:nvGrpSpPr>
          <p:cNvPr id="2" name="Group 103"/>
          <p:cNvGrpSpPr>
            <a:grpSpLocks/>
          </p:cNvGrpSpPr>
          <p:nvPr/>
        </p:nvGrpSpPr>
        <p:grpSpPr bwMode="auto">
          <a:xfrm>
            <a:off x="615950" y="1778000"/>
            <a:ext cx="1920875" cy="1574800"/>
            <a:chOff x="6529435" y="3429000"/>
            <a:chExt cx="1920250" cy="1574605"/>
          </a:xfrm>
        </p:grpSpPr>
        <p:sp>
          <p:nvSpPr>
            <p:cNvPr id="24630" name="Oval 136"/>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24631" name="Oval 137"/>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24632" name="Oval 138"/>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4633" name="Oval 139"/>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24634" name="Oval 140"/>
            <p:cNvSpPr>
              <a:spLocks noChangeArrowheads="1"/>
            </p:cNvSpPr>
            <p:nvPr/>
          </p:nvSpPr>
          <p:spPr bwMode="auto">
            <a:xfrm>
              <a:off x="7796800"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4635" name="Oval 141"/>
            <p:cNvSpPr>
              <a:spLocks noChangeArrowheads="1"/>
            </p:cNvSpPr>
            <p:nvPr/>
          </p:nvSpPr>
          <p:spPr bwMode="auto">
            <a:xfrm>
              <a:off x="7143915" y="45811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cxnSp>
          <p:nvCxnSpPr>
            <p:cNvPr id="24636" name="Straight Arrow Connector 142"/>
            <p:cNvCxnSpPr>
              <a:cxnSpLocks noChangeShapeType="1"/>
              <a:stCxn id="24630" idx="4"/>
              <a:endCxn id="24631"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637" name="Straight Arrow Connector 143"/>
            <p:cNvCxnSpPr>
              <a:cxnSpLocks noChangeShapeType="1"/>
              <a:stCxn id="24630" idx="4"/>
              <a:endCxn id="24633"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638" name="Straight Arrow Connector 144"/>
            <p:cNvCxnSpPr>
              <a:cxnSpLocks noChangeShapeType="1"/>
              <a:stCxn id="24631" idx="4"/>
              <a:endCxn id="24632"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639" name="Straight Arrow Connector 145"/>
            <p:cNvCxnSpPr>
              <a:cxnSpLocks noChangeShapeType="1"/>
              <a:stCxn id="24631" idx="4"/>
              <a:endCxn id="24635" idx="0"/>
            </p:cNvCxnSpPr>
            <p:nvPr/>
          </p:nvCxnSpPr>
          <p:spPr bwMode="auto">
            <a:xfrm>
              <a:off x="7105510" y="442753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640" name="Straight Arrow Connector 146"/>
            <p:cNvCxnSpPr>
              <a:cxnSpLocks noChangeShapeType="1"/>
              <a:stCxn id="24633" idx="4"/>
              <a:endCxn id="24634" idx="0"/>
            </p:cNvCxnSpPr>
            <p:nvPr/>
          </p:nvCxnSpPr>
          <p:spPr bwMode="auto">
            <a:xfrm flipH="1">
              <a:off x="8027230" y="4350720"/>
              <a:ext cx="192025" cy="1920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3" name="Group 103"/>
          <p:cNvGrpSpPr>
            <a:grpSpLocks/>
          </p:cNvGrpSpPr>
          <p:nvPr/>
        </p:nvGrpSpPr>
        <p:grpSpPr bwMode="auto">
          <a:xfrm>
            <a:off x="3457575" y="1700213"/>
            <a:ext cx="1920875" cy="1574800"/>
            <a:chOff x="6529435" y="3429000"/>
            <a:chExt cx="1920250" cy="1574605"/>
          </a:xfrm>
        </p:grpSpPr>
        <p:sp>
          <p:nvSpPr>
            <p:cNvPr id="24619" name="Oval 61"/>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4620" name="Oval 62"/>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24621" name="Oval 63"/>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4622" name="Oval 64"/>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24623" name="Oval 65"/>
            <p:cNvSpPr>
              <a:spLocks noChangeArrowheads="1"/>
            </p:cNvSpPr>
            <p:nvPr/>
          </p:nvSpPr>
          <p:spPr bwMode="auto">
            <a:xfrm>
              <a:off x="7796800"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7</a:t>
              </a:r>
            </a:p>
          </p:txBody>
        </p:sp>
        <p:sp>
          <p:nvSpPr>
            <p:cNvPr id="24624" name="Oval 66"/>
            <p:cNvSpPr>
              <a:spLocks noChangeArrowheads="1"/>
            </p:cNvSpPr>
            <p:nvPr/>
          </p:nvSpPr>
          <p:spPr bwMode="auto">
            <a:xfrm>
              <a:off x="7143915" y="45811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cxnSp>
          <p:nvCxnSpPr>
            <p:cNvPr id="24625" name="Straight Arrow Connector 67"/>
            <p:cNvCxnSpPr>
              <a:cxnSpLocks noChangeShapeType="1"/>
              <a:stCxn id="24619" idx="4"/>
              <a:endCxn id="24620"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626" name="Straight Arrow Connector 68"/>
            <p:cNvCxnSpPr>
              <a:cxnSpLocks noChangeShapeType="1"/>
              <a:stCxn id="24619" idx="4"/>
              <a:endCxn id="24622"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627" name="Straight Arrow Connector 69"/>
            <p:cNvCxnSpPr>
              <a:cxnSpLocks noChangeShapeType="1"/>
              <a:stCxn id="24620" idx="4"/>
              <a:endCxn id="24621"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628" name="Straight Arrow Connector 70"/>
            <p:cNvCxnSpPr>
              <a:cxnSpLocks noChangeShapeType="1"/>
              <a:stCxn id="24620" idx="4"/>
              <a:endCxn id="24624" idx="0"/>
            </p:cNvCxnSpPr>
            <p:nvPr/>
          </p:nvCxnSpPr>
          <p:spPr bwMode="auto">
            <a:xfrm>
              <a:off x="7105510" y="442753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629" name="Straight Arrow Connector 71"/>
            <p:cNvCxnSpPr>
              <a:cxnSpLocks noChangeShapeType="1"/>
              <a:stCxn id="24622" idx="4"/>
              <a:endCxn id="24623" idx="0"/>
            </p:cNvCxnSpPr>
            <p:nvPr/>
          </p:nvCxnSpPr>
          <p:spPr bwMode="auto">
            <a:xfrm flipH="1">
              <a:off x="8027230" y="4350720"/>
              <a:ext cx="192025" cy="19202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4" name="Group 103"/>
          <p:cNvGrpSpPr>
            <a:grpSpLocks/>
          </p:cNvGrpSpPr>
          <p:nvPr/>
        </p:nvGrpSpPr>
        <p:grpSpPr bwMode="auto">
          <a:xfrm>
            <a:off x="962025" y="4197350"/>
            <a:ext cx="1920875" cy="1574800"/>
            <a:chOff x="6529435" y="3429000"/>
            <a:chExt cx="1920250" cy="1574605"/>
          </a:xfrm>
        </p:grpSpPr>
        <p:sp>
          <p:nvSpPr>
            <p:cNvPr id="24610" name="Oval 73"/>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24611" name="Oval 74"/>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4612" name="Oval 75"/>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4613" name="Oval 76"/>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24614" name="Oval 78"/>
            <p:cNvSpPr>
              <a:spLocks noChangeArrowheads="1"/>
            </p:cNvSpPr>
            <p:nvPr/>
          </p:nvSpPr>
          <p:spPr bwMode="auto">
            <a:xfrm>
              <a:off x="7143915" y="45811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cxnSp>
          <p:nvCxnSpPr>
            <p:cNvPr id="24615" name="Straight Arrow Connector 79"/>
            <p:cNvCxnSpPr>
              <a:cxnSpLocks noChangeShapeType="1"/>
              <a:stCxn id="24610" idx="4"/>
              <a:endCxn id="24611"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616" name="Straight Arrow Connector 80"/>
            <p:cNvCxnSpPr>
              <a:cxnSpLocks noChangeShapeType="1"/>
              <a:stCxn id="24610" idx="4"/>
              <a:endCxn id="24613"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617" name="Straight Arrow Connector 81"/>
            <p:cNvCxnSpPr>
              <a:cxnSpLocks noChangeShapeType="1"/>
              <a:stCxn id="24611" idx="4"/>
              <a:endCxn id="24612"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618" name="Straight Arrow Connector 82"/>
            <p:cNvCxnSpPr>
              <a:cxnSpLocks noChangeShapeType="1"/>
              <a:stCxn id="24611" idx="4"/>
              <a:endCxn id="24614" idx="0"/>
            </p:cNvCxnSpPr>
            <p:nvPr/>
          </p:nvCxnSpPr>
          <p:spPr bwMode="auto">
            <a:xfrm>
              <a:off x="7105510" y="442753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5" name="Group 103"/>
          <p:cNvGrpSpPr>
            <a:grpSpLocks/>
          </p:cNvGrpSpPr>
          <p:nvPr/>
        </p:nvGrpSpPr>
        <p:grpSpPr bwMode="auto">
          <a:xfrm>
            <a:off x="6338888" y="1700213"/>
            <a:ext cx="1919287" cy="1574800"/>
            <a:chOff x="6529435" y="3429000"/>
            <a:chExt cx="1920250" cy="1574605"/>
          </a:xfrm>
        </p:grpSpPr>
        <p:sp>
          <p:nvSpPr>
            <p:cNvPr id="24601" name="Oval 149"/>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4602" name="Oval 150"/>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24603" name="Oval 151"/>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4604" name="Oval 152"/>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24605" name="Oval 154"/>
            <p:cNvSpPr>
              <a:spLocks noChangeArrowheads="1"/>
            </p:cNvSpPr>
            <p:nvPr/>
          </p:nvSpPr>
          <p:spPr bwMode="auto">
            <a:xfrm>
              <a:off x="7143915" y="45811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cxnSp>
          <p:nvCxnSpPr>
            <p:cNvPr id="24606" name="Straight Arrow Connector 155"/>
            <p:cNvCxnSpPr>
              <a:cxnSpLocks noChangeShapeType="1"/>
              <a:stCxn id="24601" idx="4"/>
              <a:endCxn id="24602"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607" name="Straight Arrow Connector 156"/>
            <p:cNvCxnSpPr>
              <a:cxnSpLocks noChangeShapeType="1"/>
              <a:stCxn id="24601" idx="4"/>
              <a:endCxn id="24604"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608" name="Straight Arrow Connector 157"/>
            <p:cNvCxnSpPr>
              <a:cxnSpLocks noChangeShapeType="1"/>
              <a:stCxn id="24602" idx="4"/>
              <a:endCxn id="24603"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609" name="Straight Arrow Connector 158"/>
            <p:cNvCxnSpPr>
              <a:cxnSpLocks noChangeShapeType="1"/>
              <a:stCxn id="24602" idx="4"/>
              <a:endCxn id="24605" idx="0"/>
            </p:cNvCxnSpPr>
            <p:nvPr/>
          </p:nvCxnSpPr>
          <p:spPr bwMode="auto">
            <a:xfrm>
              <a:off x="7105510" y="442753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6" name="Group 103"/>
          <p:cNvGrpSpPr>
            <a:grpSpLocks/>
          </p:cNvGrpSpPr>
          <p:nvPr/>
        </p:nvGrpSpPr>
        <p:grpSpPr bwMode="auto">
          <a:xfrm>
            <a:off x="4187825" y="4159250"/>
            <a:ext cx="1920875" cy="1574800"/>
            <a:chOff x="6529435" y="3429000"/>
            <a:chExt cx="1920250" cy="1574605"/>
          </a:xfrm>
        </p:grpSpPr>
        <p:sp>
          <p:nvSpPr>
            <p:cNvPr id="24592" name="Oval 161"/>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24593" name="Oval 162"/>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24594" name="Oval 163"/>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4595" name="Oval 164"/>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24596" name="Oval 165"/>
            <p:cNvSpPr>
              <a:spLocks noChangeArrowheads="1"/>
            </p:cNvSpPr>
            <p:nvPr/>
          </p:nvSpPr>
          <p:spPr bwMode="auto">
            <a:xfrm>
              <a:off x="7143915" y="45811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cxnSp>
          <p:nvCxnSpPr>
            <p:cNvPr id="24597" name="Straight Arrow Connector 166"/>
            <p:cNvCxnSpPr>
              <a:cxnSpLocks noChangeShapeType="1"/>
              <a:stCxn id="24592" idx="4"/>
              <a:endCxn id="24593"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598" name="Straight Arrow Connector 167"/>
            <p:cNvCxnSpPr>
              <a:cxnSpLocks noChangeShapeType="1"/>
              <a:stCxn id="24592" idx="4"/>
              <a:endCxn id="24595"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599" name="Straight Arrow Connector 168"/>
            <p:cNvCxnSpPr>
              <a:cxnSpLocks noChangeShapeType="1"/>
              <a:stCxn id="24593" idx="4"/>
              <a:endCxn id="24594"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4600" name="Straight Arrow Connector 169"/>
            <p:cNvCxnSpPr>
              <a:cxnSpLocks noChangeShapeType="1"/>
              <a:stCxn id="24593" idx="4"/>
              <a:endCxn id="24596" idx="0"/>
            </p:cNvCxnSpPr>
            <p:nvPr/>
          </p:nvCxnSpPr>
          <p:spPr bwMode="auto">
            <a:xfrm>
              <a:off x="7105510" y="442753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
        <p:nvSpPr>
          <p:cNvPr id="24590" name="Right Arrow 170"/>
          <p:cNvSpPr>
            <a:spLocks noChangeArrowheads="1"/>
          </p:cNvSpPr>
          <p:nvPr/>
        </p:nvSpPr>
        <p:spPr bwMode="auto">
          <a:xfrm>
            <a:off x="3343275" y="5003800"/>
            <a:ext cx="538163" cy="192088"/>
          </a:xfrm>
          <a:prstGeom prst="rightArrow">
            <a:avLst>
              <a:gd name="adj1" fmla="val 50000"/>
              <a:gd name="adj2" fmla="val 50028"/>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4591" name="TextBox 171"/>
          <p:cNvSpPr txBox="1">
            <a:spLocks noChangeArrowheads="1"/>
          </p:cNvSpPr>
          <p:nvPr/>
        </p:nvSpPr>
        <p:spPr bwMode="auto">
          <a:xfrm>
            <a:off x="3343275" y="4619625"/>
            <a:ext cx="7096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Step4</a:t>
            </a:r>
          </a:p>
        </p:txBody>
      </p:sp>
    </p:spTree>
    <p:extLst>
      <p:ext uri="{BB962C8B-B14F-4D97-AF65-F5344CB8AC3E}">
        <p14:creationId xmlns="" xmlns:p14="http://schemas.microsoft.com/office/powerpoint/2010/main" val="3334077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Notes on Selection Problem</a:t>
            </a:r>
          </a:p>
        </p:txBody>
      </p:sp>
      <p:sp>
        <p:nvSpPr>
          <p:cNvPr id="14339" name="Rectangle 3"/>
          <p:cNvSpPr>
            <a:spLocks noGrp="1" noChangeArrowheads="1"/>
          </p:cNvSpPr>
          <p:nvPr>
            <p:ph type="body" idx="1"/>
          </p:nvPr>
        </p:nvSpPr>
        <p:spPr/>
        <p:txBody>
          <a:bodyPr/>
          <a:lstStyle/>
          <a:p>
            <a:pPr marL="0" indent="0" eaLnBrk="1" hangingPunct="1"/>
            <a:r>
              <a:rPr lang="en-US" altLang="en-US" dirty="0"/>
              <a:t>Partition-based algorithm (Variable decrease &amp; conquer):</a:t>
            </a:r>
          </a:p>
          <a:p>
            <a:pPr lvl="1" eaLnBrk="1" hangingPunct="1"/>
            <a:r>
              <a:rPr lang="en-US" altLang="en-US" dirty="0"/>
              <a:t>worst case: T(</a:t>
            </a:r>
            <a:r>
              <a:rPr lang="en-US" altLang="en-US" i="1" dirty="0"/>
              <a:t>n</a:t>
            </a:r>
            <a:r>
              <a:rPr lang="en-US" altLang="en-US" dirty="0"/>
              <a:t>) =T(</a:t>
            </a:r>
            <a:r>
              <a:rPr lang="en-US" altLang="en-US" i="1" dirty="0"/>
              <a:t>n</a:t>
            </a:r>
            <a:r>
              <a:rPr lang="en-US" altLang="en-US" dirty="0"/>
              <a:t>-1) + (</a:t>
            </a:r>
            <a:r>
              <a:rPr lang="en-US" altLang="en-US" i="1" dirty="0"/>
              <a:t>n</a:t>
            </a:r>
            <a:r>
              <a:rPr lang="en-US" altLang="en-US" dirty="0"/>
              <a:t>+1) </a:t>
            </a:r>
            <a:r>
              <a:rPr lang="en-US" altLang="en-US" dirty="0">
                <a:sym typeface="Wingdings" pitchFamily="2" charset="2"/>
              </a:rPr>
              <a:t></a:t>
            </a:r>
            <a:r>
              <a:rPr lang="en-US" altLang="en-US" dirty="0"/>
              <a:t> </a:t>
            </a:r>
            <a:r>
              <a:rPr lang="el-GR" altLang="en-US" dirty="0">
                <a:cs typeface="Times New Roman" pitchFamily="18" charset="0"/>
              </a:rPr>
              <a:t>Θ</a:t>
            </a:r>
            <a:r>
              <a:rPr lang="en-US" altLang="en-US" dirty="0">
                <a:cs typeface="Times New Roman" pitchFamily="18" charset="0"/>
              </a:rPr>
              <a:t>(</a:t>
            </a:r>
            <a:r>
              <a:rPr lang="en-US" altLang="en-US" i="1" dirty="0">
                <a:cs typeface="Times New Roman" pitchFamily="18" charset="0"/>
              </a:rPr>
              <a:t>n</a:t>
            </a:r>
            <a:r>
              <a:rPr lang="en-US" altLang="en-US" baseline="30000" dirty="0">
                <a:cs typeface="Times New Roman" pitchFamily="18" charset="0"/>
              </a:rPr>
              <a:t>2</a:t>
            </a:r>
            <a:r>
              <a:rPr lang="en-US" altLang="en-US" dirty="0">
                <a:cs typeface="Times New Roman" pitchFamily="18" charset="0"/>
              </a:rPr>
              <a:t>) </a:t>
            </a:r>
            <a:endParaRPr lang="en-US" altLang="en-US" dirty="0"/>
          </a:p>
          <a:p>
            <a:pPr lvl="1" eaLnBrk="1" hangingPunct="1"/>
            <a:r>
              <a:rPr lang="en-US" altLang="en-US" dirty="0"/>
              <a:t>best case: </a:t>
            </a:r>
            <a:r>
              <a:rPr lang="el-GR" altLang="en-US" dirty="0">
                <a:cs typeface="Times New Roman" pitchFamily="18" charset="0"/>
              </a:rPr>
              <a:t>Θ</a:t>
            </a:r>
            <a:r>
              <a:rPr lang="en-US" altLang="en-US" dirty="0">
                <a:cs typeface="Times New Roman" pitchFamily="18" charset="0"/>
              </a:rPr>
              <a:t>(</a:t>
            </a:r>
            <a:r>
              <a:rPr lang="en-US" altLang="en-US" i="1" dirty="0">
                <a:cs typeface="Times New Roman" pitchFamily="18" charset="0"/>
              </a:rPr>
              <a:t>n</a:t>
            </a:r>
            <a:r>
              <a:rPr lang="en-US" altLang="en-US" dirty="0">
                <a:cs typeface="Times New Roman" pitchFamily="18" charset="0"/>
              </a:rPr>
              <a:t>) </a:t>
            </a:r>
            <a:endParaRPr lang="en-US" altLang="en-US" dirty="0"/>
          </a:p>
          <a:p>
            <a:pPr lvl="1" eaLnBrk="1" hangingPunct="1"/>
            <a:r>
              <a:rPr lang="en-US" altLang="en-US" dirty="0"/>
              <a:t>average case: T(</a:t>
            </a:r>
            <a:r>
              <a:rPr lang="en-US" altLang="en-US" i="1" dirty="0"/>
              <a:t>n</a:t>
            </a:r>
            <a:r>
              <a:rPr lang="en-US" altLang="en-US" dirty="0"/>
              <a:t>) =T(</a:t>
            </a:r>
            <a:r>
              <a:rPr lang="en-US" altLang="en-US" i="1" dirty="0"/>
              <a:t>n</a:t>
            </a:r>
            <a:r>
              <a:rPr lang="en-US" altLang="en-US" dirty="0"/>
              <a:t>/2) + (</a:t>
            </a:r>
            <a:r>
              <a:rPr lang="en-US" altLang="en-US" i="1" dirty="0"/>
              <a:t>n</a:t>
            </a:r>
            <a:r>
              <a:rPr lang="en-US" altLang="en-US" dirty="0"/>
              <a:t>+1)  </a:t>
            </a:r>
            <a:r>
              <a:rPr lang="en-US" altLang="en-US" dirty="0">
                <a:sym typeface="Wingdings" pitchFamily="2" charset="2"/>
              </a:rPr>
              <a:t></a:t>
            </a:r>
            <a:r>
              <a:rPr lang="en-US" altLang="en-US" dirty="0"/>
              <a:t> </a:t>
            </a:r>
            <a:r>
              <a:rPr lang="el-GR" altLang="en-US" dirty="0">
                <a:cs typeface="Times New Roman" pitchFamily="18" charset="0"/>
              </a:rPr>
              <a:t>Θ</a:t>
            </a:r>
            <a:r>
              <a:rPr lang="en-US" altLang="en-US" dirty="0">
                <a:cs typeface="Times New Roman" pitchFamily="18" charset="0"/>
              </a:rPr>
              <a:t>(</a:t>
            </a:r>
            <a:r>
              <a:rPr lang="en-US" altLang="en-US" i="1" dirty="0">
                <a:cs typeface="Times New Roman" pitchFamily="18" charset="0"/>
              </a:rPr>
              <a:t>n</a:t>
            </a:r>
            <a:r>
              <a:rPr lang="en-US" altLang="en-US" dirty="0">
                <a:cs typeface="Times New Roman" pitchFamily="18" charset="0"/>
              </a:rPr>
              <a:t>) </a:t>
            </a:r>
          </a:p>
          <a:p>
            <a:pPr marL="0" indent="0" eaLnBrk="1" hangingPunct="1"/>
            <a:r>
              <a:rPr lang="en-US" altLang="en-US" dirty="0" smtClean="0"/>
              <a:t>Presorting-based algorithm: </a:t>
            </a:r>
            <a:r>
              <a:rPr lang="el-GR" altLang="en-US" dirty="0" smtClean="0">
                <a:cs typeface="Times New Roman" pitchFamily="18" charset="0"/>
              </a:rPr>
              <a:t>Ω</a:t>
            </a:r>
            <a:r>
              <a:rPr lang="en-US" altLang="en-US" dirty="0" smtClean="0">
                <a:cs typeface="Times New Roman" pitchFamily="18" charset="0"/>
              </a:rPr>
              <a:t>(</a:t>
            </a:r>
            <a:r>
              <a:rPr lang="en-US" altLang="en-US" i="1" dirty="0" err="1" smtClean="0">
                <a:cs typeface="Times New Roman" pitchFamily="18" charset="0"/>
              </a:rPr>
              <a:t>n</a:t>
            </a:r>
            <a:r>
              <a:rPr lang="en-US" altLang="en-US" dirty="0" err="1" smtClean="0">
                <a:cs typeface="Times New Roman" pitchFamily="18" charset="0"/>
              </a:rPr>
              <a:t>lg</a:t>
            </a:r>
            <a:r>
              <a:rPr lang="en-US" altLang="en-US" i="1" dirty="0" err="1" smtClean="0">
                <a:cs typeface="Times New Roman" pitchFamily="18" charset="0"/>
              </a:rPr>
              <a:t>n</a:t>
            </a:r>
            <a:r>
              <a:rPr lang="en-US" altLang="en-US" dirty="0" smtClean="0">
                <a:cs typeface="Times New Roman" pitchFamily="18" charset="0"/>
              </a:rPr>
              <a:t>) + </a:t>
            </a:r>
            <a:r>
              <a:rPr lang="el-GR" altLang="en-US" dirty="0" smtClean="0">
                <a:cs typeface="Times New Roman" pitchFamily="18" charset="0"/>
              </a:rPr>
              <a:t>Θ</a:t>
            </a:r>
            <a:r>
              <a:rPr lang="en-US" altLang="en-US" dirty="0" smtClean="0">
                <a:cs typeface="Times New Roman" pitchFamily="18" charset="0"/>
              </a:rPr>
              <a:t>(1) = </a:t>
            </a:r>
            <a:r>
              <a:rPr lang="el-GR" altLang="en-US" dirty="0" smtClean="0">
                <a:cs typeface="Times New Roman" pitchFamily="18" charset="0"/>
              </a:rPr>
              <a:t>Ω</a:t>
            </a:r>
            <a:r>
              <a:rPr lang="en-US" altLang="en-US" dirty="0" smtClean="0">
                <a:cs typeface="Times New Roman" pitchFamily="18" charset="0"/>
              </a:rPr>
              <a:t>(</a:t>
            </a:r>
            <a:r>
              <a:rPr lang="en-US" altLang="en-US" i="1" dirty="0" err="1" smtClean="0">
                <a:cs typeface="Times New Roman" pitchFamily="18" charset="0"/>
              </a:rPr>
              <a:t>n</a:t>
            </a:r>
            <a:r>
              <a:rPr lang="en-US" altLang="en-US" dirty="0" err="1" smtClean="0">
                <a:cs typeface="Times New Roman" pitchFamily="18" charset="0"/>
              </a:rPr>
              <a:t>lg</a:t>
            </a:r>
            <a:r>
              <a:rPr lang="en-US" altLang="en-US" i="1" dirty="0" err="1" smtClean="0">
                <a:cs typeface="Times New Roman" pitchFamily="18" charset="0"/>
              </a:rPr>
              <a:t>n</a:t>
            </a:r>
            <a:r>
              <a:rPr lang="en-US" altLang="en-US" dirty="0" smtClean="0">
                <a:cs typeface="Times New Roman" pitchFamily="18" charset="0"/>
              </a:rPr>
              <a:t>) </a:t>
            </a:r>
          </a:p>
          <a:p>
            <a:pPr marL="0" indent="0" eaLnBrk="1" hangingPunct="1"/>
            <a:r>
              <a:rPr lang="en-US" altLang="en-US" dirty="0" smtClean="0">
                <a:cs typeface="Times New Roman" pitchFamily="18" charset="0"/>
              </a:rPr>
              <a:t>Special cases of </a:t>
            </a:r>
            <a:r>
              <a:rPr lang="en-US" altLang="en-US" dirty="0" smtClean="0">
                <a:solidFill>
                  <a:srgbClr val="FF0000"/>
                </a:solidFill>
                <a:cs typeface="Times New Roman" pitchFamily="18" charset="0"/>
              </a:rPr>
              <a:t>max</a:t>
            </a:r>
            <a:r>
              <a:rPr lang="en-US" altLang="en-US" dirty="0" smtClean="0">
                <a:cs typeface="Times New Roman" pitchFamily="18" charset="0"/>
              </a:rPr>
              <a:t>, </a:t>
            </a:r>
            <a:r>
              <a:rPr lang="en-US" altLang="en-US" dirty="0" smtClean="0">
                <a:solidFill>
                  <a:srgbClr val="FF0000"/>
                </a:solidFill>
                <a:cs typeface="Times New Roman" pitchFamily="18" charset="0"/>
              </a:rPr>
              <a:t>min</a:t>
            </a:r>
            <a:r>
              <a:rPr lang="en-US" altLang="en-US" dirty="0" smtClean="0">
                <a:cs typeface="Times New Roman" pitchFamily="18" charset="0"/>
              </a:rPr>
              <a:t>: brute-force algorithm is better </a:t>
            </a:r>
            <a:r>
              <a:rPr lang="el-GR" altLang="en-US" dirty="0" smtClean="0">
                <a:cs typeface="Times New Roman" pitchFamily="18" charset="0"/>
              </a:rPr>
              <a:t>Θ</a:t>
            </a:r>
            <a:r>
              <a:rPr lang="en-US" altLang="en-US" dirty="0" smtClean="0">
                <a:cs typeface="Times New Roman" pitchFamily="18" charset="0"/>
              </a:rPr>
              <a:t>(</a:t>
            </a:r>
            <a:r>
              <a:rPr lang="en-US" altLang="en-US" i="1" dirty="0" smtClean="0">
                <a:cs typeface="Times New Roman" pitchFamily="18" charset="0"/>
              </a:rPr>
              <a:t>n</a:t>
            </a:r>
            <a:r>
              <a:rPr lang="en-US" altLang="en-US" dirty="0" smtClean="0">
                <a:cs typeface="Times New Roman" pitchFamily="18" charset="0"/>
              </a:rPr>
              <a:t>)</a:t>
            </a:r>
          </a:p>
          <a:p>
            <a:pPr marL="0" indent="0" eaLnBrk="1" hangingPunct="1"/>
            <a:endParaRPr lang="en-US" altLang="en-US" dirty="0" smtClean="0">
              <a:cs typeface="Times New Roman" pitchFamily="18" charset="0"/>
            </a:endParaRPr>
          </a:p>
        </p:txBody>
      </p:sp>
    </p:spTree>
    <p:extLst>
      <p:ext uri="{BB962C8B-B14F-4D97-AF65-F5344CB8AC3E}">
        <p14:creationId xmlns="" xmlns:p14="http://schemas.microsoft.com/office/powerpoint/2010/main" val="4774371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endParaRPr lang="en-US" altLang="en-US" smtClean="0"/>
          </a:p>
        </p:txBody>
      </p:sp>
      <p:sp>
        <p:nvSpPr>
          <p:cNvPr id="25603" name="Right Arrow 40"/>
          <p:cNvSpPr>
            <a:spLocks noChangeArrowheads="1"/>
          </p:cNvSpPr>
          <p:nvPr/>
        </p:nvSpPr>
        <p:spPr bwMode="auto">
          <a:xfrm>
            <a:off x="2959100" y="2392363"/>
            <a:ext cx="538163" cy="192087"/>
          </a:xfrm>
          <a:prstGeom prst="rightArrow">
            <a:avLst>
              <a:gd name="adj1" fmla="val 50000"/>
              <a:gd name="adj2" fmla="val 50028"/>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5604" name="TextBox 56"/>
          <p:cNvSpPr txBox="1">
            <a:spLocks noChangeArrowheads="1"/>
          </p:cNvSpPr>
          <p:nvPr/>
        </p:nvSpPr>
        <p:spPr bwMode="auto">
          <a:xfrm>
            <a:off x="2959100" y="2008188"/>
            <a:ext cx="7096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Step1</a:t>
            </a:r>
          </a:p>
        </p:txBody>
      </p:sp>
      <p:sp>
        <p:nvSpPr>
          <p:cNvPr id="25605" name="Right Arrow 117"/>
          <p:cNvSpPr>
            <a:spLocks noChangeArrowheads="1"/>
          </p:cNvSpPr>
          <p:nvPr/>
        </p:nvSpPr>
        <p:spPr bwMode="auto">
          <a:xfrm>
            <a:off x="5705475" y="2544763"/>
            <a:ext cx="536575" cy="192087"/>
          </a:xfrm>
          <a:prstGeom prst="rightArrow">
            <a:avLst>
              <a:gd name="adj1" fmla="val 50000"/>
              <a:gd name="adj2" fmla="val 49880"/>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5606" name="TextBox 118"/>
          <p:cNvSpPr txBox="1">
            <a:spLocks noChangeArrowheads="1"/>
          </p:cNvSpPr>
          <p:nvPr/>
        </p:nvSpPr>
        <p:spPr bwMode="auto">
          <a:xfrm>
            <a:off x="5705475" y="2160588"/>
            <a:ext cx="7096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Step2</a:t>
            </a:r>
          </a:p>
        </p:txBody>
      </p:sp>
      <p:sp>
        <p:nvSpPr>
          <p:cNvPr id="25607" name="Right Arrow 119"/>
          <p:cNvSpPr>
            <a:spLocks noChangeArrowheads="1"/>
          </p:cNvSpPr>
          <p:nvPr/>
        </p:nvSpPr>
        <p:spPr bwMode="auto">
          <a:xfrm>
            <a:off x="193675" y="4965700"/>
            <a:ext cx="538163" cy="192088"/>
          </a:xfrm>
          <a:prstGeom prst="rightArrow">
            <a:avLst>
              <a:gd name="adj1" fmla="val 50000"/>
              <a:gd name="adj2" fmla="val 50028"/>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5608" name="TextBox 120"/>
          <p:cNvSpPr txBox="1">
            <a:spLocks noChangeArrowheads="1"/>
          </p:cNvSpPr>
          <p:nvPr/>
        </p:nvSpPr>
        <p:spPr bwMode="auto">
          <a:xfrm>
            <a:off x="193675" y="4581525"/>
            <a:ext cx="7112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Step3</a:t>
            </a:r>
          </a:p>
        </p:txBody>
      </p:sp>
      <p:grpSp>
        <p:nvGrpSpPr>
          <p:cNvPr id="2" name="Group 103"/>
          <p:cNvGrpSpPr>
            <a:grpSpLocks/>
          </p:cNvGrpSpPr>
          <p:nvPr/>
        </p:nvGrpSpPr>
        <p:grpSpPr bwMode="auto">
          <a:xfrm>
            <a:off x="501650" y="1892300"/>
            <a:ext cx="1919288" cy="1574800"/>
            <a:chOff x="6529435" y="3429000"/>
            <a:chExt cx="1920250" cy="1574605"/>
          </a:xfrm>
        </p:grpSpPr>
        <p:sp>
          <p:nvSpPr>
            <p:cNvPr id="25646" name="Oval 161"/>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sp>
          <p:nvSpPr>
            <p:cNvPr id="25647" name="Oval 162"/>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25648" name="Oval 163"/>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5649" name="Oval 164"/>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25650" name="Oval 165"/>
            <p:cNvSpPr>
              <a:spLocks noChangeArrowheads="1"/>
            </p:cNvSpPr>
            <p:nvPr/>
          </p:nvSpPr>
          <p:spPr bwMode="auto">
            <a:xfrm>
              <a:off x="7143915" y="45811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cxnSp>
          <p:nvCxnSpPr>
            <p:cNvPr id="25651" name="Straight Arrow Connector 166"/>
            <p:cNvCxnSpPr>
              <a:cxnSpLocks noChangeShapeType="1"/>
              <a:stCxn id="25646" idx="4"/>
              <a:endCxn id="25647"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5652" name="Straight Arrow Connector 167"/>
            <p:cNvCxnSpPr>
              <a:cxnSpLocks noChangeShapeType="1"/>
              <a:stCxn id="25646" idx="4"/>
              <a:endCxn id="25649"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5653" name="Straight Arrow Connector 168"/>
            <p:cNvCxnSpPr>
              <a:cxnSpLocks noChangeShapeType="1"/>
              <a:stCxn id="25647" idx="4"/>
              <a:endCxn id="25648"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5654" name="Straight Arrow Connector 169"/>
            <p:cNvCxnSpPr>
              <a:cxnSpLocks noChangeShapeType="1"/>
              <a:stCxn id="25647" idx="4"/>
              <a:endCxn id="25650" idx="0"/>
            </p:cNvCxnSpPr>
            <p:nvPr/>
          </p:nvCxnSpPr>
          <p:spPr bwMode="auto">
            <a:xfrm>
              <a:off x="7105510" y="442753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
        <p:nvSpPr>
          <p:cNvPr id="25610" name="Right Arrow 170"/>
          <p:cNvSpPr>
            <a:spLocks noChangeArrowheads="1"/>
          </p:cNvSpPr>
          <p:nvPr/>
        </p:nvSpPr>
        <p:spPr bwMode="auto">
          <a:xfrm>
            <a:off x="3343275" y="5003800"/>
            <a:ext cx="538163" cy="192088"/>
          </a:xfrm>
          <a:prstGeom prst="rightArrow">
            <a:avLst>
              <a:gd name="adj1" fmla="val 50000"/>
              <a:gd name="adj2" fmla="val 50028"/>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5611" name="TextBox 171"/>
          <p:cNvSpPr txBox="1">
            <a:spLocks noChangeArrowheads="1"/>
          </p:cNvSpPr>
          <p:nvPr/>
        </p:nvSpPr>
        <p:spPr bwMode="auto">
          <a:xfrm>
            <a:off x="3343275" y="4619625"/>
            <a:ext cx="7096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Step4</a:t>
            </a:r>
          </a:p>
        </p:txBody>
      </p:sp>
      <p:grpSp>
        <p:nvGrpSpPr>
          <p:cNvPr id="3" name="Group 103"/>
          <p:cNvGrpSpPr>
            <a:grpSpLocks/>
          </p:cNvGrpSpPr>
          <p:nvPr/>
        </p:nvGrpSpPr>
        <p:grpSpPr bwMode="auto">
          <a:xfrm>
            <a:off x="3381375" y="1854200"/>
            <a:ext cx="1920875" cy="1574800"/>
            <a:chOff x="6529435" y="3429000"/>
            <a:chExt cx="1920250" cy="1574605"/>
          </a:xfrm>
        </p:grpSpPr>
        <p:sp>
          <p:nvSpPr>
            <p:cNvPr id="25637" name="Oval 77"/>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5638" name="Oval 83"/>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25639" name="Oval 84"/>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5640" name="Oval 85"/>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25641" name="Oval 86"/>
            <p:cNvSpPr>
              <a:spLocks noChangeArrowheads="1"/>
            </p:cNvSpPr>
            <p:nvPr/>
          </p:nvSpPr>
          <p:spPr bwMode="auto">
            <a:xfrm>
              <a:off x="7143915" y="458115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6</a:t>
              </a:r>
            </a:p>
          </p:txBody>
        </p:sp>
        <p:cxnSp>
          <p:nvCxnSpPr>
            <p:cNvPr id="25642" name="Straight Arrow Connector 87"/>
            <p:cNvCxnSpPr>
              <a:cxnSpLocks noChangeShapeType="1"/>
              <a:stCxn id="25637" idx="4"/>
              <a:endCxn id="25638"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5643" name="Straight Arrow Connector 88"/>
            <p:cNvCxnSpPr>
              <a:cxnSpLocks noChangeShapeType="1"/>
              <a:stCxn id="25637" idx="4"/>
              <a:endCxn id="25640"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5644" name="Straight Arrow Connector 89"/>
            <p:cNvCxnSpPr>
              <a:cxnSpLocks noChangeShapeType="1"/>
              <a:stCxn id="25638" idx="4"/>
              <a:endCxn id="25639"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5645" name="Straight Arrow Connector 90"/>
            <p:cNvCxnSpPr>
              <a:cxnSpLocks noChangeShapeType="1"/>
              <a:stCxn id="25638" idx="4"/>
              <a:endCxn id="25641" idx="0"/>
            </p:cNvCxnSpPr>
            <p:nvPr/>
          </p:nvCxnSpPr>
          <p:spPr bwMode="auto">
            <a:xfrm>
              <a:off x="7105510" y="4427530"/>
              <a:ext cx="268835"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4" name="Group 103"/>
          <p:cNvGrpSpPr>
            <a:grpSpLocks/>
          </p:cNvGrpSpPr>
          <p:nvPr/>
        </p:nvGrpSpPr>
        <p:grpSpPr bwMode="auto">
          <a:xfrm>
            <a:off x="6376988" y="1778000"/>
            <a:ext cx="1920875" cy="1535113"/>
            <a:chOff x="6529435" y="3429000"/>
            <a:chExt cx="1920250" cy="1536200"/>
          </a:xfrm>
        </p:grpSpPr>
        <p:sp>
          <p:nvSpPr>
            <p:cNvPr id="25630" name="Oval 92"/>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5631" name="Oval 93"/>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25632" name="Oval 94"/>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5633" name="Oval 95"/>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cxnSp>
          <p:nvCxnSpPr>
            <p:cNvPr id="25634" name="Straight Arrow Connector 97"/>
            <p:cNvCxnSpPr>
              <a:cxnSpLocks noChangeShapeType="1"/>
              <a:stCxn id="25630" idx="4"/>
              <a:endCxn id="25631"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5635" name="Straight Arrow Connector 98"/>
            <p:cNvCxnSpPr>
              <a:cxnSpLocks noChangeShapeType="1"/>
              <a:stCxn id="25630" idx="4"/>
              <a:endCxn id="25633"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5636" name="Straight Arrow Connector 99"/>
            <p:cNvCxnSpPr>
              <a:cxnSpLocks noChangeShapeType="1"/>
              <a:stCxn id="25631" idx="4"/>
              <a:endCxn id="25632"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5" name="Group 103"/>
          <p:cNvGrpSpPr>
            <a:grpSpLocks/>
          </p:cNvGrpSpPr>
          <p:nvPr/>
        </p:nvGrpSpPr>
        <p:grpSpPr bwMode="auto">
          <a:xfrm>
            <a:off x="923925" y="4311650"/>
            <a:ext cx="1919288" cy="1536700"/>
            <a:chOff x="6529435" y="3429000"/>
            <a:chExt cx="1920250" cy="1536200"/>
          </a:xfrm>
        </p:grpSpPr>
        <p:sp>
          <p:nvSpPr>
            <p:cNvPr id="25623" name="Oval 102"/>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25624" name="Oval 103"/>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5625" name="Oval 104"/>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5626" name="Oval 105"/>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cxnSp>
          <p:nvCxnSpPr>
            <p:cNvPr id="25627" name="Straight Arrow Connector 106"/>
            <p:cNvCxnSpPr>
              <a:cxnSpLocks noChangeShapeType="1"/>
              <a:stCxn id="25623" idx="4"/>
              <a:endCxn id="25624"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5628" name="Straight Arrow Connector 107"/>
            <p:cNvCxnSpPr>
              <a:cxnSpLocks noChangeShapeType="1"/>
              <a:stCxn id="25623" idx="4"/>
              <a:endCxn id="25626"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5629" name="Straight Arrow Connector 108"/>
            <p:cNvCxnSpPr>
              <a:cxnSpLocks noChangeShapeType="1"/>
              <a:stCxn id="25624" idx="4"/>
              <a:endCxn id="25625"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6" name="Group 103"/>
          <p:cNvGrpSpPr>
            <a:grpSpLocks/>
          </p:cNvGrpSpPr>
          <p:nvPr/>
        </p:nvGrpSpPr>
        <p:grpSpPr bwMode="auto">
          <a:xfrm>
            <a:off x="4149725" y="4311650"/>
            <a:ext cx="1919288" cy="1536700"/>
            <a:chOff x="6529435" y="3429000"/>
            <a:chExt cx="1920250" cy="1536200"/>
          </a:xfrm>
        </p:grpSpPr>
        <p:sp>
          <p:nvSpPr>
            <p:cNvPr id="25616" name="Oval 110"/>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25617" name="Oval 111"/>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5618" name="Oval 112"/>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5619" name="Oval 113"/>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cxnSp>
          <p:nvCxnSpPr>
            <p:cNvPr id="25620" name="Straight Arrow Connector 114"/>
            <p:cNvCxnSpPr>
              <a:cxnSpLocks noChangeShapeType="1"/>
              <a:stCxn id="25616" idx="4"/>
              <a:endCxn id="25617"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5621" name="Straight Arrow Connector 115"/>
            <p:cNvCxnSpPr>
              <a:cxnSpLocks noChangeShapeType="1"/>
              <a:stCxn id="25616" idx="4"/>
              <a:endCxn id="25619"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5622" name="Straight Arrow Connector 116"/>
            <p:cNvCxnSpPr>
              <a:cxnSpLocks noChangeShapeType="1"/>
              <a:stCxn id="25617" idx="4"/>
              <a:endCxn id="25618"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Tree>
    <p:extLst>
      <p:ext uri="{BB962C8B-B14F-4D97-AF65-F5344CB8AC3E}">
        <p14:creationId xmlns="" xmlns:p14="http://schemas.microsoft.com/office/powerpoint/2010/main" val="1689557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endParaRPr lang="en-US" altLang="en-US" smtClean="0"/>
          </a:p>
        </p:txBody>
      </p:sp>
      <p:sp>
        <p:nvSpPr>
          <p:cNvPr id="26627" name="Right Arrow 40"/>
          <p:cNvSpPr>
            <a:spLocks noChangeArrowheads="1"/>
          </p:cNvSpPr>
          <p:nvPr/>
        </p:nvSpPr>
        <p:spPr bwMode="auto">
          <a:xfrm>
            <a:off x="2959100" y="2392363"/>
            <a:ext cx="538163" cy="192087"/>
          </a:xfrm>
          <a:prstGeom prst="rightArrow">
            <a:avLst>
              <a:gd name="adj1" fmla="val 50000"/>
              <a:gd name="adj2" fmla="val 50028"/>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6628" name="TextBox 56"/>
          <p:cNvSpPr txBox="1">
            <a:spLocks noChangeArrowheads="1"/>
          </p:cNvSpPr>
          <p:nvPr/>
        </p:nvSpPr>
        <p:spPr bwMode="auto">
          <a:xfrm>
            <a:off x="2959100" y="2008188"/>
            <a:ext cx="7096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Step1</a:t>
            </a:r>
          </a:p>
        </p:txBody>
      </p:sp>
      <p:sp>
        <p:nvSpPr>
          <p:cNvPr id="26629" name="Right Arrow 117"/>
          <p:cNvSpPr>
            <a:spLocks noChangeArrowheads="1"/>
          </p:cNvSpPr>
          <p:nvPr/>
        </p:nvSpPr>
        <p:spPr bwMode="auto">
          <a:xfrm>
            <a:off x="5705475" y="2544763"/>
            <a:ext cx="536575" cy="192087"/>
          </a:xfrm>
          <a:prstGeom prst="rightArrow">
            <a:avLst>
              <a:gd name="adj1" fmla="val 50000"/>
              <a:gd name="adj2" fmla="val 49880"/>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6630" name="TextBox 118"/>
          <p:cNvSpPr txBox="1">
            <a:spLocks noChangeArrowheads="1"/>
          </p:cNvSpPr>
          <p:nvPr/>
        </p:nvSpPr>
        <p:spPr bwMode="auto">
          <a:xfrm>
            <a:off x="5705475" y="2160588"/>
            <a:ext cx="7096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Step2</a:t>
            </a:r>
          </a:p>
        </p:txBody>
      </p:sp>
      <p:sp>
        <p:nvSpPr>
          <p:cNvPr id="26631" name="Right Arrow 119"/>
          <p:cNvSpPr>
            <a:spLocks noChangeArrowheads="1"/>
          </p:cNvSpPr>
          <p:nvPr/>
        </p:nvSpPr>
        <p:spPr bwMode="auto">
          <a:xfrm>
            <a:off x="193675" y="4965700"/>
            <a:ext cx="538163" cy="192088"/>
          </a:xfrm>
          <a:prstGeom prst="rightArrow">
            <a:avLst>
              <a:gd name="adj1" fmla="val 50000"/>
              <a:gd name="adj2" fmla="val 50028"/>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6632" name="TextBox 120"/>
          <p:cNvSpPr txBox="1">
            <a:spLocks noChangeArrowheads="1"/>
          </p:cNvSpPr>
          <p:nvPr/>
        </p:nvSpPr>
        <p:spPr bwMode="auto">
          <a:xfrm>
            <a:off x="193675" y="4581525"/>
            <a:ext cx="7112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Step3</a:t>
            </a:r>
          </a:p>
        </p:txBody>
      </p:sp>
      <p:grpSp>
        <p:nvGrpSpPr>
          <p:cNvPr id="2" name="Group 103"/>
          <p:cNvGrpSpPr>
            <a:grpSpLocks/>
          </p:cNvGrpSpPr>
          <p:nvPr/>
        </p:nvGrpSpPr>
        <p:grpSpPr bwMode="auto">
          <a:xfrm>
            <a:off x="385763" y="1854200"/>
            <a:ext cx="1920875" cy="1536700"/>
            <a:chOff x="6529435" y="3429000"/>
            <a:chExt cx="1920250" cy="1536200"/>
          </a:xfrm>
        </p:grpSpPr>
        <p:sp>
          <p:nvSpPr>
            <p:cNvPr id="26654" name="Oval 110"/>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26655" name="Oval 111"/>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6656" name="Oval 112"/>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6657" name="Oval 113"/>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cxnSp>
          <p:nvCxnSpPr>
            <p:cNvPr id="26658" name="Straight Arrow Connector 114"/>
            <p:cNvCxnSpPr>
              <a:cxnSpLocks noChangeShapeType="1"/>
              <a:stCxn id="26654" idx="4"/>
              <a:endCxn id="26655"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6659" name="Straight Arrow Connector 115"/>
            <p:cNvCxnSpPr>
              <a:cxnSpLocks noChangeShapeType="1"/>
              <a:stCxn id="26654" idx="4"/>
              <a:endCxn id="26657"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6660" name="Straight Arrow Connector 116"/>
            <p:cNvCxnSpPr>
              <a:cxnSpLocks noChangeShapeType="1"/>
              <a:stCxn id="26655" idx="4"/>
              <a:endCxn id="26656"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3" name="Group 103"/>
          <p:cNvGrpSpPr>
            <a:grpSpLocks/>
          </p:cNvGrpSpPr>
          <p:nvPr/>
        </p:nvGrpSpPr>
        <p:grpSpPr bwMode="auto">
          <a:xfrm>
            <a:off x="3381375" y="1854200"/>
            <a:ext cx="1920875" cy="1536700"/>
            <a:chOff x="6529435" y="3429000"/>
            <a:chExt cx="1920250" cy="1536200"/>
          </a:xfrm>
        </p:grpSpPr>
        <p:sp>
          <p:nvSpPr>
            <p:cNvPr id="26647" name="Oval 55"/>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6648" name="Oval 57"/>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6649" name="Oval 58"/>
            <p:cNvSpPr>
              <a:spLocks noChangeArrowheads="1"/>
            </p:cNvSpPr>
            <p:nvPr/>
          </p:nvSpPr>
          <p:spPr bwMode="auto">
            <a:xfrm>
              <a:off x="6529435" y="454274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5</a:t>
              </a:r>
            </a:p>
          </p:txBody>
        </p:sp>
        <p:sp>
          <p:nvSpPr>
            <p:cNvPr id="26650" name="Oval 59"/>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cxnSp>
          <p:nvCxnSpPr>
            <p:cNvPr id="26651" name="Straight Arrow Connector 60"/>
            <p:cNvCxnSpPr>
              <a:cxnSpLocks noChangeShapeType="1"/>
              <a:stCxn id="26647" idx="4"/>
              <a:endCxn id="26648"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6652" name="Straight Arrow Connector 61"/>
            <p:cNvCxnSpPr>
              <a:cxnSpLocks noChangeShapeType="1"/>
              <a:stCxn id="26647" idx="4"/>
              <a:endCxn id="26650"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6653" name="Straight Arrow Connector 62"/>
            <p:cNvCxnSpPr>
              <a:cxnSpLocks noChangeShapeType="1"/>
              <a:stCxn id="26648" idx="4"/>
              <a:endCxn id="26649" idx="0"/>
            </p:cNvCxnSpPr>
            <p:nvPr/>
          </p:nvCxnSpPr>
          <p:spPr bwMode="auto">
            <a:xfrm flipH="1">
              <a:off x="6759865" y="4427530"/>
              <a:ext cx="345645" cy="115215"/>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4" name="Group 103"/>
          <p:cNvGrpSpPr>
            <a:grpSpLocks/>
          </p:cNvGrpSpPr>
          <p:nvPr/>
        </p:nvGrpSpPr>
        <p:grpSpPr bwMode="auto">
          <a:xfrm>
            <a:off x="6837363" y="1854200"/>
            <a:ext cx="1574800" cy="998538"/>
            <a:chOff x="6875080" y="3429000"/>
            <a:chExt cx="1574605" cy="998530"/>
          </a:xfrm>
        </p:grpSpPr>
        <p:sp>
          <p:nvSpPr>
            <p:cNvPr id="26642" name="Oval 64"/>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6643" name="Oval 65"/>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6644" name="Oval 67"/>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cxnSp>
          <p:nvCxnSpPr>
            <p:cNvPr id="26645" name="Straight Arrow Connector 68"/>
            <p:cNvCxnSpPr>
              <a:cxnSpLocks noChangeShapeType="1"/>
              <a:stCxn id="26642" idx="4"/>
              <a:endCxn id="26643"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6646" name="Straight Arrow Connector 69"/>
            <p:cNvCxnSpPr>
              <a:cxnSpLocks noChangeShapeType="1"/>
              <a:stCxn id="26642" idx="4"/>
              <a:endCxn id="26644"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5" name="Group 103"/>
          <p:cNvGrpSpPr>
            <a:grpSpLocks/>
          </p:cNvGrpSpPr>
          <p:nvPr/>
        </p:nvGrpSpPr>
        <p:grpSpPr bwMode="auto">
          <a:xfrm>
            <a:off x="1154113" y="4465638"/>
            <a:ext cx="1574800" cy="998537"/>
            <a:chOff x="6875080" y="3429000"/>
            <a:chExt cx="1574605" cy="998530"/>
          </a:xfrm>
        </p:grpSpPr>
        <p:sp>
          <p:nvSpPr>
            <p:cNvPr id="26637" name="Oval 72"/>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26638" name="Oval 73"/>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6639" name="Oval 74"/>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cxnSp>
          <p:nvCxnSpPr>
            <p:cNvPr id="26640" name="Straight Arrow Connector 75"/>
            <p:cNvCxnSpPr>
              <a:cxnSpLocks noChangeShapeType="1"/>
              <a:stCxn id="26637" idx="4"/>
              <a:endCxn id="26638"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6641" name="Straight Arrow Connector 76"/>
            <p:cNvCxnSpPr>
              <a:cxnSpLocks noChangeShapeType="1"/>
              <a:stCxn id="26637" idx="4"/>
              <a:endCxn id="26639"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Tree>
    <p:extLst>
      <p:ext uri="{BB962C8B-B14F-4D97-AF65-F5344CB8AC3E}">
        <p14:creationId xmlns="" xmlns:p14="http://schemas.microsoft.com/office/powerpoint/2010/main" val="38789781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endParaRPr lang="en-US" altLang="en-US" smtClean="0"/>
          </a:p>
        </p:txBody>
      </p:sp>
      <p:grpSp>
        <p:nvGrpSpPr>
          <p:cNvPr id="2" name="Group 103"/>
          <p:cNvGrpSpPr>
            <a:grpSpLocks/>
          </p:cNvGrpSpPr>
          <p:nvPr/>
        </p:nvGrpSpPr>
        <p:grpSpPr bwMode="auto">
          <a:xfrm>
            <a:off x="731838" y="2200275"/>
            <a:ext cx="1574800" cy="998538"/>
            <a:chOff x="6875080" y="3429000"/>
            <a:chExt cx="1574605" cy="998530"/>
          </a:xfrm>
        </p:grpSpPr>
        <p:sp>
          <p:nvSpPr>
            <p:cNvPr id="27672" name="Oval 4"/>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sp>
          <p:nvSpPr>
            <p:cNvPr id="27673" name="Oval 5"/>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7674" name="Oval 6"/>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cxnSp>
          <p:nvCxnSpPr>
            <p:cNvPr id="27675" name="Straight Arrow Connector 7"/>
            <p:cNvCxnSpPr>
              <a:cxnSpLocks noChangeShapeType="1"/>
              <a:stCxn id="27672" idx="4"/>
              <a:endCxn id="27673"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7676" name="Straight Arrow Connector 8"/>
            <p:cNvCxnSpPr>
              <a:cxnSpLocks noChangeShapeType="1"/>
              <a:stCxn id="27672" idx="4"/>
              <a:endCxn id="27674"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
        <p:nvSpPr>
          <p:cNvPr id="27652" name="Right Arrow 9"/>
          <p:cNvSpPr>
            <a:spLocks noChangeArrowheads="1"/>
          </p:cNvSpPr>
          <p:nvPr/>
        </p:nvSpPr>
        <p:spPr bwMode="auto">
          <a:xfrm>
            <a:off x="2843213" y="2698750"/>
            <a:ext cx="538162" cy="192088"/>
          </a:xfrm>
          <a:prstGeom prst="rightArrow">
            <a:avLst>
              <a:gd name="adj1" fmla="val 50000"/>
              <a:gd name="adj2" fmla="val 50027"/>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7653" name="TextBox 10"/>
          <p:cNvSpPr txBox="1">
            <a:spLocks noChangeArrowheads="1"/>
          </p:cNvSpPr>
          <p:nvPr/>
        </p:nvSpPr>
        <p:spPr bwMode="auto">
          <a:xfrm>
            <a:off x="2843213" y="2314575"/>
            <a:ext cx="711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Step1</a:t>
            </a:r>
          </a:p>
        </p:txBody>
      </p:sp>
      <p:grpSp>
        <p:nvGrpSpPr>
          <p:cNvPr id="3" name="Group 103"/>
          <p:cNvGrpSpPr>
            <a:grpSpLocks/>
          </p:cNvGrpSpPr>
          <p:nvPr/>
        </p:nvGrpSpPr>
        <p:grpSpPr bwMode="auto">
          <a:xfrm>
            <a:off x="3803650" y="2162175"/>
            <a:ext cx="1574800" cy="998538"/>
            <a:chOff x="6875080" y="3429000"/>
            <a:chExt cx="1574605" cy="998530"/>
          </a:xfrm>
        </p:grpSpPr>
        <p:sp>
          <p:nvSpPr>
            <p:cNvPr id="27667" name="Oval 12"/>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7668" name="Oval 13"/>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7669" name="Oval 14"/>
            <p:cNvSpPr>
              <a:spLocks noChangeArrowheads="1"/>
            </p:cNvSpPr>
            <p:nvPr/>
          </p:nvSpPr>
          <p:spPr bwMode="auto">
            <a:xfrm>
              <a:off x="7988825" y="392826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4</a:t>
              </a:r>
            </a:p>
          </p:txBody>
        </p:sp>
        <p:cxnSp>
          <p:nvCxnSpPr>
            <p:cNvPr id="27670" name="Straight Arrow Connector 15"/>
            <p:cNvCxnSpPr>
              <a:cxnSpLocks noChangeShapeType="1"/>
              <a:stCxn id="27667" idx="4"/>
              <a:endCxn id="27668"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7671" name="Straight Arrow Connector 16"/>
            <p:cNvCxnSpPr>
              <a:cxnSpLocks noChangeShapeType="1"/>
              <a:stCxn id="27667" idx="4"/>
              <a:endCxn id="27669" idx="0"/>
            </p:cNvCxnSpPr>
            <p:nvPr/>
          </p:nvCxnSpPr>
          <p:spPr bwMode="auto">
            <a:xfrm>
              <a:off x="7643180" y="3851455"/>
              <a:ext cx="576075" cy="7681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
        <p:nvSpPr>
          <p:cNvPr id="27655" name="Right Arrow 17"/>
          <p:cNvSpPr>
            <a:spLocks noChangeArrowheads="1"/>
          </p:cNvSpPr>
          <p:nvPr/>
        </p:nvSpPr>
        <p:spPr bwMode="auto">
          <a:xfrm>
            <a:off x="5705475" y="2736850"/>
            <a:ext cx="536575" cy="192088"/>
          </a:xfrm>
          <a:prstGeom prst="rightArrow">
            <a:avLst>
              <a:gd name="adj1" fmla="val 50000"/>
              <a:gd name="adj2" fmla="val 49880"/>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7656" name="TextBox 18"/>
          <p:cNvSpPr txBox="1">
            <a:spLocks noChangeArrowheads="1"/>
          </p:cNvSpPr>
          <p:nvPr/>
        </p:nvSpPr>
        <p:spPr bwMode="auto">
          <a:xfrm>
            <a:off x="5705475" y="2352675"/>
            <a:ext cx="7096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Step2</a:t>
            </a:r>
          </a:p>
        </p:txBody>
      </p:sp>
      <p:grpSp>
        <p:nvGrpSpPr>
          <p:cNvPr id="4" name="Group 103"/>
          <p:cNvGrpSpPr>
            <a:grpSpLocks/>
          </p:cNvGrpSpPr>
          <p:nvPr/>
        </p:nvGrpSpPr>
        <p:grpSpPr bwMode="auto">
          <a:xfrm>
            <a:off x="6837363" y="2046288"/>
            <a:ext cx="998537" cy="998537"/>
            <a:chOff x="6875080" y="3429000"/>
            <a:chExt cx="998530" cy="998530"/>
          </a:xfrm>
        </p:grpSpPr>
        <p:sp>
          <p:nvSpPr>
            <p:cNvPr id="27664" name="Oval 20"/>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sp>
          <p:nvSpPr>
            <p:cNvPr id="27665" name="Oval 21"/>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cxnSp>
          <p:nvCxnSpPr>
            <p:cNvPr id="27666" name="Straight Arrow Connector 23"/>
            <p:cNvCxnSpPr>
              <a:cxnSpLocks noChangeShapeType="1"/>
              <a:stCxn id="27664" idx="4"/>
              <a:endCxn id="27665"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
        <p:nvSpPr>
          <p:cNvPr id="27658" name="Right Arrow 25"/>
          <p:cNvSpPr>
            <a:spLocks noChangeArrowheads="1"/>
          </p:cNvSpPr>
          <p:nvPr/>
        </p:nvSpPr>
        <p:spPr bwMode="auto">
          <a:xfrm>
            <a:off x="846138" y="4119563"/>
            <a:ext cx="538162" cy="192087"/>
          </a:xfrm>
          <a:prstGeom prst="rightArrow">
            <a:avLst>
              <a:gd name="adj1" fmla="val 50000"/>
              <a:gd name="adj2" fmla="val 50028"/>
            </a:avLst>
          </a:prstGeom>
          <a:solidFill>
            <a:schemeClr val="accent1"/>
          </a:solidFill>
          <a:ln w="9525" algn="ctr">
            <a:solidFill>
              <a:schemeClr val="tx1"/>
            </a:solidFill>
            <a:round/>
            <a:headEnd/>
            <a:tailEnd/>
          </a:ln>
        </p:spPr>
        <p:txBody>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27659" name="TextBox 26"/>
          <p:cNvSpPr txBox="1">
            <a:spLocks noChangeArrowheads="1"/>
          </p:cNvSpPr>
          <p:nvPr/>
        </p:nvSpPr>
        <p:spPr bwMode="auto">
          <a:xfrm>
            <a:off x="846138" y="3735388"/>
            <a:ext cx="7112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r>
              <a:rPr lang="en-US" altLang="en-US" sz="1800"/>
              <a:t>Step3</a:t>
            </a:r>
          </a:p>
        </p:txBody>
      </p:sp>
      <p:grpSp>
        <p:nvGrpSpPr>
          <p:cNvPr id="5" name="Group 103"/>
          <p:cNvGrpSpPr>
            <a:grpSpLocks/>
          </p:cNvGrpSpPr>
          <p:nvPr/>
        </p:nvGrpSpPr>
        <p:grpSpPr bwMode="auto">
          <a:xfrm>
            <a:off x="1979613" y="3429000"/>
            <a:ext cx="998537" cy="998538"/>
            <a:chOff x="6875080" y="3429000"/>
            <a:chExt cx="998530" cy="998530"/>
          </a:xfrm>
        </p:grpSpPr>
        <p:sp>
          <p:nvSpPr>
            <p:cNvPr id="27661" name="Oval 28"/>
            <p:cNvSpPr>
              <a:spLocks noChangeArrowheads="1"/>
            </p:cNvSpPr>
            <p:nvPr/>
          </p:nvSpPr>
          <p:spPr bwMode="auto">
            <a:xfrm>
              <a:off x="7412750" y="3429000"/>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2</a:t>
              </a:r>
            </a:p>
          </p:txBody>
        </p:sp>
        <p:sp>
          <p:nvSpPr>
            <p:cNvPr id="27662" name="Oval 29"/>
            <p:cNvSpPr>
              <a:spLocks noChangeArrowheads="1"/>
            </p:cNvSpPr>
            <p:nvPr/>
          </p:nvSpPr>
          <p:spPr bwMode="auto">
            <a:xfrm>
              <a:off x="6875080" y="4005075"/>
              <a:ext cx="460860" cy="422455"/>
            </a:xfrm>
            <a:prstGeom prst="ellipse">
              <a:avLst/>
            </a:prstGeom>
            <a:solidFill>
              <a:schemeClr val="accent1"/>
            </a:solidFill>
            <a:ln w="9525" algn="ctr">
              <a:solidFill>
                <a:schemeClr val="tx1"/>
              </a:solidFill>
              <a:round/>
              <a:headEnd/>
              <a:tailEnd/>
            </a:ln>
          </p:spPr>
          <p:txBody>
            <a:bodyPr lIns="0" tIns="0" rIns="0" bIns="0"/>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algn="ctr" eaLnBrk="1" hangingPunct="1"/>
              <a:r>
                <a:rPr lang="en-US" altLang="en-US" sz="1600"/>
                <a:t>1</a:t>
              </a:r>
            </a:p>
          </p:txBody>
        </p:sp>
        <p:cxnSp>
          <p:nvCxnSpPr>
            <p:cNvPr id="27663" name="Straight Arrow Connector 30"/>
            <p:cNvCxnSpPr>
              <a:cxnSpLocks noChangeShapeType="1"/>
              <a:stCxn id="27661" idx="4"/>
              <a:endCxn id="27662" idx="0"/>
            </p:cNvCxnSpPr>
            <p:nvPr/>
          </p:nvCxnSpPr>
          <p:spPr bwMode="auto">
            <a:xfrm flipH="1">
              <a:off x="7105510" y="3851455"/>
              <a:ext cx="537670" cy="15362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Tree>
    <p:extLst>
      <p:ext uri="{BB962C8B-B14F-4D97-AF65-F5344CB8AC3E}">
        <p14:creationId xmlns="" xmlns:p14="http://schemas.microsoft.com/office/powerpoint/2010/main" val="21341997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Notes on Heapsort</a:t>
            </a:r>
          </a:p>
        </p:txBody>
      </p:sp>
      <p:sp>
        <p:nvSpPr>
          <p:cNvPr id="28675" name="Content Placeholder 2"/>
          <p:cNvSpPr>
            <a:spLocks noGrp="1"/>
          </p:cNvSpPr>
          <p:nvPr>
            <p:ph idx="1"/>
          </p:nvPr>
        </p:nvSpPr>
        <p:spPr/>
        <p:txBody>
          <a:bodyPr/>
          <a:lstStyle/>
          <a:p>
            <a:pPr eaLnBrk="1" hangingPunct="1"/>
            <a:r>
              <a:rPr lang="en-US" altLang="en-US" dirty="0" smtClean="0"/>
              <a:t>Time efficiency:</a:t>
            </a:r>
          </a:p>
          <a:p>
            <a:pPr lvl="1" eaLnBrk="1" hangingPunct="1"/>
            <a:r>
              <a:rPr lang="en-US" altLang="en-US" dirty="0" smtClean="0"/>
              <a:t>Worst case</a:t>
            </a:r>
          </a:p>
          <a:p>
            <a:pPr eaLnBrk="1" hangingPunct="1"/>
            <a:endParaRPr lang="en-US" altLang="en-US" dirty="0" smtClean="0"/>
          </a:p>
          <a:p>
            <a:pPr lvl="1" eaLnBrk="1" hangingPunct="1"/>
            <a:endParaRPr lang="en-US" altLang="en-US" dirty="0" smtClean="0"/>
          </a:p>
          <a:p>
            <a:pPr lvl="1" eaLnBrk="1" hangingPunct="1"/>
            <a:r>
              <a:rPr lang="en-US" altLang="en-US" dirty="0" smtClean="0"/>
              <a:t>Average case efficiency is also</a:t>
            </a:r>
          </a:p>
          <a:p>
            <a:pPr eaLnBrk="1" hangingPunct="1"/>
            <a:r>
              <a:rPr lang="en-US" altLang="en-US" dirty="0" smtClean="0"/>
              <a:t>Advantage: in place – no additional space needed</a:t>
            </a:r>
          </a:p>
          <a:p>
            <a:pPr eaLnBrk="1" hangingPunct="1"/>
            <a:r>
              <a:rPr lang="en-US" altLang="en-US" dirty="0" smtClean="0"/>
              <a:t>Disadvantage: not stable</a:t>
            </a:r>
          </a:p>
          <a:p>
            <a:endParaRPr lang="en-US" altLang="en-US" dirty="0" smtClean="0"/>
          </a:p>
        </p:txBody>
      </p:sp>
      <p:graphicFrame>
        <p:nvGraphicFramePr>
          <p:cNvPr id="28676" name="Object 3"/>
          <p:cNvGraphicFramePr>
            <a:graphicFrameLocks noChangeAspect="1"/>
          </p:cNvGraphicFramePr>
          <p:nvPr>
            <p:extLst>
              <p:ext uri="{D42A27DB-BD31-4B8C-83A1-F6EECF244321}">
                <p14:modId xmlns="" xmlns:p14="http://schemas.microsoft.com/office/powerpoint/2010/main" val="3684818864"/>
              </p:ext>
            </p:extLst>
          </p:nvPr>
        </p:nvGraphicFramePr>
        <p:xfrm>
          <a:off x="2574925" y="2238375"/>
          <a:ext cx="3548063" cy="836613"/>
        </p:xfrm>
        <a:graphic>
          <a:graphicData uri="http://schemas.openxmlformats.org/presentationml/2006/ole">
            <p:oleObj spid="_x0000_s93186" name="Equation" r:id="rId4" imgW="1828800" imgH="431640" progId="Equation.3">
              <p:embed/>
            </p:oleObj>
          </a:graphicData>
        </a:graphic>
      </p:graphicFrame>
      <p:graphicFrame>
        <p:nvGraphicFramePr>
          <p:cNvPr id="28677" name="Object 4"/>
          <p:cNvGraphicFramePr>
            <a:graphicFrameLocks noChangeAspect="1"/>
          </p:cNvGraphicFramePr>
          <p:nvPr/>
        </p:nvGraphicFramePr>
        <p:xfrm>
          <a:off x="4840288" y="3275013"/>
          <a:ext cx="1281112" cy="393700"/>
        </p:xfrm>
        <a:graphic>
          <a:graphicData uri="http://schemas.openxmlformats.org/presentationml/2006/ole">
            <p:oleObj spid="_x0000_s93187" name="Equation" r:id="rId5" imgW="660113" imgH="203112" progId="Equation.3">
              <p:embed/>
            </p:oleObj>
          </a:graphicData>
        </a:graphic>
      </p:graphicFrame>
    </p:spTree>
    <p:extLst>
      <p:ext uri="{BB962C8B-B14F-4D97-AF65-F5344CB8AC3E}">
        <p14:creationId xmlns="" xmlns:p14="http://schemas.microsoft.com/office/powerpoint/2010/main" val="31312134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3124200" y="5003605"/>
            <a:ext cx="2895600" cy="1701995"/>
          </a:xfrm>
        </p:spPr>
        <p:txBody>
          <a:bodyPr/>
          <a:lstStyle/>
          <a:p>
            <a:r>
              <a:rPr lang="en-US" dirty="0"/>
              <a:t>A. </a:t>
            </a:r>
            <a:r>
              <a:rPr lang="en-US" dirty="0" err="1"/>
              <a:t>Levitin</a:t>
            </a:r>
            <a:r>
              <a:rPr lang="en-US" dirty="0"/>
              <a:t> “Introduction to the Design &amp; Analysis of Algorithms,” 3rd ed., Ch. 6 ©2012 Pearson Education, Inc. Upper Saddle River, NJ. All Rights Reserved. </a:t>
            </a:r>
          </a:p>
        </p:txBody>
      </p:sp>
      <p:sp>
        <p:nvSpPr>
          <p:cNvPr id="5" name="Slide Number Placeholder 5"/>
          <p:cNvSpPr>
            <a:spLocks noGrp="1"/>
          </p:cNvSpPr>
          <p:nvPr>
            <p:ph type="sldNum" sz="quarter" idx="12"/>
          </p:nvPr>
        </p:nvSpPr>
        <p:spPr/>
        <p:txBody>
          <a:bodyPr/>
          <a:lstStyle/>
          <a:p>
            <a:fld id="{4B36A33E-55FE-4F8D-A8B2-6586AE7A89BE}" type="slidenum">
              <a:rPr lang="en-US"/>
              <a:pPr/>
              <a:t>54</a:t>
            </a:fld>
            <a:endParaRPr lang="en-US"/>
          </a:p>
        </p:txBody>
      </p:sp>
      <p:sp>
        <p:nvSpPr>
          <p:cNvPr id="436226" name="Rectangle 2"/>
          <p:cNvSpPr>
            <a:spLocks noGrp="1" noChangeArrowheads="1"/>
          </p:cNvSpPr>
          <p:nvPr>
            <p:ph type="title"/>
          </p:nvPr>
        </p:nvSpPr>
        <p:spPr/>
        <p:txBody>
          <a:bodyPr/>
          <a:lstStyle/>
          <a:p>
            <a:r>
              <a:rPr lang="en-US"/>
              <a:t>Problem Reduction</a:t>
            </a:r>
          </a:p>
        </p:txBody>
      </p:sp>
      <p:sp>
        <p:nvSpPr>
          <p:cNvPr id="436227" name="Rectangle 3"/>
          <p:cNvSpPr>
            <a:spLocks noGrp="1" noChangeArrowheads="1"/>
          </p:cNvSpPr>
          <p:nvPr>
            <p:ph type="body" idx="1"/>
          </p:nvPr>
        </p:nvSpPr>
        <p:spPr/>
        <p:txBody>
          <a:bodyPr/>
          <a:lstStyle/>
          <a:p>
            <a:pPr>
              <a:buFont typeface="Monotype Sorts" pitchFamily="2" charset="2"/>
              <a:buNone/>
            </a:pPr>
            <a:r>
              <a:rPr lang="en-US"/>
              <a:t>This variation of transform-and-conquer solves a problem by a transforming it into different problem for which an algorithm is already available.</a:t>
            </a:r>
          </a:p>
          <a:p>
            <a:pPr>
              <a:buFont typeface="Monotype Sorts" pitchFamily="2" charset="2"/>
              <a:buNone/>
            </a:pPr>
            <a:endParaRPr lang="en-US"/>
          </a:p>
          <a:p>
            <a:pPr>
              <a:buFont typeface="Monotype Sorts" pitchFamily="2" charset="2"/>
              <a:buNone/>
            </a:pPr>
            <a:r>
              <a:rPr lang="en-US"/>
              <a:t>To be of practical value, the combined time of the transformation and solving the other problem should be smaller than solving the problem as given by another method. </a:t>
            </a:r>
            <a:br>
              <a:rPr lang="en-US"/>
            </a:br>
            <a:endParaRPr lang="en-US"/>
          </a:p>
          <a:p>
            <a:pPr>
              <a:buFont typeface="Monotype Sorts" pitchFamily="2" charset="2"/>
              <a:buNone/>
            </a:pP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3189420" y="6002135"/>
            <a:ext cx="2895600" cy="228600"/>
          </a:xfrm>
        </p:spPr>
        <p:txBody>
          <a:bodyPr/>
          <a:lstStyle/>
          <a:p>
            <a:r>
              <a:rPr lang="en-US" dirty="0"/>
              <a:t>A. </a:t>
            </a:r>
            <a:r>
              <a:rPr lang="en-US" dirty="0" err="1"/>
              <a:t>Levitin</a:t>
            </a:r>
            <a:r>
              <a:rPr lang="en-US" dirty="0"/>
              <a:t> “Introduction to the Design &amp; Analysis of Algorithms,” 3rd ed., Ch. 6 ©2012 Pearson Education, Inc. Upper Saddle River, NJ. All Rights Reserved. </a:t>
            </a:r>
          </a:p>
        </p:txBody>
      </p:sp>
      <p:sp>
        <p:nvSpPr>
          <p:cNvPr id="5" name="Slide Number Placeholder 5"/>
          <p:cNvSpPr>
            <a:spLocks noGrp="1"/>
          </p:cNvSpPr>
          <p:nvPr>
            <p:ph type="sldNum" sz="quarter" idx="12"/>
          </p:nvPr>
        </p:nvSpPr>
        <p:spPr/>
        <p:txBody>
          <a:bodyPr/>
          <a:lstStyle/>
          <a:p>
            <a:fld id="{EC0C7A84-9C21-4E2D-AC24-5985AD51EB9C}" type="slidenum">
              <a:rPr lang="en-US"/>
              <a:pPr/>
              <a:t>55</a:t>
            </a:fld>
            <a:endParaRPr lang="en-US"/>
          </a:p>
        </p:txBody>
      </p:sp>
      <p:sp>
        <p:nvSpPr>
          <p:cNvPr id="437250" name="Rectangle 2"/>
          <p:cNvSpPr>
            <a:spLocks noGrp="1" noChangeArrowheads="1"/>
          </p:cNvSpPr>
          <p:nvPr>
            <p:ph type="title"/>
          </p:nvPr>
        </p:nvSpPr>
        <p:spPr>
          <a:xfrm>
            <a:off x="385855" y="625435"/>
            <a:ext cx="8305800" cy="685800"/>
          </a:xfrm>
        </p:spPr>
        <p:txBody>
          <a:bodyPr/>
          <a:lstStyle/>
          <a:p>
            <a:r>
              <a:rPr lang="en-US" sz="3200" dirty="0"/>
              <a:t>Examples of Solving Problems by Reduction</a:t>
            </a:r>
          </a:p>
        </p:txBody>
      </p:sp>
      <p:sp>
        <p:nvSpPr>
          <p:cNvPr id="437251" name="Rectangle 3"/>
          <p:cNvSpPr>
            <a:spLocks noGrp="1" noChangeArrowheads="1"/>
          </p:cNvSpPr>
          <p:nvPr>
            <p:ph type="body" idx="1"/>
          </p:nvPr>
        </p:nvSpPr>
        <p:spPr/>
        <p:txBody>
          <a:bodyPr/>
          <a:lstStyle/>
          <a:p>
            <a:r>
              <a:rPr lang="en-US"/>
              <a:t>computing lcm(</a:t>
            </a:r>
            <a:r>
              <a:rPr lang="en-US" i="1"/>
              <a:t>m</a:t>
            </a:r>
            <a:r>
              <a:rPr lang="en-US"/>
              <a:t>, </a:t>
            </a:r>
            <a:r>
              <a:rPr lang="en-US" i="1"/>
              <a:t>n</a:t>
            </a:r>
            <a:r>
              <a:rPr lang="en-US"/>
              <a:t>) via computing gcd(</a:t>
            </a:r>
            <a:r>
              <a:rPr lang="en-US" i="1"/>
              <a:t>m, n</a:t>
            </a:r>
            <a:r>
              <a:rPr lang="en-US"/>
              <a:t>)</a:t>
            </a:r>
            <a:br>
              <a:rPr lang="en-US"/>
            </a:br>
            <a:endParaRPr lang="en-US"/>
          </a:p>
          <a:p>
            <a:r>
              <a:rPr lang="en-US"/>
              <a:t>counting number of paths of length </a:t>
            </a:r>
            <a:r>
              <a:rPr lang="en-US" i="1"/>
              <a:t>n </a:t>
            </a:r>
            <a:r>
              <a:rPr lang="en-US"/>
              <a:t>in a graph by raising the graph’s adjacency matrix to the </a:t>
            </a:r>
            <a:r>
              <a:rPr lang="en-US" i="1"/>
              <a:t>n-</a:t>
            </a:r>
            <a:r>
              <a:rPr lang="en-US"/>
              <a:t>th power</a:t>
            </a:r>
            <a:br>
              <a:rPr lang="en-US"/>
            </a:br>
            <a:endParaRPr lang="en-US"/>
          </a:p>
          <a:p>
            <a:r>
              <a:rPr lang="en-US"/>
              <a:t>transforming a maximization problem to a minimization problem and vice versa (also, min-heap construction)</a:t>
            </a:r>
            <a:br>
              <a:rPr lang="en-US"/>
            </a:br>
            <a:endParaRPr lang="en-US"/>
          </a:p>
          <a:p>
            <a:r>
              <a:rPr lang="en-US"/>
              <a:t>linear programming</a:t>
            </a:r>
            <a:br>
              <a:rPr lang="en-US"/>
            </a:br>
            <a:endParaRPr lang="en-US"/>
          </a:p>
          <a:p>
            <a:r>
              <a:rPr lang="en-US"/>
              <a:t>reduction to graph problems (e.g., solving puzzles via state-space graphs) </a:t>
            </a:r>
          </a:p>
          <a:p>
            <a:pPr>
              <a:buFont typeface="Monotype Sorts" pitchFamily="2" charset="2"/>
              <a:buNone/>
            </a:pP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 mod 4 = 3</a:t>
            </a:r>
            <a:endParaRPr lang="en-US" dirty="0"/>
          </a:p>
        </p:txBody>
      </p:sp>
      <p:pic>
        <p:nvPicPr>
          <p:cNvPr id="94210" name="Picture 2" descr="http://www.astekweb.com/wp-content/uploads/2012/12/C-H-Research-9.gif"/>
          <p:cNvPicPr>
            <a:picLocks noChangeAspect="1" noChangeArrowheads="1"/>
          </p:cNvPicPr>
          <p:nvPr/>
        </p:nvPicPr>
        <p:blipFill>
          <a:blip r:embed="rId2" cstate="print"/>
          <a:srcRect/>
          <a:stretch>
            <a:fillRect/>
          </a:stretch>
        </p:blipFill>
        <p:spPr bwMode="auto">
          <a:xfrm>
            <a:off x="808310" y="2353660"/>
            <a:ext cx="7720588" cy="24963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09600"/>
            <a:ext cx="8148638" cy="838200"/>
          </a:xfrm>
        </p:spPr>
        <p:txBody>
          <a:bodyPr/>
          <a:lstStyle/>
          <a:p>
            <a:pPr eaLnBrk="1" hangingPunct="1"/>
            <a:r>
              <a:rPr lang="en-US" altLang="en-US" dirty="0" smtClean="0"/>
              <a:t>Example 3: Finding Repeated Elements/Array Uniqueness</a:t>
            </a:r>
          </a:p>
        </p:txBody>
      </p:sp>
      <p:sp>
        <p:nvSpPr>
          <p:cNvPr id="15363" name="Rectangle 3"/>
          <p:cNvSpPr>
            <a:spLocks noGrp="1" noChangeArrowheads="1"/>
          </p:cNvSpPr>
          <p:nvPr>
            <p:ph type="body" idx="1"/>
          </p:nvPr>
        </p:nvSpPr>
        <p:spPr/>
        <p:txBody>
          <a:bodyPr/>
          <a:lstStyle/>
          <a:p>
            <a:pPr marL="0" indent="0" eaLnBrk="1" hangingPunct="1"/>
            <a:r>
              <a:rPr lang="en-US" altLang="en-US" dirty="0" smtClean="0"/>
              <a:t>Presorting-based algorithm: </a:t>
            </a:r>
          </a:p>
          <a:p>
            <a:pPr lvl="1" eaLnBrk="1" hangingPunct="1"/>
            <a:r>
              <a:rPr lang="en-US" altLang="en-US" dirty="0" smtClean="0">
                <a:cs typeface="Times New Roman" pitchFamily="18" charset="0"/>
              </a:rPr>
              <a:t>Sort the array </a:t>
            </a:r>
          </a:p>
          <a:p>
            <a:pPr lvl="1" eaLnBrk="1" hangingPunct="1"/>
            <a:r>
              <a:rPr lang="en-US" altLang="en-US" dirty="0" smtClean="0">
                <a:cs typeface="Times New Roman" pitchFamily="18" charset="0"/>
              </a:rPr>
              <a:t>Scan array to find repeated </a:t>
            </a:r>
            <a:r>
              <a:rPr lang="en-US" altLang="en-US" u="sng" dirty="0" smtClean="0">
                <a:cs typeface="Times New Roman" pitchFamily="18" charset="0"/>
              </a:rPr>
              <a:t>adjacent</a:t>
            </a:r>
            <a:r>
              <a:rPr lang="en-US" altLang="en-US" dirty="0" smtClean="0">
                <a:cs typeface="Times New Roman" pitchFamily="18" charset="0"/>
              </a:rPr>
              <a:t> elements: </a:t>
            </a:r>
          </a:p>
          <a:p>
            <a:pPr marL="0" indent="0" eaLnBrk="1" hangingPunct="1"/>
            <a:endParaRPr lang="en-US" altLang="en-US" dirty="0" smtClean="0">
              <a:cs typeface="Times New Roman" pitchFamily="18" charset="0"/>
            </a:endParaRPr>
          </a:p>
        </p:txBody>
      </p:sp>
      <p:graphicFrame>
        <p:nvGraphicFramePr>
          <p:cNvPr id="8" name="Object 7"/>
          <p:cNvGraphicFramePr>
            <a:graphicFrameLocks noChangeAspect="1"/>
          </p:cNvGraphicFramePr>
          <p:nvPr>
            <p:extLst>
              <p:ext uri="{D42A27DB-BD31-4B8C-83A1-F6EECF244321}">
                <p14:modId xmlns="" xmlns:p14="http://schemas.microsoft.com/office/powerpoint/2010/main" val="1118627625"/>
              </p:ext>
            </p:extLst>
          </p:nvPr>
        </p:nvGraphicFramePr>
        <p:xfrm>
          <a:off x="347450" y="3044950"/>
          <a:ext cx="8291192" cy="3033995"/>
        </p:xfrm>
        <a:graphic>
          <a:graphicData uri="http://schemas.openxmlformats.org/presentationml/2006/ole">
            <p:oleObj spid="_x0000_s25648" name="Equation" r:id="rId4" imgW="4241520" imgH="1549080" progId="Equation.3">
              <p:embed/>
            </p:oleObj>
          </a:graphicData>
        </a:graphic>
      </p:graphicFrame>
    </p:spTree>
    <p:extLst>
      <p:ext uri="{BB962C8B-B14F-4D97-AF65-F5344CB8AC3E}">
        <p14:creationId xmlns="" xmlns:p14="http://schemas.microsoft.com/office/powerpoint/2010/main" val="1268157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09600"/>
            <a:ext cx="8148638" cy="838200"/>
          </a:xfrm>
        </p:spPr>
        <p:txBody>
          <a:bodyPr/>
          <a:lstStyle/>
          <a:p>
            <a:pPr eaLnBrk="1" hangingPunct="1"/>
            <a:r>
              <a:rPr lang="en-US" altLang="en-US" dirty="0"/>
              <a:t>Example 3: Finding </a:t>
            </a:r>
            <a:r>
              <a:rPr lang="en-US" altLang="en-US" dirty="0" smtClean="0"/>
              <a:t>Repeated Elements/Array Uniqueness</a:t>
            </a:r>
          </a:p>
        </p:txBody>
      </p:sp>
      <p:sp>
        <p:nvSpPr>
          <p:cNvPr id="15363" name="Rectangle 3"/>
          <p:cNvSpPr>
            <a:spLocks noGrp="1" noChangeArrowheads="1"/>
          </p:cNvSpPr>
          <p:nvPr>
            <p:ph type="body" idx="1"/>
          </p:nvPr>
        </p:nvSpPr>
        <p:spPr/>
        <p:txBody>
          <a:bodyPr/>
          <a:lstStyle/>
          <a:p>
            <a:pPr marL="0" indent="0" eaLnBrk="1" hangingPunct="1"/>
            <a:r>
              <a:rPr lang="en-US" altLang="en-US" dirty="0">
                <a:cs typeface="Times New Roman" pitchFamily="18" charset="0"/>
              </a:rPr>
              <a:t>Brute force algorithm: </a:t>
            </a:r>
            <a:endParaRPr lang="en-US" altLang="en-US" dirty="0" smtClean="0">
              <a:cs typeface="Times New Roman" pitchFamily="18" charset="0"/>
            </a:endParaRPr>
          </a:p>
          <a:p>
            <a:pPr marL="171450" lvl="1" indent="0" eaLnBrk="1" hangingPunct="1"/>
            <a:r>
              <a:rPr lang="en-US" altLang="en-US" dirty="0" smtClean="0">
                <a:cs typeface="Times New Roman" pitchFamily="18" charset="0"/>
              </a:rPr>
              <a:t> Worst case: </a:t>
            </a:r>
            <a:r>
              <a:rPr lang="el-GR" altLang="en-US" dirty="0" smtClean="0">
                <a:cs typeface="Times New Roman" pitchFamily="18" charset="0"/>
              </a:rPr>
              <a:t>Θ</a:t>
            </a:r>
            <a:r>
              <a:rPr lang="en-US" altLang="en-US" dirty="0">
                <a:cs typeface="Times New Roman" pitchFamily="18" charset="0"/>
              </a:rPr>
              <a:t>(</a:t>
            </a:r>
            <a:r>
              <a:rPr lang="en-US" altLang="en-US" i="1" dirty="0">
                <a:cs typeface="Times New Roman" pitchFamily="18" charset="0"/>
              </a:rPr>
              <a:t>n</a:t>
            </a:r>
            <a:r>
              <a:rPr lang="en-US" altLang="en-US" baseline="30000" dirty="0">
                <a:cs typeface="Times New Roman" pitchFamily="18" charset="0"/>
              </a:rPr>
              <a:t>2</a:t>
            </a:r>
            <a:r>
              <a:rPr lang="en-US" altLang="en-US" dirty="0">
                <a:cs typeface="Times New Roman" pitchFamily="18" charset="0"/>
              </a:rPr>
              <a:t>) </a:t>
            </a:r>
          </a:p>
          <a:p>
            <a:pPr marL="0" indent="0" eaLnBrk="1" hangingPunct="1"/>
            <a:endParaRPr lang="en-US" altLang="en-US" dirty="0" smtClean="0"/>
          </a:p>
          <a:p>
            <a:pPr marL="0" indent="0" eaLnBrk="1" hangingPunct="1"/>
            <a:endParaRPr lang="en-US" altLang="en-US" dirty="0"/>
          </a:p>
          <a:p>
            <a:pPr marL="0" indent="0" eaLnBrk="1" hangingPunct="1"/>
            <a:endParaRPr lang="en-US" altLang="en-US" dirty="0"/>
          </a:p>
          <a:p>
            <a:pPr marL="0" indent="0" eaLnBrk="1" hangingPunct="1"/>
            <a:r>
              <a:rPr lang="en-US" altLang="en-US" dirty="0" smtClean="0"/>
              <a:t>Presorting-based algorithm: </a:t>
            </a:r>
          </a:p>
          <a:p>
            <a:pPr lvl="1" eaLnBrk="1" hangingPunct="1"/>
            <a:r>
              <a:rPr lang="en-US" altLang="en-US" dirty="0" smtClean="0">
                <a:cs typeface="Times New Roman" pitchFamily="18" charset="0"/>
              </a:rPr>
              <a:t>Sort the array: </a:t>
            </a:r>
            <a:r>
              <a:rPr lang="el-GR" altLang="en-US" dirty="0" smtClean="0">
                <a:cs typeface="Times New Roman" pitchFamily="18" charset="0"/>
              </a:rPr>
              <a:t>Θ</a:t>
            </a:r>
            <a:r>
              <a:rPr lang="en-US" altLang="en-US" dirty="0" smtClean="0">
                <a:cs typeface="Times New Roman" pitchFamily="18" charset="0"/>
              </a:rPr>
              <a:t>(</a:t>
            </a:r>
            <a:r>
              <a:rPr lang="en-US" altLang="en-US" i="1" dirty="0" err="1" smtClean="0">
                <a:cs typeface="Times New Roman" pitchFamily="18" charset="0"/>
              </a:rPr>
              <a:t>n</a:t>
            </a:r>
            <a:r>
              <a:rPr lang="en-US" altLang="en-US" dirty="0" err="1" smtClean="0">
                <a:cs typeface="Times New Roman" pitchFamily="18" charset="0"/>
              </a:rPr>
              <a:t>log</a:t>
            </a:r>
            <a:r>
              <a:rPr lang="en-US" altLang="en-US" i="1" dirty="0" err="1" smtClean="0">
                <a:cs typeface="Times New Roman" pitchFamily="18" charset="0"/>
              </a:rPr>
              <a:t>n</a:t>
            </a:r>
            <a:r>
              <a:rPr lang="en-US" altLang="en-US" dirty="0" smtClean="0">
                <a:cs typeface="Times New Roman" pitchFamily="18" charset="0"/>
              </a:rPr>
              <a:t>) </a:t>
            </a:r>
          </a:p>
          <a:p>
            <a:pPr lvl="1" eaLnBrk="1" hangingPunct="1"/>
            <a:r>
              <a:rPr lang="en-US" altLang="en-US" dirty="0" smtClean="0">
                <a:cs typeface="Times New Roman" pitchFamily="18" charset="0"/>
              </a:rPr>
              <a:t>scan array to find repeated </a:t>
            </a:r>
            <a:r>
              <a:rPr lang="en-US" altLang="en-US" u="sng" dirty="0" smtClean="0">
                <a:cs typeface="Times New Roman" pitchFamily="18" charset="0"/>
              </a:rPr>
              <a:t>adjacent</a:t>
            </a:r>
            <a:r>
              <a:rPr lang="en-US" altLang="en-US" dirty="0" smtClean="0">
                <a:cs typeface="Times New Roman" pitchFamily="18" charset="0"/>
              </a:rPr>
              <a:t> elements: </a:t>
            </a:r>
            <a:r>
              <a:rPr lang="el-GR" altLang="en-US" dirty="0" smtClean="0">
                <a:cs typeface="Times New Roman" pitchFamily="18" charset="0"/>
              </a:rPr>
              <a:t>Θ</a:t>
            </a:r>
            <a:r>
              <a:rPr lang="en-US" altLang="en-US" dirty="0" smtClean="0">
                <a:cs typeface="Times New Roman" pitchFamily="18" charset="0"/>
              </a:rPr>
              <a:t>(</a:t>
            </a:r>
            <a:r>
              <a:rPr lang="en-US" altLang="en-US" i="1" dirty="0" smtClean="0">
                <a:cs typeface="Times New Roman" pitchFamily="18" charset="0"/>
              </a:rPr>
              <a:t>n</a:t>
            </a:r>
            <a:r>
              <a:rPr lang="en-US" altLang="en-US" dirty="0" smtClean="0">
                <a:cs typeface="Times New Roman" pitchFamily="18" charset="0"/>
              </a:rPr>
              <a:t>) </a:t>
            </a:r>
          </a:p>
          <a:p>
            <a:pPr marL="0" indent="0" eaLnBrk="1" hangingPunct="1"/>
            <a:endParaRPr lang="en-US" altLang="en-US" dirty="0" smtClean="0">
              <a:cs typeface="Times New Roman" pitchFamily="18" charset="0"/>
            </a:endParaRPr>
          </a:p>
          <a:p>
            <a:pPr marL="0" indent="0" eaLnBrk="1" hangingPunct="1"/>
            <a:r>
              <a:rPr lang="en-US" altLang="en-US" u="sng" dirty="0" smtClean="0">
                <a:cs typeface="Times New Roman" pitchFamily="18" charset="0"/>
              </a:rPr>
              <a:t>Conclusion:</a:t>
            </a:r>
            <a:r>
              <a:rPr lang="en-US" altLang="en-US" dirty="0" smtClean="0">
                <a:cs typeface="Times New Roman" pitchFamily="18" charset="0"/>
              </a:rPr>
              <a:t> Presorting yields </a:t>
            </a:r>
            <a:r>
              <a:rPr lang="en-US" altLang="en-US" u="sng" dirty="0" smtClean="0">
                <a:cs typeface="Times New Roman" pitchFamily="18" charset="0"/>
              </a:rPr>
              <a:t>significant</a:t>
            </a:r>
            <a:r>
              <a:rPr lang="en-US" altLang="en-US" dirty="0" smtClean="0">
                <a:cs typeface="Times New Roman" pitchFamily="18" charset="0"/>
              </a:rPr>
              <a:t> improvement</a:t>
            </a:r>
          </a:p>
          <a:p>
            <a:pPr marL="0" indent="0" eaLnBrk="1" hangingPunct="1"/>
            <a:endParaRPr lang="en-US" altLang="en-US" dirty="0" smtClean="0">
              <a:cs typeface="Times New Roman" pitchFamily="18" charset="0"/>
            </a:endParaRPr>
          </a:p>
        </p:txBody>
      </p:sp>
      <p:sp>
        <p:nvSpPr>
          <p:cNvPr id="15364" name="AutoShape 4"/>
          <p:cNvSpPr>
            <a:spLocks/>
          </p:cNvSpPr>
          <p:nvPr/>
        </p:nvSpPr>
        <p:spPr bwMode="auto">
          <a:xfrm>
            <a:off x="7188140" y="4390955"/>
            <a:ext cx="152400" cy="685800"/>
          </a:xfrm>
          <a:prstGeom prst="rightBrace">
            <a:avLst>
              <a:gd name="adj1" fmla="val 37500"/>
              <a:gd name="adj2" fmla="val 50000"/>
            </a:avLst>
          </a:prstGeom>
          <a:noFill/>
          <a:ln w="12700">
            <a:solidFill>
              <a:srgbClr val="FF0000"/>
            </a:solidFill>
            <a:round/>
            <a:headEnd type="none" w="sm" len="sm"/>
            <a:tailEnd type="triangle" w="sm" len="sm"/>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i="1">
                <a:solidFill>
                  <a:schemeClr val="tx1"/>
                </a:solidFill>
                <a:latin typeface="Times New Roman" pitchFamily="18" charset="0"/>
              </a:defRPr>
            </a:lvl1pPr>
            <a:lvl2pPr marL="742950" indent="-285750" eaLnBrk="0" hangingPunct="0">
              <a:defRPr sz="2400" b="1" i="1">
                <a:solidFill>
                  <a:schemeClr val="tx1"/>
                </a:solidFill>
                <a:latin typeface="Times New Roman" pitchFamily="18" charset="0"/>
              </a:defRPr>
            </a:lvl2pPr>
            <a:lvl3pPr marL="1143000" indent="-228600" eaLnBrk="0" hangingPunct="0">
              <a:defRPr sz="2400" b="1" i="1">
                <a:solidFill>
                  <a:schemeClr val="tx1"/>
                </a:solidFill>
                <a:latin typeface="Times New Roman" pitchFamily="18" charset="0"/>
              </a:defRPr>
            </a:lvl3pPr>
            <a:lvl4pPr marL="1600200" indent="-228600" eaLnBrk="0" hangingPunct="0">
              <a:defRPr sz="2400" b="1" i="1">
                <a:solidFill>
                  <a:schemeClr val="tx1"/>
                </a:solidFill>
                <a:latin typeface="Times New Roman" pitchFamily="18" charset="0"/>
              </a:defRPr>
            </a:lvl4pPr>
            <a:lvl5pPr marL="2057400" indent="-228600" eaLnBrk="0" hangingPunct="0">
              <a:defRPr sz="2400" b="1" i="1">
                <a:solidFill>
                  <a:schemeClr val="tx1"/>
                </a:solidFill>
                <a:latin typeface="Times New Roman" pitchFamily="18" charset="0"/>
              </a:defRPr>
            </a:lvl5pPr>
            <a:lvl6pPr marL="2514600" indent="-228600" eaLnBrk="0" fontAlgn="base" hangingPunct="0">
              <a:spcBef>
                <a:spcPct val="0"/>
              </a:spcBef>
              <a:spcAft>
                <a:spcPct val="0"/>
              </a:spcAft>
              <a:defRPr sz="2400" b="1" i="1">
                <a:solidFill>
                  <a:schemeClr val="tx1"/>
                </a:solidFill>
                <a:latin typeface="Times New Roman" pitchFamily="18" charset="0"/>
              </a:defRPr>
            </a:lvl6pPr>
            <a:lvl7pPr marL="2971800" indent="-228600" eaLnBrk="0" fontAlgn="base" hangingPunct="0">
              <a:spcBef>
                <a:spcPct val="0"/>
              </a:spcBef>
              <a:spcAft>
                <a:spcPct val="0"/>
              </a:spcAft>
              <a:defRPr sz="2400" b="1" i="1">
                <a:solidFill>
                  <a:schemeClr val="tx1"/>
                </a:solidFill>
                <a:latin typeface="Times New Roman" pitchFamily="18" charset="0"/>
              </a:defRPr>
            </a:lvl7pPr>
            <a:lvl8pPr marL="3429000" indent="-228600" eaLnBrk="0" fontAlgn="base" hangingPunct="0">
              <a:spcBef>
                <a:spcPct val="0"/>
              </a:spcBef>
              <a:spcAft>
                <a:spcPct val="0"/>
              </a:spcAft>
              <a:defRPr sz="2400" b="1" i="1">
                <a:solidFill>
                  <a:schemeClr val="tx1"/>
                </a:solidFill>
                <a:latin typeface="Times New Roman" pitchFamily="18" charset="0"/>
              </a:defRPr>
            </a:lvl8pPr>
            <a:lvl9pPr marL="3886200" indent="-228600" eaLnBrk="0" fontAlgn="base" hangingPunct="0">
              <a:spcBef>
                <a:spcPct val="0"/>
              </a:spcBef>
              <a:spcAft>
                <a:spcPct val="0"/>
              </a:spcAft>
              <a:defRPr sz="2400" b="1" i="1">
                <a:solidFill>
                  <a:schemeClr val="tx1"/>
                </a:solidFill>
                <a:latin typeface="Times New Roman" pitchFamily="18" charset="0"/>
              </a:defRPr>
            </a:lvl9pPr>
          </a:lstStyle>
          <a:p>
            <a:pPr eaLnBrk="1" hangingPunct="1"/>
            <a:endParaRPr lang="en-US" altLang="en-US"/>
          </a:p>
        </p:txBody>
      </p:sp>
      <p:sp>
        <p:nvSpPr>
          <p:cNvPr id="354309" name="Text Box 5"/>
          <p:cNvSpPr txBox="1">
            <a:spLocks noChangeArrowheads="1"/>
          </p:cNvSpPr>
          <p:nvPr/>
        </p:nvSpPr>
        <p:spPr bwMode="auto">
          <a:xfrm>
            <a:off x="7525052" y="4503022"/>
            <a:ext cx="1364476" cy="461665"/>
          </a:xfrm>
          <a:prstGeom prst="rect">
            <a:avLst/>
          </a:prstGeom>
          <a:noFill/>
          <a:ln w="12700">
            <a:noFill/>
            <a:miter lim="800000"/>
            <a:headEnd type="none" w="sm" len="sm"/>
            <a:tailEnd type="none" w="sm" len="sm"/>
          </a:ln>
          <a:effectLst/>
        </p:spPr>
        <p:txBody>
          <a:bodyPr wrap="none">
            <a:spAutoFit/>
          </a:bodyPr>
          <a:lstStyle/>
          <a:p>
            <a:pPr algn="ctr" eaLnBrk="0" hangingPunct="0">
              <a:defRPr/>
            </a:pPr>
            <a:r>
              <a:rPr kumimoji="1" lang="el-GR" i="0" dirty="0">
                <a:effectLst>
                  <a:outerShdw blurRad="38100" dist="38100" dir="2700000" algn="tl">
                    <a:srgbClr val="C0C0C0"/>
                  </a:outerShdw>
                </a:effectLst>
              </a:rPr>
              <a:t>Θ</a:t>
            </a:r>
            <a:r>
              <a:rPr kumimoji="1" lang="en-US" i="0" dirty="0" smtClean="0">
                <a:effectLst>
                  <a:outerShdw blurRad="38100" dist="38100" dir="2700000" algn="tl">
                    <a:srgbClr val="C0C0C0"/>
                  </a:outerShdw>
                </a:effectLst>
              </a:rPr>
              <a:t>(</a:t>
            </a:r>
            <a:r>
              <a:rPr kumimoji="1" lang="en-US" dirty="0" err="1" smtClean="0">
                <a:effectLst>
                  <a:outerShdw blurRad="38100" dist="38100" dir="2700000" algn="tl">
                    <a:srgbClr val="C0C0C0"/>
                  </a:outerShdw>
                </a:effectLst>
              </a:rPr>
              <a:t>n</a:t>
            </a:r>
            <a:r>
              <a:rPr kumimoji="1" lang="en-US" i="0" dirty="0" err="1" smtClean="0">
                <a:effectLst>
                  <a:outerShdw blurRad="38100" dist="38100" dir="2700000" algn="tl">
                    <a:srgbClr val="C0C0C0"/>
                  </a:outerShdw>
                </a:effectLst>
              </a:rPr>
              <a:t>log</a:t>
            </a:r>
            <a:r>
              <a:rPr kumimoji="1" lang="en-US" dirty="0" err="1" smtClean="0">
                <a:effectLst>
                  <a:outerShdw blurRad="38100" dist="38100" dir="2700000" algn="tl">
                    <a:srgbClr val="C0C0C0"/>
                  </a:outerShdw>
                </a:effectLst>
              </a:rPr>
              <a:t>n</a:t>
            </a:r>
            <a:r>
              <a:rPr kumimoji="1" lang="en-US" i="0" dirty="0">
                <a:effectLst>
                  <a:outerShdw blurRad="38100" dist="38100" dir="2700000" algn="tl">
                    <a:srgbClr val="C0C0C0"/>
                  </a:outerShdw>
                </a:effectLst>
              </a:rPr>
              <a:t>)</a:t>
            </a:r>
          </a:p>
        </p:txBody>
      </p:sp>
      <p:graphicFrame>
        <p:nvGraphicFramePr>
          <p:cNvPr id="2" name="Object 1"/>
          <p:cNvGraphicFramePr>
            <a:graphicFrameLocks noChangeAspect="1"/>
          </p:cNvGraphicFramePr>
          <p:nvPr>
            <p:extLst>
              <p:ext uri="{D42A27DB-BD31-4B8C-83A1-F6EECF244321}">
                <p14:modId xmlns="" xmlns:p14="http://schemas.microsoft.com/office/powerpoint/2010/main" val="3807928571"/>
              </p:ext>
            </p:extLst>
          </p:nvPr>
        </p:nvGraphicFramePr>
        <p:xfrm>
          <a:off x="4648810" y="1739180"/>
          <a:ext cx="4020911" cy="1574605"/>
        </p:xfrm>
        <a:graphic>
          <a:graphicData uri="http://schemas.openxmlformats.org/presentationml/2006/ole">
            <p:oleObj spid="_x0000_s26672" name="Equation" r:id="rId4" imgW="2794000" imgH="1092200" progId="Equation.3">
              <p:embed/>
            </p:oleObj>
          </a:graphicData>
        </a:graphic>
      </p:graphicFrame>
    </p:spTree>
    <p:extLst>
      <p:ext uri="{BB962C8B-B14F-4D97-AF65-F5344CB8AC3E}">
        <p14:creationId xmlns="" xmlns:p14="http://schemas.microsoft.com/office/powerpoint/2010/main" val="35385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smtClean="0"/>
              <a:t>Example 4: Computing A Mode</a:t>
            </a:r>
          </a:p>
        </p:txBody>
      </p:sp>
      <p:sp>
        <p:nvSpPr>
          <p:cNvPr id="375811" name="Rectangle 3"/>
          <p:cNvSpPr>
            <a:spLocks noGrp="1" noChangeArrowheads="1"/>
          </p:cNvSpPr>
          <p:nvPr>
            <p:ph type="body" idx="1"/>
          </p:nvPr>
        </p:nvSpPr>
        <p:spPr/>
        <p:txBody>
          <a:bodyPr/>
          <a:lstStyle/>
          <a:p>
            <a:pPr marL="0" indent="0" eaLnBrk="1" hangingPunct="1">
              <a:defRPr/>
            </a:pPr>
            <a:r>
              <a:rPr lang="en-US" dirty="0" smtClean="0">
                <a:solidFill>
                  <a:srgbClr val="FF0000"/>
                </a:solidFill>
              </a:rPr>
              <a:t>A mode</a:t>
            </a:r>
            <a:r>
              <a:rPr lang="en-US" dirty="0" smtClean="0"/>
              <a:t> is a value that occurs most often in a given list of numbers</a:t>
            </a:r>
          </a:p>
          <a:p>
            <a:pPr marL="0" indent="0" eaLnBrk="1" hangingPunct="1">
              <a:defRPr/>
            </a:pPr>
            <a:r>
              <a:rPr lang="en-US" dirty="0" smtClean="0"/>
              <a:t>For example: the mode of [5, 1, 5, 7, 6, 5, 7] is 5</a:t>
            </a:r>
          </a:p>
          <a:p>
            <a:pPr marL="0" indent="0" eaLnBrk="1" hangingPunct="1">
              <a:defRPr/>
            </a:pPr>
            <a:r>
              <a:rPr lang="en-US" dirty="0" smtClean="0"/>
              <a:t>Brute-force technique: construct a list to record the frequency of each distinct element</a:t>
            </a:r>
          </a:p>
          <a:p>
            <a:pPr lvl="1" eaLnBrk="1" hangingPunct="1">
              <a:defRPr/>
            </a:pPr>
            <a:r>
              <a:rPr lang="en-US" dirty="0" smtClean="0"/>
              <a:t>In each iteration, the </a:t>
            </a:r>
            <a:r>
              <a:rPr lang="en-US" i="1" dirty="0" smtClean="0"/>
              <a:t>i</a:t>
            </a:r>
            <a:r>
              <a:rPr lang="en-US" dirty="0" smtClean="0"/>
              <a:t>-</a:t>
            </a:r>
            <a:r>
              <a:rPr lang="en-US" dirty="0" err="1" smtClean="0"/>
              <a:t>th</a:t>
            </a:r>
            <a:r>
              <a:rPr lang="en-US" dirty="0" smtClean="0"/>
              <a:t> element is compared to the stored distinct elements. If a matching is found, its frequency is incremented by 1. Otherwise, current element is added to the list as a distinct element</a:t>
            </a:r>
          </a:p>
          <a:p>
            <a:pPr lvl="1" eaLnBrk="1" hangingPunct="1">
              <a:defRPr/>
            </a:pPr>
            <a:r>
              <a:rPr lang="en-US" dirty="0" smtClean="0"/>
              <a:t>Worst case complexity </a:t>
            </a:r>
            <a:r>
              <a:rPr kumimoji="1" lang="el-GR" dirty="0" smtClean="0">
                <a:effectLst>
                  <a:outerShdw blurRad="38100" dist="38100" dir="2700000" algn="tl">
                    <a:srgbClr val="C0C0C0"/>
                  </a:outerShdw>
                </a:effectLst>
              </a:rPr>
              <a:t>Θ</a:t>
            </a:r>
            <a:r>
              <a:rPr kumimoji="1" lang="en-US" dirty="0" smtClean="0">
                <a:effectLst>
                  <a:outerShdw blurRad="38100" dist="38100" dir="2700000" algn="tl">
                    <a:srgbClr val="C0C0C0"/>
                  </a:outerShdw>
                </a:effectLst>
              </a:rPr>
              <a:t>(</a:t>
            </a:r>
            <a:r>
              <a:rPr kumimoji="1" lang="en-US" i="1" dirty="0" smtClean="0">
                <a:effectLst>
                  <a:outerShdw blurRad="38100" dist="38100" dir="2700000" algn="tl">
                    <a:srgbClr val="C0C0C0"/>
                  </a:outerShdw>
                </a:effectLst>
              </a:rPr>
              <a:t>n</a:t>
            </a:r>
            <a:r>
              <a:rPr kumimoji="1" lang="en-US" i="1" baseline="30000" dirty="0" smtClean="0">
                <a:effectLst>
                  <a:outerShdw blurRad="38100" dist="38100" dir="2700000" algn="tl">
                    <a:srgbClr val="C0C0C0"/>
                  </a:outerShdw>
                </a:effectLst>
              </a:rPr>
              <a:t>2</a:t>
            </a:r>
            <a:r>
              <a:rPr kumimoji="1" lang="en-US" dirty="0" smtClean="0">
                <a:effectLst>
                  <a:outerShdw blurRad="38100" dist="38100" dir="2700000" algn="tl">
                    <a:srgbClr val="C0C0C0"/>
                  </a:outerShdw>
                </a:effectLst>
              </a:rPr>
              <a:t>), when all the given </a:t>
            </a:r>
            <a:r>
              <a:rPr kumimoji="1" lang="en-US" i="1" dirty="0" smtClean="0">
                <a:effectLst>
                  <a:outerShdw blurRad="38100" dist="38100" dir="2700000" algn="tl">
                    <a:srgbClr val="C0C0C0"/>
                  </a:outerShdw>
                </a:effectLst>
              </a:rPr>
              <a:t>n</a:t>
            </a:r>
            <a:r>
              <a:rPr kumimoji="1" lang="en-US" dirty="0" smtClean="0">
                <a:effectLst>
                  <a:outerShdw blurRad="38100" dist="38100" dir="2700000" algn="tl">
                    <a:srgbClr val="C0C0C0"/>
                  </a:outerShdw>
                </a:effectLst>
              </a:rPr>
              <a:t> elements are distinct</a:t>
            </a:r>
          </a:p>
        </p:txBody>
      </p:sp>
    </p:spTree>
    <p:extLst>
      <p:ext uri="{BB962C8B-B14F-4D97-AF65-F5344CB8AC3E}">
        <p14:creationId xmlns="" xmlns:p14="http://schemas.microsoft.com/office/powerpoint/2010/main" val="702766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01070" y="609600"/>
            <a:ext cx="7957130" cy="838200"/>
          </a:xfrm>
        </p:spPr>
        <p:txBody>
          <a:bodyPr/>
          <a:lstStyle/>
          <a:p>
            <a:pPr eaLnBrk="1" hangingPunct="1"/>
            <a:r>
              <a:rPr lang="en-US" altLang="en-US" dirty="0"/>
              <a:t>Example 4: Computing </a:t>
            </a:r>
            <a:r>
              <a:rPr lang="en-US" altLang="en-US" dirty="0" smtClean="0"/>
              <a:t>A Mode With Presorting Algorithm</a:t>
            </a:r>
          </a:p>
        </p:txBody>
      </p:sp>
      <p:graphicFrame>
        <p:nvGraphicFramePr>
          <p:cNvPr id="17411" name="Object 4"/>
          <p:cNvGraphicFramePr>
            <a:graphicFrameLocks noChangeAspect="1"/>
          </p:cNvGraphicFramePr>
          <p:nvPr/>
        </p:nvGraphicFramePr>
        <p:xfrm>
          <a:off x="1568450" y="1700213"/>
          <a:ext cx="6702425" cy="4892675"/>
        </p:xfrm>
        <a:graphic>
          <a:graphicData uri="http://schemas.openxmlformats.org/presentationml/2006/ole">
            <p:oleObj spid="_x0000_s27696" name="Equation" r:id="rId3" imgW="3695700" imgH="2692400" progId="Equation.3">
              <p:embed/>
            </p:oleObj>
          </a:graphicData>
        </a:graphic>
      </p:graphicFrame>
      <p:cxnSp>
        <p:nvCxnSpPr>
          <p:cNvPr id="3" name="Straight Arrow Connector 2"/>
          <p:cNvCxnSpPr/>
          <p:nvPr/>
        </p:nvCxnSpPr>
        <p:spPr>
          <a:xfrm flipH="1">
            <a:off x="1077146" y="3928265"/>
            <a:ext cx="806504" cy="345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0" y="3919430"/>
            <a:ext cx="1576409" cy="1323439"/>
          </a:xfrm>
          <a:prstGeom prst="rect">
            <a:avLst/>
          </a:prstGeom>
          <a:noFill/>
        </p:spPr>
        <p:txBody>
          <a:bodyPr wrap="square" rtlCol="0">
            <a:spAutoFit/>
          </a:bodyPr>
          <a:lstStyle/>
          <a:p>
            <a:r>
              <a:rPr lang="en-US" sz="2000" dirty="0" smtClean="0"/>
              <a:t>How many elements have the same value</a:t>
            </a:r>
            <a:endParaRPr lang="en-US" sz="2000" dirty="0"/>
          </a:p>
        </p:txBody>
      </p:sp>
    </p:spTree>
    <p:extLst>
      <p:ext uri="{BB962C8B-B14F-4D97-AF65-F5344CB8AC3E}">
        <p14:creationId xmlns="" xmlns:p14="http://schemas.microsoft.com/office/powerpoint/2010/main" val="3913210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lass Notes Style 2">
  <a:themeElements>
    <a:clrScheme name="Class Notes Style 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ass Notes Style 2">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lass Notes Style 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 Notes Style 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 Notes Style 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 Notes Style 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 Notes Style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 Notes Style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 Notes Style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E:\home\garland\course\CS318\318 Fall 2000\Class Notes Style 2.pot</Template>
  <TotalTime>19517</TotalTime>
  <Words>3210</Words>
  <Application>Microsoft Office PowerPoint</Application>
  <PresentationFormat>On-screen Show (4:3)</PresentationFormat>
  <Paragraphs>590</Paragraphs>
  <Slides>56</Slides>
  <Notes>14</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Class Notes Style 2</vt:lpstr>
      <vt:lpstr>Equation</vt:lpstr>
      <vt:lpstr>Transform and Conquer</vt:lpstr>
      <vt:lpstr>Instance Simplification - Presorting</vt:lpstr>
      <vt:lpstr>Example 1: Searching Problem</vt:lpstr>
      <vt:lpstr>Example 2: Selection Problem</vt:lpstr>
      <vt:lpstr>Notes on Selection Problem</vt:lpstr>
      <vt:lpstr>Example 3: Finding Repeated Elements/Array Uniqueness</vt:lpstr>
      <vt:lpstr>Example 3: Finding Repeated Elements/Array Uniqueness</vt:lpstr>
      <vt:lpstr>Example 4: Computing A Mode</vt:lpstr>
      <vt:lpstr>Example 4: Computing A Mode With Presorting Algorithm</vt:lpstr>
      <vt:lpstr>Example 4: Complexity of PresortMode()</vt:lpstr>
      <vt:lpstr>Summary: Presorting</vt:lpstr>
      <vt:lpstr>Representation Change – Balanced Binary Search Trees</vt:lpstr>
      <vt:lpstr>Representation Change – Balanced Binary Search Trees (AVL Trees)</vt:lpstr>
      <vt:lpstr>Maintain the Balance of An AVL Tree</vt:lpstr>
      <vt:lpstr>Four Types of Rotations for Three-Node AVL Trees</vt:lpstr>
      <vt:lpstr>Four Types of Rotations for Three-Node AVL Trees</vt:lpstr>
      <vt:lpstr>General Case: Single R-rotation</vt:lpstr>
      <vt:lpstr>General Case: Double LR-rotation</vt:lpstr>
      <vt:lpstr>Example: Construct an AVL Tree for the List [5, 6, 8, 3, 2, 4, 7] </vt:lpstr>
      <vt:lpstr>Example: Construct an AVL Tree for the List [5, 6, 8, 3, 2, 4, 7] </vt:lpstr>
      <vt:lpstr>Continued  [5, 6, 8, 3, 2, 4, 7] </vt:lpstr>
      <vt:lpstr>Notes on AVL Tree</vt:lpstr>
      <vt:lpstr>Operations in an AVL Tree</vt:lpstr>
      <vt:lpstr>Other Search Trees</vt:lpstr>
      <vt:lpstr>2-3 Tree – A Multiway Search Tree</vt:lpstr>
      <vt:lpstr>An Example of 2-3 Tree Construction</vt:lpstr>
      <vt:lpstr>Note on 2-3 Tree</vt:lpstr>
      <vt:lpstr>Priority Queues</vt:lpstr>
      <vt:lpstr>Heapsort</vt:lpstr>
      <vt:lpstr>An Example:</vt:lpstr>
      <vt:lpstr>Definition implies</vt:lpstr>
      <vt:lpstr>Heap Implementation</vt:lpstr>
      <vt:lpstr>Therefore</vt:lpstr>
      <vt:lpstr>Heap Construction -- Bottom-up Approach</vt:lpstr>
      <vt:lpstr>An Example:</vt:lpstr>
      <vt:lpstr>Another Example: {2 4 5 3 1 9 7}</vt:lpstr>
      <vt:lpstr>HeapBottomUp Code</vt:lpstr>
      <vt:lpstr>Algorithm Efficiency</vt:lpstr>
      <vt:lpstr>Heap Construction – Top-down Approach</vt:lpstr>
      <vt:lpstr>An Example:</vt:lpstr>
      <vt:lpstr>Note </vt:lpstr>
      <vt:lpstr>Bottom-up Versus Top-down</vt:lpstr>
      <vt:lpstr>Delete an Item From the Heap</vt:lpstr>
      <vt:lpstr>An Example:</vt:lpstr>
      <vt:lpstr>Notes On Key Deletion</vt:lpstr>
      <vt:lpstr>Heapsort</vt:lpstr>
      <vt:lpstr>Slide 47</vt:lpstr>
      <vt:lpstr>Slide 48</vt:lpstr>
      <vt:lpstr>Slide 49</vt:lpstr>
      <vt:lpstr>Slide 50</vt:lpstr>
      <vt:lpstr>Slide 51</vt:lpstr>
      <vt:lpstr>Slide 52</vt:lpstr>
      <vt:lpstr>Notes on Heapsort</vt:lpstr>
      <vt:lpstr>Problem Reduction</vt:lpstr>
      <vt:lpstr>Examples of Solving Problems by Reduction</vt:lpstr>
      <vt:lpstr>55 mod 4 = 3</vt:lpstr>
    </vt:vector>
  </TitlesOfParts>
  <Company>University of Illinois at Urbana-Champaign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Garland</dc:creator>
  <cp:lastModifiedBy>JamesWork</cp:lastModifiedBy>
  <cp:revision>758</cp:revision>
  <dcterms:created xsi:type="dcterms:W3CDTF">1999-11-19T19:15:02Z</dcterms:created>
  <dcterms:modified xsi:type="dcterms:W3CDTF">2017-03-30T00:01:43Z</dcterms:modified>
</cp:coreProperties>
</file>