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501" r:id="rId2"/>
    <p:sldId id="502" r:id="rId3"/>
    <p:sldId id="503" r:id="rId4"/>
    <p:sldId id="504" r:id="rId5"/>
    <p:sldId id="516" r:id="rId6"/>
    <p:sldId id="515" r:id="rId7"/>
    <p:sldId id="518" r:id="rId8"/>
    <p:sldId id="519" r:id="rId9"/>
    <p:sldId id="520" r:id="rId10"/>
    <p:sldId id="517" r:id="rId11"/>
    <p:sldId id="534" r:id="rId12"/>
    <p:sldId id="535" r:id="rId13"/>
    <p:sldId id="521" r:id="rId14"/>
    <p:sldId id="544" r:id="rId15"/>
    <p:sldId id="522" r:id="rId16"/>
    <p:sldId id="508" r:id="rId17"/>
    <p:sldId id="539" r:id="rId18"/>
    <p:sldId id="540" r:id="rId19"/>
    <p:sldId id="546" r:id="rId20"/>
    <p:sldId id="547" r:id="rId21"/>
    <p:sldId id="548" r:id="rId22"/>
    <p:sldId id="541" r:id="rId23"/>
    <p:sldId id="542" r:id="rId24"/>
    <p:sldId id="543" r:id="rId25"/>
    <p:sldId id="549" r:id="rId26"/>
    <p:sldId id="550" r:id="rId27"/>
    <p:sldId id="523" r:id="rId28"/>
    <p:sldId id="524" r:id="rId29"/>
    <p:sldId id="525" r:id="rId30"/>
    <p:sldId id="526" r:id="rId31"/>
    <p:sldId id="527" r:id="rId32"/>
    <p:sldId id="529" r:id="rId33"/>
    <p:sldId id="537" r:id="rId34"/>
    <p:sldId id="536" r:id="rId3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6" autoAdjust="0"/>
  </p:normalViewPr>
  <p:slideViewPr>
    <p:cSldViewPr>
      <p:cViewPr>
        <p:scale>
          <a:sx n="101" d="100"/>
          <a:sy n="101" d="100"/>
        </p:scale>
        <p:origin x="-3848" y="-832"/>
      </p:cViewPr>
      <p:guideLst>
        <p:guide orient="horz" pos="16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fld id="{E5A56819-DDDC-4F0C-859D-D0F89F06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10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64050"/>
            <a:ext cx="54768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971978F9-841A-4E07-B25F-CE56245EA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9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 possibilities of matching occurring within the shift distance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FFE230-FFFF-4A35-B9D3-4B04B1DDF75A}" type="slidenum">
              <a:rPr lang="en-US" altLang="en-US" sz="1200" b="0" i="0" smtClean="0"/>
              <a:pPr eaLnBrk="1" hangingPunct="1"/>
              <a:t>5</a:t>
            </a:fld>
            <a:endParaRPr lang="en-US" altLang="en-US" sz="1200" b="0" i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21</a:t>
            </a:fld>
            <a:endParaRPr lang="en-US" altLang="en-US" sz="1200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8C0A4B-92F8-42C1-820F-7FBDB4EB4747}" type="slidenum">
              <a:rPr lang="en-US" altLang="en-US" sz="1200" b="0" i="0" smtClean="0"/>
              <a:pPr eaLnBrk="1" hangingPunct="1"/>
              <a:t>22</a:t>
            </a:fld>
            <a:endParaRPr lang="en-US" altLang="en-US" sz="1200" b="0" i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0416E6-E41B-4209-B77B-3C53E2F0530A}" type="slidenum">
              <a:rPr lang="en-US" altLang="en-US" sz="1200" b="0" i="0" smtClean="0"/>
              <a:pPr eaLnBrk="1" hangingPunct="1"/>
              <a:t>23</a:t>
            </a:fld>
            <a:endParaRPr lang="en-US" altLang="en-US" sz="1200" b="0" i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24</a:t>
            </a:fld>
            <a:endParaRPr lang="en-US" altLang="en-US" sz="1200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25</a:t>
            </a:fld>
            <a:endParaRPr lang="en-US" altLang="en-US" sz="1200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7E29E9-5014-4D6E-AF37-014BEC889E00}" type="slidenum">
              <a:rPr lang="en-US" altLang="en-US" sz="1200" b="0" i="0" smtClean="0"/>
              <a:pPr eaLnBrk="1" hangingPunct="1"/>
              <a:t>26</a:t>
            </a:fld>
            <a:endParaRPr lang="en-US" altLang="en-US" sz="1200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4B678C-026C-4927-8B61-F2D8C0DD9000}" type="slidenum">
              <a:rPr lang="en-US" altLang="en-US" sz="1200" b="0" i="0" smtClean="0"/>
              <a:pPr eaLnBrk="1" hangingPunct="1"/>
              <a:t>31</a:t>
            </a:fld>
            <a:endParaRPr lang="en-US" altLang="en-US" sz="1200" b="0" i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FED349-D0DB-4D8F-8806-2D0118CE931F}" type="slidenum">
              <a:rPr lang="en-US" altLang="en-US" sz="1200" b="0" i="0" smtClean="0"/>
              <a:pPr eaLnBrk="1" hangingPunct="1"/>
              <a:t>10</a:t>
            </a:fld>
            <a:endParaRPr lang="en-US" altLang="en-US" sz="1200" b="0" i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B=5</a:t>
            </a:r>
          </a:p>
          <a:p>
            <a:r>
              <a:rPr lang="en-US" altLang="en-US" smtClean="0"/>
              <a:t>A=4</a:t>
            </a:r>
          </a:p>
          <a:p>
            <a:r>
              <a:rPr lang="en-US" altLang="en-US" smtClean="0"/>
              <a:t>R=3</a:t>
            </a:r>
          </a:p>
          <a:p>
            <a:r>
              <a:rPr lang="en-US" altLang="en-US" smtClean="0"/>
              <a:t>B=2</a:t>
            </a:r>
          </a:p>
          <a:p>
            <a:r>
              <a:rPr lang="en-US" altLang="en-US" smtClean="0"/>
              <a:t>E=1</a:t>
            </a:r>
          </a:p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E40013-3826-44E7-86D5-7A09F986A8A2}" type="slidenum">
              <a:rPr lang="en-US" altLang="en-US" sz="1200" b="0" i="0" smtClean="0"/>
              <a:pPr eaLnBrk="1" hangingPunct="1"/>
              <a:t>11</a:t>
            </a:fld>
            <a:endParaRPr lang="en-US" altLang="en-US" sz="1200" b="0" i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3C605B-14CC-403A-804A-02BA724E97E3}" type="slidenum">
              <a:rPr lang="en-US" altLang="en-US" sz="1200" b="0" i="0" smtClean="0"/>
              <a:pPr eaLnBrk="1" hangingPunct="1"/>
              <a:t>14</a:t>
            </a:fld>
            <a:endParaRPr lang="en-US" altLang="en-US" sz="1200" b="0" i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worst case: e.g., searching for the pattern 10...0 m−1 in the text of n 0’s.</a:t>
            </a:r>
          </a:p>
          <a:p>
            <a:r>
              <a:rPr lang="en-US" altLang="en-US" smtClean="0"/>
              <a:t>A match happens in the first place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6B72D6-EA1A-436A-A8DA-778174E1FF21}" type="slidenum">
              <a:rPr lang="en-US" altLang="en-US" sz="1200" b="0" i="0" smtClean="0"/>
              <a:pPr eaLnBrk="1" hangingPunct="1"/>
              <a:t>15</a:t>
            </a:fld>
            <a:endParaRPr lang="en-US" altLang="en-US" sz="1200" b="0" i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D4A138-6C4D-4536-A240-906AD918FBF1}" type="slidenum">
              <a:rPr lang="en-US" altLang="en-US" sz="1200" b="0" i="0" smtClean="0"/>
              <a:pPr eaLnBrk="1" hangingPunct="1"/>
              <a:t>17</a:t>
            </a:fld>
            <a:endParaRPr lang="en-US" altLang="en-US" sz="1200" b="0" i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18</a:t>
            </a:fld>
            <a:endParaRPr lang="en-US" altLang="en-US" sz="1200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Case</a:t>
            </a:r>
            <a:r>
              <a:rPr lang="en-US" altLang="en-US" baseline="0" dirty="0" smtClean="0"/>
              <a:t> 1: out of the left boundary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19</a:t>
            </a:fld>
            <a:endParaRPr lang="en-US" altLang="en-US" sz="1200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CD0AC-A0A4-4BDA-B0A7-55954A87AED7}" type="slidenum">
              <a:rPr lang="en-US" altLang="en-US" sz="1200" b="0" i="0" smtClean="0"/>
              <a:pPr eaLnBrk="1" hangingPunct="1"/>
              <a:t>20</a:t>
            </a:fld>
            <a:endParaRPr lang="en-US" altLang="en-US" sz="1200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39FD-979F-41B5-A7EE-5D6A6B73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A758-5F02-497F-BAB7-179BA9B1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864A-BA9A-4A2D-A14F-BE4846A70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0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66825"/>
            <a:ext cx="41148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66825"/>
            <a:ext cx="41148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Levitin “Introduction to the Design &amp; Analysis of Algorithms,” 3rd ed., Ch. 7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295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4D24A-A618-4BC3-99B2-29AA7D8F5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5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F57-858B-4D5C-A18D-B7F76CB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0DED-66D3-4BA1-B07D-F5D00FF5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B93E5-D0A8-4449-8EDA-7200A504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5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A001-CD7C-4BC8-8644-DE0E0C2A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48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8A81-95FA-465D-A66F-4F249F4E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4D32-5193-46E8-89B3-7EDCADB8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4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E953-F900-487F-9E21-E16279E6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8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5D0-8082-4960-8595-8D2F510A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5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AC853D29-2309-4071-BCDA-BCE597E32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75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1688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17621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19415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3987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28559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3131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7: Space-Time Tradeoffs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For many problems some extra space really pays off: </a:t>
            </a:r>
          </a:p>
          <a:p>
            <a:pPr marL="0" indent="0" eaLnBrk="1" hangingPunct="1"/>
            <a:r>
              <a:rPr lang="en-US" altLang="en-US" smtClean="0"/>
              <a:t>Prestructuring </a:t>
            </a:r>
          </a:p>
          <a:p>
            <a:pPr lvl="1" eaLnBrk="1" hangingPunct="1"/>
            <a:r>
              <a:rPr lang="en-US" altLang="en-US" smtClean="0"/>
              <a:t>hashing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marL="0" indent="0" eaLnBrk="1" hangingPunct="1"/>
            <a:r>
              <a:rPr lang="en-US" altLang="en-US" smtClean="0"/>
              <a:t>Preprocessing (Input enhancement )</a:t>
            </a:r>
          </a:p>
          <a:p>
            <a:pPr lvl="1" eaLnBrk="1" hangingPunct="1"/>
            <a:r>
              <a:rPr lang="en-US" altLang="en-US" smtClean="0"/>
              <a:t>auxiliary tables (shift tables for pattern matching)</a:t>
            </a:r>
          </a:p>
          <a:p>
            <a:pPr marL="0" indent="0" eaLnBrk="1" hangingPunct="1"/>
            <a:r>
              <a:rPr lang="en-US" altLang="en-US" smtClean="0"/>
              <a:t>Dynamic programming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precompute the shift distance for every possible character ‘c’ (given a pattern)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31838" y="1970088"/>
          <a:ext cx="7450137" cy="1997075"/>
        </p:xfrm>
        <a:graphic>
          <a:graphicData uri="http://schemas.openxmlformats.org/presentationml/2006/ole">
            <p:oleObj spid="_x0000_s13383" name="Equation" r:id="rId4" imgW="4076700" imgH="1092200" progId="Equation.3">
              <p:embed/>
            </p:oleObj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01650" y="4581525"/>
            <a:ext cx="737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Shift Table for the pattern “</a:t>
            </a:r>
            <a:r>
              <a:rPr lang="en-US" altLang="en-US">
                <a:solidFill>
                  <a:srgbClr val="FF0000"/>
                </a:solidFill>
              </a:rPr>
              <a:t>BARBER</a:t>
            </a:r>
            <a:r>
              <a:rPr lang="en-US" altLang="en-US"/>
              <a:t>”</a:t>
            </a:r>
          </a:p>
        </p:txBody>
      </p:sp>
      <p:graphicFrame>
        <p:nvGraphicFramePr>
          <p:cNvPr id="6" name="Group 47"/>
          <p:cNvGraphicFramePr>
            <a:graphicFrameLocks noGrp="1"/>
          </p:cNvGraphicFramePr>
          <p:nvPr/>
        </p:nvGraphicFramePr>
        <p:xfrm>
          <a:off x="769938" y="5157788"/>
          <a:ext cx="7527925" cy="1033462"/>
        </p:xfrm>
        <a:graphic>
          <a:graphicData uri="http://schemas.openxmlformats.org/drawingml/2006/table">
            <a:tbl>
              <a:tblPr/>
              <a:tblGrid>
                <a:gridCol w="627062"/>
                <a:gridCol w="627063"/>
                <a:gridCol w="628650"/>
                <a:gridCol w="627062"/>
                <a:gridCol w="627063"/>
                <a:gridCol w="627062"/>
                <a:gridCol w="627063"/>
                <a:gridCol w="627062"/>
                <a:gridCol w="628650"/>
                <a:gridCol w="627063"/>
                <a:gridCol w="627062"/>
                <a:gridCol w="627063"/>
              </a:tblGrid>
              <a:tr h="517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 Shift Table</a:t>
            </a:r>
          </a:p>
        </p:txBody>
      </p:sp>
      <p:pic>
        <p:nvPicPr>
          <p:cNvPr id="14339" name="Picture 4" descr="7_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62113"/>
            <a:ext cx="85725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501650" y="4581525"/>
            <a:ext cx="737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Shift Table for the pattern “</a:t>
            </a:r>
            <a:r>
              <a:rPr lang="en-US" altLang="en-US">
                <a:solidFill>
                  <a:srgbClr val="FF0000"/>
                </a:solidFill>
              </a:rPr>
              <a:t>BARBER</a:t>
            </a:r>
            <a:r>
              <a:rPr lang="en-US" altLang="en-US"/>
              <a:t>”</a:t>
            </a:r>
          </a:p>
        </p:txBody>
      </p:sp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769938" y="5157788"/>
          <a:ext cx="7527925" cy="1033462"/>
        </p:xfrm>
        <a:graphic>
          <a:graphicData uri="http://schemas.openxmlformats.org/drawingml/2006/table">
            <a:tbl>
              <a:tblPr/>
              <a:tblGrid>
                <a:gridCol w="627062"/>
                <a:gridCol w="627063"/>
                <a:gridCol w="628650"/>
                <a:gridCol w="627062"/>
                <a:gridCol w="627063"/>
                <a:gridCol w="627062"/>
                <a:gridCol w="627063"/>
                <a:gridCol w="627062"/>
                <a:gridCol w="628650"/>
                <a:gridCol w="627063"/>
                <a:gridCol w="627062"/>
                <a:gridCol w="627063"/>
              </a:tblGrid>
              <a:tr h="517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Horspool’s Algorithm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 smtClean="0"/>
          </a:p>
        </p:txBody>
      </p:sp>
      <p:pic>
        <p:nvPicPr>
          <p:cNvPr id="15364" name="Picture 4" descr="7_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50" y="1508125"/>
            <a:ext cx="78343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Example: find the pattern BARBER from the following text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430728" name="Group 648"/>
          <p:cNvGraphicFramePr>
            <a:graphicFrameLocks noGrp="1"/>
          </p:cNvGraphicFramePr>
          <p:nvPr/>
        </p:nvGraphicFramePr>
        <p:xfrm>
          <a:off x="693738" y="3082925"/>
          <a:ext cx="7796212" cy="3024188"/>
        </p:xfrm>
        <a:graphic>
          <a:graphicData uri="http://schemas.openxmlformats.org/drawingml/2006/table">
            <a:tbl>
              <a:tblPr/>
              <a:tblGrid>
                <a:gridCol w="312737"/>
                <a:gridCol w="311150"/>
                <a:gridCol w="312738"/>
                <a:gridCol w="311150"/>
                <a:gridCol w="312737"/>
                <a:gridCol w="312738"/>
                <a:gridCol w="307975"/>
                <a:gridCol w="312737"/>
                <a:gridCol w="311150"/>
                <a:gridCol w="312738"/>
                <a:gridCol w="312737"/>
                <a:gridCol w="311150"/>
                <a:gridCol w="312738"/>
                <a:gridCol w="311150"/>
                <a:gridCol w="312737"/>
                <a:gridCol w="312738"/>
                <a:gridCol w="311150"/>
                <a:gridCol w="312737"/>
                <a:gridCol w="307975"/>
                <a:gridCol w="312738"/>
                <a:gridCol w="312737"/>
                <a:gridCol w="311150"/>
                <a:gridCol w="312738"/>
                <a:gridCol w="311150"/>
                <a:gridCol w="3127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68" name="Oval 4"/>
          <p:cNvSpPr>
            <a:spLocks noChangeArrowheads="1"/>
          </p:cNvSpPr>
          <p:nvPr/>
        </p:nvSpPr>
        <p:spPr bwMode="auto">
          <a:xfrm>
            <a:off x="2266950" y="3121025"/>
            <a:ext cx="269875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69" name="Oval 6"/>
          <p:cNvSpPr>
            <a:spLocks noChangeArrowheads="1"/>
          </p:cNvSpPr>
          <p:nvPr/>
        </p:nvSpPr>
        <p:spPr bwMode="auto">
          <a:xfrm>
            <a:off x="3497263" y="3121025"/>
            <a:ext cx="2682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70" name="Oval 7"/>
          <p:cNvSpPr>
            <a:spLocks noChangeArrowheads="1"/>
          </p:cNvSpPr>
          <p:nvPr/>
        </p:nvSpPr>
        <p:spPr bwMode="auto">
          <a:xfrm>
            <a:off x="3841750" y="3121025"/>
            <a:ext cx="269875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71" name="Oval 8"/>
          <p:cNvSpPr>
            <a:spLocks noChangeArrowheads="1"/>
          </p:cNvSpPr>
          <p:nvPr/>
        </p:nvSpPr>
        <p:spPr bwMode="auto">
          <a:xfrm>
            <a:off x="5686425" y="3121025"/>
            <a:ext cx="268288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72" name="Oval 9"/>
          <p:cNvSpPr>
            <a:spLocks noChangeArrowheads="1"/>
          </p:cNvSpPr>
          <p:nvPr/>
        </p:nvSpPr>
        <p:spPr bwMode="auto">
          <a:xfrm>
            <a:off x="6338888" y="3121025"/>
            <a:ext cx="268287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73" name="Oval 10"/>
          <p:cNvSpPr>
            <a:spLocks noChangeArrowheads="1"/>
          </p:cNvSpPr>
          <p:nvPr/>
        </p:nvSpPr>
        <p:spPr bwMode="auto">
          <a:xfrm>
            <a:off x="7259638" y="3121025"/>
            <a:ext cx="269875" cy="3460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74" name="TextBox 10"/>
          <p:cNvSpPr txBox="1">
            <a:spLocks noChangeArrowheads="1"/>
          </p:cNvSpPr>
          <p:nvPr/>
        </p:nvSpPr>
        <p:spPr bwMode="auto">
          <a:xfrm>
            <a:off x="7650163" y="3459163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6575" name="TextBox 11"/>
          <p:cNvSpPr txBox="1">
            <a:spLocks noChangeArrowheads="1"/>
          </p:cNvSpPr>
          <p:nvPr/>
        </p:nvSpPr>
        <p:spPr bwMode="auto">
          <a:xfrm>
            <a:off x="7600950" y="38608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6576" name="TextBox 12"/>
          <p:cNvSpPr txBox="1">
            <a:spLocks noChangeArrowheads="1"/>
          </p:cNvSpPr>
          <p:nvPr/>
        </p:nvSpPr>
        <p:spPr bwMode="auto">
          <a:xfrm>
            <a:off x="7599363" y="4284663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6577" name="TextBox 13"/>
          <p:cNvSpPr txBox="1">
            <a:spLocks noChangeArrowheads="1"/>
          </p:cNvSpPr>
          <p:nvPr/>
        </p:nvSpPr>
        <p:spPr bwMode="auto">
          <a:xfrm>
            <a:off x="7621588" y="571817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6 matching</a:t>
            </a:r>
          </a:p>
        </p:txBody>
      </p:sp>
      <p:sp>
        <p:nvSpPr>
          <p:cNvPr id="16578" name="TextBox 14"/>
          <p:cNvSpPr txBox="1">
            <a:spLocks noChangeArrowheads="1"/>
          </p:cNvSpPr>
          <p:nvPr/>
        </p:nvSpPr>
        <p:spPr bwMode="auto">
          <a:xfrm>
            <a:off x="7600950" y="477837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6579" name="TextBox 20"/>
          <p:cNvSpPr txBox="1">
            <a:spLocks noChangeArrowheads="1"/>
          </p:cNvSpPr>
          <p:nvPr/>
        </p:nvSpPr>
        <p:spPr bwMode="auto">
          <a:xfrm>
            <a:off x="7613650" y="517842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2 matching</a:t>
            </a:r>
          </a:p>
        </p:txBody>
      </p:sp>
      <p:sp>
        <p:nvSpPr>
          <p:cNvPr id="16580" name="TextBox 21"/>
          <p:cNvSpPr txBox="1">
            <a:spLocks noChangeArrowheads="1"/>
          </p:cNvSpPr>
          <p:nvPr/>
        </p:nvSpPr>
        <p:spPr bwMode="auto">
          <a:xfrm>
            <a:off x="2438400" y="6118225"/>
            <a:ext cx="3992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Total: 12 matching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dirty="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2800" dirty="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    B E S </a:t>
            </a:r>
            <a:r>
              <a:rPr lang="en-US" altLang="en-US" sz="1800" b="0" dirty="0" err="1" smtClean="0">
                <a:latin typeface="Courier New" pitchFamily="49" charset="0"/>
              </a:rPr>
              <a:t>S</a:t>
            </a:r>
            <a:r>
              <a:rPr lang="en-US" altLang="en-US" sz="1800" b="0" dirty="0" smtClean="0">
                <a:latin typeface="Courier New" pitchFamily="49" charset="0"/>
              </a:rPr>
              <a:t> _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en-US" altLang="en-US" sz="1800" b="0" dirty="0" smtClean="0">
                <a:latin typeface="Courier New" pitchFamily="49" charset="0"/>
              </a:rPr>
              <a:t> N E W _ A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altLang="en-US" sz="1800" b="0" dirty="0" smtClean="0">
                <a:latin typeface="Courier New" pitchFamily="49" charset="0"/>
              </a:rPr>
              <a:t> O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itchFamily="49" charset="0"/>
              </a:rPr>
              <a:t>U</a:t>
            </a:r>
            <a:r>
              <a:rPr lang="en-US" altLang="en-US" sz="1800" b="0" dirty="0" smtClean="0">
                <a:latin typeface="Courier New" pitchFamily="49" charset="0"/>
              </a:rPr>
              <a:t> T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en-US" sz="1800" b="0" dirty="0" smtClean="0">
                <a:latin typeface="Courier New" pitchFamily="49" charset="0"/>
              </a:rPr>
              <a:t> B A O 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altLang="en-US" sz="1800" b="0" dirty="0" smtClean="0">
                <a:latin typeface="Courier New" pitchFamily="49" charset="0"/>
              </a:rPr>
              <a:t> A B S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           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				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			                    B A O B A B</a:t>
            </a:r>
            <a:r>
              <a:rPr lang="en-US" altLang="en-US" sz="1800" b="0" i="1" dirty="0" smtClean="0"/>
              <a:t>		            </a:t>
            </a:r>
            <a:r>
              <a:rPr lang="en-US" altLang="en-US" sz="1800" b="0" dirty="0" smtClean="0">
                <a:latin typeface="Courier New" pitchFamily="49" charset="0"/>
              </a:rPr>
              <a:t>						    B A O B A B </a:t>
            </a:r>
            <a:r>
              <a:rPr lang="en-US" altLang="en-US" sz="1800" b="0" dirty="0" smtClean="0"/>
              <a:t>(success)</a:t>
            </a:r>
            <a:r>
              <a:rPr lang="en-US" altLang="en-US" sz="1200" b="0" dirty="0" smtClean="0">
                <a:latin typeface="Courier New" pitchFamily="49" charset="0"/>
              </a:rPr>
              <a:t>			    </a:t>
            </a:r>
            <a:r>
              <a:rPr lang="en-US" altLang="en-US" sz="1200" b="0" dirty="0" smtClean="0"/>
              <a:t/>
            </a:r>
            <a:br>
              <a:rPr lang="en-US" altLang="en-US" sz="1200" b="0" dirty="0" smtClean="0"/>
            </a:br>
            <a:endParaRPr lang="en-US" altLang="en-US" sz="1200" b="0" dirty="0" smtClean="0"/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dirty="0" smtClean="0"/>
              <a:t>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dirty="0" smtClean="0"/>
              <a:t>Another Example: Pattern = </a:t>
            </a:r>
            <a:r>
              <a:rPr lang="en-US" altLang="en-US" dirty="0"/>
              <a:t>B A O B A B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39725" y="1868488"/>
            <a:ext cx="7924800" cy="1036637"/>
            <a:chOff x="384" y="768"/>
            <a:chExt cx="5280" cy="864"/>
          </a:xfrm>
        </p:grpSpPr>
        <p:grpSp>
          <p:nvGrpSpPr>
            <p:cNvPr id="17420" name="Group 5"/>
            <p:cNvGrpSpPr>
              <a:grpSpLocks/>
            </p:cNvGrpSpPr>
            <p:nvPr/>
          </p:nvGrpSpPr>
          <p:grpSpPr bwMode="auto">
            <a:xfrm>
              <a:off x="384" y="768"/>
              <a:ext cx="5232" cy="864"/>
              <a:chOff x="384" y="768"/>
              <a:chExt cx="5232" cy="864"/>
            </a:xfrm>
          </p:grpSpPr>
          <p:grpSp>
            <p:nvGrpSpPr>
              <p:cNvPr id="17424" name="Group 6"/>
              <p:cNvGrpSpPr>
                <a:grpSpLocks/>
              </p:cNvGrpSpPr>
              <p:nvPr/>
            </p:nvGrpSpPr>
            <p:grpSpPr bwMode="auto">
              <a:xfrm>
                <a:off x="384" y="768"/>
                <a:ext cx="5040" cy="864"/>
                <a:chOff x="720" y="1824"/>
                <a:chExt cx="5040" cy="672"/>
              </a:xfrm>
            </p:grpSpPr>
            <p:sp>
              <p:nvSpPr>
                <p:cNvPr id="17426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1824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A B C D E F G H I J K L M N O P Q R S T U V W X Y Z</a:t>
                  </a:r>
                </a:p>
              </p:txBody>
            </p:sp>
            <p:sp>
              <p:nvSpPr>
                <p:cNvPr id="17427" name="Rectangle 8"/>
                <p:cNvSpPr>
                  <a:spLocks noChangeArrowheads="1"/>
                </p:cNvSpPr>
                <p:nvPr/>
              </p:nvSpPr>
              <p:spPr bwMode="auto">
                <a:xfrm>
                  <a:off x="720" y="2160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1 2 6 6 6 6 6 6 6 6 6 6 6 6 3 6 6 6 6 6 6 6 6 6 6 6</a:t>
                  </a:r>
                  <a:endParaRPr lang="en-US" altLang="en-US" sz="4000"/>
                </a:p>
              </p:txBody>
            </p:sp>
            <p:sp>
              <p:nvSpPr>
                <p:cNvPr id="17428" name="Line 9"/>
                <p:cNvSpPr>
                  <a:spLocks noChangeShapeType="1"/>
                </p:cNvSpPr>
                <p:nvPr/>
              </p:nvSpPr>
              <p:spPr bwMode="auto">
                <a:xfrm>
                  <a:off x="93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9" name="Line 10"/>
                <p:cNvSpPr>
                  <a:spLocks noChangeShapeType="1"/>
                </p:cNvSpPr>
                <p:nvPr/>
              </p:nvSpPr>
              <p:spPr bwMode="auto">
                <a:xfrm>
                  <a:off x="285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0" name="Line 11"/>
                <p:cNvSpPr>
                  <a:spLocks noChangeShapeType="1"/>
                </p:cNvSpPr>
                <p:nvPr/>
              </p:nvSpPr>
              <p:spPr bwMode="auto">
                <a:xfrm>
                  <a:off x="304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1" name="Line 12"/>
                <p:cNvSpPr>
                  <a:spLocks noChangeShapeType="1"/>
                </p:cNvSpPr>
                <p:nvPr/>
              </p:nvSpPr>
              <p:spPr bwMode="auto">
                <a:xfrm>
                  <a:off x="343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2" name="Line 13"/>
                <p:cNvSpPr>
                  <a:spLocks noChangeShapeType="1"/>
                </p:cNvSpPr>
                <p:nvPr/>
              </p:nvSpPr>
              <p:spPr bwMode="auto">
                <a:xfrm>
                  <a:off x="362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3" name="Line 14"/>
                <p:cNvSpPr>
                  <a:spLocks noChangeShapeType="1"/>
                </p:cNvSpPr>
                <p:nvPr/>
              </p:nvSpPr>
              <p:spPr bwMode="auto">
                <a:xfrm>
                  <a:off x="38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4" name="Line 15"/>
                <p:cNvSpPr>
                  <a:spLocks noChangeShapeType="1"/>
                </p:cNvSpPr>
                <p:nvPr/>
              </p:nvSpPr>
              <p:spPr bwMode="auto">
                <a:xfrm>
                  <a:off x="400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Line 16"/>
                <p:cNvSpPr>
                  <a:spLocks noChangeShapeType="1"/>
                </p:cNvSpPr>
                <p:nvPr/>
              </p:nvSpPr>
              <p:spPr bwMode="auto">
                <a:xfrm>
                  <a:off x="420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6" name="Line 17"/>
                <p:cNvSpPr>
                  <a:spLocks noChangeShapeType="1"/>
                </p:cNvSpPr>
                <p:nvPr/>
              </p:nvSpPr>
              <p:spPr bwMode="auto">
                <a:xfrm>
                  <a:off x="439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7" name="Line 18"/>
                <p:cNvSpPr>
                  <a:spLocks noChangeShapeType="1"/>
                </p:cNvSpPr>
                <p:nvPr/>
              </p:nvSpPr>
              <p:spPr bwMode="auto">
                <a:xfrm>
                  <a:off x="458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8" name="Line 19"/>
                <p:cNvSpPr>
                  <a:spLocks noChangeShapeType="1"/>
                </p:cNvSpPr>
                <p:nvPr/>
              </p:nvSpPr>
              <p:spPr bwMode="auto">
                <a:xfrm>
                  <a:off x="477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0" name="Line 21"/>
                <p:cNvSpPr>
                  <a:spLocks noChangeShapeType="1"/>
                </p:cNvSpPr>
                <p:nvPr/>
              </p:nvSpPr>
              <p:spPr bwMode="auto">
                <a:xfrm>
                  <a:off x="516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1" name="Line 22"/>
                <p:cNvSpPr>
                  <a:spLocks noChangeShapeType="1"/>
                </p:cNvSpPr>
                <p:nvPr/>
              </p:nvSpPr>
              <p:spPr bwMode="auto">
                <a:xfrm>
                  <a:off x="535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Line 23"/>
                <p:cNvSpPr>
                  <a:spLocks noChangeShapeType="1"/>
                </p:cNvSpPr>
                <p:nvPr/>
              </p:nvSpPr>
              <p:spPr bwMode="auto">
                <a:xfrm>
                  <a:off x="554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3" name="Line 24"/>
                <p:cNvSpPr>
                  <a:spLocks noChangeShapeType="1"/>
                </p:cNvSpPr>
                <p:nvPr/>
              </p:nvSpPr>
              <p:spPr bwMode="auto">
                <a:xfrm>
                  <a:off x="266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4" name="Line 25"/>
                <p:cNvSpPr>
                  <a:spLocks noChangeShapeType="1"/>
                </p:cNvSpPr>
                <p:nvPr/>
              </p:nvSpPr>
              <p:spPr bwMode="auto">
                <a:xfrm>
                  <a:off x="247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Line 26"/>
                <p:cNvSpPr>
                  <a:spLocks noChangeShapeType="1"/>
                </p:cNvSpPr>
                <p:nvPr/>
              </p:nvSpPr>
              <p:spPr bwMode="auto">
                <a:xfrm>
                  <a:off x="228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6" name="Line 27"/>
                <p:cNvSpPr>
                  <a:spLocks noChangeShapeType="1"/>
                </p:cNvSpPr>
                <p:nvPr/>
              </p:nvSpPr>
              <p:spPr bwMode="auto">
                <a:xfrm>
                  <a:off x="208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7" name="Line 28"/>
                <p:cNvSpPr>
                  <a:spLocks noChangeShapeType="1"/>
                </p:cNvSpPr>
                <p:nvPr/>
              </p:nvSpPr>
              <p:spPr bwMode="auto">
                <a:xfrm>
                  <a:off x="189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Line 29"/>
                <p:cNvSpPr>
                  <a:spLocks noChangeShapeType="1"/>
                </p:cNvSpPr>
                <p:nvPr/>
              </p:nvSpPr>
              <p:spPr bwMode="auto">
                <a:xfrm>
                  <a:off x="170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9" name="Line 30"/>
                <p:cNvSpPr>
                  <a:spLocks noChangeShapeType="1"/>
                </p:cNvSpPr>
                <p:nvPr/>
              </p:nvSpPr>
              <p:spPr bwMode="auto">
                <a:xfrm>
                  <a:off x="151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0" name="Line 31"/>
                <p:cNvSpPr>
                  <a:spLocks noChangeShapeType="1"/>
                </p:cNvSpPr>
                <p:nvPr/>
              </p:nvSpPr>
              <p:spPr bwMode="auto">
                <a:xfrm>
                  <a:off x="132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Line 32"/>
                <p:cNvSpPr>
                  <a:spLocks noChangeShapeType="1"/>
                </p:cNvSpPr>
                <p:nvPr/>
              </p:nvSpPr>
              <p:spPr bwMode="auto">
                <a:xfrm>
                  <a:off x="112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2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25" name="Rectangle 34"/>
              <p:cNvSpPr>
                <a:spLocks noChangeArrowheads="1"/>
              </p:cNvSpPr>
              <p:nvPr/>
            </p:nvSpPr>
            <p:spPr bwMode="auto">
              <a:xfrm>
                <a:off x="5424" y="768"/>
                <a:ext cx="192" cy="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21" name="Line 35"/>
            <p:cNvSpPr>
              <a:spLocks noChangeShapeType="1"/>
            </p:cNvSpPr>
            <p:nvPr/>
          </p:nvSpPr>
          <p:spPr bwMode="auto">
            <a:xfrm>
              <a:off x="5424" y="1200"/>
              <a:ext cx="1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Text Box 36"/>
            <p:cNvSpPr txBox="1">
              <a:spLocks noChangeArrowheads="1"/>
            </p:cNvSpPr>
            <p:nvPr/>
          </p:nvSpPr>
          <p:spPr bwMode="auto">
            <a:xfrm>
              <a:off x="5376" y="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_</a:t>
              </a:r>
            </a:p>
          </p:txBody>
        </p:sp>
        <p:sp>
          <p:nvSpPr>
            <p:cNvPr id="17423" name="Text Box 37"/>
            <p:cNvSpPr txBox="1">
              <a:spLocks noChangeArrowheads="1"/>
            </p:cNvSpPr>
            <p:nvPr/>
          </p:nvSpPr>
          <p:spPr bwMode="auto">
            <a:xfrm>
              <a:off x="54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bg2"/>
                  </a:solidFill>
                  <a:latin typeface="Courier New" pitchFamily="49" charset="0"/>
                </a:rPr>
                <a:t>6</a:t>
              </a:r>
            </a:p>
          </p:txBody>
        </p:sp>
      </p:grpSp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128588" y="1530350"/>
            <a:ext cx="12271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/>
              <a:t>Shift table</a:t>
            </a:r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008813" y="3259138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7415" name="TextBox 60"/>
          <p:cNvSpPr txBox="1">
            <a:spLocks noChangeArrowheads="1"/>
          </p:cNvSpPr>
          <p:nvPr/>
        </p:nvSpPr>
        <p:spPr bwMode="auto">
          <a:xfrm>
            <a:off x="7008813" y="3578225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3 matching</a:t>
            </a:r>
          </a:p>
        </p:txBody>
      </p:sp>
      <p:sp>
        <p:nvSpPr>
          <p:cNvPr id="17416" name="TextBox 61"/>
          <p:cNvSpPr txBox="1">
            <a:spLocks noChangeArrowheads="1"/>
          </p:cNvSpPr>
          <p:nvPr/>
        </p:nvSpPr>
        <p:spPr bwMode="auto">
          <a:xfrm>
            <a:off x="6991350" y="397827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17417" name="TextBox 62"/>
          <p:cNvSpPr txBox="1">
            <a:spLocks noChangeArrowheads="1"/>
          </p:cNvSpPr>
          <p:nvPr/>
        </p:nvSpPr>
        <p:spPr bwMode="auto">
          <a:xfrm>
            <a:off x="6986588" y="4926013"/>
            <a:ext cx="13303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6 matching</a:t>
            </a:r>
          </a:p>
        </p:txBody>
      </p:sp>
      <p:sp>
        <p:nvSpPr>
          <p:cNvPr id="17418" name="TextBox 5"/>
          <p:cNvSpPr txBox="1">
            <a:spLocks noChangeArrowheads="1"/>
          </p:cNvSpPr>
          <p:nvPr/>
        </p:nvSpPr>
        <p:spPr bwMode="auto">
          <a:xfrm>
            <a:off x="2146300" y="5327650"/>
            <a:ext cx="3992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Total: 13 matching operations</a:t>
            </a:r>
          </a:p>
        </p:txBody>
      </p:sp>
      <p:sp>
        <p:nvSpPr>
          <p:cNvPr id="17419" name="TextBox 52"/>
          <p:cNvSpPr txBox="1">
            <a:spLocks noChangeArrowheads="1"/>
          </p:cNvSpPr>
          <p:nvPr/>
        </p:nvSpPr>
        <p:spPr bwMode="auto">
          <a:xfrm>
            <a:off x="6953250" y="437832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2 matching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Efficiency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worst-case complexity is </a:t>
            </a:r>
            <a:r>
              <a:rPr lang="el-GR" altLang="en-US" dirty="0" smtClean="0">
                <a:cs typeface="Arial" pitchFamily="34" charset="0"/>
              </a:rPr>
              <a:t>Θ</a:t>
            </a:r>
            <a:r>
              <a:rPr lang="en-US" altLang="en-US" dirty="0" smtClean="0">
                <a:cs typeface="Arial" pitchFamily="34" charset="0"/>
              </a:rPr>
              <a:t>(</a:t>
            </a:r>
            <a:r>
              <a:rPr lang="en-US" altLang="en-US" i="1" dirty="0" smtClean="0">
                <a:cs typeface="Arial" pitchFamily="34" charset="0"/>
              </a:rPr>
              <a:t>nm</a:t>
            </a:r>
            <a:r>
              <a:rPr lang="en-US" altLang="en-US" dirty="0" smtClean="0">
                <a:cs typeface="Arial" pitchFamily="34" charset="0"/>
              </a:rPr>
              <a:t>)</a:t>
            </a:r>
          </a:p>
          <a:p>
            <a:pPr marL="0" indent="0" eaLnBrk="1" hangingPunct="1"/>
            <a:r>
              <a:rPr lang="en-US" altLang="en-US" dirty="0" smtClean="0">
                <a:cs typeface="Arial" pitchFamily="34" charset="0"/>
              </a:rPr>
              <a:t>In average, it is </a:t>
            </a:r>
            <a:r>
              <a:rPr lang="el-GR" altLang="en-US" dirty="0" smtClean="0">
                <a:cs typeface="Arial" pitchFamily="34" charset="0"/>
              </a:rPr>
              <a:t>Θ</a:t>
            </a:r>
            <a:r>
              <a:rPr lang="en-US" altLang="en-US" dirty="0" smtClean="0">
                <a:cs typeface="Arial" pitchFamily="34" charset="0"/>
              </a:rPr>
              <a:t>(</a:t>
            </a:r>
            <a:r>
              <a:rPr lang="en-US" altLang="en-US" i="1" dirty="0" smtClean="0">
                <a:cs typeface="Arial" pitchFamily="34" charset="0"/>
              </a:rPr>
              <a:t>n</a:t>
            </a:r>
            <a:r>
              <a:rPr lang="en-US" altLang="en-US" dirty="0" smtClean="0">
                <a:cs typeface="Arial" pitchFamily="34" charset="0"/>
              </a:rPr>
              <a:t>)</a:t>
            </a:r>
          </a:p>
          <a:p>
            <a:pPr marL="0" indent="0" eaLnBrk="1" hangingPunct="1"/>
            <a:r>
              <a:rPr lang="en-US" altLang="en-US" dirty="0" smtClean="0">
                <a:cs typeface="Arial" pitchFamily="34" charset="0"/>
              </a:rPr>
              <a:t>It is usually much faster than the brute-force algorithm</a:t>
            </a:r>
          </a:p>
          <a:p>
            <a:pPr marL="0" indent="0" eaLnBrk="1" hangingPunct="1"/>
            <a:endParaRPr lang="en-US" altLang="en-US" dirty="0" smtClean="0">
              <a:cs typeface="Arial" pitchFamily="34" charset="0"/>
            </a:endParaRPr>
          </a:p>
          <a:p>
            <a:pPr marL="0" indent="0" eaLnBrk="1" hangingPunct="1"/>
            <a:r>
              <a:rPr lang="en-US" altLang="en-US" dirty="0" smtClean="0">
                <a:cs typeface="Arial" pitchFamily="34" charset="0"/>
              </a:rPr>
              <a:t>A simple exercise: Create the shift table of 26 letters and space for the pattern </a:t>
            </a:r>
            <a:r>
              <a:rPr lang="en-US" altLang="en-US" dirty="0" smtClean="0">
                <a:solidFill>
                  <a:srgbClr val="FF0000"/>
                </a:solidFill>
                <a:cs typeface="Arial" pitchFamily="34" charset="0"/>
              </a:rPr>
              <a:t>BAOBABCD</a:t>
            </a:r>
            <a:endParaRPr lang="en-US" altLang="en-US" dirty="0" smtClean="0">
              <a:cs typeface="Arial" pitchFamily="34" charset="0"/>
            </a:endParaRPr>
          </a:p>
          <a:p>
            <a:pPr marL="0" indent="0" eaLnBrk="1" hangingPunct="1"/>
            <a:endParaRPr lang="en-US" altLang="en-US" dirty="0" smtClean="0">
              <a:cs typeface="Arial" pitchFamily="34" charset="0"/>
            </a:endParaRPr>
          </a:p>
          <a:p>
            <a:pPr marL="0" indent="0" eaLnBrk="1" hangingPunct="1"/>
            <a:endParaRPr lang="en-US" altLang="en-US" dirty="0" smtClean="0">
              <a:cs typeface="Arial" pitchFamily="34" charset="0"/>
            </a:endParaRPr>
          </a:p>
          <a:p>
            <a:pPr marL="0" indent="0" eaLnBrk="1" hangingPunct="1"/>
            <a:endParaRPr lang="el-GR" alt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Boyer-Moore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Based on two ideas:</a:t>
            </a:r>
          </a:p>
          <a:p>
            <a:pPr lvl="1" eaLnBrk="1" hangingPunct="1"/>
            <a:r>
              <a:rPr lang="en-US" altLang="en-US" sz="2400" dirty="0" smtClean="0"/>
              <a:t>compare pattern characters to text from right to left</a:t>
            </a:r>
          </a:p>
          <a:p>
            <a:pPr lvl="1" eaLnBrk="1" hangingPunct="1"/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precomputing</a:t>
            </a:r>
            <a:r>
              <a:rPr lang="en-US" altLang="en-US" sz="2400" dirty="0" smtClean="0"/>
              <a:t> shift sizes in two tables</a:t>
            </a:r>
          </a:p>
          <a:p>
            <a:pPr lvl="2"/>
            <a:r>
              <a:rPr lang="en-US" altLang="en-US" sz="2000" i="1" dirty="0" smtClean="0"/>
              <a:t>bad-symbol table </a:t>
            </a:r>
            <a:r>
              <a:rPr lang="en-US" altLang="en-US" sz="2000" dirty="0" smtClean="0"/>
              <a:t>indicates how much to shift based on text’s character causing a mismatch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2"/>
            <a:r>
              <a:rPr lang="en-US" altLang="en-US" sz="2000" i="1" dirty="0" smtClean="0"/>
              <a:t>good-suffix table</a:t>
            </a:r>
            <a:r>
              <a:rPr lang="en-US" altLang="en-US" sz="2000" dirty="0" smtClean="0"/>
              <a:t> indicates how much to shift based on matched part (suffix) of the pattern</a:t>
            </a:r>
          </a:p>
          <a:p>
            <a:pPr marL="0" indent="0" eaLnBrk="1" hangingPunct="1"/>
            <a:r>
              <a:rPr lang="en-US" altLang="en-US" dirty="0" smtClean="0"/>
              <a:t>The worst-case efficiency of Boyer-Moore algorithm is linear.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471488"/>
            <a:ext cx="8909050" cy="685800"/>
          </a:xfrm>
        </p:spPr>
        <p:txBody>
          <a:bodyPr/>
          <a:lstStyle/>
          <a:p>
            <a:r>
              <a:rPr lang="en-US" altLang="en-US" smtClean="0"/>
              <a:t>Bad-symbol Shift in Boyer-Moore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52600"/>
            <a:ext cx="8832850" cy="4572000"/>
          </a:xfrm>
        </p:spPr>
        <p:txBody>
          <a:bodyPr/>
          <a:lstStyle/>
          <a:p>
            <a:r>
              <a:rPr lang="en-US" altLang="en-US" dirty="0" smtClean="0"/>
              <a:t>Build a bad-symbol shift table as in the </a:t>
            </a:r>
            <a:r>
              <a:rPr lang="en-US" altLang="en-US" dirty="0" err="1" smtClean="0"/>
              <a:t>Horspool’s</a:t>
            </a:r>
            <a:r>
              <a:rPr lang="en-US" altLang="en-US" dirty="0" smtClean="0"/>
              <a:t> algorithm.</a:t>
            </a:r>
          </a:p>
          <a:p>
            <a:r>
              <a:rPr lang="en-US" altLang="en-US" b="0" dirty="0" smtClean="0"/>
              <a:t>If the rightmost character of the pattern doesn’t match, BM algorithm acts as </a:t>
            </a:r>
            <a:r>
              <a:rPr lang="en-US" altLang="en-US" b="0" dirty="0" err="1" smtClean="0"/>
              <a:t>Horspool’s</a:t>
            </a:r>
            <a:r>
              <a:rPr lang="en-US" altLang="en-US" b="0" dirty="0" smtClean="0"/>
              <a:t> (Case 1 and 2)</a:t>
            </a:r>
          </a:p>
          <a:p>
            <a:r>
              <a:rPr lang="en-US" altLang="en-US" b="0" dirty="0" smtClean="0"/>
              <a:t>If the rightmost character of the pattern does match, BM compares preceding characters right to left until either all pattern’s characters match or a mismatch on text’s character ‘</a:t>
            </a:r>
            <a:r>
              <a:rPr lang="en-US" altLang="en-US" b="0" i="1" dirty="0" smtClean="0"/>
              <a:t>c’ </a:t>
            </a:r>
            <a:r>
              <a:rPr lang="en-US" altLang="en-US" b="0" dirty="0" smtClean="0"/>
              <a:t> is encountered after </a:t>
            </a:r>
            <a:r>
              <a:rPr lang="en-US" altLang="en-US" b="0" i="1" dirty="0" smtClean="0"/>
              <a:t>k </a:t>
            </a:r>
            <a:r>
              <a:rPr lang="en-US" altLang="en-US" b="0" dirty="0" smtClean="0"/>
              <a:t>&gt; 0 matches</a:t>
            </a:r>
          </a:p>
          <a:p>
            <a:pPr>
              <a:buFont typeface="Monotype Sorts"/>
              <a:buNone/>
            </a:pPr>
            <a:r>
              <a:rPr lang="en-US" altLang="en-US" dirty="0" smtClean="0"/>
              <a:t>text 									</a:t>
            </a:r>
          </a:p>
          <a:p>
            <a:pPr>
              <a:buFont typeface="Monotype Sorts"/>
              <a:buNone/>
            </a:pPr>
            <a:r>
              <a:rPr lang="en-US" altLang="en-US" dirty="0" smtClean="0"/>
              <a:t>								                                          </a:t>
            </a:r>
          </a:p>
          <a:p>
            <a:pPr>
              <a:buFont typeface="Monotype Sorts"/>
              <a:buNone/>
            </a:pPr>
            <a:r>
              <a:rPr lang="en-US" altLang="en-US" dirty="0" smtClean="0"/>
              <a:t>pattern  </a:t>
            </a:r>
          </a:p>
          <a:p>
            <a:pPr>
              <a:buFont typeface="Monotype Sorts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bad-symbol shift 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1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= max{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olidFill>
                  <a:srgbClr val="FF0000"/>
                </a:solidFill>
              </a:rPr>
              <a:t>c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) -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1}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47800" y="4002088"/>
            <a:ext cx="6934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                                           c</a:t>
            </a:r>
            <a:endParaRPr lang="en-US" altLang="en-US" sz="400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648200" y="4002088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105400" y="4002088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477000" y="4002088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733800" y="4992688"/>
            <a:ext cx="2743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105400" y="4992688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48200" y="4992688"/>
            <a:ext cx="0" cy="457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4876800" y="4535488"/>
            <a:ext cx="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953000" y="4535488"/>
            <a:ext cx="0" cy="381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800600" y="4611688"/>
            <a:ext cx="30480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105400" y="453548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k matches</a:t>
            </a:r>
          </a:p>
        </p:txBody>
      </p:sp>
      <p:sp>
        <p:nvSpPr>
          <p:cNvPr id="20495" name="Rectangle 1"/>
          <p:cNvSpPr>
            <a:spLocks noChangeArrowheads="1"/>
          </p:cNvSpPr>
          <p:nvPr/>
        </p:nvSpPr>
        <p:spPr bwMode="auto">
          <a:xfrm>
            <a:off x="5105400" y="3927475"/>
            <a:ext cx="1371600" cy="161448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0496" name="Straight Arrow Connector 3"/>
          <p:cNvCxnSpPr>
            <a:cxnSpLocks noChangeShapeType="1"/>
            <a:stCxn id="20494" idx="3"/>
            <a:endCxn id="20493" idx="0"/>
          </p:cNvCxnSpPr>
          <p:nvPr/>
        </p:nvCxnSpPr>
        <p:spPr bwMode="auto">
          <a:xfrm flipH="1">
            <a:off x="4800600" y="4764088"/>
            <a:ext cx="1752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97" name="TextBox 4"/>
          <p:cNvSpPr txBox="1">
            <a:spLocks noChangeArrowheads="1"/>
          </p:cNvSpPr>
          <p:nvPr/>
        </p:nvSpPr>
        <p:spPr bwMode="auto">
          <a:xfrm>
            <a:off x="6556375" y="4554538"/>
            <a:ext cx="118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searching</a:t>
            </a:r>
          </a:p>
        </p:txBody>
      </p:sp>
      <p:cxnSp>
        <p:nvCxnSpPr>
          <p:cNvPr id="20498" name="Straight Arrow Connector 6"/>
          <p:cNvCxnSpPr>
            <a:cxnSpLocks noChangeShapeType="1"/>
          </p:cNvCxnSpPr>
          <p:nvPr/>
        </p:nvCxnSpPr>
        <p:spPr bwMode="auto">
          <a:xfrm flipH="1">
            <a:off x="3700463" y="5924550"/>
            <a:ext cx="152400" cy="192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499" name="TextBox 7"/>
          <p:cNvSpPr txBox="1">
            <a:spLocks noChangeArrowheads="1"/>
          </p:cNvSpPr>
          <p:nvPr/>
        </p:nvSpPr>
        <p:spPr bwMode="auto">
          <a:xfrm>
            <a:off x="2382838" y="6021388"/>
            <a:ext cx="333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i="0"/>
              <a:t>Shift in the bad-symbol shift table</a:t>
            </a:r>
          </a:p>
        </p:txBody>
      </p:sp>
      <p:cxnSp>
        <p:nvCxnSpPr>
          <p:cNvPr id="20500" name="Straight Arrow Connector 9"/>
          <p:cNvCxnSpPr>
            <a:cxnSpLocks noChangeShapeType="1"/>
          </p:cNvCxnSpPr>
          <p:nvPr/>
        </p:nvCxnSpPr>
        <p:spPr bwMode="auto">
          <a:xfrm flipH="1">
            <a:off x="4456113" y="4849813"/>
            <a:ext cx="846137" cy="806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 smtClean="0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 smtClean="0"/>
              <a:t>Good-suffix shift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applied after 0 &lt; </a:t>
            </a:r>
            <a:r>
              <a:rPr lang="en-US" altLang="en-US" i="1" dirty="0" smtClean="0"/>
              <a:t>k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last characters were matched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) = the distance between matched suffix of size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and its rightmost occurrence in the pattern </a:t>
            </a:r>
            <a:r>
              <a:rPr lang="en-US" altLang="en-US" dirty="0" smtClean="0">
                <a:solidFill>
                  <a:srgbClr val="FF0000"/>
                </a:solidFill>
              </a:rPr>
              <a:t>that is not preceded by the same character as the suffix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itchFamily="49" charset="0"/>
              </a:rPr>
              <a:t>CABABA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(k=1) = 4    </a:t>
            </a:r>
            <a:br>
              <a:rPr lang="en-US" altLang="en-US" dirty="0" smtClean="0"/>
            </a:br>
            <a:endParaRPr lang="en-US" altLang="en-US" dirty="0" smtClean="0">
              <a:latin typeface="Courier New" pitchFamily="49" charset="0"/>
            </a:endParaRPr>
          </a:p>
          <a:p>
            <a:r>
              <a:rPr lang="en-US" altLang="en-US" dirty="0" smtClean="0"/>
              <a:t>Case 1: if there is no such occurrence, match the longest part of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-character suffix with corresponding prefix; </a:t>
            </a:r>
          </a:p>
          <a:p>
            <a:r>
              <a:rPr lang="en-US" altLang="en-US" dirty="0" smtClean="0"/>
              <a:t>Case 2: if there are no such suffix-prefix matches,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m</a:t>
            </a:r>
            <a:r>
              <a:rPr lang="en-US" altLang="en-US" dirty="0" smtClean="0">
                <a:latin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</a:rPr>
            </a:br>
            <a:endParaRPr lang="en-US" altLang="en-US" dirty="0" smtClean="0"/>
          </a:p>
        </p:txBody>
      </p:sp>
      <p:sp>
        <p:nvSpPr>
          <p:cNvPr id="21508" name="Oval 1"/>
          <p:cNvSpPr>
            <a:spLocks noChangeArrowheads="1"/>
          </p:cNvSpPr>
          <p:nvPr/>
        </p:nvSpPr>
        <p:spPr bwMode="auto">
          <a:xfrm>
            <a:off x="2574925" y="3736975"/>
            <a:ext cx="192088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960563" y="3749675"/>
            <a:ext cx="192087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1510" name="Straight Arrow Connector 5"/>
          <p:cNvCxnSpPr>
            <a:cxnSpLocks noChangeShapeType="1"/>
          </p:cNvCxnSpPr>
          <p:nvPr/>
        </p:nvCxnSpPr>
        <p:spPr bwMode="auto">
          <a:xfrm flipH="1">
            <a:off x="2055813" y="4017963"/>
            <a:ext cx="614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 smtClean="0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 smtClean="0"/>
              <a:t>Example: </a:t>
            </a:r>
            <a:r>
              <a:rPr lang="en-US" altLang="en-US" dirty="0">
                <a:latin typeface="Courier New" pitchFamily="49" charset="0"/>
              </a:rPr>
              <a:t>CABABA </a:t>
            </a:r>
            <a:endParaRPr lang="en-US" altLang="en-US" dirty="0" smtClean="0">
              <a:latin typeface="Courier New" pitchFamily="49" charset="0"/>
            </a:endParaRP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(1) = 4,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(2) = 6,  Case 2,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(3) = 6,  Case 2,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(4) = 6, </a:t>
            </a:r>
            <a:r>
              <a:rPr lang="en-US" altLang="en-US" dirty="0"/>
              <a:t>Case </a:t>
            </a:r>
            <a:r>
              <a:rPr lang="en-US" altLang="en-US" dirty="0" smtClean="0"/>
              <a:t>2,</a:t>
            </a:r>
          </a:p>
          <a:p>
            <a:r>
              <a:rPr lang="en-US" altLang="en-US" dirty="0" smtClean="0"/>
              <a:t> </a:t>
            </a:r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(5) = 6, Case 2, </a:t>
            </a:r>
            <a:endParaRPr lang="en-US" altLang="en-US" dirty="0"/>
          </a:p>
          <a:p>
            <a:endParaRPr lang="en-US" altLang="en-US" dirty="0" smtClean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68435" y="218586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98130" y="217983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35883" y="2852925"/>
            <a:ext cx="337587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22620" y="376914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98022" y="3865554"/>
            <a:ext cx="728391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0067" y="4294473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CABABA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115077" y="4390887"/>
            <a:ext cx="89878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112610" y="266291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3458255" y="2644716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79975" y="27365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prefix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9975" y="3225872"/>
            <a:ext cx="401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find ABA in the prefix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2997395" y="2834729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372843" y="2852925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63776" y="2375881"/>
            <a:ext cx="246291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75195" y="2374055"/>
            <a:ext cx="24612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837397" y="2369844"/>
            <a:ext cx="24612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9975" y="2211999"/>
            <a:ext cx="475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the one with different prefix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109569" y="218586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2397816" y="2350693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668121" y="2355744"/>
            <a:ext cx="200627" cy="287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916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Matching</a:t>
            </a:r>
          </a:p>
        </p:txBody>
      </p:sp>
      <p:sp>
        <p:nvSpPr>
          <p:cNvPr id="512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2" cstate="print"/>
            <a:stretch>
              <a:fillRect l="-863" t="-1200" r="-549" b="-1186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 smtClean="0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itchFamily="49" charset="0"/>
              </a:rPr>
              <a:t>WOWWOW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(1) = 2,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(2) = 6,  Case 2,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(3) = 3,  Case 1,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(4) = 3, </a:t>
            </a:r>
            <a:r>
              <a:rPr lang="en-US" altLang="en-US" dirty="0"/>
              <a:t>Case 1</a:t>
            </a:r>
            <a:r>
              <a:rPr lang="en-US" altLang="en-US" dirty="0" smtClean="0"/>
              <a:t>,</a:t>
            </a:r>
          </a:p>
          <a:p>
            <a:r>
              <a:rPr lang="en-US" altLang="en-US" dirty="0" smtClean="0"/>
              <a:t>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(5) = 3, Case </a:t>
            </a:r>
            <a:r>
              <a:rPr lang="en-US" altLang="en-US" dirty="0"/>
              <a:t>1, </a:t>
            </a:r>
          </a:p>
          <a:p>
            <a:endParaRPr lang="en-US" altLang="en-US" dirty="0" smtClean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306105" y="218207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90155" y="2161635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35800" y="2852925"/>
            <a:ext cx="337587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371259" y="2856594"/>
            <a:ext cx="192087" cy="268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0067" y="3317984"/>
            <a:ext cx="561192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40267" y="3769140"/>
            <a:ext cx="1347684" cy="1097530"/>
            <a:chOff x="2840267" y="3769140"/>
            <a:chExt cx="1347684" cy="1097530"/>
          </a:xfrm>
        </p:grpSpPr>
        <p:sp>
          <p:nvSpPr>
            <p:cNvPr id="25" name="Rectangle 24"/>
            <p:cNvSpPr/>
            <p:nvPr/>
          </p:nvSpPr>
          <p:spPr>
            <a:xfrm>
              <a:off x="2840267" y="4134391"/>
              <a:ext cx="12907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ourier New" pitchFamily="49" charset="0"/>
                </a:rPr>
                <a:t>WOWWOW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15669" y="4230805"/>
              <a:ext cx="728391" cy="2688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867148" y="4134391"/>
              <a:ext cx="600154" cy="46166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467303" y="4120290"/>
              <a:ext cx="720648" cy="43860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5246" y="376914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prefix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 bwMode="auto">
            <a:xfrm flipH="1">
              <a:off x="3167225" y="4076917"/>
              <a:ext cx="19966" cy="1538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515682" y="4558893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suffix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V="1">
              <a:off x="3820381" y="4464290"/>
              <a:ext cx="0" cy="1936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Rectangle 35"/>
          <p:cNvSpPr/>
          <p:nvPr/>
        </p:nvSpPr>
        <p:spPr>
          <a:xfrm>
            <a:off x="2882180" y="526985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WOWWOW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3187190" y="5366270"/>
            <a:ext cx="89878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909061" y="5269856"/>
            <a:ext cx="600154" cy="4616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3509216" y="5255755"/>
            <a:ext cx="720648" cy="43860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917159" y="490460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 bwMode="auto">
          <a:xfrm flipH="1">
            <a:off x="3209138" y="5212382"/>
            <a:ext cx="19966" cy="153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557595" y="569435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suffix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3862294" y="5599755"/>
            <a:ext cx="0" cy="193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656138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625475"/>
            <a:ext cx="8382000" cy="685800"/>
          </a:xfrm>
        </p:spPr>
        <p:txBody>
          <a:bodyPr/>
          <a:lstStyle/>
          <a:p>
            <a:r>
              <a:rPr lang="en-US" altLang="en-US" smtClean="0"/>
              <a:t>Good-suffix shift in Boyer-Moore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816100"/>
            <a:ext cx="8680450" cy="4321175"/>
          </a:xfrm>
        </p:spPr>
        <p:txBody>
          <a:bodyPr/>
          <a:lstStyle/>
          <a:p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itchFamily="49" charset="0"/>
              </a:rPr>
              <a:t>BAOBAB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(1) = 2,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(2) = 5,  Case 1,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(3) = 5,  Case 1, 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(4) = 5, </a:t>
            </a:r>
            <a:r>
              <a:rPr lang="en-US" altLang="en-US" dirty="0"/>
              <a:t>Case 1</a:t>
            </a:r>
            <a:r>
              <a:rPr lang="en-US" altLang="en-US" dirty="0" smtClean="0"/>
              <a:t>,</a:t>
            </a:r>
          </a:p>
          <a:p>
            <a:r>
              <a:rPr lang="en-US" altLang="en-US" i="1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(5) = 5, Case </a:t>
            </a:r>
            <a:r>
              <a:rPr lang="en-US" altLang="en-US" dirty="0"/>
              <a:t>1, </a:t>
            </a:r>
          </a:p>
          <a:p>
            <a:endParaRPr lang="en-US" altLang="en-US" dirty="0" smtClean="0">
              <a:latin typeface="Courier New" pitchFamily="49" charset="0"/>
            </a:endParaRPr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76410" y="2274838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urier New" pitchFamily="49" charset="0"/>
              </a:rPr>
              <a:t>BAOBAB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306105" y="218207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90155" y="2161635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728018" y="275990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63346" y="2852925"/>
            <a:ext cx="422455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55205" y="2852925"/>
            <a:ext cx="28059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8560" y="3221571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373929" y="3317985"/>
            <a:ext cx="611872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66965" y="3317984"/>
            <a:ext cx="280596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28560" y="377303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189420" y="3866054"/>
            <a:ext cx="79692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755747" y="3866054"/>
            <a:ext cx="280595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29102" y="4234700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BAOBAB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3035800" y="4331114"/>
            <a:ext cx="950543" cy="268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67507" y="4331113"/>
            <a:ext cx="280596" cy="2688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2920585" y="266291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842305" y="2665038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920585" y="3121646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42305" y="3123772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920585" y="369772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3842305" y="3699847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920585" y="4158581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842305" y="4160707"/>
            <a:ext cx="0" cy="19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286388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893763"/>
            <a:ext cx="8610600" cy="609600"/>
          </a:xfrm>
        </p:spPr>
        <p:txBody>
          <a:bodyPr/>
          <a:lstStyle/>
          <a:p>
            <a:r>
              <a:rPr lang="en-US" altLang="en-US" smtClean="0"/>
              <a:t>Good-suffix shift in the Boyer-Moore alg.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2084388"/>
            <a:ext cx="8534400" cy="528637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mtClean="0"/>
              <a:t>After matching successfully 0 &lt; </a:t>
            </a:r>
            <a:r>
              <a:rPr lang="en-US" altLang="en-US" i="1" smtClean="0"/>
              <a:t>k </a:t>
            </a:r>
            <a:r>
              <a:rPr lang="en-US" altLang="en-US" smtClean="0"/>
              <a:t>&lt; </a:t>
            </a:r>
            <a:r>
              <a:rPr lang="en-US" altLang="en-US" i="1" smtClean="0"/>
              <a:t>m</a:t>
            </a:r>
            <a:r>
              <a:rPr lang="en-US" altLang="en-US" smtClean="0"/>
              <a:t> characters, the algorithm shifts the pattern right by </a:t>
            </a:r>
          </a:p>
          <a:p>
            <a:pPr marL="0" indent="0">
              <a:buFont typeface="Monotype Sorts"/>
              <a:buNone/>
            </a:pPr>
            <a:r>
              <a:rPr lang="en-US" altLang="en-US" smtClean="0"/>
              <a:t>                                     </a:t>
            </a:r>
            <a:r>
              <a:rPr lang="en-US" altLang="en-US" i="1" smtClean="0"/>
              <a:t>d</a:t>
            </a:r>
            <a:r>
              <a:rPr lang="en-US" altLang="en-US" smtClean="0"/>
              <a:t> = max {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2</a:t>
            </a:r>
            <a:r>
              <a:rPr lang="en-US" altLang="en-US" smtClean="0"/>
              <a:t>}</a:t>
            </a:r>
          </a:p>
          <a:p>
            <a:pPr marL="0" indent="0">
              <a:buFont typeface="Monotype Sorts"/>
              <a:buNone/>
            </a:pPr>
            <a:r>
              <a:rPr lang="en-US" altLang="en-US" smtClean="0"/>
              <a:t>where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1</a:t>
            </a:r>
            <a:r>
              <a:rPr lang="en-US" altLang="en-US" b="0" smtClean="0"/>
              <a:t> </a:t>
            </a:r>
            <a:r>
              <a:rPr lang="en-US" altLang="en-US" smtClean="0"/>
              <a:t>= max{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1</a:t>
            </a:r>
            <a:r>
              <a:rPr lang="en-US" altLang="en-US" smtClean="0"/>
              <a:t>(</a:t>
            </a:r>
            <a:r>
              <a:rPr lang="en-US" altLang="en-US" i="1" smtClean="0"/>
              <a:t>c</a:t>
            </a:r>
            <a:r>
              <a:rPr lang="en-US" altLang="en-US" smtClean="0"/>
              <a:t>) - </a:t>
            </a:r>
            <a:r>
              <a:rPr lang="en-US" altLang="en-US" i="1" smtClean="0"/>
              <a:t>k</a:t>
            </a:r>
            <a:r>
              <a:rPr lang="en-US" altLang="en-US" smtClean="0"/>
              <a:t>, 1} is bad-symbol shift</a:t>
            </a:r>
          </a:p>
          <a:p>
            <a:pPr marL="0" indent="0">
              <a:buFont typeface="Monotype Sorts"/>
              <a:buNone/>
            </a:pPr>
            <a:r>
              <a:rPr lang="en-US" altLang="en-US" smtClean="0"/>
              <a:t>           </a:t>
            </a:r>
            <a:r>
              <a:rPr lang="en-US" altLang="en-US" i="1" smtClean="0"/>
              <a:t>d</a:t>
            </a:r>
            <a:r>
              <a:rPr lang="en-US" altLang="en-US" baseline="-25000" smtClean="0"/>
              <a:t>2</a:t>
            </a:r>
            <a:r>
              <a:rPr lang="en-US" altLang="en-US" smtClean="0"/>
              <a:t>(</a:t>
            </a:r>
            <a:r>
              <a:rPr lang="en-US" altLang="en-US" i="1" smtClean="0"/>
              <a:t>k</a:t>
            </a:r>
            <a:r>
              <a:rPr lang="en-US" altLang="en-US" smtClean="0"/>
              <a:t>) is good-suffix shift</a:t>
            </a:r>
          </a:p>
          <a:p>
            <a:pPr marL="0" indent="0">
              <a:buFont typeface="Monotype Sorts"/>
              <a:buNone/>
            </a:pPr>
            <a:endParaRPr lang="en-US" altLang="en-US" smtClean="0"/>
          </a:p>
          <a:p>
            <a:pPr marL="0" indent="0">
              <a:buFont typeface="Monotype Sorts"/>
              <a:buNone/>
            </a:pPr>
            <a:endParaRPr lang="en-US" altLang="en-US" smtClean="0">
              <a:latin typeface="Courier New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marL="0" indent="0">
              <a:buFont typeface="Monotype Sorts"/>
              <a:buNone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Boyer-Moore Algorithm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9900"/>
            <a:ext cx="9064625" cy="5281613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 smtClean="0"/>
              <a:t>Step 1  Construct the bad-symbol shift table</a:t>
            </a:r>
          </a:p>
          <a:p>
            <a:pPr marL="973138" indent="-973138">
              <a:tabLst>
                <a:tab pos="1031875" algn="l"/>
              </a:tabLst>
            </a:pPr>
            <a:r>
              <a:rPr lang="en-US" altLang="en-US" b="0" smtClean="0"/>
              <a:t>Step 2 Construct the good-suffix shift table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 smtClean="0"/>
              <a:t>Step 3  Align the pattern against the beginning of the text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 smtClean="0"/>
              <a:t>Step 4  Repeat until a matching substring is found or text ends: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b="0" smtClean="0"/>
              <a:t>             </a:t>
            </a:r>
            <a:r>
              <a:rPr lang="en-US" altLang="en-US" sz="1800" b="0" smtClean="0"/>
              <a:t>Compare the corresponding characters right to left. 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/>
              <a:t>               If no </a:t>
            </a:r>
            <a:r>
              <a:rPr lang="en-US" altLang="en-US" sz="1800" b="0" smtClean="0">
                <a:cs typeface="Times New Roman" pitchFamily="18" charset="0"/>
              </a:rPr>
              <a:t>characters match, follow the Case 1&amp;2 as the Horspool’s algorithm</a:t>
            </a:r>
            <a:endParaRPr lang="en-US" altLang="en-US" sz="1800" b="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/>
              <a:t>               If 0 &lt; </a:t>
            </a:r>
            <a:r>
              <a:rPr lang="en-US" altLang="en-US" sz="1800" b="0" i="1" smtClean="0"/>
              <a:t>k </a:t>
            </a:r>
            <a:r>
              <a:rPr lang="en-US" altLang="en-US" sz="1800" b="0" smtClean="0"/>
              <a:t>&lt; </a:t>
            </a:r>
            <a:r>
              <a:rPr lang="en-US" altLang="en-US" sz="1800" b="0" i="1" smtClean="0"/>
              <a:t>m</a:t>
            </a:r>
            <a:r>
              <a:rPr lang="en-US" altLang="en-US" sz="1800" b="0" smtClean="0"/>
              <a:t> characters are matched, </a:t>
            </a:r>
            <a:r>
              <a:rPr lang="en-US" altLang="en-US" sz="1800" b="0" smtClean="0">
                <a:cs typeface="Times New Roman" pitchFamily="18" charset="0"/>
              </a:rPr>
              <a:t>retrieve entry </a:t>
            </a:r>
            <a:r>
              <a:rPr lang="en-US" altLang="en-US" sz="1800" b="0" i="1" smtClean="0">
                <a:cs typeface="Times New Roman" pitchFamily="18" charset="0"/>
              </a:rPr>
              <a:t>t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(</a:t>
            </a:r>
            <a:r>
              <a:rPr lang="en-US" altLang="en-US" sz="1800" b="0" i="1" smtClean="0"/>
              <a:t>c</a:t>
            </a:r>
            <a:r>
              <a:rPr lang="en-US" altLang="en-US" sz="1800" b="0" smtClean="0"/>
              <a:t>) from the bad-symbol table for the text’s character </a:t>
            </a:r>
            <a:r>
              <a:rPr lang="en-US" altLang="en-US" sz="1800" b="0" i="1" smtClean="0"/>
              <a:t>c </a:t>
            </a:r>
            <a:r>
              <a:rPr lang="en-US" altLang="en-US" sz="1800" b="0" smtClean="0"/>
              <a:t>causing the mismatch and entry 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2</a:t>
            </a:r>
            <a:r>
              <a:rPr lang="en-US" altLang="en-US" sz="1800" b="0" smtClean="0"/>
              <a:t>(</a:t>
            </a:r>
            <a:r>
              <a:rPr lang="en-US" altLang="en-US" sz="1800" b="0" i="1" smtClean="0"/>
              <a:t>k</a:t>
            </a:r>
            <a:r>
              <a:rPr lang="en-US" altLang="en-US" sz="1800" b="0" smtClean="0"/>
              <a:t>) from the good-suffix table and shift the pattern to the right by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/>
              <a:t>                                     </a:t>
            </a:r>
            <a:r>
              <a:rPr lang="en-US" altLang="en-US" sz="1800" b="0" i="1" smtClean="0"/>
              <a:t>d</a:t>
            </a:r>
            <a:r>
              <a:rPr lang="en-US" altLang="en-US" sz="1800" b="0" smtClean="0"/>
              <a:t> = max {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, 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2</a:t>
            </a:r>
            <a:r>
              <a:rPr lang="en-US" altLang="en-US" sz="1800" b="0" smtClean="0"/>
              <a:t>}</a:t>
            </a:r>
            <a:br>
              <a:rPr lang="en-US" altLang="en-US" sz="1800" b="0" smtClean="0"/>
            </a:br>
            <a:r>
              <a:rPr lang="en-US" altLang="en-US" sz="1800" b="0" smtClean="0"/>
              <a:t>where 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 = max{</a:t>
            </a:r>
            <a:r>
              <a:rPr lang="en-US" altLang="en-US" sz="1800" b="0" i="1" smtClean="0"/>
              <a:t>t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(</a:t>
            </a:r>
            <a:r>
              <a:rPr lang="en-US" altLang="en-US" sz="1800" b="0" i="1" smtClean="0"/>
              <a:t>c</a:t>
            </a:r>
            <a:r>
              <a:rPr lang="en-US" altLang="en-US" sz="1800" b="0" smtClean="0"/>
              <a:t>) - </a:t>
            </a:r>
            <a:r>
              <a:rPr lang="en-US" altLang="en-US" sz="1800" b="0" i="1" smtClean="0"/>
              <a:t>k</a:t>
            </a:r>
            <a:r>
              <a:rPr lang="en-US" altLang="en-US" sz="1800" b="0" smtClean="0"/>
              <a:t>, 1}.</a:t>
            </a:r>
            <a:endParaRPr lang="en-US" altLang="en-US" sz="1100" b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280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>
                <a:latin typeface="Courier New" pitchFamily="49" charset="0"/>
              </a:rPr>
              <a:t>     B E S S _ </a:t>
            </a:r>
            <a:r>
              <a:rPr lang="en-US" altLang="en-US" sz="1800" b="0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en-US" altLang="en-US" sz="1800" b="0" smtClean="0">
                <a:latin typeface="Courier New" pitchFamily="49" charset="0"/>
              </a:rPr>
              <a:t> N E W </a:t>
            </a:r>
            <a:r>
              <a:rPr lang="en-US" altLang="en-US" sz="1800" b="0" smtClean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en-US" sz="1800" b="0" smtClean="0">
                <a:latin typeface="Courier New" pitchFamily="49" charset="0"/>
              </a:rPr>
              <a:t> A B O U T </a:t>
            </a:r>
            <a:r>
              <a:rPr lang="en-US" altLang="en-US" sz="1800" b="0" smtClean="0">
                <a:solidFill>
                  <a:srgbClr val="FF0000"/>
                </a:solidFill>
                <a:latin typeface="Courier New" pitchFamily="49" charset="0"/>
              </a:rPr>
              <a:t>_</a:t>
            </a:r>
            <a:r>
              <a:rPr lang="en-US" altLang="en-US" sz="1800" b="0" smtClean="0">
                <a:latin typeface="Courier New" pitchFamily="49" charset="0"/>
              </a:rPr>
              <a:t> B A O B A B S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>
                <a:latin typeface="Courier New" pitchFamily="49" charset="0"/>
              </a:rPr>
              <a:t>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 smtClean="0"/>
              <a:t>            d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 = </a:t>
            </a:r>
            <a:r>
              <a:rPr lang="en-US" altLang="en-US" sz="1800" b="0" i="1" smtClean="0"/>
              <a:t>t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(</a:t>
            </a:r>
            <a:r>
              <a:rPr lang="en-US" altLang="en-US" sz="1800" b="0" smtClean="0">
                <a:latin typeface="Courier New" pitchFamily="49" charset="0"/>
              </a:rPr>
              <a:t>K</a:t>
            </a:r>
            <a:r>
              <a:rPr lang="en-US" altLang="en-US" sz="1800" b="0" smtClean="0"/>
              <a:t>) = 6</a:t>
            </a:r>
            <a:r>
              <a:rPr lang="en-US" altLang="en-US" sz="1800" b="0" smtClean="0">
                <a:latin typeface="Courier New" pitchFamily="49" charset="0"/>
              </a:rPr>
              <a:t>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>
                <a:latin typeface="Courier New" pitchFamily="49" charset="0"/>
              </a:rPr>
              <a:t> 			     </a:t>
            </a:r>
            <a:r>
              <a:rPr lang="en-US" altLang="en-US" sz="1800" b="0" i="1" smtClean="0"/>
              <a:t>k </a:t>
            </a:r>
            <a:r>
              <a:rPr lang="en-US" altLang="en-US" sz="1800" b="0" smtClean="0">
                <a:latin typeface="Courier New" pitchFamily="49" charset="0"/>
              </a:rPr>
              <a:t>=2,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 = </a:t>
            </a:r>
            <a:r>
              <a:rPr lang="en-US" altLang="en-US" sz="1800" b="0" i="1" smtClean="0"/>
              <a:t>t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(</a:t>
            </a:r>
            <a:r>
              <a:rPr lang="en-US" altLang="en-US" sz="1800" b="0" smtClean="0">
                <a:latin typeface="Courier New" pitchFamily="49" charset="0"/>
              </a:rPr>
              <a:t>_</a:t>
            </a:r>
            <a:r>
              <a:rPr lang="en-US" altLang="en-US" sz="1800" b="0" smtClean="0"/>
              <a:t>)-</a:t>
            </a:r>
            <a:r>
              <a:rPr lang="en-US" altLang="en-US" sz="1800" b="0" i="1" smtClean="0"/>
              <a:t>k</a:t>
            </a:r>
            <a:r>
              <a:rPr lang="en-US" altLang="en-US" sz="1800" b="0" smtClean="0"/>
              <a:t> = 4, 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 smtClean="0"/>
              <a:t>                                       d</a:t>
            </a:r>
            <a:r>
              <a:rPr lang="en-US" altLang="en-US" sz="1800" b="0" baseline="-25000" smtClean="0"/>
              <a:t>2</a:t>
            </a:r>
            <a:r>
              <a:rPr lang="en-US" altLang="en-US" sz="1800" b="0" smtClean="0"/>
              <a:t>(2) = 5, d = 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>
                <a:latin typeface="Courier New" pitchFamily="49" charset="0"/>
              </a:rPr>
              <a:t>				       B A O B A B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i="1" smtClean="0"/>
              <a:t>				            k </a:t>
            </a:r>
            <a:r>
              <a:rPr lang="en-US" altLang="en-US" sz="1800" b="0" smtClean="0">
                <a:latin typeface="Courier New" pitchFamily="49" charset="0"/>
              </a:rPr>
              <a:t>=1,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 = </a:t>
            </a:r>
            <a:r>
              <a:rPr lang="en-US" altLang="en-US" sz="1800" b="0" i="1" smtClean="0"/>
              <a:t>t</a:t>
            </a:r>
            <a:r>
              <a:rPr lang="en-US" altLang="en-US" sz="1800" b="0" baseline="-25000" smtClean="0"/>
              <a:t>1</a:t>
            </a:r>
            <a:r>
              <a:rPr lang="en-US" altLang="en-US" sz="1800" b="0" smtClean="0"/>
              <a:t>(</a:t>
            </a:r>
            <a:r>
              <a:rPr lang="en-US" altLang="en-US" sz="1800" b="0" smtClean="0">
                <a:latin typeface="Courier New" pitchFamily="49" charset="0"/>
              </a:rPr>
              <a:t>_</a:t>
            </a:r>
            <a:r>
              <a:rPr lang="en-US" altLang="en-US" sz="1800" b="0" smtClean="0"/>
              <a:t>)-</a:t>
            </a:r>
            <a:r>
              <a:rPr lang="en-US" altLang="en-US" sz="1800" b="0" i="1" smtClean="0"/>
              <a:t>k</a:t>
            </a:r>
            <a:r>
              <a:rPr lang="en-US" altLang="en-US" sz="1800" b="0" smtClean="0"/>
              <a:t> = 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/>
              <a:t>			    	            </a:t>
            </a:r>
            <a:r>
              <a:rPr lang="en-US" altLang="en-US" sz="1800" b="0" i="1" smtClean="0"/>
              <a:t>d</a:t>
            </a:r>
            <a:r>
              <a:rPr lang="en-US" altLang="en-US" sz="1800" b="0" baseline="-25000" smtClean="0"/>
              <a:t>2</a:t>
            </a:r>
            <a:r>
              <a:rPr lang="en-US" altLang="en-US" sz="1800" b="0" smtClean="0"/>
              <a:t>(1) = 2, d=5</a:t>
            </a:r>
          </a:p>
          <a:p>
            <a:pPr marL="973138" indent="-973138">
              <a:lnSpc>
                <a:spcPct val="80000"/>
              </a:lnSpc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smtClean="0">
                <a:latin typeface="Courier New" pitchFamily="49" charset="0"/>
              </a:rPr>
              <a:t>						    B A O B A B </a:t>
            </a:r>
            <a:r>
              <a:rPr lang="en-US" altLang="en-US" sz="1800" b="0" smtClean="0"/>
              <a:t>(success)</a:t>
            </a:r>
            <a:r>
              <a:rPr lang="en-US" altLang="en-US" sz="1200" b="0" smtClean="0">
                <a:latin typeface="Courier New" pitchFamily="49" charset="0"/>
              </a:rPr>
              <a:t>			    </a:t>
            </a:r>
            <a:r>
              <a:rPr lang="en-US" altLang="en-US" sz="1200" b="0" smtClean="0"/>
              <a:t/>
            </a:r>
            <a:br>
              <a:rPr lang="en-US" altLang="en-US" sz="1200" b="0" smtClean="0"/>
            </a:br>
            <a:endParaRPr lang="en-US" altLang="en-US" sz="1200" b="0" smtClean="0"/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smtClean="0"/>
              <a:t> </a:t>
            </a:r>
          </a:p>
        </p:txBody>
      </p:sp>
      <p:sp>
        <p:nvSpPr>
          <p:cNvPr id="24579" name="Rectangle 80"/>
          <p:cNvSpPr>
            <a:spLocks noChangeArrowheads="1"/>
          </p:cNvSpPr>
          <p:nvPr/>
        </p:nvSpPr>
        <p:spPr bwMode="auto">
          <a:xfrm>
            <a:off x="50800" y="4351338"/>
            <a:ext cx="20574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smtClean="0"/>
              <a:t>Example of Boyer-Moore Algorithm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339725" y="1868488"/>
            <a:ext cx="7924800" cy="1036637"/>
            <a:chOff x="384" y="768"/>
            <a:chExt cx="5280" cy="864"/>
          </a:xfrm>
        </p:grpSpPr>
        <p:grpSp>
          <p:nvGrpSpPr>
            <p:cNvPr id="24624" name="Group 5"/>
            <p:cNvGrpSpPr>
              <a:grpSpLocks/>
            </p:cNvGrpSpPr>
            <p:nvPr/>
          </p:nvGrpSpPr>
          <p:grpSpPr bwMode="auto">
            <a:xfrm>
              <a:off x="384" y="768"/>
              <a:ext cx="5232" cy="864"/>
              <a:chOff x="384" y="768"/>
              <a:chExt cx="5232" cy="864"/>
            </a:xfrm>
          </p:grpSpPr>
          <p:grpSp>
            <p:nvGrpSpPr>
              <p:cNvPr id="24628" name="Group 6"/>
              <p:cNvGrpSpPr>
                <a:grpSpLocks/>
              </p:cNvGrpSpPr>
              <p:nvPr/>
            </p:nvGrpSpPr>
            <p:grpSpPr bwMode="auto">
              <a:xfrm>
                <a:off x="384" y="768"/>
                <a:ext cx="5040" cy="864"/>
                <a:chOff x="720" y="1824"/>
                <a:chExt cx="5040" cy="672"/>
              </a:xfrm>
            </p:grpSpPr>
            <p:sp>
              <p:nvSpPr>
                <p:cNvPr id="24630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1824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A B C D E F G H I J K L M N O P Q R S T U V W X Y Z</a:t>
                  </a:r>
                </a:p>
              </p:txBody>
            </p:sp>
            <p:sp>
              <p:nvSpPr>
                <p:cNvPr id="24631" name="Rectangle 8"/>
                <p:cNvSpPr>
                  <a:spLocks noChangeArrowheads="1"/>
                </p:cNvSpPr>
                <p:nvPr/>
              </p:nvSpPr>
              <p:spPr bwMode="auto">
                <a:xfrm>
                  <a:off x="720" y="2160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i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bg2"/>
                      </a:solidFill>
                      <a:latin typeface="Courier New" pitchFamily="49" charset="0"/>
                    </a:rPr>
                    <a:t>1 2 6 6 6 6 6 6 6 6 6 6 6 6 3 6 6 6 6 6 6 6 6 6 6 6</a:t>
                  </a:r>
                  <a:endParaRPr lang="en-US" altLang="en-US" sz="4000"/>
                </a:p>
              </p:txBody>
            </p:sp>
            <p:sp>
              <p:nvSpPr>
                <p:cNvPr id="24632" name="Line 9"/>
                <p:cNvSpPr>
                  <a:spLocks noChangeShapeType="1"/>
                </p:cNvSpPr>
                <p:nvPr/>
              </p:nvSpPr>
              <p:spPr bwMode="auto">
                <a:xfrm>
                  <a:off x="93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3" name="Line 10"/>
                <p:cNvSpPr>
                  <a:spLocks noChangeShapeType="1"/>
                </p:cNvSpPr>
                <p:nvPr/>
              </p:nvSpPr>
              <p:spPr bwMode="auto">
                <a:xfrm>
                  <a:off x="285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4" name="Line 11"/>
                <p:cNvSpPr>
                  <a:spLocks noChangeShapeType="1"/>
                </p:cNvSpPr>
                <p:nvPr/>
              </p:nvSpPr>
              <p:spPr bwMode="auto">
                <a:xfrm>
                  <a:off x="304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5" name="Line 12"/>
                <p:cNvSpPr>
                  <a:spLocks noChangeShapeType="1"/>
                </p:cNvSpPr>
                <p:nvPr/>
              </p:nvSpPr>
              <p:spPr bwMode="auto">
                <a:xfrm>
                  <a:off x="343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6" name="Line 13"/>
                <p:cNvSpPr>
                  <a:spLocks noChangeShapeType="1"/>
                </p:cNvSpPr>
                <p:nvPr/>
              </p:nvSpPr>
              <p:spPr bwMode="auto">
                <a:xfrm>
                  <a:off x="362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Line 14"/>
                <p:cNvSpPr>
                  <a:spLocks noChangeShapeType="1"/>
                </p:cNvSpPr>
                <p:nvPr/>
              </p:nvSpPr>
              <p:spPr bwMode="auto">
                <a:xfrm>
                  <a:off x="38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8" name="Line 15"/>
                <p:cNvSpPr>
                  <a:spLocks noChangeShapeType="1"/>
                </p:cNvSpPr>
                <p:nvPr/>
              </p:nvSpPr>
              <p:spPr bwMode="auto">
                <a:xfrm>
                  <a:off x="400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Line 16"/>
                <p:cNvSpPr>
                  <a:spLocks noChangeShapeType="1"/>
                </p:cNvSpPr>
                <p:nvPr/>
              </p:nvSpPr>
              <p:spPr bwMode="auto">
                <a:xfrm>
                  <a:off x="420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0" name="Line 17"/>
                <p:cNvSpPr>
                  <a:spLocks noChangeShapeType="1"/>
                </p:cNvSpPr>
                <p:nvPr/>
              </p:nvSpPr>
              <p:spPr bwMode="auto">
                <a:xfrm>
                  <a:off x="439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Line 18"/>
                <p:cNvSpPr>
                  <a:spLocks noChangeShapeType="1"/>
                </p:cNvSpPr>
                <p:nvPr/>
              </p:nvSpPr>
              <p:spPr bwMode="auto">
                <a:xfrm>
                  <a:off x="458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2" name="Line 19"/>
                <p:cNvSpPr>
                  <a:spLocks noChangeShapeType="1"/>
                </p:cNvSpPr>
                <p:nvPr/>
              </p:nvSpPr>
              <p:spPr bwMode="auto">
                <a:xfrm>
                  <a:off x="477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Line 21"/>
                <p:cNvSpPr>
                  <a:spLocks noChangeShapeType="1"/>
                </p:cNvSpPr>
                <p:nvPr/>
              </p:nvSpPr>
              <p:spPr bwMode="auto">
                <a:xfrm>
                  <a:off x="516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Line 22"/>
                <p:cNvSpPr>
                  <a:spLocks noChangeShapeType="1"/>
                </p:cNvSpPr>
                <p:nvPr/>
              </p:nvSpPr>
              <p:spPr bwMode="auto">
                <a:xfrm>
                  <a:off x="535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6" name="Line 23"/>
                <p:cNvSpPr>
                  <a:spLocks noChangeShapeType="1"/>
                </p:cNvSpPr>
                <p:nvPr/>
              </p:nvSpPr>
              <p:spPr bwMode="auto">
                <a:xfrm>
                  <a:off x="554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7" name="Line 24"/>
                <p:cNvSpPr>
                  <a:spLocks noChangeShapeType="1"/>
                </p:cNvSpPr>
                <p:nvPr/>
              </p:nvSpPr>
              <p:spPr bwMode="auto">
                <a:xfrm>
                  <a:off x="266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Line 25"/>
                <p:cNvSpPr>
                  <a:spLocks noChangeShapeType="1"/>
                </p:cNvSpPr>
                <p:nvPr/>
              </p:nvSpPr>
              <p:spPr bwMode="auto">
                <a:xfrm>
                  <a:off x="247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9" name="Line 26"/>
                <p:cNvSpPr>
                  <a:spLocks noChangeShapeType="1"/>
                </p:cNvSpPr>
                <p:nvPr/>
              </p:nvSpPr>
              <p:spPr bwMode="auto">
                <a:xfrm>
                  <a:off x="228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0" name="Line 27"/>
                <p:cNvSpPr>
                  <a:spLocks noChangeShapeType="1"/>
                </p:cNvSpPr>
                <p:nvPr/>
              </p:nvSpPr>
              <p:spPr bwMode="auto">
                <a:xfrm>
                  <a:off x="208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Line 28"/>
                <p:cNvSpPr>
                  <a:spLocks noChangeShapeType="1"/>
                </p:cNvSpPr>
                <p:nvPr/>
              </p:nvSpPr>
              <p:spPr bwMode="auto">
                <a:xfrm>
                  <a:off x="189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2" name="Line 29"/>
                <p:cNvSpPr>
                  <a:spLocks noChangeShapeType="1"/>
                </p:cNvSpPr>
                <p:nvPr/>
              </p:nvSpPr>
              <p:spPr bwMode="auto">
                <a:xfrm>
                  <a:off x="170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3" name="Line 30"/>
                <p:cNvSpPr>
                  <a:spLocks noChangeShapeType="1"/>
                </p:cNvSpPr>
                <p:nvPr/>
              </p:nvSpPr>
              <p:spPr bwMode="auto">
                <a:xfrm>
                  <a:off x="151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4" name="Line 31"/>
                <p:cNvSpPr>
                  <a:spLocks noChangeShapeType="1"/>
                </p:cNvSpPr>
                <p:nvPr/>
              </p:nvSpPr>
              <p:spPr bwMode="auto">
                <a:xfrm>
                  <a:off x="132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Line 32"/>
                <p:cNvSpPr>
                  <a:spLocks noChangeShapeType="1"/>
                </p:cNvSpPr>
                <p:nvPr/>
              </p:nvSpPr>
              <p:spPr bwMode="auto">
                <a:xfrm>
                  <a:off x="112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6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29" name="Rectangle 34"/>
              <p:cNvSpPr>
                <a:spLocks noChangeArrowheads="1"/>
              </p:cNvSpPr>
              <p:nvPr/>
            </p:nvSpPr>
            <p:spPr bwMode="auto">
              <a:xfrm>
                <a:off x="5424" y="768"/>
                <a:ext cx="192" cy="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625" name="Line 35"/>
            <p:cNvSpPr>
              <a:spLocks noChangeShapeType="1"/>
            </p:cNvSpPr>
            <p:nvPr/>
          </p:nvSpPr>
          <p:spPr bwMode="auto">
            <a:xfrm>
              <a:off x="5424" y="1200"/>
              <a:ext cx="1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Text Box 36"/>
            <p:cNvSpPr txBox="1">
              <a:spLocks noChangeArrowheads="1"/>
            </p:cNvSpPr>
            <p:nvPr/>
          </p:nvSpPr>
          <p:spPr bwMode="auto">
            <a:xfrm>
              <a:off x="5376" y="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_</a:t>
              </a:r>
            </a:p>
          </p:txBody>
        </p:sp>
        <p:sp>
          <p:nvSpPr>
            <p:cNvPr id="24627" name="Text Box 37"/>
            <p:cNvSpPr txBox="1">
              <a:spLocks noChangeArrowheads="1"/>
            </p:cNvSpPr>
            <p:nvPr/>
          </p:nvSpPr>
          <p:spPr bwMode="auto">
            <a:xfrm>
              <a:off x="54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bg2"/>
                  </a:solidFill>
                  <a:latin typeface="Courier New" pitchFamily="49" charset="0"/>
                </a:rPr>
                <a:t>6</a:t>
              </a:r>
            </a:p>
          </p:txBody>
        </p:sp>
      </p:grpSp>
      <p:graphicFrame>
        <p:nvGraphicFramePr>
          <p:cNvPr id="433246" name="Group 94"/>
          <p:cNvGraphicFramePr>
            <a:graphicFrameLocks noGrp="1"/>
          </p:cNvGraphicFramePr>
          <p:nvPr>
            <p:ph sz="half" idx="2"/>
          </p:nvPr>
        </p:nvGraphicFramePr>
        <p:xfrm>
          <a:off x="50800" y="4351338"/>
          <a:ext cx="2057400" cy="24130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BAO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AOB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AO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OBAB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BAOBAB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2" name="Line 87"/>
          <p:cNvSpPr>
            <a:spLocks noChangeShapeType="1"/>
          </p:cNvSpPr>
          <p:nvPr/>
        </p:nvSpPr>
        <p:spPr bwMode="auto">
          <a:xfrm>
            <a:off x="2108200" y="4351338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88"/>
          <p:cNvSpPr>
            <a:spLocks noChangeShapeType="1"/>
          </p:cNvSpPr>
          <p:nvPr/>
        </p:nvSpPr>
        <p:spPr bwMode="auto">
          <a:xfrm>
            <a:off x="50800" y="4351338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28588" y="1530350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Bad-symbol shift table</a:t>
            </a:r>
          </a:p>
        </p:txBody>
      </p:sp>
      <p:sp>
        <p:nvSpPr>
          <p:cNvPr id="24615" name="TextBox 55"/>
          <p:cNvSpPr txBox="1">
            <a:spLocks noChangeArrowheads="1"/>
          </p:cNvSpPr>
          <p:nvPr/>
        </p:nvSpPr>
        <p:spPr bwMode="auto">
          <a:xfrm>
            <a:off x="-47625" y="3989388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good-symbol shift table</a:t>
            </a:r>
          </a:p>
        </p:txBody>
      </p:sp>
      <p:sp>
        <p:nvSpPr>
          <p:cNvPr id="24616" name="Oval 3"/>
          <p:cNvSpPr>
            <a:spLocks noChangeArrowheads="1"/>
          </p:cNvSpPr>
          <p:nvPr/>
        </p:nvSpPr>
        <p:spPr bwMode="auto">
          <a:xfrm>
            <a:off x="2651125" y="2905125"/>
            <a:ext cx="163513" cy="754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Oval 57"/>
          <p:cNvSpPr>
            <a:spLocks noChangeArrowheads="1"/>
          </p:cNvSpPr>
          <p:nvPr/>
        </p:nvSpPr>
        <p:spPr bwMode="auto">
          <a:xfrm>
            <a:off x="3751263" y="3006725"/>
            <a:ext cx="163512" cy="995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Oval 58"/>
          <p:cNvSpPr>
            <a:spLocks noChangeArrowheads="1"/>
          </p:cNvSpPr>
          <p:nvPr/>
        </p:nvSpPr>
        <p:spPr bwMode="auto">
          <a:xfrm>
            <a:off x="5364163" y="2992438"/>
            <a:ext cx="198437" cy="21653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TextBox 4"/>
          <p:cNvSpPr txBox="1">
            <a:spLocks noChangeArrowheads="1"/>
          </p:cNvSpPr>
          <p:nvPr/>
        </p:nvSpPr>
        <p:spPr bwMode="auto">
          <a:xfrm>
            <a:off x="7008813" y="3259138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1 matching</a:t>
            </a:r>
          </a:p>
        </p:txBody>
      </p:sp>
      <p:sp>
        <p:nvSpPr>
          <p:cNvPr id="24620" name="TextBox 60"/>
          <p:cNvSpPr txBox="1">
            <a:spLocks noChangeArrowheads="1"/>
          </p:cNvSpPr>
          <p:nvPr/>
        </p:nvSpPr>
        <p:spPr bwMode="auto">
          <a:xfrm>
            <a:off x="7008813" y="3578225"/>
            <a:ext cx="1373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3 matching</a:t>
            </a:r>
          </a:p>
        </p:txBody>
      </p:sp>
      <p:sp>
        <p:nvSpPr>
          <p:cNvPr id="24621" name="TextBox 61"/>
          <p:cNvSpPr txBox="1">
            <a:spLocks noChangeArrowheads="1"/>
          </p:cNvSpPr>
          <p:nvPr/>
        </p:nvSpPr>
        <p:spPr bwMode="auto">
          <a:xfrm>
            <a:off x="6991350" y="4756150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2 matching</a:t>
            </a:r>
          </a:p>
        </p:txBody>
      </p:sp>
      <p:sp>
        <p:nvSpPr>
          <p:cNvPr id="24622" name="TextBox 62"/>
          <p:cNvSpPr txBox="1">
            <a:spLocks noChangeArrowheads="1"/>
          </p:cNvSpPr>
          <p:nvPr/>
        </p:nvSpPr>
        <p:spPr bwMode="auto">
          <a:xfrm>
            <a:off x="6991350" y="6194425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6 matching</a:t>
            </a:r>
          </a:p>
        </p:txBody>
      </p:sp>
      <p:sp>
        <p:nvSpPr>
          <p:cNvPr id="24623" name="TextBox 5"/>
          <p:cNvSpPr txBox="1">
            <a:spLocks noChangeArrowheads="1"/>
          </p:cNvSpPr>
          <p:nvPr/>
        </p:nvSpPr>
        <p:spPr bwMode="auto">
          <a:xfrm>
            <a:off x="2392363" y="6394450"/>
            <a:ext cx="3992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Total: 12 matching operations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dirty="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2400" dirty="0" smtClean="0"/>
              <a:t>Pattern: ABBB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    </a:t>
            </a:r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dirty="0" smtClean="0"/>
              <a:t>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dirty="0" smtClean="0"/>
              <a:t>Compare BM with </a:t>
            </a:r>
            <a:r>
              <a:rPr lang="en-US" altLang="en-US" dirty="0" err="1" smtClean="0"/>
              <a:t>Horpool’s</a:t>
            </a:r>
            <a:endParaRPr lang="en-US" altLang="en-US" dirty="0" smtClean="0"/>
          </a:p>
        </p:txBody>
      </p:sp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17122" y="1915752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/>
              <a:t>Bad-symbol shift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9439538"/>
              </p:ext>
            </p:extLst>
          </p:nvPr>
        </p:nvGraphicFramePr>
        <p:xfrm>
          <a:off x="2647663" y="1922849"/>
          <a:ext cx="4343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8"/>
                <a:gridCol w="723948"/>
                <a:gridCol w="723948"/>
                <a:gridCol w="723948"/>
                <a:gridCol w="723948"/>
                <a:gridCol w="72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2764332"/>
              </p:ext>
            </p:extLst>
          </p:nvPr>
        </p:nvGraphicFramePr>
        <p:xfrm>
          <a:off x="1894168" y="34674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4690" y="3429000"/>
            <a:ext cx="79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122" y="2803387"/>
            <a:ext cx="227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Horpool’s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9844617"/>
              </p:ext>
            </p:extLst>
          </p:nvPr>
        </p:nvGraphicFramePr>
        <p:xfrm>
          <a:off x="1883650" y="389066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752" y="3890665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/>
              <a:t>comparisons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0530" y="3451885"/>
            <a:ext cx="307240" cy="19357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752" y="429045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comparisons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752" y="4637397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/>
              <a:t>comparisons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341570" y="3487412"/>
            <a:ext cx="307240" cy="11415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4262" y="3491335"/>
            <a:ext cx="307240" cy="80650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956050" y="3451885"/>
            <a:ext cx="307240" cy="19357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210" y="498635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comparison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77880" y="5398062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/>
              <a:t>comparisons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881" y="6078945"/>
            <a:ext cx="3952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total of 17 comparisons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38224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09650"/>
            <a:ext cx="8610600" cy="5210175"/>
          </a:xfrm>
        </p:spPr>
        <p:txBody>
          <a:bodyPr/>
          <a:lstStyle/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600" dirty="0" smtClean="0"/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r>
              <a:rPr lang="en-US" altLang="en-US" sz="2400" dirty="0" smtClean="0"/>
              <a:t>Pattern: ABBB</a:t>
            </a:r>
          </a:p>
          <a:p>
            <a:pPr marL="973138" indent="-973138">
              <a:buFont typeface="Monotype Sorts"/>
              <a:buNone/>
              <a:tabLst>
                <a:tab pos="1031875" algn="l"/>
              </a:tabLst>
            </a:pPr>
            <a:endParaRPr lang="en-US" altLang="en-US" sz="180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endParaRPr lang="en-US" altLang="en-US" sz="1800" b="0" dirty="0" smtClean="0">
              <a:latin typeface="Courier New" pitchFamily="49" charset="0"/>
            </a:endParaRPr>
          </a:p>
          <a:p>
            <a:pPr marL="973138" indent="-973138">
              <a:spcBef>
                <a:spcPts val="1200"/>
              </a:spcBef>
              <a:buFont typeface="Monotype Sorts"/>
              <a:buNone/>
              <a:tabLst>
                <a:tab pos="1031875" algn="l"/>
              </a:tabLst>
            </a:pPr>
            <a:r>
              <a:rPr lang="en-US" altLang="en-US" sz="1800" b="0" dirty="0" smtClean="0">
                <a:latin typeface="Courier New" pitchFamily="49" charset="0"/>
              </a:rPr>
              <a:t>     </a:t>
            </a:r>
          </a:p>
          <a:p>
            <a:pPr marL="973138" indent="-973138">
              <a:lnSpc>
                <a:spcPct val="80000"/>
              </a:lnSpc>
              <a:buFont typeface="Monotype Sorts"/>
              <a:buNone/>
              <a:tabLst>
                <a:tab pos="1031875" algn="l"/>
              </a:tabLst>
            </a:pPr>
            <a:r>
              <a:rPr lang="en-US" altLang="en-US" sz="1200" b="0" dirty="0" smtClean="0"/>
              <a:t>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17563"/>
            <a:ext cx="8610600" cy="685800"/>
          </a:xfrm>
        </p:spPr>
        <p:txBody>
          <a:bodyPr/>
          <a:lstStyle/>
          <a:p>
            <a:r>
              <a:rPr lang="en-US" altLang="en-US" dirty="0" smtClean="0"/>
              <a:t>Compare BM with </a:t>
            </a:r>
            <a:r>
              <a:rPr lang="en-US" altLang="en-US" dirty="0" err="1" smtClean="0"/>
              <a:t>Horpool’s</a:t>
            </a:r>
            <a:endParaRPr lang="en-US" altLang="en-US" dirty="0" smtClean="0"/>
          </a:p>
        </p:txBody>
      </p:sp>
      <p:graphicFrame>
        <p:nvGraphicFramePr>
          <p:cNvPr id="433246" name="Group 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87251601"/>
              </p:ext>
            </p:extLst>
          </p:nvPr>
        </p:nvGraphicFramePr>
        <p:xfrm>
          <a:off x="86603" y="2780195"/>
          <a:ext cx="2057400" cy="162052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1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ABB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AB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4" name="TextBox 1"/>
          <p:cNvSpPr txBox="1">
            <a:spLocks noChangeArrowheads="1"/>
          </p:cNvSpPr>
          <p:nvPr/>
        </p:nvSpPr>
        <p:spPr bwMode="auto">
          <a:xfrm>
            <a:off x="117122" y="1915752"/>
            <a:ext cx="2487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 dirty="0"/>
              <a:t>Bad-symbol shift table</a:t>
            </a:r>
          </a:p>
        </p:txBody>
      </p:sp>
      <p:sp>
        <p:nvSpPr>
          <p:cNvPr id="24615" name="TextBox 55"/>
          <p:cNvSpPr txBox="1">
            <a:spLocks noChangeArrowheads="1"/>
          </p:cNvSpPr>
          <p:nvPr/>
        </p:nvSpPr>
        <p:spPr bwMode="auto">
          <a:xfrm>
            <a:off x="-11822" y="2418245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0"/>
              <a:t>good-symbol shift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7982718"/>
              </p:ext>
            </p:extLst>
          </p:nvPr>
        </p:nvGraphicFramePr>
        <p:xfrm>
          <a:off x="2647663" y="1922849"/>
          <a:ext cx="4343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8"/>
                <a:gridCol w="723948"/>
                <a:gridCol w="723948"/>
                <a:gridCol w="723948"/>
                <a:gridCol w="723948"/>
                <a:gridCol w="723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399996"/>
              </p:ext>
            </p:extLst>
          </p:nvPr>
        </p:nvGraphicFramePr>
        <p:xfrm>
          <a:off x="2498130" y="44543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2232882"/>
              </p:ext>
            </p:extLst>
          </p:nvPr>
        </p:nvGraphicFramePr>
        <p:xfrm>
          <a:off x="2498130" y="48776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Oval 57"/>
          <p:cNvSpPr/>
          <p:nvPr/>
        </p:nvSpPr>
        <p:spPr bwMode="auto">
          <a:xfrm>
            <a:off x="2542287" y="4427530"/>
            <a:ext cx="307240" cy="80650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8" y="4772370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 = </a:t>
            </a:r>
            <a:r>
              <a:rPr lang="en-US" altLang="en-US" sz="1800" b="0" dirty="0" smtClean="0"/>
              <a:t>t</a:t>
            </a:r>
            <a:r>
              <a:rPr lang="en-US" altLang="en-US" sz="1800" b="0" baseline="-25000" dirty="0" smtClean="0"/>
              <a:t>1</a:t>
            </a:r>
            <a:r>
              <a:rPr lang="en-US" altLang="en-US" sz="1800" b="0" dirty="0" smtClean="0"/>
              <a:t>(</a:t>
            </a:r>
            <a:r>
              <a:rPr lang="en-US" altLang="en-US" sz="1800" b="0" dirty="0">
                <a:latin typeface="Courier New" pitchFamily="49" charset="0"/>
              </a:rPr>
              <a:t>C</a:t>
            </a:r>
            <a:r>
              <a:rPr lang="en-US" altLang="en-US" sz="1800" b="0" dirty="0" smtClean="0"/>
              <a:t>)-k </a:t>
            </a:r>
            <a:r>
              <a:rPr lang="en-US" altLang="en-US" sz="1800" b="0" dirty="0"/>
              <a:t>= </a:t>
            </a:r>
            <a:r>
              <a:rPr lang="en-US" altLang="en-US" sz="1800" b="0" dirty="0" smtClean="0"/>
              <a:t>4-3=1</a:t>
            </a:r>
            <a:r>
              <a:rPr lang="en-US" altLang="en-US" sz="1800" b="0" dirty="0" smtClean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0" name="Rectangle 59"/>
          <p:cNvSpPr/>
          <p:nvPr/>
        </p:nvSpPr>
        <p:spPr>
          <a:xfrm>
            <a:off x="4898" y="504936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 smtClean="0"/>
              <a:t>d</a:t>
            </a:r>
            <a:r>
              <a:rPr lang="en-US" altLang="en-US" sz="1800" b="0" baseline="-25000" dirty="0" smtClean="0"/>
              <a:t>2</a:t>
            </a:r>
            <a:r>
              <a:rPr lang="en-US" altLang="en-US" sz="1800" b="0" dirty="0" smtClean="0"/>
              <a:t> </a:t>
            </a:r>
            <a:r>
              <a:rPr lang="en-US" altLang="en-US" sz="1800" b="0" dirty="0"/>
              <a:t>= </a:t>
            </a:r>
            <a:r>
              <a:rPr lang="en-US" altLang="en-US" sz="1800" b="0" dirty="0" smtClean="0"/>
              <a:t>4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0" y="4830782"/>
            <a:ext cx="2114080" cy="5879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 flipV="1">
            <a:off x="2114080" y="5049369"/>
            <a:ext cx="345645" cy="75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3"/>
          <p:cNvSpPr/>
          <p:nvPr/>
        </p:nvSpPr>
        <p:spPr>
          <a:xfrm>
            <a:off x="-11822" y="5556226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/>
              <a:t>d</a:t>
            </a:r>
            <a:r>
              <a:rPr lang="en-US" altLang="en-US" sz="1800" b="0" baseline="-25000" dirty="0"/>
              <a:t>1</a:t>
            </a:r>
            <a:r>
              <a:rPr lang="en-US" altLang="en-US" sz="1800" b="0" dirty="0"/>
              <a:t> = </a:t>
            </a:r>
            <a:r>
              <a:rPr lang="en-US" altLang="en-US" sz="1800" b="0" dirty="0" smtClean="0"/>
              <a:t>t</a:t>
            </a:r>
            <a:r>
              <a:rPr lang="en-US" altLang="en-US" sz="1800" b="0" baseline="-25000" dirty="0" smtClean="0"/>
              <a:t>1</a:t>
            </a:r>
            <a:r>
              <a:rPr lang="en-US" altLang="en-US" sz="1800" b="0" dirty="0" smtClean="0"/>
              <a:t>(</a:t>
            </a:r>
            <a:r>
              <a:rPr lang="en-US" altLang="en-US" sz="1800" b="0" dirty="0" smtClean="0">
                <a:latin typeface="Courier New" pitchFamily="49" charset="0"/>
              </a:rPr>
              <a:t>A</a:t>
            </a:r>
            <a:r>
              <a:rPr lang="en-US" altLang="en-US" sz="1800" b="0" dirty="0" smtClean="0"/>
              <a:t>)-k </a:t>
            </a:r>
            <a:r>
              <a:rPr lang="en-US" altLang="en-US" sz="1800" b="0" dirty="0"/>
              <a:t>= </a:t>
            </a:r>
            <a:r>
              <a:rPr lang="en-US" altLang="en-US" sz="1800" b="0" dirty="0" smtClean="0"/>
              <a:t>3-1=2</a:t>
            </a:r>
            <a:r>
              <a:rPr lang="en-US" altLang="en-US" sz="1800" b="0" dirty="0" smtClean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>
          <a:xfrm>
            <a:off x="-11822" y="583322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0" dirty="0" smtClean="0"/>
              <a:t>d</a:t>
            </a:r>
            <a:r>
              <a:rPr lang="en-US" altLang="en-US" sz="1800" b="0" baseline="-25000" dirty="0" smtClean="0"/>
              <a:t>2</a:t>
            </a:r>
            <a:r>
              <a:rPr lang="en-US" altLang="en-US" sz="1800" b="0" dirty="0" smtClean="0"/>
              <a:t> </a:t>
            </a:r>
            <a:r>
              <a:rPr lang="en-US" altLang="en-US" sz="1800" b="0" dirty="0"/>
              <a:t>= </a:t>
            </a:r>
            <a:r>
              <a:rPr lang="en-US" altLang="en-US" sz="1800" b="0" dirty="0" smtClean="0"/>
              <a:t>2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-16720" y="5614638"/>
            <a:ext cx="2114080" cy="5879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185010" y="4427530"/>
            <a:ext cx="307240" cy="11286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76" y="5065618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</a:t>
            </a:r>
            <a:r>
              <a:rPr lang="en-US" sz="1600" dirty="0"/>
              <a:t>comparisons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8249" y="5864003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matches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33595" y="555622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4 comparisons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2485055" y="6191787"/>
            <a:ext cx="3952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total of 10 comparisons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029219" y="302928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/>
            <a:r>
              <a:rPr lang="en-US" altLang="en-US" dirty="0">
                <a:solidFill>
                  <a:srgbClr val="FF0000"/>
                </a:solidFill>
              </a:rPr>
              <a:t>The worst-case efficiency of Boyer-Moore algorithm is </a:t>
            </a:r>
            <a:r>
              <a:rPr lang="en-US" altLang="en-US" dirty="0" smtClean="0">
                <a:solidFill>
                  <a:srgbClr val="FF0000"/>
                </a:solidFill>
              </a:rPr>
              <a:t>linear! 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697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Space and Time Tradeoffs: Hashing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A very efficient method  for implementing a </a:t>
            </a:r>
            <a:r>
              <a:rPr lang="en-US" altLang="en-US" i="1" smtClean="0"/>
              <a:t>dictionary, i.e., </a:t>
            </a:r>
            <a:r>
              <a:rPr lang="en-US" altLang="en-US" smtClean="0"/>
              <a:t> a set with the operations:</a:t>
            </a:r>
          </a:p>
          <a:p>
            <a:pPr lvl="2" eaLnBrk="1" hangingPunct="1"/>
            <a:r>
              <a:rPr lang="en-US" altLang="en-US" sz="2000" smtClean="0"/>
              <a:t> insert </a:t>
            </a:r>
          </a:p>
          <a:p>
            <a:pPr lvl="2" eaLnBrk="1" hangingPunct="1"/>
            <a:r>
              <a:rPr lang="en-US" altLang="en-US" sz="2000" smtClean="0"/>
              <a:t> search </a:t>
            </a:r>
          </a:p>
          <a:p>
            <a:pPr lvl="2" eaLnBrk="1" hangingPunct="1"/>
            <a:r>
              <a:rPr lang="en-US" altLang="en-US" sz="2000" smtClean="0"/>
              <a:t> delete</a:t>
            </a:r>
          </a:p>
          <a:p>
            <a:pPr marL="0" indent="0" eaLnBrk="1" hangingPunct="1"/>
            <a:r>
              <a:rPr lang="en-US" altLang="en-US" sz="2100" smtClean="0"/>
              <a:t>Each entry has many fields, at least one of which is for identification - unique</a:t>
            </a:r>
          </a:p>
          <a:p>
            <a:pPr marL="0" indent="0" eaLnBrk="1" hangingPunct="1"/>
            <a:r>
              <a:rPr lang="en-US" altLang="en-US" smtClean="0"/>
              <a:t>Applications:</a:t>
            </a:r>
          </a:p>
          <a:p>
            <a:pPr lvl="2" eaLnBrk="1" hangingPunct="1"/>
            <a:r>
              <a:rPr lang="en-US" altLang="en-US" sz="2000" smtClean="0"/>
              <a:t> databases</a:t>
            </a:r>
          </a:p>
          <a:p>
            <a:pPr lvl="2" eaLnBrk="1" hangingPunct="1"/>
            <a:r>
              <a:rPr lang="en-US" altLang="en-US" sz="2000" smtClean="0"/>
              <a:t> symbol tables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Hash tables and hash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u="sng" smtClean="0"/>
              <a:t>Hash table:</a:t>
            </a:r>
            <a:r>
              <a:rPr lang="en-US" altLang="en-US" smtClean="0"/>
              <a:t> an array with indices that correspond to buckets</a:t>
            </a:r>
          </a:p>
          <a:p>
            <a:pPr marL="0" indent="0" eaLnBrk="1" hangingPunct="1"/>
            <a:r>
              <a:rPr lang="en-US" altLang="en-US" u="sng" smtClean="0"/>
              <a:t>Hash function:</a:t>
            </a:r>
            <a:r>
              <a:rPr lang="en-US" altLang="en-US" smtClean="0"/>
              <a:t> determines the bucket for each record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u="sng" smtClean="0"/>
              <a:t>Example:</a:t>
            </a:r>
            <a:r>
              <a:rPr lang="en-US" altLang="en-US" smtClean="0"/>
              <a:t> student records, key=SSN.  Hash function:</a:t>
            </a:r>
            <a:endParaRPr lang="en-US" altLang="en-US" sz="2800" smtClean="0"/>
          </a:p>
          <a:p>
            <a:pPr lvl="2" eaLnBrk="1" hangingPunct="1">
              <a:buFontTx/>
              <a:buNone/>
            </a:pPr>
            <a:r>
              <a:rPr lang="en-US" altLang="en-US" sz="2500" i="1" smtClean="0"/>
              <a:t>h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k</a:t>
            </a:r>
            <a:r>
              <a:rPr lang="en-US" altLang="en-US" sz="2500" smtClean="0"/>
              <a:t>) = </a:t>
            </a:r>
            <a:r>
              <a:rPr lang="en-US" altLang="en-US" sz="2500" i="1" smtClean="0"/>
              <a:t>k</a:t>
            </a:r>
            <a:r>
              <a:rPr lang="en-US" altLang="en-US" sz="2500" smtClean="0"/>
              <a:t> mod </a:t>
            </a:r>
            <a:r>
              <a:rPr lang="en-US" altLang="en-US" sz="2500" i="1" smtClean="0"/>
              <a:t>m</a:t>
            </a:r>
          </a:p>
          <a:p>
            <a:pPr lvl="2" eaLnBrk="1" hangingPunct="1">
              <a:buFontTx/>
              <a:buNone/>
            </a:pPr>
            <a:r>
              <a:rPr lang="en-US" altLang="en-US" sz="2500" smtClean="0"/>
              <a:t>(</a:t>
            </a:r>
            <a:r>
              <a:rPr lang="en-US" altLang="en-US" sz="2500" i="1" smtClean="0"/>
              <a:t>k </a:t>
            </a:r>
            <a:r>
              <a:rPr lang="en-US" altLang="en-US" sz="2500" smtClean="0"/>
              <a:t>is a key and</a:t>
            </a:r>
            <a:r>
              <a:rPr lang="en-US" altLang="en-US" sz="2500" i="1" smtClean="0"/>
              <a:t> m</a:t>
            </a:r>
            <a:r>
              <a:rPr lang="en-US" altLang="en-US" sz="2500" smtClean="0"/>
              <a:t> is the number of buckets)</a:t>
            </a:r>
          </a:p>
          <a:p>
            <a:pPr lvl="1" eaLnBrk="1" hangingPunct="1"/>
            <a:r>
              <a:rPr lang="en-US" altLang="en-US" sz="2400" smtClean="0"/>
              <a:t> </a:t>
            </a:r>
            <a:r>
              <a:rPr lang="en-US" altLang="en-US" smtClean="0"/>
              <a:t>if </a:t>
            </a:r>
            <a:r>
              <a:rPr lang="en-US" altLang="en-US" i="1" smtClean="0"/>
              <a:t>m</a:t>
            </a:r>
            <a:r>
              <a:rPr lang="en-US" altLang="en-US" smtClean="0"/>
              <a:t> = 1000, where is record with SSN= 123-45-6789  stored?</a:t>
            </a:r>
          </a:p>
          <a:p>
            <a:pPr marL="0" indent="0" eaLnBrk="1" hangingPunct="1"/>
            <a:r>
              <a:rPr lang="en-US" altLang="en-US" smtClean="0"/>
              <a:t>Desirable hash functions:</a:t>
            </a:r>
          </a:p>
          <a:p>
            <a:pPr lvl="1" eaLnBrk="1" hangingPunct="1"/>
            <a:r>
              <a:rPr lang="en-US" altLang="en-US" smtClean="0"/>
              <a:t>be easy to compute</a:t>
            </a:r>
          </a:p>
          <a:p>
            <a:pPr lvl="1" eaLnBrk="1" hangingPunct="1"/>
            <a:r>
              <a:rPr lang="en-US" altLang="en-US" smtClean="0"/>
              <a:t>distribute keys evenly throughout the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Collisions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34338" cy="4572000"/>
          </a:xfrm>
        </p:spPr>
        <p:txBody>
          <a:bodyPr/>
          <a:lstStyle/>
          <a:p>
            <a:pPr marL="0" indent="0" eaLnBrk="1" hangingPunct="1"/>
            <a:r>
              <a:rPr lang="en-US" altLang="en-US" sz="1800" smtClean="0"/>
              <a:t>If   </a:t>
            </a:r>
            <a:r>
              <a:rPr lang="en-US" altLang="en-US" sz="1800" i="1" smtClean="0"/>
              <a:t>h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k1</a:t>
            </a:r>
            <a:r>
              <a:rPr lang="en-US" altLang="en-US" sz="1800" smtClean="0"/>
              <a:t>)</a:t>
            </a:r>
            <a:r>
              <a:rPr lang="en-US" altLang="en-US" sz="1800" i="1" smtClean="0"/>
              <a:t> = h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k</a:t>
            </a:r>
            <a:r>
              <a:rPr lang="en-US" altLang="en-US" sz="1800" smtClean="0"/>
              <a:t>2) then there is a </a:t>
            </a:r>
            <a:r>
              <a:rPr lang="en-US" altLang="en-US" sz="1800" i="1" smtClean="0"/>
              <a:t> collision.</a:t>
            </a:r>
          </a:p>
          <a:p>
            <a:pPr marL="0" indent="0" eaLnBrk="1" hangingPunct="1"/>
            <a:r>
              <a:rPr lang="en-US" altLang="en-US" sz="1800" smtClean="0"/>
              <a:t>Good hash functions result in fewer collisions.</a:t>
            </a:r>
          </a:p>
          <a:p>
            <a:pPr marL="0" indent="0" eaLnBrk="1" hangingPunct="1"/>
            <a:r>
              <a:rPr lang="en-US" altLang="en-US" sz="1800" smtClean="0"/>
              <a:t>Collisions can never be completely eliminated.</a:t>
            </a:r>
          </a:p>
          <a:p>
            <a:pPr marL="0" indent="0" eaLnBrk="1" hangingPunct="1"/>
            <a:r>
              <a:rPr lang="en-US" altLang="en-US" sz="1800" smtClean="0"/>
              <a:t>Two types handle collisions differently: </a:t>
            </a:r>
          </a:p>
          <a:p>
            <a:pPr lvl="1" eaLnBrk="1" hangingPunct="1"/>
            <a:r>
              <a:rPr lang="en-US" altLang="en-US" sz="1800" i="1" smtClean="0"/>
              <a:t>Open hashing </a:t>
            </a:r>
          </a:p>
          <a:p>
            <a:pPr lvl="2" eaLnBrk="1" hangingPunct="1"/>
            <a:r>
              <a:rPr lang="en-US" altLang="en-US" sz="1700" b="1" smtClean="0"/>
              <a:t>bucket points to linked list of all keys hashing to it.</a:t>
            </a:r>
            <a:endParaRPr lang="en-US" altLang="en-US" sz="1700" i="1" smtClean="0"/>
          </a:p>
          <a:p>
            <a:pPr lvl="1" eaLnBrk="1" hangingPunct="1"/>
            <a:r>
              <a:rPr lang="en-US" altLang="en-US" sz="1800" i="1" smtClean="0"/>
              <a:t>Closed hashing </a:t>
            </a:r>
          </a:p>
          <a:p>
            <a:pPr lvl="2" eaLnBrk="1" hangingPunct="1"/>
            <a:r>
              <a:rPr lang="en-US" altLang="en-US" sz="1600" b="1" smtClean="0"/>
              <a:t>in case of collision, find another bucket for one of the keys (need </a:t>
            </a:r>
            <a:r>
              <a:rPr lang="en-US" altLang="en-US" sz="1600" i="1" smtClean="0"/>
              <a:t>Collision resolution strategy</a:t>
            </a:r>
            <a:r>
              <a:rPr lang="en-US" altLang="en-US" sz="1600" smtClean="0"/>
              <a:t>)</a:t>
            </a:r>
          </a:p>
          <a:p>
            <a:pPr lvl="3" eaLnBrk="1" hangingPunct="1"/>
            <a:r>
              <a:rPr lang="en-US" altLang="en-US" sz="1600" i="1" smtClean="0"/>
              <a:t>linear probing:</a:t>
            </a:r>
            <a:r>
              <a:rPr lang="en-US" altLang="en-US" sz="1600" b="1" smtClean="0"/>
              <a:t> use next bucket </a:t>
            </a:r>
            <a:endParaRPr lang="en-US" altLang="en-US" sz="1600" i="1" smtClean="0"/>
          </a:p>
          <a:p>
            <a:pPr lvl="3" eaLnBrk="1" hangingPunct="1"/>
            <a:r>
              <a:rPr lang="en-US" altLang="en-US" sz="1600" i="1" smtClean="0"/>
              <a:t>double hashing:</a:t>
            </a:r>
            <a:r>
              <a:rPr lang="en-US" altLang="en-US" sz="1600" b="1" smtClean="0"/>
              <a:t> use second hash function to compute increment</a:t>
            </a:r>
          </a:p>
          <a:p>
            <a:pPr lvl="2" eaLnBrk="1" hangingPunct="1"/>
            <a:endParaRPr lang="en-US" altLang="en-US" sz="17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Searching -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1970: Cook shows (using finite-state machines) that problem can be solved in time proportional to </a:t>
            </a:r>
            <a:r>
              <a:rPr lang="en-US" altLang="en-US" i="1" smtClean="0"/>
              <a:t> n</a:t>
            </a:r>
            <a:r>
              <a:rPr lang="en-US" altLang="en-US" smtClean="0"/>
              <a:t>+</a:t>
            </a:r>
            <a:r>
              <a:rPr lang="en-US" altLang="en-US" i="1" smtClean="0"/>
              <a:t>m</a:t>
            </a:r>
            <a:endParaRPr lang="en-US" altLang="en-US" smtClean="0"/>
          </a:p>
          <a:p>
            <a:pPr marL="0" indent="0" eaLnBrk="1" hangingPunct="1"/>
            <a:r>
              <a:rPr lang="en-US" altLang="en-US" smtClean="0"/>
              <a:t>1976 Knuth-Morris-Pratt find algorithm based on Cook’s idea; when a mismatch occurs, the word itself has sufficient information to determine where the next match could begin, </a:t>
            </a:r>
          </a:p>
          <a:p>
            <a:pPr marL="0" indent="0" eaLnBrk="1" hangingPunct="1"/>
            <a:r>
              <a:rPr lang="en-US" altLang="en-US" smtClean="0"/>
              <a:t>At about the same time Boyer and Moore find an algorithm that examines only a fraction of the text in most cases (by </a:t>
            </a:r>
            <a:r>
              <a:rPr lang="en-US" altLang="en-US" smtClean="0">
                <a:solidFill>
                  <a:srgbClr val="FF0000"/>
                </a:solidFill>
              </a:rPr>
              <a:t>comparing characters in pattern and text from right to left</a:t>
            </a:r>
            <a:r>
              <a:rPr lang="en-US" altLang="en-US" smtClean="0"/>
              <a:t>, instead of left to right)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Open Hashing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Store student record into 10 bucket using hashing function</a:t>
            </a:r>
          </a:p>
          <a:p>
            <a:pPr marL="0" indent="0" eaLnBrk="1" hangingPunct="1"/>
            <a:r>
              <a:rPr lang="en-US" altLang="en-US" smtClean="0"/>
              <a:t>                              </a:t>
            </a:r>
            <a:r>
              <a:rPr lang="en-US" altLang="en-US" i="1" smtClean="0"/>
              <a:t>h</a:t>
            </a:r>
            <a:r>
              <a:rPr lang="en-US" altLang="en-US" smtClean="0"/>
              <a:t>(</a:t>
            </a:r>
            <a:r>
              <a:rPr lang="en-US" altLang="en-US" i="1" smtClean="0"/>
              <a:t>SSN</a:t>
            </a:r>
            <a:r>
              <a:rPr lang="en-US" altLang="en-US" smtClean="0"/>
              <a:t>)=</a:t>
            </a:r>
            <a:r>
              <a:rPr lang="en-US" altLang="en-US" i="1" smtClean="0"/>
              <a:t>SSN</a:t>
            </a:r>
            <a:r>
              <a:rPr lang="en-US" altLang="en-US" smtClean="0"/>
              <a:t> mod 10</a:t>
            </a:r>
          </a:p>
          <a:p>
            <a:pPr marL="0" indent="0" eaLnBrk="1" hangingPunct="1"/>
            <a:r>
              <a:rPr lang="en-US" altLang="en-US" smtClean="0"/>
              <a:t>xxx-xx-3333</a:t>
            </a:r>
          </a:p>
          <a:p>
            <a:pPr marL="0" indent="0" eaLnBrk="1" hangingPunct="1"/>
            <a:r>
              <a:rPr lang="en-US" altLang="en-US" smtClean="0"/>
              <a:t>xxx-xx-8888</a:t>
            </a:r>
          </a:p>
          <a:p>
            <a:pPr marL="0" indent="0" eaLnBrk="1" hangingPunct="1"/>
            <a:r>
              <a:rPr lang="en-US" altLang="en-US" smtClean="0"/>
              <a:t>xxx-xx-3313</a:t>
            </a:r>
          </a:p>
          <a:p>
            <a:pPr marL="0" indent="0" eaLnBrk="1" hangingPunct="1"/>
            <a:r>
              <a:rPr lang="en-US" altLang="en-US" smtClean="0"/>
              <a:t>xxx-xx-8882</a:t>
            </a:r>
          </a:p>
          <a:p>
            <a:pPr marL="0" indent="0" eaLnBrk="1" hangingPunct="1"/>
            <a:r>
              <a:rPr lang="en-US" altLang="en-US" smtClean="0"/>
              <a:t>xxx-xx-8884</a:t>
            </a:r>
          </a:p>
          <a:p>
            <a:pPr marL="0" indent="0" eaLnBrk="1" hangingPunct="1"/>
            <a:r>
              <a:rPr lang="en-US" altLang="en-US" smtClean="0"/>
              <a:t>xxx-xx-8898</a:t>
            </a:r>
          </a:p>
          <a:p>
            <a:pPr marL="0" indent="0" eaLnBrk="1" hangingPunct="1"/>
            <a:r>
              <a:rPr lang="en-US" altLang="en-US" smtClean="0"/>
              <a:t>Efficiency of searching a key depends on the length of the linked list</a:t>
            </a:r>
          </a:p>
        </p:txBody>
      </p:sp>
      <p:graphicFrame>
        <p:nvGraphicFramePr>
          <p:cNvPr id="465924" name="Group 4"/>
          <p:cNvGraphicFramePr>
            <a:graphicFrameLocks noGrp="1"/>
          </p:cNvGraphicFramePr>
          <p:nvPr/>
        </p:nvGraphicFramePr>
        <p:xfrm>
          <a:off x="2613025" y="3313113"/>
          <a:ext cx="60960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5948" name="Group 28"/>
          <p:cNvGraphicFramePr>
            <a:graphicFrameLocks noGrp="1"/>
          </p:cNvGraphicFramePr>
          <p:nvPr/>
        </p:nvGraphicFramePr>
        <p:xfrm>
          <a:off x="2613025" y="2890838"/>
          <a:ext cx="6096000" cy="381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1" name="Rectangle 61"/>
          <p:cNvSpPr>
            <a:spLocks noChangeArrowheads="1"/>
          </p:cNvSpPr>
          <p:nvPr/>
        </p:nvSpPr>
        <p:spPr bwMode="auto">
          <a:xfrm>
            <a:off x="4418013" y="3889375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/>
              <a:t>3333</a:t>
            </a:r>
          </a:p>
        </p:txBody>
      </p:sp>
      <p:sp>
        <p:nvSpPr>
          <p:cNvPr id="28712" name="Rectangle 62"/>
          <p:cNvSpPr>
            <a:spLocks noChangeArrowheads="1"/>
          </p:cNvSpPr>
          <p:nvPr/>
        </p:nvSpPr>
        <p:spPr bwMode="auto">
          <a:xfrm>
            <a:off x="4456113" y="4427538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/>
              <a:t>3313</a:t>
            </a:r>
          </a:p>
        </p:txBody>
      </p:sp>
      <p:sp>
        <p:nvSpPr>
          <p:cNvPr id="28713" name="Rectangle 63"/>
          <p:cNvSpPr>
            <a:spLocks noChangeArrowheads="1"/>
          </p:cNvSpPr>
          <p:nvPr/>
        </p:nvSpPr>
        <p:spPr bwMode="auto">
          <a:xfrm>
            <a:off x="3841750" y="4159250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>
                <a:latin typeface="Arial" pitchFamily="34" charset="0"/>
              </a:rPr>
              <a:t>8882</a:t>
            </a:r>
          </a:p>
        </p:txBody>
      </p:sp>
      <p:sp>
        <p:nvSpPr>
          <p:cNvPr id="28714" name="Rectangle 64"/>
          <p:cNvSpPr>
            <a:spLocks noChangeArrowheads="1"/>
          </p:cNvSpPr>
          <p:nvPr/>
        </p:nvSpPr>
        <p:spPr bwMode="auto">
          <a:xfrm>
            <a:off x="5148263" y="4159250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/>
              <a:t>8884</a:t>
            </a:r>
          </a:p>
        </p:txBody>
      </p:sp>
      <p:sp>
        <p:nvSpPr>
          <p:cNvPr id="28715" name="Rectangle 65"/>
          <p:cNvSpPr>
            <a:spLocks noChangeArrowheads="1"/>
          </p:cNvSpPr>
          <p:nvPr/>
        </p:nvSpPr>
        <p:spPr bwMode="auto">
          <a:xfrm>
            <a:off x="7529513" y="3813175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/>
              <a:t>8888</a:t>
            </a:r>
          </a:p>
        </p:txBody>
      </p:sp>
      <p:sp>
        <p:nvSpPr>
          <p:cNvPr id="28716" name="Rectangle 66"/>
          <p:cNvSpPr>
            <a:spLocks noChangeArrowheads="1"/>
          </p:cNvSpPr>
          <p:nvPr/>
        </p:nvSpPr>
        <p:spPr bwMode="auto">
          <a:xfrm>
            <a:off x="7529513" y="4389438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i="0"/>
              <a:t>8898</a:t>
            </a:r>
          </a:p>
        </p:txBody>
      </p:sp>
      <p:sp>
        <p:nvSpPr>
          <p:cNvPr id="28717" name="Line 67"/>
          <p:cNvSpPr>
            <a:spLocks noChangeShapeType="1"/>
          </p:cNvSpPr>
          <p:nvPr/>
        </p:nvSpPr>
        <p:spPr bwMode="auto">
          <a:xfrm>
            <a:off x="4149725" y="3544888"/>
            <a:ext cx="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Line 68"/>
          <p:cNvSpPr>
            <a:spLocks noChangeShapeType="1"/>
          </p:cNvSpPr>
          <p:nvPr/>
        </p:nvSpPr>
        <p:spPr bwMode="auto">
          <a:xfrm>
            <a:off x="4725988" y="3544888"/>
            <a:ext cx="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69"/>
          <p:cNvSpPr>
            <a:spLocks noChangeShapeType="1"/>
          </p:cNvSpPr>
          <p:nvPr/>
        </p:nvSpPr>
        <p:spPr bwMode="auto">
          <a:xfrm>
            <a:off x="4725988" y="415925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Line 70"/>
          <p:cNvSpPr>
            <a:spLocks noChangeShapeType="1"/>
          </p:cNvSpPr>
          <p:nvPr/>
        </p:nvSpPr>
        <p:spPr bwMode="auto">
          <a:xfrm>
            <a:off x="5416550" y="36210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Line 71"/>
          <p:cNvSpPr>
            <a:spLocks noChangeShapeType="1"/>
          </p:cNvSpPr>
          <p:nvPr/>
        </p:nvSpPr>
        <p:spPr bwMode="auto">
          <a:xfrm>
            <a:off x="7759700" y="35448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Line 72"/>
          <p:cNvSpPr>
            <a:spLocks noChangeShapeType="1"/>
          </p:cNvSpPr>
          <p:nvPr/>
        </p:nvSpPr>
        <p:spPr bwMode="auto">
          <a:xfrm>
            <a:off x="7759700" y="4081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Open hashing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If hash function distributes keys uniformly, average length of linked list will be </a:t>
            </a:r>
            <a:r>
              <a:rPr lang="el-GR" altLang="en-US" smtClean="0"/>
              <a:t>α</a:t>
            </a:r>
            <a:r>
              <a:rPr lang="en-US" altLang="en-US" smtClean="0"/>
              <a:t> =</a:t>
            </a:r>
            <a:r>
              <a:rPr lang="en-US" altLang="en-US" i="1" smtClean="0"/>
              <a:t>n/m (load factor)</a:t>
            </a:r>
          </a:p>
          <a:p>
            <a:pPr marL="0" indent="0" eaLnBrk="1" hangingPunct="1"/>
            <a:r>
              <a:rPr lang="en-US" altLang="en-US" smtClean="0"/>
              <a:t> Average number of successful search ≈ 1+</a:t>
            </a:r>
            <a:r>
              <a:rPr lang="el-GR" altLang="en-US" smtClean="0"/>
              <a:t>α</a:t>
            </a:r>
            <a:r>
              <a:rPr lang="en-US" altLang="en-US" smtClean="0"/>
              <a:t>/2</a:t>
            </a:r>
            <a:endParaRPr lang="en-US" altLang="en-US" i="1" smtClean="0"/>
          </a:p>
          <a:p>
            <a:pPr marL="0" indent="0" eaLnBrk="1" hangingPunct="1"/>
            <a:r>
              <a:rPr lang="en-US" altLang="en-US" smtClean="0"/>
              <a:t> Average number of unsuccessful search =</a:t>
            </a:r>
            <a:r>
              <a:rPr lang="el-GR" altLang="en-US" smtClean="0"/>
              <a:t>α</a:t>
            </a:r>
            <a:endParaRPr lang="en-US" altLang="en-US" i="1" smtClean="0"/>
          </a:p>
          <a:p>
            <a:pPr marL="0" indent="0" eaLnBrk="1" hangingPunct="1"/>
            <a:r>
              <a:rPr lang="en-US" altLang="en-US" i="1" smtClean="0"/>
              <a:t>            Carefully select m</a:t>
            </a:r>
          </a:p>
          <a:p>
            <a:pPr marL="0" indent="0" eaLnBrk="1" hangingPunct="1"/>
            <a:r>
              <a:rPr lang="en-US" altLang="en-US" smtClean="0"/>
              <a:t>        </a:t>
            </a:r>
          </a:p>
          <a:p>
            <a:pPr marL="0" indent="0" eaLnBrk="1" hangingPunct="1"/>
            <a:r>
              <a:rPr lang="en-US" altLang="en-US" smtClean="0"/>
              <a:t> Open hashing still works if  </a:t>
            </a:r>
            <a:r>
              <a:rPr lang="en-US" altLang="en-US" i="1" smtClean="0"/>
              <a:t>n&gt;m</a:t>
            </a:r>
            <a:r>
              <a:rPr lang="en-US" altLang="en-US" smtClean="0"/>
              <a:t>.</a:t>
            </a:r>
          </a:p>
          <a:p>
            <a:pPr marL="0" indent="0" eaLnBrk="1" hangingPunct="1"/>
            <a:r>
              <a:rPr lang="en-US" altLang="en-US" smtClean="0"/>
              <a:t>Insertion: append to the end </a:t>
            </a:r>
            <a:r>
              <a:rPr lang="el-GR" altLang="en-US" smtClean="0">
                <a:cs typeface="Arial" pitchFamily="34" charset="0"/>
              </a:rPr>
              <a:t>Θ</a:t>
            </a:r>
            <a:r>
              <a:rPr lang="en-US" altLang="en-US" smtClean="0">
                <a:cs typeface="Arial" pitchFamily="34" charset="0"/>
              </a:rPr>
              <a:t>(</a:t>
            </a:r>
            <a:r>
              <a:rPr lang="en-US" altLang="en-US" i="1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)</a:t>
            </a:r>
            <a:endParaRPr lang="en-US" altLang="en-US" smtClean="0"/>
          </a:p>
          <a:p>
            <a:pPr marL="0" indent="0" eaLnBrk="1" hangingPunct="1"/>
            <a:r>
              <a:rPr lang="en-US" altLang="en-US" smtClean="0"/>
              <a:t>Deletion: search the key and deleted </a:t>
            </a:r>
            <a:r>
              <a:rPr lang="el-GR" altLang="en-US" smtClean="0">
                <a:cs typeface="Arial" pitchFamily="34" charset="0"/>
              </a:rPr>
              <a:t>Θ</a:t>
            </a:r>
            <a:r>
              <a:rPr lang="en-US" altLang="en-US" smtClean="0">
                <a:cs typeface="Arial" pitchFamily="34" charset="0"/>
              </a:rPr>
              <a:t>(</a:t>
            </a:r>
            <a:r>
              <a:rPr lang="en-US" altLang="en-US" i="1" smtClean="0">
                <a:cs typeface="Arial" pitchFamily="34" charset="0"/>
              </a:rPr>
              <a:t>1</a:t>
            </a:r>
            <a:r>
              <a:rPr lang="en-US" altLang="en-US" smtClean="0">
                <a:cs typeface="Arial" pitchFamily="34" charset="0"/>
              </a:rPr>
              <a:t>)</a:t>
            </a:r>
            <a:endParaRPr lang="en-US" altLang="en-US" smtClean="0"/>
          </a:p>
        </p:txBody>
      </p:sp>
      <p:sp>
        <p:nvSpPr>
          <p:cNvPr id="29700" name="Right Arrow 3"/>
          <p:cNvSpPr>
            <a:spLocks noChangeArrowheads="1"/>
          </p:cNvSpPr>
          <p:nvPr/>
        </p:nvSpPr>
        <p:spPr bwMode="auto">
          <a:xfrm>
            <a:off x="846138" y="3544888"/>
            <a:ext cx="538162" cy="344487"/>
          </a:xfrm>
          <a:prstGeom prst="right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Closed Hashing (Linear Probing)</a:t>
            </a:r>
          </a:p>
        </p:txBody>
      </p:sp>
      <p:sp>
        <p:nvSpPr>
          <p:cNvPr id="2457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77850" y="1624013"/>
            <a:ext cx="8305800" cy="4905375"/>
          </a:xfrm>
          <a:blipFill rotWithShape="1">
            <a:blip r:embed="rId2" cstate="print"/>
            <a:stretch>
              <a:fillRect l="-808" t="-1118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39750" y="6040438"/>
          <a:ext cx="7566025" cy="381000"/>
        </p:xfrm>
        <a:graphic>
          <a:graphicData uri="http://schemas.openxmlformats.org/drawingml/2006/table">
            <a:tbl>
              <a:tblPr/>
              <a:tblGrid>
                <a:gridCol w="720725"/>
                <a:gridCol w="760413"/>
                <a:gridCol w="760412"/>
                <a:gridCol w="760413"/>
                <a:gridCol w="760412"/>
                <a:gridCol w="760413"/>
                <a:gridCol w="762000"/>
                <a:gridCol w="758825"/>
                <a:gridCol w="762000"/>
                <a:gridCol w="7604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539750" y="5697538"/>
          <a:ext cx="7566025" cy="381000"/>
        </p:xfrm>
        <a:graphic>
          <a:graphicData uri="http://schemas.openxmlformats.org/drawingml/2006/table">
            <a:tbl>
              <a:tblPr/>
              <a:tblGrid>
                <a:gridCol w="757238"/>
                <a:gridCol w="755650"/>
                <a:gridCol w="757237"/>
                <a:gridCol w="755650"/>
                <a:gridCol w="757238"/>
                <a:gridCol w="757237"/>
                <a:gridCol w="755650"/>
                <a:gridCol w="757238"/>
                <a:gridCol w="755650"/>
                <a:gridCol w="757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Closed Hashing (Linear Probing)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24013"/>
            <a:ext cx="8305800" cy="4905375"/>
          </a:xfrm>
        </p:spPr>
        <p:txBody>
          <a:bodyPr/>
          <a:lstStyle/>
          <a:p>
            <a:pPr marL="0" lvl="2" indent="0" eaLnBrk="1" hangingPunct="1">
              <a:spcBef>
                <a:spcPct val="75000"/>
              </a:spcBef>
              <a:buFontTx/>
              <a:buNone/>
              <a:defRPr/>
            </a:pPr>
            <a:r>
              <a:rPr lang="en-US" sz="2000" b="1" dirty="0" smtClean="0">
                <a:ea typeface="+mn-ea"/>
                <a:cs typeface="+mn-cs"/>
              </a:rPr>
              <a:t>Search for a given key </a:t>
            </a:r>
          </a:p>
          <a:p>
            <a:pPr marL="344487" lvl="3" indent="0" eaLnBrk="1" hangingPunct="1">
              <a:spcBef>
                <a:spcPct val="7500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Keep searching until either find a match or find an empty bucket.</a:t>
            </a:r>
          </a:p>
          <a:p>
            <a:pPr marL="0" indent="0" eaLnBrk="1" hangingPunct="1">
              <a:defRPr/>
            </a:pPr>
            <a:r>
              <a:rPr lang="en-US" sz="1600" i="1" dirty="0" smtClean="0"/>
              <a:t>h</a:t>
            </a:r>
            <a:r>
              <a:rPr lang="en-US" sz="1600" dirty="0" smtClean="0"/>
              <a:t>(</a:t>
            </a:r>
            <a:r>
              <a:rPr lang="en-US" sz="1600" i="1" dirty="0" smtClean="0"/>
              <a:t>SSN</a:t>
            </a:r>
            <a:r>
              <a:rPr lang="en-US" sz="1600" dirty="0" smtClean="0"/>
              <a:t>)=</a:t>
            </a:r>
            <a:r>
              <a:rPr lang="en-US" sz="1600" i="1" dirty="0" smtClean="0"/>
              <a:t>SSN</a:t>
            </a:r>
            <a:r>
              <a:rPr lang="en-US" sz="1600" dirty="0" smtClean="0"/>
              <a:t> mod 10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xxx-xx-3333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xxx-xx-8888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xxx-xx-8883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xxx-xx-8882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xxx-xx-8884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xxx-xx-8898</a:t>
            </a:r>
          </a:p>
          <a:p>
            <a:pPr marL="0" indent="0" eaLnBrk="1" hangingPunct="1">
              <a:defRPr/>
            </a:pPr>
            <a:r>
              <a:rPr lang="en-US" sz="1600" dirty="0" smtClean="0"/>
              <a:t>xxx-xx-8828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lvl="2" indent="0" eaLnBrk="1" hangingPunct="1">
              <a:spcBef>
                <a:spcPct val="75000"/>
              </a:spcBef>
              <a:buFontTx/>
              <a:buNone/>
              <a:defRPr/>
            </a:pPr>
            <a:r>
              <a:rPr lang="en-US" sz="2000" b="1" dirty="0" smtClean="0">
                <a:ea typeface="+mn-ea"/>
                <a:cs typeface="+mn-cs"/>
              </a:rPr>
              <a:t> </a:t>
            </a:r>
            <a:endParaRPr lang="en-US" sz="2000" b="1" dirty="0">
              <a:ea typeface="+mn-ea"/>
              <a:cs typeface="+mn-cs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39750" y="6040438"/>
          <a:ext cx="7566025" cy="381000"/>
        </p:xfrm>
        <a:graphic>
          <a:graphicData uri="http://schemas.openxmlformats.org/drawingml/2006/table">
            <a:tbl>
              <a:tblPr/>
              <a:tblGrid>
                <a:gridCol w="720725"/>
                <a:gridCol w="760413"/>
                <a:gridCol w="760412"/>
                <a:gridCol w="760413"/>
                <a:gridCol w="760412"/>
                <a:gridCol w="760413"/>
                <a:gridCol w="762000"/>
                <a:gridCol w="758825"/>
                <a:gridCol w="762000"/>
                <a:gridCol w="7604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539750" y="5697538"/>
          <a:ext cx="7566025" cy="381000"/>
        </p:xfrm>
        <a:graphic>
          <a:graphicData uri="http://schemas.openxmlformats.org/drawingml/2006/table">
            <a:tbl>
              <a:tblPr/>
              <a:tblGrid>
                <a:gridCol w="757238"/>
                <a:gridCol w="755650"/>
                <a:gridCol w="757237"/>
                <a:gridCol w="755650"/>
                <a:gridCol w="757238"/>
                <a:gridCol w="757237"/>
                <a:gridCol w="755650"/>
                <a:gridCol w="757238"/>
                <a:gridCol w="755650"/>
                <a:gridCol w="757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Closed Hashing (Linear Probing)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624013"/>
            <a:ext cx="8305800" cy="4905375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Deletions are </a:t>
            </a:r>
            <a:r>
              <a:rPr lang="en-US" altLang="en-US" i="1" smtClean="0"/>
              <a:t>not</a:t>
            </a:r>
            <a:r>
              <a:rPr lang="en-US" altLang="en-US" smtClean="0"/>
              <a:t> straightforward.</a:t>
            </a:r>
          </a:p>
          <a:p>
            <a:pPr marL="171450" lvl="1" indent="0" eaLnBrk="1" hangingPunct="1"/>
            <a:r>
              <a:rPr lang="en-US" altLang="en-US" smtClean="0"/>
              <a:t> lazy deletion: mark the previous occupied bucket with a special symbol</a:t>
            </a:r>
          </a:p>
          <a:p>
            <a:pPr marL="0" indent="0" eaLnBrk="1" hangingPunct="1"/>
            <a:r>
              <a:rPr lang="en-US" altLang="en-US" smtClean="0"/>
              <a:t>Number of probes (matching operations) to insert/find/delete a key depends on  load factor </a:t>
            </a:r>
            <a:r>
              <a:rPr lang="el-GR" altLang="en-US" smtClean="0">
                <a:cs typeface="Times New Roman" pitchFamily="18" charset="0"/>
              </a:rPr>
              <a:t>α</a:t>
            </a:r>
            <a:r>
              <a:rPr lang="en-US" altLang="en-US" smtClean="0">
                <a:sym typeface="WP Greek Century" pitchFamily="2" charset="2"/>
              </a:rPr>
              <a:t> = </a:t>
            </a:r>
            <a:r>
              <a:rPr lang="en-US" altLang="en-US" i="1" smtClean="0">
                <a:sym typeface="WP Greek Century" pitchFamily="2" charset="2"/>
              </a:rPr>
              <a:t>n</a:t>
            </a:r>
            <a:r>
              <a:rPr lang="en-US" altLang="en-US" smtClean="0">
                <a:sym typeface="WP Greek Century" pitchFamily="2" charset="2"/>
              </a:rPr>
              <a:t>/</a:t>
            </a:r>
            <a:r>
              <a:rPr lang="en-US" altLang="en-US" i="1" smtClean="0">
                <a:sym typeface="WP Greek Century" pitchFamily="2" charset="2"/>
              </a:rPr>
              <a:t>m </a:t>
            </a:r>
            <a:r>
              <a:rPr lang="en-US" altLang="en-US" smtClean="0">
                <a:sym typeface="WP Greek Century" pitchFamily="2" charset="2"/>
              </a:rPr>
              <a:t> (hash table density)   </a:t>
            </a:r>
          </a:p>
          <a:p>
            <a:pPr lvl="2" eaLnBrk="1" hangingPunct="1"/>
            <a:r>
              <a:rPr lang="en-US" altLang="en-US" smtClean="0">
                <a:sym typeface="WP Greek Century" pitchFamily="2" charset="2"/>
              </a:rPr>
              <a:t> successful search: (½) (1+ 1/(1- </a:t>
            </a:r>
            <a:r>
              <a:rPr lang="el-GR" altLang="en-US" smtClean="0">
                <a:cs typeface="Times New Roman" pitchFamily="18" charset="0"/>
              </a:rPr>
              <a:t>α</a:t>
            </a:r>
            <a:r>
              <a:rPr lang="en-US" altLang="en-US" smtClean="0">
                <a:sym typeface="WP Greek Century" pitchFamily="2" charset="2"/>
              </a:rPr>
              <a:t>))</a:t>
            </a:r>
          </a:p>
          <a:p>
            <a:pPr lvl="2" eaLnBrk="1" hangingPunct="1"/>
            <a:r>
              <a:rPr lang="en-US" altLang="en-US" smtClean="0">
                <a:sym typeface="WP Greek Century" pitchFamily="2" charset="2"/>
              </a:rPr>
              <a:t> unsuccessful search: (½) (1+ 1/(1-  </a:t>
            </a:r>
            <a:r>
              <a:rPr lang="el-GR" altLang="en-US" smtClean="0">
                <a:cs typeface="Times New Roman" pitchFamily="18" charset="0"/>
              </a:rPr>
              <a:t>α</a:t>
            </a:r>
            <a:r>
              <a:rPr lang="en-US" altLang="en-US" smtClean="0">
                <a:sym typeface="WP Greek Century" pitchFamily="2" charset="2"/>
              </a:rPr>
              <a:t>)²)</a:t>
            </a:r>
          </a:p>
          <a:p>
            <a:pPr marL="0" indent="0" eaLnBrk="1" hangingPunct="1"/>
            <a:r>
              <a:rPr lang="en-US" altLang="en-US" smtClean="0">
                <a:sym typeface="WP Greek Century" pitchFamily="2" charset="2"/>
              </a:rPr>
              <a:t>As the table gets filled (</a:t>
            </a:r>
            <a:r>
              <a:rPr lang="el-GR" altLang="en-US" smtClean="0">
                <a:cs typeface="Times New Roman" pitchFamily="18" charset="0"/>
              </a:rPr>
              <a:t>α</a:t>
            </a:r>
            <a:r>
              <a:rPr lang="en-US" altLang="en-US" smtClean="0">
                <a:sym typeface="WP Greek Century" pitchFamily="2" charset="2"/>
              </a:rPr>
              <a:t> approaches 1), number of probes  increases dramatically: </a:t>
            </a:r>
          </a:p>
        </p:txBody>
      </p:sp>
      <p:pic>
        <p:nvPicPr>
          <p:cNvPr id="32772" name="Picture 4" descr="closedhas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6200" y="5157788"/>
            <a:ext cx="51054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Horspool’s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A simplified version of Boyer-Moore algorithm that retains key insights: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z="2400" smtClean="0"/>
              <a:t>compare pattern characters to text from right to left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given a pattern, create a shift table that determines how much to shift the pattern when a mismatch occurs (</a:t>
            </a:r>
            <a:r>
              <a:rPr lang="en-US" altLang="en-US" sz="2400" i="1" smtClean="0"/>
              <a:t>input enhancement</a:t>
            </a:r>
            <a:r>
              <a:rPr lang="en-US" altLang="en-US" sz="2400" smtClean="0"/>
              <a:t>)</a:t>
            </a:r>
          </a:p>
          <a:p>
            <a:pPr marL="0" indent="0" eaLnBrk="1" hangingPunct="1"/>
            <a:endParaRPr lang="en-US" altLang="en-US" sz="2400" smtClean="0"/>
          </a:p>
          <a:p>
            <a:pPr marL="0" indent="0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Search pattern BARBER in some text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Compare the pattern in the current text position from the right to the left</a:t>
            </a:r>
          </a:p>
          <a:p>
            <a:pPr marL="0" indent="0" eaLnBrk="1" hangingPunct="1"/>
            <a:r>
              <a:rPr lang="en-US" altLang="en-US" smtClean="0"/>
              <a:t>If the whole match is found, done.</a:t>
            </a:r>
          </a:p>
          <a:p>
            <a:pPr marL="0" indent="0" eaLnBrk="1" hangingPunct="1"/>
            <a:r>
              <a:rPr lang="en-US" altLang="en-US" smtClean="0"/>
              <a:t>Otherwise, decide the shift distance of the pattern (move it to the right)</a:t>
            </a:r>
          </a:p>
          <a:p>
            <a:pPr marL="0" indent="0" eaLnBrk="1" hangingPunct="1"/>
            <a:r>
              <a:rPr lang="en-US" altLang="en-US" smtClean="0"/>
              <a:t>There are </a:t>
            </a:r>
            <a:r>
              <a:rPr lang="en-US" altLang="en-US" smtClean="0">
                <a:solidFill>
                  <a:srgbClr val="FF0000"/>
                </a:solidFill>
              </a:rPr>
              <a:t>four</a:t>
            </a:r>
            <a:r>
              <a:rPr lang="en-US" altLang="en-US" smtClean="0"/>
              <a:t> cases!</a:t>
            </a:r>
          </a:p>
        </p:txBody>
      </p:sp>
      <p:graphicFrame>
        <p:nvGraphicFramePr>
          <p:cNvPr id="425045" name="Group 85"/>
          <p:cNvGraphicFramePr>
            <a:graphicFrameLocks noGrp="1"/>
          </p:cNvGraphicFramePr>
          <p:nvPr/>
        </p:nvGraphicFramePr>
        <p:xfrm>
          <a:off x="808038" y="2314575"/>
          <a:ext cx="7566025" cy="1252656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63562"/>
                <a:gridCol w="598488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61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Distance -- Case 1: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There is no ‘</a:t>
            </a:r>
            <a:r>
              <a:rPr lang="en-US" altLang="en-US" i="1" smtClean="0"/>
              <a:t>c</a:t>
            </a:r>
            <a:r>
              <a:rPr lang="en-US" altLang="en-US" smtClean="0"/>
              <a:t>’ in the pattern. Shift by the </a:t>
            </a:r>
            <a:r>
              <a:rPr lang="en-US" altLang="en-US" i="1" smtClean="0"/>
              <a:t>m</a:t>
            </a:r>
            <a:r>
              <a:rPr lang="en-US" altLang="en-US" smtClean="0"/>
              <a:t> – the length of the pattern</a:t>
            </a:r>
          </a:p>
        </p:txBody>
      </p:sp>
      <p:graphicFrame>
        <p:nvGraphicFramePr>
          <p:cNvPr id="424213" name="Group 277"/>
          <p:cNvGraphicFramePr>
            <a:graphicFrameLocks noGrp="1"/>
          </p:cNvGraphicFramePr>
          <p:nvPr/>
        </p:nvGraphicFramePr>
        <p:xfrm>
          <a:off x="808038" y="4543425"/>
          <a:ext cx="7566025" cy="1712977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81025"/>
                <a:gridCol w="581025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61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64" name="Group 278"/>
          <p:cNvGrpSpPr>
            <a:grpSpLocks/>
          </p:cNvGrpSpPr>
          <p:nvPr/>
        </p:nvGrpSpPr>
        <p:grpSpPr bwMode="auto">
          <a:xfrm>
            <a:off x="4495800" y="4965700"/>
            <a:ext cx="192088" cy="231775"/>
            <a:chOff x="2832" y="1579"/>
            <a:chExt cx="121" cy="146"/>
          </a:xfrm>
        </p:grpSpPr>
        <p:sp>
          <p:nvSpPr>
            <p:cNvPr id="9303" name="Line 274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275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276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4250" name="Group 314"/>
          <p:cNvGraphicFramePr>
            <a:graphicFrameLocks noGrp="1"/>
          </p:cNvGraphicFramePr>
          <p:nvPr/>
        </p:nvGraphicFramePr>
        <p:xfrm>
          <a:off x="769938" y="2660650"/>
          <a:ext cx="7566025" cy="1290751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63562"/>
                <a:gridCol w="598488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99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0" marB="457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96" name="Group 310"/>
          <p:cNvGrpSpPr>
            <a:grpSpLocks/>
          </p:cNvGrpSpPr>
          <p:nvPr/>
        </p:nvGrpSpPr>
        <p:grpSpPr bwMode="auto">
          <a:xfrm>
            <a:off x="4456113" y="3121025"/>
            <a:ext cx="192087" cy="231775"/>
            <a:chOff x="2832" y="1579"/>
            <a:chExt cx="121" cy="146"/>
          </a:xfrm>
        </p:grpSpPr>
        <p:sp>
          <p:nvSpPr>
            <p:cNvPr id="9300" name="Line 311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312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313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97" name="TextBox 13"/>
          <p:cNvSpPr txBox="1">
            <a:spLocks noChangeArrowheads="1"/>
          </p:cNvSpPr>
          <p:nvPr/>
        </p:nvSpPr>
        <p:spPr bwMode="auto">
          <a:xfrm>
            <a:off x="309563" y="4173538"/>
            <a:ext cx="141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1576388" y="5988050"/>
            <a:ext cx="34178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76388" y="5618163"/>
            <a:ext cx="181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i="0"/>
              <a:t>shift 6 characters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Distance -- Case 2: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There are occurrence of ‘</a:t>
            </a:r>
            <a:r>
              <a:rPr lang="en-US" altLang="en-US" i="1" smtClean="0"/>
              <a:t>c</a:t>
            </a:r>
            <a:r>
              <a:rPr lang="en-US" altLang="en-US" smtClean="0"/>
              <a:t>’ in the pattern, but it is not the last one. Shift should align the rightmost occurrence of the ‘</a:t>
            </a:r>
            <a:r>
              <a:rPr lang="en-US" altLang="en-US" i="1" smtClean="0"/>
              <a:t>c</a:t>
            </a:r>
            <a:r>
              <a:rPr lang="en-US" altLang="en-US" smtClean="0"/>
              <a:t>’ in the pattern</a:t>
            </a:r>
          </a:p>
        </p:txBody>
      </p:sp>
      <p:graphicFrame>
        <p:nvGraphicFramePr>
          <p:cNvPr id="427012" name="Group 4"/>
          <p:cNvGraphicFramePr>
            <a:graphicFrameLocks noGrp="1"/>
          </p:cNvGraphicFramePr>
          <p:nvPr/>
        </p:nvGraphicFramePr>
        <p:xfrm>
          <a:off x="808038" y="4543425"/>
          <a:ext cx="7566025" cy="1712977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81025"/>
                <a:gridCol w="581025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61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495800" y="4965700"/>
            <a:ext cx="192088" cy="231775"/>
            <a:chOff x="2832" y="1579"/>
            <a:chExt cx="121" cy="146"/>
          </a:xfrm>
        </p:grpSpPr>
        <p:sp>
          <p:nvSpPr>
            <p:cNvPr id="10328" name="Line 49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50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51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3265488" y="5197475"/>
            <a:ext cx="307975" cy="3825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1652588" y="6002338"/>
            <a:ext cx="1038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54113" y="5632450"/>
            <a:ext cx="181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i="0"/>
              <a:t>shift 2 characters </a:t>
            </a:r>
          </a:p>
        </p:txBody>
      </p:sp>
      <p:sp>
        <p:nvSpPr>
          <p:cNvPr id="10292" name="TextBox 5"/>
          <p:cNvSpPr txBox="1">
            <a:spLocks noChangeArrowheads="1"/>
          </p:cNvSpPr>
          <p:nvPr/>
        </p:nvSpPr>
        <p:spPr bwMode="auto">
          <a:xfrm>
            <a:off x="309563" y="4173538"/>
            <a:ext cx="141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</a:p>
        </p:txBody>
      </p:sp>
      <p:graphicFrame>
        <p:nvGraphicFramePr>
          <p:cNvPr id="19" name="Group 52"/>
          <p:cNvGraphicFramePr>
            <a:graphicFrameLocks noGrp="1"/>
          </p:cNvGraphicFramePr>
          <p:nvPr/>
        </p:nvGraphicFramePr>
        <p:xfrm>
          <a:off x="769938" y="2814638"/>
          <a:ext cx="7566025" cy="1290749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63562"/>
                <a:gridCol w="598488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99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324" name="Group 83"/>
          <p:cNvGrpSpPr>
            <a:grpSpLocks/>
          </p:cNvGrpSpPr>
          <p:nvPr/>
        </p:nvGrpSpPr>
        <p:grpSpPr bwMode="auto">
          <a:xfrm>
            <a:off x="4456113" y="3236913"/>
            <a:ext cx="192087" cy="231775"/>
            <a:chOff x="2832" y="1579"/>
            <a:chExt cx="121" cy="146"/>
          </a:xfrm>
        </p:grpSpPr>
        <p:sp>
          <p:nvSpPr>
            <p:cNvPr id="10325" name="Line 84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85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86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Distance -- Case 3: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‘</a:t>
            </a:r>
            <a:r>
              <a:rPr lang="en-US" altLang="en-US" i="1" smtClean="0"/>
              <a:t>c</a:t>
            </a:r>
            <a:r>
              <a:rPr lang="en-US" altLang="en-US" smtClean="0"/>
              <a:t>’ matches the last character in the pattern, but no ‘</a:t>
            </a:r>
            <a:r>
              <a:rPr lang="en-US" altLang="en-US" i="1" smtClean="0"/>
              <a:t>c</a:t>
            </a:r>
            <a:r>
              <a:rPr lang="en-US" altLang="en-US" smtClean="0"/>
              <a:t>’ among the other </a:t>
            </a:r>
            <a:r>
              <a:rPr lang="en-US" altLang="en-US" i="1" smtClean="0"/>
              <a:t>m</a:t>
            </a:r>
            <a:r>
              <a:rPr lang="en-US" altLang="en-US" smtClean="0"/>
              <a:t>-1 characters. Follow Case 1 and shift by </a:t>
            </a:r>
            <a:r>
              <a:rPr lang="en-US" altLang="en-US" i="1" smtClean="0"/>
              <a:t>m</a:t>
            </a:r>
          </a:p>
        </p:txBody>
      </p:sp>
      <p:graphicFrame>
        <p:nvGraphicFramePr>
          <p:cNvPr id="428036" name="Group 4"/>
          <p:cNvGraphicFramePr>
            <a:graphicFrameLocks noGrp="1"/>
          </p:cNvGraphicFramePr>
          <p:nvPr/>
        </p:nvGraphicFramePr>
        <p:xfrm>
          <a:off x="808038" y="4543425"/>
          <a:ext cx="7566025" cy="1712977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81025"/>
                <a:gridCol w="581025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61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3305175" y="4965700"/>
            <a:ext cx="192088" cy="231775"/>
            <a:chOff x="2832" y="1579"/>
            <a:chExt cx="121" cy="146"/>
          </a:xfrm>
        </p:grpSpPr>
        <p:sp>
          <p:nvSpPr>
            <p:cNvPr id="11356" name="Line 49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Line 50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51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8084" name="Group 52"/>
          <p:cNvGraphicFramePr>
            <a:graphicFrameLocks noGrp="1"/>
          </p:cNvGraphicFramePr>
          <p:nvPr/>
        </p:nvGraphicFramePr>
        <p:xfrm>
          <a:off x="769938" y="2814638"/>
          <a:ext cx="7566025" cy="1290749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63562"/>
                <a:gridCol w="598488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99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344" name="Group 87"/>
          <p:cNvGrpSpPr>
            <a:grpSpLocks/>
          </p:cNvGrpSpPr>
          <p:nvPr/>
        </p:nvGrpSpPr>
        <p:grpSpPr bwMode="auto">
          <a:xfrm>
            <a:off x="4532313" y="3236913"/>
            <a:ext cx="38100" cy="231775"/>
            <a:chOff x="2855" y="2039"/>
            <a:chExt cx="24" cy="146"/>
          </a:xfrm>
        </p:grpSpPr>
        <p:sp>
          <p:nvSpPr>
            <p:cNvPr id="11354" name="Line 84"/>
            <p:cNvSpPr>
              <a:spLocks noChangeShapeType="1"/>
            </p:cNvSpPr>
            <p:nvPr/>
          </p:nvSpPr>
          <p:spPr bwMode="auto">
            <a:xfrm>
              <a:off x="2855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85"/>
            <p:cNvSpPr>
              <a:spLocks noChangeShapeType="1"/>
            </p:cNvSpPr>
            <p:nvPr/>
          </p:nvSpPr>
          <p:spPr bwMode="auto">
            <a:xfrm>
              <a:off x="2879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5" name="Group 91"/>
          <p:cNvGrpSpPr>
            <a:grpSpLocks/>
          </p:cNvGrpSpPr>
          <p:nvPr/>
        </p:nvGrpSpPr>
        <p:grpSpPr bwMode="auto">
          <a:xfrm>
            <a:off x="3995738" y="4965700"/>
            <a:ext cx="38100" cy="231775"/>
            <a:chOff x="2855" y="2039"/>
            <a:chExt cx="24" cy="146"/>
          </a:xfrm>
        </p:grpSpPr>
        <p:sp>
          <p:nvSpPr>
            <p:cNvPr id="11352" name="Line 92"/>
            <p:cNvSpPr>
              <a:spLocks noChangeShapeType="1"/>
            </p:cNvSpPr>
            <p:nvPr/>
          </p:nvSpPr>
          <p:spPr bwMode="auto">
            <a:xfrm>
              <a:off x="2855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Line 93"/>
            <p:cNvSpPr>
              <a:spLocks noChangeShapeType="1"/>
            </p:cNvSpPr>
            <p:nvPr/>
          </p:nvSpPr>
          <p:spPr bwMode="auto">
            <a:xfrm>
              <a:off x="2879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6" name="Group 94"/>
          <p:cNvGrpSpPr>
            <a:grpSpLocks/>
          </p:cNvGrpSpPr>
          <p:nvPr/>
        </p:nvGrpSpPr>
        <p:grpSpPr bwMode="auto">
          <a:xfrm>
            <a:off x="4572000" y="4965700"/>
            <a:ext cx="38100" cy="231775"/>
            <a:chOff x="2855" y="2039"/>
            <a:chExt cx="24" cy="146"/>
          </a:xfrm>
        </p:grpSpPr>
        <p:sp>
          <p:nvSpPr>
            <p:cNvPr id="11350" name="Line 95"/>
            <p:cNvSpPr>
              <a:spLocks noChangeShapeType="1"/>
            </p:cNvSpPr>
            <p:nvPr/>
          </p:nvSpPr>
          <p:spPr bwMode="auto">
            <a:xfrm>
              <a:off x="2855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96"/>
            <p:cNvSpPr>
              <a:spLocks noChangeShapeType="1"/>
            </p:cNvSpPr>
            <p:nvPr/>
          </p:nvSpPr>
          <p:spPr bwMode="auto">
            <a:xfrm>
              <a:off x="2879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47" name="TextBox 18"/>
          <p:cNvSpPr txBox="1">
            <a:spLocks noChangeArrowheads="1"/>
          </p:cNvSpPr>
          <p:nvPr/>
        </p:nvSpPr>
        <p:spPr bwMode="auto">
          <a:xfrm>
            <a:off x="309563" y="4173538"/>
            <a:ext cx="141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652588" y="6002338"/>
            <a:ext cx="3379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44675" y="5610225"/>
            <a:ext cx="1820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i="0"/>
              <a:t>shift 6 characters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Distance -- Case 4: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‘</a:t>
            </a:r>
            <a:r>
              <a:rPr lang="en-US" altLang="en-US" i="1" smtClean="0"/>
              <a:t>c</a:t>
            </a:r>
            <a:r>
              <a:rPr lang="en-US" altLang="en-US" smtClean="0"/>
              <a:t>’ matches the last character in the pattern, and there are other ‘</a:t>
            </a:r>
            <a:r>
              <a:rPr lang="en-US" altLang="en-US" i="1" smtClean="0"/>
              <a:t>c</a:t>
            </a:r>
            <a:r>
              <a:rPr lang="en-US" altLang="en-US" smtClean="0"/>
              <a:t>’s among the other </a:t>
            </a:r>
            <a:r>
              <a:rPr lang="en-US" altLang="en-US" i="1" smtClean="0"/>
              <a:t>m</a:t>
            </a:r>
            <a:r>
              <a:rPr lang="en-US" altLang="en-US" smtClean="0"/>
              <a:t>-1 characters. Follow Case 2.</a:t>
            </a:r>
            <a:endParaRPr lang="en-US" altLang="en-US" i="1" smtClean="0"/>
          </a:p>
        </p:txBody>
      </p:sp>
      <p:graphicFrame>
        <p:nvGraphicFramePr>
          <p:cNvPr id="429060" name="Group 4"/>
          <p:cNvGraphicFramePr>
            <a:graphicFrameLocks noGrp="1"/>
          </p:cNvGraphicFramePr>
          <p:nvPr/>
        </p:nvGraphicFramePr>
        <p:xfrm>
          <a:off x="808038" y="4543425"/>
          <a:ext cx="7566025" cy="1712977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81025"/>
                <a:gridCol w="581025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61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336" name="Group 48"/>
          <p:cNvGrpSpPr>
            <a:grpSpLocks/>
          </p:cNvGrpSpPr>
          <p:nvPr/>
        </p:nvGrpSpPr>
        <p:grpSpPr bwMode="auto">
          <a:xfrm>
            <a:off x="3919538" y="4965700"/>
            <a:ext cx="192087" cy="231775"/>
            <a:chOff x="2832" y="1579"/>
            <a:chExt cx="121" cy="146"/>
          </a:xfrm>
        </p:grpSpPr>
        <p:sp>
          <p:nvSpPr>
            <p:cNvPr id="12378" name="Line 49"/>
            <p:cNvSpPr>
              <a:spLocks noChangeShapeType="1"/>
            </p:cNvSpPr>
            <p:nvPr/>
          </p:nvSpPr>
          <p:spPr bwMode="auto">
            <a:xfrm>
              <a:off x="2880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Line 50"/>
            <p:cNvSpPr>
              <a:spLocks noChangeShapeType="1"/>
            </p:cNvSpPr>
            <p:nvPr/>
          </p:nvSpPr>
          <p:spPr bwMode="auto">
            <a:xfrm>
              <a:off x="2904" y="157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51"/>
            <p:cNvSpPr>
              <a:spLocks noChangeShapeType="1"/>
            </p:cNvSpPr>
            <p:nvPr/>
          </p:nvSpPr>
          <p:spPr bwMode="auto">
            <a:xfrm flipH="1">
              <a:off x="2832" y="1604"/>
              <a:ext cx="1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9108" name="Group 52"/>
          <p:cNvGraphicFramePr>
            <a:graphicFrameLocks noGrp="1"/>
          </p:cNvGraphicFramePr>
          <p:nvPr/>
        </p:nvGraphicFramePr>
        <p:xfrm>
          <a:off x="769938" y="2814638"/>
          <a:ext cx="7566025" cy="1290749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63562"/>
                <a:gridCol w="598488"/>
                <a:gridCol w="581025"/>
                <a:gridCol w="582612"/>
                <a:gridCol w="581025"/>
                <a:gridCol w="582613"/>
                <a:gridCol w="582612"/>
                <a:gridCol w="582613"/>
                <a:gridCol w="584200"/>
                <a:gridCol w="581025"/>
                <a:gridCol w="581025"/>
              </a:tblGrid>
              <a:tr h="499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368" name="Group 83"/>
          <p:cNvGrpSpPr>
            <a:grpSpLocks/>
          </p:cNvGrpSpPr>
          <p:nvPr/>
        </p:nvGrpSpPr>
        <p:grpSpPr bwMode="auto">
          <a:xfrm>
            <a:off x="4532313" y="3236913"/>
            <a:ext cx="38100" cy="231775"/>
            <a:chOff x="2855" y="2039"/>
            <a:chExt cx="24" cy="146"/>
          </a:xfrm>
        </p:grpSpPr>
        <p:sp>
          <p:nvSpPr>
            <p:cNvPr id="12376" name="Line 84"/>
            <p:cNvSpPr>
              <a:spLocks noChangeShapeType="1"/>
            </p:cNvSpPr>
            <p:nvPr/>
          </p:nvSpPr>
          <p:spPr bwMode="auto">
            <a:xfrm>
              <a:off x="2855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Line 85"/>
            <p:cNvSpPr>
              <a:spLocks noChangeShapeType="1"/>
            </p:cNvSpPr>
            <p:nvPr/>
          </p:nvSpPr>
          <p:spPr bwMode="auto">
            <a:xfrm>
              <a:off x="2879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69" name="Group 89"/>
          <p:cNvGrpSpPr>
            <a:grpSpLocks/>
          </p:cNvGrpSpPr>
          <p:nvPr/>
        </p:nvGrpSpPr>
        <p:grpSpPr bwMode="auto">
          <a:xfrm>
            <a:off x="4572000" y="4965700"/>
            <a:ext cx="38100" cy="231775"/>
            <a:chOff x="2855" y="2039"/>
            <a:chExt cx="24" cy="146"/>
          </a:xfrm>
        </p:grpSpPr>
        <p:sp>
          <p:nvSpPr>
            <p:cNvPr id="12374" name="Line 90"/>
            <p:cNvSpPr>
              <a:spLocks noChangeShapeType="1"/>
            </p:cNvSpPr>
            <p:nvPr/>
          </p:nvSpPr>
          <p:spPr bwMode="auto">
            <a:xfrm>
              <a:off x="2855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Line 91"/>
            <p:cNvSpPr>
              <a:spLocks noChangeShapeType="1"/>
            </p:cNvSpPr>
            <p:nvPr/>
          </p:nvSpPr>
          <p:spPr bwMode="auto">
            <a:xfrm>
              <a:off x="2879" y="2039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70" name="TextBox 15"/>
          <p:cNvSpPr txBox="1">
            <a:spLocks noChangeArrowheads="1"/>
          </p:cNvSpPr>
          <p:nvPr/>
        </p:nvSpPr>
        <p:spPr bwMode="auto">
          <a:xfrm>
            <a:off x="309563" y="4173538"/>
            <a:ext cx="141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882900" y="6008688"/>
            <a:ext cx="1524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90825" y="5541963"/>
            <a:ext cx="1819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i="0"/>
              <a:t>shift 3 characters </a:t>
            </a:r>
          </a:p>
        </p:txBody>
      </p:sp>
      <p:cxnSp>
        <p:nvCxnSpPr>
          <p:cNvPr id="12373" name="Straight Arrow Connector 3"/>
          <p:cNvCxnSpPr>
            <a:cxnSpLocks noChangeShapeType="1"/>
          </p:cNvCxnSpPr>
          <p:nvPr/>
        </p:nvCxnSpPr>
        <p:spPr bwMode="auto">
          <a:xfrm flipH="1">
            <a:off x="2882900" y="4849813"/>
            <a:ext cx="1649413" cy="460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Class Notes Style 2">
  <a:themeElements>
    <a:clrScheme name="Class Notes Style 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 Notes Style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Notes Style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Notes Style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E:\home\garland\course\CS318\318 Fall 2000\Class Notes Style 2.pot</Template>
  <TotalTime>6468</TotalTime>
  <Words>2275</Words>
  <Application>Microsoft Office PowerPoint</Application>
  <PresentationFormat>On-screen Show (4:3)</PresentationFormat>
  <Paragraphs>724</Paragraphs>
  <Slides>34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Class Notes Style 2</vt:lpstr>
      <vt:lpstr>Equation</vt:lpstr>
      <vt:lpstr>Chapter 7: Space-Time Tradeoffs</vt:lpstr>
      <vt:lpstr>String Matching</vt:lpstr>
      <vt:lpstr>String Searching - History</vt:lpstr>
      <vt:lpstr>Horspool’s Algorithm</vt:lpstr>
      <vt:lpstr>Consider the Problem</vt:lpstr>
      <vt:lpstr>Shift Distance -- Case 1:</vt:lpstr>
      <vt:lpstr>Shift Distance -- Case 2:</vt:lpstr>
      <vt:lpstr>Shift Distance -- Case 3:</vt:lpstr>
      <vt:lpstr>Shift Distance -- Case 4:</vt:lpstr>
      <vt:lpstr>We can precompute the shift distance for every possible character ‘c’ (given a pattern)</vt:lpstr>
      <vt:lpstr>Create a Shift Table</vt:lpstr>
      <vt:lpstr>Horspool’s Algorithm</vt:lpstr>
      <vt:lpstr>Example</vt:lpstr>
      <vt:lpstr>Another Example: Pattern = B A O B A B</vt:lpstr>
      <vt:lpstr>Algorithm Efficiency</vt:lpstr>
      <vt:lpstr>Boyer-Moore algorithm</vt:lpstr>
      <vt:lpstr>Bad-symbol Shift in Boyer-Moore Algorithm</vt:lpstr>
      <vt:lpstr>Good-suffix shift in Boyer-Moore algorithm</vt:lpstr>
      <vt:lpstr>Good-suffix shift in Boyer-Moore algorithm</vt:lpstr>
      <vt:lpstr>Good-suffix shift in Boyer-Moore algorithm</vt:lpstr>
      <vt:lpstr>Good-suffix shift in Boyer-Moore algorithm</vt:lpstr>
      <vt:lpstr>Good-suffix shift in the Boyer-Moore alg. (cont.)</vt:lpstr>
      <vt:lpstr>Boyer-Moore Algorithm (cont.)</vt:lpstr>
      <vt:lpstr>Example of Boyer-Moore Algorithm</vt:lpstr>
      <vt:lpstr>Compare BM with Horpool’s</vt:lpstr>
      <vt:lpstr>Compare BM with Horpool’s</vt:lpstr>
      <vt:lpstr>Space and Time Tradeoffs: Hashing</vt:lpstr>
      <vt:lpstr>Hash tables and hash functions</vt:lpstr>
      <vt:lpstr>Collisions</vt:lpstr>
      <vt:lpstr>Example of Open Hashing</vt:lpstr>
      <vt:lpstr>Open hashing</vt:lpstr>
      <vt:lpstr>Closed Hashing (Linear Probing)</vt:lpstr>
      <vt:lpstr>Closed Hashing (Linear Probing)</vt:lpstr>
      <vt:lpstr>Closed Hashing (Linear Probing)</vt:lpstr>
    </vt:vector>
  </TitlesOfParts>
  <Company>University of Illinois at Urbana-Champaign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</dc:creator>
  <cp:lastModifiedBy>JamesWork</cp:lastModifiedBy>
  <cp:revision>793</cp:revision>
  <dcterms:created xsi:type="dcterms:W3CDTF">1999-11-19T19:15:02Z</dcterms:created>
  <dcterms:modified xsi:type="dcterms:W3CDTF">2017-03-22T01:33:47Z</dcterms:modified>
</cp:coreProperties>
</file>