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theme/theme9.xml" ContentType="application/vnd.openxmlformats-officedocument.theme+xml"/>
  <Override PartName="/ppt/slideLayouts/slideLayout34.xml" ContentType="application/vnd.openxmlformats-officedocument.presentationml.slideLayout+xml"/>
  <Override PartName="/ppt/theme/theme10.xml" ContentType="application/vnd.openxmlformats-officedocument.theme+xml"/>
  <Override PartName="/ppt/slideLayouts/slideLayout35.xml" ContentType="application/vnd.openxmlformats-officedocument.presentationml.slideLayout+xml"/>
  <Override PartName="/ppt/theme/theme11.xml" ContentType="application/vnd.openxmlformats-officedocument.theme+xml"/>
  <Override PartName="/ppt/slideLayouts/slideLayout36.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 id="2147483686" r:id="rId2"/>
    <p:sldMasterId id="2147483650" r:id="rId3"/>
    <p:sldMasterId id="2147483663" r:id="rId4"/>
    <p:sldMasterId id="2147483677" r:id="rId5"/>
    <p:sldMasterId id="2147483675" r:id="rId6"/>
    <p:sldMasterId id="2147483673" r:id="rId7"/>
    <p:sldMasterId id="2147483722" r:id="rId8"/>
    <p:sldMasterId id="2147483724" r:id="rId9"/>
    <p:sldMasterId id="2147483726" r:id="rId10"/>
    <p:sldMasterId id="2147483728" r:id="rId11"/>
    <p:sldMasterId id="2147483730" r:id="rId12"/>
  </p:sldMasterIdLst>
  <p:sldIdLst>
    <p:sldId id="262" r:id="rId13"/>
    <p:sldId id="260" r:id="rId14"/>
    <p:sldId id="263" r:id="rId15"/>
    <p:sldId id="256" r:id="rId16"/>
    <p:sldId id="264" r:id="rId17"/>
    <p:sldId id="265"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13" d="100"/>
          <a:sy n="113" d="100"/>
        </p:scale>
        <p:origin x="155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20750"/>
            <a:ext cx="7772400" cy="916737"/>
          </a:xfrm>
          <a:prstGeom prst="rect">
            <a:avLst/>
          </a:prstGeom>
        </p:spPr>
        <p:txBody>
          <a:bodyPr/>
          <a:lstStyle>
            <a:lvl1pPr>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2721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6655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460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29887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059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0772" y="4441416"/>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30772" y="612775"/>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30772" y="5008154"/>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798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702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68337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72576"/>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2498139"/>
            <a:ext cx="8229600" cy="395418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45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829"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83829"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6022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34093"/>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2459656"/>
            <a:ext cx="4038600" cy="405039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459655"/>
            <a:ext cx="4038600" cy="405039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1184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60905"/>
            <a:ext cx="8229600" cy="103922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17602"/>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957364"/>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317602"/>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957364"/>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54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43129"/>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7970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974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713"/>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228713"/>
            <a:ext cx="5111750" cy="526209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390764"/>
            <a:ext cx="3008313" cy="410004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3524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4358" y="5018661"/>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24358" y="1190020"/>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24358" y="558539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1820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20712" y="2130425"/>
            <a:ext cx="5937487"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2520711" y="3886200"/>
            <a:ext cx="5937487" cy="25725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58116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685123"/>
            <a:ext cx="6166087" cy="123401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520712" y="2010686"/>
            <a:ext cx="6166087" cy="44352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88129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0713" y="4406900"/>
            <a:ext cx="594193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520713" y="2906713"/>
            <a:ext cx="594193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66446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499123"/>
            <a:ext cx="6166087" cy="1143000"/>
          </a:xfrm>
          <a:prstGeom prst="rect">
            <a:avLst/>
          </a:prstGeom>
        </p:spPr>
        <p:txBody>
          <a:bodyPr/>
          <a:lstStyle>
            <a:lvl1pPr>
              <a:defRPr sz="3600"/>
            </a:lvl1pPr>
          </a:lstStyle>
          <a:p>
            <a:r>
              <a:rPr lang="en-US" dirty="0"/>
              <a:t>Click to edit Master title style</a:t>
            </a:r>
          </a:p>
        </p:txBody>
      </p:sp>
      <p:sp>
        <p:nvSpPr>
          <p:cNvPr id="4" name="Content Placeholder 3"/>
          <p:cNvSpPr>
            <a:spLocks noGrp="1"/>
          </p:cNvSpPr>
          <p:nvPr>
            <p:ph sz="half" idx="2"/>
          </p:nvPr>
        </p:nvSpPr>
        <p:spPr>
          <a:xfrm>
            <a:off x="5727728" y="1824685"/>
            <a:ext cx="2959071"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2520712" y="1824685"/>
            <a:ext cx="2969697"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40296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0712" y="704365"/>
            <a:ext cx="6166087" cy="177137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783955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0713" y="536017"/>
            <a:ext cx="6166087" cy="5903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443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0660" y="4598386"/>
            <a:ext cx="5724952"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510659" y="769745"/>
            <a:ext cx="5724953"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510660" y="5165124"/>
            <a:ext cx="5724952"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5776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04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96545"/>
            <a:ext cx="7772400" cy="1442671"/>
          </a:xfrm>
          <a:prstGeom prst="rect">
            <a:avLst/>
          </a:prstGeom>
        </p:spPr>
        <p:txBody>
          <a:bodyP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64081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7392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160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17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238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978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6185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42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58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5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1081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71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024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9024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376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670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257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0.xml"/><Relationship Id="rId1" Type="http://schemas.openxmlformats.org/officeDocument/2006/relationships/slideLayout" Target="../slideLayouts/slideLayout34.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1.xml"/><Relationship Id="rId1" Type="http://schemas.openxmlformats.org/officeDocument/2006/relationships/slideLayout" Target="../slideLayouts/slideLayout35.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3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3.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4.png"/><Relationship Id="rId4" Type="http://schemas.openxmlformats.org/officeDocument/2006/relationships/slideLayout" Target="../slideLayouts/slideLayout1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5.png"/><Relationship Id="rId4" Type="http://schemas.openxmlformats.org/officeDocument/2006/relationships/slideLayout" Target="../slideLayouts/slideLayout2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31.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8.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descr="Logo Up ba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84880738"/>
      </p:ext>
    </p:extLst>
  </p:cSld>
  <p:clrMap bg1="lt1" tx1="dk1" bg2="lt2" tx2="dk2" accent1="accent1" accent2="accent2" accent3="accent3" accent4="accent4" accent5="accent5" accent6="accent6" hlink="hlink" folHlink="folHlink"/>
  <p:sldLayoutIdLst>
    <p:sldLayoutId id="214748372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71123882"/>
      </p:ext>
    </p:extLst>
  </p:cSld>
  <p:clrMap bg1="lt1" tx1="dk1" bg2="lt2" tx2="dk2" accent1="accent1" accent2="accent2" accent3="accent3" accent4="accent4" accent5="accent5" accent6="accent6" hlink="hlink" folHlink="folHlink"/>
  <p:sldLayoutIdLst>
    <p:sldLayoutId id="214748372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82769025"/>
      </p:ext>
    </p:extLst>
  </p:cSld>
  <p:clrMap bg1="lt1" tx1="dk1" bg2="lt2" tx2="dk2" accent1="accent1" accent2="accent2" accent3="accent3" accent4="accent4" accent5="accent5" accent6="accent6" hlink="hlink" folHlink="folHlink"/>
  <p:sldLayoutIdLst>
    <p:sldLayoutId id="214748373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descr="main logo center garnet u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7" descr="bottom garnet ba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5975350"/>
            <a:ext cx="9144000" cy="882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1" descr="top garnet bar.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882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descr="vertical bar with 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03676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2" descr="Logo ba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1" descr="main logo center garnet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6963160"/>
      </p:ext>
    </p:extLst>
  </p:cSld>
  <p:clrMap bg1="lt1" tx1="dk1" bg2="lt2" tx2="dk2" accent1="accent1" accent2="accent2" accent3="accent3" accent4="accent4" accent5="accent5" accent6="accent6" hlink="hlink" folHlink="folHlink"/>
  <p:sldLayoutIdLst>
    <p:sldLayoutId id="214748372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32080153"/>
      </p:ext>
    </p:extLst>
  </p:cSld>
  <p:clrMap bg1="lt1" tx1="dk1" bg2="lt2" tx2="dk2" accent1="accent1" accent2="accent2" accent3="accent3" accent4="accent4" accent5="accent5" accent6="accent6" hlink="hlink" folHlink="folHlink"/>
  <p:sldLayoutIdLst>
    <p:sldLayoutId id="214748372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ctrTitle"/>
          </p:nvPr>
        </p:nvSpPr>
        <p:spPr bwMode="auto">
          <a:xfrm>
            <a:off x="685799" y="3746550"/>
            <a:ext cx="7772400" cy="684792"/>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r>
              <a:rPr lang="en-US" dirty="0">
                <a:latin typeface="Calibri" charset="0"/>
              </a:rPr>
              <a:t>Hydration Manager</a:t>
            </a:r>
          </a:p>
        </p:txBody>
      </p:sp>
      <p:sp>
        <p:nvSpPr>
          <p:cNvPr id="2" name="TextBox 1">
            <a:extLst>
              <a:ext uri="{FF2B5EF4-FFF2-40B4-BE49-F238E27FC236}">
                <a16:creationId xmlns:a16="http://schemas.microsoft.com/office/drawing/2014/main" id="{6FEFFD17-9672-4F97-997F-D8C3BD597484}"/>
              </a:ext>
            </a:extLst>
          </p:cNvPr>
          <p:cNvSpPr txBox="1"/>
          <p:nvPr/>
        </p:nvSpPr>
        <p:spPr>
          <a:xfrm>
            <a:off x="2246243" y="6202017"/>
            <a:ext cx="4651513" cy="369332"/>
          </a:xfrm>
          <a:prstGeom prst="rect">
            <a:avLst/>
          </a:prstGeom>
          <a:noFill/>
        </p:spPr>
        <p:txBody>
          <a:bodyPr wrap="square" rtlCol="0">
            <a:spAutoFit/>
          </a:bodyPr>
          <a:lstStyle/>
          <a:p>
            <a:r>
              <a:rPr lang="en-US" dirty="0">
                <a:solidFill>
                  <a:schemeClr val="bg1"/>
                </a:solidFill>
              </a:rPr>
              <a:t>A University of South Carolina Capstone Project</a:t>
            </a:r>
          </a:p>
        </p:txBody>
      </p:sp>
      <p:sp>
        <p:nvSpPr>
          <p:cNvPr id="4" name="Rectangle 1">
            <a:extLst>
              <a:ext uri="{FF2B5EF4-FFF2-40B4-BE49-F238E27FC236}">
                <a16:creationId xmlns:a16="http://schemas.microsoft.com/office/drawing/2014/main" id="{2C520760-7D6E-462D-999C-39AF386F3972}"/>
              </a:ext>
            </a:extLst>
          </p:cNvPr>
          <p:cNvSpPr>
            <a:spLocks noChangeArrowheads="1"/>
          </p:cNvSpPr>
          <p:nvPr/>
        </p:nvSpPr>
        <p:spPr bwMode="auto">
          <a:xfrm>
            <a:off x="3176545" y="4994713"/>
            <a:ext cx="279090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914400" eaLnBrk="0" hangingPunct="0"/>
            <a:endParaRPr kumimoji="0" lang="en-US" altLang="en-US" sz="1400" b="0" i="0" u="none" strike="noStrike" cap="none" normalizeH="0" baseline="0" dirty="0">
              <a:ln>
                <a:noFill/>
              </a:ln>
              <a:effectLst/>
              <a:latin typeface="+mn-lt"/>
            </a:endParaRPr>
          </a:p>
        </p:txBody>
      </p:sp>
      <p:pic>
        <p:nvPicPr>
          <p:cNvPr id="4102" name="Picture 6" descr="Image result for github image">
            <a:extLst>
              <a:ext uri="{FF2B5EF4-FFF2-40B4-BE49-F238E27FC236}">
                <a16:creationId xmlns:a16="http://schemas.microsoft.com/office/drawing/2014/main" id="{55B3A024-2641-4630-AFFC-81FC65A26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6" y="4460941"/>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github image">
            <a:extLst>
              <a:ext uri="{FF2B5EF4-FFF2-40B4-BE49-F238E27FC236}">
                <a16:creationId xmlns:a16="http://schemas.microsoft.com/office/drawing/2014/main" id="{370D9DF3-C2DE-407C-960F-AEC5133DD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4" y="4686700"/>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github image">
            <a:extLst>
              <a:ext uri="{FF2B5EF4-FFF2-40B4-BE49-F238E27FC236}">
                <a16:creationId xmlns:a16="http://schemas.microsoft.com/office/drawing/2014/main" id="{B1D6A11A-6D3C-4C7D-9B72-EB4AFE6C1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3" y="4912459"/>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github image">
            <a:extLst>
              <a:ext uri="{FF2B5EF4-FFF2-40B4-BE49-F238E27FC236}">
                <a16:creationId xmlns:a16="http://schemas.microsoft.com/office/drawing/2014/main" id="{7BC4E03F-8C2A-437E-8F98-4D33AD0B7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6" y="5142594"/>
            <a:ext cx="211667" cy="2116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github image">
            <a:extLst>
              <a:ext uri="{FF2B5EF4-FFF2-40B4-BE49-F238E27FC236}">
                <a16:creationId xmlns:a16="http://schemas.microsoft.com/office/drawing/2014/main" id="{0660DB95-AE1C-4AEF-9955-3A8C2F86D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4463922" y="5371598"/>
            <a:ext cx="211667" cy="2116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B32F65-B765-4246-95AD-BEDF5110EFF7}"/>
              </a:ext>
            </a:extLst>
          </p:cNvPr>
          <p:cNvSpPr txBox="1"/>
          <p:nvPr/>
        </p:nvSpPr>
        <p:spPr>
          <a:xfrm>
            <a:off x="3083724" y="4431936"/>
            <a:ext cx="1447978" cy="1188787"/>
          </a:xfrm>
          <a:prstGeom prst="rect">
            <a:avLst/>
          </a:prstGeom>
          <a:noFill/>
        </p:spPr>
        <p:txBody>
          <a:bodyPr wrap="square" rtlCol="0">
            <a:spAutoFit/>
          </a:bodyPr>
          <a:lstStyle/>
          <a:p>
            <a:pPr algn="r"/>
            <a:r>
              <a:rPr lang="en-US" sz="1425" dirty="0"/>
              <a:t>Anthony Frazier</a:t>
            </a:r>
          </a:p>
          <a:p>
            <a:pPr algn="r"/>
            <a:r>
              <a:rPr lang="en-US" sz="1425" dirty="0"/>
              <a:t>George Clayton</a:t>
            </a:r>
          </a:p>
          <a:p>
            <a:pPr algn="r"/>
            <a:r>
              <a:rPr lang="en-US" sz="1425" dirty="0"/>
              <a:t>Jacob </a:t>
            </a:r>
            <a:r>
              <a:rPr lang="en-US" sz="1425" dirty="0" err="1"/>
              <a:t>Huffstetler</a:t>
            </a:r>
            <a:endParaRPr lang="en-US" sz="1425" dirty="0"/>
          </a:p>
          <a:p>
            <a:pPr algn="r"/>
            <a:r>
              <a:rPr lang="en-US" sz="1425" dirty="0" err="1"/>
              <a:t>Jaymel</a:t>
            </a:r>
            <a:r>
              <a:rPr lang="en-US" sz="1425" dirty="0"/>
              <a:t> Dash</a:t>
            </a:r>
          </a:p>
          <a:p>
            <a:pPr algn="r"/>
            <a:r>
              <a:rPr lang="en-US" sz="1425" dirty="0"/>
              <a:t>Justin Schneider</a:t>
            </a:r>
          </a:p>
        </p:txBody>
      </p:sp>
      <p:sp>
        <p:nvSpPr>
          <p:cNvPr id="15" name="TextBox 14">
            <a:extLst>
              <a:ext uri="{FF2B5EF4-FFF2-40B4-BE49-F238E27FC236}">
                <a16:creationId xmlns:a16="http://schemas.microsoft.com/office/drawing/2014/main" id="{59D6CD0E-ACF3-403C-9515-71E7FB5069FE}"/>
              </a:ext>
            </a:extLst>
          </p:cNvPr>
          <p:cNvSpPr txBox="1"/>
          <p:nvPr/>
        </p:nvSpPr>
        <p:spPr>
          <a:xfrm>
            <a:off x="4595631" y="4431936"/>
            <a:ext cx="1552623" cy="1188787"/>
          </a:xfrm>
          <a:prstGeom prst="rect">
            <a:avLst/>
          </a:prstGeom>
          <a:noFill/>
        </p:spPr>
        <p:txBody>
          <a:bodyPr wrap="square" rtlCol="0">
            <a:spAutoFit/>
          </a:bodyPr>
          <a:lstStyle/>
          <a:p>
            <a:r>
              <a:rPr lang="en-US" sz="1425" dirty="0"/>
              <a:t>@</a:t>
            </a:r>
            <a:r>
              <a:rPr lang="en-US" sz="1425" dirty="0" err="1"/>
              <a:t>afraznein</a:t>
            </a:r>
            <a:endParaRPr lang="en-US" sz="1425" dirty="0"/>
          </a:p>
          <a:p>
            <a:r>
              <a:rPr lang="en-US" sz="1425" dirty="0"/>
              <a:t>@</a:t>
            </a:r>
            <a:r>
              <a:rPr lang="en-US" sz="1425" dirty="0" err="1"/>
              <a:t>george</a:t>
            </a:r>
            <a:r>
              <a:rPr lang="en-US" sz="1425" dirty="0"/>
              <a:t>-clayton</a:t>
            </a:r>
          </a:p>
          <a:p>
            <a:r>
              <a:rPr lang="en-US" sz="1425" dirty="0"/>
              <a:t>@</a:t>
            </a:r>
            <a:r>
              <a:rPr lang="en-US" sz="1425" dirty="0" err="1"/>
              <a:t>jacobah</a:t>
            </a:r>
            <a:endParaRPr lang="en-US" sz="1425" dirty="0"/>
          </a:p>
          <a:p>
            <a:r>
              <a:rPr lang="en-US" sz="1425" dirty="0"/>
              <a:t>@</a:t>
            </a:r>
            <a:r>
              <a:rPr lang="en-US" sz="1425" dirty="0" err="1"/>
              <a:t>DJaymel</a:t>
            </a:r>
            <a:endParaRPr lang="en-US" sz="1425" dirty="0"/>
          </a:p>
          <a:p>
            <a:r>
              <a:rPr lang="en-US" sz="1425" dirty="0"/>
              <a:t>@Justin-Schneider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03E31-21B7-4C3E-85C9-1EEE5F391DC6}"/>
              </a:ext>
            </a:extLst>
          </p:cNvPr>
          <p:cNvSpPr/>
          <p:nvPr/>
        </p:nvSpPr>
        <p:spPr>
          <a:xfrm>
            <a:off x="2985714" y="1191994"/>
            <a:ext cx="4572000" cy="1815882"/>
          </a:xfrm>
          <a:prstGeom prst="rect">
            <a:avLst/>
          </a:prstGeom>
        </p:spPr>
        <p:txBody>
          <a:bodyPr>
            <a:spAutoFit/>
          </a:bodyPr>
          <a:lstStyle/>
          <a:p>
            <a:pPr>
              <a:buFont typeface="Arial" panose="020B0604020202020204" pitchFamily="34" charset="0"/>
              <a:buChar char="•"/>
            </a:pPr>
            <a:r>
              <a:rPr lang="en-US" sz="1600" dirty="0"/>
              <a:t> Hydration-Manager seeks to aid the athletic training staff at the University of South Carolina. The training staff currently use a pencil and paper method of tracking water weight loss by weighing athletes before and after practice. The trainers then input this data into an Excel spreadsheet to calculate athlete hydration status.</a:t>
            </a:r>
            <a:endParaRPr lang="en-US" sz="1600" b="0" i="0" dirty="0">
              <a:effectLst/>
              <a:latin typeface="+mn-lt"/>
            </a:endParaRPr>
          </a:p>
        </p:txBody>
      </p:sp>
      <p:sp>
        <p:nvSpPr>
          <p:cNvPr id="3" name="Title 1">
            <a:extLst>
              <a:ext uri="{FF2B5EF4-FFF2-40B4-BE49-F238E27FC236}">
                <a16:creationId xmlns:a16="http://schemas.microsoft.com/office/drawing/2014/main" id="{0F621330-AE7E-4CB8-91C7-31500817C3A9}"/>
              </a:ext>
            </a:extLst>
          </p:cNvPr>
          <p:cNvSpPr txBox="1">
            <a:spLocks/>
          </p:cNvSpPr>
          <p:nvPr/>
        </p:nvSpPr>
        <p:spPr bwMode="auto">
          <a:xfrm>
            <a:off x="2966830"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Client and Scope</a:t>
            </a:r>
          </a:p>
        </p:txBody>
      </p:sp>
      <p:pic>
        <p:nvPicPr>
          <p:cNvPr id="1026" name="Picture 2" descr="Image result for big pencil and paper image">
            <a:extLst>
              <a:ext uri="{FF2B5EF4-FFF2-40B4-BE49-F238E27FC236}">
                <a16:creationId xmlns:a16="http://schemas.microsoft.com/office/drawing/2014/main" id="{73473E70-24A4-44F0-9341-741FBB3C7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78" y="3188978"/>
            <a:ext cx="2629923" cy="14779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bs.twimg.com/profile_images/876908558532595712/nnq9YGg4_400x400.jpg">
            <a:extLst>
              <a:ext uri="{FF2B5EF4-FFF2-40B4-BE49-F238E27FC236}">
                <a16:creationId xmlns:a16="http://schemas.microsoft.com/office/drawing/2014/main" id="{CECAC4D6-E4D6-4FF7-846A-529605DA3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710" y="3188978"/>
            <a:ext cx="1487690" cy="14876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30y9cdsu7xlg0.cloudfront.net/png/592841-200.png">
            <a:extLst>
              <a:ext uri="{FF2B5EF4-FFF2-40B4-BE49-F238E27FC236}">
                <a16:creationId xmlns:a16="http://schemas.microsoft.com/office/drawing/2014/main" id="{1EDC6E57-927D-4675-8939-533677F73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101" y="3663720"/>
            <a:ext cx="531375" cy="5313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4C6A5AE-2C7F-402B-B17A-588408C07E32}"/>
              </a:ext>
            </a:extLst>
          </p:cNvPr>
          <p:cNvSpPr/>
          <p:nvPr/>
        </p:nvSpPr>
        <p:spPr>
          <a:xfrm>
            <a:off x="2966830" y="5127397"/>
            <a:ext cx="4572000" cy="1077218"/>
          </a:xfrm>
          <a:prstGeom prst="rect">
            <a:avLst/>
          </a:prstGeom>
        </p:spPr>
        <p:txBody>
          <a:bodyPr>
            <a:spAutoFit/>
          </a:bodyPr>
          <a:lstStyle/>
          <a:p>
            <a:pPr>
              <a:buFont typeface="Arial" panose="020B0604020202020204" pitchFamily="34" charset="0"/>
              <a:buChar char="•"/>
            </a:pPr>
            <a:r>
              <a:rPr lang="en-US" sz="1600" dirty="0">
                <a:latin typeface="+mn-lt"/>
              </a:rPr>
              <a:t> The inherent problem here is that by the time this data is generated, the athlete is no longer around training room and this data is not usable in any sort of real time frame.</a:t>
            </a:r>
            <a:endParaRPr lang="en-US" sz="1600" b="0" i="0" dirty="0">
              <a:effectLst/>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03E31-21B7-4C3E-85C9-1EEE5F391DC6}"/>
              </a:ext>
            </a:extLst>
          </p:cNvPr>
          <p:cNvSpPr/>
          <p:nvPr/>
        </p:nvSpPr>
        <p:spPr>
          <a:xfrm>
            <a:off x="2985714" y="1191994"/>
            <a:ext cx="4572000" cy="1569660"/>
          </a:xfrm>
          <a:prstGeom prst="rect">
            <a:avLst/>
          </a:prstGeom>
        </p:spPr>
        <p:txBody>
          <a:bodyPr>
            <a:spAutoFit/>
          </a:bodyPr>
          <a:lstStyle/>
          <a:p>
            <a:pPr>
              <a:buFont typeface="Arial" panose="020B0604020202020204" pitchFamily="34" charset="0"/>
              <a:buChar char="•"/>
            </a:pPr>
            <a:r>
              <a:rPr lang="en-US" sz="1600" dirty="0"/>
              <a:t> The purpose of Hydration-Manager is to shift this process to an online, web-based application. The application will alert staff immediately via SMS if athletes are dehydrated, improving response time for cases of severe dehydration and promoting the overall health of student athletes.</a:t>
            </a:r>
          </a:p>
        </p:txBody>
      </p:sp>
      <p:sp>
        <p:nvSpPr>
          <p:cNvPr id="3" name="Title 1">
            <a:extLst>
              <a:ext uri="{FF2B5EF4-FFF2-40B4-BE49-F238E27FC236}">
                <a16:creationId xmlns:a16="http://schemas.microsoft.com/office/drawing/2014/main" id="{0F621330-AE7E-4CB8-91C7-31500817C3A9}"/>
              </a:ext>
            </a:extLst>
          </p:cNvPr>
          <p:cNvSpPr txBox="1">
            <a:spLocks/>
          </p:cNvSpPr>
          <p:nvPr/>
        </p:nvSpPr>
        <p:spPr bwMode="auto">
          <a:xfrm>
            <a:off x="2966830"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Client and Scope</a:t>
            </a:r>
          </a:p>
        </p:txBody>
      </p:sp>
      <p:pic>
        <p:nvPicPr>
          <p:cNvPr id="2050" name="Picture 2" descr="Image result for sms image">
            <a:extLst>
              <a:ext uri="{FF2B5EF4-FFF2-40B4-BE49-F238E27FC236}">
                <a16:creationId xmlns:a16="http://schemas.microsoft.com/office/drawing/2014/main" id="{4114802B-6474-4243-8BAA-53323A19A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884" y="2761654"/>
            <a:ext cx="1842714" cy="1842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hydration">
            <a:extLst>
              <a:ext uri="{FF2B5EF4-FFF2-40B4-BE49-F238E27FC236}">
                <a16:creationId xmlns:a16="http://schemas.microsoft.com/office/drawing/2014/main" id="{E088BA8C-1FC7-4C09-B9CD-D98ADCB96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830" y="2945617"/>
            <a:ext cx="2214786" cy="14747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1E26786-616B-4F4A-B502-760889A95347}"/>
              </a:ext>
            </a:extLst>
          </p:cNvPr>
          <p:cNvSpPr/>
          <p:nvPr/>
        </p:nvSpPr>
        <p:spPr>
          <a:xfrm>
            <a:off x="2985714" y="4806308"/>
            <a:ext cx="4572000" cy="1815882"/>
          </a:xfrm>
          <a:prstGeom prst="rect">
            <a:avLst/>
          </a:prstGeom>
        </p:spPr>
        <p:txBody>
          <a:bodyPr>
            <a:spAutoFit/>
          </a:bodyPr>
          <a:lstStyle/>
          <a:p>
            <a:pPr>
              <a:buFont typeface="Arial" panose="020B0604020202020204" pitchFamily="34" charset="0"/>
              <a:buChar char="•"/>
            </a:pPr>
            <a:r>
              <a:rPr lang="en-US" sz="1600" dirty="0"/>
              <a:t> In addition to the immediate alerts, the training staff will also be able to utilize this system to track more long term hydration problems, basing their calculations on a base weight (from the start of the season) to identify athletes that may be considered `ok` on a daily hydration level, but that are actually having more severe season hydration problems.</a:t>
            </a:r>
          </a:p>
        </p:txBody>
      </p:sp>
    </p:spTree>
    <p:extLst>
      <p:ext uri="{BB962C8B-B14F-4D97-AF65-F5344CB8AC3E}">
        <p14:creationId xmlns:p14="http://schemas.microsoft.com/office/powerpoint/2010/main" val="410867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CD18-BC12-4A53-9C81-982DCFC2F752}"/>
              </a:ext>
            </a:extLst>
          </p:cNvPr>
          <p:cNvSpPr txBox="1">
            <a:spLocks/>
          </p:cNvSpPr>
          <p:nvPr/>
        </p:nvSpPr>
        <p:spPr bwMode="auto">
          <a:xfrm>
            <a:off x="2346628" y="216171"/>
            <a:ext cx="4609768" cy="68479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Technologies</a:t>
            </a:r>
          </a:p>
        </p:txBody>
      </p:sp>
      <p:pic>
        <p:nvPicPr>
          <p:cNvPr id="2050" name="Picture 2" descr="https://d14xs1qewsqjcd.cloudfront.net/assets/og-image-logo.png">
            <a:extLst>
              <a:ext uri="{FF2B5EF4-FFF2-40B4-BE49-F238E27FC236}">
                <a16:creationId xmlns:a16="http://schemas.microsoft.com/office/drawing/2014/main" id="{FB162B7F-713E-44A8-887A-3994B28FC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77" y="946733"/>
            <a:ext cx="2703885" cy="24822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addthiscdn.com/wp-content/uploads/2014/11/addthis-react-flux-javascript-scaling.png">
            <a:extLst>
              <a:ext uri="{FF2B5EF4-FFF2-40B4-BE49-F238E27FC236}">
                <a16:creationId xmlns:a16="http://schemas.microsoft.com/office/drawing/2014/main" id="{C058474C-7CB7-409A-8451-8D739CBD2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1" y="2945111"/>
            <a:ext cx="3706438" cy="27798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mvish.com/images/post/react-bootstrap-bootstrap-components-with-react.png">
            <a:extLst>
              <a:ext uri="{FF2B5EF4-FFF2-40B4-BE49-F238E27FC236}">
                <a16:creationId xmlns:a16="http://schemas.microsoft.com/office/drawing/2014/main" id="{1F8654F2-ED06-4905-A82B-F48CC6E27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890" y="1828064"/>
            <a:ext cx="1677726" cy="134218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es6">
            <a:extLst>
              <a:ext uri="{FF2B5EF4-FFF2-40B4-BE49-F238E27FC236}">
                <a16:creationId xmlns:a16="http://schemas.microsoft.com/office/drawing/2014/main" id="{282028D9-F855-4C47-9992-B6726BF1C8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564" y="1828064"/>
            <a:ext cx="2505405" cy="13421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inimongo logo">
            <a:extLst>
              <a:ext uri="{FF2B5EF4-FFF2-40B4-BE49-F238E27FC236}">
                <a16:creationId xmlns:a16="http://schemas.microsoft.com/office/drawing/2014/main" id="{AC5E9D92-5A80-445B-A73C-077685CE19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0890" y="4100198"/>
            <a:ext cx="4380283" cy="13688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ser-images.githubusercontent.com/23198422/31049583-0fc31caa-a604-11e7-9437-9e31f0e34acf.png">
            <a:extLst>
              <a:ext uri="{FF2B5EF4-FFF2-40B4-BE49-F238E27FC236}">
                <a16:creationId xmlns:a16="http://schemas.microsoft.com/office/drawing/2014/main" id="{88DA124B-B539-47C4-9CD8-165AC4493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69" y="103449"/>
            <a:ext cx="3313131" cy="24896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BDAE69C-83EC-4848-81B4-08178A940DE9}"/>
              </a:ext>
            </a:extLst>
          </p:cNvPr>
          <p:cNvPicPr>
            <a:picLocks noChangeAspect="1"/>
          </p:cNvPicPr>
          <p:nvPr/>
        </p:nvPicPr>
        <p:blipFill>
          <a:blip r:embed="rId3"/>
          <a:stretch>
            <a:fillRect/>
          </a:stretch>
        </p:blipFill>
        <p:spPr>
          <a:xfrm>
            <a:off x="4162989" y="103449"/>
            <a:ext cx="4712742" cy="2489603"/>
          </a:xfrm>
          <a:prstGeom prst="rect">
            <a:avLst/>
          </a:prstGeom>
        </p:spPr>
      </p:pic>
      <p:pic>
        <p:nvPicPr>
          <p:cNvPr id="5126" name="Picture 6" descr="https://user-images.githubusercontent.com/20072853/31729681-b99bdf94-b3fd-11e7-96f7-0ecb1075bc01.png">
            <a:extLst>
              <a:ext uri="{FF2B5EF4-FFF2-40B4-BE49-F238E27FC236}">
                <a16:creationId xmlns:a16="http://schemas.microsoft.com/office/drawing/2014/main" id="{78486AF4-E3B0-442B-A2A7-D2A7661B8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68" y="2797015"/>
            <a:ext cx="3313132" cy="24896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B69FF-17A1-44DA-BA82-9D75C678711E}"/>
              </a:ext>
            </a:extLst>
          </p:cNvPr>
          <p:cNvPicPr>
            <a:picLocks noChangeAspect="1"/>
          </p:cNvPicPr>
          <p:nvPr/>
        </p:nvPicPr>
        <p:blipFill>
          <a:blip r:embed="rId5"/>
          <a:stretch>
            <a:fillRect/>
          </a:stretch>
        </p:blipFill>
        <p:spPr>
          <a:xfrm>
            <a:off x="4162989" y="2797014"/>
            <a:ext cx="4712742" cy="2489603"/>
          </a:xfrm>
          <a:prstGeom prst="rect">
            <a:avLst/>
          </a:prstGeom>
        </p:spPr>
      </p:pic>
    </p:spTree>
    <p:extLst>
      <p:ext uri="{BB962C8B-B14F-4D97-AF65-F5344CB8AC3E}">
        <p14:creationId xmlns:p14="http://schemas.microsoft.com/office/powerpoint/2010/main" val="151213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3F3D2-D4C8-484E-9505-7A1D30AFFD98}"/>
              </a:ext>
            </a:extLst>
          </p:cNvPr>
          <p:cNvPicPr>
            <a:picLocks noChangeAspect="1"/>
          </p:cNvPicPr>
          <p:nvPr/>
        </p:nvPicPr>
        <p:blipFill>
          <a:blip r:embed="rId2"/>
          <a:stretch>
            <a:fillRect/>
          </a:stretch>
        </p:blipFill>
        <p:spPr>
          <a:xfrm>
            <a:off x="88900" y="1357311"/>
            <a:ext cx="4161367" cy="3127961"/>
          </a:xfrm>
          <a:prstGeom prst="rect">
            <a:avLst/>
          </a:prstGeom>
        </p:spPr>
      </p:pic>
      <p:pic>
        <p:nvPicPr>
          <p:cNvPr id="5" name="Picture 4">
            <a:extLst>
              <a:ext uri="{FF2B5EF4-FFF2-40B4-BE49-F238E27FC236}">
                <a16:creationId xmlns:a16="http://schemas.microsoft.com/office/drawing/2014/main" id="{CFEE5C4F-3B0B-468E-AC26-7DB097212330}"/>
              </a:ext>
            </a:extLst>
          </p:cNvPr>
          <p:cNvPicPr>
            <a:picLocks noChangeAspect="1"/>
          </p:cNvPicPr>
          <p:nvPr/>
        </p:nvPicPr>
        <p:blipFill>
          <a:blip r:embed="rId3"/>
          <a:stretch>
            <a:fillRect/>
          </a:stretch>
        </p:blipFill>
        <p:spPr>
          <a:xfrm>
            <a:off x="4336105" y="1357311"/>
            <a:ext cx="5273561" cy="3197756"/>
          </a:xfrm>
          <a:prstGeom prst="rect">
            <a:avLst/>
          </a:prstGeom>
        </p:spPr>
      </p:pic>
    </p:spTree>
    <p:extLst>
      <p:ext uri="{BB962C8B-B14F-4D97-AF65-F5344CB8AC3E}">
        <p14:creationId xmlns:p14="http://schemas.microsoft.com/office/powerpoint/2010/main" val="2358945820"/>
      </p:ext>
    </p:extLst>
  </p:cSld>
  <p:clrMapOvr>
    <a:masterClrMapping/>
  </p:clrMapOvr>
</p:sld>
</file>

<file path=ppt/theme/theme1.xml><?xml version="1.0" encoding="utf-8"?>
<a:theme xmlns:a="http://schemas.openxmlformats.org/drawingml/2006/main" name="PP_Template_Style3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_Template_Style1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PP_Template_Style2_He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P_Template_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style2_package</Template>
  <TotalTime>61</TotalTime>
  <Words>244</Words>
  <Application>Microsoft Office PowerPoint</Application>
  <PresentationFormat>On-screen Show (4:3)</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6</vt:i4>
      </vt:variant>
    </vt:vector>
  </HeadingPairs>
  <TitlesOfParts>
    <vt:vector size="21" baseType="lpstr">
      <vt:lpstr>ＭＳ Ｐゴシック</vt:lpstr>
      <vt:lpstr>Arial</vt:lpstr>
      <vt:lpstr>Calibri</vt:lpstr>
      <vt:lpstr>PP_Template_Style3_Title</vt:lpstr>
      <vt:lpstr>PP_Template_Style1_Title</vt:lpstr>
      <vt:lpstr>Style2_Footer</vt:lpstr>
      <vt:lpstr>PP_Template_Style2_Header</vt:lpstr>
      <vt:lpstr>PP_Template_Style2_Footer</vt:lpstr>
      <vt:lpstr>1_PP_Template_Style2_Logo</vt:lpstr>
      <vt:lpstr>PP_Template_Style2_Logo</vt:lpstr>
      <vt:lpstr>Custom Design</vt:lpstr>
      <vt:lpstr>1_Custom Design</vt:lpstr>
      <vt:lpstr>2_Custom Design</vt:lpstr>
      <vt:lpstr>3_Custom Design</vt:lpstr>
      <vt:lpstr>4_Custom Design</vt:lpstr>
      <vt:lpstr>Hydration Manager</vt:lpstr>
      <vt:lpstr>PowerPoint Presentation</vt:lpstr>
      <vt:lpstr>PowerPoint Presentation</vt:lpstr>
      <vt:lpstr>PowerPoint Presentation</vt:lpstr>
      <vt:lpstr>PowerPoint Presentation</vt:lpstr>
      <vt:lpstr>PowerPoint Presentation</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Hydration Manager</dc:title>
  <dc:creator>Anthony Frazier</dc:creator>
  <cp:lastModifiedBy>FRAZIER, ANTHONY</cp:lastModifiedBy>
  <cp:revision>9</cp:revision>
  <dcterms:created xsi:type="dcterms:W3CDTF">2017-12-07T05:16:10Z</dcterms:created>
  <dcterms:modified xsi:type="dcterms:W3CDTF">2018-04-27T17:56:18Z</dcterms:modified>
</cp:coreProperties>
</file>