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3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4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1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9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8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5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1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4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8F1DCE9-958E-4EC3-BFAA-93A16C153BB8}" type="datetimeFigureOut">
              <a:rPr lang="en-US" smtClean="0">
                <a:solidFill>
                  <a:srgbClr val="303030">
                    <a:lumMod val="90000"/>
                    <a:lumOff val="10000"/>
                  </a:srgbClr>
                </a:solidFill>
              </a:rPr>
              <a:pPr/>
              <a:t>2016-02-11</a:t>
            </a:fld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>
              <a:solidFill>
                <a:srgbClr val="303030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EBE3571-7C00-4E4D-B57B-ED73BC35D26F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b="0" i="0" u="none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b="0" i="0" u="none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CLAS 220: </a:t>
            </a:r>
            <a:br>
              <a:rPr lang="en-US" sz="6000" dirty="0"/>
            </a:br>
            <a:r>
              <a:rPr lang="en-US" sz="3200" dirty="0"/>
              <a:t>Introduction to Classical Mythology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Lecture 2</a:t>
            </a:r>
            <a:r>
              <a:rPr lang="en-US" dirty="0" smtClean="0"/>
              <a:t>: The Goddesses. </a:t>
            </a:r>
          </a:p>
          <a:p>
            <a:r>
              <a:rPr lang="en-US" i="1" dirty="0" smtClean="0"/>
              <a:t>The Homeric Hymns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928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Demeter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334000" cy="3886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THEMES:  </a:t>
            </a:r>
          </a:p>
          <a:p>
            <a:pPr marL="0" indent="0">
              <a:buNone/>
            </a:pPr>
            <a:r>
              <a:rPr lang="en-US" sz="1800" dirty="0"/>
              <a:t>1. agricultural cycle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He nodded to Rhea that the girl stay in misty darkness</a:t>
            </a:r>
          </a:p>
          <a:p>
            <a:pPr marL="0" indent="0">
              <a:buNone/>
            </a:pPr>
            <a:r>
              <a:rPr lang="en-US" sz="1800" dirty="0"/>
              <a:t>for one-third share of the revolving year, </a:t>
            </a:r>
          </a:p>
          <a:p>
            <a:pPr marL="0" indent="0">
              <a:buNone/>
            </a:pPr>
            <a:r>
              <a:rPr lang="en-US" sz="1800" dirty="0"/>
              <a:t>but two-thirds with you and other immortals….</a:t>
            </a:r>
          </a:p>
          <a:p>
            <a:pPr marL="0" indent="0">
              <a:buNone/>
            </a:pPr>
            <a:r>
              <a:rPr lang="en-US" sz="1800" dirty="0"/>
              <a:t>Rhea came to the </a:t>
            </a:r>
            <a:r>
              <a:rPr lang="en-US" sz="1800" dirty="0" err="1"/>
              <a:t>Rarian</a:t>
            </a:r>
            <a:r>
              <a:rPr lang="en-US" sz="1800" dirty="0"/>
              <a:t> plain: life-giving udder of land</a:t>
            </a:r>
          </a:p>
          <a:p>
            <a:pPr marL="0" indent="0">
              <a:buNone/>
            </a:pPr>
            <a:r>
              <a:rPr lang="en-US" sz="1800" dirty="0"/>
              <a:t>once fertile, now barren, it stood idle,</a:t>
            </a:r>
          </a:p>
          <a:p>
            <a:pPr marL="0" indent="0">
              <a:buNone/>
            </a:pPr>
            <a:r>
              <a:rPr lang="en-US" sz="1800" dirty="0"/>
              <a:t>stripped of leaves. the land hid the white barley</a:t>
            </a:r>
          </a:p>
          <a:p>
            <a:pPr marL="0" indent="0">
              <a:buNone/>
            </a:pPr>
            <a:r>
              <a:rPr lang="en-US" sz="1800" dirty="0"/>
              <a:t>through graceful Demeter’s cunning. Soon,</a:t>
            </a:r>
          </a:p>
          <a:p>
            <a:pPr marL="0" indent="0">
              <a:buNone/>
            </a:pPr>
            <a:r>
              <a:rPr lang="en-US" sz="1800" dirty="0"/>
              <a:t>with the flourishing spring,  the grain would grow</a:t>
            </a:r>
          </a:p>
          <a:p>
            <a:pPr marL="0" indent="0">
              <a:buNone/>
            </a:pPr>
            <a:r>
              <a:rPr lang="en-US" sz="1800" dirty="0"/>
              <a:t>tall again, and in the plain, fat furrows</a:t>
            </a:r>
          </a:p>
          <a:p>
            <a:pPr marL="0" indent="0">
              <a:buNone/>
            </a:pPr>
            <a:r>
              <a:rPr lang="en-US" sz="1800" dirty="0"/>
              <a:t>would be heavy with grain to be tied into sheaves.</a:t>
            </a:r>
          </a:p>
          <a:p>
            <a:pPr marL="0" indent="0">
              <a:buNone/>
            </a:pPr>
            <a:r>
              <a:rPr lang="en-US" sz="1800" dirty="0"/>
              <a:t>(445-7; 450-7)</a:t>
            </a:r>
          </a:p>
        </p:txBody>
      </p:sp>
      <p:pic>
        <p:nvPicPr>
          <p:cNvPr id="1026" name="Picture 2" descr="Thomas Hart Benton, 1938. Nelson-Atkins Art Museum, Kansas City, MO&#10;" title="painting of Perse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088571"/>
            <a:ext cx="28670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59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Demeter: </a:t>
            </a:r>
            <a:br>
              <a:rPr lang="en-US" sz="4400" i="1" dirty="0"/>
            </a:br>
            <a:r>
              <a:rPr lang="en-US" sz="3200" dirty="0" err="1"/>
              <a:t>Triptolemus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3340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Triptolemus</a:t>
            </a:r>
            <a:r>
              <a:rPr lang="en-US" sz="1800" dirty="0"/>
              <a:t> as human to whom Demeter teaches agriculture;  “culture hero”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Demeter also teaches him the mysteries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frequently depicted in a winged chariot, sowing seed around the world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054" name="Picture 6" title="red-figure vase painting of Triptolemus in his chariot, with Deme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55" y="1530092"/>
            <a:ext cx="2751770" cy="27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0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Demeter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334000" cy="3886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THEMES:  </a:t>
            </a:r>
          </a:p>
          <a:p>
            <a:pPr marL="0" indent="0">
              <a:buNone/>
            </a:pPr>
            <a:r>
              <a:rPr lang="en-US" sz="1800" dirty="0"/>
              <a:t>2. Marriage (initiation) = death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 other god arranged it but cloud-gathering Zeus,</a:t>
            </a:r>
          </a:p>
          <a:p>
            <a:pPr marL="0" indent="0">
              <a:buNone/>
            </a:pPr>
            <a:r>
              <a:rPr lang="en-US" sz="1800" dirty="0"/>
              <a:t>who gave her to his own brother Hades to be called </a:t>
            </a:r>
          </a:p>
          <a:p>
            <a:pPr marL="0" indent="0">
              <a:buNone/>
            </a:pPr>
            <a:r>
              <a:rPr lang="en-US" sz="1800" dirty="0"/>
              <a:t>his budding wife.  He carried her off on his horses </a:t>
            </a:r>
          </a:p>
          <a:p>
            <a:pPr marL="0" indent="0">
              <a:buNone/>
            </a:pPr>
            <a:r>
              <a:rPr lang="en-US" sz="1800" dirty="0"/>
              <a:t>into the misty darkness while she screamed aloud.</a:t>
            </a:r>
          </a:p>
          <a:p>
            <a:pPr marL="0" indent="0">
              <a:buNone/>
            </a:pPr>
            <a:r>
              <a:rPr lang="en-US" sz="1800" dirty="0"/>
              <a:t>But, Goddess, give up your strong grief; let go</a:t>
            </a:r>
          </a:p>
          <a:p>
            <a:pPr marL="0" indent="0">
              <a:buNone/>
            </a:pPr>
            <a:r>
              <a:rPr lang="en-US" sz="1800" dirty="0"/>
              <a:t>of your infinite anger. Hades is not an unsuitable</a:t>
            </a:r>
          </a:p>
          <a:p>
            <a:pPr marL="0" indent="0">
              <a:buNone/>
            </a:pPr>
            <a:r>
              <a:rPr lang="en-US" sz="1800" dirty="0"/>
              <a:t>son-in-law among the gods: Lord of the Many dead,</a:t>
            </a:r>
          </a:p>
          <a:p>
            <a:pPr marL="0" indent="0">
              <a:buNone/>
            </a:pPr>
            <a:r>
              <a:rPr lang="en-US" sz="1800" dirty="0"/>
              <a:t>your own brother from the same seed. As for honor,</a:t>
            </a:r>
          </a:p>
          <a:p>
            <a:pPr marL="0" indent="0">
              <a:buNone/>
            </a:pPr>
            <a:r>
              <a:rPr lang="en-US" sz="1800" dirty="0"/>
              <a:t>he won the third share when the division was made</a:t>
            </a:r>
          </a:p>
          <a:p>
            <a:pPr marL="0" indent="0">
              <a:buNone/>
            </a:pPr>
            <a:r>
              <a:rPr lang="en-US" sz="1800" dirty="0"/>
              <a:t>and lives as king among those in his allotted land.</a:t>
            </a:r>
          </a:p>
          <a:p>
            <a:pPr marL="0" indent="0">
              <a:buNone/>
            </a:pPr>
            <a:r>
              <a:rPr lang="en-US" sz="1800" dirty="0"/>
              <a:t>(78-87)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074" name="Picture 2" descr="Rape of Proserpine, 1621-1622 |  Gian Lorenzo Bernini |  Location : Villa Borghese, Rome, Italy" title="sculpture of the rape of Persephone (Proserpine in Latin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95400"/>
            <a:ext cx="247425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7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Demeter</a:t>
            </a:r>
            <a:r>
              <a:rPr lang="en-US" sz="4400" dirty="0"/>
              <a:t> :</a:t>
            </a:r>
            <a:br>
              <a:rPr lang="en-US" sz="4400" dirty="0"/>
            </a:br>
            <a:r>
              <a:rPr lang="en-US" sz="3200" dirty="0"/>
              <a:t>Marriage and Death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1"/>
            <a:ext cx="5334000" cy="2239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Persephone also called </a:t>
            </a:r>
            <a:r>
              <a:rPr lang="en-US" sz="1800" dirty="0" err="1"/>
              <a:t>Kore</a:t>
            </a:r>
            <a:r>
              <a:rPr lang="en-US" sz="1800" dirty="0"/>
              <a:t>, “the maiden”</a:t>
            </a:r>
          </a:p>
          <a:p>
            <a:pPr marL="0" indent="0">
              <a:buNone/>
            </a:pPr>
            <a:r>
              <a:rPr lang="en-US" sz="1800" dirty="0"/>
              <a:t>at the beginning of the poem, she’s gathering flowers in a field with her girlfriends</a:t>
            </a:r>
          </a:p>
          <a:p>
            <a:pPr marL="0" indent="0">
              <a:buNone/>
            </a:pPr>
            <a:r>
              <a:rPr lang="en-US" sz="1800" dirty="0"/>
              <a:t>girlhood friendships vs. marriage</a:t>
            </a:r>
          </a:p>
          <a:p>
            <a:pPr marL="0" indent="0">
              <a:buNone/>
            </a:pPr>
            <a:r>
              <a:rPr lang="en-US" sz="1800" dirty="0"/>
              <a:t>agriculture vs. gathering</a:t>
            </a:r>
          </a:p>
          <a:p>
            <a:pPr marL="0" indent="0">
              <a:buNone/>
            </a:pPr>
            <a:r>
              <a:rPr lang="en-US" sz="1800" dirty="0"/>
              <a:t>marriage hymns as laments</a:t>
            </a:r>
          </a:p>
          <a:p>
            <a:pPr marL="0" indent="0">
              <a:buNone/>
            </a:pPr>
            <a:r>
              <a:rPr lang="en-US" sz="1800" dirty="0"/>
              <a:t>marriage destroys one family as it creates another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4098" name="Picture 2" descr="Walter Crane, 1845-1915, British painter. Private collection&#10;" title="painting, &quot;The fate of Perseph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2903993"/>
            <a:ext cx="4648200" cy="200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44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Demeter</a:t>
            </a:r>
            <a:r>
              <a:rPr lang="en-US" sz="4400" dirty="0"/>
              <a:t> 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4648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THEMES:  3. Mysteries and Ritual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She made that a most dreadful and bitter year</a:t>
            </a:r>
          </a:p>
          <a:p>
            <a:pPr marL="0" indent="0">
              <a:buNone/>
            </a:pPr>
            <a:r>
              <a:rPr lang="en-US" sz="1200" dirty="0"/>
              <a:t>for people on the land that feeds them, and the earth</a:t>
            </a:r>
          </a:p>
          <a:p>
            <a:pPr marL="0" indent="0">
              <a:buNone/>
            </a:pPr>
            <a:r>
              <a:rPr lang="en-US" sz="1200" dirty="0"/>
              <a:t>sprouted no seed: Demeter, richly crowned, concealed it.</a:t>
            </a:r>
          </a:p>
          <a:p>
            <a:pPr marL="0" indent="0">
              <a:buNone/>
            </a:pPr>
            <a:r>
              <a:rPr lang="en-US" sz="1200" dirty="0"/>
              <a:t>Oxen dragged the curved plows in vain through fields</a:t>
            </a:r>
          </a:p>
          <a:p>
            <a:pPr marL="0" indent="0">
              <a:buNone/>
            </a:pPr>
            <a:r>
              <a:rPr lang="en-US" sz="1200" dirty="0"/>
              <a:t>and the white barley fell fruitless to the earth.</a:t>
            </a:r>
          </a:p>
          <a:p>
            <a:pPr marL="0" indent="0">
              <a:buNone/>
            </a:pPr>
            <a:r>
              <a:rPr lang="en-US" sz="1200" dirty="0"/>
              <a:t>The cruel famine would have destroyed the whole race</a:t>
            </a:r>
          </a:p>
          <a:p>
            <a:pPr marL="0" indent="0">
              <a:buNone/>
            </a:pPr>
            <a:r>
              <a:rPr lang="en-US" sz="1200" dirty="0"/>
              <a:t>of speaking folk, and deprived those in </a:t>
            </a:r>
            <a:r>
              <a:rPr lang="en-US" sz="1200" dirty="0" err="1"/>
              <a:t>Olympos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of the splendid honor of gifts and sacrifices, </a:t>
            </a:r>
          </a:p>
          <a:p>
            <a:pPr marL="0" indent="0">
              <a:buNone/>
            </a:pPr>
            <a:r>
              <a:rPr lang="en-US" sz="1200" dirty="0"/>
              <a:t>had Zeus not noticed, and devised a plan. (305-13)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Demeter revealed her sacred rites</a:t>
            </a:r>
          </a:p>
          <a:p>
            <a:pPr marL="0" indent="0">
              <a:buNone/>
            </a:pPr>
            <a:r>
              <a:rPr lang="en-US" sz="1200" dirty="0"/>
              <a:t>to the kings who give justice, to </a:t>
            </a:r>
            <a:r>
              <a:rPr lang="en-US" sz="1200" dirty="0" err="1"/>
              <a:t>Triptolemos</a:t>
            </a:r>
            <a:r>
              <a:rPr lang="en-US" sz="1200" dirty="0"/>
              <a:t>,…</a:t>
            </a:r>
          </a:p>
          <a:p>
            <a:pPr marL="0" indent="0">
              <a:buNone/>
            </a:pPr>
            <a:r>
              <a:rPr lang="en-US" sz="1200" dirty="0"/>
              <a:t>sacred things not to be transgressed, asked about,</a:t>
            </a:r>
          </a:p>
          <a:p>
            <a:pPr marL="0" indent="0">
              <a:buNone/>
            </a:pPr>
            <a:r>
              <a:rPr lang="en-US" sz="1200" dirty="0"/>
              <a:t>or uttered, great awe of the gods stops the voice.</a:t>
            </a:r>
          </a:p>
          <a:p>
            <a:pPr marL="0" indent="0">
              <a:buNone/>
            </a:pPr>
            <a:r>
              <a:rPr lang="en-US" sz="1200" dirty="0"/>
              <a:t>Blest are the earth-bound mortals who have seen these rites,</a:t>
            </a:r>
          </a:p>
          <a:p>
            <a:pPr marL="0" indent="0">
              <a:buNone/>
            </a:pPr>
            <a:r>
              <a:rPr lang="en-US" sz="1200" dirty="0"/>
              <a:t>but the </a:t>
            </a:r>
            <a:r>
              <a:rPr lang="en-US" sz="1200" dirty="0" err="1"/>
              <a:t>uninitiate</a:t>
            </a:r>
            <a:r>
              <a:rPr lang="en-US" sz="1200" dirty="0"/>
              <a:t>, who has no share in them,</a:t>
            </a:r>
          </a:p>
          <a:p>
            <a:pPr marL="0" indent="0">
              <a:buNone/>
            </a:pPr>
            <a:r>
              <a:rPr lang="en-US" sz="1200" dirty="0"/>
              <a:t>never has the same lot when dead in misty darkness. (473-82)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AutoShape 2" descr="data:image/jpeg;base64,/9j/4AAQSkZJRgABAQAAAQABAAD/2wCEAAkGBxQTEhUTExQWFhUXGB0WGBgYGBweHBocGB0dHB4aHB8dHCgiGholGxwaIjEhJSkrLi4uGh8zODMsNygtLisBCgoKDg0OGxAQGiwkHCQsLCwsLCwsLCwsLCwsLCwsLCwsLCwsLCwsLCwsLCwsLCwsLCwsLCwsLCwsLCwsLCwsLP/AABEIANIA8AMBIgACEQEDEQH/xAAbAAACAgMBAAAAAAAAAAAAAAAEBQMGAAECB//EAEYQAAEDAgQDBgQEBAMGBAcAAAECAxEAIQQSMUEFUWEGEyJxgZEyobHBI0JS8BRy0eFigvEHFSRDssIzc5LSNFNUY5Oio//EABgBAAMBAQAAAAAAAAAAAAAAAAABAgME/8QAIREBAQADAAICAwEBAAAAAAAAAAECESExQRJRAyJxMmH/2gAMAwEAAhEDEQA/APMcO3HWplYcE122f2KKw6SYjXrXPWkQKZAGmtcpw9pMexm3lReISB4jt+wK5wz0jTWL8tz8qnqnWC4c4SClFjpoCaaJ4C8ROQe6dvWswRlQubmJGwSBp71a+FuRIlKstrqBMDbmazyz1TmKs4bD5XAlaY8xTR9WUWE6RAqwupS4mFInlIgjTebeVDvcOLZk3SJObnG3nUW7qpCngzHxr5JJ9Ry9KLDJBzTmE6+dqm4I1KwEWkzf/EDPpemuDcbUE6XQLCLmBUagIeJ4htlbQcBCXTkSsXSFWhKouJnXTWnTPCIZQ5oUplQJ/PKkx5W1pF/tGwn/AAayPyFLiSOhqydnMSXcAl1QA7wJ03KT1NqrKT4ylvoTC4Qq+MX+IXi1TuYXlruKPVh+VtvTlUmGajXyNTMVWlf8PvpXC0EiPp97U7xGFtAFCfwtrgxM2qvinZenAAbHnXD2HSU63FtqZKEiCCAedBIZCVHXT06UrwdLm2IHwzPvRuHwgi4j7GpSIuKheeITrc60HUCsPlEqPhn9ihMaSNJSDpFFYsg66CKUP4krNrtibjfy2iaRe2ltFQi5HOfvWHCKEG3mf7a1Kl7LCRG/nIEx9q3/AB3gmJRBnnCQAT849qPiZRxLDuAiwgxHLle9Ru4ZaBnULaGDp5imfElFSyg6tKlQUqO8I1AUYTIF43g13h3jCkgRZRSkqGbmBMwoa1pIWyROJnXxfaoMQAZzW9aI4kgZiQnKDfSPO216gxMEXok0RI+QJBsP3vUS2r0PxY3SAbzJ+1NeIINrQcokdf3ettaiWYVmf60ehkKIiRltWsEwkkgkgxailgJzW1mSY2G1F3s1d408c4TsJV9hRXD0C5NrwPKBEdZoJhBWpazN7J85gfKrBw5saEWCgnXQg/1NPLkEMsHhykeEKUodBam+EWu6kmdo8MJPMkjeommgb/GkkEk2ACExH+Ko041tXgbIUtf/AC+7IToYMkRA3rHazNAKnCE2EgqTlmDoSSLSfWrU3hQpChqQCoiDYxbMDp7VSOGYfEygh7Dsr+F1DZUQUjqNDfQGKsmCwDzaHSXypESm0Ez+VV4Um9t6m/0wXCEkZF6qReBuN/WKMw+ByqUkXKFqjqDJHrlimWFwwNwINpHpU6D8PI79R4feMtT/AEtkHa5M4TEDbuli/wDKZqT/AGbS7wpCUxmSkW1OpvRfaBTRbOHU4EqdzoBJGhsT53pex2ewzODCG8RkcH4bOJIIWPFmhRRog3F9RVzs0R02FSExeNPI60S0yLkSdzReGwzyG0NOrK1JSYcJzKVtJMD6VjCSBeL/ALvSnCtRYi8H0qFS432o11ECdqUYpsmQL09jTTvjSQD0JoR9kJGt/nUzr0WBPX0qOc1zrNZ3qpxApqQdhQ7jIABotwmTI8qgfE/u1MKx2x4h3LJiczhyCOtyfOPrS7giiVd2qCnL+skgDmkAGl3+0bFEOtt6BIJ9VdfahsNxV51CFIaC3EeEhRsUzMiVZgfWOVbY4fqm3qyrTBVYGLBxKyQDM6kctqzCqzHxXvokiSCqYy8yJ88tA4t/EDK4G8oJClIDralpVqJHL51MvEOOOoORxCh8QcRCSkiypSLRJt1pXEbbxwKXlAmVT40qkhQJ8J8VguDGl6283cBIzmCCMpMhOgy6SLyqwvSpzEOBAL6cjqXCjmVRzkmADzNSuuqUmRFx+bRRvr9aLOm5xrqlQDcR4SeXL0NqFIi/K96nSuwBvHoPQDQUBxVwhCiTsALc6eM6VpA6suO5v8QFWTGp5xy18qA4Zw+IWT5CNaJfdkwL31+sdK0yvjRDG0EqtIqLi6w2z1X4R5nWmuBAyL5gTPK1I+LOd4823fKkCTyzb0TtCbALQlO1sgHPxb/UT0pzhkgGMpEKzdMwO5/elLEYUJASq6Q4W1Qk+EJkhUgfCaeMFIadUSFJzALG6CkgA8xP3qctnOC2mACCoBZEeIH9U1aOGpi8CANhVU4PjhnKVJ5ESOtXJlBVHdxJ1k200rLJcqLiPZ1WKUC2U4cmyloFzAkHLoqdDP8AausLgf4fCpZ7wuArICpGaAbA8vLalXH+1L+FIDTa1OCCpvJnStCiU5kLQZEGNQDVnwKVOMtLUyptRAUpKtQVXt10pXG66NxrAuKFlSNJJps63lSJB+I6dRP2qPDsnNBuk6EjpprrO9SvpJZUTAKVJUD5KE+kEijX2mvCu1LLq3sc44QS0tBSCoghsmxQNDtV4wXH2W8I2tOJUyQkLWG2u9KwD8KxokTN7RVe7d8MGHxYddzDD4kFl2B8JGhE23keVOOwnC2nMBjkNFSkLDqEqMBSgBaY6CtLq4yifT0/FYgKDSxJlObkSCBttrQZctynSaXdm3IwmHTJOVEQdo2vrRzrsHa1ZSlYkVJTHWgy3CiOe9acxmgAvUJxBzeKAVfQGq2ekWKwcSoRJoVo5fP70RjMUQYEGZg0ArFpgXk9Tr1qTEuOgyrXp50GvQ6j7VovxBMQeVcuYoZeXrS+NLapduezoeQp1M50CYA+KPvXnDeLUmImx8QOnqPtXtL5mCOUH+1VbtDhUodQ6gAAhTa7CDIkTbzvrpW348+apZT2RcAxaHXk5kJTEflF/YadKvzT8pIMZefKvMWMSG1yFJy5oHP5bVfOGYlK0gG8gi3Ij+tLOFBuK4cghBgTMmft0oPjPChlC0iSKYOP3Cf3ai2riOe1R/3a4pDeFAPPpSLjS860tg2v/rVt4rgihcj4ToT11B61UsOyVY1KdgAI961w+05G7GDKWBzKRv0m3I0vawwi2lWnEYAobmRYRHP9zSgDxQPWiZHptm0qAubRz6e1LsRwguPFaVEyAqQJFxPuDIorjeNOGdaWIIyk5Tv4hfqbVPwFa3SpQSG2zrIlRN9P0g2q8dyfJPlNguzSwElGMRN5SpCpEkn8pN/6054RwJ1BOd4r5AJy2O3ivaAYp7wbgIKRkdS0r/CTPqf7U9GHyQjFJ00eTFh+oxZSeZABG4i9Z5ZWq8En+4BiW1JulUeBwWKVdeYnWkXBmuKpdS240UgG6nSgAAGJF5VPQGvV8FwopSq6VAjwkRf7THpSvCMkZmHkGEHwLFyk7Cdcik3HKCn8oqdagt6FYwyUBYaBupSjcwCTJyzoP8OgpmkiBJ2oHFJKSD+VU32kWKSdJ5cwamw6zmUTaAIqOmJQTreyikewUN6YtIzJdT/MPcSPrQPxJIiIII52+4osLg5huEz1iRNVJU1V+1zRcweIKQlctxlOsxP10pR/sVRGCJ37xwEHoaYdpkFQVhkqKVqxCUgHdCl5gU9CKG/2YkhDyCIIxDoIP80Ud+NhxasQ0hKkZYQACSAIBlQ9jWkI1961xAysCAUgD6muX3iIToZilBaFxJv66igMfxRkKUlSkhxICzM2CiQJ9jaiFNqKjKoqo8XwxUXytpCs0pMgklCUgoMjUSTbUSaOWhZG32HVhvv0FVrCwMzA9YNEY7AgapkDSf7bV4hxhQYfC2gEQUmApREgXF4IvtXrvZjtdh3mm0qVqjxN3UtKhtAEqmnnhqCX0jeQgHLpvA+9CtsqCoNwQSJibc6a4vCiyglSUHcpi+oEdaWqSsxMwk7212FRrRu1JMbRzqLGMoVMj0Nx0okNEaaaVtxq0mJ6/amHm/H+zBCs7Ai8lM7/AOH50hwPEHGFGQoxMpvbqeVeuvNT5mwHXnUDnDwtJQpIuDm8tyf6VrPyamqnSsdn8b3qZJJPKrjgLi503O1VTgXZR9hzL4VtkZgu4InQEc7Cr5gMCMuYmyNbWKhp8/eozs3xWvtE/gkLRBEz7+d7DzqsYjsu2zikOJBGZBMZiqFJMctwaumJiG/DGqZOtr2G+9I8S3DhIASQgEC03Krk68qUys4egmIwpWnKeh8gBBqvY7BlCrkX3G+16s4xeWStKlTskaTqT0ih8U0HU5hIF4Jywekg/W9qUugrGOYKnEfhoc8KlXI8KSmAAP1aqFQ4LEYxtIQ1hPh1zm5JvOo2qPs813KjmSrxRC5lJiNxcGrrwpRWkKUUhRUDzBA0P1rpvGUJcDxXiSQD/Ctf+sg/9Rq38G7SPvllD6GUoeAHgUoqQSFZVjMnKbiCnkTrpWhgPiynQTHvYRSXso/48M2oTnw65HPJefPSo+UvJD0vnDXlsjImcgmEAXSUfEhM6jKQpI5CKcqdJKHEwVZbxo6g3tP5hrHnVXaxhSh5Y1adRA/y50j1BKfUU/A/DTkBKCSpKkESkLAWCAbESTaiFYjxKe77wj8RkkLj9MxrzQpM32IFBYrDlCyUmWzKQNcpFwD0IginHDlnMkKU2TlUDlSpMg3iCTv151Dj2QwVvAEtEJUsa5C3uByyzPkKVx34ErjDLJknWxMeXLzoVVgImAvKf5VCRI6E1I+2UgKSrOhUELGwVcaaW30oDHYopQtRkygQLXIMR51FvFwn7Qr73GMkT+E0drBaTGu9vrXfY56HMVAF8Qs+5BOvWusKDlBc1L4UqRoHhBHkFBPtQ/Ziz+LEaPr+ZTFO22U55WLGPEPEckjyvtUGKfHhM3mwrMTiJcUqJvHtQrywbaC9/KpL22cYEpKiRrH9qExJzqCgClURPPcWrzvF4rFP4p5bTaltpXlASYgC0i9zMn1p1hcc4RlVnCtiq0xt8Ip3Gw5Y67U9mGsWvPmLbhJvGYE9dDHkaSJ7FY3DKDjS2zH50lQMdUlJqzMcRIWRJFwZ5hXwr8tjTrAcXFiYEHrO+/OxEeVG8pPIukfBOLPKSEvkL/VAMH5a9aJx7GUj9J0M6jY+dZjGU5pTooTA2PTpvRiQVtdU+5G/rUbGgbTXhIGtRuIidZ2H73qVBtHM1KVJB/p9qNAIjD3KzYCPfet4XD5/EoGSSojpokeUCaJLKnBJBCQfCkG5jczUmFwtyCmLybz15x5RT9BzjVBtsqPkIvc2A9zXQwhTlygjMBqZiI+d5qbiKUwgR4ioA+kkn2muGsSTJmcoJHmTPtNTDDPNHNE/AEgea5JP0oR1gF5695SmSJiEgxr1o0KhxRVopxI9mRH1qHh2JT+IZkKWtXQjNA+gqqeynEHIuCFKB/MhzJHnznzpW/ic5JcCh+XxFIUSnRKokZo0O8SNYqx8Rwqcw2Cp94MGk3HQAkKIEqTfqBZSSNLGFJPQ86c1eFYrvA8aQO7XZK8xBtETqOsbVY2sOrL4ClKR8JAHKwPrVb4egOMTkIUggJUNCUgDn5fOrDwjFiRBzAwMpG536b1tnERY+BuqUElcFQEK2329KqfCUKS+1lghPetjYgrZS58ik+9W/gzcQkxG33qu8P8AFimyAIOOfbPl3BHteogWJ0A/xhGqksu5dszaFKkHQyUinHB3CMKlIBGVEpjkhxaYHkkiqXwriTiS604kJWhTQUSqy2y53eYH+Q361Z+FYjKwWzEtoWOeq1fXIarsKrbw/EhQAMEjfeusY+EEBV0rMG3PnVewOK8KVA0ZxvGeBBlI1Mk8ulFvNJkCOZsOvumwSgAd2E38OwjcA2jlQ3arBBaWnGhASuVpGl+Y87+lDYfigdKXyVJDZOQASTE3I38q7SkOr71pTyFaqKwrul62UCbDkRWdaI1rzMuAa92bdW/Gkj2NKOAPf8ViwNFPTPmlJpoJQs+EAJWM6ZtCpBifywT6VXux6suIxM2yukc9AkWNP1RPKwPuyo6puT/WaB4nicoUu0AEwdCdgf3vWsQZWT+9b0l7TPKGGcUhXiRK9AQY2PLzFKCq3w9rHs4heRYF82UkZFhRkiNr2mm2NxmfEGfAQ2ixMAEqJCgdNfDPWgOFYrvjnBsYMG0EgW8pmu3ne8W6IhQ/D0BCgBMc7nQ7Gry6SdxxWfxJMpUlBmPiBKgL/ElVwOopkwohQWIIJgjfKo5gry2mlzakhUqUBJRlUJgnLKAf0qzGLxUzCJvAEGAYvAJEaaTtUXvhUWPDPkp8VlSNOVO8IrKRGxvY/u9VF5KkZFZrhXi1iFWEew96s2CxwCLgm0z5bVE70664iwlKe9A8CiYI0BFvYnSuOGOIzFTl1DRPKguHKDvC0tKJyqaB1vM5hp1pEhxSYnUgz5j/AEqtEujy8ygBBIj50a6UhIIgE2/YrzdHHXW8aU5oFo0MgiR61aWeJZ0BShv8xSss8iC3nypaU3PhJ9TA+hNCMrCQUwZKinXUD9/OtcNcJUtRuciYO0kn6iK7w6FGOZK5HXMaDDsY38NlW+RSzPRBN+ZAAE0HwpmGUpIMhKQOd4n5zUPE1FLCI2ayAzqV5E+9zTJogagDxQDyhP8AenrUJyhJKgDAgwZN7z85oLjeHzAFRMpMnyrgDvFKASDMkZiSFFJNj0M+lcvvFGbw+BWqVEHISLZTumRHSRpRobV7sm9mYTI1GYqHOVSaaYEeIkJAzKvYAxpPrVc7JYgBsIKoK0hKRMfmVMelWKFQdAZHsK6MvKIunB1hakgiANSI05GqX2Zxf4uFn/619R8igEH2NPuDLNouT7T1qkcFxahiWAQfD3rhHTu0ifKxrOd2a1dpWkJeUZhaCppQ3KbKSrysDTPB4vLiXmSbKbZWD0OUOe3fg+lJuJPqxHdHODmSVlQTBKUAxI9hO9ToZcdbJg50oQ1nMjNIlRHOClA/y05eELwWKU222VGfiQroUKyn50XxV8vpZQJAy5lQdj8I9aiVwvMHkEnKt5TqRoU94BmSDykE1txpLWgsSBrplEATyiot3eK07ONThm1KUstoSm5CSo63gC5qi8K7dtN4iXHMQ6m4EIQAQr8pSZOnKrLx7CKxOHcQhSUgkDMQYv8AWknAexDba8ycSlbyZF0JgEfpBMhVXjqT9vKerwMY042HGg4ApI8Khcee+lU3svic2JxSh8KnT8oH2qwIcUk+JYURtlgnzuaqvZc5cTiE83VD3qOaqvayvPfiEbH++lK+MphDq5j8NUiI2NdYtcqI6m9cPrkQd7GevPnROBRuB8dQ2gAzPM3rXD+NJ79ZIEOOBQseRFjMg/Wpu0XZtsIU63aLxmtbURQmA4Q24kXKFbKHPrW/662XdrY2sLSgomFFaFAmEkKR4UmTrnFjztRuBalV5i8gH9QHPc/UGqjhn8RhVFCwt1sgkKQJEkgg6GCCNKsPB3HXlJlt1DapOZSIT4VaCdyJFZ5Y8VKtuJwoUlaVAzAGmhAFBcMxpKCFflBBvewII8iKetswmecHof61Vu0jRbCzdKXUKBMWSvLbyB09KyBt2ew+XCNNX8LceQvp5CheINjICLnKIIOs2v6Ux4GPwkKJmUgxPIVBjGZaEAT4AMvOxI+dP2Aq+HoU4nOIUMqT0MBI86ZNYPKgbkAabRE+etCNL/4kgk38fsofKm+GIKQoEQZtrP7I+VLYR9mi2TjGhZxtaAUnUAhJkT+UmR6VHjny2htxX5lpFt864PlWm1BGNJMAuFTJ55kBtwA+yx60v4y6SwwDrnQDf9LgFPKbEccbQIaE2LqWykm4yHMI/wDSKa4pkZVEXEFQOnv6ikOOdCsSygXGZxyP5YT66mmfEcZkw9tkC8c51oATAr8AUkXSspJ6LAvROJGqYsUx5x/Qk0rwvEshcbyglRCkz0A/raim8SpRTIghJAvOu8RuNafilHmjbQLTUyClaog30QRp1VVs4NjAsZVZlEWueXWqQl4pDSQbHxe4T/7flTvAuFKpHSK6cp9pxehcNxYQDlSmZkiCfrRGCw7SiHA22FgFEwbJIuL7elV5nEjMFGdrjQ2vI86YnFhtOcEDeK5r54vxFiCUJTyiwhMQOXlURxaBqb8pt9aQ4ntA3klStqTjiq3syGW8wylQUsEJgRJkjY8po+HEy1aeK8aSE2MegqvniWIxEIbQQhagkOmyBtruegmuuDcNQpLq3UhRbIESopukKsCec6zTbAvICcKhRCbFdyAAALfWnvX9PRmzgQ1hSkKmAhWZWqoHikRAv8pqku8Tc/3mkNpASgAKSkA5xBJzc7kATVpVx1hCVNlcqSQT4VkRrBITAkV5m1xzuOIrdSQW85TmifDFiOsfenhLdla9D7U8VW2CtLaVGUxMWJMHzAHOl+MShrFBxAgOhLhA/KfhjytPrUHbDI+2080oKym8bigCsKfSUk2bSojSNZ9/vRJw/ZxxD4lknf77UOXBH1rniLnjgHUn0G5oZ1Q30G3M8qcgjlOHaKVJWJCyTGnxHWusHwphEJSFdL2/vWlqCj6WqbDBNyZGmh18ulTdnDbDYdCToSPO1ulO+F4xKkwcsXgHpaq5h39QSeYqHheNgX5nTp9KiTZ1fMqDdEgAfD9/7Uq4xgkvNLBmMpmfLXoYqJjipztwoCbBMG8CTfaBzphxMjIpVwlaNtgfP1qda4atPJcwiAoStnLCHANyPhVH5r+tF9w8lOGUEyEK8Y3ylOSR0BE+lDytlCwHwpsrAcBSpMZlJE5ZuL3I3qPDcVdZKkpCs2dRUiWwpRFjkKgUqHhCsuZJEnWtJEGOHwh7wrANklJtpufqKJRhS20SZShRUoyLJStKpIPKTm9a5RxEODOtmwKlJU7KTC/iSoBMJIP5pAqPA8TSJSG15UwElxxJSgRHgjQRGqtZ50tUw+MOZXepUClD6lSJ/IWQdtcpVUfGBmSANEPWJ3yu/v3pnww960+2qYcW5NjIk5bW5AVyMArN3a0WUmEqkCSki55nNeetMp1Vy+Ti7iChpVxP5lk/QURxye5Ikyoga2gfuKzh+ESXsUtxUEKSgjqADF9bzTrG4ZruFFJzGMybbqtHI2Jot6FPwTsuBUyZhIFybRAnUg3irJh1DNlVZQ5iJHvRfZ7hqEIIO9iCJMetwZ5UzLaUEBSkrBsCpM6XynmeRovTjwfijRSGlRYIH/Usfasw/EyBE9bjamLWIDjYaAOcYdVlD8zbhcSRzkE0x4Q+0+2kOIQpJMCdlk3ROqZN0nqQbRXVvnWZQ1x5cQkE7W0HrTtjAYlxSUKUlIUkqtKtNaziuCS2kJQCkfEQRpyBgwfOtoxiy0xiWVfiMHunE7KGpBtuCfaoutcOJ8DhGUryueMpm67xcX5DQ09wZVCCkiWn1IUk6FDifkKX4xYWQ62kiAFLECcsyUnbSa3wzFlC3ISC24fESYUmAItHlvpUUbH4F+GMYrm5HPRCB96ILyEIaWoAiMskAhMkAG45xSVp2MKuZlx2fSQPoKZvpSWEpUAUwQoG9uXnFTeA7fxyUuJbeQoBaPC4Ba1yknmNYqi9pexpW4VsqGY/ElVgo/qSRvTtErbSpCwUQgoWD4hlBTcHeI8UTHlUKcXMSTMfc0S3HwdVTsu4pCltrJsqCDtGtWfibF23hpHdnoQbehH0pDxf8PGBQ0WkG25Fj66U2Xj8rTgmZSRHU6fOr83ZekGJxOZ0qSbHfoP6mTUONfsBtqepM/SsYytgmPEk5ZJJ+Efl2FvvSrEYsFSVTMz7n+1PUp7PcOgH1FqaM4dR1jL5/u1J8AoWM/6U0XjkpUEmbnYdPlWeUgH4Rk30jregMdh1NKzpgpOvSiBxFKbnfTrQ6uJqViCytEIcalEjUpMH7USG4TxA50ZZPlEAbiOZq5NHvMOtJ2QU25ZTpVPRwcIdBM+Y3OwAq5cBALbohQgTfXQ+xrOzq54JuKYAlpaQuA+hvIqLB4rSmDyBUB7mhUoL6fxm1NYpkwpJQoh5Ag5siblQvMAmBOkgb7R4dSmWktryOqXmSdiUIJymRYkXFtQKYNpGNCHnHO5fACHUheQOEXS4gyNZ+dXqWJvkww/BViCVgjZKhkTH+EXJ9RTbB4MSJMrBsIlIPMJKgSTzPsKV4fhpbKVJcWhOa6i+FgkjQAk3nmTViYYSgWieZuSfPWOZpeyKWCr+HZdKv1k63JUqxBk/6V13veuNEgmRppF0n9+Vc8JTGGZnQknKT+pBMCdb/SiC0EvN5SQEyR0GX/T2o8icJuH4clTxyky8o6WMKP2ArONYZP4SE2PiUqBtoPQRr1pzwlcJChcyT5zufOg3D3glX5rATFht7zRobL2WrQPfrRb6ShpSjBNlDMLAjnRn8KMsAXAER+70pxC+8lCyIFyddTA/fSlMbLs715A493WMbM2BI/ykn7E13gcOEYl1ifA5OXzSSUx1g0v401KwoHQAn5Ufi4V3Tisw0QtSLFKk/C4nnKbxvEV1+mZ0OOKhLbiXswMZsw9Nq2lS1LOckA+Ii22kxqTQLrb9iXkrB+FwJEn151JgXYBkkydTc2tUfGHtJjFnMVJT44y6/EDbKdiPOmbz2VBUU3ygCOgiPOljjwkD1rs4gqUE9ZPpS1whS0EJQ2FBOVMkm91W033ojCYxYS1+IrPClAhAIVlMRHIil+KxI7t9RFwQlMa2A+5qXAuAoaJiRI6gHWOVTlDWHBIaCVZAATKlCIvuD70rPxW0mRRWHJBvafTWlr0pUZtfnaoBX2qbMNuDVCiD0Cv9K5adCktjdS0j0uaNxf4iVIMZVW/uKQcGcIdyq/5eY/KxrbGX4hYX1g5kqiCStIH6Vfs0lb4ehQABVYSD5zHyo7jaSlsLTqE5SOhABjyMGlvDHimytKXdcHBbLDqLJggDnRCcG8tQ8ITNlGbkD3ohheYWUAecfWp3XCmJUBmEawb7ztU9M2wLaUakE7k9OVBdq1KH8PiAAAhzKo7wv7SBSrA4/KuAJE3E/Q8qsGLbL+HdRGqDE8xcetqW9Xp2HGUOIQZvI9RTbgjfd5gNzvVA7I8dztJSTcW/oat+AxRK+YrLOapy7K+2S1Iw7UgNKbfKkqndKFQZ0MwPDQXCMXgMQjMXVNqJ+B5biWZ1hKwiECSSASYqzdqEJXhnUuISuChQCtiFAZp2sTeqQrg+JSSFKLKDfJhmVqC+pI8KT53rXHWiy8r9wr8JYQ4hiSnwJZXnWr/EpcQERqSBVkwb0kSUyLeHQdE9PrVR4A0ltsJCC0k7FMLcPNUnMv5ATVqwavFOu3y+tSHeGw/dtMpXzSkgG1wY+cUM6QrM5mBKW1IUnkomPoBUyM2ZzDrWiVkuYebEBJBKDe6kqvb8qha1cY9oJz2jOsDznU0JbbVkaAESqw579f3agVNAqBUSCNIP1qV9ybD8v7NRrdsTIoMFxTiOwPSleFeQuwcSSo3RlVIVoJVEWGlcfxza3whaiAFBMixBcChn8kkT1tQOEeWlRTG6gDNu8a6clJhYHU0aOPNcc0FTz8X/AOoH3NT4LLm7tSvA8hOUk/C4kWHvah3laXk3t5qitNLCszahEKJHv9q6vTMzwjikEpEA6KQbpV1A2PUUWFW8KcvrP7FCsYkqADllARniQrlmAvI5ipnHIvnRflc0tbCVpoDW5/fyrWGN1HehEr2kxPqakJtA9anV2cdOIJaKd1GdeZmpuHYolKQYJEyIi0wfWKjRiRISVQdQK20Aldt4Mf5qPfTh7hcSUyg3y/CT+k6eouKG4iuT1P8AasbXJJPK/wC/Ko3xOlt6zv2egpIiZ3pHhT+K+QTMRbrFNXFxmnWkGG0J3Uo36VrjJYm044q+osrBVJt9pig+Hv2giusc54FjmoD6VrAu+EA+s0THRjMJicqiJ1/cVM45nSSQTEi8X60My0gk5hrYeddP5QRqFdTIipvk+uuGLClyE2Fz0FWzBvwgkxG3raqs22Sbco8/arLw9/JlWoeBFtAYUbAkfp/rWef2qPP8O45hn1JIKVAmU9CT+5r1zsl4kJcN5Amqb20CQGyUiZOVQ/THwzuAdOhp/wBjH5aCegttFH5f2mynKtPaMILBBjK7DJzaeIxPlFUx/iykK7h/CuBxrw5mHFJ8G35hmGu9p1p12yRnwwj8qkqF4vMe0E0F/vLDPpSzjnCw6z8DyZ/ERYZCQD4o+1Tj4O+RXDcazmBbbeQsQPGpO36spUT6mrbgHj8W0G/75/0qpcJwbSJDS3XEKFi6dPKwN+tWZtaEwlMgWJB/dpP0o4Sbi/DStLa58bCw4g5Z8QPiHOCCQY2qTH4wOrbSIHg7zLlIVJ0mdDraK4axxKoA+EFVzuQQJHuaTYRZddcfCgCYShPRIgdevrT3qFDLEWEX62mlXEeKISgpz5RBKlWkAankKJdxqW21BxY7w/lmCa8y49jSrCPOb94EpjRSUqTpzkm9PGbFM8TiFtYp7I2QcsIKjYhhMqEC6leIm8edE8RQ/CVurZAOVwqSFBSikQlWyUqy+EgTNQ8V/hH2oWFF9poOBaCrKRlBCVEeHONL7V0tQbQltTYV3alJC72kTcE6mZkWtVbhKILkeQ+aq0+0SFLFilZj1JrtkyR5J+prpv4V/wA//dXREpcLiwTfXcfvajO8HSleKauVclAW1vrWl5k7ggTfQ2+9LUBrIF64W/FBeIzcC0+1cNjwkn4gd6jQ2PcA/CPM/SancdBfA0JSCPOZiocRbuwOp+VQYkDOg6mJ+lCj9t+yvSoHnbnz05UOy9cg6GDXWJVfzvU/Hp1DiiLkaUlwK5CPU/Omzw8MelIsOhSXNDE3jWKrFFMMZictomSdeVTskEWilnEYBBBJtNzNT4V+1WDTDIMzYnauscgZs1p0P964wzxjap8UyYClGw5fT2qL5XBPB206qMC0U8QMul4m2ygrVJ5ztyPnSBlZNwLG379Kd4fDqUyT+ZJlIG43HqPpXPn5aeiLth8DCRcCcp5oNxPUGQfKnfZB+EJnpedKrvahUob3GaQfPl0385px2fCghMDlV3/EZ76tXGnCoMtiIcXBneJI8r1W32CqRYvNgHKPiUjZUHcaEidKfcaw3eBkJ1JMBOshBNhzMUtxWMZeAOISWcQkXUpJgndSSn4Z3FLHh2peD40hMxfS/Pr5VaeHAquDlmFHyFgPLeq5wPDpSkAkLEyCCYM+dWR10ZCkWzCPTeoy8gBxDGqS2tdgpw5R5KMCPJAJofgris4+Z+396hxuK/EQlYlKUqUen5QamYSkEkGIE3mNYtTt4fxH9oAnuVvwM4EAxewJt5gV51xZHeYHKhQUEtspPLMTnVHuAfKvQeIIJKEqgpCVqI2+Egff2Neb4bhDjDKhnzNrQlYHWJJ6Ha1X+PwnLycLXGAdUoZSptAI5QAJndBvetY7iDa21lCs6SUwocwMp+YNMuHcKbdwbfeSqE2AJFlC6TBuD9RVUVhA02W0/wDz8gM7Jv7yaeNnkEzPxJ/y/esQrwH+f/urhv4h6Vjf/hn+cT71v62hLiDrH601ziz4ff6isdWM3+cVrFK8Pv8AUUAQ2ZJ8vtUDB8KvOu0q8fprULRsrzoA1xR8PMJNc4j40DppWOfEANhFcYk+NM7ClrXAOTdQHQVpYsDtUTi4WDtA+lFOC3rUXiogxKxFAMt6R+a/pUuPV4FeRoYuEITFyNuYOoqoVR8XbIv5CosC5RmIWhdlGxAg0vSIMAR9wK0njRHeEBI/tanIbzpAOnSkOBWQRf62pw04d5/e9Y5KxEt4cSIAgXqw8Ksoe3rzpNhcMq5M5ftTrBiCFDbQH61ll/1at9s8JkfQzaFHvE9AqZHooH3qz8F4dlATppt61Xu1LneY7DoN8rdz5q/1q+8Mw6fCqbDrFutGXiQivjWEU4w4gHu1ocStparKnLIg8pKh60jexCltlvEAIfyyNLwSDB5iIirM5h5UUOrz94gpyBKj4bqCgo9fzbxXnHF3F9w2L52XFJKiZNue8708J8uUVdOGMFCW0zIH0FPWhmVY2MQNI/rVZ7N8S75hJnxiUrvyi/rVgwDhzA2i/pWee96HCriy4XjFIEqaaAAJjw5SSoc7k+1FukQSLlSGco6OHXrrUXEAG8cxmnK+2tpZ2kSoDrZS6i4QIU0yr/kr7iVW8EhxlXMgZSJp6mjPuMJGR03zJbULWjwwfW5qjp8WGxCESUoWpKZMkDl6VauKYRQTiHVOKIcQUFJukFSh4hvMWqi4B11lpxXwpXndmZKvEQmBt4tz5U8eEd9lW3W1MQ6qFNqSpFsvhAMpnRUnXpSPiqww+GFwG1qD6T+lSpBSTym9W/h7BC8JpZLhJFpPh1FVftpgQ66Ewc/dKiAdUqtp51eF3SsVNr4j5CtI+A/zD61lZW0Z1t7f+auMR8Pv9RWVlVDTH4vSoWTY+darKWQFr+M+Q+lR4j/xPSsrKIBLnxD+UfSih8NZWVl7OFvFPhPlXJHwVlZVYeBQCvipjih4keX3rKynn6J1hT4x505w+vqfpWVlKrh64fwx++VFYM+H3rKyua+DJn0j+OmL92L+qq9A4H8J/wAvzisrKvP0PYdDhLiZJP4ka7cvKvPeNfFiP5x9BW6ypx/0KK7FGFORyT/0mrzwvVPkqsrKd8lPCDtIPxMN0dMf/iXRbA/ET+9K3WUvRs42PwgP/uI+prz7tAf+GH/lND/+iaysqsAtuE/5X8iv+2lOI/8AjW//AClf9VbrKPx/5or/2Q=="/>
          <p:cNvSpPr>
            <a:spLocks noChangeAspect="1" noChangeArrowheads="1"/>
          </p:cNvSpPr>
          <p:nvPr/>
        </p:nvSpPr>
        <p:spPr bwMode="auto">
          <a:xfrm>
            <a:off x="1679575" y="-1279525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5124" name="Picture 4" descr="Roman copy of Greek original, Metropolitan Museum of Art, New York" title="image from the great bas-relief sculptue at the temple in Eleu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0" y="835026"/>
            <a:ext cx="2857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0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Demeter</a:t>
            </a:r>
            <a:r>
              <a:rPr lang="en-US" sz="4400" dirty="0"/>
              <a:t> </a:t>
            </a:r>
            <a:r>
              <a:rPr lang="en-US" sz="4400" i="1" dirty="0"/>
              <a:t>:</a:t>
            </a:r>
            <a:br>
              <a:rPr lang="en-US" sz="4400" i="1" dirty="0"/>
            </a:br>
            <a:r>
              <a:rPr lang="en-US" sz="4400" dirty="0"/>
              <a:t>Eleusinian Mysteries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943600" cy="4114800"/>
          </a:xfrm>
        </p:spPr>
        <p:txBody>
          <a:bodyPr>
            <a:noAutofit/>
          </a:bodyPr>
          <a:lstStyle/>
          <a:p>
            <a:r>
              <a:rPr lang="en-US" sz="1600" dirty="0"/>
              <a:t>remain somewhat mysterious; ancient sources kept the mysteries – mysterious</a:t>
            </a:r>
          </a:p>
          <a:p>
            <a:r>
              <a:rPr lang="en-US" sz="1600" dirty="0"/>
              <a:t>Homeric Hymn to Demeter provides founding myth; significant that Demeter teaches </a:t>
            </a:r>
            <a:r>
              <a:rPr lang="en-US" sz="1600" dirty="0" err="1"/>
              <a:t>Triptolemus</a:t>
            </a:r>
            <a:r>
              <a:rPr lang="en-US" sz="1600" dirty="0"/>
              <a:t> how to grow grain</a:t>
            </a:r>
          </a:p>
          <a:p>
            <a:r>
              <a:rPr lang="en-US" sz="1600" dirty="0"/>
              <a:t>Mentions in other ancient authors</a:t>
            </a:r>
          </a:p>
          <a:p>
            <a:r>
              <a:rPr lang="en-US" sz="1600" dirty="0"/>
              <a:t>More details in some early Christian writers, but hostile</a:t>
            </a:r>
          </a:p>
          <a:p>
            <a:r>
              <a:rPr lang="en-US" sz="1600" dirty="0"/>
              <a:t>Those who wanted to be initiated had to speak Greek and could not have shed blood</a:t>
            </a:r>
          </a:p>
          <a:p>
            <a:r>
              <a:rPr lang="en-US" sz="1600" dirty="0"/>
              <a:t>Two levels of initiation</a:t>
            </a:r>
          </a:p>
          <a:p>
            <a:r>
              <a:rPr lang="en-US" sz="1600" dirty="0"/>
              <a:t>Nine days of ritual in late September</a:t>
            </a:r>
          </a:p>
          <a:p>
            <a:r>
              <a:rPr lang="en-US" sz="1600" dirty="0"/>
              <a:t>Procession from Eleusis to Athens</a:t>
            </a:r>
          </a:p>
          <a:p>
            <a:r>
              <a:rPr lang="en-US" sz="1600" dirty="0"/>
              <a:t>Each initiate sacrifices a piglet by the sea</a:t>
            </a:r>
          </a:p>
          <a:p>
            <a:r>
              <a:rPr lang="en-US" sz="1600" dirty="0"/>
              <a:t>Procession back to Eleusis carrying statue of boy-god </a:t>
            </a:r>
            <a:r>
              <a:rPr lang="en-US" sz="1600" dirty="0" err="1"/>
              <a:t>Iacchus</a:t>
            </a:r>
            <a:endParaRPr lang="en-US" sz="1600" dirty="0"/>
          </a:p>
          <a:p>
            <a:r>
              <a:rPr lang="en-US" sz="1600" dirty="0"/>
              <a:t>Perhaps “sacred marriage” between priest and priestess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AutoShape 2" descr="data:image/jpeg;base64,/9j/4AAQSkZJRgABAQAAAQABAAD/2wCEAAkGBxQTEhUTExQWFhUXGB0WGBgYGBweHBocGB0dHB4aHB8dHCgiGholGxwaIjEhJSkrLi4uGh8zODMsNygtLisBCgoKDg0OGxAQGiwkHCQsLCwsLCwsLCwsLCwsLCwsLCwsLCwsLCwsLCwsLCwsLCwsLCwsLCwsLCwsLCwsLCwsLP/AABEIANIA8AMBIgACEQEDEQH/xAAbAAACAgMBAAAAAAAAAAAAAAAEBQMGAAECB//EAEYQAAEDAgQDBgQEBAMGBAcAAAECAxEAIQQSMUEFUWEGEyJxgZEyobHBI0JS8BRy0eFigvEHFSRDssIzc5LSNFNUY5Oio//EABgBAAMBAQAAAAAAAAAAAAAAAAABAgME/8QAIREBAQADAAICAwEBAAAAAAAAAAECESExQRJRAyJxMmH/2gAMAwEAAhEDEQA/APMcO3HWplYcE122f2KKw6SYjXrXPWkQKZAGmtcpw9pMexm3lReISB4jt+wK5wz0jTWL8tz8qnqnWC4c4SClFjpoCaaJ4C8ROQe6dvWswRlQubmJGwSBp71a+FuRIlKstrqBMDbmazyz1TmKs4bD5XAlaY8xTR9WUWE6RAqwupS4mFInlIgjTebeVDvcOLZk3SJObnG3nUW7qpCngzHxr5JJ9Ry9KLDJBzTmE6+dqm4I1KwEWkzf/EDPpemuDcbUE6XQLCLmBUagIeJ4htlbQcBCXTkSsXSFWhKouJnXTWnTPCIZQ5oUplQJ/PKkx5W1pF/tGwn/AAayPyFLiSOhqydnMSXcAl1QA7wJ03KT1NqrKT4ylvoTC4Qq+MX+IXi1TuYXlruKPVh+VtvTlUmGajXyNTMVWlf8PvpXC0EiPp97U7xGFtAFCfwtrgxM2qvinZenAAbHnXD2HSU63FtqZKEiCCAedBIZCVHXT06UrwdLm2IHwzPvRuHwgi4j7GpSIuKheeITrc60HUCsPlEqPhn9ihMaSNJSDpFFYsg66CKUP4krNrtibjfy2iaRe2ltFQi5HOfvWHCKEG3mf7a1Kl7LCRG/nIEx9q3/AB3gmJRBnnCQAT849qPiZRxLDuAiwgxHLle9Ru4ZaBnULaGDp5imfElFSyg6tKlQUqO8I1AUYTIF43g13h3jCkgRZRSkqGbmBMwoa1pIWyROJnXxfaoMQAZzW9aI4kgZiQnKDfSPO216gxMEXok0RI+QJBsP3vUS2r0PxY3SAbzJ+1NeIINrQcokdf3ettaiWYVmf60ehkKIiRltWsEwkkgkgxailgJzW1mSY2G1F3s1d408c4TsJV9hRXD0C5NrwPKBEdZoJhBWpazN7J85gfKrBw5saEWCgnXQg/1NPLkEMsHhykeEKUodBam+EWu6kmdo8MJPMkjeommgb/GkkEk2ACExH+Ko041tXgbIUtf/AC+7IToYMkRA3rHazNAKnCE2EgqTlmDoSSLSfWrU3hQpChqQCoiDYxbMDp7VSOGYfEygh7Dsr+F1DZUQUjqNDfQGKsmCwDzaHSXypESm0Ez+VV4Um9t6m/0wXCEkZF6qReBuN/WKMw+ByqUkXKFqjqDJHrlimWFwwNwINpHpU6D8PI79R4feMtT/AEtkHa5M4TEDbuli/wDKZqT/AGbS7wpCUxmSkW1OpvRfaBTRbOHU4EqdzoBJGhsT53pex2ewzODCG8RkcH4bOJIIWPFmhRRog3F9RVzs0R02FSExeNPI60S0yLkSdzReGwzyG0NOrK1JSYcJzKVtJMD6VjCSBeL/ALvSnCtRYi8H0qFS432o11ECdqUYpsmQL09jTTvjSQD0JoR9kJGt/nUzr0WBPX0qOc1zrNZ3qpxApqQdhQ7jIABotwmTI8qgfE/u1MKx2x4h3LJiczhyCOtyfOPrS7giiVd2qCnL+skgDmkAGl3+0bFEOtt6BIJ9VdfahsNxV51CFIaC3EeEhRsUzMiVZgfWOVbY4fqm3qyrTBVYGLBxKyQDM6kctqzCqzHxXvokiSCqYy8yJ88tA4t/EDK4G8oJClIDralpVqJHL51MvEOOOoORxCh8QcRCSkiypSLRJt1pXEbbxwKXlAmVT40qkhQJ8J8VguDGl6283cBIzmCCMpMhOgy6SLyqwvSpzEOBAL6cjqXCjmVRzkmADzNSuuqUmRFx+bRRvr9aLOm5xrqlQDcR4SeXL0NqFIi/K96nSuwBvHoPQDQUBxVwhCiTsALc6eM6VpA6suO5v8QFWTGp5xy18qA4Zw+IWT5CNaJfdkwL31+sdK0yvjRDG0EqtIqLi6w2z1X4R5nWmuBAyL5gTPK1I+LOd4823fKkCTyzb0TtCbALQlO1sgHPxb/UT0pzhkgGMpEKzdMwO5/elLEYUJASq6Q4W1Qk+EJkhUgfCaeMFIadUSFJzALG6CkgA8xP3qctnOC2mACCoBZEeIH9U1aOGpi8CANhVU4PjhnKVJ5ESOtXJlBVHdxJ1k200rLJcqLiPZ1WKUC2U4cmyloFzAkHLoqdDP8AausLgf4fCpZ7wuArICpGaAbA8vLalXH+1L+FIDTa1OCCpvJnStCiU5kLQZEGNQDVnwKVOMtLUyptRAUpKtQVXt10pXG66NxrAuKFlSNJJps63lSJB+I6dRP2qPDsnNBuk6EjpprrO9SvpJZUTAKVJUD5KE+kEijX2mvCu1LLq3sc44QS0tBSCoghsmxQNDtV4wXH2W8I2tOJUyQkLWG2u9KwD8KxokTN7RVe7d8MGHxYddzDD4kFl2B8JGhE23keVOOwnC2nMBjkNFSkLDqEqMBSgBaY6CtLq4yifT0/FYgKDSxJlObkSCBttrQZctynSaXdm3IwmHTJOVEQdo2vrRzrsHa1ZSlYkVJTHWgy3CiOe9acxmgAvUJxBzeKAVfQGq2ekWKwcSoRJoVo5fP70RjMUQYEGZg0ArFpgXk9Tr1qTEuOgyrXp50GvQ6j7VovxBMQeVcuYoZeXrS+NLapduezoeQp1M50CYA+KPvXnDeLUmImx8QOnqPtXtL5mCOUH+1VbtDhUodQ6gAAhTa7CDIkTbzvrpW348+apZT2RcAxaHXk5kJTEflF/YadKvzT8pIMZefKvMWMSG1yFJy5oHP5bVfOGYlK0gG8gi3Ij+tLOFBuK4cghBgTMmft0oPjPChlC0iSKYOP3Cf3ai2riOe1R/3a4pDeFAPPpSLjS860tg2v/rVt4rgihcj4ToT11B61UsOyVY1KdgAI961w+05G7GDKWBzKRv0m3I0vawwi2lWnEYAobmRYRHP9zSgDxQPWiZHptm0qAubRz6e1LsRwguPFaVEyAqQJFxPuDIorjeNOGdaWIIyk5Tv4hfqbVPwFa3SpQSG2zrIlRN9P0g2q8dyfJPlNguzSwElGMRN5SpCpEkn8pN/6054RwJ1BOd4r5AJy2O3ivaAYp7wbgIKRkdS0r/CTPqf7U9GHyQjFJ00eTFh+oxZSeZABG4i9Z5ZWq8En+4BiW1JulUeBwWKVdeYnWkXBmuKpdS240UgG6nSgAAGJF5VPQGvV8FwopSq6VAjwkRf7THpSvCMkZmHkGEHwLFyk7Cdcik3HKCn8oqdagt6FYwyUBYaBupSjcwCTJyzoP8OgpmkiBJ2oHFJKSD+VU32kWKSdJ5cwamw6zmUTaAIqOmJQTreyikewUN6YtIzJdT/MPcSPrQPxJIiIII52+4osLg5huEz1iRNVJU1V+1zRcweIKQlctxlOsxP10pR/sVRGCJ37xwEHoaYdpkFQVhkqKVqxCUgHdCl5gU9CKG/2YkhDyCIIxDoIP80Ud+NhxasQ0hKkZYQACSAIBlQ9jWkI1961xAysCAUgD6muX3iIToZilBaFxJv66igMfxRkKUlSkhxICzM2CiQJ9jaiFNqKjKoqo8XwxUXytpCs0pMgklCUgoMjUSTbUSaOWhZG32HVhvv0FVrCwMzA9YNEY7AgapkDSf7bV4hxhQYfC2gEQUmApREgXF4IvtXrvZjtdh3mm0qVqjxN3UtKhtAEqmnnhqCX0jeQgHLpvA+9CtsqCoNwQSJibc6a4vCiyglSUHcpi+oEdaWqSsxMwk7212FRrRu1JMbRzqLGMoVMj0Nx0okNEaaaVtxq0mJ6/amHm/H+zBCs7Ai8lM7/AOH50hwPEHGFGQoxMpvbqeVeuvNT5mwHXnUDnDwtJQpIuDm8tyf6VrPyamqnSsdn8b3qZJJPKrjgLi503O1VTgXZR9hzL4VtkZgu4InQEc7Cr5gMCMuYmyNbWKhp8/eozs3xWvtE/gkLRBEz7+d7DzqsYjsu2zikOJBGZBMZiqFJMctwaumJiG/DGqZOtr2G+9I8S3DhIASQgEC03Krk68qUys4egmIwpWnKeh8gBBqvY7BlCrkX3G+16s4xeWStKlTskaTqT0ih8U0HU5hIF4Jywekg/W9qUugrGOYKnEfhoc8KlXI8KSmAAP1aqFQ4LEYxtIQ1hPh1zm5JvOo2qPs813KjmSrxRC5lJiNxcGrrwpRWkKUUhRUDzBA0P1rpvGUJcDxXiSQD/Ctf+sg/9Rq38G7SPvllD6GUoeAHgUoqQSFZVjMnKbiCnkTrpWhgPiynQTHvYRSXso/48M2oTnw65HPJefPSo+UvJD0vnDXlsjImcgmEAXSUfEhM6jKQpI5CKcqdJKHEwVZbxo6g3tP5hrHnVXaxhSh5Y1adRA/y50j1BKfUU/A/DTkBKCSpKkESkLAWCAbESTaiFYjxKe77wj8RkkLj9MxrzQpM32IFBYrDlCyUmWzKQNcpFwD0IginHDlnMkKU2TlUDlSpMg3iCTv151Dj2QwVvAEtEJUsa5C3uByyzPkKVx34ErjDLJknWxMeXLzoVVgImAvKf5VCRI6E1I+2UgKSrOhUELGwVcaaW30oDHYopQtRkygQLXIMR51FvFwn7Qr73GMkT+E0drBaTGu9vrXfY56HMVAF8Qs+5BOvWusKDlBc1L4UqRoHhBHkFBPtQ/Ziz+LEaPr+ZTFO22U55WLGPEPEckjyvtUGKfHhM3mwrMTiJcUqJvHtQrywbaC9/KpL22cYEpKiRrH9qExJzqCgClURPPcWrzvF4rFP4p5bTaltpXlASYgC0i9zMn1p1hcc4RlVnCtiq0xt8Ip3Gw5Y67U9mGsWvPmLbhJvGYE9dDHkaSJ7FY3DKDjS2zH50lQMdUlJqzMcRIWRJFwZ5hXwr8tjTrAcXFiYEHrO+/OxEeVG8pPIukfBOLPKSEvkL/VAMH5a9aJx7GUj9J0M6jY+dZjGU5pTooTA2PTpvRiQVtdU+5G/rUbGgbTXhIGtRuIidZ2H73qVBtHM1KVJB/p9qNAIjD3KzYCPfet4XD5/EoGSSojpokeUCaJLKnBJBCQfCkG5jczUmFwtyCmLybz15x5RT9BzjVBtsqPkIvc2A9zXQwhTlygjMBqZiI+d5qbiKUwgR4ioA+kkn2muGsSTJmcoJHmTPtNTDDPNHNE/AEgea5JP0oR1gF5695SmSJiEgxr1o0KhxRVopxI9mRH1qHh2JT+IZkKWtXQjNA+gqqeynEHIuCFKB/MhzJHnznzpW/ic5JcCh+XxFIUSnRKokZo0O8SNYqx8Rwqcw2Cp94MGk3HQAkKIEqTfqBZSSNLGFJPQ86c1eFYrvA8aQO7XZK8xBtETqOsbVY2sOrL4ClKR8JAHKwPrVb4egOMTkIUggJUNCUgDn5fOrDwjFiRBzAwMpG536b1tnERY+BuqUElcFQEK2329KqfCUKS+1lghPetjYgrZS58ik+9W/gzcQkxG33qu8P8AFimyAIOOfbPl3BHteogWJ0A/xhGqksu5dszaFKkHQyUinHB3CMKlIBGVEpjkhxaYHkkiqXwriTiS604kJWhTQUSqy2y53eYH+Q361Z+FYjKwWzEtoWOeq1fXIarsKrbw/EhQAMEjfeusY+EEBV0rMG3PnVewOK8KVA0ZxvGeBBlI1Mk8ulFvNJkCOZsOvumwSgAd2E38OwjcA2jlQ3arBBaWnGhASuVpGl+Y87+lDYfigdKXyVJDZOQASTE3I38q7SkOr71pTyFaqKwrul62UCbDkRWdaI1rzMuAa92bdW/Gkj2NKOAPf8ViwNFPTPmlJpoJQs+EAJWM6ZtCpBifywT6VXux6suIxM2yukc9AkWNP1RPKwPuyo6puT/WaB4nicoUu0AEwdCdgf3vWsQZWT+9b0l7TPKGGcUhXiRK9AQY2PLzFKCq3w9rHs4heRYF82UkZFhRkiNr2mm2NxmfEGfAQ2ixMAEqJCgdNfDPWgOFYrvjnBsYMG0EgW8pmu3ne8W6IhQ/D0BCgBMc7nQ7Gry6SdxxWfxJMpUlBmPiBKgL/ElVwOopkwohQWIIJgjfKo5gry2mlzakhUqUBJRlUJgnLKAf0qzGLxUzCJvAEGAYvAJEaaTtUXvhUWPDPkp8VlSNOVO8IrKRGxvY/u9VF5KkZFZrhXi1iFWEew96s2CxwCLgm0z5bVE70664iwlKe9A8CiYI0BFvYnSuOGOIzFTl1DRPKguHKDvC0tKJyqaB1vM5hp1pEhxSYnUgz5j/AEqtEujy8ygBBIj50a6UhIIgE2/YrzdHHXW8aU5oFo0MgiR61aWeJZ0BShv8xSss8iC3nypaU3PhJ9TA+hNCMrCQUwZKinXUD9/OtcNcJUtRuciYO0kn6iK7w6FGOZK5HXMaDDsY38NlW+RSzPRBN+ZAAE0HwpmGUpIMhKQOd4n5zUPE1FLCI2ayAzqV5E+9zTJogagDxQDyhP8AenrUJyhJKgDAgwZN7z85oLjeHzAFRMpMnyrgDvFKASDMkZiSFFJNj0M+lcvvFGbw+BWqVEHISLZTumRHSRpRobV7sm9mYTI1GYqHOVSaaYEeIkJAzKvYAxpPrVc7JYgBsIKoK0hKRMfmVMelWKFQdAZHsK6MvKIunB1hakgiANSI05GqX2Zxf4uFn/619R8igEH2NPuDLNouT7T1qkcFxahiWAQfD3rhHTu0ifKxrOd2a1dpWkJeUZhaCppQ3KbKSrysDTPB4vLiXmSbKbZWD0OUOe3fg+lJuJPqxHdHODmSVlQTBKUAxI9hO9ToZcdbJg50oQ1nMjNIlRHOClA/y05eELwWKU222VGfiQroUKyn50XxV8vpZQJAy5lQdj8I9aiVwvMHkEnKt5TqRoU94BmSDykE1txpLWgsSBrplEATyiot3eK07ONThm1KUstoSm5CSo63gC5qi8K7dtN4iXHMQ6m4EIQAQr8pSZOnKrLx7CKxOHcQhSUgkDMQYv8AWknAexDba8ycSlbyZF0JgEfpBMhVXjqT9vKerwMY042HGg4ApI8Khcee+lU3svic2JxSh8KnT8oH2qwIcUk+JYURtlgnzuaqvZc5cTiE83VD3qOaqvayvPfiEbH++lK+MphDq5j8NUiI2NdYtcqI6m9cPrkQd7GevPnROBRuB8dQ2gAzPM3rXD+NJ79ZIEOOBQseRFjMg/Wpu0XZtsIU63aLxmtbURQmA4Q24kXKFbKHPrW/662XdrY2sLSgomFFaFAmEkKR4UmTrnFjztRuBalV5i8gH9QHPc/UGqjhn8RhVFCwt1sgkKQJEkgg6GCCNKsPB3HXlJlt1DapOZSIT4VaCdyJFZ5Y8VKtuJwoUlaVAzAGmhAFBcMxpKCFflBBvewII8iKetswmecHof61Vu0jRbCzdKXUKBMWSvLbyB09KyBt2ew+XCNNX8LceQvp5CheINjICLnKIIOs2v6Ux4GPwkKJmUgxPIVBjGZaEAT4AMvOxI+dP2Aq+HoU4nOIUMqT0MBI86ZNYPKgbkAabRE+etCNL/4kgk38fsofKm+GIKQoEQZtrP7I+VLYR9mi2TjGhZxtaAUnUAhJkT+UmR6VHjny2htxX5lpFt864PlWm1BGNJMAuFTJ55kBtwA+yx60v4y6SwwDrnQDf9LgFPKbEccbQIaE2LqWykm4yHMI/wDSKa4pkZVEXEFQOnv6ikOOdCsSygXGZxyP5YT66mmfEcZkw9tkC8c51oATAr8AUkXSspJ6LAvROJGqYsUx5x/Qk0rwvEshcbyglRCkz0A/raim8SpRTIghJAvOu8RuNafilHmjbQLTUyClaog30QRp1VVs4NjAsZVZlEWueXWqQl4pDSQbHxe4T/7flTvAuFKpHSK6cp9pxehcNxYQDlSmZkiCfrRGCw7SiHA22FgFEwbJIuL7elV5nEjMFGdrjQ2vI86YnFhtOcEDeK5r54vxFiCUJTyiwhMQOXlURxaBqb8pt9aQ4ntA3klStqTjiq3syGW8wylQUsEJgRJkjY8po+HEy1aeK8aSE2MegqvniWIxEIbQQhagkOmyBtruegmuuDcNQpLq3UhRbIESopukKsCec6zTbAvICcKhRCbFdyAAALfWnvX9PRmzgQ1hSkKmAhWZWqoHikRAv8pqku8Tc/3mkNpASgAKSkA5xBJzc7kATVpVx1hCVNlcqSQT4VkRrBITAkV5m1xzuOIrdSQW85TmifDFiOsfenhLdla9D7U8VW2CtLaVGUxMWJMHzAHOl+MShrFBxAgOhLhA/KfhjytPrUHbDI+2080oKym8bigCsKfSUk2bSojSNZ9/vRJw/ZxxD4lknf77UOXBH1rniLnjgHUn0G5oZ1Q30G3M8qcgjlOHaKVJWJCyTGnxHWusHwphEJSFdL2/vWlqCj6WqbDBNyZGmh18ulTdnDbDYdCToSPO1ulO+F4xKkwcsXgHpaq5h39QSeYqHheNgX5nTp9KiTZ1fMqDdEgAfD9/7Uq4xgkvNLBmMpmfLXoYqJjipztwoCbBMG8CTfaBzphxMjIpVwlaNtgfP1qda4atPJcwiAoStnLCHANyPhVH5r+tF9w8lOGUEyEK8Y3ylOSR0BE+lDytlCwHwpsrAcBSpMZlJE5ZuL3I3qPDcVdZKkpCs2dRUiWwpRFjkKgUqHhCsuZJEnWtJEGOHwh7wrANklJtpufqKJRhS20SZShRUoyLJStKpIPKTm9a5RxEODOtmwKlJU7KTC/iSoBMJIP5pAqPA8TSJSG15UwElxxJSgRHgjQRGqtZ50tUw+MOZXepUClD6lSJ/IWQdtcpVUfGBmSANEPWJ3yu/v3pnww960+2qYcW5NjIk5bW5AVyMArN3a0WUmEqkCSki55nNeetMp1Vy+Ti7iChpVxP5lk/QURxye5Ikyoga2gfuKzh+ESXsUtxUEKSgjqADF9bzTrG4ZruFFJzGMybbqtHI2Jot6FPwTsuBUyZhIFybRAnUg3irJh1DNlVZQ5iJHvRfZ7hqEIIO9iCJMetwZ5UzLaUEBSkrBsCpM6XynmeRovTjwfijRSGlRYIH/Usfasw/EyBE9bjamLWIDjYaAOcYdVlD8zbhcSRzkE0x4Q+0+2kOIQpJMCdlk3ROqZN0nqQbRXVvnWZQ1x5cQkE7W0HrTtjAYlxSUKUlIUkqtKtNaziuCS2kJQCkfEQRpyBgwfOtoxiy0xiWVfiMHunE7KGpBtuCfaoutcOJ8DhGUryueMpm67xcX5DQ09wZVCCkiWn1IUk6FDifkKX4xYWQ62kiAFLECcsyUnbSa3wzFlC3ISC24fESYUmAItHlvpUUbH4F+GMYrm5HPRCB96ILyEIaWoAiMskAhMkAG45xSVp2MKuZlx2fSQPoKZvpSWEpUAUwQoG9uXnFTeA7fxyUuJbeQoBaPC4Ba1yknmNYqi9pexpW4VsqGY/ElVgo/qSRvTtErbSpCwUQgoWD4hlBTcHeI8UTHlUKcXMSTMfc0S3HwdVTsu4pCltrJsqCDtGtWfibF23hpHdnoQbehH0pDxf8PGBQ0WkG25Fj66U2Xj8rTgmZSRHU6fOr83ZekGJxOZ0qSbHfoP6mTUONfsBtqepM/SsYytgmPEk5ZJJ+Efl2FvvSrEYsFSVTMz7n+1PUp7PcOgH1FqaM4dR1jL5/u1J8AoWM/6U0XjkpUEmbnYdPlWeUgH4Rk30jregMdh1NKzpgpOvSiBxFKbnfTrQ6uJqViCytEIcalEjUpMH7USG4TxA50ZZPlEAbiOZq5NHvMOtJ2QU25ZTpVPRwcIdBM+Y3OwAq5cBALbohQgTfXQ+xrOzq54JuKYAlpaQuA+hvIqLB4rSmDyBUB7mhUoL6fxm1NYpkwpJQoh5Ag5siblQvMAmBOkgb7R4dSmWktryOqXmSdiUIJymRYkXFtQKYNpGNCHnHO5fACHUheQOEXS4gyNZ+dXqWJvkww/BViCVgjZKhkTH+EXJ9RTbB4MSJMrBsIlIPMJKgSTzPsKV4fhpbKVJcWhOa6i+FgkjQAk3nmTViYYSgWieZuSfPWOZpeyKWCr+HZdKv1k63JUqxBk/6V13veuNEgmRppF0n9+Vc8JTGGZnQknKT+pBMCdb/SiC0EvN5SQEyR0GX/T2o8icJuH4clTxyky8o6WMKP2ArONYZP4SE2PiUqBtoPQRr1pzwlcJChcyT5zufOg3D3glX5rATFht7zRobL2WrQPfrRb6ShpSjBNlDMLAjnRn8KMsAXAER+70pxC+8lCyIFyddTA/fSlMbLs715A493WMbM2BI/ykn7E13gcOEYl1ifA5OXzSSUx1g0v401KwoHQAn5Ufi4V3Tisw0QtSLFKk/C4nnKbxvEV1+mZ0OOKhLbiXswMZsw9Nq2lS1LOckA+Ii22kxqTQLrb9iXkrB+FwJEn151JgXYBkkydTc2tUfGHtJjFnMVJT44y6/EDbKdiPOmbz2VBUU3ygCOgiPOljjwkD1rs4gqUE9ZPpS1whS0EJQ2FBOVMkm91W033ojCYxYS1+IrPClAhAIVlMRHIil+KxI7t9RFwQlMa2A+5qXAuAoaJiRI6gHWOVTlDWHBIaCVZAATKlCIvuD70rPxW0mRRWHJBvafTWlr0pUZtfnaoBX2qbMNuDVCiD0Cv9K5adCktjdS0j0uaNxf4iVIMZVW/uKQcGcIdyq/5eY/KxrbGX4hYX1g5kqiCStIH6Vfs0lb4ehQABVYSD5zHyo7jaSlsLTqE5SOhABjyMGlvDHimytKXdcHBbLDqLJggDnRCcG8tQ8ITNlGbkD3ohheYWUAecfWp3XCmJUBmEawb7ztU9M2wLaUakE7k9OVBdq1KH8PiAAAhzKo7wv7SBSrA4/KuAJE3E/Q8qsGLbL+HdRGqDE8xcetqW9Xp2HGUOIQZvI9RTbgjfd5gNzvVA7I8dztJSTcW/oat+AxRK+YrLOapy7K+2S1Iw7UgNKbfKkqndKFQZ0MwPDQXCMXgMQjMXVNqJ+B5biWZ1hKwiECSSASYqzdqEJXhnUuISuChQCtiFAZp2sTeqQrg+JSSFKLKDfJhmVqC+pI8KT53rXHWiy8r9wr8JYQ4hiSnwJZXnWr/EpcQERqSBVkwb0kSUyLeHQdE9PrVR4A0ltsJCC0k7FMLcPNUnMv5ATVqwavFOu3y+tSHeGw/dtMpXzSkgG1wY+cUM6QrM5mBKW1IUnkomPoBUyM2ZzDrWiVkuYebEBJBKDe6kqvb8qha1cY9oJz2jOsDznU0JbbVkaAESqw579f3agVNAqBUSCNIP1qV9ybD8v7NRrdsTIoMFxTiOwPSleFeQuwcSSo3RlVIVoJVEWGlcfxza3whaiAFBMixBcChn8kkT1tQOEeWlRTG6gDNu8a6clJhYHU0aOPNcc0FTz8X/AOoH3NT4LLm7tSvA8hOUk/C4kWHvah3laXk3t5qitNLCszahEKJHv9q6vTMzwjikEpEA6KQbpV1A2PUUWFW8KcvrP7FCsYkqADllARniQrlmAvI5ipnHIvnRflc0tbCVpoDW5/fyrWGN1HehEr2kxPqakJtA9anV2cdOIJaKd1GdeZmpuHYolKQYJEyIi0wfWKjRiRISVQdQK20Aldt4Mf5qPfTh7hcSUyg3y/CT+k6eouKG4iuT1P8AasbXJJPK/wC/Ko3xOlt6zv2egpIiZ3pHhT+K+QTMRbrFNXFxmnWkGG0J3Uo36VrjJYm044q+osrBVJt9pig+Hv2giusc54FjmoD6VrAu+EA+s0THRjMJicqiJ1/cVM45nSSQTEi8X60My0gk5hrYeddP5QRqFdTIipvk+uuGLClyE2Fz0FWzBvwgkxG3raqs22Sbco8/arLw9/JlWoeBFtAYUbAkfp/rWef2qPP8O45hn1JIKVAmU9CT+5r1zsl4kJcN5Amqb20CQGyUiZOVQ/THwzuAdOhp/wBjH5aCegttFH5f2mynKtPaMILBBjK7DJzaeIxPlFUx/iykK7h/CuBxrw5mHFJ8G35hmGu9p1p12yRnwwj8qkqF4vMe0E0F/vLDPpSzjnCw6z8DyZ/ERYZCQD4o+1Tj4O+RXDcazmBbbeQsQPGpO36spUT6mrbgHj8W0G/75/0qpcJwbSJDS3XEKFi6dPKwN+tWZtaEwlMgWJB/dpP0o4Sbi/DStLa58bCw4g5Z8QPiHOCCQY2qTH4wOrbSIHg7zLlIVJ0mdDraK4axxKoA+EFVzuQQJHuaTYRZddcfCgCYShPRIgdevrT3qFDLEWEX62mlXEeKISgpz5RBKlWkAankKJdxqW21BxY7w/lmCa8y49jSrCPOb94EpjRSUqTpzkm9PGbFM8TiFtYp7I2QcsIKjYhhMqEC6leIm8edE8RQ/CVurZAOVwqSFBSikQlWyUqy+EgTNQ8V/hH2oWFF9poOBaCrKRlBCVEeHONL7V0tQbQltTYV3alJC72kTcE6mZkWtVbhKILkeQ+aq0+0SFLFilZj1JrtkyR5J+prpv4V/wA//dXREpcLiwTfXcfvajO8HSleKauVclAW1vrWl5k7ggTfQ2+9LUBrIF64W/FBeIzcC0+1cNjwkn4gd6jQ2PcA/CPM/SancdBfA0JSCPOZiocRbuwOp+VQYkDOg6mJ+lCj9t+yvSoHnbnz05UOy9cg6GDXWJVfzvU/Hp1DiiLkaUlwK5CPU/Omzw8MelIsOhSXNDE3jWKrFFMMZictomSdeVTskEWilnEYBBBJtNzNT4V+1WDTDIMzYnauscgZs1p0P964wzxjap8UyYClGw5fT2qL5XBPB206qMC0U8QMul4m2ygrVJ5ztyPnSBlZNwLG379Kd4fDqUyT+ZJlIG43HqPpXPn5aeiLth8DCRcCcp5oNxPUGQfKnfZB+EJnpedKrvahUob3GaQfPl0385px2fCghMDlV3/EZ76tXGnCoMtiIcXBneJI8r1W32CqRYvNgHKPiUjZUHcaEidKfcaw3eBkJ1JMBOshBNhzMUtxWMZeAOISWcQkXUpJgndSSn4Z3FLHh2peD40hMxfS/Pr5VaeHAquDlmFHyFgPLeq5wPDpSkAkLEyCCYM+dWR10ZCkWzCPTeoy8gBxDGqS2tdgpw5R5KMCPJAJofgris4+Z+396hxuK/EQlYlKUqUen5QamYSkEkGIE3mNYtTt4fxH9oAnuVvwM4EAxewJt5gV51xZHeYHKhQUEtspPLMTnVHuAfKvQeIIJKEqgpCVqI2+Egff2Neb4bhDjDKhnzNrQlYHWJJ6Ha1X+PwnLycLXGAdUoZSptAI5QAJndBvetY7iDa21lCs6SUwocwMp+YNMuHcKbdwbfeSqE2AJFlC6TBuD9RVUVhA02W0/wDz8gM7Jv7yaeNnkEzPxJ/y/esQrwH+f/urhv4h6Vjf/hn+cT71v62hLiDrH601ziz4ff6isdWM3+cVrFK8Pv8AUUAQ2ZJ8vtUDB8KvOu0q8fprULRsrzoA1xR8PMJNc4j40DppWOfEANhFcYk+NM7ClrXAOTdQHQVpYsDtUTi4WDtA+lFOC3rUXiogxKxFAMt6R+a/pUuPV4FeRoYuEITFyNuYOoqoVR8XbIv5CosC5RmIWhdlGxAg0vSIMAR9wK0njRHeEBI/tanIbzpAOnSkOBWQRf62pw04d5/e9Y5KxEt4cSIAgXqw8Ksoe3rzpNhcMq5M5ftTrBiCFDbQH61ll/1at9s8JkfQzaFHvE9AqZHooH3qz8F4dlATppt61Xu1LneY7DoN8rdz5q/1q+8Mw6fCqbDrFutGXiQivjWEU4w4gHu1ocStparKnLIg8pKh60jexCltlvEAIfyyNLwSDB5iIirM5h5UUOrz94gpyBKj4bqCgo9fzbxXnHF3F9w2L52XFJKiZNue8708J8uUVdOGMFCW0zIH0FPWhmVY2MQNI/rVZ7N8S75hJnxiUrvyi/rVgwDhzA2i/pWee96HCriy4XjFIEqaaAAJjw5SSoc7k+1FukQSLlSGco6OHXrrUXEAG8cxmnK+2tpZ2kSoDrZS6i4QIU0yr/kr7iVW8EhxlXMgZSJp6mjPuMJGR03zJbULWjwwfW5qjp8WGxCESUoWpKZMkDl6VauKYRQTiHVOKIcQUFJukFSh4hvMWqi4B11lpxXwpXndmZKvEQmBt4tz5U8eEd9lW3W1MQ6qFNqSpFsvhAMpnRUnXpSPiqww+GFwG1qD6T+lSpBSTym9W/h7BC8JpZLhJFpPh1FVftpgQ66Ewc/dKiAdUqtp51eF3SsVNr4j5CtI+A/zD61lZW0Z1t7f+auMR8Pv9RWVlVDTH4vSoWTY+darKWQFr+M+Q+lR4j/xPSsrKIBLnxD+UfSih8NZWVl7OFvFPhPlXJHwVlZVYeBQCvipjih4keX3rKynn6J1hT4x505w+vqfpWVlKrh64fwx++VFYM+H3rKyua+DJn0j+OmL92L+qq9A4H8J/wAvzisrKvP0PYdDhLiZJP4ka7cvKvPeNfFiP5x9BW6ypx/0KK7FGFORyT/0mrzwvVPkqsrKd8lPCDtIPxMN0dMf/iXRbA/ET+9K3WUvRs42PwgP/uI+prz7tAf+GH/lND/+iaysqsAtuE/5X8iv+2lOI/8AjW//AClf9VbrKPx/5or/2Q=="/>
          <p:cNvSpPr>
            <a:spLocks noChangeAspect="1" noChangeArrowheads="1"/>
          </p:cNvSpPr>
          <p:nvPr/>
        </p:nvSpPr>
        <p:spPr bwMode="auto">
          <a:xfrm>
            <a:off x="1679575" y="-1279525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2050" name="Picture 2" title="photograph of the archaeological site at Eleus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92" y="2925763"/>
            <a:ext cx="223619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13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Demeter</a:t>
            </a:r>
            <a:r>
              <a:rPr lang="en-US" sz="4400" dirty="0"/>
              <a:t> </a:t>
            </a:r>
            <a:r>
              <a:rPr lang="en-US" sz="4400" i="1" dirty="0"/>
              <a:t>:</a:t>
            </a:r>
            <a:br>
              <a:rPr lang="en-US" sz="4400" i="1" dirty="0"/>
            </a:br>
            <a:r>
              <a:rPr lang="en-US" sz="4400" dirty="0" err="1"/>
              <a:t>Thesmophoria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943600" cy="4114800"/>
          </a:xfrm>
        </p:spPr>
        <p:txBody>
          <a:bodyPr>
            <a:noAutofit/>
          </a:bodyPr>
          <a:lstStyle/>
          <a:p>
            <a:r>
              <a:rPr lang="en-US" sz="1600" dirty="0"/>
              <a:t>another secret agricultural festival</a:t>
            </a:r>
          </a:p>
          <a:p>
            <a:r>
              <a:rPr lang="en-US" sz="1600" dirty="0"/>
              <a:t>held in October</a:t>
            </a:r>
          </a:p>
          <a:p>
            <a:r>
              <a:rPr lang="en-US" sz="1600" dirty="0"/>
              <a:t>women-only</a:t>
            </a:r>
          </a:p>
          <a:p>
            <a:r>
              <a:rPr lang="en-US" sz="1600" dirty="0"/>
              <a:t>three days</a:t>
            </a:r>
          </a:p>
          <a:p>
            <a:r>
              <a:rPr lang="en-US" sz="1600" dirty="0"/>
              <a:t>day of procession</a:t>
            </a:r>
          </a:p>
          <a:p>
            <a:r>
              <a:rPr lang="en-US" sz="1600" dirty="0"/>
              <a:t>day of fasting</a:t>
            </a:r>
          </a:p>
          <a:p>
            <a:r>
              <a:rPr lang="en-US" sz="1600" dirty="0"/>
              <a:t>day of piglet sacrifice; retrieval of last years’ sacrificial victims from snaky pit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AutoShape 2" descr="data:image/jpeg;base64,/9j/4AAQSkZJRgABAQAAAQABAAD/2wCEAAkGBxQTEhUTExQWFhUXGB0WGBgYGBweHBocGB0dHB4aHB8dHCgiGholGxwaIjEhJSkrLi4uGh8zODMsNygtLisBCgoKDg0OGxAQGiwkHCQsLCwsLCwsLCwsLCwsLCwsLCwsLCwsLCwsLCwsLCwsLCwsLCwsLCwsLCwsLCwsLCwsLP/AABEIANIA8AMBIgACEQEDEQH/xAAbAAACAgMBAAAAAAAAAAAAAAAEBQMGAAECB//EAEYQAAEDAgQDBgQEBAMGBAcAAAECAxEAIQQSMUEFUWEGEyJxgZEyobHBI0JS8BRy0eFigvEHFSRDssIzc5LSNFNUY5Oio//EABgBAAMBAQAAAAAAAAAAAAAAAAABAgME/8QAIREBAQADAAICAwEBAAAAAAAAAAECESExQRJRAyJxMmH/2gAMAwEAAhEDEQA/APMcO3HWplYcE122f2KKw6SYjXrXPWkQKZAGmtcpw9pMexm3lReISB4jt+wK5wz0jTWL8tz8qnqnWC4c4SClFjpoCaaJ4C8ROQe6dvWswRlQubmJGwSBp71a+FuRIlKstrqBMDbmazyz1TmKs4bD5XAlaY8xTR9WUWE6RAqwupS4mFInlIgjTebeVDvcOLZk3SJObnG3nUW7qpCngzHxr5JJ9Ry9KLDJBzTmE6+dqm4I1KwEWkzf/EDPpemuDcbUE6XQLCLmBUagIeJ4htlbQcBCXTkSsXSFWhKouJnXTWnTPCIZQ5oUplQJ/PKkx5W1pF/tGwn/AAayPyFLiSOhqydnMSXcAl1QA7wJ03KT1NqrKT4ylvoTC4Qq+MX+IXi1TuYXlruKPVh+VtvTlUmGajXyNTMVWlf8PvpXC0EiPp97U7xGFtAFCfwtrgxM2qvinZenAAbHnXD2HSU63FtqZKEiCCAedBIZCVHXT06UrwdLm2IHwzPvRuHwgi4j7GpSIuKheeITrc60HUCsPlEqPhn9ihMaSNJSDpFFYsg66CKUP4krNrtibjfy2iaRe2ltFQi5HOfvWHCKEG3mf7a1Kl7LCRG/nIEx9q3/AB3gmJRBnnCQAT849qPiZRxLDuAiwgxHLle9Ru4ZaBnULaGDp5imfElFSyg6tKlQUqO8I1AUYTIF43g13h3jCkgRZRSkqGbmBMwoa1pIWyROJnXxfaoMQAZzW9aI4kgZiQnKDfSPO216gxMEXok0RI+QJBsP3vUS2r0PxY3SAbzJ+1NeIINrQcokdf3ettaiWYVmf60ehkKIiRltWsEwkkgkgxailgJzW1mSY2G1F3s1d408c4TsJV9hRXD0C5NrwPKBEdZoJhBWpazN7J85gfKrBw5saEWCgnXQg/1NPLkEMsHhykeEKUodBam+EWu6kmdo8MJPMkjeommgb/GkkEk2ACExH+Ko041tXgbIUtf/AC+7IToYMkRA3rHazNAKnCE2EgqTlmDoSSLSfWrU3hQpChqQCoiDYxbMDp7VSOGYfEygh7Dsr+F1DZUQUjqNDfQGKsmCwDzaHSXypESm0Ez+VV4Um9t6m/0wXCEkZF6qReBuN/WKMw+ByqUkXKFqjqDJHrlimWFwwNwINpHpU6D8PI79R4feMtT/AEtkHa5M4TEDbuli/wDKZqT/AGbS7wpCUxmSkW1OpvRfaBTRbOHU4EqdzoBJGhsT53pex2ewzODCG8RkcH4bOJIIWPFmhRRog3F9RVzs0R02FSExeNPI60S0yLkSdzReGwzyG0NOrK1JSYcJzKVtJMD6VjCSBeL/ALvSnCtRYi8H0qFS432o11ECdqUYpsmQL09jTTvjSQD0JoR9kJGt/nUzr0WBPX0qOc1zrNZ3qpxApqQdhQ7jIABotwmTI8qgfE/u1MKx2x4h3LJiczhyCOtyfOPrS7giiVd2qCnL+skgDmkAGl3+0bFEOtt6BIJ9VdfahsNxV51CFIaC3EeEhRsUzMiVZgfWOVbY4fqm3qyrTBVYGLBxKyQDM6kctqzCqzHxXvokiSCqYy8yJ88tA4t/EDK4G8oJClIDralpVqJHL51MvEOOOoORxCh8QcRCSkiypSLRJt1pXEbbxwKXlAmVT40qkhQJ8J8VguDGl6283cBIzmCCMpMhOgy6SLyqwvSpzEOBAL6cjqXCjmVRzkmADzNSuuqUmRFx+bRRvr9aLOm5xrqlQDcR4SeXL0NqFIi/K96nSuwBvHoPQDQUBxVwhCiTsALc6eM6VpA6suO5v8QFWTGp5xy18qA4Zw+IWT5CNaJfdkwL31+sdK0yvjRDG0EqtIqLi6w2z1X4R5nWmuBAyL5gTPK1I+LOd4823fKkCTyzb0TtCbALQlO1sgHPxb/UT0pzhkgGMpEKzdMwO5/elLEYUJASq6Q4W1Qk+EJkhUgfCaeMFIadUSFJzALG6CkgA8xP3qctnOC2mACCoBZEeIH9U1aOGpi8CANhVU4PjhnKVJ5ESOtXJlBVHdxJ1k200rLJcqLiPZ1WKUC2U4cmyloFzAkHLoqdDP8AausLgf4fCpZ7wuArICpGaAbA8vLalXH+1L+FIDTa1OCCpvJnStCiU5kLQZEGNQDVnwKVOMtLUyptRAUpKtQVXt10pXG66NxrAuKFlSNJJps63lSJB+I6dRP2qPDsnNBuk6EjpprrO9SvpJZUTAKVJUD5KE+kEijX2mvCu1LLq3sc44QS0tBSCoghsmxQNDtV4wXH2W8I2tOJUyQkLWG2u9KwD8KxokTN7RVe7d8MGHxYddzDD4kFl2B8JGhE23keVOOwnC2nMBjkNFSkLDqEqMBSgBaY6CtLq4yifT0/FYgKDSxJlObkSCBttrQZctynSaXdm3IwmHTJOVEQdo2vrRzrsHa1ZSlYkVJTHWgy3CiOe9acxmgAvUJxBzeKAVfQGq2ekWKwcSoRJoVo5fP70RjMUQYEGZg0ArFpgXk9Tr1qTEuOgyrXp50GvQ6j7VovxBMQeVcuYoZeXrS+NLapduezoeQp1M50CYA+KPvXnDeLUmImx8QOnqPtXtL5mCOUH+1VbtDhUodQ6gAAhTa7CDIkTbzvrpW348+apZT2RcAxaHXk5kJTEflF/YadKvzT8pIMZefKvMWMSG1yFJy5oHP5bVfOGYlK0gG8gi3Ij+tLOFBuK4cghBgTMmft0oPjPChlC0iSKYOP3Cf3ai2riOe1R/3a4pDeFAPPpSLjS860tg2v/rVt4rgihcj4ToT11B61UsOyVY1KdgAI961w+05G7GDKWBzKRv0m3I0vawwi2lWnEYAobmRYRHP9zSgDxQPWiZHptm0qAubRz6e1LsRwguPFaVEyAqQJFxPuDIorjeNOGdaWIIyk5Tv4hfqbVPwFa3SpQSG2zrIlRN9P0g2q8dyfJPlNguzSwElGMRN5SpCpEkn8pN/6054RwJ1BOd4r5AJy2O3ivaAYp7wbgIKRkdS0r/CTPqf7U9GHyQjFJ00eTFh+oxZSeZABG4i9Z5ZWq8En+4BiW1JulUeBwWKVdeYnWkXBmuKpdS240UgG6nSgAAGJF5VPQGvV8FwopSq6VAjwkRf7THpSvCMkZmHkGEHwLFyk7Cdcik3HKCn8oqdagt6FYwyUBYaBupSjcwCTJyzoP8OgpmkiBJ2oHFJKSD+VU32kWKSdJ5cwamw6zmUTaAIqOmJQTreyikewUN6YtIzJdT/MPcSPrQPxJIiIII52+4osLg5huEz1iRNVJU1V+1zRcweIKQlctxlOsxP10pR/sVRGCJ37xwEHoaYdpkFQVhkqKVqxCUgHdCl5gU9CKG/2YkhDyCIIxDoIP80Ud+NhxasQ0hKkZYQACSAIBlQ9jWkI1961xAysCAUgD6muX3iIToZilBaFxJv66igMfxRkKUlSkhxICzM2CiQJ9jaiFNqKjKoqo8XwxUXytpCs0pMgklCUgoMjUSTbUSaOWhZG32HVhvv0FVrCwMzA9YNEY7AgapkDSf7bV4hxhQYfC2gEQUmApREgXF4IvtXrvZjtdh3mm0qVqjxN3UtKhtAEqmnnhqCX0jeQgHLpvA+9CtsqCoNwQSJibc6a4vCiyglSUHcpi+oEdaWqSsxMwk7212FRrRu1JMbRzqLGMoVMj0Nx0okNEaaaVtxq0mJ6/amHm/H+zBCs7Ai8lM7/AOH50hwPEHGFGQoxMpvbqeVeuvNT5mwHXnUDnDwtJQpIuDm8tyf6VrPyamqnSsdn8b3qZJJPKrjgLi503O1VTgXZR9hzL4VtkZgu4InQEc7Cr5gMCMuYmyNbWKhp8/eozs3xWvtE/gkLRBEz7+d7DzqsYjsu2zikOJBGZBMZiqFJMctwaumJiG/DGqZOtr2G+9I8S3DhIASQgEC03Krk68qUys4egmIwpWnKeh8gBBqvY7BlCrkX3G+16s4xeWStKlTskaTqT0ih8U0HU5hIF4Jywekg/W9qUugrGOYKnEfhoc8KlXI8KSmAAP1aqFQ4LEYxtIQ1hPh1zm5JvOo2qPs813KjmSrxRC5lJiNxcGrrwpRWkKUUhRUDzBA0P1rpvGUJcDxXiSQD/Ctf+sg/9Rq38G7SPvllD6GUoeAHgUoqQSFZVjMnKbiCnkTrpWhgPiynQTHvYRSXso/48M2oTnw65HPJefPSo+UvJD0vnDXlsjImcgmEAXSUfEhM6jKQpI5CKcqdJKHEwVZbxo6g3tP5hrHnVXaxhSh5Y1adRA/y50j1BKfUU/A/DTkBKCSpKkESkLAWCAbESTaiFYjxKe77wj8RkkLj9MxrzQpM32IFBYrDlCyUmWzKQNcpFwD0IginHDlnMkKU2TlUDlSpMg3iCTv151Dj2QwVvAEtEJUsa5C3uByyzPkKVx34ErjDLJknWxMeXLzoVVgImAvKf5VCRI6E1I+2UgKSrOhUELGwVcaaW30oDHYopQtRkygQLXIMR51FvFwn7Qr73GMkT+E0drBaTGu9vrXfY56HMVAF8Qs+5BOvWusKDlBc1L4UqRoHhBHkFBPtQ/Ziz+LEaPr+ZTFO22U55WLGPEPEckjyvtUGKfHhM3mwrMTiJcUqJvHtQrywbaC9/KpL22cYEpKiRrH9qExJzqCgClURPPcWrzvF4rFP4p5bTaltpXlASYgC0i9zMn1p1hcc4RlVnCtiq0xt8Ip3Gw5Y67U9mGsWvPmLbhJvGYE9dDHkaSJ7FY3DKDjS2zH50lQMdUlJqzMcRIWRJFwZ5hXwr8tjTrAcXFiYEHrO+/OxEeVG8pPIukfBOLPKSEvkL/VAMH5a9aJx7GUj9J0M6jY+dZjGU5pTooTA2PTpvRiQVtdU+5G/rUbGgbTXhIGtRuIidZ2H73qVBtHM1KVJB/p9qNAIjD3KzYCPfet4XD5/EoGSSojpokeUCaJLKnBJBCQfCkG5jczUmFwtyCmLybz15x5RT9BzjVBtsqPkIvc2A9zXQwhTlygjMBqZiI+d5qbiKUwgR4ioA+kkn2muGsSTJmcoJHmTPtNTDDPNHNE/AEgea5JP0oR1gF5695SmSJiEgxr1o0KhxRVopxI9mRH1qHh2JT+IZkKWtXQjNA+gqqeynEHIuCFKB/MhzJHnznzpW/ic5JcCh+XxFIUSnRKokZo0O8SNYqx8Rwqcw2Cp94MGk3HQAkKIEqTfqBZSSNLGFJPQ86c1eFYrvA8aQO7XZK8xBtETqOsbVY2sOrL4ClKR8JAHKwPrVb4egOMTkIUggJUNCUgDn5fOrDwjFiRBzAwMpG536b1tnERY+BuqUElcFQEK2329KqfCUKS+1lghPetjYgrZS58ik+9W/gzcQkxG33qu8P8AFimyAIOOfbPl3BHteogWJ0A/xhGqksu5dszaFKkHQyUinHB3CMKlIBGVEpjkhxaYHkkiqXwriTiS604kJWhTQUSqy2y53eYH+Q361Z+FYjKwWzEtoWOeq1fXIarsKrbw/EhQAMEjfeusY+EEBV0rMG3PnVewOK8KVA0ZxvGeBBlI1Mk8ulFvNJkCOZsOvumwSgAd2E38OwjcA2jlQ3arBBaWnGhASuVpGl+Y87+lDYfigdKXyVJDZOQASTE3I38q7SkOr71pTyFaqKwrul62UCbDkRWdaI1rzMuAa92bdW/Gkj2NKOAPf8ViwNFPTPmlJpoJQs+EAJWM6ZtCpBifywT6VXux6suIxM2yukc9AkWNP1RPKwPuyo6puT/WaB4nicoUu0AEwdCdgf3vWsQZWT+9b0l7TPKGGcUhXiRK9AQY2PLzFKCq3w9rHs4heRYF82UkZFhRkiNr2mm2NxmfEGfAQ2ixMAEqJCgdNfDPWgOFYrvjnBsYMG0EgW8pmu3ne8W6IhQ/D0BCgBMc7nQ7Gry6SdxxWfxJMpUlBmPiBKgL/ElVwOopkwohQWIIJgjfKo5gry2mlzakhUqUBJRlUJgnLKAf0qzGLxUzCJvAEGAYvAJEaaTtUXvhUWPDPkp8VlSNOVO8IrKRGxvY/u9VF5KkZFZrhXi1iFWEew96s2CxwCLgm0z5bVE70664iwlKe9A8CiYI0BFvYnSuOGOIzFTl1DRPKguHKDvC0tKJyqaB1vM5hp1pEhxSYnUgz5j/AEqtEujy8ygBBIj50a6UhIIgE2/YrzdHHXW8aU5oFo0MgiR61aWeJZ0BShv8xSss8iC3nypaU3PhJ9TA+hNCMrCQUwZKinXUD9/OtcNcJUtRuciYO0kn6iK7w6FGOZK5HXMaDDsY38NlW+RSzPRBN+ZAAE0HwpmGUpIMhKQOd4n5zUPE1FLCI2ayAzqV5E+9zTJogagDxQDyhP8AenrUJyhJKgDAgwZN7z85oLjeHzAFRMpMnyrgDvFKASDMkZiSFFJNj0M+lcvvFGbw+BWqVEHISLZTumRHSRpRobV7sm9mYTI1GYqHOVSaaYEeIkJAzKvYAxpPrVc7JYgBsIKoK0hKRMfmVMelWKFQdAZHsK6MvKIunB1hakgiANSI05GqX2Zxf4uFn/619R8igEH2NPuDLNouT7T1qkcFxahiWAQfD3rhHTu0ifKxrOd2a1dpWkJeUZhaCppQ3KbKSrysDTPB4vLiXmSbKbZWD0OUOe3fg+lJuJPqxHdHODmSVlQTBKUAxI9hO9ToZcdbJg50oQ1nMjNIlRHOClA/y05eELwWKU222VGfiQroUKyn50XxV8vpZQJAy5lQdj8I9aiVwvMHkEnKt5TqRoU94BmSDykE1txpLWgsSBrplEATyiot3eK07ONThm1KUstoSm5CSo63gC5qi8K7dtN4iXHMQ6m4EIQAQr8pSZOnKrLx7CKxOHcQhSUgkDMQYv8AWknAexDba8ycSlbyZF0JgEfpBMhVXjqT9vKerwMY042HGg4ApI8Khcee+lU3svic2JxSh8KnT8oH2qwIcUk+JYURtlgnzuaqvZc5cTiE83VD3qOaqvayvPfiEbH++lK+MphDq5j8NUiI2NdYtcqI6m9cPrkQd7GevPnROBRuB8dQ2gAzPM3rXD+NJ79ZIEOOBQseRFjMg/Wpu0XZtsIU63aLxmtbURQmA4Q24kXKFbKHPrW/662XdrY2sLSgomFFaFAmEkKR4UmTrnFjztRuBalV5i8gH9QHPc/UGqjhn8RhVFCwt1sgkKQJEkgg6GCCNKsPB3HXlJlt1DapOZSIT4VaCdyJFZ5Y8VKtuJwoUlaVAzAGmhAFBcMxpKCFflBBvewII8iKetswmecHof61Vu0jRbCzdKXUKBMWSvLbyB09KyBt2ew+XCNNX8LceQvp5CheINjICLnKIIOs2v6Ux4GPwkKJmUgxPIVBjGZaEAT4AMvOxI+dP2Aq+HoU4nOIUMqT0MBI86ZNYPKgbkAabRE+etCNL/4kgk38fsofKm+GIKQoEQZtrP7I+VLYR9mi2TjGhZxtaAUnUAhJkT+UmR6VHjny2htxX5lpFt864PlWm1BGNJMAuFTJ55kBtwA+yx60v4y6SwwDrnQDf9LgFPKbEccbQIaE2LqWykm4yHMI/wDSKa4pkZVEXEFQOnv6ikOOdCsSygXGZxyP5YT66mmfEcZkw9tkC8c51oATAr8AUkXSspJ6LAvROJGqYsUx5x/Qk0rwvEshcbyglRCkz0A/raim8SpRTIghJAvOu8RuNafilHmjbQLTUyClaog30QRp1VVs4NjAsZVZlEWueXWqQl4pDSQbHxe4T/7flTvAuFKpHSK6cp9pxehcNxYQDlSmZkiCfrRGCw7SiHA22FgFEwbJIuL7elV5nEjMFGdrjQ2vI86YnFhtOcEDeK5r54vxFiCUJTyiwhMQOXlURxaBqb8pt9aQ4ntA3klStqTjiq3syGW8wylQUsEJgRJkjY8po+HEy1aeK8aSE2MegqvniWIxEIbQQhagkOmyBtruegmuuDcNQpLq3UhRbIESopukKsCec6zTbAvICcKhRCbFdyAAALfWnvX9PRmzgQ1hSkKmAhWZWqoHikRAv8pqku8Tc/3mkNpASgAKSkA5xBJzc7kATVpVx1hCVNlcqSQT4VkRrBITAkV5m1xzuOIrdSQW85TmifDFiOsfenhLdla9D7U8VW2CtLaVGUxMWJMHzAHOl+MShrFBxAgOhLhA/KfhjytPrUHbDI+2080oKym8bigCsKfSUk2bSojSNZ9/vRJw/ZxxD4lknf77UOXBH1rniLnjgHUn0G5oZ1Q30G3M8qcgjlOHaKVJWJCyTGnxHWusHwphEJSFdL2/vWlqCj6WqbDBNyZGmh18ulTdnDbDYdCToSPO1ulO+F4xKkwcsXgHpaq5h39QSeYqHheNgX5nTp9KiTZ1fMqDdEgAfD9/7Uq4xgkvNLBmMpmfLXoYqJjipztwoCbBMG8CTfaBzphxMjIpVwlaNtgfP1qda4atPJcwiAoStnLCHANyPhVH5r+tF9w8lOGUEyEK8Y3ylOSR0BE+lDytlCwHwpsrAcBSpMZlJE5ZuL3I3qPDcVdZKkpCs2dRUiWwpRFjkKgUqHhCsuZJEnWtJEGOHwh7wrANklJtpufqKJRhS20SZShRUoyLJStKpIPKTm9a5RxEODOtmwKlJU7KTC/iSoBMJIP5pAqPA8TSJSG15UwElxxJSgRHgjQRGqtZ50tUw+MOZXepUClD6lSJ/IWQdtcpVUfGBmSANEPWJ3yu/v3pnww960+2qYcW5NjIk5bW5AVyMArN3a0WUmEqkCSki55nNeetMp1Vy+Ti7iChpVxP5lk/QURxye5Ikyoga2gfuKzh+ESXsUtxUEKSgjqADF9bzTrG4ZruFFJzGMybbqtHI2Jot6FPwTsuBUyZhIFybRAnUg3irJh1DNlVZQ5iJHvRfZ7hqEIIO9iCJMetwZ5UzLaUEBSkrBsCpM6XynmeRovTjwfijRSGlRYIH/Usfasw/EyBE9bjamLWIDjYaAOcYdVlD8zbhcSRzkE0x4Q+0+2kOIQpJMCdlk3ROqZN0nqQbRXVvnWZQ1x5cQkE7W0HrTtjAYlxSUKUlIUkqtKtNaziuCS2kJQCkfEQRpyBgwfOtoxiy0xiWVfiMHunE7KGpBtuCfaoutcOJ8DhGUryueMpm67xcX5DQ09wZVCCkiWn1IUk6FDifkKX4xYWQ62kiAFLECcsyUnbSa3wzFlC3ISC24fESYUmAItHlvpUUbH4F+GMYrm5HPRCB96ILyEIaWoAiMskAhMkAG45xSVp2MKuZlx2fSQPoKZvpSWEpUAUwQoG9uXnFTeA7fxyUuJbeQoBaPC4Ba1yknmNYqi9pexpW4VsqGY/ElVgo/qSRvTtErbSpCwUQgoWD4hlBTcHeI8UTHlUKcXMSTMfc0S3HwdVTsu4pCltrJsqCDtGtWfibF23hpHdnoQbehH0pDxf8PGBQ0WkG25Fj66U2Xj8rTgmZSRHU6fOr83ZekGJxOZ0qSbHfoP6mTUONfsBtqepM/SsYytgmPEk5ZJJ+Efl2FvvSrEYsFSVTMz7n+1PUp7PcOgH1FqaM4dR1jL5/u1J8AoWM/6U0XjkpUEmbnYdPlWeUgH4Rk30jregMdh1NKzpgpOvSiBxFKbnfTrQ6uJqViCytEIcalEjUpMH7USG4TxA50ZZPlEAbiOZq5NHvMOtJ2QU25ZTpVPRwcIdBM+Y3OwAq5cBALbohQgTfXQ+xrOzq54JuKYAlpaQuA+hvIqLB4rSmDyBUB7mhUoL6fxm1NYpkwpJQoh5Ag5siblQvMAmBOkgb7R4dSmWktryOqXmSdiUIJymRYkXFtQKYNpGNCHnHO5fACHUheQOEXS4gyNZ+dXqWJvkww/BViCVgjZKhkTH+EXJ9RTbB4MSJMrBsIlIPMJKgSTzPsKV4fhpbKVJcWhOa6i+FgkjQAk3nmTViYYSgWieZuSfPWOZpeyKWCr+HZdKv1k63JUqxBk/6V13veuNEgmRppF0n9+Vc8JTGGZnQknKT+pBMCdb/SiC0EvN5SQEyR0GX/T2o8icJuH4clTxyky8o6WMKP2ArONYZP4SE2PiUqBtoPQRr1pzwlcJChcyT5zufOg3D3glX5rATFht7zRobL2WrQPfrRb6ShpSjBNlDMLAjnRn8KMsAXAER+70pxC+8lCyIFyddTA/fSlMbLs715A493WMbM2BI/ykn7E13gcOEYl1ifA5OXzSSUx1g0v401KwoHQAn5Ufi4V3Tisw0QtSLFKk/C4nnKbxvEV1+mZ0OOKhLbiXswMZsw9Nq2lS1LOckA+Ii22kxqTQLrb9iXkrB+FwJEn151JgXYBkkydTc2tUfGHtJjFnMVJT44y6/EDbKdiPOmbz2VBUU3ygCOgiPOljjwkD1rs4gqUE9ZPpS1whS0EJQ2FBOVMkm91W033ojCYxYS1+IrPClAhAIVlMRHIil+KxI7t9RFwQlMa2A+5qXAuAoaJiRI6gHWOVTlDWHBIaCVZAATKlCIvuD70rPxW0mRRWHJBvafTWlr0pUZtfnaoBX2qbMNuDVCiD0Cv9K5adCktjdS0j0uaNxf4iVIMZVW/uKQcGcIdyq/5eY/KxrbGX4hYX1g5kqiCStIH6Vfs0lb4ehQABVYSD5zHyo7jaSlsLTqE5SOhABjyMGlvDHimytKXdcHBbLDqLJggDnRCcG8tQ8ITNlGbkD3ohheYWUAecfWp3XCmJUBmEawb7ztU9M2wLaUakE7k9OVBdq1KH8PiAAAhzKo7wv7SBSrA4/KuAJE3E/Q8qsGLbL+HdRGqDE8xcetqW9Xp2HGUOIQZvI9RTbgjfd5gNzvVA7I8dztJSTcW/oat+AxRK+YrLOapy7K+2S1Iw7UgNKbfKkqndKFQZ0MwPDQXCMXgMQjMXVNqJ+B5biWZ1hKwiECSSASYqzdqEJXhnUuISuChQCtiFAZp2sTeqQrg+JSSFKLKDfJhmVqC+pI8KT53rXHWiy8r9wr8JYQ4hiSnwJZXnWr/EpcQERqSBVkwb0kSUyLeHQdE9PrVR4A0ltsJCC0k7FMLcPNUnMv5ATVqwavFOu3y+tSHeGw/dtMpXzSkgG1wY+cUM6QrM5mBKW1IUnkomPoBUyM2ZzDrWiVkuYebEBJBKDe6kqvb8qha1cY9oJz2jOsDznU0JbbVkaAESqw579f3agVNAqBUSCNIP1qV9ybD8v7NRrdsTIoMFxTiOwPSleFeQuwcSSo3RlVIVoJVEWGlcfxza3whaiAFBMixBcChn8kkT1tQOEeWlRTG6gDNu8a6clJhYHU0aOPNcc0FTz8X/AOoH3NT4LLm7tSvA8hOUk/C4kWHvah3laXk3t5qitNLCszahEKJHv9q6vTMzwjikEpEA6KQbpV1A2PUUWFW8KcvrP7FCsYkqADllARniQrlmAvI5ipnHIvnRflc0tbCVpoDW5/fyrWGN1HehEr2kxPqakJtA9anV2cdOIJaKd1GdeZmpuHYolKQYJEyIi0wfWKjRiRISVQdQK20Aldt4Mf5qPfTh7hcSUyg3y/CT+k6eouKG4iuT1P8AasbXJJPK/wC/Ko3xOlt6zv2egpIiZ3pHhT+K+QTMRbrFNXFxmnWkGG0J3Uo36VrjJYm044q+osrBVJt9pig+Hv2giusc54FjmoD6VrAu+EA+s0THRjMJicqiJ1/cVM45nSSQTEi8X60My0gk5hrYeddP5QRqFdTIipvk+uuGLClyE2Fz0FWzBvwgkxG3raqs22Sbco8/arLw9/JlWoeBFtAYUbAkfp/rWef2qPP8O45hn1JIKVAmU9CT+5r1zsl4kJcN5Amqb20CQGyUiZOVQ/THwzuAdOhp/wBjH5aCegttFH5f2mynKtPaMILBBjK7DJzaeIxPlFUx/iykK7h/CuBxrw5mHFJ8G35hmGu9p1p12yRnwwj8qkqF4vMe0E0F/vLDPpSzjnCw6z8DyZ/ERYZCQD4o+1Tj4O+RXDcazmBbbeQsQPGpO36spUT6mrbgHj8W0G/75/0qpcJwbSJDS3XEKFi6dPKwN+tWZtaEwlMgWJB/dpP0o4Sbi/DStLa58bCw4g5Z8QPiHOCCQY2qTH4wOrbSIHg7zLlIVJ0mdDraK4axxKoA+EFVzuQQJHuaTYRZddcfCgCYShPRIgdevrT3qFDLEWEX62mlXEeKISgpz5RBKlWkAankKJdxqW21BxY7w/lmCa8y49jSrCPOb94EpjRSUqTpzkm9PGbFM8TiFtYp7I2QcsIKjYhhMqEC6leIm8edE8RQ/CVurZAOVwqSFBSikQlWyUqy+EgTNQ8V/hH2oWFF9poOBaCrKRlBCVEeHONL7V0tQbQltTYV3alJC72kTcE6mZkWtVbhKILkeQ+aq0+0SFLFilZj1JrtkyR5J+prpv4V/wA//dXREpcLiwTfXcfvajO8HSleKauVclAW1vrWl5k7ggTfQ2+9LUBrIF64W/FBeIzcC0+1cNjwkn4gd6jQ2PcA/CPM/SancdBfA0JSCPOZiocRbuwOp+VQYkDOg6mJ+lCj9t+yvSoHnbnz05UOy9cg6GDXWJVfzvU/Hp1DiiLkaUlwK5CPU/Omzw8MelIsOhSXNDE3jWKrFFMMZictomSdeVTskEWilnEYBBBJtNzNT4V+1WDTDIMzYnauscgZs1p0P964wzxjap8UyYClGw5fT2qL5XBPB206qMC0U8QMul4m2ygrVJ5ztyPnSBlZNwLG379Kd4fDqUyT+ZJlIG43HqPpXPn5aeiLth8DCRcCcp5oNxPUGQfKnfZB+EJnpedKrvahUob3GaQfPl0385px2fCghMDlV3/EZ76tXGnCoMtiIcXBneJI8r1W32CqRYvNgHKPiUjZUHcaEidKfcaw3eBkJ1JMBOshBNhzMUtxWMZeAOISWcQkXUpJgndSSn4Z3FLHh2peD40hMxfS/Pr5VaeHAquDlmFHyFgPLeq5wPDpSkAkLEyCCYM+dWR10ZCkWzCPTeoy8gBxDGqS2tdgpw5R5KMCPJAJofgris4+Z+396hxuK/EQlYlKUqUen5QamYSkEkGIE3mNYtTt4fxH9oAnuVvwM4EAxewJt5gV51xZHeYHKhQUEtspPLMTnVHuAfKvQeIIJKEqgpCVqI2+Egff2Neb4bhDjDKhnzNrQlYHWJJ6Ha1X+PwnLycLXGAdUoZSptAI5QAJndBvetY7iDa21lCs6SUwocwMp+YNMuHcKbdwbfeSqE2AJFlC6TBuD9RVUVhA02W0/wDz8gM7Jv7yaeNnkEzPxJ/y/esQrwH+f/urhv4h6Vjf/hn+cT71v62hLiDrH601ziz4ff6isdWM3+cVrFK8Pv8AUUAQ2ZJ8vtUDB8KvOu0q8fprULRsrzoA1xR8PMJNc4j40DppWOfEANhFcYk+NM7ClrXAOTdQHQVpYsDtUTi4WDtA+lFOC3rUXiogxKxFAMt6R+a/pUuPV4FeRoYuEITFyNuYOoqoVR8XbIv5CosC5RmIWhdlGxAg0vSIMAR9wK0njRHeEBI/tanIbzpAOnSkOBWQRf62pw04d5/e9Y5KxEt4cSIAgXqw8Ksoe3rzpNhcMq5M5ftTrBiCFDbQH61ll/1at9s8JkfQzaFHvE9AqZHooH3qz8F4dlATppt61Xu1LneY7DoN8rdz5q/1q+8Mw6fCqbDrFutGXiQivjWEU4w4gHu1ocStparKnLIg8pKh60jexCltlvEAIfyyNLwSDB5iIirM5h5UUOrz94gpyBKj4bqCgo9fzbxXnHF3F9w2L52XFJKiZNue8708J8uUVdOGMFCW0zIH0FPWhmVY2MQNI/rVZ7N8S75hJnxiUrvyi/rVgwDhzA2i/pWee96HCriy4XjFIEqaaAAJjw5SSoc7k+1FukQSLlSGco6OHXrrUXEAG8cxmnK+2tpZ2kSoDrZS6i4QIU0yr/kr7iVW8EhxlXMgZSJp6mjPuMJGR03zJbULWjwwfW5qjp8WGxCESUoWpKZMkDl6VauKYRQTiHVOKIcQUFJukFSh4hvMWqi4B11lpxXwpXndmZKvEQmBt4tz5U8eEd9lW3W1MQ6qFNqSpFsvhAMpnRUnXpSPiqww+GFwG1qD6T+lSpBSTym9W/h7BC8JpZLhJFpPh1FVftpgQ66Ewc/dKiAdUqtp51eF3SsVNr4j5CtI+A/zD61lZW0Z1t7f+auMR8Pv9RWVlVDTH4vSoWTY+darKWQFr+M+Q+lR4j/xPSsrKIBLnxD+UfSih8NZWVl7OFvFPhPlXJHwVlZVYeBQCvipjih4keX3rKynn6J1hT4x505w+vqfpWVlKrh64fwx++VFYM+H3rKyua+DJn0j+OmL92L+qq9A4H8J/wAvzisrKvP0PYdDhLiZJP4ka7cvKvPeNfFiP5x9BW6ypx/0KK7FGFORyT/0mrzwvVPkqsrKd8lPCDtIPxMN0dMf/iXRbA/ET+9K3WUvRs42PwgP/uI+prz7tAf+GH/lND/+iaysqsAtuE/5X8iv+2lOI/8AjW//AClf9VbrKPx/5or/2Q=="/>
          <p:cNvSpPr>
            <a:spLocks noChangeAspect="1" noChangeArrowheads="1"/>
          </p:cNvSpPr>
          <p:nvPr/>
        </p:nvSpPr>
        <p:spPr bwMode="auto">
          <a:xfrm>
            <a:off x="1679575" y="-1279525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3074" name="Picture 2" title="Greek red-figure vase painting of woman sacrificing pig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1387476"/>
            <a:ext cx="2027887" cy="284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Demeter</a:t>
            </a:r>
            <a:r>
              <a:rPr lang="en-US" sz="4400" dirty="0"/>
              <a:t> </a:t>
            </a:r>
            <a:r>
              <a:rPr lang="en-US" sz="4400" i="1" dirty="0"/>
              <a:t>:</a:t>
            </a:r>
            <a:br>
              <a:rPr lang="en-US" sz="4400" i="1" dirty="0"/>
            </a:br>
            <a:r>
              <a:rPr lang="en-US" sz="4400" dirty="0" err="1"/>
              <a:t>Demophon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4648200" cy="4114800"/>
          </a:xfrm>
        </p:spPr>
        <p:txBody>
          <a:bodyPr>
            <a:noAutofit/>
          </a:bodyPr>
          <a:lstStyle/>
          <a:p>
            <a:r>
              <a:rPr lang="en-US" sz="1600" dirty="0"/>
              <a:t>While grieving for her own daughter, Demeter disguises herself as old woman</a:t>
            </a:r>
          </a:p>
          <a:p>
            <a:r>
              <a:rPr lang="en-US" sz="1600" dirty="0"/>
              <a:t> King </a:t>
            </a:r>
            <a:r>
              <a:rPr lang="en-US" sz="1600" dirty="0" err="1"/>
              <a:t>Celeus</a:t>
            </a:r>
            <a:r>
              <a:rPr lang="en-US" sz="1600" dirty="0"/>
              <a:t> of Eleusis hires her to be a nurse for his son </a:t>
            </a:r>
            <a:r>
              <a:rPr lang="en-US" sz="1600" dirty="0" err="1"/>
              <a:t>Demophon</a:t>
            </a:r>
            <a:endParaRPr lang="en-US" sz="1600" dirty="0"/>
          </a:p>
          <a:p>
            <a:r>
              <a:rPr lang="en-US" sz="1600" dirty="0"/>
              <a:t>The disguised Demeter tries to make </a:t>
            </a:r>
            <a:r>
              <a:rPr lang="en-US" sz="1600" dirty="0" err="1"/>
              <a:t>Demophon</a:t>
            </a:r>
            <a:r>
              <a:rPr lang="en-US" sz="1600" dirty="0"/>
              <a:t> immortal by  feeding him ambrosia and hiding him in the fire every night</a:t>
            </a:r>
          </a:p>
          <a:p>
            <a:r>
              <a:rPr lang="en-US" sz="1600" dirty="0"/>
              <a:t>then one night </a:t>
            </a:r>
            <a:r>
              <a:rPr lang="en-US" sz="1600" dirty="0" err="1"/>
              <a:t>Demophon’s</a:t>
            </a:r>
            <a:r>
              <a:rPr lang="en-US" sz="1600" dirty="0"/>
              <a:t> mother, </a:t>
            </a:r>
            <a:r>
              <a:rPr lang="en-US" sz="1600" dirty="0" err="1"/>
              <a:t>Metaneira</a:t>
            </a:r>
            <a:r>
              <a:rPr lang="en-US" sz="1600" dirty="0"/>
              <a:t>, catches her “burning” the baby, and freaks out</a:t>
            </a:r>
          </a:p>
          <a:p>
            <a:r>
              <a:rPr lang="en-US" sz="1600" dirty="0"/>
              <a:t>as a result, </a:t>
            </a:r>
            <a:r>
              <a:rPr lang="en-US" sz="1600" dirty="0" err="1"/>
              <a:t>Demophon</a:t>
            </a:r>
            <a:r>
              <a:rPr lang="en-US" sz="1600" dirty="0"/>
              <a:t> cannot be immortal, but he will get </a:t>
            </a:r>
            <a:r>
              <a:rPr lang="en-US" sz="1600" dirty="0" err="1">
                <a:solidFill>
                  <a:srgbClr val="FF0000"/>
                </a:solidFill>
              </a:rPr>
              <a:t>kleos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and an annual mock-battle festival</a:t>
            </a:r>
          </a:p>
          <a:p>
            <a:r>
              <a:rPr lang="en-US" sz="1600" dirty="0"/>
              <a:t>parallels with Persephone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AutoShape 2" descr="data:image/jpeg;base64,/9j/4AAQSkZJRgABAQAAAQABAAD/2wCEAAkGBxQTEhUTExQWFhUXGB0WGBgYGBweHBocGB0dHB4aHB8dHCgiGholGxwaIjEhJSkrLi4uGh8zODMsNygtLisBCgoKDg0OGxAQGiwkHCQsLCwsLCwsLCwsLCwsLCwsLCwsLCwsLCwsLCwsLCwsLCwsLCwsLCwsLCwsLCwsLCwsLP/AABEIANIA8AMBIgACEQEDEQH/xAAbAAACAgMBAAAAAAAAAAAAAAAEBQMGAAECB//EAEYQAAEDAgQDBgQEBAMGBAcAAAECAxEAIQQSMUEFUWEGEyJxgZEyobHBI0JS8BRy0eFigvEHFSRDssIzc5LSNFNUY5Oio//EABgBAAMBAQAAAAAAAAAAAAAAAAABAgME/8QAIREBAQADAAICAwEBAAAAAAAAAAECESExQRJRAyJxMmH/2gAMAwEAAhEDEQA/APMcO3HWplYcE122f2KKw6SYjXrXPWkQKZAGmtcpw9pMexm3lReISB4jt+wK5wz0jTWL8tz8qnqnWC4c4SClFjpoCaaJ4C8ROQe6dvWswRlQubmJGwSBp71a+FuRIlKstrqBMDbmazyz1TmKs4bD5XAlaY8xTR9WUWE6RAqwupS4mFInlIgjTebeVDvcOLZk3SJObnG3nUW7qpCngzHxr5JJ9Ry9KLDJBzTmE6+dqm4I1KwEWkzf/EDPpemuDcbUE6XQLCLmBUagIeJ4htlbQcBCXTkSsXSFWhKouJnXTWnTPCIZQ5oUplQJ/PKkx5W1pF/tGwn/AAayPyFLiSOhqydnMSXcAl1QA7wJ03KT1NqrKT4ylvoTC4Qq+MX+IXi1TuYXlruKPVh+VtvTlUmGajXyNTMVWlf8PvpXC0EiPp97U7xGFtAFCfwtrgxM2qvinZenAAbHnXD2HSU63FtqZKEiCCAedBIZCVHXT06UrwdLm2IHwzPvRuHwgi4j7GpSIuKheeITrc60HUCsPlEqPhn9ihMaSNJSDpFFYsg66CKUP4krNrtibjfy2iaRe2ltFQi5HOfvWHCKEG3mf7a1Kl7LCRG/nIEx9q3/AB3gmJRBnnCQAT849qPiZRxLDuAiwgxHLle9Ru4ZaBnULaGDp5imfElFSyg6tKlQUqO8I1AUYTIF43g13h3jCkgRZRSkqGbmBMwoa1pIWyROJnXxfaoMQAZzW9aI4kgZiQnKDfSPO216gxMEXok0RI+QJBsP3vUS2r0PxY3SAbzJ+1NeIINrQcokdf3ettaiWYVmf60ehkKIiRltWsEwkkgkgxailgJzW1mSY2G1F3s1d408c4TsJV9hRXD0C5NrwPKBEdZoJhBWpazN7J85gfKrBw5saEWCgnXQg/1NPLkEMsHhykeEKUodBam+EWu6kmdo8MJPMkjeommgb/GkkEk2ACExH+Ko041tXgbIUtf/AC+7IToYMkRA3rHazNAKnCE2EgqTlmDoSSLSfWrU3hQpChqQCoiDYxbMDp7VSOGYfEygh7Dsr+F1DZUQUjqNDfQGKsmCwDzaHSXypESm0Ez+VV4Um9t6m/0wXCEkZF6qReBuN/WKMw+ByqUkXKFqjqDJHrlimWFwwNwINpHpU6D8PI79R4feMtT/AEtkHa5M4TEDbuli/wDKZqT/AGbS7wpCUxmSkW1OpvRfaBTRbOHU4EqdzoBJGhsT53pex2ewzODCG8RkcH4bOJIIWPFmhRRog3F9RVzs0R02FSExeNPI60S0yLkSdzReGwzyG0NOrK1JSYcJzKVtJMD6VjCSBeL/ALvSnCtRYi8H0qFS432o11ECdqUYpsmQL09jTTvjSQD0JoR9kJGt/nUzr0WBPX0qOc1zrNZ3qpxApqQdhQ7jIABotwmTI8qgfE/u1MKx2x4h3LJiczhyCOtyfOPrS7giiVd2qCnL+skgDmkAGl3+0bFEOtt6BIJ9VdfahsNxV51CFIaC3EeEhRsUzMiVZgfWOVbY4fqm3qyrTBVYGLBxKyQDM6kctqzCqzHxXvokiSCqYy8yJ88tA4t/EDK4G8oJClIDralpVqJHL51MvEOOOoORxCh8QcRCSkiypSLRJt1pXEbbxwKXlAmVT40qkhQJ8J8VguDGl6283cBIzmCCMpMhOgy6SLyqwvSpzEOBAL6cjqXCjmVRzkmADzNSuuqUmRFx+bRRvr9aLOm5xrqlQDcR4SeXL0NqFIi/K96nSuwBvHoPQDQUBxVwhCiTsALc6eM6VpA6suO5v8QFWTGp5xy18qA4Zw+IWT5CNaJfdkwL31+sdK0yvjRDG0EqtIqLi6w2z1X4R5nWmuBAyL5gTPK1I+LOd4823fKkCTyzb0TtCbALQlO1sgHPxb/UT0pzhkgGMpEKzdMwO5/elLEYUJASq6Q4W1Qk+EJkhUgfCaeMFIadUSFJzALG6CkgA8xP3qctnOC2mACCoBZEeIH9U1aOGpi8CANhVU4PjhnKVJ5ESOtXJlBVHdxJ1k200rLJcqLiPZ1WKUC2U4cmyloFzAkHLoqdDP8AausLgf4fCpZ7wuArICpGaAbA8vLalXH+1L+FIDTa1OCCpvJnStCiU5kLQZEGNQDVnwKVOMtLUyptRAUpKtQVXt10pXG66NxrAuKFlSNJJps63lSJB+I6dRP2qPDsnNBuk6EjpprrO9SvpJZUTAKVJUD5KE+kEijX2mvCu1LLq3sc44QS0tBSCoghsmxQNDtV4wXH2W8I2tOJUyQkLWG2u9KwD8KxokTN7RVe7d8MGHxYddzDD4kFl2B8JGhE23keVOOwnC2nMBjkNFSkLDqEqMBSgBaY6CtLq4yifT0/FYgKDSxJlObkSCBttrQZctynSaXdm3IwmHTJOVEQdo2vrRzrsHa1ZSlYkVJTHWgy3CiOe9acxmgAvUJxBzeKAVfQGq2ekWKwcSoRJoVo5fP70RjMUQYEGZg0ArFpgXk9Tr1qTEuOgyrXp50GvQ6j7VovxBMQeVcuYoZeXrS+NLapduezoeQp1M50CYA+KPvXnDeLUmImx8QOnqPtXtL5mCOUH+1VbtDhUodQ6gAAhTa7CDIkTbzvrpW348+apZT2RcAxaHXk5kJTEflF/YadKvzT8pIMZefKvMWMSG1yFJy5oHP5bVfOGYlK0gG8gi3Ij+tLOFBuK4cghBgTMmft0oPjPChlC0iSKYOP3Cf3ai2riOe1R/3a4pDeFAPPpSLjS860tg2v/rVt4rgihcj4ToT11B61UsOyVY1KdgAI961w+05G7GDKWBzKRv0m3I0vawwi2lWnEYAobmRYRHP9zSgDxQPWiZHptm0qAubRz6e1LsRwguPFaVEyAqQJFxPuDIorjeNOGdaWIIyk5Tv4hfqbVPwFa3SpQSG2zrIlRN9P0g2q8dyfJPlNguzSwElGMRN5SpCpEkn8pN/6054RwJ1BOd4r5AJy2O3ivaAYp7wbgIKRkdS0r/CTPqf7U9GHyQjFJ00eTFh+oxZSeZABG4i9Z5ZWq8En+4BiW1JulUeBwWKVdeYnWkXBmuKpdS240UgG6nSgAAGJF5VPQGvV8FwopSq6VAjwkRf7THpSvCMkZmHkGEHwLFyk7Cdcik3HKCn8oqdagt6FYwyUBYaBupSjcwCTJyzoP8OgpmkiBJ2oHFJKSD+VU32kWKSdJ5cwamw6zmUTaAIqOmJQTreyikewUN6YtIzJdT/MPcSPrQPxJIiIII52+4osLg5huEz1iRNVJU1V+1zRcweIKQlctxlOsxP10pR/sVRGCJ37xwEHoaYdpkFQVhkqKVqxCUgHdCl5gU9CKG/2YkhDyCIIxDoIP80Ud+NhxasQ0hKkZYQACSAIBlQ9jWkI1961xAysCAUgD6muX3iIToZilBaFxJv66igMfxRkKUlSkhxICzM2CiQJ9jaiFNqKjKoqo8XwxUXytpCs0pMgklCUgoMjUSTbUSaOWhZG32HVhvv0FVrCwMzA9YNEY7AgapkDSf7bV4hxhQYfC2gEQUmApREgXF4IvtXrvZjtdh3mm0qVqjxN3UtKhtAEqmnnhqCX0jeQgHLpvA+9CtsqCoNwQSJibc6a4vCiyglSUHcpi+oEdaWqSsxMwk7212FRrRu1JMbRzqLGMoVMj0Nx0okNEaaaVtxq0mJ6/amHm/H+zBCs7Ai8lM7/AOH50hwPEHGFGQoxMpvbqeVeuvNT5mwHXnUDnDwtJQpIuDm8tyf6VrPyamqnSsdn8b3qZJJPKrjgLi503O1VTgXZR9hzL4VtkZgu4InQEc7Cr5gMCMuYmyNbWKhp8/eozs3xWvtE/gkLRBEz7+d7DzqsYjsu2zikOJBGZBMZiqFJMctwaumJiG/DGqZOtr2G+9I8S3DhIASQgEC03Krk68qUys4egmIwpWnKeh8gBBqvY7BlCrkX3G+16s4xeWStKlTskaTqT0ih8U0HU5hIF4Jywekg/W9qUugrGOYKnEfhoc8KlXI8KSmAAP1aqFQ4LEYxtIQ1hPh1zm5JvOo2qPs813KjmSrxRC5lJiNxcGrrwpRWkKUUhRUDzBA0P1rpvGUJcDxXiSQD/Ctf+sg/9Rq38G7SPvllD6GUoeAHgUoqQSFZVjMnKbiCnkTrpWhgPiynQTHvYRSXso/48M2oTnw65HPJefPSo+UvJD0vnDXlsjImcgmEAXSUfEhM6jKQpI5CKcqdJKHEwVZbxo6g3tP5hrHnVXaxhSh5Y1adRA/y50j1BKfUU/A/DTkBKCSpKkESkLAWCAbESTaiFYjxKe77wj8RkkLj9MxrzQpM32IFBYrDlCyUmWzKQNcpFwD0IginHDlnMkKU2TlUDlSpMg3iCTv151Dj2QwVvAEtEJUsa5C3uByyzPkKVx34ErjDLJknWxMeXLzoVVgImAvKf5VCRI6E1I+2UgKSrOhUELGwVcaaW30oDHYopQtRkygQLXIMR51FvFwn7Qr73GMkT+E0drBaTGu9vrXfY56HMVAF8Qs+5BOvWusKDlBc1L4UqRoHhBHkFBPtQ/Ziz+LEaPr+ZTFO22U55WLGPEPEckjyvtUGKfHhM3mwrMTiJcUqJvHtQrywbaC9/KpL22cYEpKiRrH9qExJzqCgClURPPcWrzvF4rFP4p5bTaltpXlASYgC0i9zMn1p1hcc4RlVnCtiq0xt8Ip3Gw5Y67U9mGsWvPmLbhJvGYE9dDHkaSJ7FY3DKDjS2zH50lQMdUlJqzMcRIWRJFwZ5hXwr8tjTrAcXFiYEHrO+/OxEeVG8pPIukfBOLPKSEvkL/VAMH5a9aJx7GUj9J0M6jY+dZjGU5pTooTA2PTpvRiQVtdU+5G/rUbGgbTXhIGtRuIidZ2H73qVBtHM1KVJB/p9qNAIjD3KzYCPfet4XD5/EoGSSojpokeUCaJLKnBJBCQfCkG5jczUmFwtyCmLybz15x5RT9BzjVBtsqPkIvc2A9zXQwhTlygjMBqZiI+d5qbiKUwgR4ioA+kkn2muGsSTJmcoJHmTPtNTDDPNHNE/AEgea5JP0oR1gF5695SmSJiEgxr1o0KhxRVopxI9mRH1qHh2JT+IZkKWtXQjNA+gqqeynEHIuCFKB/MhzJHnznzpW/ic5JcCh+XxFIUSnRKokZo0O8SNYqx8Rwqcw2Cp94MGk3HQAkKIEqTfqBZSSNLGFJPQ86c1eFYrvA8aQO7XZK8xBtETqOsbVY2sOrL4ClKR8JAHKwPrVb4egOMTkIUggJUNCUgDn5fOrDwjFiRBzAwMpG536b1tnERY+BuqUElcFQEK2329KqfCUKS+1lghPetjYgrZS58ik+9W/gzcQkxG33qu8P8AFimyAIOOfbPl3BHteogWJ0A/xhGqksu5dszaFKkHQyUinHB3CMKlIBGVEpjkhxaYHkkiqXwriTiS604kJWhTQUSqy2y53eYH+Q361Z+FYjKwWzEtoWOeq1fXIarsKrbw/EhQAMEjfeusY+EEBV0rMG3PnVewOK8KVA0ZxvGeBBlI1Mk8ulFvNJkCOZsOvumwSgAd2E38OwjcA2jlQ3arBBaWnGhASuVpGl+Y87+lDYfigdKXyVJDZOQASTE3I38q7SkOr71pTyFaqKwrul62UCbDkRWdaI1rzMuAa92bdW/Gkj2NKOAPf8ViwNFPTPmlJpoJQs+EAJWM6ZtCpBifywT6VXux6suIxM2yukc9AkWNP1RPKwPuyo6puT/WaB4nicoUu0AEwdCdgf3vWsQZWT+9b0l7TPKGGcUhXiRK9AQY2PLzFKCq3w9rHs4heRYF82UkZFhRkiNr2mm2NxmfEGfAQ2ixMAEqJCgdNfDPWgOFYrvjnBsYMG0EgW8pmu3ne8W6IhQ/D0BCgBMc7nQ7Gry6SdxxWfxJMpUlBmPiBKgL/ElVwOopkwohQWIIJgjfKo5gry2mlzakhUqUBJRlUJgnLKAf0qzGLxUzCJvAEGAYvAJEaaTtUXvhUWPDPkp8VlSNOVO8IrKRGxvY/u9VF5KkZFZrhXi1iFWEew96s2CxwCLgm0z5bVE70664iwlKe9A8CiYI0BFvYnSuOGOIzFTl1DRPKguHKDvC0tKJyqaB1vM5hp1pEhxSYnUgz5j/AEqtEujy8ygBBIj50a6UhIIgE2/YrzdHHXW8aU5oFo0MgiR61aWeJZ0BShv8xSss8iC3nypaU3PhJ9TA+hNCMrCQUwZKinXUD9/OtcNcJUtRuciYO0kn6iK7w6FGOZK5HXMaDDsY38NlW+RSzPRBN+ZAAE0HwpmGUpIMhKQOd4n5zUPE1FLCI2ayAzqV5E+9zTJogagDxQDyhP8AenrUJyhJKgDAgwZN7z85oLjeHzAFRMpMnyrgDvFKASDMkZiSFFJNj0M+lcvvFGbw+BWqVEHISLZTumRHSRpRobV7sm9mYTI1GYqHOVSaaYEeIkJAzKvYAxpPrVc7JYgBsIKoK0hKRMfmVMelWKFQdAZHsK6MvKIunB1hakgiANSI05GqX2Zxf4uFn/619R8igEH2NPuDLNouT7T1qkcFxahiWAQfD3rhHTu0ifKxrOd2a1dpWkJeUZhaCppQ3KbKSrysDTPB4vLiXmSbKbZWD0OUOe3fg+lJuJPqxHdHODmSVlQTBKUAxI9hO9ToZcdbJg50oQ1nMjNIlRHOClA/y05eELwWKU222VGfiQroUKyn50XxV8vpZQJAy5lQdj8I9aiVwvMHkEnKt5TqRoU94BmSDykE1txpLWgsSBrplEATyiot3eK07ONThm1KUstoSm5CSo63gC5qi8K7dtN4iXHMQ6m4EIQAQr8pSZOnKrLx7CKxOHcQhSUgkDMQYv8AWknAexDba8ycSlbyZF0JgEfpBMhVXjqT9vKerwMY042HGg4ApI8Khcee+lU3svic2JxSh8KnT8oH2qwIcUk+JYURtlgnzuaqvZc5cTiE83VD3qOaqvayvPfiEbH++lK+MphDq5j8NUiI2NdYtcqI6m9cPrkQd7GevPnROBRuB8dQ2gAzPM3rXD+NJ79ZIEOOBQseRFjMg/Wpu0XZtsIU63aLxmtbURQmA4Q24kXKFbKHPrW/662XdrY2sLSgomFFaFAmEkKR4UmTrnFjztRuBalV5i8gH9QHPc/UGqjhn8RhVFCwt1sgkKQJEkgg6GCCNKsPB3HXlJlt1DapOZSIT4VaCdyJFZ5Y8VKtuJwoUlaVAzAGmhAFBcMxpKCFflBBvewII8iKetswmecHof61Vu0jRbCzdKXUKBMWSvLbyB09KyBt2ew+XCNNX8LceQvp5CheINjICLnKIIOs2v6Ux4GPwkKJmUgxPIVBjGZaEAT4AMvOxI+dP2Aq+HoU4nOIUMqT0MBI86ZNYPKgbkAabRE+etCNL/4kgk38fsofKm+GIKQoEQZtrP7I+VLYR9mi2TjGhZxtaAUnUAhJkT+UmR6VHjny2htxX5lpFt864PlWm1BGNJMAuFTJ55kBtwA+yx60v4y6SwwDrnQDf9LgFPKbEccbQIaE2LqWykm4yHMI/wDSKa4pkZVEXEFQOnv6ikOOdCsSygXGZxyP5YT66mmfEcZkw9tkC8c51oATAr8AUkXSspJ6LAvROJGqYsUx5x/Qk0rwvEshcbyglRCkz0A/raim8SpRTIghJAvOu8RuNafilHmjbQLTUyClaog30QRp1VVs4NjAsZVZlEWueXWqQl4pDSQbHxe4T/7flTvAuFKpHSK6cp9pxehcNxYQDlSmZkiCfrRGCw7SiHA22FgFEwbJIuL7elV5nEjMFGdrjQ2vI86YnFhtOcEDeK5r54vxFiCUJTyiwhMQOXlURxaBqb8pt9aQ4ntA3klStqTjiq3syGW8wylQUsEJgRJkjY8po+HEy1aeK8aSE2MegqvniWIxEIbQQhagkOmyBtruegmuuDcNQpLq3UhRbIESopukKsCec6zTbAvICcKhRCbFdyAAALfWnvX9PRmzgQ1hSkKmAhWZWqoHikRAv8pqku8Tc/3mkNpASgAKSkA5xBJzc7kATVpVx1hCVNlcqSQT4VkRrBITAkV5m1xzuOIrdSQW85TmifDFiOsfenhLdla9D7U8VW2CtLaVGUxMWJMHzAHOl+MShrFBxAgOhLhA/KfhjytPrUHbDI+2080oKym8bigCsKfSUk2bSojSNZ9/vRJw/ZxxD4lknf77UOXBH1rniLnjgHUn0G5oZ1Q30G3M8qcgjlOHaKVJWJCyTGnxHWusHwphEJSFdL2/vWlqCj6WqbDBNyZGmh18ulTdnDbDYdCToSPO1ulO+F4xKkwcsXgHpaq5h39QSeYqHheNgX5nTp9KiTZ1fMqDdEgAfD9/7Uq4xgkvNLBmMpmfLXoYqJjipztwoCbBMG8CTfaBzphxMjIpVwlaNtgfP1qda4atPJcwiAoStnLCHANyPhVH5r+tF9w8lOGUEyEK8Y3ylOSR0BE+lDytlCwHwpsrAcBSpMZlJE5ZuL3I3qPDcVdZKkpCs2dRUiWwpRFjkKgUqHhCsuZJEnWtJEGOHwh7wrANklJtpufqKJRhS20SZShRUoyLJStKpIPKTm9a5RxEODOtmwKlJU7KTC/iSoBMJIP5pAqPA8TSJSG15UwElxxJSgRHgjQRGqtZ50tUw+MOZXepUClD6lSJ/IWQdtcpVUfGBmSANEPWJ3yu/v3pnww960+2qYcW5NjIk5bW5AVyMArN3a0WUmEqkCSki55nNeetMp1Vy+Ti7iChpVxP5lk/QURxye5Ikyoga2gfuKzh+ESXsUtxUEKSgjqADF9bzTrG4ZruFFJzGMybbqtHI2Jot6FPwTsuBUyZhIFybRAnUg3irJh1DNlVZQ5iJHvRfZ7hqEIIO9iCJMetwZ5UzLaUEBSkrBsCpM6XynmeRovTjwfijRSGlRYIH/Usfasw/EyBE9bjamLWIDjYaAOcYdVlD8zbhcSRzkE0x4Q+0+2kOIQpJMCdlk3ROqZN0nqQbRXVvnWZQ1x5cQkE7W0HrTtjAYlxSUKUlIUkqtKtNaziuCS2kJQCkfEQRpyBgwfOtoxiy0xiWVfiMHunE7KGpBtuCfaoutcOJ8DhGUryueMpm67xcX5DQ09wZVCCkiWn1IUk6FDifkKX4xYWQ62kiAFLECcsyUnbSa3wzFlC3ISC24fESYUmAItHlvpUUbH4F+GMYrm5HPRCB96ILyEIaWoAiMskAhMkAG45xSVp2MKuZlx2fSQPoKZvpSWEpUAUwQoG9uXnFTeA7fxyUuJbeQoBaPC4Ba1yknmNYqi9pexpW4VsqGY/ElVgo/qSRvTtErbSpCwUQgoWD4hlBTcHeI8UTHlUKcXMSTMfc0S3HwdVTsu4pCltrJsqCDtGtWfibF23hpHdnoQbehH0pDxf8PGBQ0WkG25Fj66U2Xj8rTgmZSRHU6fOr83ZekGJxOZ0qSbHfoP6mTUONfsBtqepM/SsYytgmPEk5ZJJ+Efl2FvvSrEYsFSVTMz7n+1PUp7PcOgH1FqaM4dR1jL5/u1J8AoWM/6U0XjkpUEmbnYdPlWeUgH4Rk30jregMdh1NKzpgpOvSiBxFKbnfTrQ6uJqViCytEIcalEjUpMH7USG4TxA50ZZPlEAbiOZq5NHvMOtJ2QU25ZTpVPRwcIdBM+Y3OwAq5cBALbohQgTfXQ+xrOzq54JuKYAlpaQuA+hvIqLB4rSmDyBUB7mhUoL6fxm1NYpkwpJQoh5Ag5siblQvMAmBOkgb7R4dSmWktryOqXmSdiUIJymRYkXFtQKYNpGNCHnHO5fACHUheQOEXS4gyNZ+dXqWJvkww/BViCVgjZKhkTH+EXJ9RTbB4MSJMrBsIlIPMJKgSTzPsKV4fhpbKVJcWhOa6i+FgkjQAk3nmTViYYSgWieZuSfPWOZpeyKWCr+HZdKv1k63JUqxBk/6V13veuNEgmRppF0n9+Vc8JTGGZnQknKT+pBMCdb/SiC0EvN5SQEyR0GX/T2o8icJuH4clTxyky8o6WMKP2ArONYZP4SE2PiUqBtoPQRr1pzwlcJChcyT5zufOg3D3glX5rATFht7zRobL2WrQPfrRb6ShpSjBNlDMLAjnRn8KMsAXAER+70pxC+8lCyIFyddTA/fSlMbLs715A493WMbM2BI/ykn7E13gcOEYl1ifA5OXzSSUx1g0v401KwoHQAn5Ufi4V3Tisw0QtSLFKk/C4nnKbxvEV1+mZ0OOKhLbiXswMZsw9Nq2lS1LOckA+Ii22kxqTQLrb9iXkrB+FwJEn151JgXYBkkydTc2tUfGHtJjFnMVJT44y6/EDbKdiPOmbz2VBUU3ygCOgiPOljjwkD1rs4gqUE9ZPpS1whS0EJQ2FBOVMkm91W033ojCYxYS1+IrPClAhAIVlMRHIil+KxI7t9RFwQlMa2A+5qXAuAoaJiRI6gHWOVTlDWHBIaCVZAATKlCIvuD70rPxW0mRRWHJBvafTWlr0pUZtfnaoBX2qbMNuDVCiD0Cv9K5adCktjdS0j0uaNxf4iVIMZVW/uKQcGcIdyq/5eY/KxrbGX4hYX1g5kqiCStIH6Vfs0lb4ehQABVYSD5zHyo7jaSlsLTqE5SOhABjyMGlvDHimytKXdcHBbLDqLJggDnRCcG8tQ8ITNlGbkD3ohheYWUAecfWp3XCmJUBmEawb7ztU9M2wLaUakE7k9OVBdq1KH8PiAAAhzKo7wv7SBSrA4/KuAJE3E/Q8qsGLbL+HdRGqDE8xcetqW9Xp2HGUOIQZvI9RTbgjfd5gNzvVA7I8dztJSTcW/oat+AxRK+YrLOapy7K+2S1Iw7UgNKbfKkqndKFQZ0MwPDQXCMXgMQjMXVNqJ+B5biWZ1hKwiECSSASYqzdqEJXhnUuISuChQCtiFAZp2sTeqQrg+JSSFKLKDfJhmVqC+pI8KT53rXHWiy8r9wr8JYQ4hiSnwJZXnWr/EpcQERqSBVkwb0kSUyLeHQdE9PrVR4A0ltsJCC0k7FMLcPNUnMv5ATVqwavFOu3y+tSHeGw/dtMpXzSkgG1wY+cUM6QrM5mBKW1IUnkomPoBUyM2ZzDrWiVkuYebEBJBKDe6kqvb8qha1cY9oJz2jOsDznU0JbbVkaAESqw579f3agVNAqBUSCNIP1qV9ybD8v7NRrdsTIoMFxTiOwPSleFeQuwcSSo3RlVIVoJVEWGlcfxza3whaiAFBMixBcChn8kkT1tQOEeWlRTG6gDNu8a6clJhYHU0aOPNcc0FTz8X/AOoH3NT4LLm7tSvA8hOUk/C4kWHvah3laXk3t5qitNLCszahEKJHv9q6vTMzwjikEpEA6KQbpV1A2PUUWFW8KcvrP7FCsYkqADllARniQrlmAvI5ipnHIvnRflc0tbCVpoDW5/fyrWGN1HehEr2kxPqakJtA9anV2cdOIJaKd1GdeZmpuHYolKQYJEyIi0wfWKjRiRISVQdQK20Aldt4Mf5qPfTh7hcSUyg3y/CT+k6eouKG4iuT1P8AasbXJJPK/wC/Ko3xOlt6zv2egpIiZ3pHhT+K+QTMRbrFNXFxmnWkGG0J3Uo36VrjJYm044q+osrBVJt9pig+Hv2giusc54FjmoD6VrAu+EA+s0THRjMJicqiJ1/cVM45nSSQTEi8X60My0gk5hrYeddP5QRqFdTIipvk+uuGLClyE2Fz0FWzBvwgkxG3raqs22Sbco8/arLw9/JlWoeBFtAYUbAkfp/rWef2qPP8O45hn1JIKVAmU9CT+5r1zsl4kJcN5Amqb20CQGyUiZOVQ/THwzuAdOhp/wBjH5aCegttFH5f2mynKtPaMILBBjK7DJzaeIxPlFUx/iykK7h/CuBxrw5mHFJ8G35hmGu9p1p12yRnwwj8qkqF4vMe0E0F/vLDPpSzjnCw6z8DyZ/ERYZCQD4o+1Tj4O+RXDcazmBbbeQsQPGpO36spUT6mrbgHj8W0G/75/0qpcJwbSJDS3XEKFi6dPKwN+tWZtaEwlMgWJB/dpP0o4Sbi/DStLa58bCw4g5Z8QPiHOCCQY2qTH4wOrbSIHg7zLlIVJ0mdDraK4axxKoA+EFVzuQQJHuaTYRZddcfCgCYShPRIgdevrT3qFDLEWEX62mlXEeKISgpz5RBKlWkAankKJdxqW21BxY7w/lmCa8y49jSrCPOb94EpjRSUqTpzkm9PGbFM8TiFtYp7I2QcsIKjYhhMqEC6leIm8edE8RQ/CVurZAOVwqSFBSikQlWyUqy+EgTNQ8V/hH2oWFF9poOBaCrKRlBCVEeHONL7V0tQbQltTYV3alJC72kTcE6mZkWtVbhKILkeQ+aq0+0SFLFilZj1JrtkyR5J+prpv4V/wA//dXREpcLiwTfXcfvajO8HSleKauVclAW1vrWl5k7ggTfQ2+9LUBrIF64W/FBeIzcC0+1cNjwkn4gd6jQ2PcA/CPM/SancdBfA0JSCPOZiocRbuwOp+VQYkDOg6mJ+lCj9t+yvSoHnbnz05UOy9cg6GDXWJVfzvU/Hp1DiiLkaUlwK5CPU/Omzw8MelIsOhSXNDE3jWKrFFMMZictomSdeVTskEWilnEYBBBJtNzNT4V+1WDTDIMzYnauscgZs1p0P964wzxjap8UyYClGw5fT2qL5XBPB206qMC0U8QMul4m2ygrVJ5ztyPnSBlZNwLG379Kd4fDqUyT+ZJlIG43HqPpXPn5aeiLth8DCRcCcp5oNxPUGQfKnfZB+EJnpedKrvahUob3GaQfPl0385px2fCghMDlV3/EZ76tXGnCoMtiIcXBneJI8r1W32CqRYvNgHKPiUjZUHcaEidKfcaw3eBkJ1JMBOshBNhzMUtxWMZeAOISWcQkXUpJgndSSn4Z3FLHh2peD40hMxfS/Pr5VaeHAquDlmFHyFgPLeq5wPDpSkAkLEyCCYM+dWR10ZCkWzCPTeoy8gBxDGqS2tdgpw5R5KMCPJAJofgris4+Z+396hxuK/EQlYlKUqUen5QamYSkEkGIE3mNYtTt4fxH9oAnuVvwM4EAxewJt5gV51xZHeYHKhQUEtspPLMTnVHuAfKvQeIIJKEqgpCVqI2+Egff2Neb4bhDjDKhnzNrQlYHWJJ6Ha1X+PwnLycLXGAdUoZSptAI5QAJndBvetY7iDa21lCs6SUwocwMp+YNMuHcKbdwbfeSqE2AJFlC6TBuD9RVUVhA02W0/wDz8gM7Jv7yaeNnkEzPxJ/y/esQrwH+f/urhv4h6Vjf/hn+cT71v62hLiDrH601ziz4ff6isdWM3+cVrFK8Pv8AUUAQ2ZJ8vtUDB8KvOu0q8fprULRsrzoA1xR8PMJNc4j40DppWOfEANhFcYk+NM7ClrXAOTdQHQVpYsDtUTi4WDtA+lFOC3rUXiogxKxFAMt6R+a/pUuPV4FeRoYuEITFyNuYOoqoVR8XbIv5CosC5RmIWhdlGxAg0vSIMAR9wK0njRHeEBI/tanIbzpAOnSkOBWQRf62pw04d5/e9Y5KxEt4cSIAgXqw8Ksoe3rzpNhcMq5M5ftTrBiCFDbQH61ll/1at9s8JkfQzaFHvE9AqZHooH3qz8F4dlATppt61Xu1LneY7DoN8rdz5q/1q+8Mw6fCqbDrFutGXiQivjWEU4w4gHu1ocStparKnLIg8pKh60jexCltlvEAIfyyNLwSDB5iIirM5h5UUOrz94gpyBKj4bqCgo9fzbxXnHF3F9w2L52XFJKiZNue8708J8uUVdOGMFCW0zIH0FPWhmVY2MQNI/rVZ7N8S75hJnxiUrvyi/rVgwDhzA2i/pWee96HCriy4XjFIEqaaAAJjw5SSoc7k+1FukQSLlSGco6OHXrrUXEAG8cxmnK+2tpZ2kSoDrZS6i4QIU0yr/kr7iVW8EhxlXMgZSJp6mjPuMJGR03zJbULWjwwfW5qjp8WGxCESUoWpKZMkDl6VauKYRQTiHVOKIcQUFJukFSh4hvMWqi4B11lpxXwpXndmZKvEQmBt4tz5U8eEd9lW3W1MQ6qFNqSpFsvhAMpnRUnXpSPiqww+GFwG1qD6T+lSpBSTym9W/h7BC8JpZLhJFpPh1FVftpgQ66Ewc/dKiAdUqtp51eF3SsVNr4j5CtI+A/zD61lZW0Z1t7f+auMR8Pv9RWVlVDTH4vSoWTY+darKWQFr+M+Q+lR4j/xPSsrKIBLnxD+UfSih8NZWVl7OFvFPhPlXJHwVlZVYeBQCvipjih4keX3rKynn6J1hT4x505w+vqfpWVlKrh64fwx++VFYM+H3rKyua+DJn0j+OmL92L+qq9A4H8J/wAvzisrKvP0PYdDhLiZJP4ka7cvKvPeNfFiP5x9BW6ypx/0KK7FGFORyT/0mrzwvVPkqsrKd8lPCDtIPxMN0dMf/iXRbA/ET+9K3WUvRs42PwgP/uI+prz7tAf+GH/lND/+iaysqsAtuE/5X8iv+2lOI/8AjW//AClf9VbrKPx/5or/2Q=="/>
          <p:cNvSpPr>
            <a:spLocks noChangeAspect="1" noChangeArrowheads="1"/>
          </p:cNvSpPr>
          <p:nvPr/>
        </p:nvSpPr>
        <p:spPr bwMode="auto">
          <a:xfrm>
            <a:off x="1679575" y="-1279525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6146" name="Picture 2" descr="Greek, c. 300 BC. British Museum, London" title="sculpture of nurse and ba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16820"/>
            <a:ext cx="1708944" cy="34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3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Demeter</a:t>
            </a:r>
            <a:r>
              <a:rPr lang="en-US" sz="4400" dirty="0"/>
              <a:t> </a:t>
            </a:r>
            <a:r>
              <a:rPr lang="en-US" sz="4400" i="1" dirty="0"/>
              <a:t>:</a:t>
            </a:r>
            <a:br>
              <a:rPr lang="en-US" sz="4400" i="1" dirty="0"/>
            </a:br>
            <a:r>
              <a:rPr lang="en-US" sz="4400" dirty="0" err="1"/>
              <a:t>Iambe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4648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She sat, wasting with longing for her daughter,</a:t>
            </a:r>
          </a:p>
          <a:p>
            <a:pPr marL="0" indent="0">
              <a:buNone/>
            </a:pPr>
            <a:r>
              <a:rPr lang="en-US" sz="1600" dirty="0"/>
              <a:t>until wise, careful, </a:t>
            </a:r>
            <a:r>
              <a:rPr lang="en-US" sz="1600" dirty="0" err="1"/>
              <a:t>Iambe</a:t>
            </a:r>
            <a:r>
              <a:rPr lang="en-US" sz="1600" dirty="0"/>
              <a:t> jested with her.</a:t>
            </a:r>
          </a:p>
          <a:p>
            <a:pPr marL="0" indent="0">
              <a:buNone/>
            </a:pPr>
            <a:r>
              <a:rPr lang="en-US" sz="1600" dirty="0"/>
              <a:t>With a slew of jokes, </a:t>
            </a:r>
            <a:r>
              <a:rPr lang="en-US" sz="1600" dirty="0" err="1"/>
              <a:t>Iambe</a:t>
            </a:r>
            <a:r>
              <a:rPr lang="en-US" sz="1600" dirty="0"/>
              <a:t> made the divine lady</a:t>
            </a:r>
          </a:p>
          <a:p>
            <a:pPr marL="0" indent="0">
              <a:buNone/>
            </a:pPr>
            <a:r>
              <a:rPr lang="en-US" sz="1600" dirty="0"/>
              <a:t>smile, laugh, and keep a gracious mood – </a:t>
            </a:r>
          </a:p>
          <a:p>
            <a:pPr marL="0" indent="0">
              <a:buNone/>
            </a:pPr>
            <a:r>
              <a:rPr lang="en-US" sz="1600" dirty="0" err="1"/>
              <a:t>Iambe</a:t>
            </a:r>
            <a:r>
              <a:rPr lang="en-US" sz="1600" dirty="0"/>
              <a:t> who in later times also pleased her spirit.</a:t>
            </a:r>
          </a:p>
          <a:p>
            <a:pPr marL="0" indent="0">
              <a:buNone/>
            </a:pPr>
            <a:r>
              <a:rPr lang="en-US" sz="1600" dirty="0"/>
              <a:t>201-05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AutoShape 2" descr="data:image/jpeg;base64,/9j/4AAQSkZJRgABAQAAAQABAAD/2wCEAAkGBxQTEhUTExQWFhUXGB0WGBgYGBweHBocGB0dHB4aHB8dHCgiGholGxwaIjEhJSkrLi4uGh8zODMsNygtLisBCgoKDg0OGxAQGiwkHCQsLCwsLCwsLCwsLCwsLCwsLCwsLCwsLCwsLCwsLCwsLCwsLCwsLCwsLCwsLCwsLCwsLP/AABEIANIA8AMBIgACEQEDEQH/xAAbAAACAgMBAAAAAAAAAAAAAAAEBQMGAAECB//EAEYQAAEDAgQDBgQEBAMGBAcAAAECAxEAIQQSMUEFUWEGEyJxgZEyobHBI0JS8BRy0eFigvEHFSRDssIzc5LSNFNUY5Oio//EABgBAAMBAQAAAAAAAAAAAAAAAAABAgME/8QAIREBAQADAAICAwEBAAAAAAAAAAECESExQRJRAyJxMmH/2gAMAwEAAhEDEQA/APMcO3HWplYcE122f2KKw6SYjXrXPWkQKZAGmtcpw9pMexm3lReISB4jt+wK5wz0jTWL8tz8qnqnWC4c4SClFjpoCaaJ4C8ROQe6dvWswRlQubmJGwSBp71a+FuRIlKstrqBMDbmazyz1TmKs4bD5XAlaY8xTR9WUWE6RAqwupS4mFInlIgjTebeVDvcOLZk3SJObnG3nUW7qpCngzHxr5JJ9Ry9KLDJBzTmE6+dqm4I1KwEWkzf/EDPpemuDcbUE6XQLCLmBUagIeJ4htlbQcBCXTkSsXSFWhKouJnXTWnTPCIZQ5oUplQJ/PKkx5W1pF/tGwn/AAayPyFLiSOhqydnMSXcAl1QA7wJ03KT1NqrKT4ylvoTC4Qq+MX+IXi1TuYXlruKPVh+VtvTlUmGajXyNTMVWlf8PvpXC0EiPp97U7xGFtAFCfwtrgxM2qvinZenAAbHnXD2HSU63FtqZKEiCCAedBIZCVHXT06UrwdLm2IHwzPvRuHwgi4j7GpSIuKheeITrc60HUCsPlEqPhn9ihMaSNJSDpFFYsg66CKUP4krNrtibjfy2iaRe2ltFQi5HOfvWHCKEG3mf7a1Kl7LCRG/nIEx9q3/AB3gmJRBnnCQAT849qPiZRxLDuAiwgxHLle9Ru4ZaBnULaGDp5imfElFSyg6tKlQUqO8I1AUYTIF43g13h3jCkgRZRSkqGbmBMwoa1pIWyROJnXxfaoMQAZzW9aI4kgZiQnKDfSPO216gxMEXok0RI+QJBsP3vUS2r0PxY3SAbzJ+1NeIINrQcokdf3ettaiWYVmf60ehkKIiRltWsEwkkgkgxailgJzW1mSY2G1F3s1d408c4TsJV9hRXD0C5NrwPKBEdZoJhBWpazN7J85gfKrBw5saEWCgnXQg/1NPLkEMsHhykeEKUodBam+EWu6kmdo8MJPMkjeommgb/GkkEk2ACExH+Ko041tXgbIUtf/AC+7IToYMkRA3rHazNAKnCE2EgqTlmDoSSLSfWrU3hQpChqQCoiDYxbMDp7VSOGYfEygh7Dsr+F1DZUQUjqNDfQGKsmCwDzaHSXypESm0Ez+VV4Um9t6m/0wXCEkZF6qReBuN/WKMw+ByqUkXKFqjqDJHrlimWFwwNwINpHpU6D8PI79R4feMtT/AEtkHa5M4TEDbuli/wDKZqT/AGbS7wpCUxmSkW1OpvRfaBTRbOHU4EqdzoBJGhsT53pex2ewzODCG8RkcH4bOJIIWPFmhRRog3F9RVzs0R02FSExeNPI60S0yLkSdzReGwzyG0NOrK1JSYcJzKVtJMD6VjCSBeL/ALvSnCtRYi8H0qFS432o11ECdqUYpsmQL09jTTvjSQD0JoR9kJGt/nUzr0WBPX0qOc1zrNZ3qpxApqQdhQ7jIABotwmTI8qgfE/u1MKx2x4h3LJiczhyCOtyfOPrS7giiVd2qCnL+skgDmkAGl3+0bFEOtt6BIJ9VdfahsNxV51CFIaC3EeEhRsUzMiVZgfWOVbY4fqm3qyrTBVYGLBxKyQDM6kctqzCqzHxXvokiSCqYy8yJ88tA4t/EDK4G8oJClIDralpVqJHL51MvEOOOoORxCh8QcRCSkiypSLRJt1pXEbbxwKXlAmVT40qkhQJ8J8VguDGl6283cBIzmCCMpMhOgy6SLyqwvSpzEOBAL6cjqXCjmVRzkmADzNSuuqUmRFx+bRRvr9aLOm5xrqlQDcR4SeXL0NqFIi/K96nSuwBvHoPQDQUBxVwhCiTsALc6eM6VpA6suO5v8QFWTGp5xy18qA4Zw+IWT5CNaJfdkwL31+sdK0yvjRDG0EqtIqLi6w2z1X4R5nWmuBAyL5gTPK1I+LOd4823fKkCTyzb0TtCbALQlO1sgHPxb/UT0pzhkgGMpEKzdMwO5/elLEYUJASq6Q4W1Qk+EJkhUgfCaeMFIadUSFJzALG6CkgA8xP3qctnOC2mACCoBZEeIH9U1aOGpi8CANhVU4PjhnKVJ5ESOtXJlBVHdxJ1k200rLJcqLiPZ1WKUC2U4cmyloFzAkHLoqdDP8AausLgf4fCpZ7wuArICpGaAbA8vLalXH+1L+FIDTa1OCCpvJnStCiU5kLQZEGNQDVnwKVOMtLUyptRAUpKtQVXt10pXG66NxrAuKFlSNJJps63lSJB+I6dRP2qPDsnNBuk6EjpprrO9SvpJZUTAKVJUD5KE+kEijX2mvCu1LLq3sc44QS0tBSCoghsmxQNDtV4wXH2W8I2tOJUyQkLWG2u9KwD8KxokTN7RVe7d8MGHxYddzDD4kFl2B8JGhE23keVOOwnC2nMBjkNFSkLDqEqMBSgBaY6CtLq4yifT0/FYgKDSxJlObkSCBttrQZctynSaXdm3IwmHTJOVEQdo2vrRzrsHa1ZSlYkVJTHWgy3CiOe9acxmgAvUJxBzeKAVfQGq2ekWKwcSoRJoVo5fP70RjMUQYEGZg0ArFpgXk9Tr1qTEuOgyrXp50GvQ6j7VovxBMQeVcuYoZeXrS+NLapduezoeQp1M50CYA+KPvXnDeLUmImx8QOnqPtXtL5mCOUH+1VbtDhUodQ6gAAhTa7CDIkTbzvrpW348+apZT2RcAxaHXk5kJTEflF/YadKvzT8pIMZefKvMWMSG1yFJy5oHP5bVfOGYlK0gG8gi3Ij+tLOFBuK4cghBgTMmft0oPjPChlC0iSKYOP3Cf3ai2riOe1R/3a4pDeFAPPpSLjS860tg2v/rVt4rgihcj4ToT11B61UsOyVY1KdgAI961w+05G7GDKWBzKRv0m3I0vawwi2lWnEYAobmRYRHP9zSgDxQPWiZHptm0qAubRz6e1LsRwguPFaVEyAqQJFxPuDIorjeNOGdaWIIyk5Tv4hfqbVPwFa3SpQSG2zrIlRN9P0g2q8dyfJPlNguzSwElGMRN5SpCpEkn8pN/6054RwJ1BOd4r5AJy2O3ivaAYp7wbgIKRkdS0r/CTPqf7U9GHyQjFJ00eTFh+oxZSeZABG4i9Z5ZWq8En+4BiW1JulUeBwWKVdeYnWkXBmuKpdS240UgG6nSgAAGJF5VPQGvV8FwopSq6VAjwkRf7THpSvCMkZmHkGEHwLFyk7Cdcik3HKCn8oqdagt6FYwyUBYaBupSjcwCTJyzoP8OgpmkiBJ2oHFJKSD+VU32kWKSdJ5cwamw6zmUTaAIqOmJQTreyikewUN6YtIzJdT/MPcSPrQPxJIiIII52+4osLg5huEz1iRNVJU1V+1zRcweIKQlctxlOsxP10pR/sVRGCJ37xwEHoaYdpkFQVhkqKVqxCUgHdCl5gU9CKG/2YkhDyCIIxDoIP80Ud+NhxasQ0hKkZYQACSAIBlQ9jWkI1961xAysCAUgD6muX3iIToZilBaFxJv66igMfxRkKUlSkhxICzM2CiQJ9jaiFNqKjKoqo8XwxUXytpCs0pMgklCUgoMjUSTbUSaOWhZG32HVhvv0FVrCwMzA9YNEY7AgapkDSf7bV4hxhQYfC2gEQUmApREgXF4IvtXrvZjtdh3mm0qVqjxN3UtKhtAEqmnnhqCX0jeQgHLpvA+9CtsqCoNwQSJibc6a4vCiyglSUHcpi+oEdaWqSsxMwk7212FRrRu1JMbRzqLGMoVMj0Nx0okNEaaaVtxq0mJ6/amHm/H+zBCs7Ai8lM7/AOH50hwPEHGFGQoxMpvbqeVeuvNT5mwHXnUDnDwtJQpIuDm8tyf6VrPyamqnSsdn8b3qZJJPKrjgLi503O1VTgXZR9hzL4VtkZgu4InQEc7Cr5gMCMuYmyNbWKhp8/eozs3xWvtE/gkLRBEz7+d7DzqsYjsu2zikOJBGZBMZiqFJMctwaumJiG/DGqZOtr2G+9I8S3DhIASQgEC03Krk68qUys4egmIwpWnKeh8gBBqvY7BlCrkX3G+16s4xeWStKlTskaTqT0ih8U0HU5hIF4Jywekg/W9qUugrGOYKnEfhoc8KlXI8KSmAAP1aqFQ4LEYxtIQ1hPh1zm5JvOo2qPs813KjmSrxRC5lJiNxcGrrwpRWkKUUhRUDzBA0P1rpvGUJcDxXiSQD/Ctf+sg/9Rq38G7SPvllD6GUoeAHgUoqQSFZVjMnKbiCnkTrpWhgPiynQTHvYRSXso/48M2oTnw65HPJefPSo+UvJD0vnDXlsjImcgmEAXSUfEhM6jKQpI5CKcqdJKHEwVZbxo6g3tP5hrHnVXaxhSh5Y1adRA/y50j1BKfUU/A/DTkBKCSpKkESkLAWCAbESTaiFYjxKe77wj8RkkLj9MxrzQpM32IFBYrDlCyUmWzKQNcpFwD0IginHDlnMkKU2TlUDlSpMg3iCTv151Dj2QwVvAEtEJUsa5C3uByyzPkKVx34ErjDLJknWxMeXLzoVVgImAvKf5VCRI6E1I+2UgKSrOhUELGwVcaaW30oDHYopQtRkygQLXIMR51FvFwn7Qr73GMkT+E0drBaTGu9vrXfY56HMVAF8Qs+5BOvWusKDlBc1L4UqRoHhBHkFBPtQ/Ziz+LEaPr+ZTFO22U55WLGPEPEckjyvtUGKfHhM3mwrMTiJcUqJvHtQrywbaC9/KpL22cYEpKiRrH9qExJzqCgClURPPcWrzvF4rFP4p5bTaltpXlASYgC0i9zMn1p1hcc4RlVnCtiq0xt8Ip3Gw5Y67U9mGsWvPmLbhJvGYE9dDHkaSJ7FY3DKDjS2zH50lQMdUlJqzMcRIWRJFwZ5hXwr8tjTrAcXFiYEHrO+/OxEeVG8pPIukfBOLPKSEvkL/VAMH5a9aJx7GUj9J0M6jY+dZjGU5pTooTA2PTpvRiQVtdU+5G/rUbGgbTXhIGtRuIidZ2H73qVBtHM1KVJB/p9qNAIjD3KzYCPfet4XD5/EoGSSojpokeUCaJLKnBJBCQfCkG5jczUmFwtyCmLybz15x5RT9BzjVBtsqPkIvc2A9zXQwhTlygjMBqZiI+d5qbiKUwgR4ioA+kkn2muGsSTJmcoJHmTPtNTDDPNHNE/AEgea5JP0oR1gF5695SmSJiEgxr1o0KhxRVopxI9mRH1qHh2JT+IZkKWtXQjNA+gqqeynEHIuCFKB/MhzJHnznzpW/ic5JcCh+XxFIUSnRKokZo0O8SNYqx8Rwqcw2Cp94MGk3HQAkKIEqTfqBZSSNLGFJPQ86c1eFYrvA8aQO7XZK8xBtETqOsbVY2sOrL4ClKR8JAHKwPrVb4egOMTkIUggJUNCUgDn5fOrDwjFiRBzAwMpG536b1tnERY+BuqUElcFQEK2329KqfCUKS+1lghPetjYgrZS58ik+9W/gzcQkxG33qu8P8AFimyAIOOfbPl3BHteogWJ0A/xhGqksu5dszaFKkHQyUinHB3CMKlIBGVEpjkhxaYHkkiqXwriTiS604kJWhTQUSqy2y53eYH+Q361Z+FYjKwWzEtoWOeq1fXIarsKrbw/EhQAMEjfeusY+EEBV0rMG3PnVewOK8KVA0ZxvGeBBlI1Mk8ulFvNJkCOZsOvumwSgAd2E38OwjcA2jlQ3arBBaWnGhASuVpGl+Y87+lDYfigdKXyVJDZOQASTE3I38q7SkOr71pTyFaqKwrul62UCbDkRWdaI1rzMuAa92bdW/Gkj2NKOAPf8ViwNFPTPmlJpoJQs+EAJWM6ZtCpBifywT6VXux6suIxM2yukc9AkWNP1RPKwPuyo6puT/WaB4nicoUu0AEwdCdgf3vWsQZWT+9b0l7TPKGGcUhXiRK9AQY2PLzFKCq3w9rHs4heRYF82UkZFhRkiNr2mm2NxmfEGfAQ2ixMAEqJCgdNfDPWgOFYrvjnBsYMG0EgW8pmu3ne8W6IhQ/D0BCgBMc7nQ7Gry6SdxxWfxJMpUlBmPiBKgL/ElVwOopkwohQWIIJgjfKo5gry2mlzakhUqUBJRlUJgnLKAf0qzGLxUzCJvAEGAYvAJEaaTtUXvhUWPDPkp8VlSNOVO8IrKRGxvY/u9VF5KkZFZrhXi1iFWEew96s2CxwCLgm0z5bVE70664iwlKe9A8CiYI0BFvYnSuOGOIzFTl1DRPKguHKDvC0tKJyqaB1vM5hp1pEhxSYnUgz5j/AEqtEujy8ygBBIj50a6UhIIgE2/YrzdHHXW8aU5oFo0MgiR61aWeJZ0BShv8xSss8iC3nypaU3PhJ9TA+hNCMrCQUwZKinXUD9/OtcNcJUtRuciYO0kn6iK7w6FGOZK5HXMaDDsY38NlW+RSzPRBN+ZAAE0HwpmGUpIMhKQOd4n5zUPE1FLCI2ayAzqV5E+9zTJogagDxQDyhP8AenrUJyhJKgDAgwZN7z85oLjeHzAFRMpMnyrgDvFKASDMkZiSFFJNj0M+lcvvFGbw+BWqVEHISLZTumRHSRpRobV7sm9mYTI1GYqHOVSaaYEeIkJAzKvYAxpPrVc7JYgBsIKoK0hKRMfmVMelWKFQdAZHsK6MvKIunB1hakgiANSI05GqX2Zxf4uFn/619R8igEH2NPuDLNouT7T1qkcFxahiWAQfD3rhHTu0ifKxrOd2a1dpWkJeUZhaCppQ3KbKSrysDTPB4vLiXmSbKbZWD0OUOe3fg+lJuJPqxHdHODmSVlQTBKUAxI9hO9ToZcdbJg50oQ1nMjNIlRHOClA/y05eELwWKU222VGfiQroUKyn50XxV8vpZQJAy5lQdj8I9aiVwvMHkEnKt5TqRoU94BmSDykE1txpLWgsSBrplEATyiot3eK07ONThm1KUstoSm5CSo63gC5qi8K7dtN4iXHMQ6m4EIQAQr8pSZOnKrLx7CKxOHcQhSUgkDMQYv8AWknAexDba8ycSlbyZF0JgEfpBMhVXjqT9vKerwMY042HGg4ApI8Khcee+lU3svic2JxSh8KnT8oH2qwIcUk+JYURtlgnzuaqvZc5cTiE83VD3qOaqvayvPfiEbH++lK+MphDq5j8NUiI2NdYtcqI6m9cPrkQd7GevPnROBRuB8dQ2gAzPM3rXD+NJ79ZIEOOBQseRFjMg/Wpu0XZtsIU63aLxmtbURQmA4Q24kXKFbKHPrW/662XdrY2sLSgomFFaFAmEkKR4UmTrnFjztRuBalV5i8gH9QHPc/UGqjhn8RhVFCwt1sgkKQJEkgg6GCCNKsPB3HXlJlt1DapOZSIT4VaCdyJFZ5Y8VKtuJwoUlaVAzAGmhAFBcMxpKCFflBBvewII8iKetswmecHof61Vu0jRbCzdKXUKBMWSvLbyB09KyBt2ew+XCNNX8LceQvp5CheINjICLnKIIOs2v6Ux4GPwkKJmUgxPIVBjGZaEAT4AMvOxI+dP2Aq+HoU4nOIUMqT0MBI86ZNYPKgbkAabRE+etCNL/4kgk38fsofKm+GIKQoEQZtrP7I+VLYR9mi2TjGhZxtaAUnUAhJkT+UmR6VHjny2htxX5lpFt864PlWm1BGNJMAuFTJ55kBtwA+yx60v4y6SwwDrnQDf9LgFPKbEccbQIaE2LqWykm4yHMI/wDSKa4pkZVEXEFQOnv6ikOOdCsSygXGZxyP5YT66mmfEcZkw9tkC8c51oATAr8AUkXSspJ6LAvROJGqYsUx5x/Qk0rwvEshcbyglRCkz0A/raim8SpRTIghJAvOu8RuNafilHmjbQLTUyClaog30QRp1VVs4NjAsZVZlEWueXWqQl4pDSQbHxe4T/7flTvAuFKpHSK6cp9pxehcNxYQDlSmZkiCfrRGCw7SiHA22FgFEwbJIuL7elV5nEjMFGdrjQ2vI86YnFhtOcEDeK5r54vxFiCUJTyiwhMQOXlURxaBqb8pt9aQ4ntA3klStqTjiq3syGW8wylQUsEJgRJkjY8po+HEy1aeK8aSE2MegqvniWIxEIbQQhagkOmyBtruegmuuDcNQpLq3UhRbIESopukKsCec6zTbAvICcKhRCbFdyAAALfWnvX9PRmzgQ1hSkKmAhWZWqoHikRAv8pqku8Tc/3mkNpASgAKSkA5xBJzc7kATVpVx1hCVNlcqSQT4VkRrBITAkV5m1xzuOIrdSQW85TmifDFiOsfenhLdla9D7U8VW2CtLaVGUxMWJMHzAHOl+MShrFBxAgOhLhA/KfhjytPrUHbDI+2080oKym8bigCsKfSUk2bSojSNZ9/vRJw/ZxxD4lknf77UOXBH1rniLnjgHUn0G5oZ1Q30G3M8qcgjlOHaKVJWJCyTGnxHWusHwphEJSFdL2/vWlqCj6WqbDBNyZGmh18ulTdnDbDYdCToSPO1ulO+F4xKkwcsXgHpaq5h39QSeYqHheNgX5nTp9KiTZ1fMqDdEgAfD9/7Uq4xgkvNLBmMpmfLXoYqJjipztwoCbBMG8CTfaBzphxMjIpVwlaNtgfP1qda4atPJcwiAoStnLCHANyPhVH5r+tF9w8lOGUEyEK8Y3ylOSR0BE+lDytlCwHwpsrAcBSpMZlJE5ZuL3I3qPDcVdZKkpCs2dRUiWwpRFjkKgUqHhCsuZJEnWtJEGOHwh7wrANklJtpufqKJRhS20SZShRUoyLJStKpIPKTm9a5RxEODOtmwKlJU7KTC/iSoBMJIP5pAqPA8TSJSG15UwElxxJSgRHgjQRGqtZ50tUw+MOZXepUClD6lSJ/IWQdtcpVUfGBmSANEPWJ3yu/v3pnww960+2qYcW5NjIk5bW5AVyMArN3a0WUmEqkCSki55nNeetMp1Vy+Ti7iChpVxP5lk/QURxye5Ikyoga2gfuKzh+ESXsUtxUEKSgjqADF9bzTrG4ZruFFJzGMybbqtHI2Jot6FPwTsuBUyZhIFybRAnUg3irJh1DNlVZQ5iJHvRfZ7hqEIIO9iCJMetwZ5UzLaUEBSkrBsCpM6XynmeRovTjwfijRSGlRYIH/Usfasw/EyBE9bjamLWIDjYaAOcYdVlD8zbhcSRzkE0x4Q+0+2kOIQpJMCdlk3ROqZN0nqQbRXVvnWZQ1x5cQkE7W0HrTtjAYlxSUKUlIUkqtKtNaziuCS2kJQCkfEQRpyBgwfOtoxiy0xiWVfiMHunE7KGpBtuCfaoutcOJ8DhGUryueMpm67xcX5DQ09wZVCCkiWn1IUk6FDifkKX4xYWQ62kiAFLECcsyUnbSa3wzFlC3ISC24fESYUmAItHlvpUUbH4F+GMYrm5HPRCB96ILyEIaWoAiMskAhMkAG45xSVp2MKuZlx2fSQPoKZvpSWEpUAUwQoG9uXnFTeA7fxyUuJbeQoBaPC4Ba1yknmNYqi9pexpW4VsqGY/ElVgo/qSRvTtErbSpCwUQgoWD4hlBTcHeI8UTHlUKcXMSTMfc0S3HwdVTsu4pCltrJsqCDtGtWfibF23hpHdnoQbehH0pDxf8PGBQ0WkG25Fj66U2Xj8rTgmZSRHU6fOr83ZekGJxOZ0qSbHfoP6mTUONfsBtqepM/SsYytgmPEk5ZJJ+Efl2FvvSrEYsFSVTMz7n+1PUp7PcOgH1FqaM4dR1jL5/u1J8AoWM/6U0XjkpUEmbnYdPlWeUgH4Rk30jregMdh1NKzpgpOvSiBxFKbnfTrQ6uJqViCytEIcalEjUpMH7USG4TxA50ZZPlEAbiOZq5NHvMOtJ2QU25ZTpVPRwcIdBM+Y3OwAq5cBALbohQgTfXQ+xrOzq54JuKYAlpaQuA+hvIqLB4rSmDyBUB7mhUoL6fxm1NYpkwpJQoh5Ag5siblQvMAmBOkgb7R4dSmWktryOqXmSdiUIJymRYkXFtQKYNpGNCHnHO5fACHUheQOEXS4gyNZ+dXqWJvkww/BViCVgjZKhkTH+EXJ9RTbB4MSJMrBsIlIPMJKgSTzPsKV4fhpbKVJcWhOa6i+FgkjQAk3nmTViYYSgWieZuSfPWOZpeyKWCr+HZdKv1k63JUqxBk/6V13veuNEgmRppF0n9+Vc8JTGGZnQknKT+pBMCdb/SiC0EvN5SQEyR0GX/T2o8icJuH4clTxyky8o6WMKP2ArONYZP4SE2PiUqBtoPQRr1pzwlcJChcyT5zufOg3D3glX5rATFht7zRobL2WrQPfrRb6ShpSjBNlDMLAjnRn8KMsAXAER+70pxC+8lCyIFyddTA/fSlMbLs715A493WMbM2BI/ykn7E13gcOEYl1ifA5OXzSSUx1g0v401KwoHQAn5Ufi4V3Tisw0QtSLFKk/C4nnKbxvEV1+mZ0OOKhLbiXswMZsw9Nq2lS1LOckA+Ii22kxqTQLrb9iXkrB+FwJEn151JgXYBkkydTc2tUfGHtJjFnMVJT44y6/EDbKdiPOmbz2VBUU3ygCOgiPOljjwkD1rs4gqUE9ZPpS1whS0EJQ2FBOVMkm91W033ojCYxYS1+IrPClAhAIVlMRHIil+KxI7t9RFwQlMa2A+5qXAuAoaJiRI6gHWOVTlDWHBIaCVZAATKlCIvuD70rPxW0mRRWHJBvafTWlr0pUZtfnaoBX2qbMNuDVCiD0Cv9K5adCktjdS0j0uaNxf4iVIMZVW/uKQcGcIdyq/5eY/KxrbGX4hYX1g5kqiCStIH6Vfs0lb4ehQABVYSD5zHyo7jaSlsLTqE5SOhABjyMGlvDHimytKXdcHBbLDqLJggDnRCcG8tQ8ITNlGbkD3ohheYWUAecfWp3XCmJUBmEawb7ztU9M2wLaUakE7k9OVBdq1KH8PiAAAhzKo7wv7SBSrA4/KuAJE3E/Q8qsGLbL+HdRGqDE8xcetqW9Xp2HGUOIQZvI9RTbgjfd5gNzvVA7I8dztJSTcW/oat+AxRK+YrLOapy7K+2S1Iw7UgNKbfKkqndKFQZ0MwPDQXCMXgMQjMXVNqJ+B5biWZ1hKwiECSSASYqzdqEJXhnUuISuChQCtiFAZp2sTeqQrg+JSSFKLKDfJhmVqC+pI8KT53rXHWiy8r9wr8JYQ4hiSnwJZXnWr/EpcQERqSBVkwb0kSUyLeHQdE9PrVR4A0ltsJCC0k7FMLcPNUnMv5ATVqwavFOu3y+tSHeGw/dtMpXzSkgG1wY+cUM6QrM5mBKW1IUnkomPoBUyM2ZzDrWiVkuYebEBJBKDe6kqvb8qha1cY9oJz2jOsDznU0JbbVkaAESqw579f3agVNAqBUSCNIP1qV9ybD8v7NRrdsTIoMFxTiOwPSleFeQuwcSSo3RlVIVoJVEWGlcfxza3whaiAFBMixBcChn8kkT1tQOEeWlRTG6gDNu8a6clJhYHU0aOPNcc0FTz8X/AOoH3NT4LLm7tSvA8hOUk/C4kWHvah3laXk3t5qitNLCszahEKJHv9q6vTMzwjikEpEA6KQbpV1A2PUUWFW8KcvrP7FCsYkqADllARniQrlmAvI5ipnHIvnRflc0tbCVpoDW5/fyrWGN1HehEr2kxPqakJtA9anV2cdOIJaKd1GdeZmpuHYolKQYJEyIi0wfWKjRiRISVQdQK20Aldt4Mf5qPfTh7hcSUyg3y/CT+k6eouKG4iuT1P8AasbXJJPK/wC/Ko3xOlt6zv2egpIiZ3pHhT+K+QTMRbrFNXFxmnWkGG0J3Uo36VrjJYm044q+osrBVJt9pig+Hv2giusc54FjmoD6VrAu+EA+s0THRjMJicqiJ1/cVM45nSSQTEi8X60My0gk5hrYeddP5QRqFdTIipvk+uuGLClyE2Fz0FWzBvwgkxG3raqs22Sbco8/arLw9/JlWoeBFtAYUbAkfp/rWef2qPP8O45hn1JIKVAmU9CT+5r1zsl4kJcN5Amqb20CQGyUiZOVQ/THwzuAdOhp/wBjH5aCegttFH5f2mynKtPaMILBBjK7DJzaeIxPlFUx/iykK7h/CuBxrw5mHFJ8G35hmGu9p1p12yRnwwj8qkqF4vMe0E0F/vLDPpSzjnCw6z8DyZ/ERYZCQD4o+1Tj4O+RXDcazmBbbeQsQPGpO36spUT6mrbgHj8W0G/75/0qpcJwbSJDS3XEKFi6dPKwN+tWZtaEwlMgWJB/dpP0o4Sbi/DStLa58bCw4g5Z8QPiHOCCQY2qTH4wOrbSIHg7zLlIVJ0mdDraK4axxKoA+EFVzuQQJHuaTYRZddcfCgCYShPRIgdevrT3qFDLEWEX62mlXEeKISgpz5RBKlWkAankKJdxqW21BxY7w/lmCa8y49jSrCPOb94EpjRSUqTpzkm9PGbFM8TiFtYp7I2QcsIKjYhhMqEC6leIm8edE8RQ/CVurZAOVwqSFBSikQlWyUqy+EgTNQ8V/hH2oWFF9poOBaCrKRlBCVEeHONL7V0tQbQltTYV3alJC72kTcE6mZkWtVbhKILkeQ+aq0+0SFLFilZj1JrtkyR5J+prpv4V/wA//dXREpcLiwTfXcfvajO8HSleKauVclAW1vrWl5k7ggTfQ2+9LUBrIF64W/FBeIzcC0+1cNjwkn4gd6jQ2PcA/CPM/SancdBfA0JSCPOZiocRbuwOp+VQYkDOg6mJ+lCj9t+yvSoHnbnz05UOy9cg6GDXWJVfzvU/Hp1DiiLkaUlwK5CPU/Omzw8MelIsOhSXNDE3jWKrFFMMZictomSdeVTskEWilnEYBBBJtNzNT4V+1WDTDIMzYnauscgZs1p0P964wzxjap8UyYClGw5fT2qL5XBPB206qMC0U8QMul4m2ygrVJ5ztyPnSBlZNwLG379Kd4fDqUyT+ZJlIG43HqPpXPn5aeiLth8DCRcCcp5oNxPUGQfKnfZB+EJnpedKrvahUob3GaQfPl0385px2fCghMDlV3/EZ76tXGnCoMtiIcXBneJI8r1W32CqRYvNgHKPiUjZUHcaEidKfcaw3eBkJ1JMBOshBNhzMUtxWMZeAOISWcQkXUpJgndSSn4Z3FLHh2peD40hMxfS/Pr5VaeHAquDlmFHyFgPLeq5wPDpSkAkLEyCCYM+dWR10ZCkWzCPTeoy8gBxDGqS2tdgpw5R5KMCPJAJofgris4+Z+396hxuK/EQlYlKUqUen5QamYSkEkGIE3mNYtTt4fxH9oAnuVvwM4EAxewJt5gV51xZHeYHKhQUEtspPLMTnVHuAfKvQeIIJKEqgpCVqI2+Egff2Neb4bhDjDKhnzNrQlYHWJJ6Ha1X+PwnLycLXGAdUoZSptAI5QAJndBvetY7iDa21lCs6SUwocwMp+YNMuHcKbdwbfeSqE2AJFlC6TBuD9RVUVhA02W0/wDz8gM7Jv7yaeNnkEzPxJ/y/esQrwH+f/urhv4h6Vjf/hn+cT71v62hLiDrH601ziz4ff6isdWM3+cVrFK8Pv8AUUAQ2ZJ8vtUDB8KvOu0q8fprULRsrzoA1xR8PMJNc4j40DppWOfEANhFcYk+NM7ClrXAOTdQHQVpYsDtUTi4WDtA+lFOC3rUXiogxKxFAMt6R+a/pUuPV4FeRoYuEITFyNuYOoqoVR8XbIv5CosC5RmIWhdlGxAg0vSIMAR9wK0njRHeEBI/tanIbzpAOnSkOBWQRf62pw04d5/e9Y5KxEt4cSIAgXqw8Ksoe3rzpNhcMq5M5ftTrBiCFDbQH61ll/1at9s8JkfQzaFHvE9AqZHooH3qz8F4dlATppt61Xu1LneY7DoN8rdz5q/1q+8Mw6fCqbDrFutGXiQivjWEU4w4gHu1ocStparKnLIg8pKh60jexCltlvEAIfyyNLwSDB5iIirM5h5UUOrz94gpyBKj4bqCgo9fzbxXnHF3F9w2L52XFJKiZNue8708J8uUVdOGMFCW0zIH0FPWhmVY2MQNI/rVZ7N8S75hJnxiUrvyi/rVgwDhzA2i/pWee96HCriy4XjFIEqaaAAJjw5SSoc7k+1FukQSLlSGco6OHXrrUXEAG8cxmnK+2tpZ2kSoDrZS6i4QIU0yr/kr7iVW8EhxlXMgZSJp6mjPuMJGR03zJbULWjwwfW5qjp8WGxCESUoWpKZMkDl6VauKYRQTiHVOKIcQUFJukFSh4hvMWqi4B11lpxXwpXndmZKvEQmBt4tz5U8eEd9lW3W1MQ6qFNqSpFsvhAMpnRUnXpSPiqww+GFwG1qD6T+lSpBSTym9W/h7BC8JpZLhJFpPh1FVftpgQ66Ewc/dKiAdUqtp51eF3SsVNr4j5CtI+A/zD61lZW0Z1t7f+auMR8Pv9RWVlVDTH4vSoWTY+darKWQFr+M+Q+lR4j/xPSsrKIBLnxD+UfSih8NZWVl7OFvFPhPlXJHwVlZVYeBQCvipjih4keX3rKynn6J1hT4x505w+vqfpWVlKrh64fwx++VFYM+H3rKyua+DJn0j+OmL92L+qq9A4H8J/wAvzisrKvP0PYdDhLiZJP4ka7cvKvPeNfFiP5x9BW6ypx/0KK7FGFORyT/0mrzwvVPkqsrKd8lPCDtIPxMN0dMf/iXRbA/ET+9K3WUvRs42PwgP/uI+prz7tAf+GH/lND/+iaysqsAtuE/5X8iv+2lOI/8AjW//AClf9VbrKPx/5or/2Q=="/>
          <p:cNvSpPr>
            <a:spLocks noChangeAspect="1" noChangeArrowheads="1"/>
          </p:cNvSpPr>
          <p:nvPr/>
        </p:nvSpPr>
        <p:spPr bwMode="auto">
          <a:xfrm>
            <a:off x="1679575" y="-1279525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7170" name="Picture 2" descr="1st/2nd century AD Roman figurine, Archaeology Museum, Loyola Marymount University, Los Angeles, CA" title="clay figurine of Iambe/Bau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1035051"/>
            <a:ext cx="24003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36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Aphrodite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943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Casting sweet desire into Aphrodite’s own heart,</a:t>
            </a:r>
          </a:p>
          <a:p>
            <a:pPr marL="0" indent="0">
              <a:buNone/>
            </a:pPr>
            <a:r>
              <a:rPr lang="en-US" sz="1600" dirty="0"/>
              <a:t>Zeus made her long for a human man, so that</a:t>
            </a:r>
          </a:p>
          <a:p>
            <a:pPr marL="0" indent="0">
              <a:buNone/>
            </a:pPr>
            <a:r>
              <a:rPr lang="en-US" sz="1600" dirty="0"/>
              <a:t>even smile-loving Aphrodite herself could not keep out</a:t>
            </a:r>
          </a:p>
          <a:p>
            <a:pPr marL="0" indent="0">
              <a:buNone/>
            </a:pPr>
            <a:r>
              <a:rPr lang="en-US" sz="1600" dirty="0"/>
              <a:t>of a mortal man’s bed. Then she could not tell –</a:t>
            </a:r>
          </a:p>
          <a:p>
            <a:pPr marL="0" indent="0">
              <a:buNone/>
            </a:pPr>
            <a:r>
              <a:rPr lang="en-US" sz="1600" dirty="0"/>
              <a:t>boasting among all the gods, laughing sweetly –</a:t>
            </a:r>
          </a:p>
          <a:p>
            <a:pPr marL="0" indent="0">
              <a:buNone/>
            </a:pPr>
            <a:r>
              <a:rPr lang="en-US" sz="1600" dirty="0"/>
              <a:t>how she made the gods mate with mortal women</a:t>
            </a:r>
          </a:p>
          <a:p>
            <a:pPr marL="0" indent="0">
              <a:buNone/>
            </a:pPr>
            <a:r>
              <a:rPr lang="en-US" sz="1600" dirty="0"/>
              <a:t>(who bore mortal sons to immortal fathers)</a:t>
            </a:r>
          </a:p>
          <a:p>
            <a:pPr marL="0" indent="0">
              <a:buNone/>
            </a:pPr>
            <a:r>
              <a:rPr lang="en-US" sz="1600" dirty="0"/>
              <a:t>Zeus cast sweet desire in her heart for </a:t>
            </a:r>
            <a:r>
              <a:rPr lang="en-US" sz="1600" dirty="0" err="1"/>
              <a:t>Anchises</a:t>
            </a:r>
            <a:r>
              <a:rPr lang="en-US" sz="1600" dirty="0"/>
              <a:t> –</a:t>
            </a:r>
          </a:p>
          <a:p>
            <a:pPr marL="0" indent="0">
              <a:buNone/>
            </a:pPr>
            <a:r>
              <a:rPr lang="en-US" sz="1600" dirty="0"/>
              <a:t>his body like a god’s – who often tended cattle</a:t>
            </a:r>
          </a:p>
          <a:p>
            <a:pPr marL="0" indent="0">
              <a:buNone/>
            </a:pPr>
            <a:r>
              <a:rPr lang="en-US" sz="1600" dirty="0"/>
              <a:t>in the high mountains of Ida, rich in springs. (45-55)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AutoShape 2" descr="data:image/jpeg;base64,/9j/4AAQSkZJRgABAQAAAQABAAD/2wCEAAkGBxQTEhUTExQWFhUXGB0WGBgYGBweHBocGB0dHB4aHB8dHCgiGholGxwaIjEhJSkrLi4uGh8zODMsNygtLisBCgoKDg0OGxAQGiwkHCQsLCwsLCwsLCwsLCwsLCwsLCwsLCwsLCwsLCwsLCwsLCwsLCwsLCwsLCwsLCwsLCwsLP/AABEIANIA8AMBIgACEQEDEQH/xAAbAAACAgMBAAAAAAAAAAAAAAAEBQMGAAECB//EAEYQAAEDAgQDBgQEBAMGBAcAAAECAxEAIQQSMUEFUWEGEyJxgZEyobHBI0JS8BRy0eFigvEHFSRDssIzc5LSNFNUY5Oio//EABgBAAMBAQAAAAAAAAAAAAAAAAABAgME/8QAIREBAQADAAICAwEBAAAAAAAAAAECESExQRJRAyJxMmH/2gAMAwEAAhEDEQA/APMcO3HWplYcE122f2KKw6SYjXrXPWkQKZAGmtcpw9pMexm3lReISB4jt+wK5wz0jTWL8tz8qnqnWC4c4SClFjpoCaaJ4C8ROQe6dvWswRlQubmJGwSBp71a+FuRIlKstrqBMDbmazyz1TmKs4bD5XAlaY8xTR9WUWE6RAqwupS4mFInlIgjTebeVDvcOLZk3SJObnG3nUW7qpCngzHxr5JJ9Ry9KLDJBzTmE6+dqm4I1KwEWkzf/EDPpemuDcbUE6XQLCLmBUagIeJ4htlbQcBCXTkSsXSFWhKouJnXTWnTPCIZQ5oUplQJ/PKkx5W1pF/tGwn/AAayPyFLiSOhqydnMSXcAl1QA7wJ03KT1NqrKT4ylvoTC4Qq+MX+IXi1TuYXlruKPVh+VtvTlUmGajXyNTMVWlf8PvpXC0EiPp97U7xGFtAFCfwtrgxM2qvinZenAAbHnXD2HSU63FtqZKEiCCAedBIZCVHXT06UrwdLm2IHwzPvRuHwgi4j7GpSIuKheeITrc60HUCsPlEqPhn9ihMaSNJSDpFFYsg66CKUP4krNrtibjfy2iaRe2ltFQi5HOfvWHCKEG3mf7a1Kl7LCRG/nIEx9q3/AB3gmJRBnnCQAT849qPiZRxLDuAiwgxHLle9Ru4ZaBnULaGDp5imfElFSyg6tKlQUqO8I1AUYTIF43g13h3jCkgRZRSkqGbmBMwoa1pIWyROJnXxfaoMQAZzW9aI4kgZiQnKDfSPO216gxMEXok0RI+QJBsP3vUS2r0PxY3SAbzJ+1NeIINrQcokdf3ettaiWYVmf60ehkKIiRltWsEwkkgkgxailgJzW1mSY2G1F3s1d408c4TsJV9hRXD0C5NrwPKBEdZoJhBWpazN7J85gfKrBw5saEWCgnXQg/1NPLkEMsHhykeEKUodBam+EWu6kmdo8MJPMkjeommgb/GkkEk2ACExH+Ko041tXgbIUtf/AC+7IToYMkRA3rHazNAKnCE2EgqTlmDoSSLSfWrU3hQpChqQCoiDYxbMDp7VSOGYfEygh7Dsr+F1DZUQUjqNDfQGKsmCwDzaHSXypESm0Ez+VV4Um9t6m/0wXCEkZF6qReBuN/WKMw+ByqUkXKFqjqDJHrlimWFwwNwINpHpU6D8PI79R4feMtT/AEtkHa5M4TEDbuli/wDKZqT/AGbS7wpCUxmSkW1OpvRfaBTRbOHU4EqdzoBJGhsT53pex2ewzODCG8RkcH4bOJIIWPFmhRRog3F9RVzs0R02FSExeNPI60S0yLkSdzReGwzyG0NOrK1JSYcJzKVtJMD6VjCSBeL/ALvSnCtRYi8H0qFS432o11ECdqUYpsmQL09jTTvjSQD0JoR9kJGt/nUzr0WBPX0qOc1zrNZ3qpxApqQdhQ7jIABotwmTI8qgfE/u1MKx2x4h3LJiczhyCOtyfOPrS7giiVd2qCnL+skgDmkAGl3+0bFEOtt6BIJ9VdfahsNxV51CFIaC3EeEhRsUzMiVZgfWOVbY4fqm3qyrTBVYGLBxKyQDM6kctqzCqzHxXvokiSCqYy8yJ88tA4t/EDK4G8oJClIDralpVqJHL51MvEOOOoORxCh8QcRCSkiypSLRJt1pXEbbxwKXlAmVT40qkhQJ8J8VguDGl6283cBIzmCCMpMhOgy6SLyqwvSpzEOBAL6cjqXCjmVRzkmADzNSuuqUmRFx+bRRvr9aLOm5xrqlQDcR4SeXL0NqFIi/K96nSuwBvHoPQDQUBxVwhCiTsALc6eM6VpA6suO5v8QFWTGp5xy18qA4Zw+IWT5CNaJfdkwL31+sdK0yvjRDG0EqtIqLi6w2z1X4R5nWmuBAyL5gTPK1I+LOd4823fKkCTyzb0TtCbALQlO1sgHPxb/UT0pzhkgGMpEKzdMwO5/elLEYUJASq6Q4W1Qk+EJkhUgfCaeMFIadUSFJzALG6CkgA8xP3qctnOC2mACCoBZEeIH9U1aOGpi8CANhVU4PjhnKVJ5ESOtXJlBVHdxJ1k200rLJcqLiPZ1WKUC2U4cmyloFzAkHLoqdDP8AausLgf4fCpZ7wuArICpGaAbA8vLalXH+1L+FIDTa1OCCpvJnStCiU5kLQZEGNQDVnwKVOMtLUyptRAUpKtQVXt10pXG66NxrAuKFlSNJJps63lSJB+I6dRP2qPDsnNBuk6EjpprrO9SvpJZUTAKVJUD5KE+kEijX2mvCu1LLq3sc44QS0tBSCoghsmxQNDtV4wXH2W8I2tOJUyQkLWG2u9KwD8KxokTN7RVe7d8MGHxYddzDD4kFl2B8JGhE23keVOOwnC2nMBjkNFSkLDqEqMBSgBaY6CtLq4yifT0/FYgKDSxJlObkSCBttrQZctynSaXdm3IwmHTJOVEQdo2vrRzrsHa1ZSlYkVJTHWgy3CiOe9acxmgAvUJxBzeKAVfQGq2ekWKwcSoRJoVo5fP70RjMUQYEGZg0ArFpgXk9Tr1qTEuOgyrXp50GvQ6j7VovxBMQeVcuYoZeXrS+NLapduezoeQp1M50CYA+KPvXnDeLUmImx8QOnqPtXtL5mCOUH+1VbtDhUodQ6gAAhTa7CDIkTbzvrpW348+apZT2RcAxaHXk5kJTEflF/YadKvzT8pIMZefKvMWMSG1yFJy5oHP5bVfOGYlK0gG8gi3Ij+tLOFBuK4cghBgTMmft0oPjPChlC0iSKYOP3Cf3ai2riOe1R/3a4pDeFAPPpSLjS860tg2v/rVt4rgihcj4ToT11B61UsOyVY1KdgAI961w+05G7GDKWBzKRv0m3I0vawwi2lWnEYAobmRYRHP9zSgDxQPWiZHptm0qAubRz6e1LsRwguPFaVEyAqQJFxPuDIorjeNOGdaWIIyk5Tv4hfqbVPwFa3SpQSG2zrIlRN9P0g2q8dyfJPlNguzSwElGMRN5SpCpEkn8pN/6054RwJ1BOd4r5AJy2O3ivaAYp7wbgIKRkdS0r/CTPqf7U9GHyQjFJ00eTFh+oxZSeZABG4i9Z5ZWq8En+4BiW1JulUeBwWKVdeYnWkXBmuKpdS240UgG6nSgAAGJF5VPQGvV8FwopSq6VAjwkRf7THpSvCMkZmHkGEHwLFyk7Cdcik3HKCn8oqdagt6FYwyUBYaBupSjcwCTJyzoP8OgpmkiBJ2oHFJKSD+VU32kWKSdJ5cwamw6zmUTaAIqOmJQTreyikewUN6YtIzJdT/MPcSPrQPxJIiIII52+4osLg5huEz1iRNVJU1V+1zRcweIKQlctxlOsxP10pR/sVRGCJ37xwEHoaYdpkFQVhkqKVqxCUgHdCl5gU9CKG/2YkhDyCIIxDoIP80Ud+NhxasQ0hKkZYQACSAIBlQ9jWkI1961xAysCAUgD6muX3iIToZilBaFxJv66igMfxRkKUlSkhxICzM2CiQJ9jaiFNqKjKoqo8XwxUXytpCs0pMgklCUgoMjUSTbUSaOWhZG32HVhvv0FVrCwMzA9YNEY7AgapkDSf7bV4hxhQYfC2gEQUmApREgXF4IvtXrvZjtdh3mm0qVqjxN3UtKhtAEqmnnhqCX0jeQgHLpvA+9CtsqCoNwQSJibc6a4vCiyglSUHcpi+oEdaWqSsxMwk7212FRrRu1JMbRzqLGMoVMj0Nx0okNEaaaVtxq0mJ6/amHm/H+zBCs7Ai8lM7/AOH50hwPEHGFGQoxMpvbqeVeuvNT5mwHXnUDnDwtJQpIuDm8tyf6VrPyamqnSsdn8b3qZJJPKrjgLi503O1VTgXZR9hzL4VtkZgu4InQEc7Cr5gMCMuYmyNbWKhp8/eozs3xWvtE/gkLRBEz7+d7DzqsYjsu2zikOJBGZBMZiqFJMctwaumJiG/DGqZOtr2G+9I8S3DhIASQgEC03Krk68qUys4egmIwpWnKeh8gBBqvY7BlCrkX3G+16s4xeWStKlTskaTqT0ih8U0HU5hIF4Jywekg/W9qUugrGOYKnEfhoc8KlXI8KSmAAP1aqFQ4LEYxtIQ1hPh1zm5JvOo2qPs813KjmSrxRC5lJiNxcGrrwpRWkKUUhRUDzBA0P1rpvGUJcDxXiSQD/Ctf+sg/9Rq38G7SPvllD6GUoeAHgUoqQSFZVjMnKbiCnkTrpWhgPiynQTHvYRSXso/48M2oTnw65HPJefPSo+UvJD0vnDXlsjImcgmEAXSUfEhM6jKQpI5CKcqdJKHEwVZbxo6g3tP5hrHnVXaxhSh5Y1adRA/y50j1BKfUU/A/DTkBKCSpKkESkLAWCAbESTaiFYjxKe77wj8RkkLj9MxrzQpM32IFBYrDlCyUmWzKQNcpFwD0IginHDlnMkKU2TlUDlSpMg3iCTv151Dj2QwVvAEtEJUsa5C3uByyzPkKVx34ErjDLJknWxMeXLzoVVgImAvKf5VCRI6E1I+2UgKSrOhUELGwVcaaW30oDHYopQtRkygQLXIMR51FvFwn7Qr73GMkT+E0drBaTGu9vrXfY56HMVAF8Qs+5BOvWusKDlBc1L4UqRoHhBHkFBPtQ/Ziz+LEaPr+ZTFO22U55WLGPEPEckjyvtUGKfHhM3mwrMTiJcUqJvHtQrywbaC9/KpL22cYEpKiRrH9qExJzqCgClURPPcWrzvF4rFP4p5bTaltpXlASYgC0i9zMn1p1hcc4RlVnCtiq0xt8Ip3Gw5Y67U9mGsWvPmLbhJvGYE9dDHkaSJ7FY3DKDjS2zH50lQMdUlJqzMcRIWRJFwZ5hXwr8tjTrAcXFiYEHrO+/OxEeVG8pPIukfBOLPKSEvkL/VAMH5a9aJx7GUj9J0M6jY+dZjGU5pTooTA2PTpvRiQVtdU+5G/rUbGgbTXhIGtRuIidZ2H73qVBtHM1KVJB/p9qNAIjD3KzYCPfet4XD5/EoGSSojpokeUCaJLKnBJBCQfCkG5jczUmFwtyCmLybz15x5RT9BzjVBtsqPkIvc2A9zXQwhTlygjMBqZiI+d5qbiKUwgR4ioA+kkn2muGsSTJmcoJHmTPtNTDDPNHNE/AEgea5JP0oR1gF5695SmSJiEgxr1o0KhxRVopxI9mRH1qHh2JT+IZkKWtXQjNA+gqqeynEHIuCFKB/MhzJHnznzpW/ic5JcCh+XxFIUSnRKokZo0O8SNYqx8Rwqcw2Cp94MGk3HQAkKIEqTfqBZSSNLGFJPQ86c1eFYrvA8aQO7XZK8xBtETqOsbVY2sOrL4ClKR8JAHKwPrVb4egOMTkIUggJUNCUgDn5fOrDwjFiRBzAwMpG536b1tnERY+BuqUElcFQEK2329KqfCUKS+1lghPetjYgrZS58ik+9W/gzcQkxG33qu8P8AFimyAIOOfbPl3BHteogWJ0A/xhGqksu5dszaFKkHQyUinHB3CMKlIBGVEpjkhxaYHkkiqXwriTiS604kJWhTQUSqy2y53eYH+Q361Z+FYjKwWzEtoWOeq1fXIarsKrbw/EhQAMEjfeusY+EEBV0rMG3PnVewOK8KVA0ZxvGeBBlI1Mk8ulFvNJkCOZsOvumwSgAd2E38OwjcA2jlQ3arBBaWnGhASuVpGl+Y87+lDYfigdKXyVJDZOQASTE3I38q7SkOr71pTyFaqKwrul62UCbDkRWdaI1rzMuAa92bdW/Gkj2NKOAPf8ViwNFPTPmlJpoJQs+EAJWM6ZtCpBifywT6VXux6suIxM2yukc9AkWNP1RPKwPuyo6puT/WaB4nicoUu0AEwdCdgf3vWsQZWT+9b0l7TPKGGcUhXiRK9AQY2PLzFKCq3w9rHs4heRYF82UkZFhRkiNr2mm2NxmfEGfAQ2ixMAEqJCgdNfDPWgOFYrvjnBsYMG0EgW8pmu3ne8W6IhQ/D0BCgBMc7nQ7Gry6SdxxWfxJMpUlBmPiBKgL/ElVwOopkwohQWIIJgjfKo5gry2mlzakhUqUBJRlUJgnLKAf0qzGLxUzCJvAEGAYvAJEaaTtUXvhUWPDPkp8VlSNOVO8IrKRGxvY/u9VF5KkZFZrhXi1iFWEew96s2CxwCLgm0z5bVE70664iwlKe9A8CiYI0BFvYnSuOGOIzFTl1DRPKguHKDvC0tKJyqaB1vM5hp1pEhxSYnUgz5j/AEqtEujy8ygBBIj50a6UhIIgE2/YrzdHHXW8aU5oFo0MgiR61aWeJZ0BShv8xSss8iC3nypaU3PhJ9TA+hNCMrCQUwZKinXUD9/OtcNcJUtRuciYO0kn6iK7w6FGOZK5HXMaDDsY38NlW+RSzPRBN+ZAAE0HwpmGUpIMhKQOd4n5zUPE1FLCI2ayAzqV5E+9zTJogagDxQDyhP8AenrUJyhJKgDAgwZN7z85oLjeHzAFRMpMnyrgDvFKASDMkZiSFFJNj0M+lcvvFGbw+BWqVEHISLZTumRHSRpRobV7sm9mYTI1GYqHOVSaaYEeIkJAzKvYAxpPrVc7JYgBsIKoK0hKRMfmVMelWKFQdAZHsK6MvKIunB1hakgiANSI05GqX2Zxf4uFn/619R8igEH2NPuDLNouT7T1qkcFxahiWAQfD3rhHTu0ifKxrOd2a1dpWkJeUZhaCppQ3KbKSrysDTPB4vLiXmSbKbZWD0OUOe3fg+lJuJPqxHdHODmSVlQTBKUAxI9hO9ToZcdbJg50oQ1nMjNIlRHOClA/y05eELwWKU222VGfiQroUKyn50XxV8vpZQJAy5lQdj8I9aiVwvMHkEnKt5TqRoU94BmSDykE1txpLWgsSBrplEATyiot3eK07ONThm1KUstoSm5CSo63gC5qi8K7dtN4iXHMQ6m4EIQAQr8pSZOnKrLx7CKxOHcQhSUgkDMQYv8AWknAexDba8ycSlbyZF0JgEfpBMhVXjqT9vKerwMY042HGg4ApI8Khcee+lU3svic2JxSh8KnT8oH2qwIcUk+JYURtlgnzuaqvZc5cTiE83VD3qOaqvayvPfiEbH++lK+MphDq5j8NUiI2NdYtcqI6m9cPrkQd7GevPnROBRuB8dQ2gAzPM3rXD+NJ79ZIEOOBQseRFjMg/Wpu0XZtsIU63aLxmtbURQmA4Q24kXKFbKHPrW/662XdrY2sLSgomFFaFAmEkKR4UmTrnFjztRuBalV5i8gH9QHPc/UGqjhn8RhVFCwt1sgkKQJEkgg6GCCNKsPB3HXlJlt1DapOZSIT4VaCdyJFZ5Y8VKtuJwoUlaVAzAGmhAFBcMxpKCFflBBvewII8iKetswmecHof61Vu0jRbCzdKXUKBMWSvLbyB09KyBt2ew+XCNNX8LceQvp5CheINjICLnKIIOs2v6Ux4GPwkKJmUgxPIVBjGZaEAT4AMvOxI+dP2Aq+HoU4nOIUMqT0MBI86ZNYPKgbkAabRE+etCNL/4kgk38fsofKm+GIKQoEQZtrP7I+VLYR9mi2TjGhZxtaAUnUAhJkT+UmR6VHjny2htxX5lpFt864PlWm1BGNJMAuFTJ55kBtwA+yx60v4y6SwwDrnQDf9LgFPKbEccbQIaE2LqWykm4yHMI/wDSKa4pkZVEXEFQOnv6ikOOdCsSygXGZxyP5YT66mmfEcZkw9tkC8c51oATAr8AUkXSspJ6LAvROJGqYsUx5x/Qk0rwvEshcbyglRCkz0A/raim8SpRTIghJAvOu8RuNafilHmjbQLTUyClaog30QRp1VVs4NjAsZVZlEWueXWqQl4pDSQbHxe4T/7flTvAuFKpHSK6cp9pxehcNxYQDlSmZkiCfrRGCw7SiHA22FgFEwbJIuL7elV5nEjMFGdrjQ2vI86YnFhtOcEDeK5r54vxFiCUJTyiwhMQOXlURxaBqb8pt9aQ4ntA3klStqTjiq3syGW8wylQUsEJgRJkjY8po+HEy1aeK8aSE2MegqvniWIxEIbQQhagkOmyBtruegmuuDcNQpLq3UhRbIESopukKsCec6zTbAvICcKhRCbFdyAAALfWnvX9PRmzgQ1hSkKmAhWZWqoHikRAv8pqku8Tc/3mkNpASgAKSkA5xBJzc7kATVpVx1hCVNlcqSQT4VkRrBITAkV5m1xzuOIrdSQW85TmifDFiOsfenhLdla9D7U8VW2CtLaVGUxMWJMHzAHOl+MShrFBxAgOhLhA/KfhjytPrUHbDI+2080oKym8bigCsKfSUk2bSojSNZ9/vRJw/ZxxD4lknf77UOXBH1rniLnjgHUn0G5oZ1Q30G3M8qcgjlOHaKVJWJCyTGnxHWusHwphEJSFdL2/vWlqCj6WqbDBNyZGmh18ulTdnDbDYdCToSPO1ulO+F4xKkwcsXgHpaq5h39QSeYqHheNgX5nTp9KiTZ1fMqDdEgAfD9/7Uq4xgkvNLBmMpmfLXoYqJjipztwoCbBMG8CTfaBzphxMjIpVwlaNtgfP1qda4atPJcwiAoStnLCHANyPhVH5r+tF9w8lOGUEyEK8Y3ylOSR0BE+lDytlCwHwpsrAcBSpMZlJE5ZuL3I3qPDcVdZKkpCs2dRUiWwpRFjkKgUqHhCsuZJEnWtJEGOHwh7wrANklJtpufqKJRhS20SZShRUoyLJStKpIPKTm9a5RxEODOtmwKlJU7KTC/iSoBMJIP5pAqPA8TSJSG15UwElxxJSgRHgjQRGqtZ50tUw+MOZXepUClD6lSJ/IWQdtcpVUfGBmSANEPWJ3yu/v3pnww960+2qYcW5NjIk5bW5AVyMArN3a0WUmEqkCSki55nNeetMp1Vy+Ti7iChpVxP5lk/QURxye5Ikyoga2gfuKzh+ESXsUtxUEKSgjqADF9bzTrG4ZruFFJzGMybbqtHI2Jot6FPwTsuBUyZhIFybRAnUg3irJh1DNlVZQ5iJHvRfZ7hqEIIO9iCJMetwZ5UzLaUEBSkrBsCpM6XynmeRovTjwfijRSGlRYIH/Usfasw/EyBE9bjamLWIDjYaAOcYdVlD8zbhcSRzkE0x4Q+0+2kOIQpJMCdlk3ROqZN0nqQbRXVvnWZQ1x5cQkE7W0HrTtjAYlxSUKUlIUkqtKtNaziuCS2kJQCkfEQRpyBgwfOtoxiy0xiWVfiMHunE7KGpBtuCfaoutcOJ8DhGUryueMpm67xcX5DQ09wZVCCkiWn1IUk6FDifkKX4xYWQ62kiAFLECcsyUnbSa3wzFlC3ISC24fESYUmAItHlvpUUbH4F+GMYrm5HPRCB96ILyEIaWoAiMskAhMkAG45xSVp2MKuZlx2fSQPoKZvpSWEpUAUwQoG9uXnFTeA7fxyUuJbeQoBaPC4Ba1yknmNYqi9pexpW4VsqGY/ElVgo/qSRvTtErbSpCwUQgoWD4hlBTcHeI8UTHlUKcXMSTMfc0S3HwdVTsu4pCltrJsqCDtGtWfibF23hpHdnoQbehH0pDxf8PGBQ0WkG25Fj66U2Xj8rTgmZSRHU6fOr83ZekGJxOZ0qSbHfoP6mTUONfsBtqepM/SsYytgmPEk5ZJJ+Efl2FvvSrEYsFSVTMz7n+1PUp7PcOgH1FqaM4dR1jL5/u1J8AoWM/6U0XjkpUEmbnYdPlWeUgH4Rk30jregMdh1NKzpgpOvSiBxFKbnfTrQ6uJqViCytEIcalEjUpMH7USG4TxA50ZZPlEAbiOZq5NHvMOtJ2QU25ZTpVPRwcIdBM+Y3OwAq5cBALbohQgTfXQ+xrOzq54JuKYAlpaQuA+hvIqLB4rSmDyBUB7mhUoL6fxm1NYpkwpJQoh5Ag5siblQvMAmBOkgb7R4dSmWktryOqXmSdiUIJymRYkXFtQKYNpGNCHnHO5fACHUheQOEXS4gyNZ+dXqWJvkww/BViCVgjZKhkTH+EXJ9RTbB4MSJMrBsIlIPMJKgSTzPsKV4fhpbKVJcWhOa6i+FgkjQAk3nmTViYYSgWieZuSfPWOZpeyKWCr+HZdKv1k63JUqxBk/6V13veuNEgmRppF0n9+Vc8JTGGZnQknKT+pBMCdb/SiC0EvN5SQEyR0GX/T2o8icJuH4clTxyky8o6WMKP2ArONYZP4SE2PiUqBtoPQRr1pzwlcJChcyT5zufOg3D3glX5rATFht7zRobL2WrQPfrRb6ShpSjBNlDMLAjnRn8KMsAXAER+70pxC+8lCyIFyddTA/fSlMbLs715A493WMbM2BI/ykn7E13gcOEYl1ifA5OXzSSUx1g0v401KwoHQAn5Ufi4V3Tisw0QtSLFKk/C4nnKbxvEV1+mZ0OOKhLbiXswMZsw9Nq2lS1LOckA+Ii22kxqTQLrb9iXkrB+FwJEn151JgXYBkkydTc2tUfGHtJjFnMVJT44y6/EDbKdiPOmbz2VBUU3ygCOgiPOljjwkD1rs4gqUE9ZPpS1whS0EJQ2FBOVMkm91W033ojCYxYS1+IrPClAhAIVlMRHIil+KxI7t9RFwQlMa2A+5qXAuAoaJiRI6gHWOVTlDWHBIaCVZAATKlCIvuD70rPxW0mRRWHJBvafTWlr0pUZtfnaoBX2qbMNuDVCiD0Cv9K5adCktjdS0j0uaNxf4iVIMZVW/uKQcGcIdyq/5eY/KxrbGX4hYX1g5kqiCStIH6Vfs0lb4ehQABVYSD5zHyo7jaSlsLTqE5SOhABjyMGlvDHimytKXdcHBbLDqLJggDnRCcG8tQ8ITNlGbkD3ohheYWUAecfWp3XCmJUBmEawb7ztU9M2wLaUakE7k9OVBdq1KH8PiAAAhzKo7wv7SBSrA4/KuAJE3E/Q8qsGLbL+HdRGqDE8xcetqW9Xp2HGUOIQZvI9RTbgjfd5gNzvVA7I8dztJSTcW/oat+AxRK+YrLOapy7K+2S1Iw7UgNKbfKkqndKFQZ0MwPDQXCMXgMQjMXVNqJ+B5biWZ1hKwiECSSASYqzdqEJXhnUuISuChQCtiFAZp2sTeqQrg+JSSFKLKDfJhmVqC+pI8KT53rXHWiy8r9wr8JYQ4hiSnwJZXnWr/EpcQERqSBVkwb0kSUyLeHQdE9PrVR4A0ltsJCC0k7FMLcPNUnMv5ATVqwavFOu3y+tSHeGw/dtMpXzSkgG1wY+cUM6QrM5mBKW1IUnkomPoBUyM2ZzDrWiVkuYebEBJBKDe6kqvb8qha1cY9oJz2jOsDznU0JbbVkaAESqw579f3agVNAqBUSCNIP1qV9ybD8v7NRrdsTIoMFxTiOwPSleFeQuwcSSo3RlVIVoJVEWGlcfxza3whaiAFBMixBcChn8kkT1tQOEeWlRTG6gDNu8a6clJhYHU0aOPNcc0FTz8X/AOoH3NT4LLm7tSvA8hOUk/C4kWHvah3laXk3t5qitNLCszahEKJHv9q6vTMzwjikEpEA6KQbpV1A2PUUWFW8KcvrP7FCsYkqADllARniQrlmAvI5ipnHIvnRflc0tbCVpoDW5/fyrWGN1HehEr2kxPqakJtA9anV2cdOIJaKd1GdeZmpuHYolKQYJEyIi0wfWKjRiRISVQdQK20Aldt4Mf5qPfTh7hcSUyg3y/CT+k6eouKG4iuT1P8AasbXJJPK/wC/Ko3xOlt6zv2egpIiZ3pHhT+K+QTMRbrFNXFxmnWkGG0J3Uo36VrjJYm044q+osrBVJt9pig+Hv2giusc54FjmoD6VrAu+EA+s0THRjMJicqiJ1/cVM45nSSQTEi8X60My0gk5hrYeddP5QRqFdTIipvk+uuGLClyE2Fz0FWzBvwgkxG3raqs22Sbco8/arLw9/JlWoeBFtAYUbAkfp/rWef2qPP8O45hn1JIKVAmU9CT+5r1zsl4kJcN5Amqb20CQGyUiZOVQ/THwzuAdOhp/wBjH5aCegttFH5f2mynKtPaMILBBjK7DJzaeIxPlFUx/iykK7h/CuBxrw5mHFJ8G35hmGu9p1p12yRnwwj8qkqF4vMe0E0F/vLDPpSzjnCw6z8DyZ/ERYZCQD4o+1Tj4O+RXDcazmBbbeQsQPGpO36spUT6mrbgHj8W0G/75/0qpcJwbSJDS3XEKFi6dPKwN+tWZtaEwlMgWJB/dpP0o4Sbi/DStLa58bCw4g5Z8QPiHOCCQY2qTH4wOrbSIHg7zLlIVJ0mdDraK4axxKoA+EFVzuQQJHuaTYRZddcfCgCYShPRIgdevrT3qFDLEWEX62mlXEeKISgpz5RBKlWkAankKJdxqW21BxY7w/lmCa8y49jSrCPOb94EpjRSUqTpzkm9PGbFM8TiFtYp7I2QcsIKjYhhMqEC6leIm8edE8RQ/CVurZAOVwqSFBSikQlWyUqy+EgTNQ8V/hH2oWFF9poOBaCrKRlBCVEeHONL7V0tQbQltTYV3alJC72kTcE6mZkWtVbhKILkeQ+aq0+0SFLFilZj1JrtkyR5J+prpv4V/wA//dXREpcLiwTfXcfvajO8HSleKauVclAW1vrWl5k7ggTfQ2+9LUBrIF64W/FBeIzcC0+1cNjwkn4gd6jQ2PcA/CPM/SancdBfA0JSCPOZiocRbuwOp+VQYkDOg6mJ+lCj9t+yvSoHnbnz05UOy9cg6GDXWJVfzvU/Hp1DiiLkaUlwK5CPU/Omzw8MelIsOhSXNDE3jWKrFFMMZictomSdeVTskEWilnEYBBBJtNzNT4V+1WDTDIMzYnauscgZs1p0P964wzxjap8UyYClGw5fT2qL5XBPB206qMC0U8QMul4m2ygrVJ5ztyPnSBlZNwLG379Kd4fDqUyT+ZJlIG43HqPpXPn5aeiLth8DCRcCcp5oNxPUGQfKnfZB+EJnpedKrvahUob3GaQfPl0385px2fCghMDlV3/EZ76tXGnCoMtiIcXBneJI8r1W32CqRYvNgHKPiUjZUHcaEidKfcaw3eBkJ1JMBOshBNhzMUtxWMZeAOISWcQkXUpJgndSSn4Z3FLHh2peD40hMxfS/Pr5VaeHAquDlmFHyFgPLeq5wPDpSkAkLEyCCYM+dWR10ZCkWzCPTeoy8gBxDGqS2tdgpw5R5KMCPJAJofgris4+Z+396hxuK/EQlYlKUqUen5QamYSkEkGIE3mNYtTt4fxH9oAnuVvwM4EAxewJt5gV51xZHeYHKhQUEtspPLMTnVHuAfKvQeIIJKEqgpCVqI2+Egff2Neb4bhDjDKhnzNrQlYHWJJ6Ha1X+PwnLycLXGAdUoZSptAI5QAJndBvetY7iDa21lCs6SUwocwMp+YNMuHcKbdwbfeSqE2AJFlC6TBuD9RVUVhA02W0/wDz8gM7Jv7yaeNnkEzPxJ/y/esQrwH+f/urhv4h6Vjf/hn+cT71v62hLiDrH601ziz4ff6isdWM3+cVrFK8Pv8AUUAQ2ZJ8vtUDB8KvOu0q8fprULRsrzoA1xR8PMJNc4j40DppWOfEANhFcYk+NM7ClrXAOTdQHQVpYsDtUTi4WDtA+lFOC3rUXiogxKxFAMt6R+a/pUuPV4FeRoYuEITFyNuYOoqoVR8XbIv5CosC5RmIWhdlGxAg0vSIMAR9wK0njRHeEBI/tanIbzpAOnSkOBWQRf62pw04d5/e9Y5KxEt4cSIAgXqw8Ksoe3rzpNhcMq5M5ftTrBiCFDbQH61ll/1at9s8JkfQzaFHvE9AqZHooH3qz8F4dlATppt61Xu1LneY7DoN8rdz5q/1q+8Mw6fCqbDrFutGXiQivjWEU4w4gHu1ocStparKnLIg8pKh60jexCltlvEAIfyyNLwSDB5iIirM5h5UUOrz94gpyBKj4bqCgo9fzbxXnHF3F9w2L52XFJKiZNue8708J8uUVdOGMFCW0zIH0FPWhmVY2MQNI/rVZ7N8S75hJnxiUrvyi/rVgwDhzA2i/pWee96HCriy4XjFIEqaaAAJjw5SSoc7k+1FukQSLlSGco6OHXrrUXEAG8cxmnK+2tpZ2kSoDrZS6i4QIU0yr/kr7iVW8EhxlXMgZSJp6mjPuMJGR03zJbULWjwwfW5qjp8WGxCESUoWpKZMkDl6VauKYRQTiHVOKIcQUFJukFSh4hvMWqi4B11lpxXwpXndmZKvEQmBt4tz5U8eEd9lW3W1MQ6qFNqSpFsvhAMpnRUnXpSPiqww+GFwG1qD6T+lSpBSTym9W/h7BC8JpZLhJFpPh1FVftpgQ66Ewc/dKiAdUqtp51eF3SsVNr4j5CtI+A/zD61lZW0Z1t7f+auMR8Pv9RWVlVDTH4vSoWTY+darKWQFr+M+Q+lR4j/xPSsrKIBLnxD+UfSih8NZWVl7OFvFPhPlXJHwVlZVYeBQCvipjih4keX3rKynn6J1hT4x505w+vqfpWVlKrh64fwx++VFYM+H3rKyua+DJn0j+OmL92L+qq9A4H8J/wAvzisrKvP0PYdDhLiZJP4ka7cvKvPeNfFiP5x9BW6ypx/0KK7FGFORyT/0mrzwvVPkqsrKd8lPCDtIPxMN0dMf/iXRbA/ET+9K3WUvRs42PwgP/uI+prz7tAf+GH/lND/+iaysqsAtuE/5X8iv+2lOI/8AjW//AClf9VbrKPx/5or/2Q=="/>
          <p:cNvSpPr>
            <a:spLocks noChangeAspect="1" noChangeArrowheads="1"/>
          </p:cNvSpPr>
          <p:nvPr/>
        </p:nvSpPr>
        <p:spPr bwMode="auto">
          <a:xfrm>
            <a:off x="1679575" y="-1279525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4099" name="Picture 3" descr="bronze mirror, c. 320 BC&#10;" title="image of Aphrodite and Anchise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0" y="1387476"/>
            <a:ext cx="34480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Women in Ancient Greece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3340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status of men and women was far from equal</a:t>
            </a:r>
          </a:p>
          <a:p>
            <a:r>
              <a:rPr lang="en-US" sz="1800" dirty="0"/>
              <a:t>women usually married shortly after puberty</a:t>
            </a:r>
          </a:p>
          <a:p>
            <a:r>
              <a:rPr lang="en-US" sz="1800" dirty="0"/>
              <a:t>men married much later</a:t>
            </a:r>
          </a:p>
          <a:p>
            <a:r>
              <a:rPr lang="en-US" sz="1800" dirty="0"/>
              <a:t>women couldn't own property</a:t>
            </a:r>
          </a:p>
          <a:p>
            <a:r>
              <a:rPr lang="en-US" sz="1800" dirty="0"/>
              <a:t>if a man had no sons, his daughter would be expected to marry his closest male relative</a:t>
            </a:r>
          </a:p>
          <a:p>
            <a:r>
              <a:rPr lang="en-US" sz="1800" dirty="0"/>
              <a:t>women did not receive the same education as men</a:t>
            </a:r>
          </a:p>
          <a:p>
            <a:r>
              <a:rPr lang="en-US" sz="1800" dirty="0"/>
              <a:t>women did not participate as citizens</a:t>
            </a:r>
          </a:p>
          <a:p>
            <a:r>
              <a:rPr lang="en-US" sz="1800" dirty="0"/>
              <a:t>women rarely left the home, and not without a chaperone</a:t>
            </a:r>
          </a:p>
          <a:p>
            <a:r>
              <a:rPr lang="en-US" sz="1800" dirty="0"/>
              <a:t>in well-off houses, slaves did most of the work,</a:t>
            </a:r>
          </a:p>
          <a:p>
            <a:r>
              <a:rPr lang="en-US" sz="1800" dirty="0"/>
              <a:t>wives supervised, did the weaving</a:t>
            </a:r>
          </a:p>
          <a:p>
            <a:endParaRPr lang="en-US" sz="1800" dirty="0"/>
          </a:p>
          <a:p>
            <a:r>
              <a:rPr lang="en-US" sz="1800" dirty="0"/>
              <a:t>exception for religious rituals, priestesses</a:t>
            </a:r>
          </a:p>
        </p:txBody>
      </p:sp>
      <p:pic>
        <p:nvPicPr>
          <p:cNvPr id="25602" name="Picture 2" title="red-figure vase image of woman performing sacrificial lib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752601"/>
            <a:ext cx="2657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01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Aphrodite:</a:t>
            </a:r>
            <a:br>
              <a:rPr lang="en-US" sz="4400" i="1" dirty="0"/>
            </a:br>
            <a:r>
              <a:rPr lang="en-US" sz="3200" dirty="0"/>
              <a:t>The example of Ganymede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943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Wise Zeus seized Ganymede for his blond beauty,</a:t>
            </a:r>
          </a:p>
          <a:p>
            <a:pPr marL="0" indent="0">
              <a:buNone/>
            </a:pPr>
            <a:r>
              <a:rPr lang="en-US" sz="1600" dirty="0"/>
              <a:t>Now he lives among the immortal gods</a:t>
            </a:r>
          </a:p>
          <a:p>
            <a:pPr marL="0" indent="0">
              <a:buNone/>
            </a:pPr>
            <a:r>
              <a:rPr lang="en-US" sz="1600" dirty="0"/>
              <a:t>and pours wine for them in Zeus’ house –</a:t>
            </a:r>
          </a:p>
          <a:p>
            <a:pPr marL="0" indent="0">
              <a:buNone/>
            </a:pPr>
            <a:r>
              <a:rPr lang="en-US" sz="1600" dirty="0"/>
              <a:t>amazing, a man </a:t>
            </a:r>
            <a:r>
              <a:rPr lang="en-US" sz="1600" dirty="0" err="1"/>
              <a:t>honoured</a:t>
            </a:r>
            <a:r>
              <a:rPr lang="en-US" sz="1600" dirty="0"/>
              <a:t> by all the immortals,</a:t>
            </a:r>
          </a:p>
          <a:p>
            <a:pPr marL="0" indent="0">
              <a:buNone/>
            </a:pPr>
            <a:r>
              <a:rPr lang="en-US" sz="1600" dirty="0"/>
              <a:t>drawing the red nectar from a gold mixing bowl.</a:t>
            </a:r>
          </a:p>
          <a:p>
            <a:pPr marL="0" indent="0">
              <a:buNone/>
            </a:pPr>
            <a:r>
              <a:rPr lang="en-US" sz="1600" dirty="0"/>
              <a:t>But unrelenting sorrow held father </a:t>
            </a:r>
            <a:r>
              <a:rPr lang="en-US" sz="1600" dirty="0" err="1"/>
              <a:t>Tros</a:t>
            </a:r>
            <a:r>
              <a:rPr lang="en-US" sz="1600" dirty="0"/>
              <a:t>: he did not know</a:t>
            </a:r>
          </a:p>
          <a:p>
            <a:pPr marL="0" indent="0">
              <a:buNone/>
            </a:pPr>
            <a:r>
              <a:rPr lang="en-US" sz="1600" dirty="0"/>
              <a:t>where the divine whirlwind had taken his dear son.</a:t>
            </a:r>
          </a:p>
          <a:p>
            <a:pPr marL="0" indent="0">
              <a:buNone/>
            </a:pPr>
            <a:r>
              <a:rPr lang="en-US" sz="1600" dirty="0"/>
              <a:t>Every day, he grieved without end for his son.</a:t>
            </a:r>
          </a:p>
          <a:p>
            <a:pPr marL="0" indent="0">
              <a:buNone/>
            </a:pPr>
            <a:r>
              <a:rPr lang="en-US" sz="1600" dirty="0"/>
              <a:t>At last, Zeus had pity on him: in payment for his son</a:t>
            </a:r>
          </a:p>
          <a:p>
            <a:pPr marL="0" indent="0">
              <a:buNone/>
            </a:pPr>
            <a:r>
              <a:rPr lang="en-US" sz="1600" dirty="0"/>
              <a:t>he gave him spirited horses, the kind gods ride…</a:t>
            </a:r>
          </a:p>
          <a:p>
            <a:pPr marL="0" indent="0">
              <a:buNone/>
            </a:pPr>
            <a:r>
              <a:rPr lang="en-US" sz="1600" dirty="0"/>
              <a:t>202-11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AutoShape 2" descr="data:image/jpeg;base64,/9j/4AAQSkZJRgABAQAAAQABAAD/2wCEAAkGBxQTEhUTExQWFhUXGB0WGBgYGBweHBocGB0dHB4aHB8dHCgiGholGxwaIjEhJSkrLi4uGh8zODMsNygtLisBCgoKDg0OGxAQGiwkHCQsLCwsLCwsLCwsLCwsLCwsLCwsLCwsLCwsLCwsLCwsLCwsLCwsLCwsLCwsLCwsLCwsLP/AABEIANIA8AMBIgACEQEDEQH/xAAbAAACAgMBAAAAAAAAAAAAAAAEBQMGAAECB//EAEYQAAEDAgQDBgQEBAMGBAcAAAECAxEAIQQSMUEFUWEGEyJxgZEyobHBI0JS8BRy0eFigvEHFSRDssIzc5LSNFNUY5Oio//EABgBAAMBAQAAAAAAAAAAAAAAAAABAgME/8QAIREBAQADAAICAwEBAAAAAAAAAAECESExQRJRAyJxMmH/2gAMAwEAAhEDEQA/APMcO3HWplYcE122f2KKw6SYjXrXPWkQKZAGmtcpw9pMexm3lReISB4jt+wK5wz0jTWL8tz8qnqnWC4c4SClFjpoCaaJ4C8ROQe6dvWswRlQubmJGwSBp71a+FuRIlKstrqBMDbmazyz1TmKs4bD5XAlaY8xTR9WUWE6RAqwupS4mFInlIgjTebeVDvcOLZk3SJObnG3nUW7qpCngzHxr5JJ9Ry9KLDJBzTmE6+dqm4I1KwEWkzf/EDPpemuDcbUE6XQLCLmBUagIeJ4htlbQcBCXTkSsXSFWhKouJnXTWnTPCIZQ5oUplQJ/PKkx5W1pF/tGwn/AAayPyFLiSOhqydnMSXcAl1QA7wJ03KT1NqrKT4ylvoTC4Qq+MX+IXi1TuYXlruKPVh+VtvTlUmGajXyNTMVWlf8PvpXC0EiPp97U7xGFtAFCfwtrgxM2qvinZenAAbHnXD2HSU63FtqZKEiCCAedBIZCVHXT06UrwdLm2IHwzPvRuHwgi4j7GpSIuKheeITrc60HUCsPlEqPhn9ihMaSNJSDpFFYsg66CKUP4krNrtibjfy2iaRe2ltFQi5HOfvWHCKEG3mf7a1Kl7LCRG/nIEx9q3/AB3gmJRBnnCQAT849qPiZRxLDuAiwgxHLle9Ru4ZaBnULaGDp5imfElFSyg6tKlQUqO8I1AUYTIF43g13h3jCkgRZRSkqGbmBMwoa1pIWyROJnXxfaoMQAZzW9aI4kgZiQnKDfSPO216gxMEXok0RI+QJBsP3vUS2r0PxY3SAbzJ+1NeIINrQcokdf3ettaiWYVmf60ehkKIiRltWsEwkkgkgxailgJzW1mSY2G1F3s1d408c4TsJV9hRXD0C5NrwPKBEdZoJhBWpazN7J85gfKrBw5saEWCgnXQg/1NPLkEMsHhykeEKUodBam+EWu6kmdo8MJPMkjeommgb/GkkEk2ACExH+Ko041tXgbIUtf/AC+7IToYMkRA3rHazNAKnCE2EgqTlmDoSSLSfWrU3hQpChqQCoiDYxbMDp7VSOGYfEygh7Dsr+F1DZUQUjqNDfQGKsmCwDzaHSXypESm0Ez+VV4Um9t6m/0wXCEkZF6qReBuN/WKMw+ByqUkXKFqjqDJHrlimWFwwNwINpHpU6D8PI79R4feMtT/AEtkHa5M4TEDbuli/wDKZqT/AGbS7wpCUxmSkW1OpvRfaBTRbOHU4EqdzoBJGhsT53pex2ewzODCG8RkcH4bOJIIWPFmhRRog3F9RVzs0R02FSExeNPI60S0yLkSdzReGwzyG0NOrK1JSYcJzKVtJMD6VjCSBeL/ALvSnCtRYi8H0qFS432o11ECdqUYpsmQL09jTTvjSQD0JoR9kJGt/nUzr0WBPX0qOc1zrNZ3qpxApqQdhQ7jIABotwmTI8qgfE/u1MKx2x4h3LJiczhyCOtyfOPrS7giiVd2qCnL+skgDmkAGl3+0bFEOtt6BIJ9VdfahsNxV51CFIaC3EeEhRsUzMiVZgfWOVbY4fqm3qyrTBVYGLBxKyQDM6kctqzCqzHxXvokiSCqYy8yJ88tA4t/EDK4G8oJClIDralpVqJHL51MvEOOOoORxCh8QcRCSkiypSLRJt1pXEbbxwKXlAmVT40qkhQJ8J8VguDGl6283cBIzmCCMpMhOgy6SLyqwvSpzEOBAL6cjqXCjmVRzkmADzNSuuqUmRFx+bRRvr9aLOm5xrqlQDcR4SeXL0NqFIi/K96nSuwBvHoPQDQUBxVwhCiTsALc6eM6VpA6suO5v8QFWTGp5xy18qA4Zw+IWT5CNaJfdkwL31+sdK0yvjRDG0EqtIqLi6w2z1X4R5nWmuBAyL5gTPK1I+LOd4823fKkCTyzb0TtCbALQlO1sgHPxb/UT0pzhkgGMpEKzdMwO5/elLEYUJASq6Q4W1Qk+EJkhUgfCaeMFIadUSFJzALG6CkgA8xP3qctnOC2mACCoBZEeIH9U1aOGpi8CANhVU4PjhnKVJ5ESOtXJlBVHdxJ1k200rLJcqLiPZ1WKUC2U4cmyloFzAkHLoqdDP8AausLgf4fCpZ7wuArICpGaAbA8vLalXH+1L+FIDTa1OCCpvJnStCiU5kLQZEGNQDVnwKVOMtLUyptRAUpKtQVXt10pXG66NxrAuKFlSNJJps63lSJB+I6dRP2qPDsnNBuk6EjpprrO9SvpJZUTAKVJUD5KE+kEijX2mvCu1LLq3sc44QS0tBSCoghsmxQNDtV4wXH2W8I2tOJUyQkLWG2u9KwD8KxokTN7RVe7d8MGHxYddzDD4kFl2B8JGhE23keVOOwnC2nMBjkNFSkLDqEqMBSgBaY6CtLq4yifT0/FYgKDSxJlObkSCBttrQZctynSaXdm3IwmHTJOVEQdo2vrRzrsHa1ZSlYkVJTHWgy3CiOe9acxmgAvUJxBzeKAVfQGq2ekWKwcSoRJoVo5fP70RjMUQYEGZg0ArFpgXk9Tr1qTEuOgyrXp50GvQ6j7VovxBMQeVcuYoZeXrS+NLapduezoeQp1M50CYA+KPvXnDeLUmImx8QOnqPtXtL5mCOUH+1VbtDhUodQ6gAAhTa7CDIkTbzvrpW348+apZT2RcAxaHXk5kJTEflF/YadKvzT8pIMZefKvMWMSG1yFJy5oHP5bVfOGYlK0gG8gi3Ij+tLOFBuK4cghBgTMmft0oPjPChlC0iSKYOP3Cf3ai2riOe1R/3a4pDeFAPPpSLjS860tg2v/rVt4rgihcj4ToT11B61UsOyVY1KdgAI961w+05G7GDKWBzKRv0m3I0vawwi2lWnEYAobmRYRHP9zSgDxQPWiZHptm0qAubRz6e1LsRwguPFaVEyAqQJFxPuDIorjeNOGdaWIIyk5Tv4hfqbVPwFa3SpQSG2zrIlRN9P0g2q8dyfJPlNguzSwElGMRN5SpCpEkn8pN/6054RwJ1BOd4r5AJy2O3ivaAYp7wbgIKRkdS0r/CTPqf7U9GHyQjFJ00eTFh+oxZSeZABG4i9Z5ZWq8En+4BiW1JulUeBwWKVdeYnWkXBmuKpdS240UgG6nSgAAGJF5VPQGvV8FwopSq6VAjwkRf7THpSvCMkZmHkGEHwLFyk7Cdcik3HKCn8oqdagt6FYwyUBYaBupSjcwCTJyzoP8OgpmkiBJ2oHFJKSD+VU32kWKSdJ5cwamw6zmUTaAIqOmJQTreyikewUN6YtIzJdT/MPcSPrQPxJIiIII52+4osLg5huEz1iRNVJU1V+1zRcweIKQlctxlOsxP10pR/sVRGCJ37xwEHoaYdpkFQVhkqKVqxCUgHdCl5gU9CKG/2YkhDyCIIxDoIP80Ud+NhxasQ0hKkZYQACSAIBlQ9jWkI1961xAysCAUgD6muX3iIToZilBaFxJv66igMfxRkKUlSkhxICzM2CiQJ9jaiFNqKjKoqo8XwxUXytpCs0pMgklCUgoMjUSTbUSaOWhZG32HVhvv0FVrCwMzA9YNEY7AgapkDSf7bV4hxhQYfC2gEQUmApREgXF4IvtXrvZjtdh3mm0qVqjxN3UtKhtAEqmnnhqCX0jeQgHLpvA+9CtsqCoNwQSJibc6a4vCiyglSUHcpi+oEdaWqSsxMwk7212FRrRu1JMbRzqLGMoVMj0Nx0okNEaaaVtxq0mJ6/amHm/H+zBCs7Ai8lM7/AOH50hwPEHGFGQoxMpvbqeVeuvNT5mwHXnUDnDwtJQpIuDm8tyf6VrPyamqnSsdn8b3qZJJPKrjgLi503O1VTgXZR9hzL4VtkZgu4InQEc7Cr5gMCMuYmyNbWKhp8/eozs3xWvtE/gkLRBEz7+d7DzqsYjsu2zikOJBGZBMZiqFJMctwaumJiG/DGqZOtr2G+9I8S3DhIASQgEC03Krk68qUys4egmIwpWnKeh8gBBqvY7BlCrkX3G+16s4xeWStKlTskaTqT0ih8U0HU5hIF4Jywekg/W9qUugrGOYKnEfhoc8KlXI8KSmAAP1aqFQ4LEYxtIQ1hPh1zm5JvOo2qPs813KjmSrxRC5lJiNxcGrrwpRWkKUUhRUDzBA0P1rpvGUJcDxXiSQD/Ctf+sg/9Rq38G7SPvllD6GUoeAHgUoqQSFZVjMnKbiCnkTrpWhgPiynQTHvYRSXso/48M2oTnw65HPJefPSo+UvJD0vnDXlsjImcgmEAXSUfEhM6jKQpI5CKcqdJKHEwVZbxo6g3tP5hrHnVXaxhSh5Y1adRA/y50j1BKfUU/A/DTkBKCSpKkESkLAWCAbESTaiFYjxKe77wj8RkkLj9MxrzQpM32IFBYrDlCyUmWzKQNcpFwD0IginHDlnMkKU2TlUDlSpMg3iCTv151Dj2QwVvAEtEJUsa5C3uByyzPkKVx34ErjDLJknWxMeXLzoVVgImAvKf5VCRI6E1I+2UgKSrOhUELGwVcaaW30oDHYopQtRkygQLXIMR51FvFwn7Qr73GMkT+E0drBaTGu9vrXfY56HMVAF8Qs+5BOvWusKDlBc1L4UqRoHhBHkFBPtQ/Ziz+LEaPr+ZTFO22U55WLGPEPEckjyvtUGKfHhM3mwrMTiJcUqJvHtQrywbaC9/KpL22cYEpKiRrH9qExJzqCgClURPPcWrzvF4rFP4p5bTaltpXlASYgC0i9zMn1p1hcc4RlVnCtiq0xt8Ip3Gw5Y67U9mGsWvPmLbhJvGYE9dDHkaSJ7FY3DKDjS2zH50lQMdUlJqzMcRIWRJFwZ5hXwr8tjTrAcXFiYEHrO+/OxEeVG8pPIukfBOLPKSEvkL/VAMH5a9aJx7GUj9J0M6jY+dZjGU5pTooTA2PTpvRiQVtdU+5G/rUbGgbTXhIGtRuIidZ2H73qVBtHM1KVJB/p9qNAIjD3KzYCPfet4XD5/EoGSSojpokeUCaJLKnBJBCQfCkG5jczUmFwtyCmLybz15x5RT9BzjVBtsqPkIvc2A9zXQwhTlygjMBqZiI+d5qbiKUwgR4ioA+kkn2muGsSTJmcoJHmTPtNTDDPNHNE/AEgea5JP0oR1gF5695SmSJiEgxr1o0KhxRVopxI9mRH1qHh2JT+IZkKWtXQjNA+gqqeynEHIuCFKB/MhzJHnznzpW/ic5JcCh+XxFIUSnRKokZo0O8SNYqx8Rwqcw2Cp94MGk3HQAkKIEqTfqBZSSNLGFJPQ86c1eFYrvA8aQO7XZK8xBtETqOsbVY2sOrL4ClKR8JAHKwPrVb4egOMTkIUggJUNCUgDn5fOrDwjFiRBzAwMpG536b1tnERY+BuqUElcFQEK2329KqfCUKS+1lghPetjYgrZS58ik+9W/gzcQkxG33qu8P8AFimyAIOOfbPl3BHteogWJ0A/xhGqksu5dszaFKkHQyUinHB3CMKlIBGVEpjkhxaYHkkiqXwriTiS604kJWhTQUSqy2y53eYH+Q361Z+FYjKwWzEtoWOeq1fXIarsKrbw/EhQAMEjfeusY+EEBV0rMG3PnVewOK8KVA0ZxvGeBBlI1Mk8ulFvNJkCOZsOvumwSgAd2E38OwjcA2jlQ3arBBaWnGhASuVpGl+Y87+lDYfigdKXyVJDZOQASTE3I38q7SkOr71pTyFaqKwrul62UCbDkRWdaI1rzMuAa92bdW/Gkj2NKOAPf8ViwNFPTPmlJpoJQs+EAJWM6ZtCpBifywT6VXux6suIxM2yukc9AkWNP1RPKwPuyo6puT/WaB4nicoUu0AEwdCdgf3vWsQZWT+9b0l7TPKGGcUhXiRK9AQY2PLzFKCq3w9rHs4heRYF82UkZFhRkiNr2mm2NxmfEGfAQ2ixMAEqJCgdNfDPWgOFYrvjnBsYMG0EgW8pmu3ne8W6IhQ/D0BCgBMc7nQ7Gry6SdxxWfxJMpUlBmPiBKgL/ElVwOopkwohQWIIJgjfKo5gry2mlzakhUqUBJRlUJgnLKAf0qzGLxUzCJvAEGAYvAJEaaTtUXvhUWPDPkp8VlSNOVO8IrKRGxvY/u9VF5KkZFZrhXi1iFWEew96s2CxwCLgm0z5bVE70664iwlKe9A8CiYI0BFvYnSuOGOIzFTl1DRPKguHKDvC0tKJyqaB1vM5hp1pEhxSYnUgz5j/AEqtEujy8ygBBIj50a6UhIIgE2/YrzdHHXW8aU5oFo0MgiR61aWeJZ0BShv8xSss8iC3nypaU3PhJ9TA+hNCMrCQUwZKinXUD9/OtcNcJUtRuciYO0kn6iK7w6FGOZK5HXMaDDsY38NlW+RSzPRBN+ZAAE0HwpmGUpIMhKQOd4n5zUPE1FLCI2ayAzqV5E+9zTJogagDxQDyhP8AenrUJyhJKgDAgwZN7z85oLjeHzAFRMpMnyrgDvFKASDMkZiSFFJNj0M+lcvvFGbw+BWqVEHISLZTumRHSRpRobV7sm9mYTI1GYqHOVSaaYEeIkJAzKvYAxpPrVc7JYgBsIKoK0hKRMfmVMelWKFQdAZHsK6MvKIunB1hakgiANSI05GqX2Zxf4uFn/619R8igEH2NPuDLNouT7T1qkcFxahiWAQfD3rhHTu0ifKxrOd2a1dpWkJeUZhaCppQ3KbKSrysDTPB4vLiXmSbKbZWD0OUOe3fg+lJuJPqxHdHODmSVlQTBKUAxI9hO9ToZcdbJg50oQ1nMjNIlRHOClA/y05eELwWKU222VGfiQroUKyn50XxV8vpZQJAy5lQdj8I9aiVwvMHkEnKt5TqRoU94BmSDykE1txpLWgsSBrplEATyiot3eK07ONThm1KUstoSm5CSo63gC5qi8K7dtN4iXHMQ6m4EIQAQr8pSZOnKrLx7CKxOHcQhSUgkDMQYv8AWknAexDba8ycSlbyZF0JgEfpBMhVXjqT9vKerwMY042HGg4ApI8Khcee+lU3svic2JxSh8KnT8oH2qwIcUk+JYURtlgnzuaqvZc5cTiE83VD3qOaqvayvPfiEbH++lK+MphDq5j8NUiI2NdYtcqI6m9cPrkQd7GevPnROBRuB8dQ2gAzPM3rXD+NJ79ZIEOOBQseRFjMg/Wpu0XZtsIU63aLxmtbURQmA4Q24kXKFbKHPrW/662XdrY2sLSgomFFaFAmEkKR4UmTrnFjztRuBalV5i8gH9QHPc/UGqjhn8RhVFCwt1sgkKQJEkgg6GCCNKsPB3HXlJlt1DapOZSIT4VaCdyJFZ5Y8VKtuJwoUlaVAzAGmhAFBcMxpKCFflBBvewII8iKetswmecHof61Vu0jRbCzdKXUKBMWSvLbyB09KyBt2ew+XCNNX8LceQvp5CheINjICLnKIIOs2v6Ux4GPwkKJmUgxPIVBjGZaEAT4AMvOxI+dP2Aq+HoU4nOIUMqT0MBI86ZNYPKgbkAabRE+etCNL/4kgk38fsofKm+GIKQoEQZtrP7I+VLYR9mi2TjGhZxtaAUnUAhJkT+UmR6VHjny2htxX5lpFt864PlWm1BGNJMAuFTJ55kBtwA+yx60v4y6SwwDrnQDf9LgFPKbEccbQIaE2LqWykm4yHMI/wDSKa4pkZVEXEFQOnv6ikOOdCsSygXGZxyP5YT66mmfEcZkw9tkC8c51oATAr8AUkXSspJ6LAvROJGqYsUx5x/Qk0rwvEshcbyglRCkz0A/raim8SpRTIghJAvOu8RuNafilHmjbQLTUyClaog30QRp1VVs4NjAsZVZlEWueXWqQl4pDSQbHxe4T/7flTvAuFKpHSK6cp9pxehcNxYQDlSmZkiCfrRGCw7SiHA22FgFEwbJIuL7elV5nEjMFGdrjQ2vI86YnFhtOcEDeK5r54vxFiCUJTyiwhMQOXlURxaBqb8pt9aQ4ntA3klStqTjiq3syGW8wylQUsEJgRJkjY8po+HEy1aeK8aSE2MegqvniWIxEIbQQhagkOmyBtruegmuuDcNQpLq3UhRbIESopukKsCec6zTbAvICcKhRCbFdyAAALfWnvX9PRmzgQ1hSkKmAhWZWqoHikRAv8pqku8Tc/3mkNpASgAKSkA5xBJzc7kATVpVx1hCVNlcqSQT4VkRrBITAkV5m1xzuOIrdSQW85TmifDFiOsfenhLdla9D7U8VW2CtLaVGUxMWJMHzAHOl+MShrFBxAgOhLhA/KfhjytPrUHbDI+2080oKym8bigCsKfSUk2bSojSNZ9/vRJw/ZxxD4lknf77UOXBH1rniLnjgHUn0G5oZ1Q30G3M8qcgjlOHaKVJWJCyTGnxHWusHwphEJSFdL2/vWlqCj6WqbDBNyZGmh18ulTdnDbDYdCToSPO1ulO+F4xKkwcsXgHpaq5h39QSeYqHheNgX5nTp9KiTZ1fMqDdEgAfD9/7Uq4xgkvNLBmMpmfLXoYqJjipztwoCbBMG8CTfaBzphxMjIpVwlaNtgfP1qda4atPJcwiAoStnLCHANyPhVH5r+tF9w8lOGUEyEK8Y3ylOSR0BE+lDytlCwHwpsrAcBSpMZlJE5ZuL3I3qPDcVdZKkpCs2dRUiWwpRFjkKgUqHhCsuZJEnWtJEGOHwh7wrANklJtpufqKJRhS20SZShRUoyLJStKpIPKTm9a5RxEODOtmwKlJU7KTC/iSoBMJIP5pAqPA8TSJSG15UwElxxJSgRHgjQRGqtZ50tUw+MOZXepUClD6lSJ/IWQdtcpVUfGBmSANEPWJ3yu/v3pnww960+2qYcW5NjIk5bW5AVyMArN3a0WUmEqkCSki55nNeetMp1Vy+Ti7iChpVxP5lk/QURxye5Ikyoga2gfuKzh+ESXsUtxUEKSgjqADF9bzTrG4ZruFFJzGMybbqtHI2Jot6FPwTsuBUyZhIFybRAnUg3irJh1DNlVZQ5iJHvRfZ7hqEIIO9iCJMetwZ5UzLaUEBSkrBsCpM6XynmeRovTjwfijRSGlRYIH/Usfasw/EyBE9bjamLWIDjYaAOcYdVlD8zbhcSRzkE0x4Q+0+2kOIQpJMCdlk3ROqZN0nqQbRXVvnWZQ1x5cQkE7W0HrTtjAYlxSUKUlIUkqtKtNaziuCS2kJQCkfEQRpyBgwfOtoxiy0xiWVfiMHunE7KGpBtuCfaoutcOJ8DhGUryueMpm67xcX5DQ09wZVCCkiWn1IUk6FDifkKX4xYWQ62kiAFLECcsyUnbSa3wzFlC3ISC24fESYUmAItHlvpUUbH4F+GMYrm5HPRCB96ILyEIaWoAiMskAhMkAG45xSVp2MKuZlx2fSQPoKZvpSWEpUAUwQoG9uXnFTeA7fxyUuJbeQoBaPC4Ba1yknmNYqi9pexpW4VsqGY/ElVgo/qSRvTtErbSpCwUQgoWD4hlBTcHeI8UTHlUKcXMSTMfc0S3HwdVTsu4pCltrJsqCDtGtWfibF23hpHdnoQbehH0pDxf8PGBQ0WkG25Fj66U2Xj8rTgmZSRHU6fOr83ZekGJxOZ0qSbHfoP6mTUONfsBtqepM/SsYytgmPEk5ZJJ+Efl2FvvSrEYsFSVTMz7n+1PUp7PcOgH1FqaM4dR1jL5/u1J8AoWM/6U0XjkpUEmbnYdPlWeUgH4Rk30jregMdh1NKzpgpOvSiBxFKbnfTrQ6uJqViCytEIcalEjUpMH7USG4TxA50ZZPlEAbiOZq5NHvMOtJ2QU25ZTpVPRwcIdBM+Y3OwAq5cBALbohQgTfXQ+xrOzq54JuKYAlpaQuA+hvIqLB4rSmDyBUB7mhUoL6fxm1NYpkwpJQoh5Ag5siblQvMAmBOkgb7R4dSmWktryOqXmSdiUIJymRYkXFtQKYNpGNCHnHO5fACHUheQOEXS4gyNZ+dXqWJvkww/BViCVgjZKhkTH+EXJ9RTbB4MSJMrBsIlIPMJKgSTzPsKV4fhpbKVJcWhOa6i+FgkjQAk3nmTViYYSgWieZuSfPWOZpeyKWCr+HZdKv1k63JUqxBk/6V13veuNEgmRppF0n9+Vc8JTGGZnQknKT+pBMCdb/SiC0EvN5SQEyR0GX/T2o8icJuH4clTxyky8o6WMKP2ArONYZP4SE2PiUqBtoPQRr1pzwlcJChcyT5zufOg3D3glX5rATFht7zRobL2WrQPfrRb6ShpSjBNlDMLAjnRn8KMsAXAER+70pxC+8lCyIFyddTA/fSlMbLs715A493WMbM2BI/ykn7E13gcOEYl1ifA5OXzSSUx1g0v401KwoHQAn5Ufi4V3Tisw0QtSLFKk/C4nnKbxvEV1+mZ0OOKhLbiXswMZsw9Nq2lS1LOckA+Ii22kxqTQLrb9iXkrB+FwJEn151JgXYBkkydTc2tUfGHtJjFnMVJT44y6/EDbKdiPOmbz2VBUU3ygCOgiPOljjwkD1rs4gqUE9ZPpS1whS0EJQ2FBOVMkm91W033ojCYxYS1+IrPClAhAIVlMRHIil+KxI7t9RFwQlMa2A+5qXAuAoaJiRI6gHWOVTlDWHBIaCVZAATKlCIvuD70rPxW0mRRWHJBvafTWlr0pUZtfnaoBX2qbMNuDVCiD0Cv9K5adCktjdS0j0uaNxf4iVIMZVW/uKQcGcIdyq/5eY/KxrbGX4hYX1g5kqiCStIH6Vfs0lb4ehQABVYSD5zHyo7jaSlsLTqE5SOhABjyMGlvDHimytKXdcHBbLDqLJggDnRCcG8tQ8ITNlGbkD3ohheYWUAecfWp3XCmJUBmEawb7ztU9M2wLaUakE7k9OVBdq1KH8PiAAAhzKo7wv7SBSrA4/KuAJE3E/Q8qsGLbL+HdRGqDE8xcetqW9Xp2HGUOIQZvI9RTbgjfd5gNzvVA7I8dztJSTcW/oat+AxRK+YrLOapy7K+2S1Iw7UgNKbfKkqndKFQZ0MwPDQXCMXgMQjMXVNqJ+B5biWZ1hKwiECSSASYqzdqEJXhnUuISuChQCtiFAZp2sTeqQrg+JSSFKLKDfJhmVqC+pI8KT53rXHWiy8r9wr8JYQ4hiSnwJZXnWr/EpcQERqSBVkwb0kSUyLeHQdE9PrVR4A0ltsJCC0k7FMLcPNUnMv5ATVqwavFOu3y+tSHeGw/dtMpXzSkgG1wY+cUM6QrM5mBKW1IUnkomPoBUyM2ZzDrWiVkuYebEBJBKDe6kqvb8qha1cY9oJz2jOsDznU0JbbVkaAESqw579f3agVNAqBUSCNIP1qV9ybD8v7NRrdsTIoMFxTiOwPSleFeQuwcSSo3RlVIVoJVEWGlcfxza3whaiAFBMixBcChn8kkT1tQOEeWlRTG6gDNu8a6clJhYHU0aOPNcc0FTz8X/AOoH3NT4LLm7tSvA8hOUk/C4kWHvah3laXk3t5qitNLCszahEKJHv9q6vTMzwjikEpEA6KQbpV1A2PUUWFW8KcvrP7FCsYkqADllARniQrlmAvI5ipnHIvnRflc0tbCVpoDW5/fyrWGN1HehEr2kxPqakJtA9anV2cdOIJaKd1GdeZmpuHYolKQYJEyIi0wfWKjRiRISVQdQK20Aldt4Mf5qPfTh7hcSUyg3y/CT+k6eouKG4iuT1P8AasbXJJPK/wC/Ko3xOlt6zv2egpIiZ3pHhT+K+QTMRbrFNXFxmnWkGG0J3Uo36VrjJYm044q+osrBVJt9pig+Hv2giusc54FjmoD6VrAu+EA+s0THRjMJicqiJ1/cVM45nSSQTEi8X60My0gk5hrYeddP5QRqFdTIipvk+uuGLClyE2Fz0FWzBvwgkxG3raqs22Sbco8/arLw9/JlWoeBFtAYUbAkfp/rWef2qPP8O45hn1JIKVAmU9CT+5r1zsl4kJcN5Amqb20CQGyUiZOVQ/THwzuAdOhp/wBjH5aCegttFH5f2mynKtPaMILBBjK7DJzaeIxPlFUx/iykK7h/CuBxrw5mHFJ8G35hmGu9p1p12yRnwwj8qkqF4vMe0E0F/vLDPpSzjnCw6z8DyZ/ERYZCQD4o+1Tj4O+RXDcazmBbbeQsQPGpO36spUT6mrbgHj8W0G/75/0qpcJwbSJDS3XEKFi6dPKwN+tWZtaEwlMgWJB/dpP0o4Sbi/DStLa58bCw4g5Z8QPiHOCCQY2qTH4wOrbSIHg7zLlIVJ0mdDraK4axxKoA+EFVzuQQJHuaTYRZddcfCgCYShPRIgdevrT3qFDLEWEX62mlXEeKISgpz5RBKlWkAankKJdxqW21BxY7w/lmCa8y49jSrCPOb94EpjRSUqTpzkm9PGbFM8TiFtYp7I2QcsIKjYhhMqEC6leIm8edE8RQ/CVurZAOVwqSFBSikQlWyUqy+EgTNQ8V/hH2oWFF9poOBaCrKRlBCVEeHONL7V0tQbQltTYV3alJC72kTcE6mZkWtVbhKILkeQ+aq0+0SFLFilZj1JrtkyR5J+prpv4V/wA//dXREpcLiwTfXcfvajO8HSleKauVclAW1vrWl5k7ggTfQ2+9LUBrIF64W/FBeIzcC0+1cNjwkn4gd6jQ2PcA/CPM/SancdBfA0JSCPOZiocRbuwOp+VQYkDOg6mJ+lCj9t+yvSoHnbnz05UOy9cg6GDXWJVfzvU/Hp1DiiLkaUlwK5CPU/Omzw8MelIsOhSXNDE3jWKrFFMMZictomSdeVTskEWilnEYBBBJtNzNT4V+1WDTDIMzYnauscgZs1p0P964wzxjap8UyYClGw5fT2qL5XBPB206qMC0U8QMul4m2ygrVJ5ztyPnSBlZNwLG379Kd4fDqUyT+ZJlIG43HqPpXPn5aeiLth8DCRcCcp5oNxPUGQfKnfZB+EJnpedKrvahUob3GaQfPl0385px2fCghMDlV3/EZ76tXGnCoMtiIcXBneJI8r1W32CqRYvNgHKPiUjZUHcaEidKfcaw3eBkJ1JMBOshBNhzMUtxWMZeAOISWcQkXUpJgndSSn4Z3FLHh2peD40hMxfS/Pr5VaeHAquDlmFHyFgPLeq5wPDpSkAkLEyCCYM+dWR10ZCkWzCPTeoy8gBxDGqS2tdgpw5R5KMCPJAJofgris4+Z+396hxuK/EQlYlKUqUen5QamYSkEkGIE3mNYtTt4fxH9oAnuVvwM4EAxewJt5gV51xZHeYHKhQUEtspPLMTnVHuAfKvQeIIJKEqgpCVqI2+Egff2Neb4bhDjDKhnzNrQlYHWJJ6Ha1X+PwnLycLXGAdUoZSptAI5QAJndBvetY7iDa21lCs6SUwocwMp+YNMuHcKbdwbfeSqE2AJFlC6TBuD9RVUVhA02W0/wDz8gM7Jv7yaeNnkEzPxJ/y/esQrwH+f/urhv4h6Vjf/hn+cT71v62hLiDrH601ziz4ff6isdWM3+cVrFK8Pv8AUUAQ2ZJ8vtUDB8KvOu0q8fprULRsrzoA1xR8PMJNc4j40DppWOfEANhFcYk+NM7ClrXAOTdQHQVpYsDtUTi4WDtA+lFOC3rUXiogxKxFAMt6R+a/pUuPV4FeRoYuEITFyNuYOoqoVR8XbIv5CosC5RmIWhdlGxAg0vSIMAR9wK0njRHeEBI/tanIbzpAOnSkOBWQRf62pw04d5/e9Y5KxEt4cSIAgXqw8Ksoe3rzpNhcMq5M5ftTrBiCFDbQH61ll/1at9s8JkfQzaFHvE9AqZHooH3qz8F4dlATppt61Xu1LneY7DoN8rdz5q/1q+8Mw6fCqbDrFutGXiQivjWEU4w4gHu1ocStparKnLIg8pKh60jexCltlvEAIfyyNLwSDB5iIirM5h5UUOrz94gpyBKj4bqCgo9fzbxXnHF3F9w2L52XFJKiZNue8708J8uUVdOGMFCW0zIH0FPWhmVY2MQNI/rVZ7N8S75hJnxiUrvyi/rVgwDhzA2i/pWee96HCriy4XjFIEqaaAAJjw5SSoc7k+1FukQSLlSGco6OHXrrUXEAG8cxmnK+2tpZ2kSoDrZS6i4QIU0yr/kr7iVW8EhxlXMgZSJp6mjPuMJGR03zJbULWjwwfW5qjp8WGxCESUoWpKZMkDl6VauKYRQTiHVOKIcQUFJukFSh4hvMWqi4B11lpxXwpXndmZKvEQmBt4tz5U8eEd9lW3W1MQ6qFNqSpFsvhAMpnRUnXpSPiqww+GFwG1qD6T+lSpBSTym9W/h7BC8JpZLhJFpPh1FVftpgQ66Ewc/dKiAdUqtp51eF3SsVNr4j5CtI+A/zD61lZW0Z1t7f+auMR8Pv9RWVlVDTH4vSoWTY+darKWQFr+M+Q+lR4j/xPSsrKIBLnxD+UfSih8NZWVl7OFvFPhPlXJHwVlZVYeBQCvipjih4keX3rKynn6J1hT4x505w+vqfpWVlKrh64fwx++VFYM+H3rKyua+DJn0j+OmL92L+qq9A4H8J/wAvzisrKvP0PYdDhLiZJP4ka7cvKvPeNfFiP5x9BW6ypx/0KK7FGFORyT/0mrzwvVPkqsrKd8lPCDtIPxMN0dMf/iXRbA/ET+9K3WUvRs42PwgP/uI+prz7tAf+GH/lND/+iaysqsAtuE/5X8iv+2lOI/8AjW//AClf9VbrKPx/5or/2Q=="/>
          <p:cNvSpPr>
            <a:spLocks noChangeAspect="1" noChangeArrowheads="1"/>
          </p:cNvSpPr>
          <p:nvPr/>
        </p:nvSpPr>
        <p:spPr bwMode="auto">
          <a:xfrm>
            <a:off x="1679575" y="-1279525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2" descr="Thorvaldsen Museum, Copenhagen&#10;" title="Sculpture of Ganymede and the Eagle, by Bertus Thorvalds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1" y="1387476"/>
            <a:ext cx="3336313" cy="24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28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Aphrodite:</a:t>
            </a:r>
            <a:br>
              <a:rPr lang="en-US" sz="4400" i="1" dirty="0"/>
            </a:br>
            <a:r>
              <a:rPr lang="en-US" sz="3200" dirty="0"/>
              <a:t>The example of </a:t>
            </a:r>
            <a:r>
              <a:rPr lang="en-US" sz="3200" dirty="0" err="1"/>
              <a:t>Tithonus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6553200" cy="4114800"/>
          </a:xfrm>
        </p:spPr>
        <p:txBody>
          <a:bodyPr>
            <a:noAutofit/>
          </a:bodyPr>
          <a:lstStyle/>
          <a:p>
            <a:r>
              <a:rPr lang="en-US" sz="1500" dirty="0"/>
              <a:t>yet another Trojan prince</a:t>
            </a:r>
          </a:p>
          <a:p>
            <a:r>
              <a:rPr lang="en-US" sz="1500" dirty="0"/>
              <a:t>Eos, the goddess of the dawn, falls in love with him</a:t>
            </a:r>
          </a:p>
          <a:p>
            <a:r>
              <a:rPr lang="en-US" sz="1500" dirty="0"/>
              <a:t>she begs Zeus for eternal life for him</a:t>
            </a:r>
          </a:p>
          <a:p>
            <a:r>
              <a:rPr lang="en-US" sz="1500" dirty="0"/>
              <a:t>forgets to ask for eternal youth</a:t>
            </a:r>
          </a:p>
          <a:p>
            <a:r>
              <a:rPr lang="en-US" sz="1500" dirty="0"/>
              <a:t>he just keeps getting older</a:t>
            </a:r>
          </a:p>
          <a:p>
            <a:r>
              <a:rPr lang="en-US" sz="1500" dirty="0"/>
              <a:t>in some versions (not here) he becomes a grasshopper</a:t>
            </a:r>
          </a:p>
          <a:p>
            <a:r>
              <a:rPr lang="en-US" sz="1500" dirty="0"/>
              <a:t>his son, Memnon, becomes one of Achilles’ rivals</a:t>
            </a:r>
          </a:p>
          <a:p>
            <a:pPr marL="0" indent="0">
              <a:buNone/>
            </a:pPr>
            <a:r>
              <a:rPr lang="en-US" sz="1500" dirty="0"/>
              <a:t>      after the end of the </a:t>
            </a:r>
            <a:r>
              <a:rPr lang="en-US" sz="1500" i="1" dirty="0"/>
              <a:t>Iliad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AutoShape 2" descr="data:image/jpeg;base64,/9j/4AAQSkZJRgABAQAAAQABAAD/2wCEAAkGBxQTEhUTExQWFhUXGB0WGBgYGBweHBocGB0dHB4aHB8dHCgiGholGxwaIjEhJSkrLi4uGh8zODMsNygtLisBCgoKDg0OGxAQGiwkHCQsLCwsLCwsLCwsLCwsLCwsLCwsLCwsLCwsLCwsLCwsLCwsLCwsLCwsLCwsLCwsLCwsLP/AABEIANIA8AMBIgACEQEDEQH/xAAbAAACAgMBAAAAAAAAAAAAAAAEBQMGAAECB//EAEYQAAEDAgQDBgQEBAMGBAcAAAECAxEAIQQSMUEFUWEGEyJxgZEyobHBI0JS8BRy0eFigvEHFSRDssIzc5LSNFNUY5Oio//EABgBAAMBAQAAAAAAAAAAAAAAAAABAgME/8QAIREBAQADAAICAwEBAAAAAAAAAAECESExQRJRAyJxMmH/2gAMAwEAAhEDEQA/APMcO3HWplYcE122f2KKw6SYjXrXPWkQKZAGmtcpw9pMexm3lReISB4jt+wK5wz0jTWL8tz8qnqnWC4c4SClFjpoCaaJ4C8ROQe6dvWswRlQubmJGwSBp71a+FuRIlKstrqBMDbmazyz1TmKs4bD5XAlaY8xTR9WUWE6RAqwupS4mFInlIgjTebeVDvcOLZk3SJObnG3nUW7qpCngzHxr5JJ9Ry9KLDJBzTmE6+dqm4I1KwEWkzf/EDPpemuDcbUE6XQLCLmBUagIeJ4htlbQcBCXTkSsXSFWhKouJnXTWnTPCIZQ5oUplQJ/PKkx5W1pF/tGwn/AAayPyFLiSOhqydnMSXcAl1QA7wJ03KT1NqrKT4ylvoTC4Qq+MX+IXi1TuYXlruKPVh+VtvTlUmGajXyNTMVWlf8PvpXC0EiPp97U7xGFtAFCfwtrgxM2qvinZenAAbHnXD2HSU63FtqZKEiCCAedBIZCVHXT06UrwdLm2IHwzPvRuHwgi4j7GpSIuKheeITrc60HUCsPlEqPhn9ihMaSNJSDpFFYsg66CKUP4krNrtibjfy2iaRe2ltFQi5HOfvWHCKEG3mf7a1Kl7LCRG/nIEx9q3/AB3gmJRBnnCQAT849qPiZRxLDuAiwgxHLle9Ru4ZaBnULaGDp5imfElFSyg6tKlQUqO8I1AUYTIF43g13h3jCkgRZRSkqGbmBMwoa1pIWyROJnXxfaoMQAZzW9aI4kgZiQnKDfSPO216gxMEXok0RI+QJBsP3vUS2r0PxY3SAbzJ+1NeIINrQcokdf3ettaiWYVmf60ehkKIiRltWsEwkkgkgxailgJzW1mSY2G1F3s1d408c4TsJV9hRXD0C5NrwPKBEdZoJhBWpazN7J85gfKrBw5saEWCgnXQg/1NPLkEMsHhykeEKUodBam+EWu6kmdo8MJPMkjeommgb/GkkEk2ACExH+Ko041tXgbIUtf/AC+7IToYMkRA3rHazNAKnCE2EgqTlmDoSSLSfWrU3hQpChqQCoiDYxbMDp7VSOGYfEygh7Dsr+F1DZUQUjqNDfQGKsmCwDzaHSXypESm0Ez+VV4Um9t6m/0wXCEkZF6qReBuN/WKMw+ByqUkXKFqjqDJHrlimWFwwNwINpHpU6D8PI79R4feMtT/AEtkHa5M4TEDbuli/wDKZqT/AGbS7wpCUxmSkW1OpvRfaBTRbOHU4EqdzoBJGhsT53pex2ewzODCG8RkcH4bOJIIWPFmhRRog3F9RVzs0R02FSExeNPI60S0yLkSdzReGwzyG0NOrK1JSYcJzKVtJMD6VjCSBeL/ALvSnCtRYi8H0qFS432o11ECdqUYpsmQL09jTTvjSQD0JoR9kJGt/nUzr0WBPX0qOc1zrNZ3qpxApqQdhQ7jIABotwmTI8qgfE/u1MKx2x4h3LJiczhyCOtyfOPrS7giiVd2qCnL+skgDmkAGl3+0bFEOtt6BIJ9VdfahsNxV51CFIaC3EeEhRsUzMiVZgfWOVbY4fqm3qyrTBVYGLBxKyQDM6kctqzCqzHxXvokiSCqYy8yJ88tA4t/EDK4G8oJClIDralpVqJHL51MvEOOOoORxCh8QcRCSkiypSLRJt1pXEbbxwKXlAmVT40qkhQJ8J8VguDGl6283cBIzmCCMpMhOgy6SLyqwvSpzEOBAL6cjqXCjmVRzkmADzNSuuqUmRFx+bRRvr9aLOm5xrqlQDcR4SeXL0NqFIi/K96nSuwBvHoPQDQUBxVwhCiTsALc6eM6VpA6suO5v8QFWTGp5xy18qA4Zw+IWT5CNaJfdkwL31+sdK0yvjRDG0EqtIqLi6w2z1X4R5nWmuBAyL5gTPK1I+LOd4823fKkCTyzb0TtCbALQlO1sgHPxb/UT0pzhkgGMpEKzdMwO5/elLEYUJASq6Q4W1Qk+EJkhUgfCaeMFIadUSFJzALG6CkgA8xP3qctnOC2mACCoBZEeIH9U1aOGpi8CANhVU4PjhnKVJ5ESOtXJlBVHdxJ1k200rLJcqLiPZ1WKUC2U4cmyloFzAkHLoqdDP8AausLgf4fCpZ7wuArICpGaAbA8vLalXH+1L+FIDTa1OCCpvJnStCiU5kLQZEGNQDVnwKVOMtLUyptRAUpKtQVXt10pXG66NxrAuKFlSNJJps63lSJB+I6dRP2qPDsnNBuk6EjpprrO9SvpJZUTAKVJUD5KE+kEijX2mvCu1LLq3sc44QS0tBSCoghsmxQNDtV4wXH2W8I2tOJUyQkLWG2u9KwD8KxokTN7RVe7d8MGHxYddzDD4kFl2B8JGhE23keVOOwnC2nMBjkNFSkLDqEqMBSgBaY6CtLq4yifT0/FYgKDSxJlObkSCBttrQZctynSaXdm3IwmHTJOVEQdo2vrRzrsHa1ZSlYkVJTHWgy3CiOe9acxmgAvUJxBzeKAVfQGq2ekWKwcSoRJoVo5fP70RjMUQYEGZg0ArFpgXk9Tr1qTEuOgyrXp50GvQ6j7VovxBMQeVcuYoZeXrS+NLapduezoeQp1M50CYA+KPvXnDeLUmImx8QOnqPtXtL5mCOUH+1VbtDhUodQ6gAAhTa7CDIkTbzvrpW348+apZT2RcAxaHXk5kJTEflF/YadKvzT8pIMZefKvMWMSG1yFJy5oHP5bVfOGYlK0gG8gi3Ij+tLOFBuK4cghBgTMmft0oPjPChlC0iSKYOP3Cf3ai2riOe1R/3a4pDeFAPPpSLjS860tg2v/rVt4rgihcj4ToT11B61UsOyVY1KdgAI961w+05G7GDKWBzKRv0m3I0vawwi2lWnEYAobmRYRHP9zSgDxQPWiZHptm0qAubRz6e1LsRwguPFaVEyAqQJFxPuDIorjeNOGdaWIIyk5Tv4hfqbVPwFa3SpQSG2zrIlRN9P0g2q8dyfJPlNguzSwElGMRN5SpCpEkn8pN/6054RwJ1BOd4r5AJy2O3ivaAYp7wbgIKRkdS0r/CTPqf7U9GHyQjFJ00eTFh+oxZSeZABG4i9Z5ZWq8En+4BiW1JulUeBwWKVdeYnWkXBmuKpdS240UgG6nSgAAGJF5VPQGvV8FwopSq6VAjwkRf7THpSvCMkZmHkGEHwLFyk7Cdcik3HKCn8oqdagt6FYwyUBYaBupSjcwCTJyzoP8OgpmkiBJ2oHFJKSD+VU32kWKSdJ5cwamw6zmUTaAIqOmJQTreyikewUN6YtIzJdT/MPcSPrQPxJIiIII52+4osLg5huEz1iRNVJU1V+1zRcweIKQlctxlOsxP10pR/sVRGCJ37xwEHoaYdpkFQVhkqKVqxCUgHdCl5gU9CKG/2YkhDyCIIxDoIP80Ud+NhxasQ0hKkZYQACSAIBlQ9jWkI1961xAysCAUgD6muX3iIToZilBaFxJv66igMfxRkKUlSkhxICzM2CiQJ9jaiFNqKjKoqo8XwxUXytpCs0pMgklCUgoMjUSTbUSaOWhZG32HVhvv0FVrCwMzA9YNEY7AgapkDSf7bV4hxhQYfC2gEQUmApREgXF4IvtXrvZjtdh3mm0qVqjxN3UtKhtAEqmnnhqCX0jeQgHLpvA+9CtsqCoNwQSJibc6a4vCiyglSUHcpi+oEdaWqSsxMwk7212FRrRu1JMbRzqLGMoVMj0Nx0okNEaaaVtxq0mJ6/amHm/H+zBCs7Ai8lM7/AOH50hwPEHGFGQoxMpvbqeVeuvNT5mwHXnUDnDwtJQpIuDm8tyf6VrPyamqnSsdn8b3qZJJPKrjgLi503O1VTgXZR9hzL4VtkZgu4InQEc7Cr5gMCMuYmyNbWKhp8/eozs3xWvtE/gkLRBEz7+d7DzqsYjsu2zikOJBGZBMZiqFJMctwaumJiG/DGqZOtr2G+9I8S3DhIASQgEC03Krk68qUys4egmIwpWnKeh8gBBqvY7BlCrkX3G+16s4xeWStKlTskaTqT0ih8U0HU5hIF4Jywekg/W9qUugrGOYKnEfhoc8KlXI8KSmAAP1aqFQ4LEYxtIQ1hPh1zm5JvOo2qPs813KjmSrxRC5lJiNxcGrrwpRWkKUUhRUDzBA0P1rpvGUJcDxXiSQD/Ctf+sg/9Rq38G7SPvllD6GUoeAHgUoqQSFZVjMnKbiCnkTrpWhgPiynQTHvYRSXso/48M2oTnw65HPJefPSo+UvJD0vnDXlsjImcgmEAXSUfEhM6jKQpI5CKcqdJKHEwVZbxo6g3tP5hrHnVXaxhSh5Y1adRA/y50j1BKfUU/A/DTkBKCSpKkESkLAWCAbESTaiFYjxKe77wj8RkkLj9MxrzQpM32IFBYrDlCyUmWzKQNcpFwD0IginHDlnMkKU2TlUDlSpMg3iCTv151Dj2QwVvAEtEJUsa5C3uByyzPkKVx34ErjDLJknWxMeXLzoVVgImAvKf5VCRI6E1I+2UgKSrOhUELGwVcaaW30oDHYopQtRkygQLXIMR51FvFwn7Qr73GMkT+E0drBaTGu9vrXfY56HMVAF8Qs+5BOvWusKDlBc1L4UqRoHhBHkFBPtQ/Ziz+LEaPr+ZTFO22U55WLGPEPEckjyvtUGKfHhM3mwrMTiJcUqJvHtQrywbaC9/KpL22cYEpKiRrH9qExJzqCgClURPPcWrzvF4rFP4p5bTaltpXlASYgC0i9zMn1p1hcc4RlVnCtiq0xt8Ip3Gw5Y67U9mGsWvPmLbhJvGYE9dDHkaSJ7FY3DKDjS2zH50lQMdUlJqzMcRIWRJFwZ5hXwr8tjTrAcXFiYEHrO+/OxEeVG8pPIukfBOLPKSEvkL/VAMH5a9aJx7GUj9J0M6jY+dZjGU5pTooTA2PTpvRiQVtdU+5G/rUbGgbTXhIGtRuIidZ2H73qVBtHM1KVJB/p9qNAIjD3KzYCPfet4XD5/EoGSSojpokeUCaJLKnBJBCQfCkG5jczUmFwtyCmLybz15x5RT9BzjVBtsqPkIvc2A9zXQwhTlygjMBqZiI+d5qbiKUwgR4ioA+kkn2muGsSTJmcoJHmTPtNTDDPNHNE/AEgea5JP0oR1gF5695SmSJiEgxr1o0KhxRVopxI9mRH1qHh2JT+IZkKWtXQjNA+gqqeynEHIuCFKB/MhzJHnznzpW/ic5JcCh+XxFIUSnRKokZo0O8SNYqx8Rwqcw2Cp94MGk3HQAkKIEqTfqBZSSNLGFJPQ86c1eFYrvA8aQO7XZK8xBtETqOsbVY2sOrL4ClKR8JAHKwPrVb4egOMTkIUggJUNCUgDn5fOrDwjFiRBzAwMpG536b1tnERY+BuqUElcFQEK2329KqfCUKS+1lghPetjYgrZS58ik+9W/gzcQkxG33qu8P8AFimyAIOOfbPl3BHteogWJ0A/xhGqksu5dszaFKkHQyUinHB3CMKlIBGVEpjkhxaYHkkiqXwriTiS604kJWhTQUSqy2y53eYH+Q361Z+FYjKwWzEtoWOeq1fXIarsKrbw/EhQAMEjfeusY+EEBV0rMG3PnVewOK8KVA0ZxvGeBBlI1Mk8ulFvNJkCOZsOvumwSgAd2E38OwjcA2jlQ3arBBaWnGhASuVpGl+Y87+lDYfigdKXyVJDZOQASTE3I38q7SkOr71pTyFaqKwrul62UCbDkRWdaI1rzMuAa92bdW/Gkj2NKOAPf8ViwNFPTPmlJpoJQs+EAJWM6ZtCpBifywT6VXux6suIxM2yukc9AkWNP1RPKwPuyo6puT/WaB4nicoUu0AEwdCdgf3vWsQZWT+9b0l7TPKGGcUhXiRK9AQY2PLzFKCq3w9rHs4heRYF82UkZFhRkiNr2mm2NxmfEGfAQ2ixMAEqJCgdNfDPWgOFYrvjnBsYMG0EgW8pmu3ne8W6IhQ/D0BCgBMc7nQ7Gry6SdxxWfxJMpUlBmPiBKgL/ElVwOopkwohQWIIJgjfKo5gry2mlzakhUqUBJRlUJgnLKAf0qzGLxUzCJvAEGAYvAJEaaTtUXvhUWPDPkp8VlSNOVO8IrKRGxvY/u9VF5KkZFZrhXi1iFWEew96s2CxwCLgm0z5bVE70664iwlKe9A8CiYI0BFvYnSuOGOIzFTl1DRPKguHKDvC0tKJyqaB1vM5hp1pEhxSYnUgz5j/AEqtEujy8ygBBIj50a6UhIIgE2/YrzdHHXW8aU5oFo0MgiR61aWeJZ0BShv8xSss8iC3nypaU3PhJ9TA+hNCMrCQUwZKinXUD9/OtcNcJUtRuciYO0kn6iK7w6FGOZK5HXMaDDsY38NlW+RSzPRBN+ZAAE0HwpmGUpIMhKQOd4n5zUPE1FLCI2ayAzqV5E+9zTJogagDxQDyhP8AenrUJyhJKgDAgwZN7z85oLjeHzAFRMpMnyrgDvFKASDMkZiSFFJNj0M+lcvvFGbw+BWqVEHISLZTumRHSRpRobV7sm9mYTI1GYqHOVSaaYEeIkJAzKvYAxpPrVc7JYgBsIKoK0hKRMfmVMelWKFQdAZHsK6MvKIunB1hakgiANSI05GqX2Zxf4uFn/619R8igEH2NPuDLNouT7T1qkcFxahiWAQfD3rhHTu0ifKxrOd2a1dpWkJeUZhaCppQ3KbKSrysDTPB4vLiXmSbKbZWD0OUOe3fg+lJuJPqxHdHODmSVlQTBKUAxI9hO9ToZcdbJg50oQ1nMjNIlRHOClA/y05eELwWKU222VGfiQroUKyn50XxV8vpZQJAy5lQdj8I9aiVwvMHkEnKt5TqRoU94BmSDykE1txpLWgsSBrplEATyiot3eK07ONThm1KUstoSm5CSo63gC5qi8K7dtN4iXHMQ6m4EIQAQr8pSZOnKrLx7CKxOHcQhSUgkDMQYv8AWknAexDba8ycSlbyZF0JgEfpBMhVXjqT9vKerwMY042HGg4ApI8Khcee+lU3svic2JxSh8KnT8oH2qwIcUk+JYURtlgnzuaqvZc5cTiE83VD3qOaqvayvPfiEbH++lK+MphDq5j8NUiI2NdYtcqI6m9cPrkQd7GevPnROBRuB8dQ2gAzPM3rXD+NJ79ZIEOOBQseRFjMg/Wpu0XZtsIU63aLxmtbURQmA4Q24kXKFbKHPrW/662XdrY2sLSgomFFaFAmEkKR4UmTrnFjztRuBalV5i8gH9QHPc/UGqjhn8RhVFCwt1sgkKQJEkgg6GCCNKsPB3HXlJlt1DapOZSIT4VaCdyJFZ5Y8VKtuJwoUlaVAzAGmhAFBcMxpKCFflBBvewII8iKetswmecHof61Vu0jRbCzdKXUKBMWSvLbyB09KyBt2ew+XCNNX8LceQvp5CheINjICLnKIIOs2v6Ux4GPwkKJmUgxPIVBjGZaEAT4AMvOxI+dP2Aq+HoU4nOIUMqT0MBI86ZNYPKgbkAabRE+etCNL/4kgk38fsofKm+GIKQoEQZtrP7I+VLYR9mi2TjGhZxtaAUnUAhJkT+UmR6VHjny2htxX5lpFt864PlWm1BGNJMAuFTJ55kBtwA+yx60v4y6SwwDrnQDf9LgFPKbEccbQIaE2LqWykm4yHMI/wDSKa4pkZVEXEFQOnv6ikOOdCsSygXGZxyP5YT66mmfEcZkw9tkC8c51oATAr8AUkXSspJ6LAvROJGqYsUx5x/Qk0rwvEshcbyglRCkz0A/raim8SpRTIghJAvOu8RuNafilHmjbQLTUyClaog30QRp1VVs4NjAsZVZlEWueXWqQl4pDSQbHxe4T/7flTvAuFKpHSK6cp9pxehcNxYQDlSmZkiCfrRGCw7SiHA22FgFEwbJIuL7elV5nEjMFGdrjQ2vI86YnFhtOcEDeK5r54vxFiCUJTyiwhMQOXlURxaBqb8pt9aQ4ntA3klStqTjiq3syGW8wylQUsEJgRJkjY8po+HEy1aeK8aSE2MegqvniWIxEIbQQhagkOmyBtruegmuuDcNQpLq3UhRbIESopukKsCec6zTbAvICcKhRCbFdyAAALfWnvX9PRmzgQ1hSkKmAhWZWqoHikRAv8pqku8Tc/3mkNpASgAKSkA5xBJzc7kATVpVx1hCVNlcqSQT4VkRrBITAkV5m1xzuOIrdSQW85TmifDFiOsfenhLdla9D7U8VW2CtLaVGUxMWJMHzAHOl+MShrFBxAgOhLhA/KfhjytPrUHbDI+2080oKym8bigCsKfSUk2bSojSNZ9/vRJw/ZxxD4lknf77UOXBH1rniLnjgHUn0G5oZ1Q30G3M8qcgjlOHaKVJWJCyTGnxHWusHwphEJSFdL2/vWlqCj6WqbDBNyZGmh18ulTdnDbDYdCToSPO1ulO+F4xKkwcsXgHpaq5h39QSeYqHheNgX5nTp9KiTZ1fMqDdEgAfD9/7Uq4xgkvNLBmMpmfLXoYqJjipztwoCbBMG8CTfaBzphxMjIpVwlaNtgfP1qda4atPJcwiAoStnLCHANyPhVH5r+tF9w8lOGUEyEK8Y3ylOSR0BE+lDytlCwHwpsrAcBSpMZlJE5ZuL3I3qPDcVdZKkpCs2dRUiWwpRFjkKgUqHhCsuZJEnWtJEGOHwh7wrANklJtpufqKJRhS20SZShRUoyLJStKpIPKTm9a5RxEODOtmwKlJU7KTC/iSoBMJIP5pAqPA8TSJSG15UwElxxJSgRHgjQRGqtZ50tUw+MOZXepUClD6lSJ/IWQdtcpVUfGBmSANEPWJ3yu/v3pnww960+2qYcW5NjIk5bW5AVyMArN3a0WUmEqkCSki55nNeetMp1Vy+Ti7iChpVxP5lk/QURxye5Ikyoga2gfuKzh+ESXsUtxUEKSgjqADF9bzTrG4ZruFFJzGMybbqtHI2Jot6FPwTsuBUyZhIFybRAnUg3irJh1DNlVZQ5iJHvRfZ7hqEIIO9iCJMetwZ5UzLaUEBSkrBsCpM6XynmeRovTjwfijRSGlRYIH/Usfasw/EyBE9bjamLWIDjYaAOcYdVlD8zbhcSRzkE0x4Q+0+2kOIQpJMCdlk3ROqZN0nqQbRXVvnWZQ1x5cQkE7W0HrTtjAYlxSUKUlIUkqtKtNaziuCS2kJQCkfEQRpyBgwfOtoxiy0xiWVfiMHunE7KGpBtuCfaoutcOJ8DhGUryueMpm67xcX5DQ09wZVCCkiWn1IUk6FDifkKX4xYWQ62kiAFLECcsyUnbSa3wzFlC3ISC24fESYUmAItHlvpUUbH4F+GMYrm5HPRCB96ILyEIaWoAiMskAhMkAG45xSVp2MKuZlx2fSQPoKZvpSWEpUAUwQoG9uXnFTeA7fxyUuJbeQoBaPC4Ba1yknmNYqi9pexpW4VsqGY/ElVgo/qSRvTtErbSpCwUQgoWD4hlBTcHeI8UTHlUKcXMSTMfc0S3HwdVTsu4pCltrJsqCDtGtWfibF23hpHdnoQbehH0pDxf8PGBQ0WkG25Fj66U2Xj8rTgmZSRHU6fOr83ZekGJxOZ0qSbHfoP6mTUONfsBtqepM/SsYytgmPEk5ZJJ+Efl2FvvSrEYsFSVTMz7n+1PUp7PcOgH1FqaM4dR1jL5/u1J8AoWM/6U0XjkpUEmbnYdPlWeUgH4Rk30jregMdh1NKzpgpOvSiBxFKbnfTrQ6uJqViCytEIcalEjUpMH7USG4TxA50ZZPlEAbiOZq5NHvMOtJ2QU25ZTpVPRwcIdBM+Y3OwAq5cBALbohQgTfXQ+xrOzq54JuKYAlpaQuA+hvIqLB4rSmDyBUB7mhUoL6fxm1NYpkwpJQoh5Ag5siblQvMAmBOkgb7R4dSmWktryOqXmSdiUIJymRYkXFtQKYNpGNCHnHO5fACHUheQOEXS4gyNZ+dXqWJvkww/BViCVgjZKhkTH+EXJ9RTbB4MSJMrBsIlIPMJKgSTzPsKV4fhpbKVJcWhOa6i+FgkjQAk3nmTViYYSgWieZuSfPWOZpeyKWCr+HZdKv1k63JUqxBk/6V13veuNEgmRppF0n9+Vc8JTGGZnQknKT+pBMCdb/SiC0EvN5SQEyR0GX/T2o8icJuH4clTxyky8o6WMKP2ArONYZP4SE2PiUqBtoPQRr1pzwlcJChcyT5zufOg3D3glX5rATFht7zRobL2WrQPfrRb6ShpSjBNlDMLAjnRn8KMsAXAER+70pxC+8lCyIFyddTA/fSlMbLs715A493WMbM2BI/ykn7E13gcOEYl1ifA5OXzSSUx1g0v401KwoHQAn5Ufi4V3Tisw0QtSLFKk/C4nnKbxvEV1+mZ0OOKhLbiXswMZsw9Nq2lS1LOckA+Ii22kxqTQLrb9iXkrB+FwJEn151JgXYBkkydTc2tUfGHtJjFnMVJT44y6/EDbKdiPOmbz2VBUU3ygCOgiPOljjwkD1rs4gqUE9ZPpS1whS0EJQ2FBOVMkm91W033ojCYxYS1+IrPClAhAIVlMRHIil+KxI7t9RFwQlMa2A+5qXAuAoaJiRI6gHWOVTlDWHBIaCVZAATKlCIvuD70rPxW0mRRWHJBvafTWlr0pUZtfnaoBX2qbMNuDVCiD0Cv9K5adCktjdS0j0uaNxf4iVIMZVW/uKQcGcIdyq/5eY/KxrbGX4hYX1g5kqiCStIH6Vfs0lb4ehQABVYSD5zHyo7jaSlsLTqE5SOhABjyMGlvDHimytKXdcHBbLDqLJggDnRCcG8tQ8ITNlGbkD3ohheYWUAecfWp3XCmJUBmEawb7ztU9M2wLaUakE7k9OVBdq1KH8PiAAAhzKo7wv7SBSrA4/KuAJE3E/Q8qsGLbL+HdRGqDE8xcetqW9Xp2HGUOIQZvI9RTbgjfd5gNzvVA7I8dztJSTcW/oat+AxRK+YrLOapy7K+2S1Iw7UgNKbfKkqndKFQZ0MwPDQXCMXgMQjMXVNqJ+B5biWZ1hKwiECSSASYqzdqEJXhnUuISuChQCtiFAZp2sTeqQrg+JSSFKLKDfJhmVqC+pI8KT53rXHWiy8r9wr8JYQ4hiSnwJZXnWr/EpcQERqSBVkwb0kSUyLeHQdE9PrVR4A0ltsJCC0k7FMLcPNUnMv5ATVqwavFOu3y+tSHeGw/dtMpXzSkgG1wY+cUM6QrM5mBKW1IUnkomPoBUyM2ZzDrWiVkuYebEBJBKDe6kqvb8qha1cY9oJz2jOsDznU0JbbVkaAESqw579f3agVNAqBUSCNIP1qV9ybD8v7NRrdsTIoMFxTiOwPSleFeQuwcSSo3RlVIVoJVEWGlcfxza3whaiAFBMixBcChn8kkT1tQOEeWlRTG6gDNu8a6clJhYHU0aOPNcc0FTz8X/AOoH3NT4LLm7tSvA8hOUk/C4kWHvah3laXk3t5qitNLCszahEKJHv9q6vTMzwjikEpEA6KQbpV1A2PUUWFW8KcvrP7FCsYkqADllARniQrlmAvI5ipnHIvnRflc0tbCVpoDW5/fyrWGN1HehEr2kxPqakJtA9anV2cdOIJaKd1GdeZmpuHYolKQYJEyIi0wfWKjRiRISVQdQK20Aldt4Mf5qPfTh7hcSUyg3y/CT+k6eouKG4iuT1P8AasbXJJPK/wC/Ko3xOlt6zv2egpIiZ3pHhT+K+QTMRbrFNXFxmnWkGG0J3Uo36VrjJYm044q+osrBVJt9pig+Hv2giusc54FjmoD6VrAu+EA+s0THRjMJicqiJ1/cVM45nSSQTEi8X60My0gk5hrYeddP5QRqFdTIipvk+uuGLClyE2Fz0FWzBvwgkxG3raqs22Sbco8/arLw9/JlWoeBFtAYUbAkfp/rWef2qPP8O45hn1JIKVAmU9CT+5r1zsl4kJcN5Amqb20CQGyUiZOVQ/THwzuAdOhp/wBjH5aCegttFH5f2mynKtPaMILBBjK7DJzaeIxPlFUx/iykK7h/CuBxrw5mHFJ8G35hmGu9p1p12yRnwwj8qkqF4vMe0E0F/vLDPpSzjnCw6z8DyZ/ERYZCQD4o+1Tj4O+RXDcazmBbbeQsQPGpO36spUT6mrbgHj8W0G/75/0qpcJwbSJDS3XEKFi6dPKwN+tWZtaEwlMgWJB/dpP0o4Sbi/DStLa58bCw4g5Z8QPiHOCCQY2qTH4wOrbSIHg7zLlIVJ0mdDraK4axxKoA+EFVzuQQJHuaTYRZddcfCgCYShPRIgdevrT3qFDLEWEX62mlXEeKISgpz5RBKlWkAankKJdxqW21BxY7w/lmCa8y49jSrCPOb94EpjRSUqTpzkm9PGbFM8TiFtYp7I2QcsIKjYhhMqEC6leIm8edE8RQ/CVurZAOVwqSFBSikQlWyUqy+EgTNQ8V/hH2oWFF9poOBaCrKRlBCVEeHONL7V0tQbQltTYV3alJC72kTcE6mZkWtVbhKILkeQ+aq0+0SFLFilZj1JrtkyR5J+prpv4V/wA//dXREpcLiwTfXcfvajO8HSleKauVclAW1vrWl5k7ggTfQ2+9LUBrIF64W/FBeIzcC0+1cNjwkn4gd6jQ2PcA/CPM/SancdBfA0JSCPOZiocRbuwOp+VQYkDOg6mJ+lCj9t+yvSoHnbnz05UOy9cg6GDXWJVfzvU/Hp1DiiLkaUlwK5CPU/Omzw8MelIsOhSXNDE3jWKrFFMMZictomSdeVTskEWilnEYBBBJtNzNT4V+1WDTDIMzYnauscgZs1p0P964wzxjap8UyYClGw5fT2qL5XBPB206qMC0U8QMul4m2ygrVJ5ztyPnSBlZNwLG379Kd4fDqUyT+ZJlIG43HqPpXPn5aeiLth8DCRcCcp5oNxPUGQfKnfZB+EJnpedKrvahUob3GaQfPl0385px2fCghMDlV3/EZ76tXGnCoMtiIcXBneJI8r1W32CqRYvNgHKPiUjZUHcaEidKfcaw3eBkJ1JMBOshBNhzMUtxWMZeAOISWcQkXUpJgndSSn4Z3FLHh2peD40hMxfS/Pr5VaeHAquDlmFHyFgPLeq5wPDpSkAkLEyCCYM+dWR10ZCkWzCPTeoy8gBxDGqS2tdgpw5R5KMCPJAJofgris4+Z+396hxuK/EQlYlKUqUen5QamYSkEkGIE3mNYtTt4fxH9oAnuVvwM4EAxewJt5gV51xZHeYHKhQUEtspPLMTnVHuAfKvQeIIJKEqgpCVqI2+Egff2Neb4bhDjDKhnzNrQlYHWJJ6Ha1X+PwnLycLXGAdUoZSptAI5QAJndBvetY7iDa21lCs6SUwocwMp+YNMuHcKbdwbfeSqE2AJFlC6TBuD9RVUVhA02W0/wDz8gM7Jv7yaeNnkEzPxJ/y/esQrwH+f/urhv4h6Vjf/hn+cT71v62hLiDrH601ziz4ff6isdWM3+cVrFK8Pv8AUUAQ2ZJ8vtUDB8KvOu0q8fprULRsrzoA1xR8PMJNc4j40DppWOfEANhFcYk+NM7ClrXAOTdQHQVpYsDtUTi4WDtA+lFOC3rUXiogxKxFAMt6R+a/pUuPV4FeRoYuEITFyNuYOoqoVR8XbIv5CosC5RmIWhdlGxAg0vSIMAR9wK0njRHeEBI/tanIbzpAOnSkOBWQRf62pw04d5/e9Y5KxEt4cSIAgXqw8Ksoe3rzpNhcMq5M5ftTrBiCFDbQH61ll/1at9s8JkfQzaFHvE9AqZHooH3qz8F4dlATppt61Xu1LneY7DoN8rdz5q/1q+8Mw6fCqbDrFutGXiQivjWEU4w4gHu1ocStparKnLIg8pKh60jexCltlvEAIfyyNLwSDB5iIirM5h5UUOrz94gpyBKj4bqCgo9fzbxXnHF3F9w2L52XFJKiZNue8708J8uUVdOGMFCW0zIH0FPWhmVY2MQNI/rVZ7N8S75hJnxiUrvyi/rVgwDhzA2i/pWee96HCriy4XjFIEqaaAAJjw5SSoc7k+1FukQSLlSGco6OHXrrUXEAG8cxmnK+2tpZ2kSoDrZS6i4QIU0yr/kr7iVW8EhxlXMgZSJp6mjPuMJGR03zJbULWjwwfW5qjp8WGxCESUoWpKZMkDl6VauKYRQTiHVOKIcQUFJukFSh4hvMWqi4B11lpxXwpXndmZKvEQmBt4tz5U8eEd9lW3W1MQ6qFNqSpFsvhAMpnRUnXpSPiqww+GFwG1qD6T+lSpBSTym9W/h7BC8JpZLhJFpPh1FVftpgQ66Ewc/dKiAdUqtp51eF3SsVNr4j5CtI+A/zD61lZW0Z1t7f+auMR8Pv9RWVlVDTH4vSoWTY+darKWQFr+M+Q+lR4j/xPSsrKIBLnxD+UfSih8NZWVl7OFvFPhPlXJHwVlZVYeBQCvipjih4keX3rKynn6J1hT4x505w+vqfpWVlKrh64fwx++VFYM+H3rKyua+DJn0j+OmL92L+qq9A4H8J/wAvzisrKvP0PYdDhLiZJP4ka7cvKvPeNfFiP5x9BW6ypx/0KK7FGFORyT/0mrzwvVPkqsrKd8lPCDtIPxMN0dMf/iXRbA/ET+9K3WUvRs42PwgP/uI+prz7tAf+GH/lND/+iaysqsAtuE/5X8iv+2lOI/8AjW//AClf9VbrKPx/5or/2Q=="/>
          <p:cNvSpPr>
            <a:spLocks noChangeAspect="1" noChangeArrowheads="1"/>
          </p:cNvSpPr>
          <p:nvPr/>
        </p:nvSpPr>
        <p:spPr bwMode="auto">
          <a:xfrm>
            <a:off x="1679575" y="-1279525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7170" name="Picture 2" descr="private collection" title="Painting of Aurora and Tithonus by Louis Lagren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872343"/>
            <a:ext cx="325784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25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/>
              <a:t>Homeric Hymn to Aphrodite:</a:t>
            </a:r>
            <a:br>
              <a:rPr lang="en-US" sz="4400" i="1" dirty="0"/>
            </a:br>
            <a:r>
              <a:rPr lang="en-US" sz="3200" dirty="0" err="1"/>
              <a:t>Anchises</a:t>
            </a:r>
            <a:r>
              <a:rPr lang="en-US" sz="3200" dirty="0"/>
              <a:t> and Rome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4756150" cy="4114800"/>
          </a:xfrm>
        </p:spPr>
        <p:txBody>
          <a:bodyPr>
            <a:noAutofit/>
          </a:bodyPr>
          <a:lstStyle/>
          <a:p>
            <a:r>
              <a:rPr lang="en-US" sz="1500" dirty="0"/>
              <a:t>Homeric Hymn to Aphrodite tells us that </a:t>
            </a:r>
            <a:r>
              <a:rPr lang="en-US" sz="1500" dirty="0" err="1"/>
              <a:t>Anchises</a:t>
            </a:r>
            <a:r>
              <a:rPr lang="en-US" sz="1500" dirty="0"/>
              <a:t> and Aphrodite will have a son who rules among Trojans</a:t>
            </a:r>
          </a:p>
          <a:p>
            <a:r>
              <a:rPr lang="en-US" sz="1500" dirty="0"/>
              <a:t>but the Homeric epic tradition leaves no room for kings of Troy after the Trojan War</a:t>
            </a:r>
          </a:p>
          <a:p>
            <a:r>
              <a:rPr lang="en-US" sz="1500" dirty="0"/>
              <a:t>the Romans insert themselves into this gap, and have </a:t>
            </a:r>
            <a:r>
              <a:rPr lang="en-US" sz="1500" dirty="0" err="1"/>
              <a:t>Anchises</a:t>
            </a:r>
            <a:r>
              <a:rPr lang="en-US" sz="1500" dirty="0"/>
              <a:t>’ son Aeneas flee Troy</a:t>
            </a:r>
          </a:p>
          <a:p>
            <a:r>
              <a:rPr lang="en-US" sz="1500" dirty="0"/>
              <a:t> – and head to Italy, where he  will found what will become Rome in Virgil’s </a:t>
            </a:r>
            <a:r>
              <a:rPr lang="en-US" sz="1500" i="1" dirty="0"/>
              <a:t>Aeneid</a:t>
            </a:r>
          </a:p>
        </p:txBody>
      </p:sp>
      <p:sp>
        <p:nvSpPr>
          <p:cNvPr id="4" name="AutoShape 2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679576" y="-25606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AutoShape 4" descr="data:image/jpeg;base64,/9j/4AAQSkZJRgABAQAAAQABAAD/2wCEAAkGBxQSEhUUExQVFhUXGBoYGBgYGBgbGBgcHBgXGhocFxkdHCggGBwmHBoXITEiJSkrLi4uHB8zODMsNygtLisBCgoKDg0OGxAQGywkICQ0NCw0NDAsLDcsLDIsLCwsLCwsLCwsLzQvLCw0LCwsLCw0LywsLyw0LCwsLCwsLCwsLP/AABEIAOAA4QMBIgACEQEDEQH/xAAbAAABBQEBAAAAAAAAAAAAAAAFAgMEBgcBAP/EAEMQAAIBAgQDBQQIBAUEAgMBAAECEQMhAAQSMQVBUQYiYXGBEzKRoRQjQlKxwdHwB2Jy4TNDgpLxc7LC0lPiJDSTFf/EABoBAAIDAQEAAAAAAAAAAAAAAAQFAQIDAAb/xAAzEQACAQIEAwYFBAMBAQAAAAABAgADEQQSITFBUfATImFxgbEFkaHB0RQjMuFCUvEzFf/aAAwDAQACEQMRAD8AydhjmFMcIwPNTPThBOOnHIxMieAx0YSMex06eJwkY6cEuG8Dq1hqgU6f33sPQbt+GKs6oLsbSyU2c2UXgwnEnJ8Pq1v8OmzeMW+O2LXlODZejJKl2H26oIXae6hgEeZHOCYOCDOWET3R3SLgLyB0iBAYrKsDYkgmMCPjP9B6n8f8h9PA8XPoJXMr2Vf/ADKqL4KC7esWGJtHs7Q61HEi8qFmQI7skXInpIwTqmDAnTE6TO8tqQNaGnu+8I0zGE5jMqllMTYaomVhQxDXPdKGeZpYwNaq3H5Qj9PSQaL85HHCsuv+TT2Jgl3MAaidJKk2BNhjv0Sks6qVAAEiRTMWNS/vWEITJxOyWa2szbAsKbgwNU3g6veO7W+Mx6lBzapRcnoVQid+b3uWg9DjPMb95vrNQBwX6Rp8lSJAFKiZi/s7XI56wbiSDtY4aHCaDC9FAYBMFliVDbliNiNsSKzVBE0qu+4UEgaaomzmTLgxbbDZz4QqSlQFST3gwB7sbBGgRHjAxZc1u6frOOX/ACH0g/NcEy4EljTk6R31iYBtrCTZgfXEWr2ZbdKikHbX3J8maFPoTghnc+r6NK06pEgqzhDOikAU1Qd1PLl447QrVfbItSpW1l0UOqlKVRJBZXsp21i1tsbK1UC9/nrBXSkTbKPTSAc9wmpQMOpPit0Pk3PEAti+1WGolAQrXIUQoLHULbGzoLg7HxxBznCkqb0zNhqQaT9r7JsY0tPukRtjRMV/sJRsCCO6ZUlOFxifm+CVEkr31G8e8v8AUu49cDpjBKur6qYE9JqZswjipfHmthuScKO2JlJ5TjpGEjHsTOvFj9+OEk494jCiZxEm8Rj2PacexMidZseK9CPw/thsnHcdOndMb4SThWrCScTInJw5lcu9VwlNSzHkPxPQYk8M4W+YfSmw95iLKPH98sXXJ5RaCaKIt3dVSe+8+V1EXA5iY8Rq+JFPQb+3nCsPhjU1Og9/KDuGcApUSvtStSqSBDf4SHp/Mf7bTOGuI8Squg7lZGZytOImF96F3U72AB/mOCi03KlgupYjSvumxsbwwJ7txadQIAIEbNZdNft2IAWwque5/pUQajx3ZnSYBvOAg92u+p60AjIpZctPQdaxOR4gsFD7XQvcWpVF3j3lmO8ymSBeQXHTD+ezECWK0kIiahu4hhGj3ns7fd3vOAPEe0d4y4IMR7VwDUI/lG1MeAHwwCq1ix1MSzHcsSSfU43TDFjmOnv11aDPi1TujX266vLRQ4nSZxTpirXdtyfq1PVmCgFrXJOGuK8RzFCoaYWnRF9JRF7wBiQxmcBuEZ72NZHgETBnobEjoQMWntk31KQRHtCLCQ3vQdWwiNh1+HPTCVVUi4PPq30kLVapSZgbEcpVq+fque9VqH/WwHwBjCVLNYlj0uSf7jDLHB/sTnUpZgCqBpcqA5FkMmJJ2BJF/AYJqHIhKi9uEDp997Md5A4R7FapGZ1adgQWAUzz03waz/AKgHtMpWqEb6faNcdUYG/kcF+2vDaZArsE7rDUoEGoJAKhgd4Mx0BvgXnuEBaftclUZeelXJVhPITZv3Y4BFftMtQG19LHVfLwhy0soZCAba6HvQAOL19nZakWK1UVvjIn54k5XjCDem9I9aDkD1ptKnAxwSSSwJJJJncnfHlCwSWv90Ayd7zEAbfHBxpIRt8oGKzg7/OWnL8R1ABHp1QIgECnUEGRCN3GggWWPPE/JVQ40v3dwRUBDEQAYWO9KreLd9r4owzEe6APHn8eWJmX4s4gVAKqdH94eKv7yn1wPUwptp/f49oTTxmve669Ze6tanrIpIxge/UgG5ALKosqkkkeAJjugYBcU4alU94aHIEOIvYEh1H3ZUFha+wjHclnPaCabGoPtU3/AMZQY1ReK1pEm9zfE6jVLKjK8iTqgC5gsZBuTrnu2Pf2EA4EANM3GhhoCOttxKVnci9Ew432I2YdQeeGNWL5XpBlKuqspMFZAWYAY02MQ2slRtqPqcVXi/BWonUsvSJgGIIP3XHJsHUMSH7rb+8X4jCFO8m3tBs49jgOO4KgM6DjrL0wnCgcdJib49hUY9iJ1ogDHDjuOYtInsS+FcMfM1AiebNyUdT+nPEehRaoyoglmMAY0DK5JMtR9msE/baJ1sbRpF2HLSN9vvEDYmv2Ysv8j1eF4XD9obnYdWjmXoU6VMU6Q7gMTuXbTqloBnugmI26iAydWnxJmSVFu7q75F3Q2EklgzCJkYdzCiBsRYXsLXg6h9nfS3eW+kkWxC43xMZVZMNWa6Kdl377jrcwOUnmSSrUFtBqTGzEKLnQCMZ/PpQUe0BLG60ramkzNUqBCzyiWgEydqpxHiVWs2qo3kosi/0rt64j1arOxd2LMTJJ3OGzhrRoCnqdT1tE9fEmpoNB1vJmWpLBLlVgT/M17BVBEk9dgJOJ/DMiMy8U6cKBLMX2E/03PgML4SlR1K0GXVGpldVgCwbTIIMnTcRyB8bDRy1eii94NVqNBBC6QmkkwoAgzHI+PXGVatl0BF/ObUaGaxsbQRluzlRTrTRquFSoFcmbciQDEmTcR4YiUsrVCPSamA8e1RSBJAJDBFgidz6HFq7S1qlHLFxAKso2UjvG9rxeP05YD9igalatWqEu6KsEmT3i0x0ssDpOMVru1JqjWsJq9FBUFNb6yrJVN7x5CPww05nFh7aZIJV1qI1gFrWmWEjqTEnAAXwfScOoYRfVQoxQzoqGApJgbCTA8hyxO4XxOplzNMiDup2P6HxxAx4WxLKrCxGkhHZTcHWPZurrd3gDUxaBsJucSuzuTWrW74JVVLEDny84viATiwdhEmu//TPzZcZ12yUmI4CbYcZ6y35yZX4dTY6VzBpdEZAALchYG2JdLs5AAFYqIEhUAm25kkEnyxK4xwH2w3Grn0O228G3z8MQ8xlquTy4YO7lSLTYT57LPTw88KxWLgBH1PAge9o3yBSSy6c7n2la45TWjmGFIkaSLixDQJgiPlgjw7jAqGKjCnVMRVgaXjYVRtM7PuD868ahJkkkkySeZNycdYTho1EFQDvzigVyrll2PCXtajGVI0svvIAdQFwNGn3hEAEAzcbsY6WZVippOoQ6j3W2gX2PvwZtoN9MRX+CcVDaaVZoItTqG+ibaXn3qZ2IP6Qfos0kMAGWzADaQIK9VMSPAAbrDL6iFDY9eXWka0qgqC4lW49wn2J1pJpMdzup5q3Q4FgzjQa1MMIZSyuIdYuQBM7WYC/LkLSAKTxXh5oVNO6kakYbMp2IwXhq+YZW394vxeGyd9dvaRMex045GC4DOzjmOQMex06cxwnHRgl2d4b9Irqh9wd5/IcvUwMQ7hFLHYS6IXYKOMsHZfhwoUvpDjvuO5YnSvWACSSYsN+6OeCL01YDV3hqiDsCSLEGxPK/eIJlTJlefqF/cMC+wJsBaAtyDJuLbjeDh9KOogsY0z3hIIUEH3gZFrRJUyCAIwmZyT2jbn6chHqoFHZrsIunRVO/u0aRqJg6dRlj9xJN/DnC4pXEeCZh2FRu+1UkqskuR97THdXbeIkY0HL057xESBA+6v2RHLqfTph3Sbn7TACY2UbD0B+JxhSxhpMTx60lq2GFUWO0y7N8DrUiFamSxEwnfIHiFmPXA1lxrGazAp06jsWSkkzBIdztIaZ3IAMyT4Yo2Xy/0/MhadIUlgs+kljpBJZ2J95rgeow0w2LaopLiwHGK8ThVpkBTqeEK/w5yJmrWO0ezHyZv/HFtzeWUkOxbu9J8el+d/0xKymUWkipTGlVEAfvc47oNhPl+/KcI6+JNWsag0/EbUKQp0wkzvthx5qlRqVNwaUANEQxkEzabER6YX/D4/W1R1p/gw/XFt432eo5lSSAtQ7OBef5vvDzxXOwuRanXrq4hkCqfVibdR3PmMMVr0mwjKgtYa/mBGjUXEqza36tF9v8p3FcCytDHzmD8bYGdj8lQqaxVXW8jSsNAEb26m3wtfFs7S0lqj6OSQ1VWKdCyDUoJ6SDbEDsZkqZyoYgamLaifBoE+Qv6nEU6+XCa39OvAyz0c2Jvp1/0ROa7P5N3FOGpVDYaS0GBPd1Aq3piocZ4a+WqaHuDdWGzDqPHqOWND4lkE9mxkB1BdGE91h3hYcpUY5VoUs9l1Le6wkEe8jbGPEGRHPFaONNOxJJXY34eIlq2EV9AAG3Hj5zMSccFQjYkHwwRzfZ+vTq+yCFpPdKizDrOw8Z2xauA9klpQ9aHfkv2VP/AJH5DDKri6VNMxN77eMXUsLUd7WtaEeC553poXRwTZmIAHWVEyZtywTrUQylWAIIgg7EY4Konpf9P74XUqgc58r483UOZrqLT0CCy2OsF1uGUQCDSQix91drAgGB+zitca7MDTry3qmqRH8rH3j4T5eNvZNZ8p/KI5evX5OU6Sm9588E08S9LW/4mdWhTqCxEyKMWjgHETVApMfrUH1TExrHOmx9JB5EA8sM9s+GGlV9oB3KnybnPnv8cAkJUhlJBBBBG4O+HfdxFIMPTwiS7YaqR0RLZxHPakZGWoENMmUN5GrUGBvCtAaTcmTM2bWgmZoCirq7qoZCBBDESUIm0wfUHqBiVRrnMUvaKQrOClQ7aammzc4VwIPpzGHkpdxQDFQBBr0946dJHS1xvtILX7oDBsLDQg/I8+t4xAzG+4IlEBIkEbG/WcdGDvazJXXMKLVLOBsHG/od8AhhjTqCooaKa1Ls3KmcjHMKxzGky0icXTgdFsvk9aoXrZgwqgXIgx6QGPripZLLGrUSmN3YDyHM+gxfuLUHNaiEbRSpqQ0EariAAu+wiQDF+mAsY+q0+ep9PyYwwSEBn9Pn+IMy/GGIo03FOq9UkMihQUvHfElZ3OymBvzxZqaAsqbzDt/TfQD0ky0f1YB9l8kRqU0yiK7FdYPtCSCCWJ5CnC2G7eGDnCK3tPatBBNQkTzUABCPAgH1nC3FkAnLw++0YYctYFjv9pMb7X75DHqjwYG5gDw3JPwB9Yw8lOT4MPy/T8MMU1kkwZVviI0z6xPphcvMwq8rHbaqRkqYBsXVW81DSP8AcvyxH/hlSl6z9FVfiSfywb7RcMFWmUJhHIYML6KkEAkfcYWMbG/M4R2F4c1BKquBr1iYuICCIPPf54ZdqowTKNyfcwBqTHEhjtaWaMIqfZ8/7fnjrm48N/wx6ptPS/5/lhQOENkfMVVQkuQqiDJIAEyBJO2x+OFezHvLHiRzHnzjFY/iJmtNAJHvsvkAsk+skfDFDyuYqJdHZf6SR+GGmH+HmtSD5rQKtjBSqZbXlv7e5rTVoiAQJYggENdbHwgG3jgn2er0lq1aSnSpf2lEEaQVcXCSBID2xSM/UZlpl21sQxJJlh32A1EnwnyI8MF8vmX9hRzCqjfR9dJtRM94yhIESAG64PfDAURTv4eu4/HrBkxF6hb1/MtXaTPill6hJuylVHUssD5kk+WKP2a4+cs2lpNJjcDdT95Rz8RzwniXH6uZXQ4phZnuqZ35EsSMDPY4vh8IqUilQbzOvii1QMnCao/E6AUMa1PS1wdQv6b4hHtJl2cU0csxMAgHTPmYxmzrgl2Wy4fN0gTaSfMqpYD4jGB+G0kUsSTbWbLj6jMFAE0lFMDe1vP12wrSIJwoUvL4Dlhwr+/UYTFo2EaVfx/MT85w1rCXJABgSSANljfD0Hkf3f8ATFa7dr9QsbCovw01P/rjWhT7RwhO8pVfIhblC3aLh/t8u6gd6NS+YuP0xl9I40vsjXaplaZYyRqWTv3WIHyjFI49lRTzVVQIGrUB/V3vzwz+HMUZ6J4f8MW45c6rVEV2ezYp1Sjf4dUaG9dj6H8TizPqPcYwVJU7ElosVUd5iVOvcL3jPuxinU8uzkKqkneAOQuTi2cOzArU6VU7keyfmS1PvLPXUuqxtJXG+JUA5x1y68pXCObZD1zj+Yy/tUemRaoCVMg94XXbckahIkd0CcUALBIO4tjQIIbWDIMQ0gidYCy4sZYpzmFMxOKr2qywTMal92oA49cRhGs5Xn7iWxyXQPy+8Fxj2PTj2GMVXh3sHldeYLnams+rWHy1YtlasRLKGNyCAYG4EHusCZMgERDMcCOwFGKFV/vOF9AP1Y4I6oAZUdj7yn2dTmLCTQYwQSN9jhLiDnxDeFhHmGGSgvjrGeMZj6Pl6riNbn2S8hcmbDug6BMgCbYIdlqy1MvTZY1IPZsB4XA9AQR5nriu9uK31eWQfa1VOYNgFEg3FjzwvsBmwGekSFYwyTs9oZT42BHr4g9Uo5sKX43v6DSV7W2JycLW+8vLHumL2lfOLfPCKHLa91YbEG8eHl0jphTXDAWJBtzEzcYTlCCDpgfeQ7A+W4B+B3GFA/iYcY5WTpAnkdj/AMiQcMrQKmVt1Qn/ALW29D8sO5iQOgB+0Cw9I3vyJ8r4cV5Frz0YMvod8SCQuki8boV1edJnkQY1DzHrhaxeb8v+cM1KR3A0tfa463HP++FJVESbHnuR5gjliGUcJ14M7RcB+loq+0KlTIsCJiL7YqNXsTmUIgLUEj3WAt17xsfQ40VR0Py/f444Uq3IZIggAoZm8EkPBE8oFsE0MbVpDKCLeP8AUHrYenUOYjWVfhfZum1MjMUBrDMJ7yyPskMpIIiBEYkns1Sp061JDUAqqBDQwUgkqV2JMn4YnPm86BIpUan9LOpPowgfHEDMdqnp2r5WonUgz8JAB+ONg+IqNdTfwDD2MplpKLEfT7yu1+xtZZ0PTfoCSjfBwPxwNzXB8xS9+hUA6gah8VkYvud7R0aSoxDstRda6QPDcEjSfQ4HJ2qoNOhK4On7Ki0c4V7+vhgunicSRcrcddbQd8PQvYNYyhvBwS7ICM5S2vq3/wCm3zwvjudqVm1MjhAe6WQAmY95woB8PM4E1DFxv4YPsXQqdLi0D0RweU15uXX5/wDHPCApNxEfjf8AthrgOUanQpJUJZtMtJnczHjEx6YIaOn7nHlnIViBrPQKbgGQxTJEmPH+3TfFQ7f5tgUoaYHvluu4AjwgH1GL2Rf1/TFU/iFldVBKke48Tzhh+EgYKwFQduuaYYsHsWtE/wAPa00HX7rz6MB+YOK/2xtnKn9Kf9owQ/hvU+uqr1QH4MP/AGxMrcKapxCpUdfqk0xOzEKumOoBknpGD7ili3Y7Wv7QQA1cMqje9veN8HorlKBrVB32Fuon3V8ORP8AbA3snmC30imPeI9skffQ6rfIemI/aPi30irpX/DXb+Y7aj+XmcI4AwpZug3IsFP+oFfzxuKRNNmb+R18ragTI1QKiqn8V0877y2i4U+8d1ZrxeAQIIURpnSqxPvYBdrstNCm3Om2k+TDUBJ6THpg/lkF6cmaZZCBJsCQoaFJUQAeU6sROMUi+XrqYmNYAjk7SbEgWYWmcC03yuCOfvDqihqZHhM91Y7jmo49h7PPXE0PssoXIKdp1mT5tf5DD1MAuARu2rvBZuSbfahSFvMQyjHeE0f/AMKgBvAi5AJYkd4gyRfCtB7p1b3WVqGOh0tXMDa+nmMefuM7nmTPRLcIo8BK928b6+kv3aI+ZP6YrtKoVYMphlIIPQgyMWDt2R9M8qafi2A+boGmxVhDCPmoYediMM8L/wCKDwirE3NVj4zSez/E/pNEO2nULEqdjzkfZ/A/LE8IZCwGESpJho8CN4tsRaMZVwnir5aprpm2zDkwnY/ljVliogKjeGESPG4sR+N8J8Zhuxe4/ifpGeHr9qtuIjrUzFmcdAw1D4gT6zjoJIBJJ8dOnkb9DjtAHo3j3gwBHKSZx32ZuIPqRz8BbngG/CERkjaDPiTvY8yDzj4YSfstBkEAm+x0iLmdjPpY4koB9k+Ig+C4h5mrpUlu6sg7e6F0sb7xpBMHbli6d7SVJtJhXD6m0bnEIZ5fUMqRyDOAVBPjIvtfHRm9jpIlmUkgi6zvIsDpMHa4jfGXZOeE7MJMIHpa/WDyx6ogYEMJtBBE25gjb44HUOIGpBXQBCkaiZhhI2PK4I3kYmUWOjU1vLb057Yh6TLvJBEG53g9CFBprCsWAAAvF5A3XaQZG2IHCKas1RwKryoALJop6ZMLSSNuuD+Y7iM55Ak+QUtHoAfXFO7Q8YqrXolajLRqojiIBgxqm2++DcNnqgrf5n1mNVlQhpO7bMPoxGoKe73d9Q1KNMzaJBmOR8cUDJZb2lWmgvqcD4nBrtpmWfMOpkaNK72YxOqNuceUYE5DPGhVSqACUvDTFwRy88N8LTNOhYbnX5xfiHD1ddhNgkTjx5fvbDWWqkqrEadSgxcx1HpbEhYt4Y8ywtG4MZaIJ8/kTgH2xyntMpU6p9YPELMj4Tg620ecepO3jfAvtW5XKViOa6f9xCmPQnG2HJFZbcxK1NUN+UqP8PKc5ljyFJp9WXBPt7xI00FNDDVCdUbhQACPCTHoDhnstlhlcvUzVSQWUaRt3Zty3ZoI8vHFQ4jnnr1DUcyTsOQHIDoBh2tIVsUanBdPM/1FpqmlhwvE+0RlrYfq1iGR/usCPQ6vxOG0W2FzAk3vEHynDA6m8CXSaHmqf1zwd2DAbj/DQ7G0k87G2+EFdatJJ1U3EFiwEiRBJPJBtbnzw492UyLpTMaiDtabQZtHeFxjtFO+PE33/wDjq3uzap66uWEOayeQj9RrMw9gcewT9lj2HXbRd+mWXLgVSMjQNraeYGzdT5YcekwAhZA0gtpKxDU5JJUCNK373JbYidl3J4eNJIZfaKCNwe9BH+4YdNJGIDUwZZu86+0shYwWqOWJKobhYBO+FNrO/mYapui25CV/+IFOM1PWmv8A5Y5xzKe3y9HNUxMIKdUD7JW2qOg2PhoPPFl7QigxSnmFP1ijSyi6FZkg+osbRPTAajw/M8Pc1KWmvQYS2nmORIvpMcxIje2CcPW/aTgRtfY+F4HVpfuNfUHluJTAMXjsT2h92hWYQLUiwn/TqmR4WPSRbHqfDclngxpTRqxqIG3+yYYeKx6bYrfFeEVco41bTKOuxjmDyO2CHeliAaTaHx39Jiq1KBzjUTXXAkMAk7G5mPMCQPj+eFMBNtN+er8IH7jAHsbxp8xTdaj6mSBq0EEgzBJBABmRyNp64Pgnx/2x89vhjz1Wm1NirbiNEcOMwjRW0KIkeXkPOD8sNsmooSYEnYk/YIi4ltzY7YlSeUEzcAz1MSY3uPhhl6djFyIKzvaIE8hGnf7298QrSxERXyitYVGQ7CNAPl3lJPXA/iPBKrmkBmGVEGl9PcdhJJNjG0ADlfyxL4pk0rKpYtpQl10kgk6eu8eG82w7SzCJSFUvCEatRB0lYsSsCPSMaLUZQCp18vvKMoO8doZZYAABUSO9drCLlryYm/X4+9pCqNwWt5LqcHxkKPOccy2Yp1pKMjRuAQw32Pr5EX2x2oSaixuFYkeMoPwJxkb31lgQYnMPKPA/y2jzgfpjM8w4q5JDIL5epo3u1OpJEdYYHyE40xLk+ZB2/mHL88ZZwIgGpTP+ZTZIAJOoDUkAXnUoFuuGXw8WVjysfe8FxW4HO4ic7mPasjQZ0qrH7xURPqI9cQswlyMdpnHq9yMOFFtBFxNzczZ6a2Hh/wDU/rhVRfH93H6YaydXVTQ/eRT8Vw+x39fyOPHvoTHojHs+fP42M8/h8MRuIZJKyim4JWVYiY2M3j1HlPTE6ygzYCTPhJP4YCcfzFSjQqVls1on7ILAfKV8z4Y1oKWcWOvCc5ABvKr284kHcUENkPfiw1bAbcv3tir01jHjJJJJJJkk7meZw6g649TSpikgQRHUqGoxYzwGPVFhG/qHzDfph0xj1NdZ0j7ToP8AuA/HFr2lbTRalGWIANqdJdmMWJN1Eg9D1x2kTK6okb2jZHnb4wZs2GswgNaoSFgMFutM2CKLa1OzTa2532x2Auo2GlKjQAgnu07kKgveOYthCQcnp9o8XeVj6Mn3x8Dj2K9//oN1/DHcNf07c4B+oEtHYGuDQrofstq62Ivb/Tgx7PRF+9dgO8NUzqhCXeCSTAUeeKp2CzWjNaTtUUj1Fxi3Zp/ZF73YgxJGruotgCC5ApuQs3+GBMSCuIYDjr9oRhmzUR4aQL24OqjQqrqGl2W4ZDe4MGCNrYC8E4/VyxGk6qf2kJMR/L90+VjznFxz+R9vlKlIAagNSgAjvqTIAMkSwYR0jGaEzfBOECvTNNhsffWC4vMlQODvLzxjhSVqQzeU7rXeFtt7xUD3XU7j4YncHzq8QyzUqwGoGGIiZIYo6DkZHlbxjAb+HfEdNR6JurDWot7y7gT1WfhiycE4J7HNuyH6l1JiBYhkKjflM+hnlgSv+3dGOq6qePlN6ZzgONjoRCfCOFrl6K013uS3MkxqY+Fh4Du9MTqqSNiR5xbwKicQ+O8Zp5VC73Puog3YwCfIXufDnhrs/wAWXNUw+kA7MInS17TabCQemFrrUYdqRpfeEKVHdEIqszBJG0jSFXysCTMfDlhNQQLajtIB73gL35gbzbnh1vEaiOogRykxb92w0wuec89x+5J36v0xRTLRDC5vbe3IzJAI8Sh+OJNahMAi0QQeciCfxHriFmXCLqkBdYk8lBJDdSIBJufhgtV5G21o5wYO3+nFXJFjOJ1tMu4bUORz7U2nRq0n+lvdbzAj5jnjRH6i3I+H/Bv8euBnHuziZpgxJVg0EgC40gwZ329JOC1Ondgdjf8AUfAD4nBWIrJWCt/lbWY00KEjhwkbJbvcmNPT7RJ5XFjMG/pGMlNQ0sxr5pUn1Vp/LGyZaidJmCTbnaBBj/UCfXGcdseBvTqvWUTTdiTH2Sd56CZjBXw+ovaMp4zLEqSoI4QTxjLaa7QpRWOtVMSFa67EjbEOsNsHuI0Xq5ShmIEU/qDE6gAe6X5f8jrgDVvfDSk1x5afKBVBY356zVuzR1ZbLn+SD6W/I4KAfOPw/tgJ2IecpTvszDyuT+eDNWoAOXKPQ3/HHma6/usPExuh7ovGczU90eRPQm0D89uQxA7VUNWTrg//ABz6I0/lgrlxJ3kA/E/nB+fljudy+um6H7Suv+4HEI+R18DJYXBEw9bYeY4RTTrh72d8etMR2jLEk4OdkcoKmYGr7JV/DumcCqFGTizdlcqdNeoLEgUU/qcgE+gM4HxL2pkDq81oJdxD2Upl1L6W7+phIaIZma+lxqWGWxxH4xVKUMwzAghAl9+8x5cpUIY8cDXrK9ZqaFTSroVFRl9yFbuUpgEwFWOvlhvtY4pZOnSBu7zPUKNIPrE+uFwpEuo5kcOHQtGJqWVjylH0jHsOezx7D6JLTmVzBpVEqDdWDfDGp8Uqt7IVqCe0ZguldRAYOVF43gld/HGUuLY0TsFn/a5c0ie9S266TtHlf5YW/EUsFqjhv5GH4F9TTPGO8CzoGZrBn0kFEFJgikEBmOgKdLAy+wkyCcVHtdw0ZfMuoHcf6xPI7geRn5YtuU4YxX65xUdKzVBUBKkFbCdi8W6KLCbY72v4acxlQyialHvcroR3vyPoMDU6y064N9DoeXgYRVpM9I8xrKJwMVPb0vZCagYFQYAMXIMmIicbFkiRpB6G33fc7vptjGuH1mputRTDA2NrSI5yNji+9kOOVKuYanUcurLqpsQAeUiVABN15cjjX4lRZ1zC1gPWYYOoq908Yc4/wZc3SNM2YMWVrmDLASI929/jiP2R4I2VR1eDqdSInYLEmRaST5WwbenBgczPPbnEeN7f3woIs9R1JH5D9+OE/bt2Zp8DrDsi5s3GJqN0Xpu3XbxOEaBqBdiABAGohZJOrc3sBA2jFV7acdVfqKLd8sNTLuo+6CLyTy3AEHe0vi/EKuUoUaCsGzBUNUZzIRZklyeU93yBxsuGfKtv8vbnKtVW58JY/oCvOoylu7vJJuJO4tt0ZvRTIvtGJkAkDlE8yfjy6XGKp2r4q1bK5bMUajCGIbTKjUQQTG+6kX+8MVLK8XzNKyVnjoTqHzxangqlRL5rcLTM1wrd4TW2y5vDmAd4Bi0b35dcLFON/H5x+mKZ2T7RVK9U0nAnSSCO6TF73j4DFxFeAQw2EzP9t4wJWovSbKd5qGzC4iaTm/QT6mThFeqhs7KBF9UR5ETffytjMeJP7atUZe9qYtbeJt3TcwOmID0TMbRyiD8Dhivw8HUtb0g5xHhNGzeYyehqb1aarUHfAIsYUCwNzYQeWnFA47k6KPFBgyaQZB1QZYRMDkAY8cM/RzE3jCTSwZQo9kdGJmNSpnG0un8N631VUfdZW+IIt5wMWetRm0DUbjosXJ8QOXIk+WKl2Ay7L7dyCE7o82EzEXJGrbxGL1kqJHeb3m32sLwtvn/xhTjbLXZh1pC6JPZi8StIKABYACPj/fHSPxH5DDhAsJFvy/uBhDneL23G3PnhdYkzYGYpxLL+zzFVD9l2HpqMfLHCbeeDnbXKaM+/86q/xWD81OBrUtsetSqGRW5iKmXvESGTGNC4dk/ZUVoR3kp+0c2MVHItcECFJEkEDUDGKvwHJirXDMPqqMVH8YPdUdSzQI88XTK0W1y/v1CZ8zqHdnTMK2m2sQoOA8ZUBIXlr+OvKEYZLAmRGy6HSFpjUrdyzKqudN4hQT3w3uRbcRindt8yHzOhT3aQCD03xdqtYZemztb2Kk7RNRpix5mWbrDLzGMwJLEud2Yk/j+eJwS5qhfgPc9fWTi2yplHH7RN+p+X649hWnz/AH6Y9hpF9jIqCcEezvEjlswtT7Put4qd/wBcQaYvjzLbHOodSp2M5CVIYcJq+cC2K7OVKlRJm23OY2jaDFzh3KMVG0i8D+UTYkmPCZjmSCYxXOxHFvaU/o7+8l0k+8v3T1Hh0weqEmzCQbbTJ70FhBH3QJGlYYxaR556ZRjSbh9RwjxHDqHEova3gRy1Usv+DUJKeHVT5fh5YF5HNtRdaiHvKQw/MeRE41OvSpZim1Goe61wTYqe7BvzGpfiPHGZ8Y4W+Vqmm422PJhyI8MMsHie1Xs6m4+o63i/EUcjZ12mtL7POZdXE6WGoFTDof5SNmBkemKX2koZ+gCGq1KlE7OJiL+/Fwb87Yhdke05ytQq96LmWA+yfvKPhbGoZbMq6hqTBkbaNj5ePhgCoHwj7XXhf88DN1YVV3sZl3Yzhoav7SoPq6I9o0jcj3APNr+mI/aLPtXqVGBkMwJ8bDSPIf3xrD5ZKwYEWKweRuCLeh3+GM44zwtsq5SosU/sPB0nw8DHI4IoYoVahJ0PKY1KeVbCMdma3taOYyh+2vtKX/UTvR6gD4HAhSIwb7I5NqucQ0wdKEszchAMT4kwMaDV4HlWMPQps0/dGroLiPni1bErRqEW310+U5ULqPCUb+HmX1Zl6n3KZHmWIA/A/DFo7X50UMu1+/U7o9dz8LYIZhsvkKRfStMfZRAJY9B94+OM04txCpm6pqPt9leSjoP1wOifqa3anRR9pfN2a24yPlcvPQnzGCFCsw3hhEQwm3gdx6YhFYthdCesDDBtYPJtOkpXSGIM+61wekN19OeF5Xgb1qmn3VX3jzA6x4gGPjjuTr00ZSylgNzAIJ5Sp3GClbtIVQoiC4taCsztGxE/huBjBmcGyy6hdzJqcZp08xSyyLppqwQ+DGQL+EyT1J8MXAUdpuJ2PLfnzxlvDsp7SorI19SkhtwZmJ2JPUxvjWA88ov/AOUYW42kEK5ZvTcm8QKQg+f5zjvs7wOn6frhy0kdf0j8scsdMz8xynfC8iaZpnn8SslFTL1RzUox8u8Pxb4YqxBdglMFnYhVA5k4vPbbjeWak1G7vJII2RgSAST6iBywx2e4P9HUVGEV6i9wEf4NM7uw+8dgDzt1h5QqmnhxmGo0Hj/UHZMzx3h3DloqKCQxSHqttrqRuTyRNp2DFJiDiYy2IsRNwAl+8ulTEqZ92CT7wNoIEinTCiOQuLkmYaSO9IYwe8ApJm5J04g8Szwy1JqpFwWWmDp7zyw1DSANIkxYbsSJOBmLE6ak+5hCkDyErHbzOe5QWObVCNi83Hp+mKtECMSgS5YsZLXk273X8sdr5YoYIg/8zhzRUU0CRfVbO15FjHcdkY9jS8ztIi3wtRhKDDoEY1MqI5lgyMHQwy3Bnpf18saLkc8uZpB1s4jWtjBkXAP48rG8Qc6D4l8O4o1CpqX/AFDkR0wFiqBqi4/kOrQvD1hTNjsZe0hjMxBMdJUmTeeak3m3euzLD+dydPNU/ZVhDAdxwLry5jbqD8iLTuGewzNIVKV7DWsiVPPUJt+npDFalJEGLyCsEwxHpJIgcvRTKgsc1tQR9IcCGHMTOM/2frU6hp6GJAmQCQR1kcsFOFVs1lbUqdVgbsCjlD6fni95VpkHdTZluVtI3kkQRvv0gjBOlmIjVF9mHut5dD4fjjap8Qa2VlB+8x/TAG6mBOF9pzUgVcrXQ9Upuy/gGHpODk06qlSGKndXRoPmHXEoPhYwtespN1W3rLhSN4PoUKdIaUVlXeFR49FAxD4jxGsqlctlXZuTMAqj0mT8sHoxzFBW1uRfznETJuJcG4hWf2lalUc8vdsOigGwxHbguaUf/rVv9hP4Y2ULj2jBw+KOBbKJj2I5zFV4bmPtUKo86b/pfEmvlHUR7OpPMaG/TbGxAY7fE/8A1Cf8frI7Ic5i6UX503/2t+mDnCuzhrjU9QUlMwANVSxi68tsaaMKxVviTEaC04UwJW+Bdnsvl+8NTv8AeZWBH9Kxbz38cFVqXgCoOkoxHyH44ngYUBgQ1C5u2svttKqmZz4EimjyPtKyERMSAf7X5YJ5bNVBT1V00MJLXGgeIvffmf1xNzeaWnE3J91QJZj4Dn+AxArvrMuBrW4WSyUydjUEwW2IA8Y642zBx/ECQAYCz2QR6q5hqYWpINNFHfqEEd6opkBSeUT4ztMoUrszkMzHUSZiy6ZWRZQGI1LqSDDD7RfOVF2L+01fakd6835C0pE6SJEqSZRpm8wBDT9lYIIYmbtbqZkiSDjYtYamWAB2jVV4DFpRFu3LSOSjvMJPKDAFwBac77QcX+k1Z2RbIvQDBHtNxb2kUaQ00VO3NjzLYr9Q8iBbnz9cH4Shb9xt+Hh/cxrVNMonhfC3q6wqExFgenn4Yi3AwpCYvg+0Gjn0T+df9tT/ANcewjR5fHHsTYyJAPKMLQThC4WmNjKAyUigWjHalHa2G6dbC1rYzN5cWkzhGdfLVPaJvsRyYdDi/cJz9LMrrpxqEalPvD9dyPU+IObGtqF8KyudqUGDIbj5+eBMRhu11GjQilWyacJqapPW0i0j4Am8AgdNRA5GUUKrK3KGJ7purcuZkzDAQDZAx3wH4H2ppViFq/V1LQ3JouJ6EHBtspEAg6DaAZDCAIW3MALBIAsb6RCllKnJUFj1tDwwIusn0qsQAY6Kxsf6H/I/AYl0syJg909Gt8DsfTFfzOXAKzBkguVE3fW0+Ej2xUG81U5jEqhmoWCZgXUjUpsZ0z/S3MRFxjB8PpcSua8Pk4UMBKHEKYZkDlGX3gp1AWH2GEjcbD1wQo5kkwGpOeklG/2mcDmiwkGTwccOGPpRG9Nx5Q34En5Y4ueUzKuL/ce9hfa3T0xTLKWkmcKjEX6cn8//APN//XChnJ2p1T/oI/7oxOQyDJOPDEKrm3A9xUHWo4HyWfxxEq5otvUZv5aK6Qf9bG/oRiwpkzrGE8xm0p++wE7DcnyAucQsznajD/4UOzOJqN/RTHPz+GIWXqc0UJeC3vufcIlzMSHBFiImSIwjM5cOHXU4kaS0tr6n3gGtEwCVIFQcsbpTEjxjWZzugroWr9YdJqKuuqesnZQLnSJNj7uJO1piOQ2GqCDNiQYkHcyynvASLyuSYVQFWvSFNDTU+0kFyDLKDdhee6IJuYw5WzFPJ0wK9Qu4kgGDU712GrdVJvAPrywQQosF1M4SbJUE6wqLMsRYbSL+8bERHMTBUDFU412iWsDTUMEGxHM/eYc8DOL8Zq5lr91Bsi2AH54hwB54MpYcg5qm/tMnfgs8J5jwBHPDdWmPXDlQ2InfcTb974YrkE2BB5gmRP8AL/fBgF5jGai88NBZwvVqkdP3bDb1o/vjUSptE6fFficewj25/mx7F7GV0kFWx2cNJhxbjG5EyBnZwpXwgDHSMRJEeQxh5WBxF18sSEpr7Mv7QB1aNBEEqYhlPMzMjkIOKES14o0hg1wftHWy/dkPTIg03uI8DgJTqYexjUQOLOLzRGK6iaTw/tBlsxF/ZVIiGsPIN08NvDBVaEFdQlJ3F+UeQXRrFgBL7DGQhMT8hxnM0P8ADqMB0N1+BwtfAW1pt6GFDEad4S55V6ympVWlSovJao9QkispJazCQCscj0w7k6CMjMlc1abHUNQjQVp1psdoJpn4YE5Pt4f8+irciyHSf364LZftNknjvPSIJIldiRBOpb3Ec8YOlZd0Ppr/AHNAynYwkV0kgBhBaNJ0DSC8EwZMqgMxBkYeRnWZZ7FhZjyd1+0T0G5wxTzeWcd3MUvkpuCDvJmCfjiU1am7afa0ixloFWLEsdgs/aIN8DkjiD8pckzq1pIh6hBKj3osxN5i4gMZEi2EFjALs0W/zGt3aczJgwS87QFOHhlwJ0tRXf8AzDHuuBaLXcmwvjzVaSklq1ISSbspiSWgd0GJJxF14CV1vGBllN/dibwAwtBMjnpNbnugOHW3IIO+xsZm4GoAEi4DA8lMnEapxrJpP16knf2ayCBqMQdQvreeuo4H5jtZQW1GjqO3eML8NvljUI7bKZQtzhle+TpvPvABgR71xaAdXtBBiVYeGEZ2vRoQ1R1pkQQAdTkjVFrx7zW7wucVXPdoc1UBGpaa9E3HLe/5YDrSFy0sT1J+fM/HGy4Zj/I28pQ1ANoa4j2qMaMsvs121m7keswMV16ZclmJYnck3xMWl0AE9MLWjgpFSnoomTOTIqUhGEutxsPHD1Sx/fzw0QWvYef5D9caAyoiRQZzpUSeQxH9mwJ1ACORv8RiWUK95TI+B32I+BnDdaqpHeEHrJv5jniwMi8EuwUmNsRVM77DBB+HuxOhTUgT3AWt1IAkeoxGVJN9sEqRaZmJnwx7E36vq3wH/tjmIzSbT//Z"/>
          <p:cNvSpPr>
            <a:spLocks noChangeAspect="1" noChangeArrowheads="1"/>
          </p:cNvSpPr>
          <p:nvPr/>
        </p:nvSpPr>
        <p:spPr bwMode="auto">
          <a:xfrm>
            <a:off x="1831976" y="-2408238"/>
            <a:ext cx="5362575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AutoShape 2" descr="data:image/jpeg;base64,/9j/4AAQSkZJRgABAQAAAQABAAD/2wCEAAkGBxQTEhUTExQWFhUXGB0WGBgYGBweHBocGB0dHB4aHB8dHCgiGholGxwaIjEhJSkrLi4uGh8zODMsNygtLisBCgoKDg0OGxAQGiwkHCQsLCwsLCwsLCwsLCwsLCwsLCwsLCwsLCwsLCwsLCwsLCwsLCwsLCwsLCwsLCwsLCwsLP/AABEIANIA8AMBIgACEQEDEQH/xAAbAAACAgMBAAAAAAAAAAAAAAAEBQMGAAECB//EAEYQAAEDAgQDBgQEBAMGBAcAAAECAxEAIQQSMUEFUWEGEyJxgZEyobHBI0JS8BRy0eFigvEHFSRDssIzc5LSNFNUY5Oio//EABgBAAMBAQAAAAAAAAAAAAAAAAABAgME/8QAIREBAQADAAICAwEBAAAAAAAAAAECESExQRJRAyJxMmH/2gAMAwEAAhEDEQA/APMcO3HWplYcE122f2KKw6SYjXrXPWkQKZAGmtcpw9pMexm3lReISB4jt+wK5wz0jTWL8tz8qnqnWC4c4SClFjpoCaaJ4C8ROQe6dvWswRlQubmJGwSBp71a+FuRIlKstrqBMDbmazyz1TmKs4bD5XAlaY8xTR9WUWE6RAqwupS4mFInlIgjTebeVDvcOLZk3SJObnG3nUW7qpCngzHxr5JJ9Ry9KLDJBzTmE6+dqm4I1KwEWkzf/EDPpemuDcbUE6XQLCLmBUagIeJ4htlbQcBCXTkSsXSFWhKouJnXTWnTPCIZQ5oUplQJ/PKkx5W1pF/tGwn/AAayPyFLiSOhqydnMSXcAl1QA7wJ03KT1NqrKT4ylvoTC4Qq+MX+IXi1TuYXlruKPVh+VtvTlUmGajXyNTMVWlf8PvpXC0EiPp97U7xGFtAFCfwtrgxM2qvinZenAAbHnXD2HSU63FtqZKEiCCAedBIZCVHXT06UrwdLm2IHwzPvRuHwgi4j7GpSIuKheeITrc60HUCsPlEqPhn9ihMaSNJSDpFFYsg66CKUP4krNrtibjfy2iaRe2ltFQi5HOfvWHCKEG3mf7a1Kl7LCRG/nIEx9q3/AB3gmJRBnnCQAT849qPiZRxLDuAiwgxHLle9Ru4ZaBnULaGDp5imfElFSyg6tKlQUqO8I1AUYTIF43g13h3jCkgRZRSkqGbmBMwoa1pIWyROJnXxfaoMQAZzW9aI4kgZiQnKDfSPO216gxMEXok0RI+QJBsP3vUS2r0PxY3SAbzJ+1NeIINrQcokdf3ettaiWYVmf60ehkKIiRltWsEwkkgkgxailgJzW1mSY2G1F3s1d408c4TsJV9hRXD0C5NrwPKBEdZoJhBWpazN7J85gfKrBw5saEWCgnXQg/1NPLkEMsHhykeEKUodBam+EWu6kmdo8MJPMkjeommgb/GkkEk2ACExH+Ko041tXgbIUtf/AC+7IToYMkRA3rHazNAKnCE2EgqTlmDoSSLSfWrU3hQpChqQCoiDYxbMDp7VSOGYfEygh7Dsr+F1DZUQUjqNDfQGKsmCwDzaHSXypESm0Ez+VV4Um9t6m/0wXCEkZF6qReBuN/WKMw+ByqUkXKFqjqDJHrlimWFwwNwINpHpU6D8PI79R4feMtT/AEtkHa5M4TEDbuli/wDKZqT/AGbS7wpCUxmSkW1OpvRfaBTRbOHU4EqdzoBJGhsT53pex2ewzODCG8RkcH4bOJIIWPFmhRRog3F9RVzs0R02FSExeNPI60S0yLkSdzReGwzyG0NOrK1JSYcJzKVtJMD6VjCSBeL/ALvSnCtRYi8H0qFS432o11ECdqUYpsmQL09jTTvjSQD0JoR9kJGt/nUzr0WBPX0qOc1zrNZ3qpxApqQdhQ7jIABotwmTI8qgfE/u1MKx2x4h3LJiczhyCOtyfOPrS7giiVd2qCnL+skgDmkAGl3+0bFEOtt6BIJ9VdfahsNxV51CFIaC3EeEhRsUzMiVZgfWOVbY4fqm3qyrTBVYGLBxKyQDM6kctqzCqzHxXvokiSCqYy8yJ88tA4t/EDK4G8oJClIDralpVqJHL51MvEOOOoORxCh8QcRCSkiypSLRJt1pXEbbxwKXlAmVT40qkhQJ8J8VguDGl6283cBIzmCCMpMhOgy6SLyqwvSpzEOBAL6cjqXCjmVRzkmADzNSuuqUmRFx+bRRvr9aLOm5xrqlQDcR4SeXL0NqFIi/K96nSuwBvHoPQDQUBxVwhCiTsALc6eM6VpA6suO5v8QFWTGp5xy18qA4Zw+IWT5CNaJfdkwL31+sdK0yvjRDG0EqtIqLi6w2z1X4R5nWmuBAyL5gTPK1I+LOd4823fKkCTyzb0TtCbALQlO1sgHPxb/UT0pzhkgGMpEKzdMwO5/elLEYUJASq6Q4W1Qk+EJkhUgfCaeMFIadUSFJzALG6CkgA8xP3qctnOC2mACCoBZEeIH9U1aOGpi8CANhVU4PjhnKVJ5ESOtXJlBVHdxJ1k200rLJcqLiPZ1WKUC2U4cmyloFzAkHLoqdDP8AausLgf4fCpZ7wuArICpGaAbA8vLalXH+1L+FIDTa1OCCpvJnStCiU5kLQZEGNQDVnwKVOMtLUyptRAUpKtQVXt10pXG66NxrAuKFlSNJJps63lSJB+I6dRP2qPDsnNBuk6EjpprrO9SvpJZUTAKVJUD5KE+kEijX2mvCu1LLq3sc44QS0tBSCoghsmxQNDtV4wXH2W8I2tOJUyQkLWG2u9KwD8KxokTN7RVe7d8MGHxYddzDD4kFl2B8JGhE23keVOOwnC2nMBjkNFSkLDqEqMBSgBaY6CtLq4yifT0/FYgKDSxJlObkSCBttrQZctynSaXdm3IwmHTJOVEQdo2vrRzrsHa1ZSlYkVJTHWgy3CiOe9acxmgAvUJxBzeKAVfQGq2ekWKwcSoRJoVo5fP70RjMUQYEGZg0ArFpgXk9Tr1qTEuOgyrXp50GvQ6j7VovxBMQeVcuYoZeXrS+NLapduezoeQp1M50CYA+KPvXnDeLUmImx8QOnqPtXtL5mCOUH+1VbtDhUodQ6gAAhTa7CDIkTbzvrpW348+apZT2RcAxaHXk5kJTEflF/YadKvzT8pIMZefKvMWMSG1yFJy5oHP5bVfOGYlK0gG8gi3Ij+tLOFBuK4cghBgTMmft0oPjPChlC0iSKYOP3Cf3ai2riOe1R/3a4pDeFAPPpSLjS860tg2v/rVt4rgihcj4ToT11B61UsOyVY1KdgAI961w+05G7GDKWBzKRv0m3I0vawwi2lWnEYAobmRYRHP9zSgDxQPWiZHptm0qAubRz6e1LsRwguPFaVEyAqQJFxPuDIorjeNOGdaWIIyk5Tv4hfqbVPwFa3SpQSG2zrIlRN9P0g2q8dyfJPlNguzSwElGMRN5SpCpEkn8pN/6054RwJ1BOd4r5AJy2O3ivaAYp7wbgIKRkdS0r/CTPqf7U9GHyQjFJ00eTFh+oxZSeZABG4i9Z5ZWq8En+4BiW1JulUeBwWKVdeYnWkXBmuKpdS240UgG6nSgAAGJF5VPQGvV8FwopSq6VAjwkRf7THpSvCMkZmHkGEHwLFyk7Cdcik3HKCn8oqdagt6FYwyUBYaBupSjcwCTJyzoP8OgpmkiBJ2oHFJKSD+VU32kWKSdJ5cwamw6zmUTaAIqOmJQTreyikewUN6YtIzJdT/MPcSPrQPxJIiIII52+4osLg5huEz1iRNVJU1V+1zRcweIKQlctxlOsxP10pR/sVRGCJ37xwEHoaYdpkFQVhkqKVqxCUgHdCl5gU9CKG/2YkhDyCIIxDoIP80Ud+NhxasQ0hKkZYQACSAIBlQ9jWkI1961xAysCAUgD6muX3iIToZilBaFxJv66igMfxRkKUlSkhxICzM2CiQJ9jaiFNqKjKoqo8XwxUXytpCs0pMgklCUgoMjUSTbUSaOWhZG32HVhvv0FVrCwMzA9YNEY7AgapkDSf7bV4hxhQYfC2gEQUmApREgXF4IvtXrvZjtdh3mm0qVqjxN3UtKhtAEqmnnhqCX0jeQgHLpvA+9CtsqCoNwQSJibc6a4vCiyglSUHcpi+oEdaWqSsxMwk7212FRrRu1JMbRzqLGMoVMj0Nx0okNEaaaVtxq0mJ6/amHm/H+zBCs7Ai8lM7/AOH50hwPEHGFGQoxMpvbqeVeuvNT5mwHXnUDnDwtJQpIuDm8tyf6VrPyamqnSsdn8b3qZJJPKrjgLi503O1VTgXZR9hzL4VtkZgu4InQEc7Cr5gMCMuYmyNbWKhp8/eozs3xWvtE/gkLRBEz7+d7DzqsYjsu2zikOJBGZBMZiqFJMctwaumJiG/DGqZOtr2G+9I8S3DhIASQgEC03Krk68qUys4egmIwpWnKeh8gBBqvY7BlCrkX3G+16s4xeWStKlTskaTqT0ih8U0HU5hIF4Jywekg/W9qUugrGOYKnEfhoc8KlXI8KSmAAP1aqFQ4LEYxtIQ1hPh1zm5JvOo2qPs813KjmSrxRC5lJiNxcGrrwpRWkKUUhRUDzBA0P1rpvGUJcDxXiSQD/Ctf+sg/9Rq38G7SPvllD6GUoeAHgUoqQSFZVjMnKbiCnkTrpWhgPiynQTHvYRSXso/48M2oTnw65HPJefPSo+UvJD0vnDXlsjImcgmEAXSUfEhM6jKQpI5CKcqdJKHEwVZbxo6g3tP5hrHnVXaxhSh5Y1adRA/y50j1BKfUU/A/DTkBKCSpKkESkLAWCAbESTaiFYjxKe77wj8RkkLj9MxrzQpM32IFBYrDlCyUmWzKQNcpFwD0IginHDlnMkKU2TlUDlSpMg3iCTv151Dj2QwVvAEtEJUsa5C3uByyzPkKVx34ErjDLJknWxMeXLzoVVgImAvKf5VCRI6E1I+2UgKSrOhUELGwVcaaW30oDHYopQtRkygQLXIMR51FvFwn7Qr73GMkT+E0drBaTGu9vrXfY56HMVAF8Qs+5BOvWusKDlBc1L4UqRoHhBHkFBPtQ/Ziz+LEaPr+ZTFO22U55WLGPEPEckjyvtUGKfHhM3mwrMTiJcUqJvHtQrywbaC9/KpL22cYEpKiRrH9qExJzqCgClURPPcWrzvF4rFP4p5bTaltpXlASYgC0i9zMn1p1hcc4RlVnCtiq0xt8Ip3Gw5Y67U9mGsWvPmLbhJvGYE9dDHkaSJ7FY3DKDjS2zH50lQMdUlJqzMcRIWRJFwZ5hXwr8tjTrAcXFiYEHrO+/OxEeVG8pPIukfBOLPKSEvkL/VAMH5a9aJx7GUj9J0M6jY+dZjGU5pTooTA2PTpvRiQVtdU+5G/rUbGgbTXhIGtRuIidZ2H73qVBtHM1KVJB/p9qNAIjD3KzYCPfet4XD5/EoGSSojpokeUCaJLKnBJBCQfCkG5jczUmFwtyCmLybz15x5RT9BzjVBtsqPkIvc2A9zXQwhTlygjMBqZiI+d5qbiKUwgR4ioA+kkn2muGsSTJmcoJHmTPtNTDDPNHNE/AEgea5JP0oR1gF5695SmSJiEgxr1o0KhxRVopxI9mRH1qHh2JT+IZkKWtXQjNA+gqqeynEHIuCFKB/MhzJHnznzpW/ic5JcCh+XxFIUSnRKokZo0O8SNYqx8Rwqcw2Cp94MGk3HQAkKIEqTfqBZSSNLGFJPQ86c1eFYrvA8aQO7XZK8xBtETqOsbVY2sOrL4ClKR8JAHKwPrVb4egOMTkIUggJUNCUgDn5fOrDwjFiRBzAwMpG536b1tnERY+BuqUElcFQEK2329KqfCUKS+1lghPetjYgrZS58ik+9W/gzcQkxG33qu8P8AFimyAIOOfbPl3BHteogWJ0A/xhGqksu5dszaFKkHQyUinHB3CMKlIBGVEpjkhxaYHkkiqXwriTiS604kJWhTQUSqy2y53eYH+Q361Z+FYjKwWzEtoWOeq1fXIarsKrbw/EhQAMEjfeusY+EEBV0rMG3PnVewOK8KVA0ZxvGeBBlI1Mk8ulFvNJkCOZsOvumwSgAd2E38OwjcA2jlQ3arBBaWnGhASuVpGl+Y87+lDYfigdKXyVJDZOQASTE3I38q7SkOr71pTyFaqKwrul62UCbDkRWdaI1rzMuAa92bdW/Gkj2NKOAPf8ViwNFPTPmlJpoJQs+EAJWM6ZtCpBifywT6VXux6suIxM2yukc9AkWNP1RPKwPuyo6puT/WaB4nicoUu0AEwdCdgf3vWsQZWT+9b0l7TPKGGcUhXiRK9AQY2PLzFKCq3w9rHs4heRYF82UkZFhRkiNr2mm2NxmfEGfAQ2ixMAEqJCgdNfDPWgOFYrvjnBsYMG0EgW8pmu3ne8W6IhQ/D0BCgBMc7nQ7Gry6SdxxWfxJMpUlBmPiBKgL/ElVwOopkwohQWIIJgjfKo5gry2mlzakhUqUBJRlUJgnLKAf0qzGLxUzCJvAEGAYvAJEaaTtUXvhUWPDPkp8VlSNOVO8IrKRGxvY/u9VF5KkZFZrhXi1iFWEew96s2CxwCLgm0z5bVE70664iwlKe9A8CiYI0BFvYnSuOGOIzFTl1DRPKguHKDvC0tKJyqaB1vM5hp1pEhxSYnUgz5j/AEqtEujy8ygBBIj50a6UhIIgE2/YrzdHHXW8aU5oFo0MgiR61aWeJZ0BShv8xSss8iC3nypaU3PhJ9TA+hNCMrCQUwZKinXUD9/OtcNcJUtRuciYO0kn6iK7w6FGOZK5HXMaDDsY38NlW+RSzPRBN+ZAAE0HwpmGUpIMhKQOd4n5zUPE1FLCI2ayAzqV5E+9zTJogagDxQDyhP8AenrUJyhJKgDAgwZN7z85oLjeHzAFRMpMnyrgDvFKASDMkZiSFFJNj0M+lcvvFGbw+BWqVEHISLZTumRHSRpRobV7sm9mYTI1GYqHOVSaaYEeIkJAzKvYAxpPrVc7JYgBsIKoK0hKRMfmVMelWKFQdAZHsK6MvKIunB1hakgiANSI05GqX2Zxf4uFn/619R8igEH2NPuDLNouT7T1qkcFxahiWAQfD3rhHTu0ifKxrOd2a1dpWkJeUZhaCppQ3KbKSrysDTPB4vLiXmSbKbZWD0OUOe3fg+lJuJPqxHdHODmSVlQTBKUAxI9hO9ToZcdbJg50oQ1nMjNIlRHOClA/y05eELwWKU222VGfiQroUKyn50XxV8vpZQJAy5lQdj8I9aiVwvMHkEnKt5TqRoU94BmSDykE1txpLWgsSBrplEATyiot3eK07ONThm1KUstoSm5CSo63gC5qi8K7dtN4iXHMQ6m4EIQAQr8pSZOnKrLx7CKxOHcQhSUgkDMQYv8AWknAexDba8ycSlbyZF0JgEfpBMhVXjqT9vKerwMY042HGg4ApI8Khcee+lU3svic2JxSh8KnT8oH2qwIcUk+JYURtlgnzuaqvZc5cTiE83VD3qOaqvayvPfiEbH++lK+MphDq5j8NUiI2NdYtcqI6m9cPrkQd7GevPnROBRuB8dQ2gAzPM3rXD+NJ79ZIEOOBQseRFjMg/Wpu0XZtsIU63aLxmtbURQmA4Q24kXKFbKHPrW/662XdrY2sLSgomFFaFAmEkKR4UmTrnFjztRuBalV5i8gH9QHPc/UGqjhn8RhVFCwt1sgkKQJEkgg6GCCNKsPB3HXlJlt1DapOZSIT4VaCdyJFZ5Y8VKtuJwoUlaVAzAGmhAFBcMxpKCFflBBvewII8iKetswmecHof61Vu0jRbCzdKXUKBMWSvLbyB09KyBt2ew+XCNNX8LceQvp5CheINjICLnKIIOs2v6Ux4GPwkKJmUgxPIVBjGZaEAT4AMvOxI+dP2Aq+HoU4nOIUMqT0MBI86ZNYPKgbkAabRE+etCNL/4kgk38fsofKm+GIKQoEQZtrP7I+VLYR9mi2TjGhZxtaAUnUAhJkT+UmR6VHjny2htxX5lpFt864PlWm1BGNJMAuFTJ55kBtwA+yx60v4y6SwwDrnQDf9LgFPKbEccbQIaE2LqWykm4yHMI/wDSKa4pkZVEXEFQOnv6ikOOdCsSygXGZxyP5YT66mmfEcZkw9tkC8c51oATAr8AUkXSspJ6LAvROJGqYsUx5x/Qk0rwvEshcbyglRCkz0A/raim8SpRTIghJAvOu8RuNafilHmjbQLTUyClaog30QRp1VVs4NjAsZVZlEWueXWqQl4pDSQbHxe4T/7flTvAuFKpHSK6cp9pxehcNxYQDlSmZkiCfrRGCw7SiHA22FgFEwbJIuL7elV5nEjMFGdrjQ2vI86YnFhtOcEDeK5r54vxFiCUJTyiwhMQOXlURxaBqb8pt9aQ4ntA3klStqTjiq3syGW8wylQUsEJgRJkjY8po+HEy1aeK8aSE2MegqvniWIxEIbQQhagkOmyBtruegmuuDcNQpLq3UhRbIESopukKsCec6zTbAvICcKhRCbFdyAAALfWnvX9PRmzgQ1hSkKmAhWZWqoHikRAv8pqku8Tc/3mkNpASgAKSkA5xBJzc7kATVpVx1hCVNlcqSQT4VkRrBITAkV5m1xzuOIrdSQW85TmifDFiOsfenhLdla9D7U8VW2CtLaVGUxMWJMHzAHOl+MShrFBxAgOhLhA/KfhjytPrUHbDI+2080oKym8bigCsKfSUk2bSojSNZ9/vRJw/ZxxD4lknf77UOXBH1rniLnjgHUn0G5oZ1Q30G3M8qcgjlOHaKVJWJCyTGnxHWusHwphEJSFdL2/vWlqCj6WqbDBNyZGmh18ulTdnDbDYdCToSPO1ulO+F4xKkwcsXgHpaq5h39QSeYqHheNgX5nTp9KiTZ1fMqDdEgAfD9/7Uq4xgkvNLBmMpmfLXoYqJjipztwoCbBMG8CTfaBzphxMjIpVwlaNtgfP1qda4atPJcwiAoStnLCHANyPhVH5r+tF9w8lOGUEyEK8Y3ylOSR0BE+lDytlCwHwpsrAcBSpMZlJE5ZuL3I3qPDcVdZKkpCs2dRUiWwpRFjkKgUqHhCsuZJEnWtJEGOHwh7wrANklJtpufqKJRhS20SZShRUoyLJStKpIPKTm9a5RxEODOtmwKlJU7KTC/iSoBMJIP5pAqPA8TSJSG15UwElxxJSgRHgjQRGqtZ50tUw+MOZXepUClD6lSJ/IWQdtcpVUfGBmSANEPWJ3yu/v3pnww960+2qYcW5NjIk5bW5AVyMArN3a0WUmEqkCSki55nNeetMp1Vy+Ti7iChpVxP5lk/QURxye5Ikyoga2gfuKzh+ESXsUtxUEKSgjqADF9bzTrG4ZruFFJzGMybbqtHI2Jot6FPwTsuBUyZhIFybRAnUg3irJh1DNlVZQ5iJHvRfZ7hqEIIO9iCJMetwZ5UzLaUEBSkrBsCpM6XynmeRovTjwfijRSGlRYIH/Usfasw/EyBE9bjamLWIDjYaAOcYdVlD8zbhcSRzkE0x4Q+0+2kOIQpJMCdlk3ROqZN0nqQbRXVvnWZQ1x5cQkE7W0HrTtjAYlxSUKUlIUkqtKtNaziuCS2kJQCkfEQRpyBgwfOtoxiy0xiWVfiMHunE7KGpBtuCfaoutcOJ8DhGUryueMpm67xcX5DQ09wZVCCkiWn1IUk6FDifkKX4xYWQ62kiAFLECcsyUnbSa3wzFlC3ISC24fESYUmAItHlvpUUbH4F+GMYrm5HPRCB96ILyEIaWoAiMskAhMkAG45xSVp2MKuZlx2fSQPoKZvpSWEpUAUwQoG9uXnFTeA7fxyUuJbeQoBaPC4Ba1yknmNYqi9pexpW4VsqGY/ElVgo/qSRvTtErbSpCwUQgoWD4hlBTcHeI8UTHlUKcXMSTMfc0S3HwdVTsu4pCltrJsqCDtGtWfibF23hpHdnoQbehH0pDxf8PGBQ0WkG25Fj66U2Xj8rTgmZSRHU6fOr83ZekGJxOZ0qSbHfoP6mTUONfsBtqepM/SsYytgmPEk5ZJJ+Efl2FvvSrEYsFSVTMz7n+1PUp7PcOgH1FqaM4dR1jL5/u1J8AoWM/6U0XjkpUEmbnYdPlWeUgH4Rk30jregMdh1NKzpgpOvSiBxFKbnfTrQ6uJqViCytEIcalEjUpMH7USG4TxA50ZZPlEAbiOZq5NHvMOtJ2QU25ZTpVPRwcIdBM+Y3OwAq5cBALbohQgTfXQ+xrOzq54JuKYAlpaQuA+hvIqLB4rSmDyBUB7mhUoL6fxm1NYpkwpJQoh5Ag5siblQvMAmBOkgb7R4dSmWktryOqXmSdiUIJymRYkXFtQKYNpGNCHnHO5fACHUheQOEXS4gyNZ+dXqWJvkww/BViCVgjZKhkTH+EXJ9RTbB4MSJMrBsIlIPMJKgSTzPsKV4fhpbKVJcWhOa6i+FgkjQAk3nmTViYYSgWieZuSfPWOZpeyKWCr+HZdKv1k63JUqxBk/6V13veuNEgmRppF0n9+Vc8JTGGZnQknKT+pBMCdb/SiC0EvN5SQEyR0GX/T2o8icJuH4clTxyky8o6WMKP2ArONYZP4SE2PiUqBtoPQRr1pzwlcJChcyT5zufOg3D3glX5rATFht7zRobL2WrQPfrRb6ShpSjBNlDMLAjnRn8KMsAXAER+70pxC+8lCyIFyddTA/fSlMbLs715A493WMbM2BI/ykn7E13gcOEYl1ifA5OXzSSUx1g0v401KwoHQAn5Ufi4V3Tisw0QtSLFKk/C4nnKbxvEV1+mZ0OOKhLbiXswMZsw9Nq2lS1LOckA+Ii22kxqTQLrb9iXkrB+FwJEn151JgXYBkkydTc2tUfGHtJjFnMVJT44y6/EDbKdiPOmbz2VBUU3ygCOgiPOljjwkD1rs4gqUE9ZPpS1whS0EJQ2FBOVMkm91W033ojCYxYS1+IrPClAhAIVlMRHIil+KxI7t9RFwQlMa2A+5qXAuAoaJiRI6gHWOVTlDWHBIaCVZAATKlCIvuD70rPxW0mRRWHJBvafTWlr0pUZtfnaoBX2qbMNuDVCiD0Cv9K5adCktjdS0j0uaNxf4iVIMZVW/uKQcGcIdyq/5eY/KxrbGX4hYX1g5kqiCStIH6Vfs0lb4ehQABVYSD5zHyo7jaSlsLTqE5SOhABjyMGlvDHimytKXdcHBbLDqLJggDnRCcG8tQ8ITNlGbkD3ohheYWUAecfWp3XCmJUBmEawb7ztU9M2wLaUakE7k9OVBdq1KH8PiAAAhzKo7wv7SBSrA4/KuAJE3E/Q8qsGLbL+HdRGqDE8xcetqW9Xp2HGUOIQZvI9RTbgjfd5gNzvVA7I8dztJSTcW/oat+AxRK+YrLOapy7K+2S1Iw7UgNKbfKkqndKFQZ0MwPDQXCMXgMQjMXVNqJ+B5biWZ1hKwiECSSASYqzdqEJXhnUuISuChQCtiFAZp2sTeqQrg+JSSFKLKDfJhmVqC+pI8KT53rXHWiy8r9wr8JYQ4hiSnwJZXnWr/EpcQERqSBVkwb0kSUyLeHQdE9PrVR4A0ltsJCC0k7FMLcPNUnMv5ATVqwavFOu3y+tSHeGw/dtMpXzSkgG1wY+cUM6QrM5mBKW1IUnkomPoBUyM2ZzDrWiVkuYebEBJBKDe6kqvb8qha1cY9oJz2jOsDznU0JbbVkaAESqw579f3agVNAqBUSCNIP1qV9ybD8v7NRrdsTIoMFxTiOwPSleFeQuwcSSo3RlVIVoJVEWGlcfxza3whaiAFBMixBcChn8kkT1tQOEeWlRTG6gDNu8a6clJhYHU0aOPNcc0FTz8X/AOoH3NT4LLm7tSvA8hOUk/C4kWHvah3laXk3t5qitNLCszahEKJHv9q6vTMzwjikEpEA6KQbpV1A2PUUWFW8KcvrP7FCsYkqADllARniQrlmAvI5ipnHIvnRflc0tbCVpoDW5/fyrWGN1HehEr2kxPqakJtA9anV2cdOIJaKd1GdeZmpuHYolKQYJEyIi0wfWKjRiRISVQdQK20Aldt4Mf5qPfTh7hcSUyg3y/CT+k6eouKG4iuT1P8AasbXJJPK/wC/Ko3xOlt6zv2egpIiZ3pHhT+K+QTMRbrFNXFxmnWkGG0J3Uo36VrjJYm044q+osrBVJt9pig+Hv2giusc54FjmoD6VrAu+EA+s0THRjMJicqiJ1/cVM45nSSQTEi8X60My0gk5hrYeddP5QRqFdTIipvk+uuGLClyE2Fz0FWzBvwgkxG3raqs22Sbco8/arLw9/JlWoeBFtAYUbAkfp/rWef2qPP8O45hn1JIKVAmU9CT+5r1zsl4kJcN5Amqb20CQGyUiZOVQ/THwzuAdOhp/wBjH5aCegttFH5f2mynKtPaMILBBjK7DJzaeIxPlFUx/iykK7h/CuBxrw5mHFJ8G35hmGu9p1p12yRnwwj8qkqF4vMe0E0F/vLDPpSzjnCw6z8DyZ/ERYZCQD4o+1Tj4O+RXDcazmBbbeQsQPGpO36spUT6mrbgHj8W0G/75/0qpcJwbSJDS3XEKFi6dPKwN+tWZtaEwlMgWJB/dpP0o4Sbi/DStLa58bCw4g5Z8QPiHOCCQY2qTH4wOrbSIHg7zLlIVJ0mdDraK4axxKoA+EFVzuQQJHuaTYRZddcfCgCYShPRIgdevrT3qFDLEWEX62mlXEeKISgpz5RBKlWkAankKJdxqW21BxY7w/lmCa8y49jSrCPOb94EpjRSUqTpzkm9PGbFM8TiFtYp7I2QcsIKjYhhMqEC6leIm8edE8RQ/CVurZAOVwqSFBSikQlWyUqy+EgTNQ8V/hH2oWFF9poOBaCrKRlBCVEeHONL7V0tQbQltTYV3alJC72kTcE6mZkWtVbhKILkeQ+aq0+0SFLFilZj1JrtkyR5J+prpv4V/wA//dXREpcLiwTfXcfvajO8HSleKauVclAW1vrWl5k7ggTfQ2+9LUBrIF64W/FBeIzcC0+1cNjwkn4gd6jQ2PcA/CPM/SancdBfA0JSCPOZiocRbuwOp+VQYkDOg6mJ+lCj9t+yvSoHnbnz05UOy9cg6GDXWJVfzvU/Hp1DiiLkaUlwK5CPU/Omzw8MelIsOhSXNDE3jWKrFFMMZictomSdeVTskEWilnEYBBBJtNzNT4V+1WDTDIMzYnauscgZs1p0P964wzxjap8UyYClGw5fT2qL5XBPB206qMC0U8QMul4m2ygrVJ5ztyPnSBlZNwLG379Kd4fDqUyT+ZJlIG43HqPpXPn5aeiLth8DCRcCcp5oNxPUGQfKnfZB+EJnpedKrvahUob3GaQfPl0385px2fCghMDlV3/EZ76tXGnCoMtiIcXBneJI8r1W32CqRYvNgHKPiUjZUHcaEidKfcaw3eBkJ1JMBOshBNhzMUtxWMZeAOISWcQkXUpJgndSSn4Z3FLHh2peD40hMxfS/Pr5VaeHAquDlmFHyFgPLeq5wPDpSkAkLEyCCYM+dWR10ZCkWzCPTeoy8gBxDGqS2tdgpw5R5KMCPJAJofgris4+Z+396hxuK/EQlYlKUqUen5QamYSkEkGIE3mNYtTt4fxH9oAnuVvwM4EAxewJt5gV51xZHeYHKhQUEtspPLMTnVHuAfKvQeIIJKEqgpCVqI2+Egff2Neb4bhDjDKhnzNrQlYHWJJ6Ha1X+PwnLycLXGAdUoZSptAI5QAJndBvetY7iDa21lCs6SUwocwMp+YNMuHcKbdwbfeSqE2AJFlC6TBuD9RVUVhA02W0/wDz8gM7Jv7yaeNnkEzPxJ/y/esQrwH+f/urhv4h6Vjf/hn+cT71v62hLiDrH601ziz4ff6isdWM3+cVrFK8Pv8AUUAQ2ZJ8vtUDB8KvOu0q8fprULRsrzoA1xR8PMJNc4j40DppWOfEANhFcYk+NM7ClrXAOTdQHQVpYsDtUTi4WDtA+lFOC3rUXiogxKxFAMt6R+a/pUuPV4FeRoYuEITFyNuYOoqoVR8XbIv5CosC5RmIWhdlGxAg0vSIMAR9wK0njRHeEBI/tanIbzpAOnSkOBWQRf62pw04d5/e9Y5KxEt4cSIAgXqw8Ksoe3rzpNhcMq5M5ftTrBiCFDbQH61ll/1at9s8JkfQzaFHvE9AqZHooH3qz8F4dlATppt61Xu1LneY7DoN8rdz5q/1q+8Mw6fCqbDrFutGXiQivjWEU4w4gHu1ocStparKnLIg8pKh60jexCltlvEAIfyyNLwSDB5iIirM5h5UUOrz94gpyBKj4bqCgo9fzbxXnHF3F9w2L52XFJKiZNue8708J8uUVdOGMFCW0zIH0FPWhmVY2MQNI/rVZ7N8S75hJnxiUrvyi/rVgwDhzA2i/pWee96HCriy4XjFIEqaaAAJjw5SSoc7k+1FukQSLlSGco6OHXrrUXEAG8cxmnK+2tpZ2kSoDrZS6i4QIU0yr/kr7iVW8EhxlXMgZSJp6mjPuMJGR03zJbULWjwwfW5qjp8WGxCESUoWpKZMkDl6VauKYRQTiHVOKIcQUFJukFSh4hvMWqi4B11lpxXwpXndmZKvEQmBt4tz5U8eEd9lW3W1MQ6qFNqSpFsvhAMpnRUnXpSPiqww+GFwG1qD6T+lSpBSTym9W/h7BC8JpZLhJFpPh1FVftpgQ66Ewc/dKiAdUqtp51eF3SsVNr4j5CtI+A/zD61lZW0Z1t7f+auMR8Pv9RWVlVDTH4vSoWTY+darKWQFr+M+Q+lR4j/xPSsrKIBLnxD+UfSih8NZWVl7OFvFPhPlXJHwVlZVYeBQCvipjih4keX3rKynn6J1hT4x505w+vqfpWVlKrh64fwx++VFYM+H3rKyua+DJn0j+OmL92L+qq9A4H8J/wAvzisrKvP0PYdDhLiZJP4ka7cvKvPeNfFiP5x9BW6ypx/0KK7FGFORyT/0mrzwvVPkqsrKd8lPCDtIPxMN0dMf/iXRbA/ET+9K3WUvRs42PwgP/uI+prz7tAf+GH/lND/+iaysqsAtuE/5X8iv+2lOI/8AjW//AClf9VbrKPx/5or/2Q=="/>
          <p:cNvSpPr>
            <a:spLocks noChangeAspect="1" noChangeArrowheads="1"/>
          </p:cNvSpPr>
          <p:nvPr/>
        </p:nvSpPr>
        <p:spPr bwMode="auto">
          <a:xfrm>
            <a:off x="1679575" y="-1279525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8194" name="Picture 2" descr="Galleria Borghese, Rome" title="sculpture of Aeneas, Anchises and Ascanius by Bern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851261"/>
            <a:ext cx="2752725" cy="38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2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Hera </a:t>
            </a:r>
            <a:r>
              <a:rPr lang="en-US" sz="4400" dirty="0" err="1">
                <a:latin typeface="Palatino Linotype" panose="02040502050505030304" pitchFamily="18" charset="0"/>
              </a:rPr>
              <a:t>Ἥρ</a:t>
            </a:r>
            <a:r>
              <a:rPr lang="en-US" sz="4400" dirty="0">
                <a:latin typeface="Palatino Linotype" panose="02040502050505030304" pitchFamily="18" charset="0"/>
              </a:rPr>
              <a:t>α</a:t>
            </a:r>
            <a:r>
              <a:rPr lang="en-US" sz="4400" dirty="0"/>
              <a:t> (Roman Juno)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334000" cy="3886200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r>
              <a:rPr lang="en-US" sz="1800" dirty="0"/>
              <a:t>Wife of Zeus (and sister)</a:t>
            </a:r>
          </a:p>
          <a:p>
            <a:endParaRPr lang="en-US" sz="1800" dirty="0"/>
          </a:p>
          <a:p>
            <a:r>
              <a:rPr lang="en-US" sz="1800" dirty="0"/>
              <a:t>Name connected to </a:t>
            </a:r>
            <a:r>
              <a:rPr lang="en-US" sz="1800" i="1" dirty="0" err="1">
                <a:solidFill>
                  <a:srgbClr val="FF0000"/>
                </a:solidFill>
              </a:rPr>
              <a:t>hôra</a:t>
            </a:r>
            <a:r>
              <a:rPr lang="en-US" sz="1800" dirty="0"/>
              <a:t>, season</a:t>
            </a:r>
          </a:p>
          <a:p>
            <a:r>
              <a:rPr lang="en-US" sz="1800" dirty="0"/>
              <a:t>Marriage, readiness for marriage</a:t>
            </a:r>
          </a:p>
          <a:p>
            <a:endParaRPr lang="en-US" sz="1800" dirty="0"/>
          </a:p>
          <a:p>
            <a:r>
              <a:rPr lang="en-US" sz="1800" dirty="0"/>
              <a:t>Represented seducing her husband</a:t>
            </a:r>
          </a:p>
          <a:p>
            <a:r>
              <a:rPr lang="en-US" sz="1800" dirty="0"/>
              <a:t>Always seeking vengeance for husband’s infidelities</a:t>
            </a:r>
          </a:p>
          <a:p>
            <a:r>
              <a:rPr lang="en-US" sz="1800" dirty="0"/>
              <a:t>Frequently antagonistic to the heroes her husband’s mistresses bear</a:t>
            </a:r>
          </a:p>
          <a:p>
            <a:endParaRPr lang="en-US" sz="1800" dirty="0"/>
          </a:p>
          <a:p>
            <a:r>
              <a:rPr lang="en-US" sz="1800" dirty="0"/>
              <a:t>Mother of Ares, Hephaestus, and minor deities</a:t>
            </a:r>
          </a:p>
          <a:p>
            <a:pPr marL="0" indent="0">
              <a:buNone/>
            </a:pPr>
            <a:r>
              <a:rPr lang="en-US" sz="1800" dirty="0"/>
              <a:t>     Hebe (youth) and </a:t>
            </a:r>
            <a:r>
              <a:rPr lang="en-US" sz="1800" dirty="0" err="1"/>
              <a:t>Eileithyia</a:t>
            </a:r>
            <a:r>
              <a:rPr lang="en-US" sz="1800" dirty="0"/>
              <a:t> (childbirth)</a:t>
            </a:r>
          </a:p>
          <a:p>
            <a:r>
              <a:rPr lang="en-US" sz="1800" dirty="0"/>
              <a:t>Worshipped in temples everywhere,</a:t>
            </a:r>
          </a:p>
          <a:p>
            <a:pPr marL="0" indent="0">
              <a:buNone/>
            </a:pPr>
            <a:r>
              <a:rPr lang="en-US" sz="1800" dirty="0"/>
              <a:t>      especially Argos</a:t>
            </a:r>
          </a:p>
        </p:txBody>
      </p:sp>
      <p:pic>
        <p:nvPicPr>
          <p:cNvPr id="26626" name="Picture 2" descr="Louvre Museum, Paris. Roman copy of Greek original." title="statue of Hera &quot;Campan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066801"/>
            <a:ext cx="2343150" cy="392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3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Demeter </a:t>
            </a:r>
            <a:r>
              <a:rPr lang="el-GR" sz="4400" dirty="0">
                <a:latin typeface="Palatino Linotype" panose="02040502050505030304" pitchFamily="18" charset="0"/>
              </a:rPr>
              <a:t>Δημήτηρ</a:t>
            </a:r>
            <a:r>
              <a:rPr lang="el-GR" sz="4400" dirty="0"/>
              <a:t>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(Roman Ceres)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334000" cy="3886200"/>
          </a:xfrm>
        </p:spPr>
        <p:txBody>
          <a:bodyPr>
            <a:normAutofit/>
          </a:bodyPr>
          <a:lstStyle/>
          <a:p>
            <a:r>
              <a:rPr lang="en-US" sz="1800" dirty="0"/>
              <a:t>Name makes her a mother-goddess (</a:t>
            </a:r>
            <a:r>
              <a:rPr lang="en-US" sz="1800" dirty="0" err="1"/>
              <a:t>mêtêr</a:t>
            </a:r>
            <a:r>
              <a:rPr lang="en-US" sz="1800" dirty="0"/>
              <a:t>),</a:t>
            </a:r>
          </a:p>
          <a:p>
            <a:r>
              <a:rPr lang="en-US" sz="1800" dirty="0"/>
              <a:t>Possibly means “grain-mother”</a:t>
            </a:r>
          </a:p>
          <a:p>
            <a:r>
              <a:rPr lang="en-US" sz="1800" dirty="0"/>
              <a:t>Goddess of grain and of the harvest</a:t>
            </a:r>
          </a:p>
          <a:p>
            <a:endParaRPr lang="en-US" sz="1800" dirty="0"/>
          </a:p>
          <a:p>
            <a:r>
              <a:rPr lang="en-US" sz="1800" dirty="0"/>
              <a:t>Known for the myth of her daughter,  Persephone, (AKA “The Maiden,” </a:t>
            </a:r>
            <a:r>
              <a:rPr lang="en-US" sz="1800" dirty="0" err="1"/>
              <a:t>Korê</a:t>
            </a:r>
            <a:r>
              <a:rPr lang="en-US" sz="1800" dirty="0"/>
              <a:t>),  who becomes Queen of the Underworld</a:t>
            </a:r>
          </a:p>
          <a:p>
            <a:endParaRPr lang="en-US" sz="1800" dirty="0"/>
          </a:p>
          <a:p>
            <a:r>
              <a:rPr lang="en-US" sz="1800" dirty="0"/>
              <a:t>Worshipped in secret festivals, like the Eleusinian Mysteries and the </a:t>
            </a:r>
            <a:r>
              <a:rPr lang="en-US" sz="1800" dirty="0" err="1"/>
              <a:t>Thesmophoria</a:t>
            </a:r>
            <a:r>
              <a:rPr lang="en-US" sz="1800" dirty="0"/>
              <a:t> (women-only)</a:t>
            </a:r>
          </a:p>
        </p:txBody>
      </p:sp>
      <p:pic>
        <p:nvPicPr>
          <p:cNvPr id="27650" name="Picture 2" descr="Museo Pio-Clementino, Vatican&#10;" title="statue of De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62001"/>
            <a:ext cx="2495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99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Athena </a:t>
            </a:r>
            <a:r>
              <a:rPr lang="el-GR" sz="4400" dirty="0">
                <a:latin typeface="Palatino Linotype" panose="02040502050505030304" pitchFamily="18" charset="0"/>
              </a:rPr>
              <a:t>Ἀθηνᾶ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(Roman Minerva)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3340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Daughter of Zeus and </a:t>
            </a:r>
            <a:r>
              <a:rPr lang="en-US" sz="1800" dirty="0" err="1"/>
              <a:t>Mêtis</a:t>
            </a:r>
            <a:r>
              <a:rPr lang="en-US" sz="1800" dirty="0"/>
              <a:t> (Cunning), who was foretold to bear a child more powerful than her father;</a:t>
            </a:r>
          </a:p>
          <a:p>
            <a:r>
              <a:rPr lang="en-US" sz="1800" dirty="0"/>
              <a:t>Zeus swallows </a:t>
            </a:r>
            <a:r>
              <a:rPr lang="en-US" sz="1800" dirty="0" err="1"/>
              <a:t>Mêtis</a:t>
            </a:r>
            <a:r>
              <a:rPr lang="en-US" sz="1800" dirty="0"/>
              <a:t> disguised as a fly, Athena born out of Zeus’ head fully armed</a:t>
            </a:r>
          </a:p>
          <a:p>
            <a:endParaRPr lang="en-US" sz="1800" dirty="0"/>
          </a:p>
          <a:p>
            <a:r>
              <a:rPr lang="en-US" sz="1800" dirty="0"/>
              <a:t>Goddess of the City (especially Athens);</a:t>
            </a:r>
          </a:p>
          <a:p>
            <a:r>
              <a:rPr lang="en-US" sz="1800" dirty="0"/>
              <a:t>of crafts (weaving, horsemanship),</a:t>
            </a:r>
          </a:p>
          <a:p>
            <a:r>
              <a:rPr lang="en-US" sz="1800" dirty="0"/>
              <a:t>of the olive tree,</a:t>
            </a:r>
          </a:p>
          <a:p>
            <a:r>
              <a:rPr lang="en-US" sz="1800" dirty="0"/>
              <a:t>of civilization, of cunning (</a:t>
            </a:r>
            <a:r>
              <a:rPr lang="en-US" sz="1800" i="1" dirty="0" err="1">
                <a:solidFill>
                  <a:srgbClr val="FF0000"/>
                </a:solidFill>
              </a:rPr>
              <a:t>mêtis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Virgin Goddess</a:t>
            </a:r>
          </a:p>
          <a:p>
            <a:endParaRPr lang="en-US" sz="1800" dirty="0"/>
          </a:p>
          <a:p>
            <a:r>
              <a:rPr lang="en-US" sz="1800" dirty="0"/>
              <a:t>Especially close to Odysseus</a:t>
            </a:r>
          </a:p>
        </p:txBody>
      </p:sp>
      <p:pic>
        <p:nvPicPr>
          <p:cNvPr id="28674" name="Picture 2" descr="in the Parthenon, Nashville, TN; replica of the lost statue from the Parthenon in Athens." title="statue of Athena &quot;Nk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828800"/>
            <a:ext cx="27431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2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Artemis </a:t>
            </a:r>
            <a:r>
              <a:rPr lang="el-GR" sz="4400" dirty="0">
                <a:latin typeface="Palatino Linotype" panose="02040502050505030304" pitchFamily="18" charset="0"/>
              </a:rPr>
              <a:t>Ἄρτεμις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(Roman Diana)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334000" cy="3886200"/>
          </a:xfrm>
        </p:spPr>
        <p:txBody>
          <a:bodyPr>
            <a:normAutofit/>
          </a:bodyPr>
          <a:lstStyle/>
          <a:p>
            <a:r>
              <a:rPr lang="en-US" sz="1800" dirty="0"/>
              <a:t>Twin sister of Apollo</a:t>
            </a:r>
          </a:p>
          <a:p>
            <a:r>
              <a:rPr lang="en-US" sz="1800" dirty="0"/>
              <a:t>“Mistress of the Animals”, huntress</a:t>
            </a:r>
          </a:p>
          <a:p>
            <a:r>
              <a:rPr lang="en-US" sz="1800" dirty="0"/>
              <a:t>beautiful young maiden, hunts in the company of nymphs</a:t>
            </a:r>
          </a:p>
          <a:p>
            <a:endParaRPr lang="en-US" sz="1800" dirty="0"/>
          </a:p>
          <a:p>
            <a:r>
              <a:rPr lang="en-US" sz="1800" dirty="0"/>
              <a:t>goddess of sacrifice</a:t>
            </a:r>
          </a:p>
          <a:p>
            <a:r>
              <a:rPr lang="en-US" sz="1800" dirty="0"/>
              <a:t>sometimes associated with Moon</a:t>
            </a:r>
          </a:p>
          <a:p>
            <a:endParaRPr lang="en-US" sz="1800" dirty="0"/>
          </a:p>
          <a:p>
            <a:r>
              <a:rPr lang="en-US" sz="1800" dirty="0"/>
              <a:t>Moments of initiation in the lives of  young women</a:t>
            </a:r>
          </a:p>
          <a:p>
            <a:pPr marL="0" indent="0">
              <a:buNone/>
            </a:pPr>
            <a:r>
              <a:rPr lang="en-US" sz="1800" dirty="0"/>
              <a:t>    (menstruation, childbirth)</a:t>
            </a:r>
          </a:p>
        </p:txBody>
      </p:sp>
      <p:pic>
        <p:nvPicPr>
          <p:cNvPr id="29698" name="Picture 2" descr="&quot;Diana of Versailles;&quot; Roman copy of Greek original by Leochares (c. 325 BC), now in Louvre Museum, Paris" title="statue of Artemis with quiver and de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59" y="1219200"/>
            <a:ext cx="286106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74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Aphrodite </a:t>
            </a:r>
            <a:r>
              <a:rPr lang="el-GR" sz="4400" dirty="0">
                <a:latin typeface="Palatino Linotype" panose="02040502050505030304" pitchFamily="18" charset="0"/>
              </a:rPr>
              <a:t>Ἀφροδίτη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(Roman Venus)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334000" cy="38862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according to some (Hesiod, </a:t>
            </a:r>
            <a:r>
              <a:rPr lang="en-US" sz="1800" dirty="0" err="1"/>
              <a:t>Theogony</a:t>
            </a:r>
            <a:r>
              <a:rPr lang="en-US" sz="1800" dirty="0"/>
              <a:t>), born in the sea from the severed genitals of Cronus;  </a:t>
            </a:r>
          </a:p>
          <a:p>
            <a:r>
              <a:rPr lang="en-US" sz="1800" dirty="0"/>
              <a:t>according to Homer,  Daughter of Zeus</a:t>
            </a:r>
          </a:p>
          <a:p>
            <a:endParaRPr lang="en-US" sz="1800" dirty="0"/>
          </a:p>
          <a:p>
            <a:r>
              <a:rPr lang="en-US" sz="1800" dirty="0"/>
              <a:t>Personifies desire and sexuality, along with her son Eros (Roman Cupid)</a:t>
            </a:r>
          </a:p>
          <a:p>
            <a:r>
              <a:rPr lang="en-US" sz="1800" dirty="0"/>
              <a:t>Womanly perfection in beauty</a:t>
            </a:r>
          </a:p>
          <a:p>
            <a:endParaRPr lang="en-US" sz="1800" dirty="0"/>
          </a:p>
          <a:p>
            <a:r>
              <a:rPr lang="en-US" sz="1800" dirty="0" err="1"/>
              <a:t>Judgement</a:t>
            </a:r>
            <a:r>
              <a:rPr lang="en-US" sz="1800" dirty="0"/>
              <a:t> of Paris – contest between Hera, Athena and Aphrodite – Paris pronounces Aphrodite winner</a:t>
            </a:r>
          </a:p>
          <a:p>
            <a:endParaRPr lang="en-US" sz="1800" dirty="0"/>
          </a:p>
          <a:p>
            <a:r>
              <a:rPr lang="en-US" sz="1800" dirty="0"/>
              <a:t>In Homeric Hymn, the mother of Aeneas, who will later become hero of Rome and of Virgil’s </a:t>
            </a:r>
            <a:r>
              <a:rPr lang="en-US" sz="1800" i="1" dirty="0"/>
              <a:t>Aeneid</a:t>
            </a:r>
          </a:p>
        </p:txBody>
      </p:sp>
      <p:pic>
        <p:nvPicPr>
          <p:cNvPr id="30723" name="Picture 3" descr="Roman copy of Greek original by Praxiteles, Palazzo Altemps, Rome" title="statue of Aphrodite of Cni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85801"/>
            <a:ext cx="19240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1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Hestia </a:t>
            </a:r>
            <a:r>
              <a:rPr lang="el-GR" sz="4400" dirty="0">
                <a:latin typeface="Palatino Linotype" panose="02040502050505030304" pitchFamily="18" charset="0"/>
              </a:rPr>
              <a:t>Ἑστία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(Roman </a:t>
            </a:r>
            <a:r>
              <a:rPr lang="en-US" sz="4400" dirty="0" err="1"/>
              <a:t>Vesta</a:t>
            </a:r>
            <a:r>
              <a:rPr lang="en-US" sz="44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334000" cy="38862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sister to Zeus, Hera, Poseidon, Hades, Demeter</a:t>
            </a:r>
          </a:p>
          <a:p>
            <a:endParaRPr lang="en-US" sz="1800" dirty="0"/>
          </a:p>
          <a:p>
            <a:r>
              <a:rPr lang="en-US" sz="1800" dirty="0"/>
              <a:t>goddess of the hearth</a:t>
            </a:r>
          </a:p>
          <a:p>
            <a:endParaRPr lang="en-US" sz="1800" dirty="0"/>
          </a:p>
          <a:p>
            <a:r>
              <a:rPr lang="en-US" sz="1800" dirty="0"/>
              <a:t>virgin – the hearth tended by the girls of the house</a:t>
            </a:r>
          </a:p>
          <a:p>
            <a:endParaRPr lang="en-US" sz="1800" dirty="0"/>
          </a:p>
          <a:p>
            <a:r>
              <a:rPr lang="en-US" sz="1800" dirty="0"/>
              <a:t>hearth at Delphi burns eternally for all Greeks</a:t>
            </a:r>
          </a:p>
          <a:p>
            <a:endParaRPr lang="en-US" sz="1800" dirty="0"/>
          </a:p>
          <a:p>
            <a:r>
              <a:rPr lang="en-US" sz="1800" dirty="0"/>
              <a:t>little myth, ritual domestic</a:t>
            </a:r>
          </a:p>
          <a:p>
            <a:endParaRPr lang="en-US" sz="1800" dirty="0"/>
          </a:p>
          <a:p>
            <a:r>
              <a:rPr lang="en-US" sz="1800" dirty="0"/>
              <a:t>sometimes represented as Olympian, </a:t>
            </a:r>
          </a:p>
          <a:p>
            <a:r>
              <a:rPr lang="en-US" sz="1800" dirty="0"/>
              <a:t>sometimes gives up her place</a:t>
            </a:r>
            <a:endParaRPr lang="en-US" sz="1800" i="1" dirty="0"/>
          </a:p>
        </p:txBody>
      </p:sp>
      <p:pic>
        <p:nvPicPr>
          <p:cNvPr id="30723" name="Picture 3" descr="Roman copy of Greek original by Praxiteles, Palazzo Altemps, Rome" title="statue of Aphrodite of Cni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85801"/>
            <a:ext cx="19240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94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Homeric Hymns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53340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short poems of praise to the gods, often include prayer</a:t>
            </a:r>
          </a:p>
          <a:p>
            <a:pPr marL="0" indent="0">
              <a:buNone/>
            </a:pPr>
            <a:r>
              <a:rPr lang="en-US" sz="1800" dirty="0"/>
              <a:t>often describe ritual activity</a:t>
            </a:r>
          </a:p>
          <a:p>
            <a:pPr marL="0" indent="0">
              <a:buNone/>
            </a:pPr>
            <a:r>
              <a:rPr lang="en-US" sz="1800" dirty="0"/>
              <a:t>probably began as preludes to performances of Homeric Epic (</a:t>
            </a:r>
            <a:r>
              <a:rPr lang="en-US" sz="1800" i="1" dirty="0"/>
              <a:t>Iliad</a:t>
            </a:r>
            <a:r>
              <a:rPr lang="en-US" sz="1800" dirty="0"/>
              <a:t>, </a:t>
            </a:r>
            <a:r>
              <a:rPr lang="en-US" sz="1800" i="1" dirty="0"/>
              <a:t>Odyssey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introduce key features of the god, and often tell an important myth</a:t>
            </a:r>
          </a:p>
          <a:p>
            <a:pPr marL="0" indent="0">
              <a:buNone/>
            </a:pPr>
            <a:r>
              <a:rPr lang="en-US" sz="1800" dirty="0"/>
              <a:t>most important ones may date from Archaic period (i.e. before 500 BC)</a:t>
            </a:r>
          </a:p>
        </p:txBody>
      </p:sp>
    </p:spTree>
    <p:extLst>
      <p:ext uri="{BB962C8B-B14F-4D97-AF65-F5344CB8AC3E}">
        <p14:creationId xmlns:p14="http://schemas.microsoft.com/office/powerpoint/2010/main" val="874395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623&quot;&gt;&lt;/object&gt;&lt;object type=&quot;2&quot; unique_id=&quot;10624&quot;&gt;&lt;object type=&quot;3&quot; unique_id=&quot;10626&quot;&gt;&lt;property id=&quot;20148&quot; value=&quot;5&quot;/&gt;&lt;property id=&quot;20300&quot; value=&quot;Slide 1 - &amp;quot;CLAS 220:  Introduction to Classical Mythology&amp;quot;&quot;/&gt;&lt;property id=&quot;20307&quot; value=&quot;257&quot;/&gt;&lt;/object&gt;&lt;object type=&quot;3&quot; unique_id=&quot;10627&quot;&gt;&lt;property id=&quot;20148&quot; value=&quot;5&quot;/&gt;&lt;property id=&quot;20300&quot; value=&quot;Slide 2 - &amp;quot;Women in Ancient Greece&amp;quot;&quot;/&gt;&lt;property id=&quot;20307&quot; value=&quot;258&quot;/&gt;&lt;/object&gt;&lt;object type=&quot;3&quot; unique_id=&quot;10628&quot;&gt;&lt;property id=&quot;20148&quot; value=&quot;5&quot;/&gt;&lt;property id=&quot;20300&quot; value=&quot;Slide 3 - &amp;quot;Hera Ἥρα (Roman Juno)&amp;quot;&quot;/&gt;&lt;property id=&quot;20307&quot; value=&quot;259&quot;/&gt;&lt;/object&gt;&lt;object type=&quot;3&quot; unique_id=&quot;10629&quot;&gt;&lt;property id=&quot;20148&quot; value=&quot;5&quot;/&gt;&lt;property id=&quot;20300&quot; value=&quot;Slide 4 - &amp;quot;Demeter Δημήτηρ  (Roman Ceres)&amp;quot;&quot;/&gt;&lt;property id=&quot;20307&quot; value=&quot;260&quot;/&gt;&lt;/object&gt;&lt;object type=&quot;3&quot; unique_id=&quot;10630&quot;&gt;&lt;property id=&quot;20148&quot; value=&quot;5&quot;/&gt;&lt;property id=&quot;20300&quot; value=&quot;Slide 5 - &amp;quot;Athena Ἀθηνᾶ  (Roman Minerva)&amp;quot;&quot;/&gt;&lt;property id=&quot;20307&quot; value=&quot;261&quot;/&gt;&lt;/object&gt;&lt;object type=&quot;3&quot; unique_id=&quot;10631&quot;&gt;&lt;property id=&quot;20148&quot; value=&quot;5&quot;/&gt;&lt;property id=&quot;20300&quot; value=&quot;Slide 6 - &amp;quot;Artemis Ἄρτεμις (Roman Diana)&amp;quot;&quot;/&gt;&lt;property id=&quot;20307&quot; value=&quot;262&quot;/&gt;&lt;/object&gt;&lt;object type=&quot;3&quot; unique_id=&quot;10632&quot;&gt;&lt;property id=&quot;20148&quot; value=&quot;5&quot;/&gt;&lt;property id=&quot;20300&quot; value=&quot;Slide 7 - &amp;quot;Aphrodite Ἀφροδίτη (Roman Venus)&amp;quot;&quot;/&gt;&lt;property id=&quot;20307&quot; value=&quot;263&quot;/&gt;&lt;/object&gt;&lt;object type=&quot;3&quot; unique_id=&quot;10633&quot;&gt;&lt;property id=&quot;20148&quot; value=&quot;5&quot;/&gt;&lt;property id=&quot;20300&quot; value=&quot;Slide 8 - &amp;quot;Hestia Ἑστία (Roman Vesta)&amp;quot;&quot;/&gt;&lt;property id=&quot;20307&quot; value=&quot;264&quot;/&gt;&lt;/object&gt;&lt;object type=&quot;3&quot; unique_id=&quot;10634&quot;&gt;&lt;property id=&quot;20148&quot; value=&quot;5&quot;/&gt;&lt;property id=&quot;20300&quot; value=&quot;Slide 9 - &amp;quot;Homeric Hymns&amp;quot;&quot;/&gt;&lt;property id=&quot;20307&quot; value=&quot;265&quot;/&gt;&lt;/object&gt;&lt;object type=&quot;3&quot; unique_id=&quot;10635&quot;&gt;&lt;property id=&quot;20148&quot; value=&quot;5&quot;/&gt;&lt;property id=&quot;20300&quot; value=&quot;Slide 10 - &amp;quot;Homeric Hymn to Demeter&amp;quot;&quot;/&gt;&lt;property id=&quot;20307&quot; value=&quot;266&quot;/&gt;&lt;/object&gt;&lt;object type=&quot;3&quot; unique_id=&quot;10636&quot;&gt;&lt;property id=&quot;20148&quot; value=&quot;5&quot;/&gt;&lt;property id=&quot;20300&quot; value=&quot;Slide 11 - &amp;quot;Homeric Hymn to Demeter:  Triptolemus&amp;quot;&quot;/&gt;&lt;property id=&quot;20307&quot; value=&quot;267&quot;/&gt;&lt;/object&gt;&lt;object type=&quot;3&quot; unique_id=&quot;10637&quot;&gt;&lt;property id=&quot;20148&quot; value=&quot;5&quot;/&gt;&lt;property id=&quot;20300&quot; value=&quot;Slide 12 - &amp;quot;Homeric Hymn to Demeter&amp;quot;&quot;/&gt;&lt;property id=&quot;20307&quot; value=&quot;268&quot;/&gt;&lt;/object&gt;&lt;object type=&quot;3&quot; unique_id=&quot;10638&quot;&gt;&lt;property id=&quot;20148&quot; value=&quot;5&quot;/&gt;&lt;property id=&quot;20300&quot; value=&quot;Slide 13 - &amp;quot;Homeric Hymn to Demeter : Marriage and Death&amp;quot;&quot;/&gt;&lt;property id=&quot;20307&quot; value=&quot;269&quot;/&gt;&lt;/object&gt;&lt;object type=&quot;3&quot; unique_id=&quot;10639&quot;&gt;&lt;property id=&quot;20148&quot; value=&quot;5&quot;/&gt;&lt;property id=&quot;20300&quot; value=&quot;Slide 14 - &amp;quot;Homeric Hymn to Demeter &amp;quot;&quot;/&gt;&lt;property id=&quot;20307&quot; value=&quot;270&quot;/&gt;&lt;/object&gt;&lt;object type=&quot;3&quot; unique_id=&quot;10640&quot;&gt;&lt;property id=&quot;20148&quot; value=&quot;5&quot;/&gt;&lt;property id=&quot;20300&quot; value=&quot;Slide 15 - &amp;quot;Homeric Hymn to Demeter : Eleusinian Mysteries&amp;quot;&quot;/&gt;&lt;property id=&quot;20307&quot; value=&quot;271&quot;/&gt;&lt;/object&gt;&lt;object type=&quot;3&quot; unique_id=&quot;10641&quot;&gt;&lt;property id=&quot;20148&quot; value=&quot;5&quot;/&gt;&lt;property id=&quot;20300&quot; value=&quot;Slide 16 - &amp;quot;Homeric Hymn to Demeter : Thesmophoria&amp;quot;&quot;/&gt;&lt;property id=&quot;20307&quot; value=&quot;272&quot;/&gt;&lt;/object&gt;&lt;object type=&quot;3&quot; unique_id=&quot;10642&quot;&gt;&lt;property id=&quot;20148&quot; value=&quot;5&quot;/&gt;&lt;property id=&quot;20300&quot; value=&quot;Slide 17 - &amp;quot;Homeric Hymn to Demeter : Demophon&amp;quot;&quot;/&gt;&lt;property id=&quot;20307&quot; value=&quot;273&quot;/&gt;&lt;/object&gt;&lt;object type=&quot;3&quot; unique_id=&quot;10643&quot;&gt;&lt;property id=&quot;20148&quot; value=&quot;5&quot;/&gt;&lt;property id=&quot;20300&quot; value=&quot;Slide 18 - &amp;quot;Homeric Hymn to Demeter : Iambe&amp;quot;&quot;/&gt;&lt;property id=&quot;20307&quot; value=&quot;274&quot;/&gt;&lt;/object&gt;&lt;object type=&quot;3&quot; unique_id=&quot;10644&quot;&gt;&lt;property id=&quot;20148&quot; value=&quot;5&quot;/&gt;&lt;property id=&quot;20300&quot; value=&quot;Slide 19 - &amp;quot;Homeric Hymn to Aphrodite&amp;quot;&quot;/&gt;&lt;property id=&quot;20307&quot; value=&quot;275&quot;/&gt;&lt;/object&gt;&lt;object type=&quot;3&quot; unique_id=&quot;10645&quot;&gt;&lt;property id=&quot;20148&quot; value=&quot;5&quot;/&gt;&lt;property id=&quot;20300&quot; value=&quot;Slide 20 - &amp;quot;Homeric Hymn to Aphrodite: The example of Ganymede&amp;quot;&quot;/&gt;&lt;property id=&quot;20307&quot; value=&quot;276&quot;/&gt;&lt;/object&gt;&lt;object type=&quot;3&quot; unique_id=&quot;10646&quot;&gt;&lt;property id=&quot;20148&quot; value=&quot;5&quot;/&gt;&lt;property id=&quot;20300&quot; value=&quot;Slide 21 - &amp;quot;Homeric Hymn to Aphrodite: The example of Tithonus&amp;quot;&quot;/&gt;&lt;property id=&quot;20307&quot; value=&quot;277&quot;/&gt;&lt;/object&gt;&lt;object type=&quot;3&quot; unique_id=&quot;10647&quot;&gt;&lt;property id=&quot;20148&quot; value=&quot;5&quot;/&gt;&lt;property id=&quot;20300&quot; value=&quot;Slide 22 - &amp;quot;Homeric Hymn to Aphrodite: Anchises and Rome&amp;quot;&quot;/&gt;&lt;property id=&quot;20307&quot; value=&quot;27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4D000B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Microsoft Office PowerPoint</Application>
  <PresentationFormat>Widescreen</PresentationFormat>
  <Paragraphs>224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Impact</vt:lpstr>
      <vt:lpstr>Palatino Linotype</vt:lpstr>
      <vt:lpstr>Times New Roman</vt:lpstr>
      <vt:lpstr>Presentation1</vt:lpstr>
      <vt:lpstr>CLAS 220:  Introduction to Classical Mythology</vt:lpstr>
      <vt:lpstr>Women in Ancient Greece</vt:lpstr>
      <vt:lpstr>Hera Ἥρα (Roman Juno)</vt:lpstr>
      <vt:lpstr>Demeter Δημήτηρ  (Roman Ceres)</vt:lpstr>
      <vt:lpstr>Athena Ἀθηνᾶ  (Roman Minerva)</vt:lpstr>
      <vt:lpstr>Artemis Ἄρτεμις (Roman Diana)</vt:lpstr>
      <vt:lpstr>Aphrodite Ἀφροδίτη (Roman Venus)</vt:lpstr>
      <vt:lpstr>Hestia Ἑστία (Roman Vesta)</vt:lpstr>
      <vt:lpstr>Homeric Hymns</vt:lpstr>
      <vt:lpstr>Homeric Hymn to Demeter</vt:lpstr>
      <vt:lpstr>Homeric Hymn to Demeter:  Triptolemus</vt:lpstr>
      <vt:lpstr>Homeric Hymn to Demeter</vt:lpstr>
      <vt:lpstr>Homeric Hymn to Demeter : Marriage and Death</vt:lpstr>
      <vt:lpstr>Homeric Hymn to Demeter </vt:lpstr>
      <vt:lpstr>Homeric Hymn to Demeter : Eleusinian Mysteries</vt:lpstr>
      <vt:lpstr>Homeric Hymn to Demeter : Thesmophoria</vt:lpstr>
      <vt:lpstr>Homeric Hymn to Demeter : Demophon</vt:lpstr>
      <vt:lpstr>Homeric Hymn to Demeter : Iambe</vt:lpstr>
      <vt:lpstr>Homeric Hymn to Aphrodite</vt:lpstr>
      <vt:lpstr>Homeric Hymn to Aphrodite: The example of Ganymede</vt:lpstr>
      <vt:lpstr>Homeric Hymn to Aphrodite: The example of Tithonus</vt:lpstr>
      <vt:lpstr>Homeric Hymn to Aphrodite: Anchises and Rome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Beecroft</dc:creator>
  <cp:lastModifiedBy>Alexander Beecroft</cp:lastModifiedBy>
  <cp:revision>3</cp:revision>
  <dcterms:created xsi:type="dcterms:W3CDTF">2016-01-11T17:16:45Z</dcterms:created>
  <dcterms:modified xsi:type="dcterms:W3CDTF">2016-02-11T21:44:10Z</dcterms:modified>
</cp:coreProperties>
</file>