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4"/>
  </p:notesMasterIdLst>
  <p:sldIdLst>
    <p:sldId id="256" r:id="rId2"/>
    <p:sldId id="325" r:id="rId3"/>
    <p:sldId id="326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22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64" r:id="rId43"/>
    <p:sldId id="365" r:id="rId44"/>
    <p:sldId id="366" r:id="rId45"/>
    <p:sldId id="367" r:id="rId46"/>
    <p:sldId id="324" r:id="rId47"/>
    <p:sldId id="368" r:id="rId48"/>
    <p:sldId id="369" r:id="rId49"/>
    <p:sldId id="370" r:id="rId50"/>
    <p:sldId id="371" r:id="rId51"/>
    <p:sldId id="302" r:id="rId52"/>
    <p:sldId id="372" r:id="rId53"/>
    <p:sldId id="373" r:id="rId54"/>
    <p:sldId id="374" r:id="rId55"/>
    <p:sldId id="375" r:id="rId56"/>
    <p:sldId id="376" r:id="rId57"/>
    <p:sldId id="377" r:id="rId58"/>
    <p:sldId id="378" r:id="rId59"/>
    <p:sldId id="379" r:id="rId60"/>
    <p:sldId id="380" r:id="rId61"/>
    <p:sldId id="381" r:id="rId62"/>
    <p:sldId id="382" r:id="rId63"/>
    <p:sldId id="383" r:id="rId64"/>
    <p:sldId id="386" r:id="rId65"/>
    <p:sldId id="384" r:id="rId66"/>
    <p:sldId id="385" r:id="rId67"/>
    <p:sldId id="387" r:id="rId68"/>
    <p:sldId id="388" r:id="rId69"/>
    <p:sldId id="389" r:id="rId70"/>
    <p:sldId id="390" r:id="rId71"/>
    <p:sldId id="391" r:id="rId72"/>
    <p:sldId id="392" r:id="rId73"/>
    <p:sldId id="393" r:id="rId74"/>
    <p:sldId id="394" r:id="rId75"/>
    <p:sldId id="395" r:id="rId76"/>
    <p:sldId id="396" r:id="rId77"/>
    <p:sldId id="397" r:id="rId78"/>
    <p:sldId id="398" r:id="rId79"/>
    <p:sldId id="399" r:id="rId80"/>
    <p:sldId id="400" r:id="rId81"/>
    <p:sldId id="401" r:id="rId82"/>
    <p:sldId id="409" r:id="rId83"/>
    <p:sldId id="402" r:id="rId84"/>
    <p:sldId id="403" r:id="rId85"/>
    <p:sldId id="404" r:id="rId86"/>
    <p:sldId id="405" r:id="rId87"/>
    <p:sldId id="406" r:id="rId88"/>
    <p:sldId id="407" r:id="rId89"/>
    <p:sldId id="321" r:id="rId90"/>
    <p:sldId id="410" r:id="rId91"/>
    <p:sldId id="411" r:id="rId92"/>
    <p:sldId id="412" r:id="rId93"/>
    <p:sldId id="413" r:id="rId94"/>
    <p:sldId id="414" r:id="rId95"/>
    <p:sldId id="415" r:id="rId96"/>
    <p:sldId id="416" r:id="rId97"/>
    <p:sldId id="417" r:id="rId98"/>
    <p:sldId id="418" r:id="rId99"/>
    <p:sldId id="419" r:id="rId100"/>
    <p:sldId id="420" r:id="rId101"/>
    <p:sldId id="421" r:id="rId102"/>
    <p:sldId id="422" r:id="rId103"/>
    <p:sldId id="423" r:id="rId104"/>
    <p:sldId id="424" r:id="rId105"/>
    <p:sldId id="425" r:id="rId106"/>
    <p:sldId id="426" r:id="rId107"/>
    <p:sldId id="427" r:id="rId108"/>
    <p:sldId id="428" r:id="rId109"/>
    <p:sldId id="429" r:id="rId110"/>
    <p:sldId id="430" r:id="rId111"/>
    <p:sldId id="431" r:id="rId112"/>
    <p:sldId id="432" r:id="rId1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15DDA-E9C4-43FD-AD50-D4A0D3FDB47C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24D04-178D-42B1-8BF8-3D91DB01B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31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Sorting </a:t>
            </a: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Written by J.J. Shepherd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03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value is larger, so move 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192106"/>
              </p:ext>
            </p:extLst>
          </p:nvPr>
        </p:nvGraphicFramePr>
        <p:xfrm>
          <a:off x="1524000" y="37338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4724400" y="33528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76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1318"/>
            <a:ext cx="8229600" cy="4525963"/>
          </a:xfrm>
        </p:spPr>
        <p:txBody>
          <a:bodyPr/>
          <a:lstStyle/>
          <a:p>
            <a:r>
              <a:rPr lang="en-US" dirty="0" smtClean="0"/>
              <a:t>Continue 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154786"/>
              </p:ext>
            </p:extLst>
          </p:nvPr>
        </p:nvGraphicFramePr>
        <p:xfrm>
          <a:off x="1524000" y="37338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2895600" y="33528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4114800" y="33528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27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1318"/>
            <a:ext cx="8229600" cy="4525963"/>
          </a:xfrm>
        </p:spPr>
        <p:txBody>
          <a:bodyPr/>
          <a:lstStyle/>
          <a:p>
            <a:r>
              <a:rPr lang="en-US" dirty="0" smtClean="0"/>
              <a:t>Swap!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796395"/>
              </p:ext>
            </p:extLst>
          </p:nvPr>
        </p:nvGraphicFramePr>
        <p:xfrm>
          <a:off x="1524000" y="37338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4114800" y="33147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2895600" y="33528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47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1318"/>
            <a:ext cx="8229600" cy="4525963"/>
          </a:xfrm>
        </p:spPr>
        <p:txBody>
          <a:bodyPr/>
          <a:lstStyle/>
          <a:p>
            <a:r>
              <a:rPr lang="en-US" dirty="0" smtClean="0"/>
              <a:t>Now since </a:t>
            </a:r>
            <a:r>
              <a:rPr lang="en-US" dirty="0" err="1" smtClean="0"/>
              <a:t>i</a:t>
            </a:r>
            <a:r>
              <a:rPr lang="en-US" dirty="0" smtClean="0"/>
              <a:t> = j we need to split the data structure and put the pivot in the center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136707"/>
              </p:ext>
            </p:extLst>
          </p:nvPr>
        </p:nvGraphicFramePr>
        <p:xfrm>
          <a:off x="1524000" y="37338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3505200" y="33528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3657600" y="33528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41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1318"/>
            <a:ext cx="8229600" cy="4525963"/>
          </a:xfrm>
        </p:spPr>
        <p:txBody>
          <a:bodyPr/>
          <a:lstStyle/>
          <a:p>
            <a:r>
              <a:rPr lang="en-US" dirty="0" smtClean="0"/>
              <a:t>Now we repeat the same process for the smaller structures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132045"/>
              </p:ext>
            </p:extLst>
          </p:nvPr>
        </p:nvGraphicFramePr>
        <p:xfrm>
          <a:off x="5181600" y="3810000"/>
          <a:ext cx="3657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736872"/>
              </p:ext>
            </p:extLst>
          </p:nvPr>
        </p:nvGraphicFramePr>
        <p:xfrm>
          <a:off x="1295400" y="3810000"/>
          <a:ext cx="18288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409423"/>
              </p:ext>
            </p:extLst>
          </p:nvPr>
        </p:nvGraphicFramePr>
        <p:xfrm>
          <a:off x="3886200" y="3810000"/>
          <a:ext cx="609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063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4"/>
          <p:cNvSpPr>
            <a:spLocks noChangeArrowheads="1" noChangeShapeType="1" noTextEdit="1"/>
          </p:cNvSpPr>
          <p:nvPr/>
        </p:nvSpPr>
        <p:spPr bwMode="auto">
          <a:xfrm>
            <a:off x="2860675" y="1733550"/>
            <a:ext cx="4143375" cy="2889250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76472"/>
              </a:avLst>
            </a:prstTxWarp>
            <a:scene3d>
              <a:camera prst="legacyPerspectiveFront">
                <a:rot lat="19799980" lon="19439992" rev="0"/>
              </a:camera>
              <a:lightRig rig="legacyNormal2" dir="t"/>
            </a:scene3d>
            <a:sp3d extrusionH="354000" prstMaterial="legacyMatte">
              <a:extrusionClr>
                <a:srgbClr val="939676"/>
              </a:extrusionClr>
            </a:sp3d>
          </a:bodyPr>
          <a:lstStyle/>
          <a:p>
            <a:pPr algn="ctr"/>
            <a:r>
              <a:rPr lang="en-US" sz="3600" kern="10" dirty="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  <a:latin typeface="Impact"/>
              </a:rPr>
              <a:t>Example!</a:t>
            </a:r>
            <a:endParaRPr lang="en-US" sz="3600" kern="10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707070"/>
                  </a:gs>
                  <a:gs pos="50000">
                    <a:srgbClr val="FFFFFF"/>
                  </a:gs>
                  <a:gs pos="100000">
                    <a:srgbClr val="707070"/>
                  </a:gs>
                </a:gsLst>
                <a:lin ang="2700000" scaled="1"/>
              </a:gradFill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285617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long does this take theoretically?</a:t>
            </a:r>
          </a:p>
          <a:p>
            <a:r>
              <a:rPr lang="en-US" dirty="0" smtClean="0"/>
              <a:t>What is its worst case scenario?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92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Strangely enough its worst case scenario is an already sorted array.</a:t>
            </a:r>
          </a:p>
          <a:p>
            <a:r>
              <a:rPr lang="en-US" dirty="0" smtClean="0"/>
              <a:t>In this one unique case the pivot is selected every time and is swapped in and out of places n times for a data structure of size in so technically it is </a:t>
            </a:r>
          </a:p>
          <a:p>
            <a:pPr marL="0" indent="0" algn="ctr">
              <a:buNone/>
            </a:pPr>
            <a:r>
              <a:rPr lang="en-US" sz="7200" dirty="0" smtClean="0"/>
              <a:t>O(n</a:t>
            </a:r>
            <a:r>
              <a:rPr lang="en-US" sz="7200" baseline="30000" dirty="0" smtClean="0"/>
              <a:t>2</a:t>
            </a:r>
            <a:r>
              <a:rPr lang="en-US" sz="7200" dirty="0" smtClean="0"/>
              <a:t>)</a:t>
            </a:r>
            <a:endParaRPr lang="en-US" sz="7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64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However since this is a rare case, and assuming the pivot is randomly chosen and not fixed then the average case becomes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7200" dirty="0" smtClean="0">
                <a:latin typeface="Symbol" panose="05050102010706020507" pitchFamily="18" charset="2"/>
              </a:rPr>
              <a:t>Q</a:t>
            </a:r>
            <a:r>
              <a:rPr lang="en-US" sz="7200" dirty="0" smtClean="0"/>
              <a:t>(</a:t>
            </a:r>
            <a:r>
              <a:rPr lang="en-US" sz="7200" dirty="0" err="1" smtClean="0"/>
              <a:t>nlgn</a:t>
            </a:r>
            <a:r>
              <a:rPr lang="en-US" sz="7200" dirty="0" smtClean="0"/>
              <a:t>)</a:t>
            </a:r>
            <a:endParaRPr lang="en-US" sz="7200" dirty="0">
              <a:latin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006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up </a:t>
            </a:r>
            <a:r>
              <a:rPr lang="en-US" dirty="0" err="1" smtClean="0"/>
              <a:t>asymptotics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O (O) – is the worst case</a:t>
            </a:r>
          </a:p>
          <a:p>
            <a:r>
              <a:rPr lang="en-US" dirty="0" smtClean="0"/>
              <a:t>Big Omega (</a:t>
            </a:r>
            <a:r>
              <a:rPr lang="en-US" dirty="0" smtClean="0">
                <a:latin typeface="Symbol" panose="05050102010706020507" pitchFamily="18" charset="2"/>
              </a:rPr>
              <a:t>W</a:t>
            </a:r>
            <a:r>
              <a:rPr lang="en-US" dirty="0" smtClean="0"/>
              <a:t>) – is the best case scenario</a:t>
            </a:r>
          </a:p>
          <a:p>
            <a:r>
              <a:rPr lang="en-US" dirty="0" smtClean="0"/>
              <a:t>Bit Theta (</a:t>
            </a:r>
            <a:r>
              <a:rPr lang="en-US" dirty="0" smtClean="0">
                <a:latin typeface="Symbol" panose="05050102010706020507" pitchFamily="18" charset="2"/>
              </a:rPr>
              <a:t>Q</a:t>
            </a:r>
            <a:r>
              <a:rPr lang="en-US" dirty="0" smtClean="0"/>
              <a:t>) – is the average case scenario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41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O for f(n</a:t>
            </a:r>
            <a:r>
              <a:rPr lang="en-US" dirty="0"/>
              <a:t>) = O(g(n)) means there are positive constants c and k, such that 0 ≤ f(n) ≤ cg(n) for all n ≥ k. The values of c and k must be fixed for the function f and must not depend on n. </a:t>
            </a:r>
          </a:p>
        </p:txBody>
      </p:sp>
    </p:spTree>
    <p:extLst>
      <p:ext uri="{BB962C8B-B14F-4D97-AF65-F5344CB8AC3E}">
        <p14:creationId xmlns:p14="http://schemas.microsoft.com/office/powerpoint/2010/main" val="25568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value is larger, so move 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7932"/>
              </p:ext>
            </p:extLst>
          </p:nvPr>
        </p:nvGraphicFramePr>
        <p:xfrm>
          <a:off x="1524000" y="37338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5334000" y="33528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8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O for f(n</a:t>
            </a:r>
            <a:r>
              <a:rPr lang="en-US" dirty="0"/>
              <a:t>) = O(g(n)) means there are positive constants c and k, such that 0 ≤ f(n) ≤ cg(n) for all n ≥ k. The values of c and k must be fixed for the function f and must not depend on n. </a:t>
            </a:r>
          </a:p>
        </p:txBody>
      </p:sp>
    </p:spTree>
    <p:extLst>
      <p:ext uri="{BB962C8B-B14F-4D97-AF65-F5344CB8AC3E}">
        <p14:creationId xmlns:p14="http://schemas.microsoft.com/office/powerpoint/2010/main" val="139864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Omega for f(n</a:t>
            </a:r>
            <a:r>
              <a:rPr lang="en-US" dirty="0"/>
              <a:t>) = Ω (g(n)) means there are positive constants c and k, such that 0 ≤ cg(n) ≤ f(n) for all n ≥ k. The values of c and k must be fixed for the function f and must not depend on n.</a:t>
            </a:r>
          </a:p>
        </p:txBody>
      </p:sp>
    </p:spTree>
    <p:extLst>
      <p:ext uri="{BB962C8B-B14F-4D97-AF65-F5344CB8AC3E}">
        <p14:creationId xmlns:p14="http://schemas.microsoft.com/office/powerpoint/2010/main" val="214967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Theta for </a:t>
            </a:r>
            <a:r>
              <a:rPr lang="en-US" dirty="0"/>
              <a:t>f(n) = Θ (g(n)) means there are positive constants c</a:t>
            </a:r>
            <a:r>
              <a:rPr lang="en-US" baseline="-25000" dirty="0"/>
              <a:t>1</a:t>
            </a:r>
            <a:r>
              <a:rPr lang="en-US" dirty="0"/>
              <a:t>, c</a:t>
            </a:r>
            <a:r>
              <a:rPr lang="en-US" baseline="-25000" dirty="0"/>
              <a:t>2</a:t>
            </a:r>
            <a:r>
              <a:rPr lang="en-US" dirty="0"/>
              <a:t>, and k, such that 0 ≤ c</a:t>
            </a:r>
            <a:r>
              <a:rPr lang="en-US" baseline="-25000" dirty="0"/>
              <a:t>1</a:t>
            </a:r>
            <a:r>
              <a:rPr lang="en-US" dirty="0"/>
              <a:t>g(n) ≤ f(n) ≤ c</a:t>
            </a:r>
            <a:r>
              <a:rPr lang="en-US" baseline="-25000" dirty="0"/>
              <a:t>2</a:t>
            </a:r>
            <a:r>
              <a:rPr lang="en-US" dirty="0"/>
              <a:t>g(n) for all n ≥ k. The values of c</a:t>
            </a:r>
            <a:r>
              <a:rPr lang="en-US" baseline="-25000" dirty="0"/>
              <a:t>1</a:t>
            </a:r>
            <a:r>
              <a:rPr lang="en-US" dirty="0"/>
              <a:t>, c</a:t>
            </a:r>
            <a:r>
              <a:rPr lang="en-US" baseline="-25000" dirty="0"/>
              <a:t>2</a:t>
            </a:r>
            <a:r>
              <a:rPr lang="en-US" dirty="0"/>
              <a:t>, and k must be fixed for the function f and must not depend on n. </a:t>
            </a:r>
            <a:endParaRPr lang="en-US" dirty="0" smtClean="0"/>
          </a:p>
          <a:p>
            <a:r>
              <a:rPr lang="en-US" dirty="0" smtClean="0"/>
              <a:t>IE in between Big O and Big Omega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51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value is smaller, so save this index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219924"/>
              </p:ext>
            </p:extLst>
          </p:nvPr>
        </p:nvGraphicFramePr>
        <p:xfrm>
          <a:off x="1524000" y="37338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5943600" y="33528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2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value is larger, so move 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58641"/>
              </p:ext>
            </p:extLst>
          </p:nvPr>
        </p:nvGraphicFramePr>
        <p:xfrm>
          <a:off x="1524000" y="37338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6553200" y="33528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3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value is larger, so move 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809740"/>
              </p:ext>
            </p:extLst>
          </p:nvPr>
        </p:nvGraphicFramePr>
        <p:xfrm>
          <a:off x="1524000" y="37338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7162800" y="33528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3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we’ve reached the end so we swap the stored smallest value with the value at the first index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381951"/>
              </p:ext>
            </p:extLst>
          </p:nvPr>
        </p:nvGraphicFramePr>
        <p:xfrm>
          <a:off x="1524000" y="37338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8" name="Curved Up Arrow 7"/>
          <p:cNvSpPr/>
          <p:nvPr/>
        </p:nvSpPr>
        <p:spPr>
          <a:xfrm>
            <a:off x="1676400" y="4572000"/>
            <a:ext cx="4495800" cy="609600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Down Arrow 9"/>
          <p:cNvSpPr/>
          <p:nvPr/>
        </p:nvSpPr>
        <p:spPr>
          <a:xfrm flipH="1">
            <a:off x="1676400" y="3048000"/>
            <a:ext cx="4495800" cy="609600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05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That index is complete so we never test it again</a:t>
            </a:r>
          </a:p>
          <a:p>
            <a:r>
              <a:rPr lang="en-US" dirty="0" smtClean="0"/>
              <a:t>We move on finding the next smallest value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750254"/>
              </p:ext>
            </p:extLst>
          </p:nvPr>
        </p:nvGraphicFramePr>
        <p:xfrm>
          <a:off x="1524000" y="37338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5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starts on the next index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918844"/>
              </p:ext>
            </p:extLst>
          </p:nvPr>
        </p:nvGraphicFramePr>
        <p:xfrm>
          <a:off x="1524000" y="37338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2286000" y="33528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1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a while we discover that this is the next smallest value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211932"/>
              </p:ext>
            </p:extLst>
          </p:nvPr>
        </p:nvGraphicFramePr>
        <p:xfrm>
          <a:off x="1524000" y="37338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58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Swap these values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554984"/>
              </p:ext>
            </p:extLst>
          </p:nvPr>
        </p:nvGraphicFramePr>
        <p:xfrm>
          <a:off x="1524000" y="37338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7" name="Curved Up Arrow 6"/>
          <p:cNvSpPr/>
          <p:nvPr/>
        </p:nvSpPr>
        <p:spPr>
          <a:xfrm>
            <a:off x="2286000" y="4572000"/>
            <a:ext cx="4495800" cy="609600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Down Arrow 7"/>
          <p:cNvSpPr/>
          <p:nvPr/>
        </p:nvSpPr>
        <p:spPr>
          <a:xfrm flipH="1">
            <a:off x="2286000" y="3048000"/>
            <a:ext cx="4495800" cy="609600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89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one of these sorting problems we are assuming ascending order so smallest to largest</a:t>
            </a:r>
          </a:p>
          <a:p>
            <a:r>
              <a:rPr lang="en-US" dirty="0" smtClean="0"/>
              <a:t>Two You’ve Seen Before</a:t>
            </a:r>
          </a:p>
          <a:p>
            <a:pPr lvl="1"/>
            <a:r>
              <a:rPr lang="en-US" dirty="0" smtClean="0"/>
              <a:t>Selection</a:t>
            </a:r>
          </a:p>
          <a:p>
            <a:pPr lvl="1"/>
            <a:r>
              <a:rPr lang="en-US" dirty="0" smtClean="0"/>
              <a:t>Bubble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88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the process again for the next smallest value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497338"/>
              </p:ext>
            </p:extLst>
          </p:nvPr>
        </p:nvGraphicFramePr>
        <p:xfrm>
          <a:off x="1524000" y="37338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54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Eventually this is the result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728888"/>
              </p:ext>
            </p:extLst>
          </p:nvPr>
        </p:nvGraphicFramePr>
        <p:xfrm>
          <a:off x="1524000" y="37338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48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4"/>
          <p:cNvSpPr>
            <a:spLocks noChangeArrowheads="1" noChangeShapeType="1" noTextEdit="1"/>
          </p:cNvSpPr>
          <p:nvPr/>
        </p:nvSpPr>
        <p:spPr bwMode="auto">
          <a:xfrm>
            <a:off x="2860675" y="1733550"/>
            <a:ext cx="4143375" cy="2889250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76472"/>
              </a:avLst>
            </a:prstTxWarp>
            <a:scene3d>
              <a:camera prst="legacyPerspectiveFront">
                <a:rot lat="19799980" lon="19439992" rev="0"/>
              </a:camera>
              <a:lightRig rig="legacyNormal2" dir="t"/>
            </a:scene3d>
            <a:sp3d extrusionH="354000" prstMaterial="legacyMatte">
              <a:extrusionClr>
                <a:srgbClr val="939676"/>
              </a:extrusionClr>
            </a:sp3d>
          </a:bodyPr>
          <a:lstStyle/>
          <a:p>
            <a:pPr algn="ctr"/>
            <a:r>
              <a:rPr lang="en-US" sz="3600" kern="10" dirty="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  <a:latin typeface="Impact"/>
              </a:rPr>
              <a:t>Example!</a:t>
            </a:r>
            <a:endParaRPr lang="en-US" sz="3600" kern="10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707070"/>
                  </a:gs>
                  <a:gs pos="50000">
                    <a:srgbClr val="FFFFFF"/>
                  </a:gs>
                  <a:gs pos="100000">
                    <a:srgbClr val="707070"/>
                  </a:gs>
                </a:gsLst>
                <a:lin ang="2700000" scaled="1"/>
              </a:gradFill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425811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Theoretically how long does this take in the worst case scenario?</a:t>
            </a:r>
          </a:p>
          <a:p>
            <a:r>
              <a:rPr lang="en-US" dirty="0" smtClean="0"/>
              <a:t>Again let’s remember Big O</a:t>
            </a:r>
          </a:p>
          <a:p>
            <a:r>
              <a:rPr lang="en-US" dirty="0" smtClean="0"/>
              <a:t>One function (f(x)) is bounded by another (g(x)) given some large constant (M)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f(x)=O(g(x))\text{ as }x\to\infty\,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553465"/>
            <a:ext cx="5029200" cy="47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|f(x)| \le \; M |g(x)|\text{ for all }x \ge x_0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257800"/>
            <a:ext cx="5921829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65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assume the data structure has n elements in there.  Then how many times will this iteration run?</a:t>
            </a:r>
          </a:p>
        </p:txBody>
      </p:sp>
    </p:spTree>
    <p:extLst>
      <p:ext uri="{BB962C8B-B14F-4D97-AF65-F5344CB8AC3E}">
        <p14:creationId xmlns:p14="http://schemas.microsoft.com/office/powerpoint/2010/main" val="104752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for the smallest element = n</a:t>
            </a:r>
          </a:p>
          <a:p>
            <a:r>
              <a:rPr lang="en-US" dirty="0" smtClean="0"/>
              <a:t>Search for the next smallest = n-1</a:t>
            </a:r>
          </a:p>
          <a:p>
            <a:r>
              <a:rPr lang="en-US" dirty="0" smtClean="0"/>
              <a:t>Search for the next smallest = n-2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The final element =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87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add all of these searches together we can say it roughly takes n</a:t>
            </a:r>
            <a:r>
              <a:rPr lang="en-US" baseline="30000" dirty="0" smtClean="0"/>
              <a:t>2</a:t>
            </a:r>
            <a:r>
              <a:rPr lang="en-US" dirty="0" smtClean="0"/>
              <a:t> times to sort every element.</a:t>
            </a:r>
          </a:p>
          <a:p>
            <a:r>
              <a:rPr lang="en-US" dirty="0" smtClean="0"/>
              <a:t>Thus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7200" dirty="0" smtClean="0"/>
              <a:t>O(</a:t>
            </a:r>
            <a:r>
              <a:rPr lang="en-US" sz="7200" dirty="0"/>
              <a:t>n</a:t>
            </a:r>
            <a:r>
              <a:rPr lang="en-US" sz="7200" baseline="30000" dirty="0"/>
              <a:t>2</a:t>
            </a:r>
            <a:r>
              <a:rPr lang="en-US" sz="7200" dirty="0" smtClean="0"/>
              <a:t>)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64632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idea is you keep swapping values which are out of order until no more swaps are made</a:t>
            </a:r>
          </a:p>
          <a:p>
            <a:r>
              <a:rPr lang="en-US" dirty="0" smtClean="0"/>
              <a:t>The idea is the largest values “bubble up” to the top of the data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83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the two side-by-side elements if the right one is larger than the left one swap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871105"/>
              </p:ext>
            </p:extLst>
          </p:nvPr>
        </p:nvGraphicFramePr>
        <p:xfrm>
          <a:off x="1524000" y="37338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73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is larger than right. SWAP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620771"/>
              </p:ext>
            </p:extLst>
          </p:nvPr>
        </p:nvGraphicFramePr>
        <p:xfrm>
          <a:off x="1524000" y="37338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7" name="Curved Up Arrow 6"/>
          <p:cNvSpPr/>
          <p:nvPr/>
        </p:nvSpPr>
        <p:spPr>
          <a:xfrm>
            <a:off x="1676400" y="4572000"/>
            <a:ext cx="838200" cy="609600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Down Arrow 7"/>
          <p:cNvSpPr/>
          <p:nvPr/>
        </p:nvSpPr>
        <p:spPr>
          <a:xfrm flipH="1">
            <a:off x="1676400" y="3048000"/>
            <a:ext cx="838200" cy="609600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10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Scans through the data structure and finds the smallest element then swaps that element with the first element</a:t>
            </a:r>
          </a:p>
          <a:p>
            <a:r>
              <a:rPr lang="en-US" dirty="0" smtClean="0"/>
              <a:t>Then it looks for the next smallest and does the same</a:t>
            </a:r>
          </a:p>
          <a:p>
            <a:r>
              <a:rPr lang="en-US" dirty="0" smtClean="0"/>
              <a:t>This is repeated until the end of the data structure is reached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34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forward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826825"/>
              </p:ext>
            </p:extLst>
          </p:nvPr>
        </p:nvGraphicFramePr>
        <p:xfrm>
          <a:off x="1524000" y="37338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41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is larger than right SWAP!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354284"/>
              </p:ext>
            </p:extLst>
          </p:nvPr>
        </p:nvGraphicFramePr>
        <p:xfrm>
          <a:off x="1524000" y="37338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7" name="Curved Up Arrow 6"/>
          <p:cNvSpPr/>
          <p:nvPr/>
        </p:nvSpPr>
        <p:spPr>
          <a:xfrm>
            <a:off x="2286000" y="4572000"/>
            <a:ext cx="838200" cy="609600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Down Arrow 7"/>
          <p:cNvSpPr/>
          <p:nvPr/>
        </p:nvSpPr>
        <p:spPr>
          <a:xfrm flipH="1">
            <a:off x="2286000" y="3048000"/>
            <a:ext cx="838200" cy="609600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48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forward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527856"/>
              </p:ext>
            </p:extLst>
          </p:nvPr>
        </p:nvGraphicFramePr>
        <p:xfrm>
          <a:off x="1524000" y="37338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15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is larger than right. SWAP!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204834"/>
              </p:ext>
            </p:extLst>
          </p:nvPr>
        </p:nvGraphicFramePr>
        <p:xfrm>
          <a:off x="1524000" y="37338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7" name="Curved Up Arrow 6"/>
          <p:cNvSpPr/>
          <p:nvPr/>
        </p:nvSpPr>
        <p:spPr>
          <a:xfrm>
            <a:off x="2895600" y="4572000"/>
            <a:ext cx="838200" cy="609600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Down Arrow 7"/>
          <p:cNvSpPr/>
          <p:nvPr/>
        </p:nvSpPr>
        <p:spPr>
          <a:xfrm flipH="1">
            <a:off x="2895600" y="3048000"/>
            <a:ext cx="838200" cy="609600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84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forward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278699"/>
              </p:ext>
            </p:extLst>
          </p:nvPr>
        </p:nvGraphicFramePr>
        <p:xfrm>
          <a:off x="1524000" y="37338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65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is larger than right. SWAP!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077219"/>
              </p:ext>
            </p:extLst>
          </p:nvPr>
        </p:nvGraphicFramePr>
        <p:xfrm>
          <a:off x="1524000" y="37338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7" name="Curved Up Arrow 6"/>
          <p:cNvSpPr/>
          <p:nvPr/>
        </p:nvSpPr>
        <p:spPr>
          <a:xfrm>
            <a:off x="3581400" y="4572000"/>
            <a:ext cx="838200" cy="609600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Down Arrow 7"/>
          <p:cNvSpPr/>
          <p:nvPr/>
        </p:nvSpPr>
        <p:spPr>
          <a:xfrm flipH="1">
            <a:off x="3581400" y="3048000"/>
            <a:ext cx="838200" cy="609600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98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forward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734953"/>
              </p:ext>
            </p:extLst>
          </p:nvPr>
        </p:nvGraphicFramePr>
        <p:xfrm>
          <a:off x="1524000" y="37338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04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is larger than right. SWAP!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591427"/>
              </p:ext>
            </p:extLst>
          </p:nvPr>
        </p:nvGraphicFramePr>
        <p:xfrm>
          <a:off x="1524000" y="37338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7" name="Curved Up Arrow 6"/>
          <p:cNvSpPr/>
          <p:nvPr/>
        </p:nvSpPr>
        <p:spPr>
          <a:xfrm>
            <a:off x="4191000" y="4572000"/>
            <a:ext cx="838200" cy="609600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Down Arrow 7"/>
          <p:cNvSpPr/>
          <p:nvPr/>
        </p:nvSpPr>
        <p:spPr>
          <a:xfrm flipH="1">
            <a:off x="4191000" y="3048000"/>
            <a:ext cx="838200" cy="609600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34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forward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642685"/>
              </p:ext>
            </p:extLst>
          </p:nvPr>
        </p:nvGraphicFramePr>
        <p:xfrm>
          <a:off x="1524000" y="37338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4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is less than right so it is sorted.  Move forward.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371619"/>
              </p:ext>
            </p:extLst>
          </p:nvPr>
        </p:nvGraphicFramePr>
        <p:xfrm>
          <a:off x="1524000" y="37338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21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for the smallest element in the array since the smallest value goes first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681755"/>
              </p:ext>
            </p:extLst>
          </p:nvPr>
        </p:nvGraphicFramePr>
        <p:xfrm>
          <a:off x="1524000" y="37338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45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is larger than right. SWAP!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349425"/>
              </p:ext>
            </p:extLst>
          </p:nvPr>
        </p:nvGraphicFramePr>
        <p:xfrm>
          <a:off x="1524000" y="37338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7" name="Curved Up Arrow 6"/>
          <p:cNvSpPr/>
          <p:nvPr/>
        </p:nvSpPr>
        <p:spPr>
          <a:xfrm>
            <a:off x="5334000" y="4572000"/>
            <a:ext cx="838200" cy="609600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Down Arrow 7"/>
          <p:cNvSpPr/>
          <p:nvPr/>
        </p:nvSpPr>
        <p:spPr>
          <a:xfrm flipH="1">
            <a:off x="5334000" y="3048000"/>
            <a:ext cx="838200" cy="609600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5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forward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289015"/>
              </p:ext>
            </p:extLst>
          </p:nvPr>
        </p:nvGraphicFramePr>
        <p:xfrm>
          <a:off x="1524000" y="37338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65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is larger than right. SWAP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7046"/>
              </p:ext>
            </p:extLst>
          </p:nvPr>
        </p:nvGraphicFramePr>
        <p:xfrm>
          <a:off x="1524000" y="37338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7" name="Curved Up Arrow 6"/>
          <p:cNvSpPr/>
          <p:nvPr/>
        </p:nvSpPr>
        <p:spPr>
          <a:xfrm>
            <a:off x="5943600" y="4572000"/>
            <a:ext cx="838200" cy="609600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Down Arrow 7"/>
          <p:cNvSpPr/>
          <p:nvPr/>
        </p:nvSpPr>
        <p:spPr>
          <a:xfrm flipH="1">
            <a:off x="5943600" y="3048000"/>
            <a:ext cx="838200" cy="609600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22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forward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803684"/>
              </p:ext>
            </p:extLst>
          </p:nvPr>
        </p:nvGraphicFramePr>
        <p:xfrm>
          <a:off x="1524000" y="37338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87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is larger than right. SWAP!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388022"/>
              </p:ext>
            </p:extLst>
          </p:nvPr>
        </p:nvGraphicFramePr>
        <p:xfrm>
          <a:off x="1524000" y="37338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7" name="Curved Up Arrow 6"/>
          <p:cNvSpPr/>
          <p:nvPr/>
        </p:nvSpPr>
        <p:spPr>
          <a:xfrm>
            <a:off x="6629400" y="4572000"/>
            <a:ext cx="838200" cy="609600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Down Arrow 7"/>
          <p:cNvSpPr/>
          <p:nvPr/>
        </p:nvSpPr>
        <p:spPr>
          <a:xfrm flipH="1">
            <a:off x="6629400" y="3048000"/>
            <a:ext cx="838200" cy="609600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23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We’ve reached the end but since there was at least one swap the process has to start all over again from the beginning.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88453"/>
              </p:ext>
            </p:extLst>
          </p:nvPr>
        </p:nvGraphicFramePr>
        <p:xfrm>
          <a:off x="1524000" y="37338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92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4"/>
          <p:cNvSpPr>
            <a:spLocks noChangeArrowheads="1" noChangeShapeType="1" noTextEdit="1"/>
          </p:cNvSpPr>
          <p:nvPr/>
        </p:nvSpPr>
        <p:spPr bwMode="auto">
          <a:xfrm>
            <a:off x="2860675" y="1733550"/>
            <a:ext cx="4143375" cy="2889250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76472"/>
              </a:avLst>
            </a:prstTxWarp>
            <a:scene3d>
              <a:camera prst="legacyPerspectiveFront">
                <a:rot lat="19799980" lon="19439992" rev="0"/>
              </a:camera>
              <a:lightRig rig="legacyNormal2" dir="t"/>
            </a:scene3d>
            <a:sp3d extrusionH="354000" prstMaterial="legacyMatte">
              <a:extrusionClr>
                <a:srgbClr val="939676"/>
              </a:extrusionClr>
            </a:sp3d>
          </a:bodyPr>
          <a:lstStyle/>
          <a:p>
            <a:pPr algn="ctr"/>
            <a:r>
              <a:rPr lang="en-US" sz="3600" kern="10" dirty="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  <a:latin typeface="Impact"/>
              </a:rPr>
              <a:t>Example!</a:t>
            </a:r>
            <a:endParaRPr lang="en-US" sz="3600" kern="10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707070"/>
                  </a:gs>
                  <a:gs pos="50000">
                    <a:srgbClr val="FFFFFF"/>
                  </a:gs>
                  <a:gs pos="100000">
                    <a:srgbClr val="707070"/>
                  </a:gs>
                </a:gsLst>
                <a:lin ang="2700000" scaled="1"/>
              </a:gradFill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168743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Theoretically how long does Bubble Sort run in the worst case scenario?</a:t>
            </a:r>
          </a:p>
          <a:p>
            <a:r>
              <a:rPr lang="en-US" dirty="0" smtClean="0"/>
              <a:t>What is the worst case scenario for bubble sort?</a:t>
            </a:r>
          </a:p>
        </p:txBody>
      </p:sp>
    </p:spTree>
    <p:extLst>
      <p:ext uri="{BB962C8B-B14F-4D97-AF65-F5344CB8AC3E}">
        <p14:creationId xmlns:p14="http://schemas.microsoft.com/office/powerpoint/2010/main" val="220993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worst case scenario is we are given a data structure of n values that are sorted… Backwards</a:t>
            </a:r>
          </a:p>
          <a:p>
            <a:r>
              <a:rPr lang="en-US" dirty="0" smtClean="0"/>
              <a:t>Let’s examine the swaps involved with this case.</a:t>
            </a:r>
          </a:p>
        </p:txBody>
      </p:sp>
    </p:spTree>
    <p:extLst>
      <p:ext uri="{BB962C8B-B14F-4D97-AF65-F5344CB8AC3E}">
        <p14:creationId xmlns:p14="http://schemas.microsoft.com/office/powerpoint/2010/main" val="214222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first iteration takes n swaps</a:t>
            </a:r>
          </a:p>
          <a:p>
            <a:r>
              <a:rPr lang="en-US" dirty="0" smtClean="0"/>
              <a:t>The next takes n-1 swaps</a:t>
            </a:r>
          </a:p>
          <a:p>
            <a:r>
              <a:rPr lang="en-US" dirty="0" smtClean="0"/>
              <a:t>The next takes n-2 swaps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Finally 0 swaps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4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first value is assumed to be the smallest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904442"/>
              </p:ext>
            </p:extLst>
          </p:nvPr>
        </p:nvGraphicFramePr>
        <p:xfrm>
          <a:off x="1524000" y="37338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1676400" y="33528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1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add all of these swaps together we can say it roughly takes n</a:t>
            </a:r>
            <a:r>
              <a:rPr lang="en-US" baseline="30000" dirty="0" smtClean="0"/>
              <a:t>2</a:t>
            </a:r>
            <a:r>
              <a:rPr lang="en-US" dirty="0" smtClean="0"/>
              <a:t> times to sort every element.</a:t>
            </a:r>
          </a:p>
          <a:p>
            <a:r>
              <a:rPr lang="en-US" dirty="0" smtClean="0"/>
              <a:t>Thus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7200" dirty="0" smtClean="0"/>
              <a:t>O(</a:t>
            </a:r>
            <a:r>
              <a:rPr lang="en-US" sz="7200" dirty="0"/>
              <a:t>n</a:t>
            </a:r>
            <a:r>
              <a:rPr lang="en-US" sz="7200" baseline="30000" dirty="0"/>
              <a:t>2</a:t>
            </a:r>
            <a:r>
              <a:rPr lang="en-US" sz="7200" dirty="0" smtClean="0"/>
              <a:t>)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80686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4"/>
          <p:cNvSpPr>
            <a:spLocks noChangeArrowheads="1" noChangeShapeType="1" noTextEdit="1"/>
          </p:cNvSpPr>
          <p:nvPr/>
        </p:nvSpPr>
        <p:spPr bwMode="auto">
          <a:xfrm>
            <a:off x="2860675" y="1733550"/>
            <a:ext cx="4143375" cy="2889250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76472"/>
              </a:avLst>
            </a:prstTxWarp>
            <a:scene3d>
              <a:camera prst="legacyPerspectiveFront">
                <a:rot lat="19799980" lon="19439992" rev="0"/>
              </a:camera>
              <a:lightRig rig="legacyNormal2" dir="t"/>
            </a:scene3d>
            <a:sp3d extrusionH="354000" prstMaterial="legacyMatte">
              <a:extrusionClr>
                <a:srgbClr val="939676"/>
              </a:extrusionClr>
            </a:sp3d>
          </a:bodyPr>
          <a:lstStyle/>
          <a:p>
            <a:pPr algn="ctr"/>
            <a:r>
              <a:rPr lang="en-US" sz="3600" kern="10" dirty="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  <a:latin typeface="Impact"/>
              </a:rPr>
              <a:t>Can we do </a:t>
            </a:r>
          </a:p>
          <a:p>
            <a:pPr algn="ctr"/>
            <a:r>
              <a:rPr lang="en-US" sz="3600" kern="10" dirty="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  <a:latin typeface="Impact"/>
              </a:rPr>
              <a:t>Better?</a:t>
            </a:r>
            <a:endParaRPr lang="en-US" sz="3600" kern="10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707070"/>
                  </a:gs>
                  <a:gs pos="50000">
                    <a:srgbClr val="FFFFFF"/>
                  </a:gs>
                  <a:gs pos="100000">
                    <a:srgbClr val="707070"/>
                  </a:gs>
                </a:gsLst>
                <a:lin ang="2700000" scaled="1"/>
              </a:gradFill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334224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4"/>
          <p:cNvSpPr>
            <a:spLocks noChangeArrowheads="1" noChangeShapeType="1" noTextEdit="1"/>
          </p:cNvSpPr>
          <p:nvPr/>
        </p:nvSpPr>
        <p:spPr bwMode="auto">
          <a:xfrm>
            <a:off x="2860675" y="1733550"/>
            <a:ext cx="4143375" cy="2889250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76472"/>
              </a:avLst>
            </a:prstTxWarp>
            <a:scene3d>
              <a:camera prst="legacyPerspectiveFront">
                <a:rot lat="19799980" lon="19439992" rev="0"/>
              </a:camera>
              <a:lightRig rig="legacyNormal2" dir="t"/>
            </a:scene3d>
            <a:sp3d extrusionH="354000" prstMaterial="legacyMatte">
              <a:extrusionClr>
                <a:srgbClr val="939676"/>
              </a:extrusionClr>
            </a:sp3d>
          </a:bodyPr>
          <a:lstStyle/>
          <a:p>
            <a:pPr algn="ctr"/>
            <a:r>
              <a:rPr lang="en-US" sz="3600" kern="10" dirty="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  <a:latin typeface="Impact"/>
              </a:rPr>
              <a:t>Indeed!</a:t>
            </a:r>
            <a:endParaRPr lang="en-US" sz="3600" kern="10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707070"/>
                  </a:gs>
                  <a:gs pos="50000">
                    <a:srgbClr val="FFFFFF"/>
                  </a:gs>
                  <a:gs pos="100000">
                    <a:srgbClr val="707070"/>
                  </a:gs>
                </a:gsLst>
                <a:lin ang="2700000" scaled="1"/>
              </a:gradFill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315522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divide and conquer algorithm that splits apart a data structure in half over and over again and then finally merges the elements together piece by piece</a:t>
            </a:r>
          </a:p>
          <a:p>
            <a:r>
              <a:rPr lang="en-US" dirty="0" smtClean="0"/>
              <a:t>Similar concept to binary search but applied to sorting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32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 the structure in half until single elements remain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609592"/>
              </p:ext>
            </p:extLst>
          </p:nvPr>
        </p:nvGraphicFramePr>
        <p:xfrm>
          <a:off x="1524000" y="37338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904788"/>
              </p:ext>
            </p:extLst>
          </p:nvPr>
        </p:nvGraphicFramePr>
        <p:xfrm>
          <a:off x="1371600" y="5105400"/>
          <a:ext cx="304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194473"/>
              </p:ext>
            </p:extLst>
          </p:nvPr>
        </p:nvGraphicFramePr>
        <p:xfrm>
          <a:off x="4800600" y="5105400"/>
          <a:ext cx="304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H="1">
            <a:off x="4038600" y="4495800"/>
            <a:ext cx="1905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876800" y="44958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42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 the structure in half until single elements remain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296568"/>
              </p:ext>
            </p:extLst>
          </p:nvPr>
        </p:nvGraphicFramePr>
        <p:xfrm>
          <a:off x="1371600" y="3352800"/>
          <a:ext cx="304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318639"/>
              </p:ext>
            </p:extLst>
          </p:nvPr>
        </p:nvGraphicFramePr>
        <p:xfrm>
          <a:off x="4800600" y="3352800"/>
          <a:ext cx="304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377753"/>
              </p:ext>
            </p:extLst>
          </p:nvPr>
        </p:nvGraphicFramePr>
        <p:xfrm>
          <a:off x="609600" y="4724400"/>
          <a:ext cx="18288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951713"/>
              </p:ext>
            </p:extLst>
          </p:nvPr>
        </p:nvGraphicFramePr>
        <p:xfrm>
          <a:off x="3276600" y="47244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005589"/>
              </p:ext>
            </p:extLst>
          </p:nvPr>
        </p:nvGraphicFramePr>
        <p:xfrm>
          <a:off x="4876800" y="4724400"/>
          <a:ext cx="18288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63586"/>
              </p:ext>
            </p:extLst>
          </p:nvPr>
        </p:nvGraphicFramePr>
        <p:xfrm>
          <a:off x="7086600" y="47244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H="1">
            <a:off x="2209800" y="4114800"/>
            <a:ext cx="685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95600" y="4114800"/>
            <a:ext cx="609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943600" y="4114800"/>
            <a:ext cx="381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934200" y="4114800"/>
            <a:ext cx="457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46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 the structure in half until single elements remain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059611"/>
              </p:ext>
            </p:extLst>
          </p:nvPr>
        </p:nvGraphicFramePr>
        <p:xfrm>
          <a:off x="609600" y="3220720"/>
          <a:ext cx="18288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411230"/>
              </p:ext>
            </p:extLst>
          </p:nvPr>
        </p:nvGraphicFramePr>
        <p:xfrm>
          <a:off x="3276600" y="322072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969580"/>
              </p:ext>
            </p:extLst>
          </p:nvPr>
        </p:nvGraphicFramePr>
        <p:xfrm>
          <a:off x="4876800" y="3220720"/>
          <a:ext cx="18288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058895"/>
              </p:ext>
            </p:extLst>
          </p:nvPr>
        </p:nvGraphicFramePr>
        <p:xfrm>
          <a:off x="7086600" y="322072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055642"/>
              </p:ext>
            </p:extLst>
          </p:nvPr>
        </p:nvGraphicFramePr>
        <p:xfrm>
          <a:off x="381000" y="45720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730090"/>
              </p:ext>
            </p:extLst>
          </p:nvPr>
        </p:nvGraphicFramePr>
        <p:xfrm>
          <a:off x="1981200" y="4572000"/>
          <a:ext cx="609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103008"/>
              </p:ext>
            </p:extLst>
          </p:nvPr>
        </p:nvGraphicFramePr>
        <p:xfrm>
          <a:off x="3200400" y="4572000"/>
          <a:ext cx="609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347087"/>
              </p:ext>
            </p:extLst>
          </p:nvPr>
        </p:nvGraphicFramePr>
        <p:xfrm>
          <a:off x="3962400" y="4572000"/>
          <a:ext cx="609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929728"/>
              </p:ext>
            </p:extLst>
          </p:nvPr>
        </p:nvGraphicFramePr>
        <p:xfrm>
          <a:off x="4876800" y="45720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799451"/>
              </p:ext>
            </p:extLst>
          </p:nvPr>
        </p:nvGraphicFramePr>
        <p:xfrm>
          <a:off x="6324600" y="4572000"/>
          <a:ext cx="609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806546"/>
              </p:ext>
            </p:extLst>
          </p:nvPr>
        </p:nvGraphicFramePr>
        <p:xfrm>
          <a:off x="7162800" y="4572000"/>
          <a:ext cx="609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712019"/>
              </p:ext>
            </p:extLst>
          </p:nvPr>
        </p:nvGraphicFramePr>
        <p:xfrm>
          <a:off x="8001000" y="4572000"/>
          <a:ext cx="609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H="1">
            <a:off x="1219200" y="3962400"/>
            <a:ext cx="304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5" idx="0"/>
          </p:cNvCxnSpPr>
          <p:nvPr/>
        </p:nvCxnSpPr>
        <p:spPr>
          <a:xfrm>
            <a:off x="2057400" y="3962400"/>
            <a:ext cx="228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6" idx="0"/>
          </p:cNvCxnSpPr>
          <p:nvPr/>
        </p:nvCxnSpPr>
        <p:spPr>
          <a:xfrm flipH="1">
            <a:off x="3505200" y="3962400"/>
            <a:ext cx="76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9" idx="0"/>
          </p:cNvCxnSpPr>
          <p:nvPr/>
        </p:nvCxnSpPr>
        <p:spPr>
          <a:xfrm>
            <a:off x="4191000" y="3962400"/>
            <a:ext cx="76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0" idx="0"/>
          </p:cNvCxnSpPr>
          <p:nvPr/>
        </p:nvCxnSpPr>
        <p:spPr>
          <a:xfrm flipH="1">
            <a:off x="5486400" y="3962400"/>
            <a:ext cx="304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1" idx="0"/>
          </p:cNvCxnSpPr>
          <p:nvPr/>
        </p:nvCxnSpPr>
        <p:spPr>
          <a:xfrm>
            <a:off x="6400800" y="3962400"/>
            <a:ext cx="228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2" idx="0"/>
          </p:cNvCxnSpPr>
          <p:nvPr/>
        </p:nvCxnSpPr>
        <p:spPr>
          <a:xfrm>
            <a:off x="7467600" y="39624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7" idx="0"/>
          </p:cNvCxnSpPr>
          <p:nvPr/>
        </p:nvCxnSpPr>
        <p:spPr>
          <a:xfrm>
            <a:off x="8001000" y="3962400"/>
            <a:ext cx="304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27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the structure in half until single elements remain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860912"/>
              </p:ext>
            </p:extLst>
          </p:nvPr>
        </p:nvGraphicFramePr>
        <p:xfrm>
          <a:off x="609600" y="3220720"/>
          <a:ext cx="18288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236431"/>
              </p:ext>
            </p:extLst>
          </p:nvPr>
        </p:nvGraphicFramePr>
        <p:xfrm>
          <a:off x="3276600" y="322072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145922"/>
              </p:ext>
            </p:extLst>
          </p:nvPr>
        </p:nvGraphicFramePr>
        <p:xfrm>
          <a:off x="4876800" y="3220720"/>
          <a:ext cx="18288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50803"/>
              </p:ext>
            </p:extLst>
          </p:nvPr>
        </p:nvGraphicFramePr>
        <p:xfrm>
          <a:off x="7086600" y="322072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159705"/>
              </p:ext>
            </p:extLst>
          </p:nvPr>
        </p:nvGraphicFramePr>
        <p:xfrm>
          <a:off x="381000" y="45720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280339"/>
              </p:ext>
            </p:extLst>
          </p:nvPr>
        </p:nvGraphicFramePr>
        <p:xfrm>
          <a:off x="1981200" y="4572000"/>
          <a:ext cx="609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548293"/>
              </p:ext>
            </p:extLst>
          </p:nvPr>
        </p:nvGraphicFramePr>
        <p:xfrm>
          <a:off x="3200400" y="4572000"/>
          <a:ext cx="609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089867"/>
              </p:ext>
            </p:extLst>
          </p:nvPr>
        </p:nvGraphicFramePr>
        <p:xfrm>
          <a:off x="3962400" y="4572000"/>
          <a:ext cx="609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70440"/>
              </p:ext>
            </p:extLst>
          </p:nvPr>
        </p:nvGraphicFramePr>
        <p:xfrm>
          <a:off x="4876800" y="45720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729780"/>
              </p:ext>
            </p:extLst>
          </p:nvPr>
        </p:nvGraphicFramePr>
        <p:xfrm>
          <a:off x="6324600" y="4572000"/>
          <a:ext cx="609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630947"/>
              </p:ext>
            </p:extLst>
          </p:nvPr>
        </p:nvGraphicFramePr>
        <p:xfrm>
          <a:off x="7162800" y="4572000"/>
          <a:ext cx="609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11555"/>
              </p:ext>
            </p:extLst>
          </p:nvPr>
        </p:nvGraphicFramePr>
        <p:xfrm>
          <a:off x="8001000" y="4572000"/>
          <a:ext cx="609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H="1">
            <a:off x="1219200" y="3962400"/>
            <a:ext cx="304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5" idx="0"/>
          </p:cNvCxnSpPr>
          <p:nvPr/>
        </p:nvCxnSpPr>
        <p:spPr>
          <a:xfrm>
            <a:off x="2057400" y="3962400"/>
            <a:ext cx="228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6" idx="0"/>
          </p:cNvCxnSpPr>
          <p:nvPr/>
        </p:nvCxnSpPr>
        <p:spPr>
          <a:xfrm flipH="1">
            <a:off x="3505200" y="3962400"/>
            <a:ext cx="76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9" idx="0"/>
          </p:cNvCxnSpPr>
          <p:nvPr/>
        </p:nvCxnSpPr>
        <p:spPr>
          <a:xfrm>
            <a:off x="4191000" y="3962400"/>
            <a:ext cx="76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0" idx="0"/>
          </p:cNvCxnSpPr>
          <p:nvPr/>
        </p:nvCxnSpPr>
        <p:spPr>
          <a:xfrm flipH="1">
            <a:off x="5486400" y="3962400"/>
            <a:ext cx="304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1" idx="0"/>
          </p:cNvCxnSpPr>
          <p:nvPr/>
        </p:nvCxnSpPr>
        <p:spPr>
          <a:xfrm>
            <a:off x="6400800" y="3962400"/>
            <a:ext cx="228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2" idx="0"/>
          </p:cNvCxnSpPr>
          <p:nvPr/>
        </p:nvCxnSpPr>
        <p:spPr>
          <a:xfrm>
            <a:off x="7467600" y="39624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7" idx="0"/>
          </p:cNvCxnSpPr>
          <p:nvPr/>
        </p:nvCxnSpPr>
        <p:spPr>
          <a:xfrm>
            <a:off x="8001000" y="3962400"/>
            <a:ext cx="304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34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Finally we have single elements so we can start merging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108784"/>
              </p:ext>
            </p:extLst>
          </p:nvPr>
        </p:nvGraphicFramePr>
        <p:xfrm>
          <a:off x="1295400" y="3048000"/>
          <a:ext cx="609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338327"/>
              </p:ext>
            </p:extLst>
          </p:nvPr>
        </p:nvGraphicFramePr>
        <p:xfrm>
          <a:off x="2209800" y="3048000"/>
          <a:ext cx="609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80661"/>
              </p:ext>
            </p:extLst>
          </p:nvPr>
        </p:nvGraphicFramePr>
        <p:xfrm>
          <a:off x="3200400" y="3048000"/>
          <a:ext cx="609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954114"/>
              </p:ext>
            </p:extLst>
          </p:nvPr>
        </p:nvGraphicFramePr>
        <p:xfrm>
          <a:off x="4114800" y="3048000"/>
          <a:ext cx="609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537591"/>
              </p:ext>
            </p:extLst>
          </p:nvPr>
        </p:nvGraphicFramePr>
        <p:xfrm>
          <a:off x="5943600" y="3048000"/>
          <a:ext cx="609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397889"/>
              </p:ext>
            </p:extLst>
          </p:nvPr>
        </p:nvGraphicFramePr>
        <p:xfrm>
          <a:off x="6781800" y="3048000"/>
          <a:ext cx="609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923181"/>
              </p:ext>
            </p:extLst>
          </p:nvPr>
        </p:nvGraphicFramePr>
        <p:xfrm>
          <a:off x="7696200" y="3048000"/>
          <a:ext cx="609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796423"/>
              </p:ext>
            </p:extLst>
          </p:nvPr>
        </p:nvGraphicFramePr>
        <p:xfrm>
          <a:off x="8458200" y="3048000"/>
          <a:ext cx="609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69371"/>
              </p:ext>
            </p:extLst>
          </p:nvPr>
        </p:nvGraphicFramePr>
        <p:xfrm>
          <a:off x="457200" y="3048000"/>
          <a:ext cx="609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697098"/>
              </p:ext>
            </p:extLst>
          </p:nvPr>
        </p:nvGraphicFramePr>
        <p:xfrm>
          <a:off x="5029200" y="3048000"/>
          <a:ext cx="609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209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sort of hard to see how merging works in the first step as it’s just one comparison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616122"/>
              </p:ext>
            </p:extLst>
          </p:nvPr>
        </p:nvGraphicFramePr>
        <p:xfrm>
          <a:off x="1295400" y="3048000"/>
          <a:ext cx="609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88701"/>
              </p:ext>
            </p:extLst>
          </p:nvPr>
        </p:nvGraphicFramePr>
        <p:xfrm>
          <a:off x="2209800" y="3048000"/>
          <a:ext cx="609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157964"/>
              </p:ext>
            </p:extLst>
          </p:nvPr>
        </p:nvGraphicFramePr>
        <p:xfrm>
          <a:off x="3200400" y="3048000"/>
          <a:ext cx="609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44232"/>
              </p:ext>
            </p:extLst>
          </p:nvPr>
        </p:nvGraphicFramePr>
        <p:xfrm>
          <a:off x="4114800" y="3048000"/>
          <a:ext cx="609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285091"/>
              </p:ext>
            </p:extLst>
          </p:nvPr>
        </p:nvGraphicFramePr>
        <p:xfrm>
          <a:off x="5943600" y="3048000"/>
          <a:ext cx="609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009058"/>
              </p:ext>
            </p:extLst>
          </p:nvPr>
        </p:nvGraphicFramePr>
        <p:xfrm>
          <a:off x="6781800" y="3048000"/>
          <a:ext cx="609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480771"/>
              </p:ext>
            </p:extLst>
          </p:nvPr>
        </p:nvGraphicFramePr>
        <p:xfrm>
          <a:off x="7696200" y="3048000"/>
          <a:ext cx="609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041263"/>
              </p:ext>
            </p:extLst>
          </p:nvPr>
        </p:nvGraphicFramePr>
        <p:xfrm>
          <a:off x="8458200" y="3048000"/>
          <a:ext cx="609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538779"/>
              </p:ext>
            </p:extLst>
          </p:nvPr>
        </p:nvGraphicFramePr>
        <p:xfrm>
          <a:off x="457200" y="3048000"/>
          <a:ext cx="609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20475"/>
              </p:ext>
            </p:extLst>
          </p:nvPr>
        </p:nvGraphicFramePr>
        <p:xfrm>
          <a:off x="5029200" y="3048000"/>
          <a:ext cx="609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837488"/>
              </p:ext>
            </p:extLst>
          </p:nvPr>
        </p:nvGraphicFramePr>
        <p:xfrm>
          <a:off x="609600" y="45720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046577"/>
              </p:ext>
            </p:extLst>
          </p:nvPr>
        </p:nvGraphicFramePr>
        <p:xfrm>
          <a:off x="2362200" y="459232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687813"/>
              </p:ext>
            </p:extLst>
          </p:nvPr>
        </p:nvGraphicFramePr>
        <p:xfrm>
          <a:off x="4267200" y="45720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982252"/>
              </p:ext>
            </p:extLst>
          </p:nvPr>
        </p:nvGraphicFramePr>
        <p:xfrm>
          <a:off x="6019800" y="45720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869123"/>
              </p:ext>
            </p:extLst>
          </p:nvPr>
        </p:nvGraphicFramePr>
        <p:xfrm>
          <a:off x="7696200" y="45720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Straight Arrow Connector 19"/>
          <p:cNvCxnSpPr>
            <a:stCxn id="7" idx="2"/>
          </p:cNvCxnSpPr>
          <p:nvPr/>
        </p:nvCxnSpPr>
        <p:spPr>
          <a:xfrm>
            <a:off x="762000" y="3789680"/>
            <a:ext cx="609600" cy="782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990600" y="3810000"/>
            <a:ext cx="6858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14600" y="3810000"/>
            <a:ext cx="1524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276600" y="3810000"/>
            <a:ext cx="3048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419600" y="3810000"/>
            <a:ext cx="2286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5257800" y="3810000"/>
            <a:ext cx="1524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172200" y="3810000"/>
            <a:ext cx="7620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6400800" y="3810000"/>
            <a:ext cx="6858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001000" y="3789680"/>
            <a:ext cx="76200" cy="782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8610600" y="3789680"/>
            <a:ext cx="152400" cy="782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30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next value is examine and it is smaller than the first index, so that’s assumed to be the smallest value. Store that index.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10360"/>
              </p:ext>
            </p:extLst>
          </p:nvPr>
        </p:nvGraphicFramePr>
        <p:xfrm>
          <a:off x="1524000" y="37338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2286000" y="33528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idea of merging is for each smaller data structure we assume they have been sorted in the previous step.</a:t>
            </a:r>
          </a:p>
          <a:p>
            <a:r>
              <a:rPr lang="en-US" sz="2800" dirty="0" smtClean="0"/>
              <a:t>In this way we do not need to resort those data structure only sort them versus the others</a:t>
            </a:r>
            <a:endParaRPr lang="en-US" sz="28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930252"/>
              </p:ext>
            </p:extLst>
          </p:nvPr>
        </p:nvGraphicFramePr>
        <p:xfrm>
          <a:off x="609600" y="45720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680531"/>
              </p:ext>
            </p:extLst>
          </p:nvPr>
        </p:nvGraphicFramePr>
        <p:xfrm>
          <a:off x="2362200" y="459232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354772"/>
              </p:ext>
            </p:extLst>
          </p:nvPr>
        </p:nvGraphicFramePr>
        <p:xfrm>
          <a:off x="4267200" y="45720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519753"/>
              </p:ext>
            </p:extLst>
          </p:nvPr>
        </p:nvGraphicFramePr>
        <p:xfrm>
          <a:off x="6019800" y="45720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21539"/>
              </p:ext>
            </p:extLst>
          </p:nvPr>
        </p:nvGraphicFramePr>
        <p:xfrm>
          <a:off x="7696200" y="45720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747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Now we continue to merge</a:t>
            </a:r>
            <a:endParaRPr lang="en-US" sz="28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457201"/>
              </p:ext>
            </p:extLst>
          </p:nvPr>
        </p:nvGraphicFramePr>
        <p:xfrm>
          <a:off x="609600" y="27432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982170"/>
              </p:ext>
            </p:extLst>
          </p:nvPr>
        </p:nvGraphicFramePr>
        <p:xfrm>
          <a:off x="2362200" y="276352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375225"/>
              </p:ext>
            </p:extLst>
          </p:nvPr>
        </p:nvGraphicFramePr>
        <p:xfrm>
          <a:off x="4267200" y="27432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761774"/>
              </p:ext>
            </p:extLst>
          </p:nvPr>
        </p:nvGraphicFramePr>
        <p:xfrm>
          <a:off x="6019800" y="27432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759247"/>
              </p:ext>
            </p:extLst>
          </p:nvPr>
        </p:nvGraphicFramePr>
        <p:xfrm>
          <a:off x="7696200" y="27432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352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Check the first two values.  The smaller one is added to the new data structure and its index is moved forward.  The other remains the same</a:t>
            </a:r>
            <a:endParaRPr lang="en-US" sz="28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559336"/>
              </p:ext>
            </p:extLst>
          </p:nvPr>
        </p:nvGraphicFramePr>
        <p:xfrm>
          <a:off x="609600" y="35814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253653"/>
              </p:ext>
            </p:extLst>
          </p:nvPr>
        </p:nvGraphicFramePr>
        <p:xfrm>
          <a:off x="2362200" y="360172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768336"/>
              </p:ext>
            </p:extLst>
          </p:nvPr>
        </p:nvGraphicFramePr>
        <p:xfrm>
          <a:off x="4267200" y="35814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082771"/>
              </p:ext>
            </p:extLst>
          </p:nvPr>
        </p:nvGraphicFramePr>
        <p:xfrm>
          <a:off x="6019800" y="35814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434472"/>
              </p:ext>
            </p:extLst>
          </p:nvPr>
        </p:nvGraphicFramePr>
        <p:xfrm>
          <a:off x="7696200" y="35814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563592"/>
              </p:ext>
            </p:extLst>
          </p:nvPr>
        </p:nvGraphicFramePr>
        <p:xfrm>
          <a:off x="990600" y="5334000"/>
          <a:ext cx="2514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650"/>
                <a:gridCol w="628650"/>
                <a:gridCol w="628650"/>
                <a:gridCol w="628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Down Arrow 9"/>
          <p:cNvSpPr/>
          <p:nvPr/>
        </p:nvSpPr>
        <p:spPr>
          <a:xfrm>
            <a:off x="762000" y="32004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2514600" y="32004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1143000" y="49530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7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Check the indexed values.  The smaller one is added to the new data structure and its index is moved forward.  The other remains the same</a:t>
            </a:r>
            <a:endParaRPr lang="en-US" sz="28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002855"/>
              </p:ext>
            </p:extLst>
          </p:nvPr>
        </p:nvGraphicFramePr>
        <p:xfrm>
          <a:off x="609600" y="35814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535210"/>
              </p:ext>
            </p:extLst>
          </p:nvPr>
        </p:nvGraphicFramePr>
        <p:xfrm>
          <a:off x="2362200" y="360172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569416"/>
              </p:ext>
            </p:extLst>
          </p:nvPr>
        </p:nvGraphicFramePr>
        <p:xfrm>
          <a:off x="4267200" y="35814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475041"/>
              </p:ext>
            </p:extLst>
          </p:nvPr>
        </p:nvGraphicFramePr>
        <p:xfrm>
          <a:off x="6019800" y="35814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122814"/>
              </p:ext>
            </p:extLst>
          </p:nvPr>
        </p:nvGraphicFramePr>
        <p:xfrm>
          <a:off x="7696200" y="35814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369388"/>
              </p:ext>
            </p:extLst>
          </p:nvPr>
        </p:nvGraphicFramePr>
        <p:xfrm>
          <a:off x="990600" y="5334000"/>
          <a:ext cx="2514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650"/>
                <a:gridCol w="628650"/>
                <a:gridCol w="628650"/>
                <a:gridCol w="628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Down Arrow 9"/>
          <p:cNvSpPr/>
          <p:nvPr/>
        </p:nvSpPr>
        <p:spPr>
          <a:xfrm>
            <a:off x="1371600" y="32004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2514600" y="32004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1752600" y="49530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2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Check the indexed values.  The smaller one is added to the new data structure and its index is moved forward.  The other remains the same</a:t>
            </a:r>
            <a:endParaRPr lang="en-US" sz="28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794872"/>
              </p:ext>
            </p:extLst>
          </p:nvPr>
        </p:nvGraphicFramePr>
        <p:xfrm>
          <a:off x="609600" y="35814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361645"/>
              </p:ext>
            </p:extLst>
          </p:nvPr>
        </p:nvGraphicFramePr>
        <p:xfrm>
          <a:off x="2362200" y="360172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140068"/>
              </p:ext>
            </p:extLst>
          </p:nvPr>
        </p:nvGraphicFramePr>
        <p:xfrm>
          <a:off x="4267200" y="35814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249874"/>
              </p:ext>
            </p:extLst>
          </p:nvPr>
        </p:nvGraphicFramePr>
        <p:xfrm>
          <a:off x="6019800" y="35814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974790"/>
              </p:ext>
            </p:extLst>
          </p:nvPr>
        </p:nvGraphicFramePr>
        <p:xfrm>
          <a:off x="7696200" y="35814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00730"/>
              </p:ext>
            </p:extLst>
          </p:nvPr>
        </p:nvGraphicFramePr>
        <p:xfrm>
          <a:off x="990600" y="5334000"/>
          <a:ext cx="2514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650"/>
                <a:gridCol w="628650"/>
                <a:gridCol w="628650"/>
                <a:gridCol w="628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Down Arrow 9"/>
          <p:cNvSpPr/>
          <p:nvPr/>
        </p:nvSpPr>
        <p:spPr>
          <a:xfrm>
            <a:off x="1371600" y="32004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3124200" y="32004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2438400" y="49530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5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second data structure reached its end so the rest of the first data structure is simply added to the end</a:t>
            </a:r>
            <a:endParaRPr lang="en-US" sz="28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3671"/>
              </p:ext>
            </p:extLst>
          </p:nvPr>
        </p:nvGraphicFramePr>
        <p:xfrm>
          <a:off x="609600" y="35814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800703"/>
              </p:ext>
            </p:extLst>
          </p:nvPr>
        </p:nvGraphicFramePr>
        <p:xfrm>
          <a:off x="2362200" y="360172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621078"/>
              </p:ext>
            </p:extLst>
          </p:nvPr>
        </p:nvGraphicFramePr>
        <p:xfrm>
          <a:off x="4267200" y="35814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260728"/>
              </p:ext>
            </p:extLst>
          </p:nvPr>
        </p:nvGraphicFramePr>
        <p:xfrm>
          <a:off x="6019800" y="35814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608865"/>
              </p:ext>
            </p:extLst>
          </p:nvPr>
        </p:nvGraphicFramePr>
        <p:xfrm>
          <a:off x="7696200" y="35814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917830"/>
              </p:ext>
            </p:extLst>
          </p:nvPr>
        </p:nvGraphicFramePr>
        <p:xfrm>
          <a:off x="990600" y="5334000"/>
          <a:ext cx="2514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650"/>
                <a:gridCol w="628650"/>
                <a:gridCol w="628650"/>
                <a:gridCol w="628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Down Arrow 9"/>
          <p:cNvSpPr/>
          <p:nvPr/>
        </p:nvSpPr>
        <p:spPr>
          <a:xfrm>
            <a:off x="1371600" y="32004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3048000" y="49530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1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second data structure reached its end so the rest of the first data structure is simply added to the end</a:t>
            </a:r>
            <a:endParaRPr lang="en-US" sz="28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093061"/>
              </p:ext>
            </p:extLst>
          </p:nvPr>
        </p:nvGraphicFramePr>
        <p:xfrm>
          <a:off x="609600" y="35814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888982"/>
              </p:ext>
            </p:extLst>
          </p:nvPr>
        </p:nvGraphicFramePr>
        <p:xfrm>
          <a:off x="2362200" y="360172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49139"/>
              </p:ext>
            </p:extLst>
          </p:nvPr>
        </p:nvGraphicFramePr>
        <p:xfrm>
          <a:off x="4267200" y="35814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085260"/>
              </p:ext>
            </p:extLst>
          </p:nvPr>
        </p:nvGraphicFramePr>
        <p:xfrm>
          <a:off x="6019800" y="35814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410297"/>
              </p:ext>
            </p:extLst>
          </p:nvPr>
        </p:nvGraphicFramePr>
        <p:xfrm>
          <a:off x="7696200" y="35814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962436"/>
              </p:ext>
            </p:extLst>
          </p:nvPr>
        </p:nvGraphicFramePr>
        <p:xfrm>
          <a:off x="990600" y="5334000"/>
          <a:ext cx="2514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650"/>
                <a:gridCol w="628650"/>
                <a:gridCol w="628650"/>
                <a:gridCol w="628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1447800" y="4343400"/>
            <a:ext cx="5334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590800" y="4343400"/>
            <a:ext cx="457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5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Similarly let’s look at the next merge</a:t>
            </a:r>
            <a:endParaRPr lang="en-US" sz="28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562212"/>
              </p:ext>
            </p:extLst>
          </p:nvPr>
        </p:nvGraphicFramePr>
        <p:xfrm>
          <a:off x="609600" y="35814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053417"/>
              </p:ext>
            </p:extLst>
          </p:nvPr>
        </p:nvGraphicFramePr>
        <p:xfrm>
          <a:off x="2362200" y="360172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244034"/>
              </p:ext>
            </p:extLst>
          </p:nvPr>
        </p:nvGraphicFramePr>
        <p:xfrm>
          <a:off x="4267200" y="35814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987029"/>
              </p:ext>
            </p:extLst>
          </p:nvPr>
        </p:nvGraphicFramePr>
        <p:xfrm>
          <a:off x="6019800" y="35814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248341"/>
              </p:ext>
            </p:extLst>
          </p:nvPr>
        </p:nvGraphicFramePr>
        <p:xfrm>
          <a:off x="7696200" y="35814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45520"/>
              </p:ext>
            </p:extLst>
          </p:nvPr>
        </p:nvGraphicFramePr>
        <p:xfrm>
          <a:off x="990600" y="5334000"/>
          <a:ext cx="2514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650"/>
                <a:gridCol w="628650"/>
                <a:gridCol w="628650"/>
                <a:gridCol w="628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1447800" y="4343400"/>
            <a:ext cx="5334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590800" y="4343400"/>
            <a:ext cx="457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986566"/>
              </p:ext>
            </p:extLst>
          </p:nvPr>
        </p:nvGraphicFramePr>
        <p:xfrm>
          <a:off x="4572000" y="5334000"/>
          <a:ext cx="2514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650"/>
                <a:gridCol w="628650"/>
                <a:gridCol w="628650"/>
                <a:gridCol w="628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Down Arrow 12"/>
          <p:cNvSpPr/>
          <p:nvPr/>
        </p:nvSpPr>
        <p:spPr>
          <a:xfrm>
            <a:off x="4419600" y="3184071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6172200" y="3184071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4724400" y="49530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5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Similarly let’s look at the next merge</a:t>
            </a:r>
            <a:endParaRPr lang="en-US" sz="28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012711"/>
              </p:ext>
            </p:extLst>
          </p:nvPr>
        </p:nvGraphicFramePr>
        <p:xfrm>
          <a:off x="609600" y="35814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514496"/>
              </p:ext>
            </p:extLst>
          </p:nvPr>
        </p:nvGraphicFramePr>
        <p:xfrm>
          <a:off x="2362200" y="360172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014477"/>
              </p:ext>
            </p:extLst>
          </p:nvPr>
        </p:nvGraphicFramePr>
        <p:xfrm>
          <a:off x="4267200" y="35814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469159"/>
              </p:ext>
            </p:extLst>
          </p:nvPr>
        </p:nvGraphicFramePr>
        <p:xfrm>
          <a:off x="6019800" y="35814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008654"/>
              </p:ext>
            </p:extLst>
          </p:nvPr>
        </p:nvGraphicFramePr>
        <p:xfrm>
          <a:off x="7696200" y="35814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329287"/>
              </p:ext>
            </p:extLst>
          </p:nvPr>
        </p:nvGraphicFramePr>
        <p:xfrm>
          <a:off x="990600" y="5334000"/>
          <a:ext cx="2514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650"/>
                <a:gridCol w="628650"/>
                <a:gridCol w="628650"/>
                <a:gridCol w="628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1447800" y="4343400"/>
            <a:ext cx="5334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590800" y="4343400"/>
            <a:ext cx="457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038189"/>
              </p:ext>
            </p:extLst>
          </p:nvPr>
        </p:nvGraphicFramePr>
        <p:xfrm>
          <a:off x="4572000" y="5334000"/>
          <a:ext cx="2514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650"/>
                <a:gridCol w="628650"/>
                <a:gridCol w="628650"/>
                <a:gridCol w="628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Down Arrow 12"/>
          <p:cNvSpPr/>
          <p:nvPr/>
        </p:nvSpPr>
        <p:spPr>
          <a:xfrm>
            <a:off x="4419600" y="3184071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6781800" y="3184071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5334000" y="49530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1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Similarly let’s look at the next merge</a:t>
            </a:r>
            <a:endParaRPr lang="en-US" sz="28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070061"/>
              </p:ext>
            </p:extLst>
          </p:nvPr>
        </p:nvGraphicFramePr>
        <p:xfrm>
          <a:off x="609600" y="35814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347518"/>
              </p:ext>
            </p:extLst>
          </p:nvPr>
        </p:nvGraphicFramePr>
        <p:xfrm>
          <a:off x="2362200" y="360172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896560"/>
              </p:ext>
            </p:extLst>
          </p:nvPr>
        </p:nvGraphicFramePr>
        <p:xfrm>
          <a:off x="4267200" y="35814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186616"/>
              </p:ext>
            </p:extLst>
          </p:nvPr>
        </p:nvGraphicFramePr>
        <p:xfrm>
          <a:off x="6019800" y="35814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355655"/>
              </p:ext>
            </p:extLst>
          </p:nvPr>
        </p:nvGraphicFramePr>
        <p:xfrm>
          <a:off x="7696200" y="35814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466299"/>
              </p:ext>
            </p:extLst>
          </p:nvPr>
        </p:nvGraphicFramePr>
        <p:xfrm>
          <a:off x="990600" y="5334000"/>
          <a:ext cx="2514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650"/>
                <a:gridCol w="628650"/>
                <a:gridCol w="628650"/>
                <a:gridCol w="628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1447800" y="4343400"/>
            <a:ext cx="5334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590800" y="4343400"/>
            <a:ext cx="457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677348"/>
              </p:ext>
            </p:extLst>
          </p:nvPr>
        </p:nvGraphicFramePr>
        <p:xfrm>
          <a:off x="4572000" y="5334000"/>
          <a:ext cx="2514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650"/>
                <a:gridCol w="628650"/>
                <a:gridCol w="628650"/>
                <a:gridCol w="628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Down Arrow 12"/>
          <p:cNvSpPr/>
          <p:nvPr/>
        </p:nvSpPr>
        <p:spPr>
          <a:xfrm>
            <a:off x="5029200" y="3184071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6781800" y="3184071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5943600" y="49530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9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value is larger, so keep going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390697"/>
              </p:ext>
            </p:extLst>
          </p:nvPr>
        </p:nvGraphicFramePr>
        <p:xfrm>
          <a:off x="1524000" y="37338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2895600" y="33528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0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Similarly let’s look at the next merge</a:t>
            </a:r>
            <a:endParaRPr lang="en-US" sz="28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94976"/>
              </p:ext>
            </p:extLst>
          </p:nvPr>
        </p:nvGraphicFramePr>
        <p:xfrm>
          <a:off x="609600" y="35814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759709"/>
              </p:ext>
            </p:extLst>
          </p:nvPr>
        </p:nvGraphicFramePr>
        <p:xfrm>
          <a:off x="2362200" y="360172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340407"/>
              </p:ext>
            </p:extLst>
          </p:nvPr>
        </p:nvGraphicFramePr>
        <p:xfrm>
          <a:off x="4267200" y="35814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43450"/>
              </p:ext>
            </p:extLst>
          </p:nvPr>
        </p:nvGraphicFramePr>
        <p:xfrm>
          <a:off x="6019800" y="35814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023411"/>
              </p:ext>
            </p:extLst>
          </p:nvPr>
        </p:nvGraphicFramePr>
        <p:xfrm>
          <a:off x="7696200" y="35814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900526"/>
              </p:ext>
            </p:extLst>
          </p:nvPr>
        </p:nvGraphicFramePr>
        <p:xfrm>
          <a:off x="990600" y="5334000"/>
          <a:ext cx="2514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650"/>
                <a:gridCol w="628650"/>
                <a:gridCol w="628650"/>
                <a:gridCol w="628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1447800" y="4343400"/>
            <a:ext cx="5334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590800" y="4343400"/>
            <a:ext cx="457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98028"/>
              </p:ext>
            </p:extLst>
          </p:nvPr>
        </p:nvGraphicFramePr>
        <p:xfrm>
          <a:off x="4572000" y="5334000"/>
          <a:ext cx="2514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650"/>
                <a:gridCol w="628650"/>
                <a:gridCol w="628650"/>
                <a:gridCol w="628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Down Arrow 16"/>
          <p:cNvSpPr/>
          <p:nvPr/>
        </p:nvSpPr>
        <p:spPr>
          <a:xfrm>
            <a:off x="6781800" y="3184071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6629400" y="49530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1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Similarly let’s look at the next merge</a:t>
            </a:r>
            <a:endParaRPr lang="en-US" sz="28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126232"/>
              </p:ext>
            </p:extLst>
          </p:nvPr>
        </p:nvGraphicFramePr>
        <p:xfrm>
          <a:off x="609600" y="35814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39299"/>
              </p:ext>
            </p:extLst>
          </p:nvPr>
        </p:nvGraphicFramePr>
        <p:xfrm>
          <a:off x="2362200" y="360172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836409"/>
              </p:ext>
            </p:extLst>
          </p:nvPr>
        </p:nvGraphicFramePr>
        <p:xfrm>
          <a:off x="4267200" y="35814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310737"/>
              </p:ext>
            </p:extLst>
          </p:nvPr>
        </p:nvGraphicFramePr>
        <p:xfrm>
          <a:off x="6019800" y="35814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686535"/>
              </p:ext>
            </p:extLst>
          </p:nvPr>
        </p:nvGraphicFramePr>
        <p:xfrm>
          <a:off x="7696200" y="35814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459389"/>
              </p:ext>
            </p:extLst>
          </p:nvPr>
        </p:nvGraphicFramePr>
        <p:xfrm>
          <a:off x="990600" y="5334000"/>
          <a:ext cx="2514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650"/>
                <a:gridCol w="628650"/>
                <a:gridCol w="628650"/>
                <a:gridCol w="628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1447800" y="4343400"/>
            <a:ext cx="5334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590800" y="4343400"/>
            <a:ext cx="457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325566"/>
              </p:ext>
            </p:extLst>
          </p:nvPr>
        </p:nvGraphicFramePr>
        <p:xfrm>
          <a:off x="4572000" y="5334000"/>
          <a:ext cx="2514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650"/>
                <a:gridCol w="628650"/>
                <a:gridCol w="628650"/>
                <a:gridCol w="628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>
            <a:off x="4876800" y="4343400"/>
            <a:ext cx="5334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324600" y="4343400"/>
            <a:ext cx="457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62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And the next one</a:t>
            </a:r>
            <a:endParaRPr lang="en-US" sz="28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490579"/>
              </p:ext>
            </p:extLst>
          </p:nvPr>
        </p:nvGraphicFramePr>
        <p:xfrm>
          <a:off x="7696200" y="35814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633788"/>
              </p:ext>
            </p:extLst>
          </p:nvPr>
        </p:nvGraphicFramePr>
        <p:xfrm>
          <a:off x="990600" y="3601720"/>
          <a:ext cx="2514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650"/>
                <a:gridCol w="628650"/>
                <a:gridCol w="628650"/>
                <a:gridCol w="628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186405"/>
              </p:ext>
            </p:extLst>
          </p:nvPr>
        </p:nvGraphicFramePr>
        <p:xfrm>
          <a:off x="4572000" y="3581400"/>
          <a:ext cx="2514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650"/>
                <a:gridCol w="628650"/>
                <a:gridCol w="628650"/>
                <a:gridCol w="628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120101"/>
              </p:ext>
            </p:extLst>
          </p:nvPr>
        </p:nvGraphicFramePr>
        <p:xfrm>
          <a:off x="1600200" y="5029200"/>
          <a:ext cx="502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650"/>
                <a:gridCol w="628650"/>
                <a:gridCol w="628650"/>
                <a:gridCol w="628650"/>
                <a:gridCol w="628650"/>
                <a:gridCol w="628650"/>
                <a:gridCol w="628650"/>
                <a:gridCol w="628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Down Arrow 19"/>
          <p:cNvSpPr/>
          <p:nvPr/>
        </p:nvSpPr>
        <p:spPr>
          <a:xfrm>
            <a:off x="1143000" y="3184071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4724400" y="3184071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1752600" y="46482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And the next one</a:t>
            </a:r>
            <a:endParaRPr lang="en-US" sz="28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173582"/>
              </p:ext>
            </p:extLst>
          </p:nvPr>
        </p:nvGraphicFramePr>
        <p:xfrm>
          <a:off x="7696200" y="35814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136132"/>
              </p:ext>
            </p:extLst>
          </p:nvPr>
        </p:nvGraphicFramePr>
        <p:xfrm>
          <a:off x="990600" y="3601720"/>
          <a:ext cx="2514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650"/>
                <a:gridCol w="628650"/>
                <a:gridCol w="628650"/>
                <a:gridCol w="628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455653"/>
              </p:ext>
            </p:extLst>
          </p:nvPr>
        </p:nvGraphicFramePr>
        <p:xfrm>
          <a:off x="4572000" y="3581400"/>
          <a:ext cx="2514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650"/>
                <a:gridCol w="628650"/>
                <a:gridCol w="628650"/>
                <a:gridCol w="628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426298"/>
              </p:ext>
            </p:extLst>
          </p:nvPr>
        </p:nvGraphicFramePr>
        <p:xfrm>
          <a:off x="1600200" y="5029200"/>
          <a:ext cx="502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650"/>
                <a:gridCol w="628650"/>
                <a:gridCol w="628650"/>
                <a:gridCol w="628650"/>
                <a:gridCol w="628650"/>
                <a:gridCol w="628650"/>
                <a:gridCol w="628650"/>
                <a:gridCol w="628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Down Arrow 19"/>
          <p:cNvSpPr/>
          <p:nvPr/>
        </p:nvSpPr>
        <p:spPr>
          <a:xfrm>
            <a:off x="1143000" y="3184071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5334000" y="3184071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2362200" y="46482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9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And the next one</a:t>
            </a:r>
            <a:endParaRPr lang="en-US" sz="28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635889"/>
              </p:ext>
            </p:extLst>
          </p:nvPr>
        </p:nvGraphicFramePr>
        <p:xfrm>
          <a:off x="7696200" y="35814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247931"/>
              </p:ext>
            </p:extLst>
          </p:nvPr>
        </p:nvGraphicFramePr>
        <p:xfrm>
          <a:off x="990600" y="3601720"/>
          <a:ext cx="2514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650"/>
                <a:gridCol w="628650"/>
                <a:gridCol w="628650"/>
                <a:gridCol w="628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218408"/>
              </p:ext>
            </p:extLst>
          </p:nvPr>
        </p:nvGraphicFramePr>
        <p:xfrm>
          <a:off x="4572000" y="3581400"/>
          <a:ext cx="2514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650"/>
                <a:gridCol w="628650"/>
                <a:gridCol w="628650"/>
                <a:gridCol w="628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70780"/>
              </p:ext>
            </p:extLst>
          </p:nvPr>
        </p:nvGraphicFramePr>
        <p:xfrm>
          <a:off x="1600200" y="5029200"/>
          <a:ext cx="502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650"/>
                <a:gridCol w="628650"/>
                <a:gridCol w="628650"/>
                <a:gridCol w="628650"/>
                <a:gridCol w="628650"/>
                <a:gridCol w="628650"/>
                <a:gridCol w="628650"/>
                <a:gridCol w="628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Down Arrow 19"/>
          <p:cNvSpPr/>
          <p:nvPr/>
        </p:nvSpPr>
        <p:spPr>
          <a:xfrm>
            <a:off x="1143000" y="3184071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6019800" y="3184071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3048000" y="46482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2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And the next one</a:t>
            </a:r>
            <a:endParaRPr lang="en-US" sz="28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120703"/>
              </p:ext>
            </p:extLst>
          </p:nvPr>
        </p:nvGraphicFramePr>
        <p:xfrm>
          <a:off x="7696200" y="35814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951035"/>
              </p:ext>
            </p:extLst>
          </p:nvPr>
        </p:nvGraphicFramePr>
        <p:xfrm>
          <a:off x="990600" y="3601720"/>
          <a:ext cx="2514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650"/>
                <a:gridCol w="628650"/>
                <a:gridCol w="628650"/>
                <a:gridCol w="628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200225"/>
              </p:ext>
            </p:extLst>
          </p:nvPr>
        </p:nvGraphicFramePr>
        <p:xfrm>
          <a:off x="4572000" y="3581400"/>
          <a:ext cx="2514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650"/>
                <a:gridCol w="628650"/>
                <a:gridCol w="628650"/>
                <a:gridCol w="628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773354"/>
              </p:ext>
            </p:extLst>
          </p:nvPr>
        </p:nvGraphicFramePr>
        <p:xfrm>
          <a:off x="1600200" y="5029200"/>
          <a:ext cx="502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650"/>
                <a:gridCol w="628650"/>
                <a:gridCol w="628650"/>
                <a:gridCol w="628650"/>
                <a:gridCol w="628650"/>
                <a:gridCol w="628650"/>
                <a:gridCol w="628650"/>
                <a:gridCol w="628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Down Arrow 19"/>
          <p:cNvSpPr/>
          <p:nvPr/>
        </p:nvSpPr>
        <p:spPr>
          <a:xfrm>
            <a:off x="1143000" y="3184071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6629400" y="3184071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3657600" y="46482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54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And the next one</a:t>
            </a:r>
            <a:endParaRPr lang="en-US" sz="28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158219"/>
              </p:ext>
            </p:extLst>
          </p:nvPr>
        </p:nvGraphicFramePr>
        <p:xfrm>
          <a:off x="7696200" y="35814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821672"/>
              </p:ext>
            </p:extLst>
          </p:nvPr>
        </p:nvGraphicFramePr>
        <p:xfrm>
          <a:off x="990600" y="3601720"/>
          <a:ext cx="2514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650"/>
                <a:gridCol w="628650"/>
                <a:gridCol w="628650"/>
                <a:gridCol w="628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752512"/>
              </p:ext>
            </p:extLst>
          </p:nvPr>
        </p:nvGraphicFramePr>
        <p:xfrm>
          <a:off x="4572000" y="3581400"/>
          <a:ext cx="2514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650"/>
                <a:gridCol w="628650"/>
                <a:gridCol w="628650"/>
                <a:gridCol w="628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401110"/>
              </p:ext>
            </p:extLst>
          </p:nvPr>
        </p:nvGraphicFramePr>
        <p:xfrm>
          <a:off x="1600200" y="5029200"/>
          <a:ext cx="502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650"/>
                <a:gridCol w="628650"/>
                <a:gridCol w="628650"/>
                <a:gridCol w="628650"/>
                <a:gridCol w="628650"/>
                <a:gridCol w="628650"/>
                <a:gridCol w="628650"/>
                <a:gridCol w="628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Down Arrow 19"/>
          <p:cNvSpPr/>
          <p:nvPr/>
        </p:nvSpPr>
        <p:spPr>
          <a:xfrm>
            <a:off x="1752600" y="3184071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6629400" y="3184071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4267200" y="46482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9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And the next one</a:t>
            </a:r>
            <a:endParaRPr lang="en-US" sz="28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582874"/>
              </p:ext>
            </p:extLst>
          </p:nvPr>
        </p:nvGraphicFramePr>
        <p:xfrm>
          <a:off x="7696200" y="35814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18668"/>
              </p:ext>
            </p:extLst>
          </p:nvPr>
        </p:nvGraphicFramePr>
        <p:xfrm>
          <a:off x="990600" y="3601720"/>
          <a:ext cx="2514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650"/>
                <a:gridCol w="628650"/>
                <a:gridCol w="628650"/>
                <a:gridCol w="628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3181"/>
              </p:ext>
            </p:extLst>
          </p:nvPr>
        </p:nvGraphicFramePr>
        <p:xfrm>
          <a:off x="4572000" y="3581400"/>
          <a:ext cx="2514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650"/>
                <a:gridCol w="628650"/>
                <a:gridCol w="628650"/>
                <a:gridCol w="628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400730"/>
              </p:ext>
            </p:extLst>
          </p:nvPr>
        </p:nvGraphicFramePr>
        <p:xfrm>
          <a:off x="1600200" y="5029200"/>
          <a:ext cx="502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650"/>
                <a:gridCol w="628650"/>
                <a:gridCol w="628650"/>
                <a:gridCol w="628650"/>
                <a:gridCol w="628650"/>
                <a:gridCol w="628650"/>
                <a:gridCol w="628650"/>
                <a:gridCol w="628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Down Arrow 19"/>
          <p:cNvSpPr/>
          <p:nvPr/>
        </p:nvSpPr>
        <p:spPr>
          <a:xfrm>
            <a:off x="2362200" y="3184071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6629400" y="3184071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4876800" y="46482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5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And the next one</a:t>
            </a:r>
            <a:endParaRPr lang="en-US" sz="28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862873"/>
              </p:ext>
            </p:extLst>
          </p:nvPr>
        </p:nvGraphicFramePr>
        <p:xfrm>
          <a:off x="7696200" y="35814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428217"/>
              </p:ext>
            </p:extLst>
          </p:nvPr>
        </p:nvGraphicFramePr>
        <p:xfrm>
          <a:off x="990600" y="3601720"/>
          <a:ext cx="2514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650"/>
                <a:gridCol w="628650"/>
                <a:gridCol w="628650"/>
                <a:gridCol w="628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34160"/>
              </p:ext>
            </p:extLst>
          </p:nvPr>
        </p:nvGraphicFramePr>
        <p:xfrm>
          <a:off x="4572000" y="3581400"/>
          <a:ext cx="2514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650"/>
                <a:gridCol w="628650"/>
                <a:gridCol w="628650"/>
                <a:gridCol w="628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673258"/>
              </p:ext>
            </p:extLst>
          </p:nvPr>
        </p:nvGraphicFramePr>
        <p:xfrm>
          <a:off x="1600200" y="5029200"/>
          <a:ext cx="502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650"/>
                <a:gridCol w="628650"/>
                <a:gridCol w="628650"/>
                <a:gridCol w="628650"/>
                <a:gridCol w="628650"/>
                <a:gridCol w="628650"/>
                <a:gridCol w="628650"/>
                <a:gridCol w="628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Down Arrow 19"/>
          <p:cNvSpPr/>
          <p:nvPr/>
        </p:nvSpPr>
        <p:spPr>
          <a:xfrm>
            <a:off x="2971800" y="3184071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6629400" y="3184071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5486400" y="46482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7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And the next one</a:t>
            </a:r>
            <a:endParaRPr lang="en-US" sz="28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754925"/>
              </p:ext>
            </p:extLst>
          </p:nvPr>
        </p:nvGraphicFramePr>
        <p:xfrm>
          <a:off x="7696200" y="35814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718242"/>
              </p:ext>
            </p:extLst>
          </p:nvPr>
        </p:nvGraphicFramePr>
        <p:xfrm>
          <a:off x="990600" y="3601720"/>
          <a:ext cx="2514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650"/>
                <a:gridCol w="628650"/>
                <a:gridCol w="628650"/>
                <a:gridCol w="628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174307"/>
              </p:ext>
            </p:extLst>
          </p:nvPr>
        </p:nvGraphicFramePr>
        <p:xfrm>
          <a:off x="4572000" y="3581400"/>
          <a:ext cx="2514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650"/>
                <a:gridCol w="628650"/>
                <a:gridCol w="628650"/>
                <a:gridCol w="628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311025"/>
              </p:ext>
            </p:extLst>
          </p:nvPr>
        </p:nvGraphicFramePr>
        <p:xfrm>
          <a:off x="1600200" y="5029200"/>
          <a:ext cx="502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650"/>
                <a:gridCol w="628650"/>
                <a:gridCol w="628650"/>
                <a:gridCol w="628650"/>
                <a:gridCol w="628650"/>
                <a:gridCol w="628650"/>
                <a:gridCol w="628650"/>
                <a:gridCol w="628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Down Arrow 22"/>
          <p:cNvSpPr/>
          <p:nvPr/>
        </p:nvSpPr>
        <p:spPr>
          <a:xfrm>
            <a:off x="6629400" y="3184071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6172200" y="46482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7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value is larger, so keep going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567777"/>
              </p:ext>
            </p:extLst>
          </p:nvPr>
        </p:nvGraphicFramePr>
        <p:xfrm>
          <a:off x="1524000" y="37338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3505200" y="33528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And the next one</a:t>
            </a:r>
            <a:endParaRPr lang="en-US" sz="28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506853"/>
              </p:ext>
            </p:extLst>
          </p:nvPr>
        </p:nvGraphicFramePr>
        <p:xfrm>
          <a:off x="7696200" y="35814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103269"/>
              </p:ext>
            </p:extLst>
          </p:nvPr>
        </p:nvGraphicFramePr>
        <p:xfrm>
          <a:off x="990600" y="3601720"/>
          <a:ext cx="2514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650"/>
                <a:gridCol w="628650"/>
                <a:gridCol w="628650"/>
                <a:gridCol w="628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574224"/>
              </p:ext>
            </p:extLst>
          </p:nvPr>
        </p:nvGraphicFramePr>
        <p:xfrm>
          <a:off x="4572000" y="3581400"/>
          <a:ext cx="2514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650"/>
                <a:gridCol w="628650"/>
                <a:gridCol w="628650"/>
                <a:gridCol w="628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439652"/>
              </p:ext>
            </p:extLst>
          </p:nvPr>
        </p:nvGraphicFramePr>
        <p:xfrm>
          <a:off x="1600200" y="5029200"/>
          <a:ext cx="502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650"/>
                <a:gridCol w="628650"/>
                <a:gridCol w="628650"/>
                <a:gridCol w="628650"/>
                <a:gridCol w="628650"/>
                <a:gridCol w="628650"/>
                <a:gridCol w="628650"/>
                <a:gridCol w="628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2743200" y="4343400"/>
            <a:ext cx="5334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105400" y="4343400"/>
            <a:ext cx="5334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87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Finally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057366"/>
              </p:ext>
            </p:extLst>
          </p:nvPr>
        </p:nvGraphicFramePr>
        <p:xfrm>
          <a:off x="1524000" y="37338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53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4"/>
          <p:cNvSpPr>
            <a:spLocks noChangeArrowheads="1" noChangeShapeType="1" noTextEdit="1"/>
          </p:cNvSpPr>
          <p:nvPr/>
        </p:nvSpPr>
        <p:spPr bwMode="auto">
          <a:xfrm>
            <a:off x="2860675" y="1733550"/>
            <a:ext cx="4143375" cy="2889250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76472"/>
              </a:avLst>
            </a:prstTxWarp>
            <a:scene3d>
              <a:camera prst="legacyPerspectiveFront">
                <a:rot lat="19799980" lon="19439992" rev="0"/>
              </a:camera>
              <a:lightRig rig="legacyNormal2" dir="t"/>
            </a:scene3d>
            <a:sp3d extrusionH="354000" prstMaterial="legacyMatte">
              <a:extrusionClr>
                <a:srgbClr val="939676"/>
              </a:extrusionClr>
            </a:sp3d>
          </a:bodyPr>
          <a:lstStyle/>
          <a:p>
            <a:pPr algn="ctr"/>
            <a:r>
              <a:rPr lang="en-US" sz="3600" kern="10" dirty="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  <a:latin typeface="Impact"/>
              </a:rPr>
              <a:t>Example!</a:t>
            </a:r>
            <a:endParaRPr lang="en-US" sz="3600" kern="10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707070"/>
                  </a:gs>
                  <a:gs pos="50000">
                    <a:srgbClr val="FFFFFF"/>
                  </a:gs>
                  <a:gs pos="100000">
                    <a:srgbClr val="707070"/>
                  </a:gs>
                </a:gsLst>
                <a:lin ang="2700000" scaled="1"/>
              </a:gradFill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344193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Theoretically how long does merge sort take?</a:t>
            </a:r>
          </a:p>
          <a:p>
            <a:r>
              <a:rPr lang="en-US" dirty="0" smtClean="0"/>
              <a:t>There are essentially two steps that work in conjunction with each other</a:t>
            </a:r>
          </a:p>
          <a:p>
            <a:pPr lvl="1"/>
            <a:r>
              <a:rPr lang="en-US" dirty="0" smtClean="0"/>
              <a:t>Dividing the structure</a:t>
            </a:r>
          </a:p>
          <a:p>
            <a:pPr lvl="1"/>
            <a:r>
              <a:rPr lang="en-US" dirty="0" smtClean="0"/>
              <a:t>Merging it back together</a:t>
            </a:r>
          </a:p>
        </p:txBody>
      </p:sp>
    </p:spTree>
    <p:extLst>
      <p:ext uri="{BB962C8B-B14F-4D97-AF65-F5344CB8AC3E}">
        <p14:creationId xmlns:p14="http://schemas.microsoft.com/office/powerpoint/2010/main" val="18632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actually visualize how long it takes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667000"/>
            <a:ext cx="701040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352800"/>
            <a:ext cx="350520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n/2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95800" y="3352800"/>
            <a:ext cx="350520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n/2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4038600"/>
            <a:ext cx="175260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n/4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43200" y="4049095"/>
            <a:ext cx="175260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n/4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48200" y="4049095"/>
            <a:ext cx="175260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n/4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53200" y="4049095"/>
            <a:ext cx="175260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n/4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3771" y="5879068"/>
            <a:ext cx="30480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077200" y="5867400"/>
            <a:ext cx="30480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 flipH="1">
            <a:off x="2590800" y="3036332"/>
            <a:ext cx="1828800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2"/>
            <a:endCxn id="7" idx="0"/>
          </p:cNvCxnSpPr>
          <p:nvPr/>
        </p:nvCxnSpPr>
        <p:spPr>
          <a:xfrm>
            <a:off x="4419600" y="3036332"/>
            <a:ext cx="1828800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8" idx="0"/>
          </p:cNvCxnSpPr>
          <p:nvPr/>
        </p:nvCxnSpPr>
        <p:spPr>
          <a:xfrm flipH="1">
            <a:off x="1714500" y="3722132"/>
            <a:ext cx="876300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  <a:endCxn id="9" idx="0"/>
          </p:cNvCxnSpPr>
          <p:nvPr/>
        </p:nvCxnSpPr>
        <p:spPr>
          <a:xfrm>
            <a:off x="2590800" y="3722132"/>
            <a:ext cx="1028700" cy="326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2"/>
            <a:endCxn id="10" idx="0"/>
          </p:cNvCxnSpPr>
          <p:nvPr/>
        </p:nvCxnSpPr>
        <p:spPr>
          <a:xfrm flipH="1">
            <a:off x="5524500" y="3722132"/>
            <a:ext cx="723900" cy="326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11" idx="0"/>
          </p:cNvCxnSpPr>
          <p:nvPr/>
        </p:nvCxnSpPr>
        <p:spPr>
          <a:xfrm>
            <a:off x="6248400" y="3722132"/>
            <a:ext cx="1181100" cy="326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loud 25"/>
          <p:cNvSpPr/>
          <p:nvPr/>
        </p:nvSpPr>
        <p:spPr>
          <a:xfrm>
            <a:off x="838200" y="4648199"/>
            <a:ext cx="7467600" cy="1078859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.</a:t>
            </a:r>
          </a:p>
          <a:p>
            <a:pPr algn="ctr"/>
            <a:r>
              <a:rPr lang="en-US" dirty="0"/>
              <a:t>.</a:t>
            </a:r>
          </a:p>
        </p:txBody>
      </p:sp>
      <p:sp>
        <p:nvSpPr>
          <p:cNvPr id="27" name="Cloud 26"/>
          <p:cNvSpPr/>
          <p:nvPr/>
        </p:nvSpPr>
        <p:spPr>
          <a:xfrm>
            <a:off x="1600200" y="5835134"/>
            <a:ext cx="5943600" cy="489466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219200" y="5867400"/>
            <a:ext cx="30480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620000" y="5879068"/>
            <a:ext cx="30480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31" name="Straight Arrow Connector 30"/>
          <p:cNvCxnSpPr>
            <a:endCxn id="12" idx="0"/>
          </p:cNvCxnSpPr>
          <p:nvPr/>
        </p:nvCxnSpPr>
        <p:spPr>
          <a:xfrm flipH="1">
            <a:off x="936171" y="5486400"/>
            <a:ext cx="283029" cy="392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8" idx="0"/>
          </p:cNvCxnSpPr>
          <p:nvPr/>
        </p:nvCxnSpPr>
        <p:spPr>
          <a:xfrm flipH="1">
            <a:off x="1371600" y="5486400"/>
            <a:ext cx="228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9" idx="0"/>
          </p:cNvCxnSpPr>
          <p:nvPr/>
        </p:nvCxnSpPr>
        <p:spPr>
          <a:xfrm>
            <a:off x="7429500" y="5334000"/>
            <a:ext cx="342900" cy="545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3" idx="0"/>
          </p:cNvCxnSpPr>
          <p:nvPr/>
        </p:nvCxnSpPr>
        <p:spPr>
          <a:xfrm>
            <a:off x="8077200" y="5334000"/>
            <a:ext cx="152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8" idx="2"/>
          </p:cNvCxnSpPr>
          <p:nvPr/>
        </p:nvCxnSpPr>
        <p:spPr>
          <a:xfrm flipH="1">
            <a:off x="1371600" y="4407932"/>
            <a:ext cx="342900" cy="621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2"/>
          </p:cNvCxnSpPr>
          <p:nvPr/>
        </p:nvCxnSpPr>
        <p:spPr>
          <a:xfrm>
            <a:off x="1714500" y="4407932"/>
            <a:ext cx="266700" cy="392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2"/>
          </p:cNvCxnSpPr>
          <p:nvPr/>
        </p:nvCxnSpPr>
        <p:spPr>
          <a:xfrm flipH="1">
            <a:off x="3352800" y="4418427"/>
            <a:ext cx="266700" cy="3821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9" idx="2"/>
          </p:cNvCxnSpPr>
          <p:nvPr/>
        </p:nvCxnSpPr>
        <p:spPr>
          <a:xfrm>
            <a:off x="3619500" y="4418427"/>
            <a:ext cx="190500" cy="3001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0" idx="2"/>
          </p:cNvCxnSpPr>
          <p:nvPr/>
        </p:nvCxnSpPr>
        <p:spPr>
          <a:xfrm flipH="1">
            <a:off x="5334000" y="4418427"/>
            <a:ext cx="190500" cy="2297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0" idx="2"/>
          </p:cNvCxnSpPr>
          <p:nvPr/>
        </p:nvCxnSpPr>
        <p:spPr>
          <a:xfrm>
            <a:off x="5524500" y="4418427"/>
            <a:ext cx="361950" cy="3001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1" idx="2"/>
          </p:cNvCxnSpPr>
          <p:nvPr/>
        </p:nvCxnSpPr>
        <p:spPr>
          <a:xfrm flipH="1">
            <a:off x="7239000" y="4418427"/>
            <a:ext cx="190500" cy="3001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1" idx="2"/>
          </p:cNvCxnSpPr>
          <p:nvPr/>
        </p:nvCxnSpPr>
        <p:spPr>
          <a:xfrm>
            <a:off x="7429500" y="4418427"/>
            <a:ext cx="190500" cy="3821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43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Dividing the structure takes </a:t>
            </a:r>
            <a:r>
              <a:rPr lang="en-US" dirty="0" err="1" smtClean="0"/>
              <a:t>lg</a:t>
            </a:r>
            <a:r>
              <a:rPr lang="en-US" dirty="0" smtClean="0"/>
              <a:t>(n) time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667000"/>
            <a:ext cx="701040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352800"/>
            <a:ext cx="350520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n/2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95800" y="3352800"/>
            <a:ext cx="350520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n/2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4038600"/>
            <a:ext cx="175260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n/4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43200" y="4049095"/>
            <a:ext cx="175260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n/4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48200" y="4049095"/>
            <a:ext cx="175260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n/4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53200" y="4049095"/>
            <a:ext cx="175260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n/4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3771" y="5879068"/>
            <a:ext cx="30480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077200" y="5867400"/>
            <a:ext cx="30480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 flipH="1">
            <a:off x="2590800" y="3036332"/>
            <a:ext cx="1828800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2"/>
            <a:endCxn id="7" idx="0"/>
          </p:cNvCxnSpPr>
          <p:nvPr/>
        </p:nvCxnSpPr>
        <p:spPr>
          <a:xfrm>
            <a:off x="4419600" y="3036332"/>
            <a:ext cx="1828800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8" idx="0"/>
          </p:cNvCxnSpPr>
          <p:nvPr/>
        </p:nvCxnSpPr>
        <p:spPr>
          <a:xfrm flipH="1">
            <a:off x="1714500" y="3722132"/>
            <a:ext cx="876300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  <a:endCxn id="9" idx="0"/>
          </p:cNvCxnSpPr>
          <p:nvPr/>
        </p:nvCxnSpPr>
        <p:spPr>
          <a:xfrm>
            <a:off x="2590800" y="3722132"/>
            <a:ext cx="1028700" cy="326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2"/>
            <a:endCxn id="10" idx="0"/>
          </p:cNvCxnSpPr>
          <p:nvPr/>
        </p:nvCxnSpPr>
        <p:spPr>
          <a:xfrm flipH="1">
            <a:off x="5524500" y="3722132"/>
            <a:ext cx="723900" cy="326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11" idx="0"/>
          </p:cNvCxnSpPr>
          <p:nvPr/>
        </p:nvCxnSpPr>
        <p:spPr>
          <a:xfrm>
            <a:off x="6248400" y="3722132"/>
            <a:ext cx="1181100" cy="326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loud 25"/>
          <p:cNvSpPr/>
          <p:nvPr/>
        </p:nvSpPr>
        <p:spPr>
          <a:xfrm>
            <a:off x="838200" y="4648199"/>
            <a:ext cx="7467600" cy="1078859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.</a:t>
            </a:r>
          </a:p>
          <a:p>
            <a:pPr algn="ctr"/>
            <a:r>
              <a:rPr lang="en-US" dirty="0"/>
              <a:t>.</a:t>
            </a:r>
          </a:p>
        </p:txBody>
      </p:sp>
      <p:sp>
        <p:nvSpPr>
          <p:cNvPr id="27" name="Cloud 26"/>
          <p:cNvSpPr/>
          <p:nvPr/>
        </p:nvSpPr>
        <p:spPr>
          <a:xfrm>
            <a:off x="1600200" y="5835134"/>
            <a:ext cx="5943600" cy="489466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219200" y="5867400"/>
            <a:ext cx="30480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620000" y="5879068"/>
            <a:ext cx="30480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31" name="Straight Arrow Connector 30"/>
          <p:cNvCxnSpPr>
            <a:endCxn id="12" idx="0"/>
          </p:cNvCxnSpPr>
          <p:nvPr/>
        </p:nvCxnSpPr>
        <p:spPr>
          <a:xfrm flipH="1">
            <a:off x="936171" y="5486400"/>
            <a:ext cx="283029" cy="392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8" idx="0"/>
          </p:cNvCxnSpPr>
          <p:nvPr/>
        </p:nvCxnSpPr>
        <p:spPr>
          <a:xfrm flipH="1">
            <a:off x="1371600" y="5486400"/>
            <a:ext cx="228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9" idx="0"/>
          </p:cNvCxnSpPr>
          <p:nvPr/>
        </p:nvCxnSpPr>
        <p:spPr>
          <a:xfrm>
            <a:off x="7429500" y="5334000"/>
            <a:ext cx="342900" cy="545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3" idx="0"/>
          </p:cNvCxnSpPr>
          <p:nvPr/>
        </p:nvCxnSpPr>
        <p:spPr>
          <a:xfrm>
            <a:off x="8077200" y="5334000"/>
            <a:ext cx="152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8" idx="2"/>
          </p:cNvCxnSpPr>
          <p:nvPr/>
        </p:nvCxnSpPr>
        <p:spPr>
          <a:xfrm flipH="1">
            <a:off x="1371600" y="4407932"/>
            <a:ext cx="342900" cy="621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2"/>
          </p:cNvCxnSpPr>
          <p:nvPr/>
        </p:nvCxnSpPr>
        <p:spPr>
          <a:xfrm>
            <a:off x="1714500" y="4407932"/>
            <a:ext cx="266700" cy="392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2"/>
          </p:cNvCxnSpPr>
          <p:nvPr/>
        </p:nvCxnSpPr>
        <p:spPr>
          <a:xfrm flipH="1">
            <a:off x="3352800" y="4418427"/>
            <a:ext cx="266700" cy="3821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9" idx="2"/>
          </p:cNvCxnSpPr>
          <p:nvPr/>
        </p:nvCxnSpPr>
        <p:spPr>
          <a:xfrm>
            <a:off x="3619500" y="4418427"/>
            <a:ext cx="190500" cy="3001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0" idx="2"/>
          </p:cNvCxnSpPr>
          <p:nvPr/>
        </p:nvCxnSpPr>
        <p:spPr>
          <a:xfrm flipH="1">
            <a:off x="5334000" y="4418427"/>
            <a:ext cx="190500" cy="2297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0" idx="2"/>
          </p:cNvCxnSpPr>
          <p:nvPr/>
        </p:nvCxnSpPr>
        <p:spPr>
          <a:xfrm>
            <a:off x="5524500" y="4418427"/>
            <a:ext cx="361950" cy="3001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1" idx="2"/>
          </p:cNvCxnSpPr>
          <p:nvPr/>
        </p:nvCxnSpPr>
        <p:spPr>
          <a:xfrm flipH="1">
            <a:off x="7239000" y="4418427"/>
            <a:ext cx="190500" cy="3001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1" idx="2"/>
          </p:cNvCxnSpPr>
          <p:nvPr/>
        </p:nvCxnSpPr>
        <p:spPr>
          <a:xfrm>
            <a:off x="7429500" y="4418427"/>
            <a:ext cx="190500" cy="3821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eft Brace 5"/>
          <p:cNvSpPr/>
          <p:nvPr/>
        </p:nvSpPr>
        <p:spPr>
          <a:xfrm>
            <a:off x="381000" y="2590800"/>
            <a:ext cx="304800" cy="38100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-76200" y="431657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lg</a:t>
            </a:r>
            <a:r>
              <a:rPr lang="en-US" dirty="0" smtClean="0"/>
              <a:t>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46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Merging takes n time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667000"/>
            <a:ext cx="701040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352800"/>
            <a:ext cx="350520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n/2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95800" y="3352800"/>
            <a:ext cx="350520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n/2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4038600"/>
            <a:ext cx="175260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n/4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43200" y="4049095"/>
            <a:ext cx="175260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n/4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48200" y="4049095"/>
            <a:ext cx="175260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n/4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53200" y="4049095"/>
            <a:ext cx="175260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n/4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3771" y="5879068"/>
            <a:ext cx="30480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077200" y="5867400"/>
            <a:ext cx="30480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 flipH="1">
            <a:off x="2590800" y="3036332"/>
            <a:ext cx="1828800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2"/>
            <a:endCxn id="7" idx="0"/>
          </p:cNvCxnSpPr>
          <p:nvPr/>
        </p:nvCxnSpPr>
        <p:spPr>
          <a:xfrm>
            <a:off x="4419600" y="3036332"/>
            <a:ext cx="1828800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8" idx="0"/>
          </p:cNvCxnSpPr>
          <p:nvPr/>
        </p:nvCxnSpPr>
        <p:spPr>
          <a:xfrm flipH="1">
            <a:off x="1714500" y="3722132"/>
            <a:ext cx="876300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  <a:endCxn id="9" idx="0"/>
          </p:cNvCxnSpPr>
          <p:nvPr/>
        </p:nvCxnSpPr>
        <p:spPr>
          <a:xfrm>
            <a:off x="2590800" y="3722132"/>
            <a:ext cx="1028700" cy="326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2"/>
            <a:endCxn id="10" idx="0"/>
          </p:cNvCxnSpPr>
          <p:nvPr/>
        </p:nvCxnSpPr>
        <p:spPr>
          <a:xfrm flipH="1">
            <a:off x="5524500" y="3722132"/>
            <a:ext cx="723900" cy="326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11" idx="0"/>
          </p:cNvCxnSpPr>
          <p:nvPr/>
        </p:nvCxnSpPr>
        <p:spPr>
          <a:xfrm>
            <a:off x="6248400" y="3722132"/>
            <a:ext cx="1181100" cy="326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loud 25"/>
          <p:cNvSpPr/>
          <p:nvPr/>
        </p:nvSpPr>
        <p:spPr>
          <a:xfrm>
            <a:off x="838200" y="4648199"/>
            <a:ext cx="7467600" cy="1078859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.</a:t>
            </a:r>
          </a:p>
          <a:p>
            <a:pPr algn="ctr"/>
            <a:r>
              <a:rPr lang="en-US" dirty="0"/>
              <a:t>.</a:t>
            </a:r>
          </a:p>
        </p:txBody>
      </p:sp>
      <p:sp>
        <p:nvSpPr>
          <p:cNvPr id="27" name="Cloud 26"/>
          <p:cNvSpPr/>
          <p:nvPr/>
        </p:nvSpPr>
        <p:spPr>
          <a:xfrm>
            <a:off x="1600200" y="5835134"/>
            <a:ext cx="5943600" cy="489466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219200" y="5867400"/>
            <a:ext cx="30480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620000" y="5879068"/>
            <a:ext cx="30480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31" name="Straight Arrow Connector 30"/>
          <p:cNvCxnSpPr>
            <a:endCxn id="12" idx="0"/>
          </p:cNvCxnSpPr>
          <p:nvPr/>
        </p:nvCxnSpPr>
        <p:spPr>
          <a:xfrm flipH="1">
            <a:off x="936171" y="5486400"/>
            <a:ext cx="283029" cy="392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8" idx="0"/>
          </p:cNvCxnSpPr>
          <p:nvPr/>
        </p:nvCxnSpPr>
        <p:spPr>
          <a:xfrm flipH="1">
            <a:off x="1371600" y="5486400"/>
            <a:ext cx="228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9" idx="0"/>
          </p:cNvCxnSpPr>
          <p:nvPr/>
        </p:nvCxnSpPr>
        <p:spPr>
          <a:xfrm>
            <a:off x="7429500" y="5334000"/>
            <a:ext cx="342900" cy="545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3" idx="0"/>
          </p:cNvCxnSpPr>
          <p:nvPr/>
        </p:nvCxnSpPr>
        <p:spPr>
          <a:xfrm>
            <a:off x="8077200" y="5334000"/>
            <a:ext cx="152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8" idx="2"/>
          </p:cNvCxnSpPr>
          <p:nvPr/>
        </p:nvCxnSpPr>
        <p:spPr>
          <a:xfrm flipH="1">
            <a:off x="1371600" y="4407932"/>
            <a:ext cx="342900" cy="621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2"/>
          </p:cNvCxnSpPr>
          <p:nvPr/>
        </p:nvCxnSpPr>
        <p:spPr>
          <a:xfrm>
            <a:off x="1714500" y="4407932"/>
            <a:ext cx="266700" cy="392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2"/>
          </p:cNvCxnSpPr>
          <p:nvPr/>
        </p:nvCxnSpPr>
        <p:spPr>
          <a:xfrm flipH="1">
            <a:off x="3352800" y="4418427"/>
            <a:ext cx="266700" cy="3821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9" idx="2"/>
          </p:cNvCxnSpPr>
          <p:nvPr/>
        </p:nvCxnSpPr>
        <p:spPr>
          <a:xfrm>
            <a:off x="3619500" y="4418427"/>
            <a:ext cx="190500" cy="3001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0" idx="2"/>
          </p:cNvCxnSpPr>
          <p:nvPr/>
        </p:nvCxnSpPr>
        <p:spPr>
          <a:xfrm flipH="1">
            <a:off x="5334000" y="4418427"/>
            <a:ext cx="190500" cy="2297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0" idx="2"/>
          </p:cNvCxnSpPr>
          <p:nvPr/>
        </p:nvCxnSpPr>
        <p:spPr>
          <a:xfrm>
            <a:off x="5524500" y="4418427"/>
            <a:ext cx="361950" cy="3001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1" idx="2"/>
          </p:cNvCxnSpPr>
          <p:nvPr/>
        </p:nvCxnSpPr>
        <p:spPr>
          <a:xfrm flipH="1">
            <a:off x="7239000" y="4418427"/>
            <a:ext cx="190500" cy="3001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1" idx="2"/>
          </p:cNvCxnSpPr>
          <p:nvPr/>
        </p:nvCxnSpPr>
        <p:spPr>
          <a:xfrm>
            <a:off x="7429500" y="4418427"/>
            <a:ext cx="190500" cy="3821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eft Brace 5"/>
          <p:cNvSpPr/>
          <p:nvPr/>
        </p:nvSpPr>
        <p:spPr>
          <a:xfrm>
            <a:off x="381000" y="2590800"/>
            <a:ext cx="304800" cy="38100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-76200" y="431657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lg</a:t>
            </a:r>
            <a:r>
              <a:rPr lang="en-US" dirty="0" smtClean="0"/>
              <a:t>(n)</a:t>
            </a:r>
            <a:endParaRPr lang="en-US" dirty="0"/>
          </a:p>
        </p:txBody>
      </p:sp>
      <p:sp>
        <p:nvSpPr>
          <p:cNvPr id="37" name="Left Brace 36"/>
          <p:cNvSpPr/>
          <p:nvPr/>
        </p:nvSpPr>
        <p:spPr>
          <a:xfrm rot="16200000">
            <a:off x="4528457" y="2699657"/>
            <a:ext cx="304800" cy="770708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343400" y="65648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61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combine the dividing with the merging parts we finally get that it takes n*</a:t>
            </a:r>
            <a:r>
              <a:rPr lang="en-US" dirty="0" err="1" smtClean="0"/>
              <a:t>lg</a:t>
            </a:r>
            <a:r>
              <a:rPr lang="en-US" dirty="0" smtClean="0"/>
              <a:t>(n) time</a:t>
            </a:r>
          </a:p>
          <a:p>
            <a:r>
              <a:rPr lang="en-US" dirty="0" smtClean="0"/>
              <a:t>Thus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7200" dirty="0" smtClean="0"/>
              <a:t>O(</a:t>
            </a:r>
            <a:r>
              <a:rPr lang="en-US" sz="7200" dirty="0" err="1" smtClean="0"/>
              <a:t>nlgn</a:t>
            </a:r>
            <a:r>
              <a:rPr lang="en-US" sz="7200" dirty="0" smtClean="0"/>
              <a:t>)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42205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 All of This Really Worth it?</a:t>
            </a:r>
            <a:endParaRPr lang="en-US" dirty="0"/>
          </a:p>
        </p:txBody>
      </p:sp>
      <p:pic>
        <p:nvPicPr>
          <p:cNvPr id="2050" name="Picture 2" descr="http://i.imgur.com/eBWwYz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828800"/>
            <a:ext cx="363855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88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Big O Complexities</a:t>
            </a:r>
            <a:endParaRPr lang="en-US" dirty="0"/>
          </a:p>
        </p:txBody>
      </p:sp>
      <p:pic>
        <p:nvPicPr>
          <p:cNvPr id="3074" name="Picture 2" descr="Big O Complexity 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43" y="1752600"/>
            <a:ext cx="7458075" cy="432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84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value is smaller, so store this index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641344"/>
              </p:ext>
            </p:extLst>
          </p:nvPr>
        </p:nvGraphicFramePr>
        <p:xfrm>
          <a:off x="1524000" y="37338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4114800" y="33528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8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for the first element to the left that is larger than the pivot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575388"/>
              </p:ext>
            </p:extLst>
          </p:nvPr>
        </p:nvGraphicFramePr>
        <p:xfrm>
          <a:off x="1524000" y="37338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1676400" y="33528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7162800" y="3336471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93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for the first element to the left that is larger than the pivot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064041"/>
              </p:ext>
            </p:extLst>
          </p:nvPr>
        </p:nvGraphicFramePr>
        <p:xfrm>
          <a:off x="1524000" y="37338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1676400" y="33528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7162800" y="3336471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20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for the first element to the right of the pivot that’s less than the pivot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668092"/>
              </p:ext>
            </p:extLst>
          </p:nvPr>
        </p:nvGraphicFramePr>
        <p:xfrm>
          <a:off x="1524000" y="37338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1676400" y="33528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7162800" y="3336471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94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for the first element to the right of the pivot that’s less than the pivot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310062"/>
              </p:ext>
            </p:extLst>
          </p:nvPr>
        </p:nvGraphicFramePr>
        <p:xfrm>
          <a:off x="1524000" y="37338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1676400" y="33528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6553200" y="3336471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06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Swap those elements!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399935"/>
              </p:ext>
            </p:extLst>
          </p:nvPr>
        </p:nvGraphicFramePr>
        <p:xfrm>
          <a:off x="1524000" y="37338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6553200" y="3336471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1676400" y="33528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8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that process.  Look for one that’s greater than on the left side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092590"/>
              </p:ext>
            </p:extLst>
          </p:nvPr>
        </p:nvGraphicFramePr>
        <p:xfrm>
          <a:off x="1524000" y="37338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2286000" y="33528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5943600" y="3336471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1318"/>
            <a:ext cx="8229600" cy="4525963"/>
          </a:xfrm>
        </p:spPr>
        <p:txBody>
          <a:bodyPr/>
          <a:lstStyle/>
          <a:p>
            <a:r>
              <a:rPr lang="en-US" dirty="0" smtClean="0"/>
              <a:t>Look for one that is less than on the right side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297682"/>
              </p:ext>
            </p:extLst>
          </p:nvPr>
        </p:nvGraphicFramePr>
        <p:xfrm>
          <a:off x="1524000" y="37338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5943600" y="33528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2286000" y="33528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66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1318"/>
            <a:ext cx="8229600" cy="4525963"/>
          </a:xfrm>
        </p:spPr>
        <p:txBody>
          <a:bodyPr/>
          <a:lstStyle/>
          <a:p>
            <a:r>
              <a:rPr lang="en-US" dirty="0" smtClean="0"/>
              <a:t>Swap!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739763"/>
              </p:ext>
            </p:extLst>
          </p:nvPr>
        </p:nvGraphicFramePr>
        <p:xfrm>
          <a:off x="1524000" y="37338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2286000" y="33528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5943600" y="33528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18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1318"/>
            <a:ext cx="8229600" cy="4525963"/>
          </a:xfrm>
        </p:spPr>
        <p:txBody>
          <a:bodyPr/>
          <a:lstStyle/>
          <a:p>
            <a:r>
              <a:rPr lang="en-US" dirty="0" smtClean="0"/>
              <a:t>Continue 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6803"/>
              </p:ext>
            </p:extLst>
          </p:nvPr>
        </p:nvGraphicFramePr>
        <p:xfrm>
          <a:off x="1524000" y="37338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2895600" y="33528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5334000" y="33528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03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1318"/>
            <a:ext cx="8229600" cy="4525963"/>
          </a:xfrm>
        </p:spPr>
        <p:txBody>
          <a:bodyPr/>
          <a:lstStyle/>
          <a:p>
            <a:r>
              <a:rPr lang="en-US" dirty="0" smtClean="0"/>
              <a:t>Continue 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753114"/>
              </p:ext>
            </p:extLst>
          </p:nvPr>
        </p:nvGraphicFramePr>
        <p:xfrm>
          <a:off x="1524000" y="37338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2895600" y="33528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5334000" y="33528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9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12134</TotalTime>
  <Words>3774</Words>
  <Application>Microsoft Office PowerPoint</Application>
  <PresentationFormat>On-screen Show (4:3)</PresentationFormat>
  <Paragraphs>2301</Paragraphs>
  <Slides>112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112</vt:i4>
      </vt:variant>
    </vt:vector>
  </HeadingPairs>
  <TitlesOfParts>
    <vt:vector size="113" baseType="lpstr">
      <vt:lpstr>Office Theme</vt:lpstr>
      <vt:lpstr>Sorting Algorithms</vt:lpstr>
      <vt:lpstr>Sorting Review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PowerPoint Presentation</vt:lpstr>
      <vt:lpstr>Selection Sort</vt:lpstr>
      <vt:lpstr>Selection Sort</vt:lpstr>
      <vt:lpstr>Selection Sort</vt:lpstr>
      <vt:lpstr>Selection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PowerPoint Presentation</vt:lpstr>
      <vt:lpstr>Bubble Sort</vt:lpstr>
      <vt:lpstr>Bubble Sort</vt:lpstr>
      <vt:lpstr>Bubble Sort</vt:lpstr>
      <vt:lpstr>Bubble Sort</vt:lpstr>
      <vt:lpstr>PowerPoint Presentation</vt:lpstr>
      <vt:lpstr>PowerPoint Presentation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PowerPoint Presentation</vt:lpstr>
      <vt:lpstr>Merge Sort</vt:lpstr>
      <vt:lpstr>Merge Sort</vt:lpstr>
      <vt:lpstr>Merge Sort</vt:lpstr>
      <vt:lpstr>Merge Sort</vt:lpstr>
      <vt:lpstr>Merge Sort</vt:lpstr>
      <vt:lpstr>Was All of This Really Worth it?</vt:lpstr>
      <vt:lpstr>Common Big O Complexities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PowerPoint Presentation</vt:lpstr>
      <vt:lpstr>Quick Sort</vt:lpstr>
      <vt:lpstr>Quick Sort</vt:lpstr>
      <vt:lpstr>Quick Sort</vt:lpstr>
      <vt:lpstr>Wrapping up asymptotics</vt:lpstr>
      <vt:lpstr>Formal Definitions</vt:lpstr>
      <vt:lpstr>Formal Definitions</vt:lpstr>
      <vt:lpstr>Formal Definitions</vt:lpstr>
      <vt:lpstr>Formal Definitions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Hey, Remember Java? Part 2</dc:title>
  <dc:creator>w00t</dc:creator>
  <cp:lastModifiedBy>w00t</cp:lastModifiedBy>
  <cp:revision>108</cp:revision>
  <dcterms:created xsi:type="dcterms:W3CDTF">2006-08-16T00:00:00Z</dcterms:created>
  <dcterms:modified xsi:type="dcterms:W3CDTF">2015-03-03T19:04:46Z</dcterms:modified>
</cp:coreProperties>
</file>