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9"/>
  </p:notesMasterIdLst>
  <p:handoutMasterIdLst>
    <p:handoutMasterId r:id="rId50"/>
  </p:handoutMasterIdLst>
  <p:sldIdLst>
    <p:sldId id="280" r:id="rId3"/>
    <p:sldId id="281" r:id="rId4"/>
    <p:sldId id="282" r:id="rId5"/>
    <p:sldId id="284" r:id="rId6"/>
    <p:sldId id="362" r:id="rId7"/>
    <p:sldId id="363" r:id="rId8"/>
    <p:sldId id="364" r:id="rId9"/>
    <p:sldId id="365" r:id="rId10"/>
    <p:sldId id="366" r:id="rId11"/>
    <p:sldId id="368" r:id="rId12"/>
    <p:sldId id="371" r:id="rId13"/>
    <p:sldId id="367" r:id="rId14"/>
    <p:sldId id="372" r:id="rId15"/>
    <p:sldId id="357" r:id="rId16"/>
    <p:sldId id="353" r:id="rId17"/>
    <p:sldId id="354" r:id="rId18"/>
    <p:sldId id="330" r:id="rId19"/>
    <p:sldId id="291" r:id="rId20"/>
    <p:sldId id="292" r:id="rId21"/>
    <p:sldId id="293" r:id="rId22"/>
    <p:sldId id="295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10" r:id="rId31"/>
    <p:sldId id="355" r:id="rId32"/>
    <p:sldId id="350" r:id="rId33"/>
    <p:sldId id="351" r:id="rId34"/>
    <p:sldId id="332" r:id="rId35"/>
    <p:sldId id="333" r:id="rId36"/>
    <p:sldId id="358" r:id="rId37"/>
    <p:sldId id="340" r:id="rId38"/>
    <p:sldId id="341" r:id="rId39"/>
    <p:sldId id="359" r:id="rId40"/>
    <p:sldId id="360" r:id="rId41"/>
    <p:sldId id="342" r:id="rId42"/>
    <p:sldId id="337" r:id="rId43"/>
    <p:sldId id="338" r:id="rId44"/>
    <p:sldId id="349" r:id="rId45"/>
    <p:sldId id="348" r:id="rId46"/>
    <p:sldId id="361" r:id="rId47"/>
    <p:sldId id="352" r:id="rId4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A31"/>
    <a:srgbClr val="3CB6CE"/>
    <a:srgbClr val="FFFEFD"/>
    <a:srgbClr val="FABE16"/>
    <a:srgbClr val="920036"/>
    <a:srgbClr val="52C3D9"/>
    <a:srgbClr val="5B5B5B"/>
    <a:srgbClr val="B8D010"/>
    <a:srgbClr val="FFC3C3"/>
    <a:srgbClr val="69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2044" autoAdjust="0"/>
  </p:normalViewPr>
  <p:slideViewPr>
    <p:cSldViewPr>
      <p:cViewPr varScale="1">
        <p:scale>
          <a:sx n="92" d="100"/>
          <a:sy n="92" d="100"/>
        </p:scale>
        <p:origin x="9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8605B-517E-447A-9D3C-2B87A2E68F12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425E611-1149-4C71-B871-0D4A8561D28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200" b="1" dirty="0" smtClean="0">
              <a:solidFill>
                <a:schemeClr val="bg1"/>
              </a:solidFill>
              <a:latin typeface="Arial Narrow" pitchFamily="34" charset="0"/>
            </a:rPr>
            <a:t>Experience it.</a:t>
          </a:r>
          <a:endParaRPr lang="en-US" sz="22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3151A95B-319E-4760-A891-E4B98EF8807C}" type="parTrans" cxnId="{4998B362-0122-4109-B0FB-A6B8A7E4E935}">
      <dgm:prSet/>
      <dgm:spPr/>
      <dgm:t>
        <a:bodyPr/>
        <a:lstStyle/>
        <a:p>
          <a:endParaRPr lang="en-US"/>
        </a:p>
      </dgm:t>
    </dgm:pt>
    <dgm:pt modelId="{3C0A293E-586A-404A-92A2-A7B04769C046}" type="sibTrans" cxnId="{4998B362-0122-4109-B0FB-A6B8A7E4E935}">
      <dgm:prSet/>
      <dgm:spPr/>
      <dgm:t>
        <a:bodyPr/>
        <a:lstStyle/>
        <a:p>
          <a:endParaRPr lang="en-US"/>
        </a:p>
      </dgm:t>
    </dgm:pt>
    <dgm:pt modelId="{A71A7767-7033-42FC-A088-169B83AC3EAE}">
      <dgm:prSet phldrT="[Text]" custT="1"/>
      <dgm:spPr>
        <a:solidFill>
          <a:srgbClr val="FF5050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Internships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ACD21C19-5E6D-4B99-B6F4-52DCCDE03889}" type="parTrans" cxnId="{8652CBF5-EA39-4768-A74C-86C5AC28235F}">
      <dgm:prSet/>
      <dgm:spPr>
        <a:solidFill>
          <a:srgbClr val="FF5050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BC0DF986-1732-416C-8502-A170D044BE56}" type="sibTrans" cxnId="{8652CBF5-EA39-4768-A74C-86C5AC28235F}">
      <dgm:prSet/>
      <dgm:spPr/>
      <dgm:t>
        <a:bodyPr/>
        <a:lstStyle/>
        <a:p>
          <a:endParaRPr lang="en-US"/>
        </a:p>
      </dgm:t>
    </dgm:pt>
    <dgm:pt modelId="{F750579E-C603-436F-8577-170FC9021B7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Job Shadowing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269AF8DB-B9D3-4B5B-8980-69F996744786}" type="parTrans" cxnId="{203C7DCC-F501-42C6-9149-68A4F28D1595}">
      <dgm:prSet/>
      <dgm:spPr>
        <a:solidFill>
          <a:srgbClr val="7030A0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E41A57E4-63E0-40B1-BA42-9247BBF81639}" type="sibTrans" cxnId="{203C7DCC-F501-42C6-9149-68A4F28D1595}">
      <dgm:prSet/>
      <dgm:spPr/>
      <dgm:t>
        <a:bodyPr/>
        <a:lstStyle/>
        <a:p>
          <a:endParaRPr lang="en-US"/>
        </a:p>
      </dgm:t>
    </dgm:pt>
    <dgm:pt modelId="{AA22F3E0-D9C2-4D04-8A4B-41FF429D9BBC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Research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88100417-7E88-41F7-98A5-74000B183B1F}" type="parTrans" cxnId="{F1DC63C2-30AC-4272-B1BF-71C1B094939E}">
      <dgm:prSet/>
      <dgm:spPr>
        <a:solidFill>
          <a:srgbClr val="FFC000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1FF92109-36D5-4A1F-8C51-616F1DB48B70}" type="sibTrans" cxnId="{F1DC63C2-30AC-4272-B1BF-71C1B094939E}">
      <dgm:prSet/>
      <dgm:spPr/>
      <dgm:t>
        <a:bodyPr/>
        <a:lstStyle/>
        <a:p>
          <a:endParaRPr lang="en-US"/>
        </a:p>
      </dgm:t>
    </dgm:pt>
    <dgm:pt modelId="{DA784662-2BFA-47FC-9A88-F03F1FFAA7E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Arial Narrow" pitchFamily="34" charset="0"/>
            </a:rPr>
            <a:t>Student Organizations</a:t>
          </a:r>
          <a:endParaRPr lang="en-US" sz="14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74DB7397-3932-4BE8-B141-9A8D99AA6434}" type="parTrans" cxnId="{784A571D-4BE2-4CCA-88D6-3C6FB5E1C5EB}">
      <dgm:prSet/>
      <dgm:spPr>
        <a:solidFill>
          <a:srgbClr val="00B050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562EA25E-70DE-44B0-8077-2027DAA5B664}" type="sibTrans" cxnId="{784A571D-4BE2-4CCA-88D6-3C6FB5E1C5EB}">
      <dgm:prSet/>
      <dgm:spPr/>
      <dgm:t>
        <a:bodyPr/>
        <a:lstStyle/>
        <a:p>
          <a:endParaRPr lang="en-US"/>
        </a:p>
      </dgm:t>
    </dgm:pt>
    <dgm:pt modelId="{A65F0D90-B0DA-4F7A-BAD2-90498559FD27}">
      <dgm:prSet custT="1"/>
      <dgm:spPr>
        <a:solidFill>
          <a:srgbClr val="FF6600"/>
        </a:solidFill>
      </dgm:spPr>
      <dgm:t>
        <a:bodyPr/>
        <a:lstStyle/>
        <a:p>
          <a:r>
            <a:rPr lang="en-US" sz="1480" b="1" dirty="0" smtClean="0">
              <a:solidFill>
                <a:schemeClr val="bg1"/>
              </a:solidFill>
              <a:latin typeface="Arial Narrow" pitchFamily="34" charset="0"/>
            </a:rPr>
            <a:t>Peer Leadership</a:t>
          </a:r>
          <a:endParaRPr lang="en-US" sz="148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9842BCF4-3A38-4642-A2F8-E9D97B782E38}" type="parTrans" cxnId="{22A060D9-E3D8-4E92-B8FB-732F0F3322D1}">
      <dgm:prSet/>
      <dgm:spPr>
        <a:solidFill>
          <a:srgbClr val="FF6600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3A6B2EE6-2BBA-433F-86BC-4D60E628BCE1}" type="sibTrans" cxnId="{22A060D9-E3D8-4E92-B8FB-732F0F3322D1}">
      <dgm:prSet/>
      <dgm:spPr/>
      <dgm:t>
        <a:bodyPr/>
        <a:lstStyle/>
        <a:p>
          <a:endParaRPr lang="en-US"/>
        </a:p>
      </dgm:t>
    </dgm:pt>
    <dgm:pt modelId="{4AE4E145-11FA-406B-A2B8-BD54415A25EF}">
      <dgm:prSet custT="1"/>
      <dgm:spPr>
        <a:solidFill>
          <a:srgbClr val="CC0000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Volunteerism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77FD890F-2AEF-477A-9DDA-C9C3C06902EC}" type="parTrans" cxnId="{8A0753E5-66C0-4332-BFAC-9F77450D3233}">
      <dgm:prSet/>
      <dgm:spPr>
        <a:solidFill>
          <a:srgbClr val="CC0000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5FD1B8A2-11BF-4B0B-B9FE-EC6ACB9F46E4}" type="sibTrans" cxnId="{8A0753E5-66C0-4332-BFAC-9F77450D3233}">
      <dgm:prSet/>
      <dgm:spPr/>
      <dgm:t>
        <a:bodyPr/>
        <a:lstStyle/>
        <a:p>
          <a:endParaRPr lang="en-US"/>
        </a:p>
      </dgm:t>
    </dgm:pt>
    <dgm:pt modelId="{3BA0ADB6-E0C6-4BF6-9456-76B47CD19E77}">
      <dgm:prSet custT="1"/>
      <dgm:spPr>
        <a:solidFill>
          <a:srgbClr val="FF99FF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Part-Time Work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43CA337B-7E10-4F48-A0AC-30C072DC245C}" type="parTrans" cxnId="{D4038B55-ACB9-4569-8E5C-2948FB1109EE}">
      <dgm:prSet/>
      <dgm:spPr>
        <a:solidFill>
          <a:srgbClr val="FF99FF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A1377A9C-9056-42C2-83B8-6EC1650F4CDB}" type="sibTrans" cxnId="{D4038B55-ACB9-4569-8E5C-2948FB1109EE}">
      <dgm:prSet/>
      <dgm:spPr/>
      <dgm:t>
        <a:bodyPr/>
        <a:lstStyle/>
        <a:p>
          <a:endParaRPr lang="en-US"/>
        </a:p>
      </dgm:t>
    </dgm:pt>
    <dgm:pt modelId="{A7FDA36B-7E8F-4F49-83FA-8DC8676D6272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Study Abroad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5D243B90-A02D-4D8C-A708-9E435E942044}" type="parTrans" cxnId="{3B1665F3-47BA-4BDD-ACCD-792EB385569D}">
      <dgm:prSet/>
      <dgm:spPr>
        <a:solidFill>
          <a:srgbClr val="4BACC6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67E01176-A318-49AF-8244-F070E82DF7F6}" type="sibTrans" cxnId="{3B1665F3-47BA-4BDD-ACCD-792EB385569D}">
      <dgm:prSet/>
      <dgm:spPr/>
      <dgm:t>
        <a:bodyPr/>
        <a:lstStyle/>
        <a:p>
          <a:endParaRPr lang="en-US"/>
        </a:p>
      </dgm:t>
    </dgm:pt>
    <dgm:pt modelId="{457F174D-433D-41ED-B8F2-98F075607C2E}">
      <dgm:prSet phldrT="[Text]" custT="1"/>
      <dgm:spPr>
        <a:solidFill>
          <a:srgbClr val="993366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Co-ops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D49CB33B-8FF2-44B3-8396-E2F057458A42}" type="parTrans" cxnId="{247CAE77-7A2E-4EFE-B0BE-42CEA15B832D}">
      <dgm:prSet/>
      <dgm:spPr>
        <a:solidFill>
          <a:srgbClr val="993366"/>
        </a:solidFill>
      </dgm:spPr>
      <dgm:t>
        <a:bodyPr/>
        <a:lstStyle/>
        <a:p>
          <a:endParaRPr lang="en-US">
            <a:latin typeface="Arial Narrow" pitchFamily="34" charset="0"/>
          </a:endParaRPr>
        </a:p>
      </dgm:t>
    </dgm:pt>
    <dgm:pt modelId="{CF654622-E31B-42D7-8DF3-BE6475A0D555}" type="sibTrans" cxnId="{247CAE77-7A2E-4EFE-B0BE-42CEA15B832D}">
      <dgm:prSet/>
      <dgm:spPr/>
      <dgm:t>
        <a:bodyPr/>
        <a:lstStyle/>
        <a:p>
          <a:endParaRPr lang="en-US"/>
        </a:p>
      </dgm:t>
    </dgm:pt>
    <dgm:pt modelId="{90F75077-7A1E-48FD-AFEF-0CA94C507AA1}">
      <dgm:prSet phldrT="[Text]" custT="1"/>
      <dgm:spPr>
        <a:solidFill>
          <a:srgbClr val="0066FF"/>
        </a:solidFill>
      </dgm:spPr>
      <dgm:t>
        <a:bodyPr/>
        <a:lstStyle/>
        <a:p>
          <a:r>
            <a:rPr lang="en-US" sz="1500" b="1" dirty="0" smtClean="0">
              <a:solidFill>
                <a:schemeClr val="bg1"/>
              </a:solidFill>
              <a:latin typeface="Arial Narrow" pitchFamily="34" charset="0"/>
            </a:rPr>
            <a:t>Externships</a:t>
          </a:r>
          <a:endParaRPr lang="en-US" sz="1500" b="1" dirty="0">
            <a:solidFill>
              <a:schemeClr val="bg1"/>
            </a:solidFill>
            <a:latin typeface="Arial Narrow" pitchFamily="34" charset="0"/>
          </a:endParaRPr>
        </a:p>
      </dgm:t>
    </dgm:pt>
    <dgm:pt modelId="{A6955388-CED3-4CED-B287-3D92489972D3}" type="parTrans" cxnId="{7C1AAA6A-D86A-4D19-B58B-8A9F97BDDA4E}">
      <dgm:prSet/>
      <dgm:spPr>
        <a:solidFill>
          <a:srgbClr val="0066FF"/>
        </a:solidFill>
      </dgm:spPr>
      <dgm:t>
        <a:bodyPr/>
        <a:lstStyle/>
        <a:p>
          <a:endParaRPr lang="en-US"/>
        </a:p>
      </dgm:t>
    </dgm:pt>
    <dgm:pt modelId="{8E5A92C4-0638-4E47-9711-B46958CFB3A9}" type="sibTrans" cxnId="{7C1AAA6A-D86A-4D19-B58B-8A9F97BDDA4E}">
      <dgm:prSet/>
      <dgm:spPr/>
      <dgm:t>
        <a:bodyPr/>
        <a:lstStyle/>
        <a:p>
          <a:endParaRPr lang="en-US"/>
        </a:p>
      </dgm:t>
    </dgm:pt>
    <dgm:pt modelId="{053E898D-C379-4E1E-9628-6B7F3E3F04E3}" type="pres">
      <dgm:prSet presAssocID="{5098605B-517E-447A-9D3C-2B87A2E68F1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ACE679-5213-40EE-B405-64AA055287B1}" type="pres">
      <dgm:prSet presAssocID="{F425E611-1149-4C71-B871-0D4A8561D28A}" presName="centerShape" presStyleLbl="node0" presStyleIdx="0" presStyleCnt="1" custScaleX="222558" custScaleY="59424" custLinFactNeighborX="891" custLinFactNeighborY="-2156"/>
      <dgm:spPr/>
      <dgm:t>
        <a:bodyPr/>
        <a:lstStyle/>
        <a:p>
          <a:endParaRPr lang="en-US"/>
        </a:p>
      </dgm:t>
    </dgm:pt>
    <dgm:pt modelId="{053B54CA-81D3-47AE-9440-1B2BA030551B}" type="pres">
      <dgm:prSet presAssocID="{ACD21C19-5E6D-4B99-B6F4-52DCCDE03889}" presName="parTrans" presStyleLbl="sibTrans2D1" presStyleIdx="0" presStyleCnt="10" custScaleX="8021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745BE0D1-22B0-433C-A700-54B518C781C3}" type="pres">
      <dgm:prSet presAssocID="{ACD21C19-5E6D-4B99-B6F4-52DCCDE03889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2CBC1178-B510-4806-A2DD-AA190A4C828D}" type="pres">
      <dgm:prSet presAssocID="{A71A7767-7033-42FC-A088-169B83AC3EAE}" presName="node" presStyleLbl="node1" presStyleIdx="0" presStyleCnt="10" custScaleX="134346" custScaleY="90907" custRadScaleRad="100136" custRadScaleInc="-2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0A2F3-7715-42B1-8F8F-8E9D306013B2}" type="pres">
      <dgm:prSet presAssocID="{269AF8DB-B9D3-4B5B-8980-69F996744786}" presName="parTrans" presStyleLbl="sibTrans2D1" presStyleIdx="1" presStyleCnt="10" custScaleX="119578" custLinFactNeighborX="24762" custLinFactNeighborY="45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8F1597A6-53A0-4DA0-A3F5-401FFCD31ED2}" type="pres">
      <dgm:prSet presAssocID="{269AF8DB-B9D3-4B5B-8980-69F996744786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DCDC1065-63B7-42FE-97D0-28924EFC2BD9}" type="pres">
      <dgm:prSet presAssocID="{F750579E-C603-436F-8577-170FC9021B73}" presName="node" presStyleLbl="node1" presStyleIdx="1" presStyleCnt="10" custScaleX="125626" custRadScaleRad="111516" custRadScaleInc="206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F5B5C-E9A8-4870-BBDD-4013D30E6E01}" type="pres">
      <dgm:prSet presAssocID="{A6955388-CED3-4CED-B287-3D92489972D3}" presName="parTrans" presStyleLbl="sibTrans2D1" presStyleIdx="2" presStyleCnt="10" custScaleX="91535" custScaleY="110615" custLinFactNeighborX="23129" custLinFactNeighborY="-1234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B7B2F74-792C-4D5D-A615-8335A5E9B224}" type="pres">
      <dgm:prSet presAssocID="{A6955388-CED3-4CED-B287-3D92489972D3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3F2604DA-CAB3-44E3-85A2-7FA20152C849}" type="pres">
      <dgm:prSet presAssocID="{90F75077-7A1E-48FD-AFEF-0CA94C507AA1}" presName="node" presStyleLbl="node1" presStyleIdx="2" presStyleCnt="10" custScaleX="132979" custScaleY="87597" custRadScaleRad="102000" custRadScaleInc="-180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702EC-8F6E-424D-9BEC-E11D198342F8}" type="pres">
      <dgm:prSet presAssocID="{9842BCF4-3A38-4642-A2F8-E9D97B782E38}" presName="parTrans" presStyleLbl="sibTrans2D1" presStyleIdx="3" presStyleCnt="10" custAng="555033" custScaleX="78097" custScaleY="92321" custLinFactNeighborX="34455" custLinFactNeighborY="-7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99D98C23-89E3-4AD7-A98B-4B766F45633D}" type="pres">
      <dgm:prSet presAssocID="{9842BCF4-3A38-4642-A2F8-E9D97B782E38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27918A00-3DB9-4FB0-9CB3-1B34F91BFAD6}" type="pres">
      <dgm:prSet presAssocID="{A65F0D90-B0DA-4F7A-BAD2-90498559FD27}" presName="node" presStyleLbl="node1" presStyleIdx="3" presStyleCnt="10" custScaleX="129816" custRadScaleRad="108184" custRadScaleInc="130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BB9FA-6E1B-4495-8FC5-F3EAED69AB7E}" type="pres">
      <dgm:prSet presAssocID="{77FD890F-2AEF-477A-9DDA-C9C3C06902EC}" presName="parTrans" presStyleLbl="sibTrans2D1" presStyleIdx="4" presStyleCnt="10" custAng="518627" custScaleX="127340" custLinFactNeighborX="19497" custLinFactNeighborY="1370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E0EE667A-BC51-4004-812B-4415525FCE6B}" type="pres">
      <dgm:prSet presAssocID="{77FD890F-2AEF-477A-9DDA-C9C3C06902EC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94E1AAB1-7D70-4252-9694-20D9C35484DD}" type="pres">
      <dgm:prSet presAssocID="{4AE4E145-11FA-406B-A2B8-BD54415A25EF}" presName="node" presStyleLbl="node1" presStyleIdx="4" presStyleCnt="10" custScaleX="144707" custRadScaleRad="79412" custRadScaleInc="149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7C2DA-BB56-4AA6-A80A-A7F9473AC617}" type="pres">
      <dgm:prSet presAssocID="{43CA337B-7E10-4F48-A0AC-30C072DC245C}" presName="parTrans" presStyleLbl="sibTrans2D1" presStyleIdx="5" presStyleCnt="10" custScaleX="117575" custLinFactNeighborX="18398" custLinFactNeighborY="844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6D9CA28-23D0-4B33-8E02-E1FF3DC815E8}" type="pres">
      <dgm:prSet presAssocID="{43CA337B-7E10-4F48-A0AC-30C072DC245C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635F7CF5-C391-4979-9274-E35A09AE8833}" type="pres">
      <dgm:prSet presAssocID="{3BA0ADB6-E0C6-4BF6-9456-76B47CD19E77}" presName="node" presStyleLbl="node1" presStyleIdx="5" presStyleCnt="10" custScaleX="125372" custRadScaleRad="118738" custRadScaleInc="-442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2F921-2A7F-4052-9F11-5C783A1FE0FF}" type="pres">
      <dgm:prSet presAssocID="{88100417-7E88-41F7-98A5-74000B183B1F}" presName="parTrans" presStyleLbl="sibTrans2D1" presStyleIdx="6" presStyleCnt="10" custScaleX="96053" custLinFactNeighborX="-7548" custLinFactNeighborY="249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62C7EE-F81C-480D-9808-F438AF468B1D}" type="pres">
      <dgm:prSet presAssocID="{88100417-7E88-41F7-98A5-74000B183B1F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20681A0B-C76D-40EB-B37E-624089F1FF5C}" type="pres">
      <dgm:prSet presAssocID="{AA22F3E0-D9C2-4D04-8A4B-41FF429D9BBC}" presName="node" presStyleLbl="node1" presStyleIdx="6" presStyleCnt="10" custScaleX="134963" custRadScaleRad="98391" custRadScaleInc="8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91659-02EF-4C96-BAF8-89C489C0BE74}" type="pres">
      <dgm:prSet presAssocID="{74DB7397-3932-4BE8-B141-9A8D99AA6434}" presName="parTrans" presStyleLbl="sibTrans2D1" presStyleIdx="7" presStyleCnt="10" custAng="2015612" custFlipVert="1" custFlipHor="0" custScaleX="132767" custScaleY="97652" custLinFactNeighborX="-42369" custLinFactNeighborY="-1268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6350C6B-19D1-475A-BBA0-33488369EDA6}" type="pres">
      <dgm:prSet presAssocID="{74DB7397-3932-4BE8-B141-9A8D99AA6434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FE01AD2B-80FD-4C1F-A578-6BA030C8691B}" type="pres">
      <dgm:prSet presAssocID="{DA784662-2BFA-47FC-9A88-F03F1FFAA7E6}" presName="node" presStyleLbl="node1" presStyleIdx="7" presStyleCnt="10" custScaleX="147943" custRadScaleRad="110011" custRadScaleInc="6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283B0-5000-4B13-A60F-0E0F8B0FF68D}" type="pres">
      <dgm:prSet presAssocID="{5D243B90-A02D-4D8C-A708-9E435E942044}" presName="parTrans" presStyleLbl="sibTrans2D1" presStyleIdx="8" presStyleCnt="10" custScaleX="123398" custLinFactNeighborX="-19387" custLinFactNeighborY="-2308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DB4A745B-DC62-41FB-8A05-122DF25D046D}" type="pres">
      <dgm:prSet presAssocID="{5D243B90-A02D-4D8C-A708-9E435E942044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4E7A6658-01E0-4C74-A425-B2F17BA02B9E}" type="pres">
      <dgm:prSet presAssocID="{A7FDA36B-7E8F-4F49-83FA-8DC8676D6272}" presName="node" presStyleLbl="node1" presStyleIdx="8" presStyleCnt="10" custScaleX="127423" custRadScaleRad="111906" custRadScaleInc="-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E4963-3A92-4CD3-A6AB-2F1CDBB94D25}" type="pres">
      <dgm:prSet presAssocID="{D49CB33B-8FF2-44B3-8396-E2F057458A42}" presName="parTrans" presStyleLbl="sibTrans2D1" presStyleIdx="9" presStyleCnt="10" custScaleX="92261" custLinFactNeighborX="-15783" custLinFactNeighborY="-1545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626BA1D8-9E6D-479B-9E7A-11FF7302C8CA}" type="pres">
      <dgm:prSet presAssocID="{D49CB33B-8FF2-44B3-8396-E2F057458A42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1627254A-A5C0-4ABB-821D-13630FB3E9DF}" type="pres">
      <dgm:prSet presAssocID="{457F174D-433D-41ED-B8F2-98F075607C2E}" presName="node" presStyleLbl="node1" presStyleIdx="9" presStyleCnt="10" custScaleX="118301" custRadScaleRad="100773" custRadScaleInc="-18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A180D-6D5B-4F59-9C8D-3E2AC04E7EDB}" type="presOf" srcId="{269AF8DB-B9D3-4B5B-8980-69F996744786}" destId="{0920A2F3-7715-42B1-8F8F-8E9D306013B2}" srcOrd="0" destOrd="0" presId="urn:microsoft.com/office/officeart/2005/8/layout/radial5"/>
    <dgm:cxn modelId="{6BA33642-E899-4052-9686-54B4E9848030}" type="presOf" srcId="{9842BCF4-3A38-4642-A2F8-E9D97B782E38}" destId="{A81702EC-8F6E-424D-9BEC-E11D198342F8}" srcOrd="0" destOrd="0" presId="urn:microsoft.com/office/officeart/2005/8/layout/radial5"/>
    <dgm:cxn modelId="{C4ECE774-F407-4682-B6A9-E6B4B5E227E3}" type="presOf" srcId="{3BA0ADB6-E0C6-4BF6-9456-76B47CD19E77}" destId="{635F7CF5-C391-4979-9274-E35A09AE8833}" srcOrd="0" destOrd="0" presId="urn:microsoft.com/office/officeart/2005/8/layout/radial5"/>
    <dgm:cxn modelId="{4998B362-0122-4109-B0FB-A6B8A7E4E935}" srcId="{5098605B-517E-447A-9D3C-2B87A2E68F12}" destId="{F425E611-1149-4C71-B871-0D4A8561D28A}" srcOrd="0" destOrd="0" parTransId="{3151A95B-319E-4760-A891-E4B98EF8807C}" sibTransId="{3C0A293E-586A-404A-92A2-A7B04769C046}"/>
    <dgm:cxn modelId="{A667F329-E5CA-48CA-BA2C-CBB270F1AFBB}" type="presOf" srcId="{43CA337B-7E10-4F48-A0AC-30C072DC245C}" destId="{C587C2DA-BB56-4AA6-A80A-A7F9473AC617}" srcOrd="0" destOrd="0" presId="urn:microsoft.com/office/officeart/2005/8/layout/radial5"/>
    <dgm:cxn modelId="{75511E5C-6996-40F7-8EB9-61F0C926E7B9}" type="presOf" srcId="{A71A7767-7033-42FC-A088-169B83AC3EAE}" destId="{2CBC1178-B510-4806-A2DD-AA190A4C828D}" srcOrd="0" destOrd="0" presId="urn:microsoft.com/office/officeart/2005/8/layout/radial5"/>
    <dgm:cxn modelId="{A19EB146-81DB-49E6-B6D1-F80F49DCB0B1}" type="presOf" srcId="{ACD21C19-5E6D-4B99-B6F4-52DCCDE03889}" destId="{053B54CA-81D3-47AE-9440-1B2BA030551B}" srcOrd="0" destOrd="0" presId="urn:microsoft.com/office/officeart/2005/8/layout/radial5"/>
    <dgm:cxn modelId="{B9D51F93-FB16-4F33-B0C7-AB07A45601A5}" type="presOf" srcId="{A6955388-CED3-4CED-B287-3D92489972D3}" destId="{BB7B2F74-792C-4D5D-A615-8335A5E9B224}" srcOrd="1" destOrd="0" presId="urn:microsoft.com/office/officeart/2005/8/layout/radial5"/>
    <dgm:cxn modelId="{97DAC7D5-B98C-4FEC-8688-595907E3E819}" type="presOf" srcId="{A65F0D90-B0DA-4F7A-BAD2-90498559FD27}" destId="{27918A00-3DB9-4FB0-9CB3-1B34F91BFAD6}" srcOrd="0" destOrd="0" presId="urn:microsoft.com/office/officeart/2005/8/layout/radial5"/>
    <dgm:cxn modelId="{212771F5-33ED-428B-9853-9DD7E0309165}" type="presOf" srcId="{D49CB33B-8FF2-44B3-8396-E2F057458A42}" destId="{626BA1D8-9E6D-479B-9E7A-11FF7302C8CA}" srcOrd="1" destOrd="0" presId="urn:microsoft.com/office/officeart/2005/8/layout/radial5"/>
    <dgm:cxn modelId="{1D9F5040-A89E-41E4-A3FC-CCD2CFFF2DE1}" type="presOf" srcId="{D49CB33B-8FF2-44B3-8396-E2F057458A42}" destId="{4E5E4963-3A92-4CD3-A6AB-2F1CDBB94D25}" srcOrd="0" destOrd="0" presId="urn:microsoft.com/office/officeart/2005/8/layout/radial5"/>
    <dgm:cxn modelId="{91E5FF1B-81A0-4147-B0F7-E20616C4AC2D}" type="presOf" srcId="{74DB7397-3932-4BE8-B141-9A8D99AA6434}" destId="{A6350C6B-19D1-475A-BBA0-33488369EDA6}" srcOrd="1" destOrd="0" presId="urn:microsoft.com/office/officeart/2005/8/layout/radial5"/>
    <dgm:cxn modelId="{203C7DCC-F501-42C6-9149-68A4F28D1595}" srcId="{F425E611-1149-4C71-B871-0D4A8561D28A}" destId="{F750579E-C603-436F-8577-170FC9021B73}" srcOrd="1" destOrd="0" parTransId="{269AF8DB-B9D3-4B5B-8980-69F996744786}" sibTransId="{E41A57E4-63E0-40B1-BA42-9247BBF81639}"/>
    <dgm:cxn modelId="{30A693EC-C686-402E-9C13-11C4B7A45ADE}" type="presOf" srcId="{A7FDA36B-7E8F-4F49-83FA-8DC8676D6272}" destId="{4E7A6658-01E0-4C74-A425-B2F17BA02B9E}" srcOrd="0" destOrd="0" presId="urn:microsoft.com/office/officeart/2005/8/layout/radial5"/>
    <dgm:cxn modelId="{7C1AAA6A-D86A-4D19-B58B-8A9F97BDDA4E}" srcId="{F425E611-1149-4C71-B871-0D4A8561D28A}" destId="{90F75077-7A1E-48FD-AFEF-0CA94C507AA1}" srcOrd="2" destOrd="0" parTransId="{A6955388-CED3-4CED-B287-3D92489972D3}" sibTransId="{8E5A92C4-0638-4E47-9711-B46958CFB3A9}"/>
    <dgm:cxn modelId="{22A060D9-E3D8-4E92-B8FB-732F0F3322D1}" srcId="{F425E611-1149-4C71-B871-0D4A8561D28A}" destId="{A65F0D90-B0DA-4F7A-BAD2-90498559FD27}" srcOrd="3" destOrd="0" parTransId="{9842BCF4-3A38-4642-A2F8-E9D97B782E38}" sibTransId="{3A6B2EE6-2BBA-433F-86BC-4D60E628BCE1}"/>
    <dgm:cxn modelId="{94D2F6D3-7747-479D-BE53-22F4E0E3A555}" type="presOf" srcId="{AA22F3E0-D9C2-4D04-8A4B-41FF429D9BBC}" destId="{20681A0B-C76D-40EB-B37E-624089F1FF5C}" srcOrd="0" destOrd="0" presId="urn:microsoft.com/office/officeart/2005/8/layout/radial5"/>
    <dgm:cxn modelId="{247CAE77-7A2E-4EFE-B0BE-42CEA15B832D}" srcId="{F425E611-1149-4C71-B871-0D4A8561D28A}" destId="{457F174D-433D-41ED-B8F2-98F075607C2E}" srcOrd="9" destOrd="0" parTransId="{D49CB33B-8FF2-44B3-8396-E2F057458A42}" sibTransId="{CF654622-E31B-42D7-8DF3-BE6475A0D555}"/>
    <dgm:cxn modelId="{C4B4F5F0-3BB2-4C72-B32D-49747336195F}" type="presOf" srcId="{ACD21C19-5E6D-4B99-B6F4-52DCCDE03889}" destId="{745BE0D1-22B0-433C-A700-54B518C781C3}" srcOrd="1" destOrd="0" presId="urn:microsoft.com/office/officeart/2005/8/layout/radial5"/>
    <dgm:cxn modelId="{9186F256-935D-4BE7-AC40-DD61898C068A}" type="presOf" srcId="{88100417-7E88-41F7-98A5-74000B183B1F}" destId="{BE62C7EE-F81C-480D-9808-F438AF468B1D}" srcOrd="1" destOrd="0" presId="urn:microsoft.com/office/officeart/2005/8/layout/radial5"/>
    <dgm:cxn modelId="{3F208A63-4B9B-4A93-930F-E4ED2ADA759E}" type="presOf" srcId="{A6955388-CED3-4CED-B287-3D92489972D3}" destId="{E46F5B5C-E9A8-4870-BBDD-4013D30E6E01}" srcOrd="0" destOrd="0" presId="urn:microsoft.com/office/officeart/2005/8/layout/radial5"/>
    <dgm:cxn modelId="{5DA5911A-B5BB-4571-9E01-52EA57ADDC65}" type="presOf" srcId="{90F75077-7A1E-48FD-AFEF-0CA94C507AA1}" destId="{3F2604DA-CAB3-44E3-85A2-7FA20152C849}" srcOrd="0" destOrd="0" presId="urn:microsoft.com/office/officeart/2005/8/layout/radial5"/>
    <dgm:cxn modelId="{773B23F1-F19A-4FEE-B961-780CA4771836}" type="presOf" srcId="{5D243B90-A02D-4D8C-A708-9E435E942044}" destId="{F83283B0-5000-4B13-A60F-0E0F8B0FF68D}" srcOrd="0" destOrd="0" presId="urn:microsoft.com/office/officeart/2005/8/layout/radial5"/>
    <dgm:cxn modelId="{93BCEA66-31CB-4184-82FF-F00B822A7E4C}" type="presOf" srcId="{77FD890F-2AEF-477A-9DDA-C9C3C06902EC}" destId="{686BB9FA-6E1B-4495-8FC5-F3EAED69AB7E}" srcOrd="0" destOrd="0" presId="urn:microsoft.com/office/officeart/2005/8/layout/radial5"/>
    <dgm:cxn modelId="{75EB50CB-1878-449B-9C85-EAFB93420AAE}" type="presOf" srcId="{4AE4E145-11FA-406B-A2B8-BD54415A25EF}" destId="{94E1AAB1-7D70-4252-9694-20D9C35484DD}" srcOrd="0" destOrd="0" presId="urn:microsoft.com/office/officeart/2005/8/layout/radial5"/>
    <dgm:cxn modelId="{68D578F0-FA05-4901-B8EE-7EC94A3456BF}" type="presOf" srcId="{77FD890F-2AEF-477A-9DDA-C9C3C06902EC}" destId="{E0EE667A-BC51-4004-812B-4415525FCE6B}" srcOrd="1" destOrd="0" presId="urn:microsoft.com/office/officeart/2005/8/layout/radial5"/>
    <dgm:cxn modelId="{F74F2D00-93E0-467B-8949-2C70263B0C93}" type="presOf" srcId="{F425E611-1149-4C71-B871-0D4A8561D28A}" destId="{E3ACE679-5213-40EE-B405-64AA055287B1}" srcOrd="0" destOrd="0" presId="urn:microsoft.com/office/officeart/2005/8/layout/radial5"/>
    <dgm:cxn modelId="{3D052AB2-7D78-4C50-993D-CAC112197F16}" type="presOf" srcId="{74DB7397-3932-4BE8-B141-9A8D99AA6434}" destId="{E8791659-02EF-4C96-BAF8-89C489C0BE74}" srcOrd="0" destOrd="0" presId="urn:microsoft.com/office/officeart/2005/8/layout/radial5"/>
    <dgm:cxn modelId="{F1DC63C2-30AC-4272-B1BF-71C1B094939E}" srcId="{F425E611-1149-4C71-B871-0D4A8561D28A}" destId="{AA22F3E0-D9C2-4D04-8A4B-41FF429D9BBC}" srcOrd="6" destOrd="0" parTransId="{88100417-7E88-41F7-98A5-74000B183B1F}" sibTransId="{1FF92109-36D5-4A1F-8C51-616F1DB48B70}"/>
    <dgm:cxn modelId="{30369A88-003E-4876-9576-3908164C7DE3}" type="presOf" srcId="{DA784662-2BFA-47FC-9A88-F03F1FFAA7E6}" destId="{FE01AD2B-80FD-4C1F-A578-6BA030C8691B}" srcOrd="0" destOrd="0" presId="urn:microsoft.com/office/officeart/2005/8/layout/radial5"/>
    <dgm:cxn modelId="{2EFA3A39-4237-4FC8-832A-A76148E652F5}" type="presOf" srcId="{9842BCF4-3A38-4642-A2F8-E9D97B782E38}" destId="{99D98C23-89E3-4AD7-A98B-4B766F45633D}" srcOrd="1" destOrd="0" presId="urn:microsoft.com/office/officeart/2005/8/layout/radial5"/>
    <dgm:cxn modelId="{784A571D-4BE2-4CCA-88D6-3C6FB5E1C5EB}" srcId="{F425E611-1149-4C71-B871-0D4A8561D28A}" destId="{DA784662-2BFA-47FC-9A88-F03F1FFAA7E6}" srcOrd="7" destOrd="0" parTransId="{74DB7397-3932-4BE8-B141-9A8D99AA6434}" sibTransId="{562EA25E-70DE-44B0-8077-2027DAA5B664}"/>
    <dgm:cxn modelId="{B6B89144-105A-4749-86A1-688F43A37A08}" type="presOf" srcId="{F750579E-C603-436F-8577-170FC9021B73}" destId="{DCDC1065-63B7-42FE-97D0-28924EFC2BD9}" srcOrd="0" destOrd="0" presId="urn:microsoft.com/office/officeart/2005/8/layout/radial5"/>
    <dgm:cxn modelId="{2E46EFDD-FD7B-4F21-91A2-C7FF73F95AC3}" type="presOf" srcId="{88100417-7E88-41F7-98A5-74000B183B1F}" destId="{D4D2F921-2A7F-4052-9F11-5C783A1FE0FF}" srcOrd="0" destOrd="0" presId="urn:microsoft.com/office/officeart/2005/8/layout/radial5"/>
    <dgm:cxn modelId="{79937FBE-8E25-4BB8-BFF0-FE9B1AA0E94D}" type="presOf" srcId="{457F174D-433D-41ED-B8F2-98F075607C2E}" destId="{1627254A-A5C0-4ABB-821D-13630FB3E9DF}" srcOrd="0" destOrd="0" presId="urn:microsoft.com/office/officeart/2005/8/layout/radial5"/>
    <dgm:cxn modelId="{FC823A87-62A3-4891-AA09-A56451FFDD68}" type="presOf" srcId="{5D243B90-A02D-4D8C-A708-9E435E942044}" destId="{DB4A745B-DC62-41FB-8A05-122DF25D046D}" srcOrd="1" destOrd="0" presId="urn:microsoft.com/office/officeart/2005/8/layout/radial5"/>
    <dgm:cxn modelId="{E9930115-C24A-48AC-BC96-660311C4F2B7}" type="presOf" srcId="{43CA337B-7E10-4F48-A0AC-30C072DC245C}" destId="{26D9CA28-23D0-4B33-8E02-E1FF3DC815E8}" srcOrd="1" destOrd="0" presId="urn:microsoft.com/office/officeart/2005/8/layout/radial5"/>
    <dgm:cxn modelId="{8A0753E5-66C0-4332-BFAC-9F77450D3233}" srcId="{F425E611-1149-4C71-B871-0D4A8561D28A}" destId="{4AE4E145-11FA-406B-A2B8-BD54415A25EF}" srcOrd="4" destOrd="0" parTransId="{77FD890F-2AEF-477A-9DDA-C9C3C06902EC}" sibTransId="{5FD1B8A2-11BF-4B0B-B9FE-EC6ACB9F46E4}"/>
    <dgm:cxn modelId="{3B1665F3-47BA-4BDD-ACCD-792EB385569D}" srcId="{F425E611-1149-4C71-B871-0D4A8561D28A}" destId="{A7FDA36B-7E8F-4F49-83FA-8DC8676D6272}" srcOrd="8" destOrd="0" parTransId="{5D243B90-A02D-4D8C-A708-9E435E942044}" sibTransId="{67E01176-A318-49AF-8244-F070E82DF7F6}"/>
    <dgm:cxn modelId="{8652CBF5-EA39-4768-A74C-86C5AC28235F}" srcId="{F425E611-1149-4C71-B871-0D4A8561D28A}" destId="{A71A7767-7033-42FC-A088-169B83AC3EAE}" srcOrd="0" destOrd="0" parTransId="{ACD21C19-5E6D-4B99-B6F4-52DCCDE03889}" sibTransId="{BC0DF986-1732-416C-8502-A170D044BE56}"/>
    <dgm:cxn modelId="{38AD0A62-0231-4A96-A92E-20D60DDC33A4}" type="presOf" srcId="{269AF8DB-B9D3-4B5B-8980-69F996744786}" destId="{8F1597A6-53A0-4DA0-A3F5-401FFCD31ED2}" srcOrd="1" destOrd="0" presId="urn:microsoft.com/office/officeart/2005/8/layout/radial5"/>
    <dgm:cxn modelId="{C4803452-ADF6-436A-AE0B-E80DA7C7C49F}" type="presOf" srcId="{5098605B-517E-447A-9D3C-2B87A2E68F12}" destId="{053E898D-C379-4E1E-9628-6B7F3E3F04E3}" srcOrd="0" destOrd="0" presId="urn:microsoft.com/office/officeart/2005/8/layout/radial5"/>
    <dgm:cxn modelId="{D4038B55-ACB9-4569-8E5C-2948FB1109EE}" srcId="{F425E611-1149-4C71-B871-0D4A8561D28A}" destId="{3BA0ADB6-E0C6-4BF6-9456-76B47CD19E77}" srcOrd="5" destOrd="0" parTransId="{43CA337B-7E10-4F48-A0AC-30C072DC245C}" sibTransId="{A1377A9C-9056-42C2-83B8-6EC1650F4CDB}"/>
    <dgm:cxn modelId="{22834AFE-6FC5-4629-9689-E7D10BA4F791}" type="presParOf" srcId="{053E898D-C379-4E1E-9628-6B7F3E3F04E3}" destId="{E3ACE679-5213-40EE-B405-64AA055287B1}" srcOrd="0" destOrd="0" presId="urn:microsoft.com/office/officeart/2005/8/layout/radial5"/>
    <dgm:cxn modelId="{AF01F56F-72BA-4E80-9FF7-ECC531E0C073}" type="presParOf" srcId="{053E898D-C379-4E1E-9628-6B7F3E3F04E3}" destId="{053B54CA-81D3-47AE-9440-1B2BA030551B}" srcOrd="1" destOrd="0" presId="urn:microsoft.com/office/officeart/2005/8/layout/radial5"/>
    <dgm:cxn modelId="{6FC690A6-D7DF-4301-BB9C-3C1D6F503C23}" type="presParOf" srcId="{053B54CA-81D3-47AE-9440-1B2BA030551B}" destId="{745BE0D1-22B0-433C-A700-54B518C781C3}" srcOrd="0" destOrd="0" presId="urn:microsoft.com/office/officeart/2005/8/layout/radial5"/>
    <dgm:cxn modelId="{260DB048-7A74-4103-B04D-106D90F4F2D3}" type="presParOf" srcId="{053E898D-C379-4E1E-9628-6B7F3E3F04E3}" destId="{2CBC1178-B510-4806-A2DD-AA190A4C828D}" srcOrd="2" destOrd="0" presId="urn:microsoft.com/office/officeart/2005/8/layout/radial5"/>
    <dgm:cxn modelId="{D6BE0450-604D-4E85-895A-9154DD3849D9}" type="presParOf" srcId="{053E898D-C379-4E1E-9628-6B7F3E3F04E3}" destId="{0920A2F3-7715-42B1-8F8F-8E9D306013B2}" srcOrd="3" destOrd="0" presId="urn:microsoft.com/office/officeart/2005/8/layout/radial5"/>
    <dgm:cxn modelId="{80844D06-9231-493A-A0C2-C5C04A3AE0BF}" type="presParOf" srcId="{0920A2F3-7715-42B1-8F8F-8E9D306013B2}" destId="{8F1597A6-53A0-4DA0-A3F5-401FFCD31ED2}" srcOrd="0" destOrd="0" presId="urn:microsoft.com/office/officeart/2005/8/layout/radial5"/>
    <dgm:cxn modelId="{6CE23213-0585-45F7-BE3A-155412212371}" type="presParOf" srcId="{053E898D-C379-4E1E-9628-6B7F3E3F04E3}" destId="{DCDC1065-63B7-42FE-97D0-28924EFC2BD9}" srcOrd="4" destOrd="0" presId="urn:microsoft.com/office/officeart/2005/8/layout/radial5"/>
    <dgm:cxn modelId="{307E1F6C-8046-42BC-A165-4F3745AE54DC}" type="presParOf" srcId="{053E898D-C379-4E1E-9628-6B7F3E3F04E3}" destId="{E46F5B5C-E9A8-4870-BBDD-4013D30E6E01}" srcOrd="5" destOrd="0" presId="urn:microsoft.com/office/officeart/2005/8/layout/radial5"/>
    <dgm:cxn modelId="{C4937B8C-E2AA-4C3F-8522-C1DC2E0CB6D6}" type="presParOf" srcId="{E46F5B5C-E9A8-4870-BBDD-4013D30E6E01}" destId="{BB7B2F74-792C-4D5D-A615-8335A5E9B224}" srcOrd="0" destOrd="0" presId="urn:microsoft.com/office/officeart/2005/8/layout/radial5"/>
    <dgm:cxn modelId="{53D830C4-5931-42B4-A65A-4A88C7073992}" type="presParOf" srcId="{053E898D-C379-4E1E-9628-6B7F3E3F04E3}" destId="{3F2604DA-CAB3-44E3-85A2-7FA20152C849}" srcOrd="6" destOrd="0" presId="urn:microsoft.com/office/officeart/2005/8/layout/radial5"/>
    <dgm:cxn modelId="{44B8FCB5-EAD5-4914-995F-331707015C24}" type="presParOf" srcId="{053E898D-C379-4E1E-9628-6B7F3E3F04E3}" destId="{A81702EC-8F6E-424D-9BEC-E11D198342F8}" srcOrd="7" destOrd="0" presId="urn:microsoft.com/office/officeart/2005/8/layout/radial5"/>
    <dgm:cxn modelId="{262AA8EB-DC29-433D-A66F-9A3295389CD1}" type="presParOf" srcId="{A81702EC-8F6E-424D-9BEC-E11D198342F8}" destId="{99D98C23-89E3-4AD7-A98B-4B766F45633D}" srcOrd="0" destOrd="0" presId="urn:microsoft.com/office/officeart/2005/8/layout/radial5"/>
    <dgm:cxn modelId="{E608DA23-0B92-4051-B5EF-CD0B79BB58CD}" type="presParOf" srcId="{053E898D-C379-4E1E-9628-6B7F3E3F04E3}" destId="{27918A00-3DB9-4FB0-9CB3-1B34F91BFAD6}" srcOrd="8" destOrd="0" presId="urn:microsoft.com/office/officeart/2005/8/layout/radial5"/>
    <dgm:cxn modelId="{826DD314-AB1C-464E-80CB-E8269143C99C}" type="presParOf" srcId="{053E898D-C379-4E1E-9628-6B7F3E3F04E3}" destId="{686BB9FA-6E1B-4495-8FC5-F3EAED69AB7E}" srcOrd="9" destOrd="0" presId="urn:microsoft.com/office/officeart/2005/8/layout/radial5"/>
    <dgm:cxn modelId="{D182F352-1402-4771-8ED8-C60AF85769B7}" type="presParOf" srcId="{686BB9FA-6E1B-4495-8FC5-F3EAED69AB7E}" destId="{E0EE667A-BC51-4004-812B-4415525FCE6B}" srcOrd="0" destOrd="0" presId="urn:microsoft.com/office/officeart/2005/8/layout/radial5"/>
    <dgm:cxn modelId="{DE1B6B0E-22E9-4C88-85D2-6BDF389480F7}" type="presParOf" srcId="{053E898D-C379-4E1E-9628-6B7F3E3F04E3}" destId="{94E1AAB1-7D70-4252-9694-20D9C35484DD}" srcOrd="10" destOrd="0" presId="urn:microsoft.com/office/officeart/2005/8/layout/radial5"/>
    <dgm:cxn modelId="{69FDDA8A-6072-459C-AEF9-8C6030247178}" type="presParOf" srcId="{053E898D-C379-4E1E-9628-6B7F3E3F04E3}" destId="{C587C2DA-BB56-4AA6-A80A-A7F9473AC617}" srcOrd="11" destOrd="0" presId="urn:microsoft.com/office/officeart/2005/8/layout/radial5"/>
    <dgm:cxn modelId="{5EB75F20-C0BB-41E1-A11D-488674054FA1}" type="presParOf" srcId="{C587C2DA-BB56-4AA6-A80A-A7F9473AC617}" destId="{26D9CA28-23D0-4B33-8E02-E1FF3DC815E8}" srcOrd="0" destOrd="0" presId="urn:microsoft.com/office/officeart/2005/8/layout/radial5"/>
    <dgm:cxn modelId="{C1588DC4-0697-4051-880E-A9D506C4A23B}" type="presParOf" srcId="{053E898D-C379-4E1E-9628-6B7F3E3F04E3}" destId="{635F7CF5-C391-4979-9274-E35A09AE8833}" srcOrd="12" destOrd="0" presId="urn:microsoft.com/office/officeart/2005/8/layout/radial5"/>
    <dgm:cxn modelId="{55C76468-AFCA-44AF-8F59-84CE4852BE6F}" type="presParOf" srcId="{053E898D-C379-4E1E-9628-6B7F3E3F04E3}" destId="{D4D2F921-2A7F-4052-9F11-5C783A1FE0FF}" srcOrd="13" destOrd="0" presId="urn:microsoft.com/office/officeart/2005/8/layout/radial5"/>
    <dgm:cxn modelId="{FA284C9E-ECB7-4BB2-B2F5-691D5347223A}" type="presParOf" srcId="{D4D2F921-2A7F-4052-9F11-5C783A1FE0FF}" destId="{BE62C7EE-F81C-480D-9808-F438AF468B1D}" srcOrd="0" destOrd="0" presId="urn:microsoft.com/office/officeart/2005/8/layout/radial5"/>
    <dgm:cxn modelId="{85D48919-87D0-447A-BA70-D2435FDAC5D4}" type="presParOf" srcId="{053E898D-C379-4E1E-9628-6B7F3E3F04E3}" destId="{20681A0B-C76D-40EB-B37E-624089F1FF5C}" srcOrd="14" destOrd="0" presId="urn:microsoft.com/office/officeart/2005/8/layout/radial5"/>
    <dgm:cxn modelId="{69E64C67-6530-4527-B400-2A2090C44B06}" type="presParOf" srcId="{053E898D-C379-4E1E-9628-6B7F3E3F04E3}" destId="{E8791659-02EF-4C96-BAF8-89C489C0BE74}" srcOrd="15" destOrd="0" presId="urn:microsoft.com/office/officeart/2005/8/layout/radial5"/>
    <dgm:cxn modelId="{4AEFC5DB-60BF-4085-A52A-B21A3E71B24F}" type="presParOf" srcId="{E8791659-02EF-4C96-BAF8-89C489C0BE74}" destId="{A6350C6B-19D1-475A-BBA0-33488369EDA6}" srcOrd="0" destOrd="0" presId="urn:microsoft.com/office/officeart/2005/8/layout/radial5"/>
    <dgm:cxn modelId="{873AA2AC-97EB-4ED6-A9CA-B0B07BB529B1}" type="presParOf" srcId="{053E898D-C379-4E1E-9628-6B7F3E3F04E3}" destId="{FE01AD2B-80FD-4C1F-A578-6BA030C8691B}" srcOrd="16" destOrd="0" presId="urn:microsoft.com/office/officeart/2005/8/layout/radial5"/>
    <dgm:cxn modelId="{6FCED008-194F-4D84-B9BF-6C1431A0CA36}" type="presParOf" srcId="{053E898D-C379-4E1E-9628-6B7F3E3F04E3}" destId="{F83283B0-5000-4B13-A60F-0E0F8B0FF68D}" srcOrd="17" destOrd="0" presId="urn:microsoft.com/office/officeart/2005/8/layout/radial5"/>
    <dgm:cxn modelId="{5B7AF3E5-579D-4C50-A174-21D7662EC2D5}" type="presParOf" srcId="{F83283B0-5000-4B13-A60F-0E0F8B0FF68D}" destId="{DB4A745B-DC62-41FB-8A05-122DF25D046D}" srcOrd="0" destOrd="0" presId="urn:microsoft.com/office/officeart/2005/8/layout/radial5"/>
    <dgm:cxn modelId="{53D1F9B5-BEB7-4E54-9364-C3082E8B85D2}" type="presParOf" srcId="{053E898D-C379-4E1E-9628-6B7F3E3F04E3}" destId="{4E7A6658-01E0-4C74-A425-B2F17BA02B9E}" srcOrd="18" destOrd="0" presId="urn:microsoft.com/office/officeart/2005/8/layout/radial5"/>
    <dgm:cxn modelId="{24374903-7073-4D26-B1AF-06BB05DE8812}" type="presParOf" srcId="{053E898D-C379-4E1E-9628-6B7F3E3F04E3}" destId="{4E5E4963-3A92-4CD3-A6AB-2F1CDBB94D25}" srcOrd="19" destOrd="0" presId="urn:microsoft.com/office/officeart/2005/8/layout/radial5"/>
    <dgm:cxn modelId="{9BEDE3CA-07BD-4627-BF11-48DD86194753}" type="presParOf" srcId="{4E5E4963-3A92-4CD3-A6AB-2F1CDBB94D25}" destId="{626BA1D8-9E6D-479B-9E7A-11FF7302C8CA}" srcOrd="0" destOrd="0" presId="urn:microsoft.com/office/officeart/2005/8/layout/radial5"/>
    <dgm:cxn modelId="{4EDDBA1C-5600-42A0-BE65-EB0372AA6048}" type="presParOf" srcId="{053E898D-C379-4E1E-9628-6B7F3E3F04E3}" destId="{1627254A-A5C0-4ABB-821D-13630FB3E9DF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CE679-5213-40EE-B405-64AA055287B1}">
      <dsp:nvSpPr>
        <dsp:cNvPr id="0" name=""/>
        <dsp:cNvSpPr/>
      </dsp:nvSpPr>
      <dsp:spPr>
        <a:xfrm>
          <a:off x="2882989" y="2334496"/>
          <a:ext cx="2547984" cy="68032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bg1"/>
              </a:solidFill>
              <a:latin typeface="Arial Narrow" pitchFamily="34" charset="0"/>
            </a:rPr>
            <a:t>Experience it.</a:t>
          </a:r>
          <a:endParaRPr lang="en-US" sz="22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3256133" y="2434127"/>
        <a:ext cx="1801696" cy="481061"/>
      </dsp:txXfrm>
    </dsp:sp>
    <dsp:sp modelId="{053B54CA-81D3-47AE-9440-1B2BA030551B}">
      <dsp:nvSpPr>
        <dsp:cNvPr id="0" name=""/>
        <dsp:cNvSpPr/>
      </dsp:nvSpPr>
      <dsp:spPr>
        <a:xfrm rot="16109826">
          <a:off x="3847484" y="1459880"/>
          <a:ext cx="567201" cy="455483"/>
        </a:xfrm>
        <a:prstGeom prst="leftRightArrow">
          <a:avLst/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 rot="10800000">
        <a:off x="3917598" y="1619276"/>
        <a:ext cx="430556" cy="273289"/>
      </dsp:txXfrm>
    </dsp:sp>
    <dsp:sp modelId="{2CBC1178-B510-4806-A2DD-AA190A4C828D}">
      <dsp:nvSpPr>
        <dsp:cNvPr id="0" name=""/>
        <dsp:cNvSpPr/>
      </dsp:nvSpPr>
      <dsp:spPr>
        <a:xfrm>
          <a:off x="3380373" y="26528"/>
          <a:ext cx="1439821" cy="974274"/>
        </a:xfrm>
        <a:prstGeom prst="ellipse">
          <a:avLst/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Internships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3591230" y="169207"/>
        <a:ext cx="1018107" cy="688916"/>
      </dsp:txXfrm>
    </dsp:sp>
    <dsp:sp modelId="{0920A2F3-7715-42B1-8F8F-8E9D306013B2}">
      <dsp:nvSpPr>
        <dsp:cNvPr id="0" name=""/>
        <dsp:cNvSpPr/>
      </dsp:nvSpPr>
      <dsp:spPr>
        <a:xfrm rot="20709946">
          <a:off x="5303133" y="2103454"/>
          <a:ext cx="540822" cy="455483"/>
        </a:xfrm>
        <a:prstGeom prst="leftRightArrow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>
        <a:off x="5305410" y="2212043"/>
        <a:ext cx="404177" cy="273289"/>
      </dsp:txXfrm>
    </dsp:sp>
    <dsp:sp modelId="{DCDC1065-63B7-42FE-97D0-28924EFC2BD9}">
      <dsp:nvSpPr>
        <dsp:cNvPr id="0" name=""/>
        <dsp:cNvSpPr/>
      </dsp:nvSpPr>
      <dsp:spPr>
        <a:xfrm>
          <a:off x="5851952" y="1511588"/>
          <a:ext cx="1346366" cy="107172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Job Shadowing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6049123" y="1668539"/>
        <a:ext cx="952024" cy="757824"/>
      </dsp:txXfrm>
    </dsp:sp>
    <dsp:sp modelId="{E46F5B5C-E9A8-4870-BBDD-4013D30E6E01}">
      <dsp:nvSpPr>
        <dsp:cNvPr id="0" name=""/>
        <dsp:cNvSpPr/>
      </dsp:nvSpPr>
      <dsp:spPr>
        <a:xfrm rot="18622895">
          <a:off x="4677424" y="1581500"/>
          <a:ext cx="595229" cy="503833"/>
        </a:xfrm>
        <a:prstGeom prst="leftRightArrow">
          <a:avLst/>
        </a:prstGeom>
        <a:solidFill>
          <a:srgbClr val="0066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704036" y="1739836"/>
        <a:ext cx="444079" cy="302299"/>
      </dsp:txXfrm>
    </dsp:sp>
    <dsp:sp modelId="{3F2604DA-CAB3-44E3-85A2-7FA20152C849}">
      <dsp:nvSpPr>
        <dsp:cNvPr id="0" name=""/>
        <dsp:cNvSpPr/>
      </dsp:nvSpPr>
      <dsp:spPr>
        <a:xfrm>
          <a:off x="4869717" y="529419"/>
          <a:ext cx="1425170" cy="938800"/>
        </a:xfrm>
        <a:prstGeom prst="ellipse">
          <a:avLst/>
        </a:prstGeom>
        <a:solidFill>
          <a:srgbClr val="0066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Externships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5078428" y="666903"/>
        <a:ext cx="1007748" cy="663832"/>
      </dsp:txXfrm>
    </dsp:sp>
    <dsp:sp modelId="{A81702EC-8F6E-424D-9BEC-E11D198342F8}">
      <dsp:nvSpPr>
        <dsp:cNvPr id="0" name=""/>
        <dsp:cNvSpPr/>
      </dsp:nvSpPr>
      <dsp:spPr>
        <a:xfrm rot="3185162">
          <a:off x="4953849" y="3258633"/>
          <a:ext cx="579278" cy="420507"/>
        </a:xfrm>
        <a:prstGeom prst="leftRightArrow">
          <a:avLst/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latin typeface="Arial Narrow" pitchFamily="34" charset="0"/>
          </a:endParaRPr>
        </a:p>
      </dsp:txBody>
      <dsp:txXfrm>
        <a:off x="4979041" y="3292302"/>
        <a:ext cx="453126" cy="252305"/>
      </dsp:txXfrm>
    </dsp:sp>
    <dsp:sp modelId="{27918A00-3DB9-4FB0-9CB3-1B34F91BFAD6}">
      <dsp:nvSpPr>
        <dsp:cNvPr id="0" name=""/>
        <dsp:cNvSpPr/>
      </dsp:nvSpPr>
      <dsp:spPr>
        <a:xfrm>
          <a:off x="5247501" y="3853782"/>
          <a:ext cx="1391272" cy="1071726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5786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80" b="1" kern="1200" dirty="0" smtClean="0">
              <a:solidFill>
                <a:schemeClr val="bg1"/>
              </a:solidFill>
              <a:latin typeface="Arial Narrow" pitchFamily="34" charset="0"/>
            </a:rPr>
            <a:t>Peer Leadership</a:t>
          </a:r>
          <a:endParaRPr lang="en-US" sz="148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5451248" y="4010733"/>
        <a:ext cx="983778" cy="757824"/>
      </dsp:txXfrm>
    </dsp:sp>
    <dsp:sp modelId="{686BB9FA-6E1B-4495-8FC5-F3EAED69AB7E}">
      <dsp:nvSpPr>
        <dsp:cNvPr id="0" name=""/>
        <dsp:cNvSpPr/>
      </dsp:nvSpPr>
      <dsp:spPr>
        <a:xfrm rot="5478562">
          <a:off x="4028442" y="3274416"/>
          <a:ext cx="675277" cy="455483"/>
        </a:xfrm>
        <a:prstGeom prst="leftRightArrow">
          <a:avLst/>
        </a:prstGeom>
        <a:solidFill>
          <a:srgbClr val="CC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>
        <a:off x="4098326" y="3297208"/>
        <a:ext cx="538632" cy="273289"/>
      </dsp:txXfrm>
    </dsp:sp>
    <dsp:sp modelId="{94E1AAB1-7D70-4252-9694-20D9C35484DD}">
      <dsp:nvSpPr>
        <dsp:cNvPr id="0" name=""/>
        <dsp:cNvSpPr/>
      </dsp:nvSpPr>
      <dsp:spPr>
        <a:xfrm>
          <a:off x="3621741" y="4004881"/>
          <a:ext cx="1550863" cy="1071726"/>
        </a:xfrm>
        <a:prstGeom prst="ellipse">
          <a:avLst/>
        </a:prstGeom>
        <a:solidFill>
          <a:srgbClr val="C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Volunteerism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3848860" y="4161832"/>
        <a:ext cx="1096625" cy="757824"/>
      </dsp:txXfrm>
    </dsp:sp>
    <dsp:sp modelId="{C587C2DA-BB56-4AA6-A80A-A7F9473AC617}">
      <dsp:nvSpPr>
        <dsp:cNvPr id="0" name=""/>
        <dsp:cNvSpPr/>
      </dsp:nvSpPr>
      <dsp:spPr>
        <a:xfrm rot="758482">
          <a:off x="5390451" y="2809813"/>
          <a:ext cx="620239" cy="455483"/>
        </a:xfrm>
        <a:prstGeom prst="leftRightArrow">
          <a:avLst/>
        </a:prstGeom>
        <a:solidFill>
          <a:srgbClr val="FF9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>
        <a:off x="5392107" y="2885958"/>
        <a:ext cx="483594" cy="273289"/>
      </dsp:txXfrm>
    </dsp:sp>
    <dsp:sp modelId="{635F7CF5-C391-4979-9274-E35A09AE8833}">
      <dsp:nvSpPr>
        <dsp:cNvPr id="0" name=""/>
        <dsp:cNvSpPr/>
      </dsp:nvSpPr>
      <dsp:spPr>
        <a:xfrm>
          <a:off x="6078606" y="2720465"/>
          <a:ext cx="1343644" cy="1071726"/>
        </a:xfrm>
        <a:prstGeom prst="ellipse">
          <a:avLst/>
        </a:prstGeom>
        <a:solidFill>
          <a:srgbClr val="FF99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Part-Time Work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6275378" y="2877416"/>
        <a:ext cx="950100" cy="757824"/>
      </dsp:txXfrm>
    </dsp:sp>
    <dsp:sp modelId="{D4D2F921-2A7F-4052-9F11-5C783A1FE0FF}">
      <dsp:nvSpPr>
        <dsp:cNvPr id="0" name=""/>
        <dsp:cNvSpPr/>
      </dsp:nvSpPr>
      <dsp:spPr>
        <a:xfrm rot="7614560">
          <a:off x="3134404" y="3302906"/>
          <a:ext cx="670948" cy="455483"/>
        </a:xfrm>
        <a:prstGeom prst="leftRightArrow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 rot="10800000">
        <a:off x="3243758" y="3339373"/>
        <a:ext cx="534303" cy="273289"/>
      </dsp:txXfrm>
    </dsp:sp>
    <dsp:sp modelId="{20681A0B-C76D-40EB-B37E-624089F1FF5C}">
      <dsp:nvSpPr>
        <dsp:cNvPr id="0" name=""/>
        <dsp:cNvSpPr/>
      </dsp:nvSpPr>
      <dsp:spPr>
        <a:xfrm>
          <a:off x="2040078" y="3994380"/>
          <a:ext cx="1446434" cy="107172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Research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2251903" y="4151331"/>
        <a:ext cx="1022784" cy="757824"/>
      </dsp:txXfrm>
    </dsp:sp>
    <dsp:sp modelId="{E8791659-02EF-4C96-BAF8-89C489C0BE74}">
      <dsp:nvSpPr>
        <dsp:cNvPr id="0" name=""/>
        <dsp:cNvSpPr/>
      </dsp:nvSpPr>
      <dsp:spPr>
        <a:xfrm rot="9906447" flipV="1">
          <a:off x="2365714" y="2812054"/>
          <a:ext cx="680897" cy="444788"/>
        </a:xfrm>
        <a:prstGeom prst="leftRightArrow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 rot="10800000">
        <a:off x="2496909" y="2883865"/>
        <a:ext cx="547461" cy="266872"/>
      </dsp:txXfrm>
    </dsp:sp>
    <dsp:sp modelId="{FE01AD2B-80FD-4C1F-A578-6BA030C8691B}">
      <dsp:nvSpPr>
        <dsp:cNvPr id="0" name=""/>
        <dsp:cNvSpPr/>
      </dsp:nvSpPr>
      <dsp:spPr>
        <a:xfrm>
          <a:off x="949800" y="2956073"/>
          <a:ext cx="1585544" cy="107172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Arial Narrow" pitchFamily="34" charset="0"/>
            </a:rPr>
            <a:t>Student Organizations</a:t>
          </a:r>
          <a:endParaRPr lang="en-US" sz="14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1181998" y="3113024"/>
        <a:ext cx="1121148" cy="757824"/>
      </dsp:txXfrm>
    </dsp:sp>
    <dsp:sp modelId="{F83283B0-5000-4B13-A60F-0E0F8B0FF68D}">
      <dsp:nvSpPr>
        <dsp:cNvPr id="0" name=""/>
        <dsp:cNvSpPr/>
      </dsp:nvSpPr>
      <dsp:spPr>
        <a:xfrm rot="11658973">
          <a:off x="2412034" y="1996884"/>
          <a:ext cx="598961" cy="455483"/>
        </a:xfrm>
        <a:prstGeom prst="leftRightArrow">
          <a:avLst/>
        </a:prstGeom>
        <a:solidFill>
          <a:srgbClr val="4BACC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 rot="10800000">
        <a:off x="2546557" y="2104875"/>
        <a:ext cx="462316" cy="273289"/>
      </dsp:txXfrm>
    </dsp:sp>
    <dsp:sp modelId="{4E7A6658-01E0-4C74-A425-B2F17BA02B9E}">
      <dsp:nvSpPr>
        <dsp:cNvPr id="0" name=""/>
        <dsp:cNvSpPr/>
      </dsp:nvSpPr>
      <dsp:spPr>
        <a:xfrm>
          <a:off x="1016455" y="1511590"/>
          <a:ext cx="1365625" cy="1071726"/>
        </a:xfrm>
        <a:prstGeom prst="ellips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Study Abroad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1216446" y="1668541"/>
        <a:ext cx="965643" cy="757824"/>
      </dsp:txXfrm>
    </dsp:sp>
    <dsp:sp modelId="{4E5E4963-3A92-4CD3-A6AB-2F1CDBB94D25}">
      <dsp:nvSpPr>
        <dsp:cNvPr id="0" name=""/>
        <dsp:cNvSpPr/>
      </dsp:nvSpPr>
      <dsp:spPr>
        <a:xfrm rot="13692087">
          <a:off x="3074473" y="1609013"/>
          <a:ext cx="590545" cy="455483"/>
        </a:xfrm>
        <a:prstGeom prst="leftRightArrow">
          <a:avLst/>
        </a:prstGeom>
        <a:solidFill>
          <a:srgbClr val="9933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latin typeface="Arial Narrow" pitchFamily="34" charset="0"/>
          </a:endParaRPr>
        </a:p>
      </dsp:txBody>
      <dsp:txXfrm rot="10800000">
        <a:off x="3188333" y="1751044"/>
        <a:ext cx="453900" cy="273289"/>
      </dsp:txXfrm>
    </dsp:sp>
    <dsp:sp modelId="{1627254A-A5C0-4ABB-821D-13630FB3E9DF}">
      <dsp:nvSpPr>
        <dsp:cNvPr id="0" name=""/>
        <dsp:cNvSpPr/>
      </dsp:nvSpPr>
      <dsp:spPr>
        <a:xfrm>
          <a:off x="2040073" y="480090"/>
          <a:ext cx="1267862" cy="1071726"/>
        </a:xfrm>
        <a:prstGeom prst="ellipse">
          <a:avLst/>
        </a:prstGeom>
        <a:solidFill>
          <a:srgbClr val="993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Arial Narrow" pitchFamily="34" charset="0"/>
            </a:rPr>
            <a:t>Co-ops</a:t>
          </a:r>
          <a:endParaRPr lang="en-US" sz="1500" b="1" kern="1200" dirty="0">
            <a:solidFill>
              <a:schemeClr val="bg1"/>
            </a:solidFill>
            <a:latin typeface="Arial Narrow" pitchFamily="34" charset="0"/>
          </a:endParaRPr>
        </a:p>
      </dsp:txBody>
      <dsp:txXfrm>
        <a:off x="2225747" y="637041"/>
        <a:ext cx="896514" cy="757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08C5744-02DE-40F6-B2F1-D1F132873382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83CB4-5F10-4DF2-8086-0649E2C2F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0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771839-C8DE-48C9-99C6-0CA7FCF1C44D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956A55-7E77-425F-B783-EBB071886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6A55-7E77-425F-B783-EBB0718866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4A9EE-32E3-4EAA-82A9-F206BB1C1A7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40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C7607-4AB7-45AD-A731-31F5B011CC7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Know how to relate your past work, academic and out-of-class experiences, to the career field.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Prepare a career log in advance to document career fair information (i.e., To whom have you given a resume?, Are they scheduled to return to USC ?, etc.)</a:t>
            </a:r>
          </a:p>
        </p:txBody>
      </p:sp>
    </p:spTree>
    <p:extLst>
      <p:ext uri="{BB962C8B-B14F-4D97-AF65-F5344CB8AC3E}">
        <p14:creationId xmlns:p14="http://schemas.microsoft.com/office/powerpoint/2010/main" val="4005756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C7607-4AB7-45AD-A731-31F5B011CC7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Know how to relate your past work, academic and out-of-class experiences, to the career field.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Prepare a career log in advance to document career fair information (i.e., To whom have you given a resume?, Are they scheduled to return to USC ?, etc.)</a:t>
            </a:r>
          </a:p>
        </p:txBody>
      </p:sp>
    </p:spTree>
    <p:extLst>
      <p:ext uri="{BB962C8B-B14F-4D97-AF65-F5344CB8AC3E}">
        <p14:creationId xmlns:p14="http://schemas.microsoft.com/office/powerpoint/2010/main" val="100794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68135-381D-4924-A570-0CA030B1832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Smile, make eye contact, and shake hands confidently and firmly. Introduce yourself with your full name, major, and graduation date.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Remember your body language…don’t fidget or look around. Act interested, focused, and enthusiastic. Be friendly, assertive, mature, and sincere.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Ask at least 2 intelligent questions of each organization, about such topics as: organizational statistics, company mission, client base, internship or co-op opportunities, summer or part-time employment,  full-time career paths, trainee programs, benefits, hiring procedures, etc. </a:t>
            </a:r>
          </a:p>
        </p:txBody>
      </p:sp>
    </p:spTree>
    <p:extLst>
      <p:ext uri="{BB962C8B-B14F-4D97-AF65-F5344CB8AC3E}">
        <p14:creationId xmlns:p14="http://schemas.microsoft.com/office/powerpoint/2010/main" val="4251693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68135-381D-4924-A570-0CA030B1832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Smile, make eye contact, and shake hands confidently and firmly. Introduce yourself with your full name, major, and graduation date.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Remember your body language…don’t fidget or look around. Act interested, focused, and enthusiastic. Be friendly, assertive, mature, and sincere.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Ask at least 2 intelligent questions of each organization, about such topics as: organizational statistics, company mission, client base, internship or co-op opportunities, summer or part-time employment,  full-time career paths, trainee programs, benefits, hiring procedures, etc. </a:t>
            </a:r>
          </a:p>
        </p:txBody>
      </p:sp>
    </p:spTree>
    <p:extLst>
      <p:ext uri="{BB962C8B-B14F-4D97-AF65-F5344CB8AC3E}">
        <p14:creationId xmlns:p14="http://schemas.microsoft.com/office/powerpoint/2010/main" val="340047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b="1" dirty="0" smtClean="0">
                <a:latin typeface="Times New Roman" pitchFamily="18" charset="0"/>
                <a:ea typeface="+mn-ea"/>
                <a:cs typeface="+mn-cs"/>
              </a:rPr>
              <a:t>SAMPLE – </a:t>
            </a:r>
          </a:p>
          <a:p>
            <a:pPr>
              <a:defRPr/>
            </a:pPr>
            <a:r>
              <a:rPr kumimoji="1" lang="en-US" dirty="0" smtClean="0">
                <a:latin typeface="Times New Roman" pitchFamily="18" charset="0"/>
                <a:ea typeface="+mn-ea"/>
                <a:cs typeface="+mn-cs"/>
              </a:rPr>
              <a:t>Personal Introduction + "I became interested in the human resources field last summer when I interned at The Greater Houston YMCA and I got to know the Human Resources Director there. I had always planned on following the traditional route to graduate school but her job really fascinated me. I liked the variety of her job and the fact that she was a very positive influence in the YMCA. When I returned to school this fall, I decided to add a business class and I also joined the Human Resources Management Association. I have enjoyed my business class and it's a good complement to my psychology classes. Next semester I will begin taking courses as a management major and I hope to obtain an internship in human resources next summer."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*</a:t>
            </a:r>
          </a:p>
        </p:txBody>
      </p:sp>
      <p:sp>
        <p:nvSpPr>
          <p:cNvPr id="5222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07/16/96</a:t>
            </a:r>
          </a:p>
        </p:txBody>
      </p:sp>
      <p:sp>
        <p:nvSpPr>
          <p:cNvPr id="52230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*</a:t>
            </a:r>
          </a:p>
        </p:txBody>
      </p:sp>
      <p:sp>
        <p:nvSpPr>
          <p:cNvPr id="52231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424780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34" charset="-128"/>
              </a:rPr>
              <a:t>FOLLOW UP APPROPRIATELY!!!</a:t>
            </a: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*</a:t>
            </a: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07/16/96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*</a:t>
            </a: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4212759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 up/sit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6DF30-F564-4925-9061-8A1EE053686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7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  <a:endParaRPr lang="en-US" sz="1200" i="0" dirty="0" smtClean="0">
              <a:latin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  <a:endParaRPr lang="en-US" sz="1200" i="0" dirty="0" smtClean="0">
              <a:latin typeface="Times New Roman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  <a:endParaRPr lang="en-US" sz="1200" i="0" dirty="0" smtClean="0">
              <a:latin typeface="Times New Roman" pitchFamily="18" charset="0"/>
            </a:endParaRP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  <a:endParaRPr lang="en-US" sz="1200" i="0" dirty="0" smtClean="0">
              <a:latin typeface="Times New Roman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15950"/>
            <a:ext cx="4725988" cy="3544888"/>
          </a:xfrm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984" y="4446456"/>
            <a:ext cx="5160433" cy="4146258"/>
          </a:xfrm>
          <a:noFill/>
          <a:ln/>
        </p:spPr>
        <p:txBody>
          <a:bodyPr lIns="91435" tIns="45717" rIns="91435" bIns="4571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06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6A55-7E77-425F-B783-EBB0718866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8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6A55-7E77-425F-B783-EBB0718866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56A55-7E77-425F-B783-EBB0718866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7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68B5A-61C2-4B26-A2BA-970ABE7369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LIVING DOCUMENT THAT WILL GROW AND CHANGE BUT</a:t>
            </a:r>
            <a:r>
              <a:rPr lang="en-US" baseline="0" dirty="0" smtClean="0"/>
              <a:t> A GOOD FORMAT WILL STAY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*</a:t>
            </a:r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07/16/96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*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877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Chemistry</a:t>
            </a:r>
          </a:p>
          <a:p>
            <a:r>
              <a:rPr lang="en-US" dirty="0" smtClean="0"/>
              <a:t>Organic Chemistry</a:t>
            </a:r>
          </a:p>
          <a:p>
            <a:r>
              <a:rPr lang="en-US" dirty="0" smtClean="0"/>
              <a:t>Physics </a:t>
            </a:r>
          </a:p>
          <a:p>
            <a:r>
              <a:rPr lang="en-US" dirty="0" smtClean="0"/>
              <a:t>Calculus </a:t>
            </a:r>
          </a:p>
          <a:p>
            <a:r>
              <a:rPr lang="en-US" dirty="0" smtClean="0"/>
              <a:t>Statistics </a:t>
            </a:r>
          </a:p>
          <a:p>
            <a:r>
              <a:rPr lang="en-US" dirty="0" smtClean="0"/>
              <a:t>Biology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89C8F-21D8-4BAD-89A5-1757850239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 </a:t>
            </a:r>
            <a:r>
              <a:rPr lang="en-US" smtClean="0"/>
              <a:t>up sit down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6DF30-F564-4925-9061-8A1EE053686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4A9EE-32E3-4EAA-82A9-F206BB1C1A7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207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4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13" y="6053138"/>
            <a:ext cx="2251076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0613" y="6043613"/>
            <a:ext cx="6783387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756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028D7-14F6-4539-8A86-E9FCF3B18089}" type="slidenum">
              <a:rPr lang="en-US" altLang="en-US">
                <a:solidFill>
                  <a:srgbClr val="DDE9EC"/>
                </a:solidFill>
              </a:rPr>
              <a:pPr/>
              <a:t>‹#›</a:t>
            </a:fld>
            <a:endParaRPr lang="en-US" altLang="en-US">
              <a:solidFill>
                <a:srgbClr val="DD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2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3BCB-A1C6-426A-A6F9-7DC0D9596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27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09046309-669A-4175-A42B-CC2F723AEE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7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ED3E6A-43C0-4FC9-A211-0226F1ADD7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8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F60D28-EDD7-4251-ADB1-1CF50550D2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99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D8DF-D1E7-4CE1-BC4A-54B930390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696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EA539B-2743-4CE4-82F1-086C234F6236}" type="slidenum">
              <a:rPr lang="en-US" altLang="en-US">
                <a:solidFill>
                  <a:srgbClr val="464653"/>
                </a:solidFill>
              </a:rPr>
              <a:pPr/>
              <a:t>‹#›</a:t>
            </a:fld>
            <a:endParaRPr lang="en-US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02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0958-EFD0-48C6-BB4E-33A0D6ADA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0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6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1113" y="4572000"/>
            <a:ext cx="9147176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1113" y="4664075"/>
            <a:ext cx="1465263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70000A54-94A3-44B4-981B-BC16DB245D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0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8170F-2E0F-4B57-9884-CAB624A8A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6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226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90432" y="143668"/>
            <a:ext cx="533400" cy="246063"/>
          </a:xfrm>
        </p:spPr>
        <p:txBody>
          <a:bodyPr/>
          <a:lstStyle>
            <a:lvl1pPr>
              <a:defRPr/>
            </a:lvl1pPr>
          </a:lstStyle>
          <a:p>
            <a:fld id="{D7C6ACF1-FC15-49C0-82C9-454DEB68E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659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5CA8F-1CA8-4E8F-B950-B0059F1B3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5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1F59-6BEF-4735-B1E1-95535C066D66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14A0-C7F2-469D-85B3-33CB82B3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4363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64653"/>
              </a:solidFill>
              <a:latin typeface="Verdan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64653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B2ED3-EC98-448A-8088-90EAD1504E60}" type="slidenum">
              <a:rPr lang="en-US" altLang="en-US" smtClean="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Rockwell" pitchFamily="18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D2DA7A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FADA7A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1Y02_oZP8U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.edu/career" TargetMode="External"/><Relationship Id="rId4" Type="http://schemas.openxmlformats.org/officeDocument/2006/relationships/image" Target="../media/image2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8382000" cy="1598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3200400"/>
            <a:ext cx="7315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Prepare for the Fair:</a:t>
            </a:r>
          </a:p>
          <a:p>
            <a:pPr algn="ctr"/>
            <a:r>
              <a:rPr lang="en-US" sz="2800" dirty="0" smtClean="0">
                <a:latin typeface="Rockwell" panose="02060603020205020403" pitchFamily="18" charset="0"/>
              </a:rPr>
              <a:t>Science, Engineering, and Technology Fair Fall 2016</a:t>
            </a:r>
            <a:endParaRPr lang="en-US" sz="2800" dirty="0"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97087" y="702814"/>
            <a:ext cx="5434576" cy="5434576"/>
          </a:xfrm>
          <a:prstGeom prst="ellipse">
            <a:avLst/>
          </a:prstGeom>
          <a:noFill/>
          <a:ln w="127000" cmpd="tri">
            <a:solidFill>
              <a:srgbClr val="971A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3975" y="1293960"/>
            <a:ext cx="4529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Computing majors who graduated in </a:t>
            </a:r>
            <a:r>
              <a:rPr lang="en-US" sz="4000" b="1" dirty="0" smtClean="0">
                <a:latin typeface="Arial"/>
                <a:cs typeface="Arial"/>
              </a:rPr>
              <a:t>2015 </a:t>
            </a:r>
            <a:r>
              <a:rPr lang="en-US" sz="4000" b="1" dirty="0" smtClean="0">
                <a:latin typeface="Arial"/>
                <a:cs typeface="Arial"/>
              </a:rPr>
              <a:t>reported starting salaries that averaged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$63K</a:t>
            </a:r>
            <a:r>
              <a:rPr lang="en-US" sz="4000" b="1" dirty="0" smtClean="0">
                <a:latin typeface="Arial"/>
                <a:cs typeface="Arial"/>
              </a:rPr>
              <a:t>. 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50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296" y="-3"/>
            <a:ext cx="8421703" cy="68553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700" b="1" dirty="0" smtClean="0">
                <a:ln w="5715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/>
                <a:cs typeface="Impact"/>
              </a:rPr>
              <a:t>FACT</a:t>
            </a:r>
            <a:endParaRPr lang="en-US" sz="23900" spc="50" dirty="0">
              <a:ln w="57150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8787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97087" y="702814"/>
            <a:ext cx="5434576" cy="5434576"/>
          </a:xfrm>
          <a:prstGeom prst="ellipse">
            <a:avLst/>
          </a:prstGeom>
          <a:noFill/>
          <a:ln w="127000" cmpd="tri">
            <a:solidFill>
              <a:srgbClr val="971A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3975" y="1293960"/>
            <a:ext cx="4529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Students who participated in an internship/co-op had starting salaries that were </a:t>
            </a:r>
            <a:r>
              <a:rPr lang="en-US" sz="4000" b="1" dirty="0" smtClean="0">
                <a:latin typeface="Arial"/>
                <a:cs typeface="Arial"/>
              </a:rPr>
              <a:t>$8K </a:t>
            </a:r>
            <a:r>
              <a:rPr lang="en-US" sz="4000" b="1" dirty="0" smtClean="0">
                <a:latin typeface="Arial"/>
                <a:cs typeface="Arial"/>
              </a:rPr>
              <a:t>higher than their peers. 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296" y="-3"/>
            <a:ext cx="8421703" cy="68553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700" b="1" dirty="0" smtClean="0">
                <a:ln w="5715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/>
                <a:cs typeface="Impact"/>
              </a:rPr>
              <a:t>FACT</a:t>
            </a:r>
            <a:endParaRPr lang="en-US" sz="23900" spc="50" dirty="0">
              <a:ln w="57150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3622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11500" i="1" dirty="0" err="1" smtClean="0"/>
              <a:t>xperiential</a:t>
            </a:r>
            <a:endParaRPr lang="en-US" sz="11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429000"/>
            <a:ext cx="88392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Any type of hands-on experience in which you can </a:t>
            </a:r>
            <a:r>
              <a:rPr lang="en-US" sz="2800" b="1" dirty="0" smtClean="0"/>
              <a:t>apply ideas and theory from classroom knowledge to real world situations</a:t>
            </a:r>
            <a:r>
              <a:rPr lang="en-US" sz="2800" dirty="0" smtClean="0"/>
              <a:t>. Additionally, experiential education engages students in </a:t>
            </a:r>
            <a:r>
              <a:rPr lang="en-US" sz="2800" b="1" dirty="0" smtClean="0"/>
              <a:t>deliberate reflection </a:t>
            </a:r>
            <a:r>
              <a:rPr lang="en-US" sz="2800" dirty="0" smtClean="0"/>
              <a:t>through learning objectives.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338352"/>
            <a:ext cx="61722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i="1" dirty="0" smtClean="0"/>
              <a:t>Education</a:t>
            </a:r>
            <a:endParaRPr lang="en-US" sz="11500" i="1" dirty="0"/>
          </a:p>
        </p:txBody>
      </p:sp>
      <p:pic>
        <p:nvPicPr>
          <p:cNvPr id="8" name="Picture 2" descr="http://24.media.tumblr.com/tumblr_mbyo7effnn1rj60ifo1_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917448" cy="2286000"/>
          </a:xfrm>
          <a:prstGeom prst="rect">
            <a:avLst/>
          </a:prstGeom>
          <a:noFill/>
        </p:spPr>
      </p:pic>
      <p:pic>
        <p:nvPicPr>
          <p:cNvPr id="7" name="Picture 6" descr="PowerPiont_template_Experience3.jpg"/>
          <p:cNvPicPr>
            <a:picLocks noChangeAspect="1"/>
          </p:cNvPicPr>
          <p:nvPr/>
        </p:nvPicPr>
        <p:blipFill>
          <a:blip r:embed="rId4" cstate="print"/>
          <a:srcRect r="93340"/>
          <a:stretch>
            <a:fillRect/>
          </a:stretch>
        </p:blipFill>
        <p:spPr>
          <a:xfrm rot="5400000">
            <a:off x="4267200" y="1981200"/>
            <a:ext cx="6096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owerPiont_template_Liveit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063" y="-8709"/>
            <a:ext cx="9142571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447800" y="76200"/>
            <a:ext cx="6934200" cy="876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Arial Black"/>
              </a:rPr>
              <a:t>Get Experiential Education 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Arial Blac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0" y="5257800"/>
            <a:ext cx="1188720" cy="1417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198" name="AutoShape 6" descr="data:image/jpg;base64,/9j/4AAQSkZJRgABAQAAAQABAAD/2wBDAAkGBwgHBgkIBwgKCgkLDRYPDQwMDRsUFRAWIB0iIiAdHx8kKDQsJCYxJx8fLT0tMTU3Ojo6Iys/RD84QzQ5Ojf/2wBDAQoKCg0MDRoPDxo3JR8lNzc3Nzc3Nzc3Nzc3Nzc3Nzc3Nzc3Nzc3Nzc3Nzc3Nzc3Nzc3Nzc3Nzc3Nzc3Nzc3Nzf/wAARCACOALcDASIAAhEBAxEB/8QAHAAAAgIDAQEAAAAAAAAAAAAABQYDBAABBwII/8QAPhAAAgECBQIEAwYFAwMEAwAAAQIDBBEABRIhMQZBEyJRYXGBkRQyobHB8AcVI9HhQlLxFjPSJWJygpKiwv/EABgBAAMBAQAAAAAAAAAAAAAAAAABAgME/8QAJBEAAgICAgMAAQUAAAAAAAAAAAECESExEkEDIlETMkJSYXH/2gAMAwEAAhEDEQA/AO44zGYzABmNXx4mlSFC8rBVHJOF7Mc4lqNcVITHGPvSXsf8fn8MABLMs2hpLolpJuNI4B98K2aV4RHqswlvpXVpA3AvbYD3/wA4B571JFltDJUUIE2glWk7A2ubDvyPr3wA6cqMwz2WunkDMrxBULb3OsE79thxgyBFnPWMtdMKShB0M4QIh9SB5j+mJM/6RreoM+8WJhBSqza5GB383Yd9sFMl6ZyvIZkNVKKitlcCNbbAk9h8+TgP1D1lUvWHL4ImjY7aFOxHue9/bBp4D/RhiGU9MZdKaSIy+GyiTSRfUb8/Q8Xwm5z1lUZk7RUt39FTZB/f98YLdP0OYZjkNZEyhppakhQuyqBHbc9t2xd6d6Do8op2mzipSZwAXUHRGp9Lnc/hgr+Qf0ihDl1dmvRsFOiiSqlaYkXsFu9hc9thghkfRqUFPqzCSNtJu4Bsg29cEc86ipckoIXpYFMDA6HtZFs1uOcImY9U5hmzN4BZlB2ZhZR8FwW/2hjs6FPmtLQZZNNl8azLAVGlPKLne/vjn2bdcT1v9OHVJqNhGnlX59z+ODPTkc03T1eJHMrvUr8/LwMCemehM1ntLVIKRDx4m78/7R+uDjn2FfwXKn+YV6uaqXw0Km6Lt2/fOH/rbJarPKaliy2MSsFi1EkBQApvc/2ww5X0hleXIJJlE7gXMk+4Hy4GJ80z/LsseKFwzPIqmNALAg7Dc7YJSilgKfYq0HRcQb/1Ctb7V4YAVL7WHNzufoMAkSNo5XKyRsLhUZb+YcjfvsL7+mGupzSSeaURmCLxPM+hhqIHfUTwONrd8KeYywrUNIhlLrJqU8W299+d98ckpKWhOkRq6pEB9nbxFvdtZ0sRfsd/Uc9vfGhKwopFHiXFiQbm4Pfn5fu2PcdTTyMJqqV28p1eQGzHnf1uOducQTqtY/2Wlgdo7jyg3Abe1yeMTvYiqlK7pK8EK6CdB1X0gjuW7fAWv+BiKTU5KXfxrC54uD39trYJtmE9IWgiYQqo0lB90beg/wA48SxQ19O5EoWYJq3a4Y2Ow78jue+HsdEM0qzRiObUxTYgGxPtxwMZinS00kdQokjCudX9N+SPX3GMwnjArPq3GYzGY7SxX62zOly2Gnerk0gliqjluMczz7Oa7N8oWXLEch5WRIIhfWBbn17+2Hn+IeWNm8sVO0qxQRxN4kjW21H/ABhRrc4yzpWggpMvi1+U+HM41XuTe37txgA3k3T6UuQKnUcoXxJWkkjLbm4Wy7eyjj1x6q87SHJaoZEiU8dIQgCgf7Sx44OwwJzmHM8+y+iaBJmqpFuwU2IUu23oBa2D+T9O0mUZQYc2kjUO2uRQ1gTpAtfk/L1w+sisUukRmee57TVjh/Agm1yBbkbC41H42w0x9IZfT5l/NM2nBcAAITpQEevdj7fhixB1FQCVssyeGOIRwSSKAoAXSu1lHvbnHPMyzjNMwzSWmmqCCjFS/JNvT0wZeIjx2dDznqSLLMqSpy6BWgDugOmwGkC5C/PCHW5/mecOTG7Lvs7nj5cDDLSdOVVb0lBRRGzOZWeSe43Zubc9sEck6JyzJqcSZhMJzfVqlOlPkP73wqS/UGegLm2U1uZdK5fSUsb1U4p1LEbC5ckkk4t5B0BNHTIMzqFUE3KQn/8Ao4Ys36oy3IoIkEZIaNWjt5Y9Jvbf/GErNOva2uUrRK5TgCMaB9eTg5NYQNLsfFTKOnqB9kijEg1EAsSxG1/fC3m38QqWnuKQID6tZjb4DYfPFDLGqKvoyresCmQ1hsAOAEwmdPZT4tKauYCxI0K3+r4X55xMsZbDlWgvV9S1+buR4rIm93mBYD4KNsNmc1Mmil0wqzmnjGplBP3bg/C9jY/8rcVLCalPHj8M6t42TStueLE8WxZzCWOeRpZpXiVlC6VXcLxyTb9j445/LKLVInk2DXqJW1K4DyBiNLKLD2254+HbFCujmCAyRuNRP+k6nP7txizS5vUQ1GhYxIqqY9bFQbemKNRWVDShZG0qLyDQbncHEqhEMbVEiKoREVSbs4sTti5DO1MbRRSRoq2O9iTt8e98RCKWZ2Z9OlW82wFvlzjzUpIsAmWJzETZiqXAPxwZYzK6d2axAQr5WW23/OIFqSgDF2BsSWvv8dsQl9URZ9P3iCLkE3uRfFSQsr37dwT+WKSYDJT1kNVAFaNVdRdW02PxB5G2MwCiqvFZrv4aruAgHfGYu/o7PrvGY1vjR5xuFnKf4onMKrNzT5eZZGARREgvc83/ABxVl6Yo2paOTPqjwo6dEGkNuzBQDv33vxix1l1Y1Bm1RS0tKftDSlPEYXueNvw5wq9TUea5nn4gpmqJ0dirqhJ0AGxuew3w1YBzPurqfIhHS0NKF8i+ESt9rDgfPvgJnklfm3TlNPIszVkrOyhbs5u9gBb/AOPbDHmHSNNmNRHPXzGKnh4VbAkAWF2PGwHGLFfn+TdOwQwxJfyf0yL6SCSRvvfvsMLA8gbofpKspFeprYhA0sLR+bd/MRvb4DB2LLenMhmeqkEb1hJYu3nff0HC/hgTTdSVWeUWYsqyQ08aJ4bINFyW7HngfjhDp/Hrp5UrJpZQpPkU7Mb+nfDpyDCOjdTdYS5fQQVdFEphmTUrcsPMQPbthFqs8zXNmMglEasTZmbUflhuzbpqtzbI8vo6OJYQlPGGMt1C8kji/wDqxbyX+H9NSwoK+pafTvpjGhT+p+owLitg76F3r+nkkyvLY40aWbwKdQFUksdFybfPEOQ9IZ3VU0atTfZk5JnOkn5c/hjpVRmWUZUoWSeJHRANKm7AWFvf64X8y/iHl9MClImtuLnff4D++BTrQcU9hbKumo6XK/sNVKZlaUyNZdIuVtb14GBWdZLldGaeKNqOmpkIBg0m+17k2N/388Uq3PazMukTmEcssEhqXUaPJcKvt2wg0stbmI11FTIq2uQgtiZK1kG0hhzVaNpnkpg0cZNiirpHO178/Db9cCZqozSqs7bE6TaMbdh9BjIhCkMiXKqBsp8xY4pMFjqVNUrKrC9ozYn4dhuMcrWSCWeeDxSmmQgLxH3Pff097YipPCKM0huzWYFjtyd/fjYe2CmX0cUUshipWlUAWWSQAgH129sSTZTXZjUQrHBGi6bLDEx/p252/D5HjCWcAVssq4IGZ4tLMUZdIGxJA7C5J4HbvizN9uq6CVaeBYVvdgG0l+3Fubc74no6+kySnqKKFKkCdNFR4rAFXFwLWFtI3+OI4qpvBYwq4Gklye554uCLfPnG3qkMVKhWaRYUbURs2hdh8/74gWOF0YCNmZARa/8AnFmpaPxyVUMq6bML+b643UVMcskbQK50KSW4uB6WG2EBDHSyeA0sSABjbSCbn4E84zEC1z3VV8oBJG+w9bYzBQj7Fxo7b43iKpYRwSuTbShP4Y3LOX5jlGWy5utZmdQDM0paOENbzFtrjk/lijJ1hCa6LL8rpGMryqhJXi55sNu/vgTR5ZWVPU8NQkM7U8R1s5vpDbkbnY7gYN5f0i0OcR5pVVQQRAFY4+Da+5Y4AFXqGtzCfPlpXrW+zSMStuVF8Fc86drsygo6egp/EEcUQEkxAAAQXN+5+GDk+ZdMZRMZ7wS1I21qA7c9mPHywO6o63q8srHo4KVQQxVZL3uR+/fBfwKDWTdOfY8sNNWzKw0oH8Pa2kEcn+wx4iqOmenEY0608bdzGNRPxb/OFupqq6t6aqJcxk85qW0FW+6Ag/Un6YTcoEc6s9YxmkBAHiEm+2HTYWkdG6o61kyd0WKlDK6IyyE3PmUMNvn74VajqLPM2W5kEULAkXa9/kNsFutcizLNqqJMspHmUFRr2CgBAOTbE+VdDZkIYvtdTTwaFsRGPEY/kBgio9g3LoCfxPj05ghtdtapza4CDAmjWCOhh2QSkAkAbk463mfSmWZtU+PmUbzsH1BdZVeLcDfFiCkyXJ4wIYqSlCjawVW/vgU1EHByFKky2qrejo6WCnk8d5pWCyKU5UAHe22AK9H5pltEhqXpjJ90RQsWa1vcC/HbHRMx6iy+golrXLyQMzKrRrfcAXwmZt1tl2YSK1NRSSyAeWRSdVrH4fHnEStoOK7BGYdM1tB/UbQUazBgdxtc3298Uo46tpPBSDxNN2F7XAW99ie3vgnW9R1WY0rpVRLT00QsqBQbjm2nja3c+3c4CVrVNFS+OkcsakiQkrp1A/L8vbGLi26JCdJ9m8RvtE5jYldKwvuu92+N9uD/ALsEKnM6Kn6fFNHI7zqpMlQj6V72PryeMK6VBrXkkRpNTFjrUc/H15xpw866bNYi+njV33PPY4ajJaBOg7RZ/l0uXzU5pFghOlnZBrYtpIBu3zvt3b1xr7BT1EFTNMwLNc6hyfT4499D07mozJEVNHg6j5ASp302+px7oXURsSyrGLhOwvbt+ONVGtj3kTlu1WYysQKu4Z5De/4bYszU1PLTTywzBUj2A0nVcjce/wAcCsybTWVQVtvGYiw2+8f74IZX4kFO0jtYMDte11/viG0iQTJD4MhVwLmxAPYYzBuoWGWSGStjVii2YxyWGnsAO3I/HGYnkB9W3xRzycU+U1cxUsEiJK+vthGq/wCIlbFLHGKGEeILgq+u3l9vff4YqZX1BUZuMxy+pnaSaqjDAg3VLEXA+v5Y15LRXJAuDq6prq+opKanWnWKF2L31MCBtbt3HbAbJavMK/P5ft9W0iwRSsq9idBt+fb0w0UfTuXZXLU1VZWgtLcMX0oFBI789vXG8vq+lsvM5yyKCSZIzJIYl1MVuAfMT6kd8PA6EvLsnqanqFnp8vnki12aQR+Tnc3O3rxhlznoyuzjNWqDUQQw6mbcF2NzfgWH44mo/wCIlPX5rTUFFRynx5liLufugmx2wBzXrPPDXPSQSRIq23jSx34w029BS7HeDpqiiy80ldK80RZnfV5AdVr8fDGoH6ZyRfDpxRwHZQIwCxvtz/nCP1A9bN0rTzzSyyzhZHMoJBK+JYH6W/HC/lixNmNI8q6hrVmLb2swBH79cFMo6Zn3XOX5RUvTywztMrMvGxI9xfAleusxq6qnhpKARRyyIup7XsWAPN/ywC63oJKyqqa6HzxxTb6bkkOSAQB8B9cboaerM1PUwUEzJBodyVIC2Pcnjj93w1FdiXJ6PfX2fZvR5pJDT1kqwNK4CX2AB/zgMIZp4I5J6mokLWuNdhuCeBhh6w6bzWsqvtohTwizKwL7szsAABzzb0wSpOhaowotVXQqq2v4alrbeu2BOKDi2UK+KOPoGnjUW0mobT8zhSyiMRRLKzKAwIufUW/uMdPTpqJhJl1WZzSRQhEcWXWXZy2/tsPniSDo/JKHwo4aJGhBYsJXL7m1jufa2CMqehz8dUrOZVT+Ir+ExvJ5Syj73thr6toKrMumMujooJamdaGIFI1JPC9u3f6Ydky2lpZoZaenjhVAV0JGADe3O3a344ypr6SmUNUVMERKrYSSAXFzfnnnA5Ju6IUKOUZX0n1BHTuktCacOw0iWRdiSAAbG9t8VcuymuaeKVo5DF42iQiMuRpsTcd9vyNsdPrepsjhRxJmEJvvZDcg+uBM3XeRRKwjkZza50IN+2IbKSp2RZZkseVVVVNE8yRzKymNrEBRwAbXt7/LC7VJl9QRDPSrIyi4AkP1t+mGbIupKXOaueClppV8KIuWkUm4JAsBYeuFapjeRZGRC7xgBdHJB5/fbGc4yaHNqTtA008RZzS06KB90sdVh8T6YhNLrB1OGBve1vLte1+O/wA8WKaspEjZTTAPISHVr3NhYX39f1x6WcTRBEVEjBuIkFgD7f8AOMqdkUDHpiCVlI1cBlJt+VsZiSrghjIMrESKNxe4xmLoQ2VT5m1JFF5KhJA6wtC4fdd2K6STpO/z7bbS5d401PUyB9NqcAMraXtqBuRyAQCfffAM5hJlU8U2WS08MkZOmSKTUCpBFrG+25Jv674J9KVEFFDV12YJLIDIiJoCsTa7EEXtbfGySCKV5IMmimbK84ndpJGkISK5LFrazsOfTFzofKZ1kmiqKaSlNTGsKPMhA1AhmBFr7BfxwSpeqspo8pkzHLstmMSS2bU4UswW+rv/ALjj1Rdby1OV1lfS5fHF4DgaZHJ1EqzEm1t9h9cO2beiYLyLpLN8rroa2WGHXTEySxpJqYrc2I09+Tbmw78YO5n0ROKta6krlVniVXWNbkEcuDfYiwsLG9ucDMg64zbN8wenkip4Y1ppZbxrc303G59yPpgLV9X5+9VURHMnVImKgIoGw+WDJKaWToR6ToWoKajneomggUjzGxbzXuSPidseU6YyWlpxFSQUsdU20c8v9RkY/wCoAnn4e2EbrCsq48qy2QVU6yvTQa2EhBYlbm9vjgZ0Y88/VeVGSRntUK3mYni57/DCpjckdVbOcjo3Lfb6SJkXToQjbv2+H4YqpneQVs7UNPKZ5KyYFwFJDtsBc9vujHJurCf56O50An6nBzpLNJqnqjLIyigNOASLmwAOHX0FNrQ3Zx/EHL6Cpennop3cMSLkWuDa457jFJ/4g1Lw3p8tiVCPvSzbW+Rwh9aX/nQFjuhPNuWOKsWVVk0FNIl2jmDEG+y6eb4WErZDk0dpp4c/z3pmmzPKZ6KColRzofdXOogAG3tjmkfVOfVzzR1Fe8LRNpZUUDcfPB2pzrNch6UySDLqwpIYJAyBFZSRqa+4vjnFLNViSSSLxWlkJLkJfUfX64qNMbbGN6isqCfGr6txvceJb8sGf4jIP5FlZFzpoU3Juf8AThUiGcT6fCoahh3Ip2t8zbDj1GxrqKgiMLK8NNDquPQKW+hFsE2okpvsSMjWF4HeWNWfWbG3GwwTZt2XcXA4+ePVBkuYCCf7PAXM0tyXdFsNvUjn9MW06UzmR94FXa/mmH6XwRknkKsI/wAPmVM8qLsLNDYb87rjIL/aJBcgg/3xYyTp2vymokqqkQ20baZCx5Ht7YqRs4qpXZRpO/3uN++FKS2GkKGdg0rzGNIyUcAuRYbi9vfnEOW1E0yiaUEAEgWHNuRgh1Jl9RVytNAqhFF9I+87bAk+gAA+nvipFSJQ0CuJtZYEEPH9078b/u2Mm4isrzVE8sz6UuhYm4POMxA8clTK3htEWvwSQfpjMIkK1FGadjaO5ZQFKk7b74aOn8tlqcjqoaJDczNpMnludAtvbAHxyYZJApLrJpVRcEbcnBqkr8xy3LNcTSRxamcjSCbcb3G2wwo+R3kaLydI5k3TJy+9Mk7ylrmU6bEL3t6Ke2LOX9HV1NkNVQNUU3iVL6g6liACun0+OBlR1PX+DG0dY6MgGohEJJN7bafTbFmTP8yejUU9fKsouykqtyLDbjtYn5+2NH5EUmgh0v0TVZbUvPLWwyB4Hh0rHxuN+fbEA/hu0tY7y5symYs5CwDbfcbn35xB0zn2c1VJmTVNa7eDGhiIABViwuePS+BlX1Xn8ddJFFmD+VRa6i9z8sVbsrFDjm3SVDmdPTRVeYNGIURAFZFJ0qFF7n4YzIejsmy/MIaqmzCWWoiuyL4yHsRewHucBuscyr6Cpq2pquRFiawUbjsO+B/Ref5rmWbvFU1TvEtNO5UC24Q23HvhKysDjVdCZLWV7T1KVMkmkD/vEAC57C2J8u6SyXLGhrqWkYTxsCrmVjY8evvhHr8wziOdTDmdSLkjeQn4fv3GLNHXZjTxxtV11RKxBIUmwI3/ANP6YzfkSE5IZM7yvp+CuR6nL6eSTQfM4LfX8cV6iWhOUzLQwwxulj5Fstxe4t78/LAuHMonTUgciZ2TzE7WC3JPoB+JxTJ+1kzUzGniaTSykEaQBc2332/PGU25bJbsNU9RC+Z9P61BRDPqNuT4f9zhjpMwgMzQgFNJuvw53xzvMc2jo8zo0hhUpSpMqFgQSDYA/wDGCuX1dXTUMRMlo6y+hwpOkX2Ort39vhjROkgHNa2nSIFp4gGYhbyDfc2xzzqqo0vJLG8SQmUx6A4Y7rfa3Av8MZnkGqoR6Y2JQBzY+Yi+9vkPTvgHmixGqkDPcWQhjseBfkji5+IGCUrExu6azTK4MvVSyNNoEjFwCSbkEC/pt6YMrnuXIkZmrqe5FmKv35xyVp0WVlgk8OnhYadW7N62/tiOo+01C3Ct4evbSnYdth74qLYJnXjnuWVbeBBVJISjE6Lm3bfbCZUSNrlRVcOTZSBa/J/fxxU6G1nOPs7tpRqea5Kjy/cv8jbfHjOpWjnmiUSagGXUx2Pbj5YnyXoUmTHw3hEU87eOQCwU6bHvgdVQUjIuueTfYsDr9+MV2gMw8usHYOrstxbuv4evOITTwxoVWUtILglRq+A9x9MEWqFZ4zCmyxFJSWXx1FmS2xN+d9+MZgbXyFqpgqsq2Fg3PGMxoB1VoaWYIDDCNL6xoIFzYi5ve+xOJYMtpauVKbTpWb+m+qfTcbnk7D5YNr0hmgbU1RSD/wCzf+OJP+jamf8Ap1FVTrGfveGpLfK4tieC+G/FfAdF0bSNrkgp45bAqFmnVjcWAvwB3/ZxQPSVTNAsslGqSPtH4cqLybAeg2+uGFOgIYxYZhIeTvAnfG36CjYjTmEgsQdoFHe/rg4K7FwXwX6TpfNaCOopI8vkc1IVifEQkaDtwfVh9MAJemc7FVPVfyuoKl0syqGCgHe9jjoJ6IAUqcxk+Hgj/wAsQv0bJTxvJ/NpdI8xHhHf/wDfF2w4IVeusvzKoesWDLauR3ckKkDtcatyNt8L/TVJVZZPJNPDURHwyFEkbR3uRfnY7fhh+/6fqGkWRc8qQAbjVCxsDbuH9j9cU8z6araihjp1zlJwjCyTIwCi3a5O9/hiJywDi6FySrWpXXT3L6lVvIGAHwv3v2AxaMk9TVpC8J8EuAZAbLp3Gk+2/YdjbF6HIMxpURfAhcrcl0nUk+lrkfs/LEa0WbajegqDv5SVv8Tt8sc1VoniyoGeB7+QhWYtYcLbm3vYfD0xWFY0hSIsQIkKhyxGnfbcet/yxJPRZm6apMvq1PJtAwIG+wJG99sL9dFJBKyxmeIlN2dWDHa5DXOx/L54uMbyxNMKGdYMzpPEUOyxyEiNde7FRv6j2xLWZtCIo/Aj0eH5RFcMbHk3HuD64AzwsQlnfx/DY2TzG3+07/C+J8phq6ZxJFDKEI2ZlIuptcH/ABi2sYDi0HaOqepol1xopAQa3NiQTf8AH9cQZpQeOkxgqWDm+lDbVcW247b4rZoaxo0CRzMykHSqGw+XrjIEr57JYoxIJdo9hcAb+/8AzjP23YqYrtVTRyFWYMVPBUHj4/lgpNX1IRBrOksAPKLc4IPRZbRFjOIZJnPmuQQCebX/AHvjyXy5nY1EsPhhEZQpX0ba1+dxtjeM0uhF7o+Zp+o4PFZWJgludIuRttf0/tiLM2qPt0sdPoskjsobi4JtiGgmjy+oFTQCIFRbxSSdj2H7/LFjMqSWei8eIymaaa6iPckG9+1/X6YJNSHVoWc0aaCUxeGES2s6L+Ym1+ecbpKSWRY5NDtsLbWv8sEpaKvVypmqLKo8yhizfDa31xDSUtShkkqJKpIEYWL7Fj7emEpJCoD5mumrITZSqkj374zBSomjlFnfQQSuv71wd/T2xmDm2Kz6Vuf/AHYy9uVv8bYkVobE+FsFvf5Y2JYNAkEZAI9MackdJFrFvu7fHGwwPAI+AxgzWnVwmhyd99A/vi3FVCQXCkA++C0KytY9tX/4400bspBUsDyNN74IBiRsTjWnfAOwK+WU7G5o1B9Vj0/lbET5NCx8sU6+6u363xemzqlhqDAVnLj0UW/PEqZiz28OMm/+6S36YlxVhyA8mQMf+3JUj2Kqf0GIm6fqlIKONu7RW/Jj+WGMS1b/AHYoQPeU/wDjjatUBT4ix8/6GP8AbC/Gh8mLL5VmMYJHh6RyRMVt9RhVzynzMGo0Txox0211aKthp7k7jbHQM7WeroGhpqh6aQsD4gJOw5GxGOe9R9NZnPUpPVVUFVEsRWMSXUqBudgvfEyqI9oWKsy004kmr/6ujQHpakSAA2O7A2H3eL9sTUDVUieJLm0dgNd3lk/RT6fW2Kpy+GRWiKLHY6W0d7C3OLNNTpE48InYWW/IHxxk3RXGyKrtTAGXMY3UjYx+JuAPcA+nI74G0dfA0sl5m1Ouq1+3ffvf4d8e+oUkmdSznZdhqNtiMUa3Kp4qNZTJHYqWa17kWxapoykno1ns7LRK8KKmp9RdQLk2tufXC7JVzgWEjWFttuRx+WCVYjjLU1kFb3AHvgNIPL8sbQVRMJKmMFMTLQr4iksEGlUNtXff1FvTBDL6+oVo6VYhKNepFLFdR4Hpbb88XMuoqVaekmdWJMCjTtbgG/xwQjhyuWCWSSmfxSNnFgb7HGMpUax8basXc0r6iJnSp8BSCNSxsbDna5J9e2Bf8wdw8WsCIm5VDcfvjDbHDk86NH9lfWFNyQNzck73xTmo8rijdhTyEICtr2/XDUhSg/ouxziBC8Y1FuCVuw+eMx4Lf1AVJANxbGYqjBs//9k="/>
          <p:cNvSpPr>
            <a:spLocks noChangeAspect="1" noChangeArrowheads="1"/>
          </p:cNvSpPr>
          <p:nvPr/>
        </p:nvSpPr>
        <p:spPr bwMode="auto">
          <a:xfrm>
            <a:off x="0" y="-604838"/>
            <a:ext cx="15525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data:image/jpg;base64,/9j/4AAQSkZJRgABAQAAAQABAAD/2wBDAAkGBwgHBgkIBwgKCgkLDRYPDQwMDRsUFRAWIB0iIiAdHx8kKDQsJCYxJx8fLT0tMTU3Ojo6Iys/RD84QzQ5Ojf/2wBDAQoKCg0MDRoPDxo3JR8lNzc3Nzc3Nzc3Nzc3Nzc3Nzc3Nzc3Nzc3Nzc3Nzc3Nzc3Nzc3Nzc3Nzc3Nzc3Nzc3Nzf/wAARCACOALcDASIAAhEBAxEB/8QAHAAAAgIDAQEAAAAAAAAAAAAABQYDBAABBwII/8QAPhAAAgECBQIEAwYFAwMEAwAAAQIDBBEABRIhMQZBEyJRYXGBkRQyobHB8AcVI9HhQlLxFjPSJWJygpKiwv/EABgBAAMBAQAAAAAAAAAAAAAAAAABAgME/8QAJBEAAgICAgMAAQUAAAAAAAAAAAECESExEkEDIlETMkJSYXH/2gAMAwEAAhEDEQA/AO44zGYzABmNXx4mlSFC8rBVHJOF7Mc4lqNcVITHGPvSXsf8fn8MABLMs2hpLolpJuNI4B98K2aV4RHqswlvpXVpA3AvbYD3/wA4B571JFltDJUUIE2glWk7A2ubDvyPr3wA6cqMwz2WunkDMrxBULb3OsE79thxgyBFnPWMtdMKShB0M4QIh9SB5j+mJM/6RreoM+8WJhBSqza5GB383Yd9sFMl6ZyvIZkNVKKitlcCNbbAk9h8+TgP1D1lUvWHL4ImjY7aFOxHue9/bBp4D/RhiGU9MZdKaSIy+GyiTSRfUb8/Q8Xwm5z1lUZk7RUt39FTZB/f98YLdP0OYZjkNZEyhppakhQuyqBHbc9t2xd6d6Do8op2mzipSZwAXUHRGp9Lnc/hgr+Qf0ihDl1dmvRsFOiiSqlaYkXsFu9hc9thghkfRqUFPqzCSNtJu4Bsg29cEc86ipckoIXpYFMDA6HtZFs1uOcImY9U5hmzN4BZlB2ZhZR8FwW/2hjs6FPmtLQZZNNl8azLAVGlPKLne/vjn2bdcT1v9OHVJqNhGnlX59z+ODPTkc03T1eJHMrvUr8/LwMCemehM1ntLVIKRDx4m78/7R+uDjn2FfwXKn+YV6uaqXw0Km6Lt2/fOH/rbJarPKaliy2MSsFi1EkBQApvc/2ww5X0hleXIJJlE7gXMk+4Hy4GJ80z/LsseKFwzPIqmNALAg7Dc7YJSilgKfYq0HRcQb/1Ctb7V4YAVL7WHNzufoMAkSNo5XKyRsLhUZb+YcjfvsL7+mGupzSSeaURmCLxPM+hhqIHfUTwONrd8KeYywrUNIhlLrJqU8W299+d98ckpKWhOkRq6pEB9nbxFvdtZ0sRfsd/Uc9vfGhKwopFHiXFiQbm4Pfn5fu2PcdTTyMJqqV28p1eQGzHnf1uOducQTqtY/2Wlgdo7jyg3Abe1yeMTvYiqlK7pK8EK6CdB1X0gjuW7fAWv+BiKTU5KXfxrC54uD39trYJtmE9IWgiYQqo0lB90beg/wA48SxQ19O5EoWYJq3a4Y2Ow78jue+HsdEM0qzRiObUxTYgGxPtxwMZinS00kdQokjCudX9N+SPX3GMwnjArPq3GYzGY7SxX62zOly2Gnerk0gliqjluMczz7Oa7N8oWXLEch5WRIIhfWBbn17+2Hn+IeWNm8sVO0qxQRxN4kjW21H/ABhRrc4yzpWggpMvi1+U+HM41XuTe37txgA3k3T6UuQKnUcoXxJWkkjLbm4Wy7eyjj1x6q87SHJaoZEiU8dIQgCgf7Sx44OwwJzmHM8+y+iaBJmqpFuwU2IUu23oBa2D+T9O0mUZQYc2kjUO2uRQ1gTpAtfk/L1w+sisUukRmee57TVjh/Agm1yBbkbC41H42w0x9IZfT5l/NM2nBcAAITpQEevdj7fhixB1FQCVssyeGOIRwSSKAoAXSu1lHvbnHPMyzjNMwzSWmmqCCjFS/JNvT0wZeIjx2dDznqSLLMqSpy6BWgDugOmwGkC5C/PCHW5/mecOTG7Lvs7nj5cDDLSdOVVb0lBRRGzOZWeSe43Zubc9sEck6JyzJqcSZhMJzfVqlOlPkP73wqS/UGegLm2U1uZdK5fSUsb1U4p1LEbC5ckkk4t5B0BNHTIMzqFUE3KQn/8Ao4Ys36oy3IoIkEZIaNWjt5Y9Jvbf/GErNOva2uUrRK5TgCMaB9eTg5NYQNLsfFTKOnqB9kijEg1EAsSxG1/fC3m38QqWnuKQID6tZjb4DYfPFDLGqKvoyresCmQ1hsAOAEwmdPZT4tKauYCxI0K3+r4X55xMsZbDlWgvV9S1+buR4rIm93mBYD4KNsNmc1Mmil0wqzmnjGplBP3bg/C9jY/8rcVLCalPHj8M6t42TStueLE8WxZzCWOeRpZpXiVlC6VXcLxyTb9j445/LKLVInk2DXqJW1K4DyBiNLKLD2254+HbFCujmCAyRuNRP+k6nP7txizS5vUQ1GhYxIqqY9bFQbemKNRWVDShZG0qLyDQbncHEqhEMbVEiKoREVSbs4sTti5DO1MbRRSRoq2O9iTt8e98RCKWZ2Z9OlW82wFvlzjzUpIsAmWJzETZiqXAPxwZYzK6d2axAQr5WW23/OIFqSgDF2BsSWvv8dsQl9URZ9P3iCLkE3uRfFSQsr37dwT+WKSYDJT1kNVAFaNVdRdW02PxB5G2MwCiqvFZrv4aruAgHfGYu/o7PrvGY1vjR5xuFnKf4onMKrNzT5eZZGARREgvc83/ABxVl6Yo2paOTPqjwo6dEGkNuzBQDv33vxix1l1Y1Bm1RS0tKftDSlPEYXueNvw5wq9TUea5nn4gpmqJ0dirqhJ0AGxuew3w1YBzPurqfIhHS0NKF8i+ESt9rDgfPvgJnklfm3TlNPIszVkrOyhbs5u9gBb/AOPbDHmHSNNmNRHPXzGKnh4VbAkAWF2PGwHGLFfn+TdOwQwxJfyf0yL6SCSRvvfvsMLA8gbofpKspFeprYhA0sLR+bd/MRvb4DB2LLenMhmeqkEb1hJYu3nff0HC/hgTTdSVWeUWYsqyQ08aJ4bINFyW7HngfjhDp/Hrp5UrJpZQpPkU7Mb+nfDpyDCOjdTdYS5fQQVdFEphmTUrcsPMQPbthFqs8zXNmMglEasTZmbUflhuzbpqtzbI8vo6OJYQlPGGMt1C8kji/wDqxbyX+H9NSwoK+pafTvpjGhT+p+owLitg76F3r+nkkyvLY40aWbwKdQFUksdFybfPEOQ9IZ3VU0atTfZk5JnOkn5c/hjpVRmWUZUoWSeJHRANKm7AWFvf64X8y/iHl9MClImtuLnff4D++BTrQcU9hbKumo6XK/sNVKZlaUyNZdIuVtb14GBWdZLldGaeKNqOmpkIBg0m+17k2N/388Uq3PazMukTmEcssEhqXUaPJcKvt2wg0stbmI11FTIq2uQgtiZK1kG0hhzVaNpnkpg0cZNiirpHO178/Db9cCZqozSqs7bE6TaMbdh9BjIhCkMiXKqBsp8xY4pMFjqVNUrKrC9ozYn4dhuMcrWSCWeeDxSmmQgLxH3Pff097YipPCKM0huzWYFjtyd/fjYe2CmX0cUUshipWlUAWWSQAgH129sSTZTXZjUQrHBGi6bLDEx/p252/D5HjCWcAVssq4IGZ4tLMUZdIGxJA7C5J4HbvizN9uq6CVaeBYVvdgG0l+3Fubc74no6+kySnqKKFKkCdNFR4rAFXFwLWFtI3+OI4qpvBYwq4Gklye554uCLfPnG3qkMVKhWaRYUbURs2hdh8/74gWOF0YCNmZARa/8AnFmpaPxyVUMq6bML+b643UVMcskbQK50KSW4uB6WG2EBDHSyeA0sSABjbSCbn4E84zEC1z3VV8oBJG+w9bYzBQj7Fxo7b43iKpYRwSuTbShP4Y3LOX5jlGWy5utZmdQDM0paOENbzFtrjk/lijJ1hCa6LL8rpGMryqhJXi55sNu/vgTR5ZWVPU8NQkM7U8R1s5vpDbkbnY7gYN5f0i0OcR5pVVQQRAFY4+Da+5Y4AFXqGtzCfPlpXrW+zSMStuVF8Fc86drsygo6egp/EEcUQEkxAAAQXN+5+GDk+ZdMZRMZ7wS1I21qA7c9mPHywO6o63q8srHo4KVQQxVZL3uR+/fBfwKDWTdOfY8sNNWzKw0oH8Pa2kEcn+wx4iqOmenEY0608bdzGNRPxb/OFupqq6t6aqJcxk85qW0FW+6Ag/Un6YTcoEc6s9YxmkBAHiEm+2HTYWkdG6o61kyd0WKlDK6IyyE3PmUMNvn74VajqLPM2W5kEULAkXa9/kNsFutcizLNqqJMspHmUFRr2CgBAOTbE+VdDZkIYvtdTTwaFsRGPEY/kBgio9g3LoCfxPj05ghtdtapza4CDAmjWCOhh2QSkAkAbk463mfSmWZtU+PmUbzsH1BdZVeLcDfFiCkyXJ4wIYqSlCjawVW/vgU1EHByFKky2qrejo6WCnk8d5pWCyKU5UAHe22AK9H5pltEhqXpjJ90RQsWa1vcC/HbHRMx6iy+golrXLyQMzKrRrfcAXwmZt1tl2YSK1NRSSyAeWRSdVrH4fHnEStoOK7BGYdM1tB/UbQUazBgdxtc3298Uo46tpPBSDxNN2F7XAW99ie3vgnW9R1WY0rpVRLT00QsqBQbjm2nja3c+3c4CVrVNFS+OkcsakiQkrp1A/L8vbGLi26JCdJ9m8RvtE5jYldKwvuu92+N9uD/ALsEKnM6Kn6fFNHI7zqpMlQj6V72PryeMK6VBrXkkRpNTFjrUc/H15xpw866bNYi+njV33PPY4ajJaBOg7RZ/l0uXzU5pFghOlnZBrYtpIBu3zvt3b1xr7BT1EFTNMwLNc6hyfT4499D07mozJEVNHg6j5ASp302+px7oXURsSyrGLhOwvbt+ONVGtj3kTlu1WYysQKu4Z5De/4bYszU1PLTTywzBUj2A0nVcjce/wAcCsybTWVQVtvGYiw2+8f74IZX4kFO0jtYMDte11/viG0iQTJD4MhVwLmxAPYYzBuoWGWSGStjVii2YxyWGnsAO3I/HGYnkB9W3xRzycU+U1cxUsEiJK+vthGq/wCIlbFLHGKGEeILgq+u3l9vff4YqZX1BUZuMxy+pnaSaqjDAg3VLEXA+v5Y15LRXJAuDq6prq+opKanWnWKF2L31MCBtbt3HbAbJavMK/P5ft9W0iwRSsq9idBt+fb0w0UfTuXZXLU1VZWgtLcMX0oFBI789vXG8vq+lsvM5yyKCSZIzJIYl1MVuAfMT6kd8PA6EvLsnqanqFnp8vnki12aQR+Tnc3O3rxhlznoyuzjNWqDUQQw6mbcF2NzfgWH44mo/wCIlPX5rTUFFRynx5liLufugmx2wBzXrPPDXPSQSRIq23jSx34w029BS7HeDpqiiy80ldK80RZnfV5AdVr8fDGoH6ZyRfDpxRwHZQIwCxvtz/nCP1A9bN0rTzzSyyzhZHMoJBK+JYH6W/HC/lixNmNI8q6hrVmLb2swBH79cFMo6Zn3XOX5RUvTywztMrMvGxI9xfAleusxq6qnhpKARRyyIup7XsWAPN/ywC63oJKyqqa6HzxxTb6bkkOSAQB8B9cboaerM1PUwUEzJBodyVIC2Pcnjj93w1FdiXJ6PfX2fZvR5pJDT1kqwNK4CX2AB/zgMIZp4I5J6mokLWuNdhuCeBhh6w6bzWsqvtohTwizKwL7szsAABzzb0wSpOhaowotVXQqq2v4alrbeu2BOKDi2UK+KOPoGnjUW0mobT8zhSyiMRRLKzKAwIufUW/uMdPTpqJhJl1WZzSRQhEcWXWXZy2/tsPniSDo/JKHwo4aJGhBYsJXL7m1jufa2CMqehz8dUrOZVT+Ir+ExvJ5Syj73thr6toKrMumMujooJamdaGIFI1JPC9u3f6Ydky2lpZoZaenjhVAV0JGADe3O3a344ypr6SmUNUVMERKrYSSAXFzfnnnA5Ju6IUKOUZX0n1BHTuktCacOw0iWRdiSAAbG9t8VcuymuaeKVo5DF42iQiMuRpsTcd9vyNsdPrepsjhRxJmEJvvZDcg+uBM3XeRRKwjkZza50IN+2IbKSp2RZZkseVVVVNE8yRzKymNrEBRwAbXt7/LC7VJl9QRDPSrIyi4AkP1t+mGbIupKXOaueClppV8KIuWkUm4JAsBYeuFapjeRZGRC7xgBdHJB5/fbGc4yaHNqTtA008RZzS06KB90sdVh8T6YhNLrB1OGBve1vLte1+O/wA8WKaspEjZTTAPISHVr3NhYX39f1x6WcTRBEVEjBuIkFgD7f8AOMqdkUDHpiCVlI1cBlJt+VsZiSrghjIMrESKNxe4xmLoQ2VT5m1JFF5KhJA6wtC4fdd2K6STpO/z7bbS5d401PUyB9NqcAMraXtqBuRyAQCfffAM5hJlU8U2WS08MkZOmSKTUCpBFrG+25Jv674J9KVEFFDV12YJLIDIiJoCsTa7EEXtbfGySCKV5IMmimbK84ndpJGkISK5LFrazsOfTFzofKZ1kmiqKaSlNTGsKPMhA1AhmBFr7BfxwSpeqspo8pkzHLstmMSS2bU4UswW+rv/ALjj1Rdby1OV1lfS5fHF4DgaZHJ1EqzEm1t9h9cO2beiYLyLpLN8rroa2WGHXTEySxpJqYrc2I09+Tbmw78YO5n0ROKta6krlVniVXWNbkEcuDfYiwsLG9ucDMg64zbN8wenkip4Y1ppZbxrc303G59yPpgLV9X5+9VURHMnVImKgIoGw+WDJKaWToR6ToWoKajneomggUjzGxbzXuSPidseU6YyWlpxFSQUsdU20c8v9RkY/wCoAnn4e2EbrCsq48qy2QVU6yvTQa2EhBYlbm9vjgZ0Y88/VeVGSRntUK3mYni57/DCpjckdVbOcjo3Lfb6SJkXToQjbv2+H4YqpneQVs7UNPKZ5KyYFwFJDtsBc9vujHJurCf56O50An6nBzpLNJqnqjLIyigNOASLmwAOHX0FNrQ3Zx/EHL6Cpennop3cMSLkWuDa457jFJ/4g1Lw3p8tiVCPvSzbW+Rwh9aX/nQFjuhPNuWOKsWVVk0FNIl2jmDEG+y6eb4WErZDk0dpp4c/z3pmmzPKZ6KColRzofdXOogAG3tjmkfVOfVzzR1Fe8LRNpZUUDcfPB2pzrNch6UySDLqwpIYJAyBFZSRqa+4vjnFLNViSSSLxWlkJLkJfUfX64qNMbbGN6isqCfGr6txvceJb8sGf4jIP5FlZFzpoU3Juf8AThUiGcT6fCoahh3Ip2t8zbDj1GxrqKgiMLK8NNDquPQKW+hFsE2okpvsSMjWF4HeWNWfWbG3GwwTZt2XcXA4+ePVBkuYCCf7PAXM0tyXdFsNvUjn9MW06UzmR94FXa/mmH6XwRknkKsI/wAPmVM8qLsLNDYb87rjIL/aJBcgg/3xYyTp2vymokqqkQ20baZCx5Ht7YqRs4qpXZRpO/3uN++FKS2GkKGdg0rzGNIyUcAuRYbi9vfnEOW1E0yiaUEAEgWHNuRgh1Jl9RVytNAqhFF9I+87bAk+gAA+nvipFSJQ0CuJtZYEEPH9078b/u2Mm4isrzVE8sz6UuhYm4POMxA8clTK3htEWvwSQfpjMIkK1FGadjaO5ZQFKk7b74aOn8tlqcjqoaJDczNpMnludAtvbAHxyYZJApLrJpVRcEbcnBqkr8xy3LNcTSRxamcjSCbcb3G2wwo+R3kaLydI5k3TJy+9Mk7ylrmU6bEL3t6Ke2LOX9HV1NkNVQNUU3iVL6g6liACun0+OBlR1PX+DG0dY6MgGohEJJN7bafTbFmTP8yejUU9fKsouykqtyLDbjtYn5+2NH5EUmgh0v0TVZbUvPLWwyB4Hh0rHxuN+fbEA/hu0tY7y5symYs5CwDbfcbn35xB0zn2c1VJmTVNa7eDGhiIABViwuePS+BlX1Xn8ddJFFmD+VRa6i9z8sVbsrFDjm3SVDmdPTRVeYNGIURAFZFJ0qFF7n4YzIejsmy/MIaqmzCWWoiuyL4yHsRewHucBuscyr6Cpq2pquRFiawUbjsO+B/Ref5rmWbvFU1TvEtNO5UC24Q23HvhKysDjVdCZLWV7T1KVMkmkD/vEAC57C2J8u6SyXLGhrqWkYTxsCrmVjY8evvhHr8wziOdTDmdSLkjeQn4fv3GLNHXZjTxxtV11RKxBIUmwI3/ANP6YzfkSE5IZM7yvp+CuR6nL6eSTQfM4LfX8cV6iWhOUzLQwwxulj5Fstxe4t78/LAuHMonTUgciZ2TzE7WC3JPoB+JxTJ+1kzUzGniaTSykEaQBc2332/PGU25bJbsNU9RC+Z9P61BRDPqNuT4f9zhjpMwgMzQgFNJuvw53xzvMc2jo8zo0hhUpSpMqFgQSDYA/wDGCuX1dXTUMRMlo6y+hwpOkX2Ort39vhjROkgHNa2nSIFp4gGYhbyDfc2xzzqqo0vJLG8SQmUx6A4Y7rfa3Av8MZnkGqoR6Y2JQBzY+Yi+9vkPTvgHmixGqkDPcWQhjseBfkji5+IGCUrExu6azTK4MvVSyNNoEjFwCSbkEC/pt6YMrnuXIkZmrqe5FmKv35xyVp0WVlgk8OnhYadW7N62/tiOo+01C3Ct4evbSnYdth74qLYJnXjnuWVbeBBVJISjE6Lm3bfbCZUSNrlRVcOTZSBa/J/fxxU6G1nOPs7tpRqea5Kjy/cv8jbfHjOpWjnmiUSagGXUx2Pbj5YnyXoUmTHw3hEU87eOQCwU6bHvgdVQUjIuueTfYsDr9+MV2gMw8usHYOrstxbuv4evOITTwxoVWUtILglRq+A9x9MEWqFZ4zCmyxFJSWXx1FmS2xN+d9+MZgbXyFqpgqsq2Fg3PGMxoB1VoaWYIDDCNL6xoIFzYi5ve+xOJYMtpauVKbTpWb+m+qfTcbnk7D5YNr0hmgbU1RSD/wCzf+OJP+jamf8Ap1FVTrGfveGpLfK4tieC+G/FfAdF0bSNrkgp45bAqFmnVjcWAvwB3/ZxQPSVTNAsslGqSPtH4cqLybAeg2+uGFOgIYxYZhIeTvAnfG36CjYjTmEgsQdoFHe/rg4K7FwXwX6TpfNaCOopI8vkc1IVifEQkaDtwfVh9MAJemc7FVPVfyuoKl0syqGCgHe9jjoJ6IAUqcxk+Hgj/wAsQv0bJTxvJ/NpdI8xHhHf/wDfF2w4IVeusvzKoesWDLauR3ckKkDtcatyNt8L/TVJVZZPJNPDURHwyFEkbR3uRfnY7fhh+/6fqGkWRc8qQAbjVCxsDbuH9j9cU8z6araihjp1zlJwjCyTIwCi3a5O9/hiJywDi6FySrWpXXT3L6lVvIGAHwv3v2AxaMk9TVpC8J8EuAZAbLp3Gk+2/YdjbF6HIMxpURfAhcrcl0nUk+lrkfs/LEa0WbajegqDv5SVv8Tt8sc1VoniyoGeB7+QhWYtYcLbm3vYfD0xWFY0hSIsQIkKhyxGnfbcet/yxJPRZm6apMvq1PJtAwIG+wJG99sL9dFJBKyxmeIlN2dWDHa5DXOx/L54uMbyxNMKGdYMzpPEUOyxyEiNde7FRv6j2xLWZtCIo/Aj0eH5RFcMbHk3HuD64AzwsQlnfx/DY2TzG3+07/C+J8phq6ZxJFDKEI2ZlIuptcH/ABi2sYDi0HaOqepol1xopAQa3NiQTf8AH9cQZpQeOkxgqWDm+lDbVcW247b4rZoaxo0CRzMykHSqGw+XrjIEr57JYoxIJdo9hcAb+/8AzjP23YqYrtVTRyFWYMVPBUHj4/lgpNX1IRBrOksAPKLc4IPRZbRFjOIZJnPmuQQCebX/AHvjyXy5nY1EsPhhEZQpX0ba1+dxtjeM0uhF7o+Zp+o4PFZWJgludIuRttf0/tiLM2qPt0sdPoskjsobi4JtiGgmjy+oFTQCIFRbxSSdj2H7/LFjMqSWei8eIymaaa6iPckG9+1/X6YJNSHVoWc0aaCUxeGES2s6L+Ym1+ecbpKSWRY5NDtsLbWv8sEpaKvVypmqLKo8yhizfDa31xDSUtShkkqJKpIEYWL7Fj7emEpJCoD5mumrITZSqkj374zBSomjlFnfQQSuv71wd/T2xmDm2Kz6Vuf/AHYy9uVv8bYkVobE+FsFvf5Y2JYNAkEZAI9MackdJFrFvu7fHGwwPAI+AxgzWnVwmhyd99A/vi3FVCQXCkA++C0KytY9tX/4400bspBUsDyNN74IBiRsTjWnfAOwK+WU7G5o1B9Vj0/lbET5NCx8sU6+6u363xemzqlhqDAVnLj0UW/PEqZiz28OMm/+6S36YlxVhyA8mQMf+3JUj2Kqf0GIm6fqlIKONu7RW/Jj+WGMS1b/AHYoQPeU/wDjjatUBT4ix8/6GP8AbC/Gh8mLL5VmMYJHh6RyRMVt9RhVzynzMGo0Txox0211aKthp7k7jbHQM7WeroGhpqh6aQsD4gJOw5GxGOe9R9NZnPUpPVVUFVEsRWMSXUqBudgvfEyqI9oWKsy004kmr/6ujQHpakSAA2O7A2H3eL9sTUDVUieJLm0dgNd3lk/RT6fW2Kpy+GRWiKLHY6W0d7C3OLNNTpE48InYWW/IHxxk3RXGyKrtTAGXMY3UjYx+JuAPcA+nI74G0dfA0sl5m1Ouq1+3ffvf4d8e+oUkmdSznZdhqNtiMUa3Kp4qNZTJHYqWa17kWxapoykno1ns7LRK8KKmp9RdQLk2tufXC7JVzgWEjWFttuRx+WCVYjjLU1kFb3AHvgNIPL8sbQVRMJKmMFMTLQr4iksEGlUNtXff1FvTBDL6+oVo6VYhKNepFLFdR4Hpbb88XMuoqVaekmdWJMCjTtbgG/xwQjhyuWCWSSmfxSNnFgb7HGMpUax8basXc0r6iJnSp8BSCNSxsbDna5J9e2Bf8wdw8WsCIm5VDcfvjDbHDk86NH9lfWFNyQNzck73xTmo8rijdhTyEICtr2/XDUhSg/ouxziBC8Y1FuCVuw+eMx4Lf1AVJANxbGYqjBs//9k="/>
          <p:cNvSpPr>
            <a:spLocks noChangeAspect="1" noChangeArrowheads="1"/>
          </p:cNvSpPr>
          <p:nvPr/>
        </p:nvSpPr>
        <p:spPr bwMode="auto">
          <a:xfrm>
            <a:off x="4876800" y="0"/>
            <a:ext cx="1552575" cy="120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44136"/>
              </p:ext>
            </p:extLst>
          </p:nvPr>
        </p:nvGraphicFramePr>
        <p:xfrm>
          <a:off x="685799" y="1143000"/>
          <a:ext cx="8153401" cy="559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PowerPiont_template_Experience3.jpg"/>
          <p:cNvPicPr>
            <a:picLocks noChangeAspect="1"/>
          </p:cNvPicPr>
          <p:nvPr/>
        </p:nvPicPr>
        <p:blipFill>
          <a:blip r:embed="rId9" cstate="print"/>
          <a:srcRect r="93340"/>
          <a:stretch>
            <a:fillRect/>
          </a:stretch>
        </p:blipFill>
        <p:spPr>
          <a:xfrm>
            <a:off x="-46605" y="-47352"/>
            <a:ext cx="713355" cy="693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4181" y="228600"/>
            <a:ext cx="3195637" cy="990600"/>
          </a:xfrm>
        </p:spPr>
        <p:txBody>
          <a:bodyPr/>
          <a:lstStyle/>
          <a:p>
            <a:pPr algn="ctr" eaLnBrk="1" hangingPunct="1"/>
            <a:r>
              <a:rPr lang="en-US" altLang="en-US" sz="4000" b="1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Quiz #2!</a:t>
            </a:r>
            <a:r>
              <a:rPr lang="en-US" altLang="en-US" sz="4000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endParaRPr lang="en-US" altLang="en-US" sz="4000" i="1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366554"/>
            <a:ext cx="8453437" cy="986246"/>
          </a:xfrm>
          <a:ln>
            <a:noFill/>
          </a:ln>
        </p:spPr>
        <p:txBody>
          <a:bodyPr/>
          <a:lstStyle/>
          <a:p>
            <a:pPr marL="0" indent="0" algn="ctr" eaLnBrk="1" hangingPunct="1">
              <a:buSzPct val="8000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initial amount of time an employer takes to review an applicant’s resume?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marL="366713" lvl="1" indent="0" eaLnBrk="1" hangingPunct="1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solidFill>
            <a:srgbClr val="690606"/>
          </a:solidFill>
          <a:ln w="31750">
            <a:solidFill>
              <a:srgbClr val="6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p quiz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24300"/>
            <a:ext cx="25963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8644" y="4195354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</a:p>
          <a:p>
            <a:pPr marL="1143000" lvl="2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  <a:p>
            <a:pPr marL="1143000" lvl="2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seconds maximum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052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440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76200"/>
            <a:ext cx="4825785" cy="36212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400" y="38963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Summary of your qualifications:</a:t>
            </a:r>
            <a:endParaRPr lang="en-US" sz="2800" b="1" dirty="0">
              <a:latin typeface="Georgia" panose="02040502050405020303" pitchFamily="18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 bwMode="auto">
          <a:xfrm>
            <a:off x="990600" y="4683204"/>
            <a:ext cx="2514600" cy="533400"/>
          </a:xfrm>
          <a:prstGeom prst="rect">
            <a:avLst/>
          </a:prstGeom>
          <a:solidFill>
            <a:srgbClr val="FFC3C3"/>
          </a:solidFill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FB8CD"/>
              </a:buClr>
              <a:buSzPct val="60000"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   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Resume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	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 bwMode="auto">
          <a:xfrm>
            <a:off x="5105400" y="4683204"/>
            <a:ext cx="2514600" cy="533400"/>
          </a:xfrm>
          <a:prstGeom prst="rect">
            <a:avLst/>
          </a:prstGeom>
          <a:solidFill>
            <a:srgbClr val="9FB8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2DA7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ADA7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FB8CD"/>
              </a:buClr>
              <a:buSzPct val="60000"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   </a:t>
            </a:r>
            <a:r>
              <a:rPr lang="en-US" altLang="en-US" sz="2400" dirty="0" smtClean="0">
                <a:solidFill>
                  <a:sysClr val="windowText" lastClr="000000"/>
                </a:solidFill>
                <a:latin typeface="Rockwell"/>
              </a:rPr>
              <a:t>You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7800" y="5369004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 Free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8483" y="5369004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Detail Orientated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343400" y="4953000"/>
            <a:ext cx="0" cy="1371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23911"/>
            <a:ext cx="5105400" cy="1004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400" b="1" dirty="0" smtClean="0">
                <a:latin typeface="Georgia" panose="02040502050405020303" pitchFamily="18" charset="0"/>
              </a:rPr>
              <a:t>Resume Appearance</a:t>
            </a:r>
            <a:endParaRPr lang="en-US" sz="34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78152"/>
            <a:ext cx="7383780" cy="3127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colored resume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font size between 10 and 12 pt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common fonts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(Times New Roman, Calibri, Cambria, etc.)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graphics such as lines to create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margins.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.5 - 1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inch margins are preferable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625" y="381000"/>
            <a:ext cx="5286375" cy="1325563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400" b="1" dirty="0" smtClean="0">
                <a:latin typeface="Georgia" panose="02040502050405020303" pitchFamily="18" charset="0"/>
              </a:rPr>
              <a:t>“Parts” of a Resume</a:t>
            </a:r>
            <a:endParaRPr lang="en-US" sz="3400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4705350" cy="40846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Information/Heading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Honors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Coursework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Volunteer/Community Service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Organizations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  <p:pic>
        <p:nvPicPr>
          <p:cNvPr id="1026" name="Picture 2" descr="Image result for resume clipart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288558"/>
            <a:ext cx="2943225" cy="195984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04491" y="464219"/>
            <a:ext cx="79160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 smtClean="0">
                <a:latin typeface="Rockwell" panose="02060603020205020403" pitchFamily="18" charset="0"/>
                <a:cs typeface="Helvetica" panose="020B0604020202020204" pitchFamily="34" charset="0"/>
              </a:rPr>
              <a:t>Our Mission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9657" y="1919482"/>
            <a:ext cx="7853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entury Schoolbook" panose="02040604050505020304" pitchFamily="18" charset="0"/>
              </a:rPr>
              <a:t>The mission of the University of South Carolina Career Center is to </a:t>
            </a:r>
            <a:r>
              <a:rPr lang="en-US" sz="4000" b="1" i="1" dirty="0" smtClean="0">
                <a:solidFill>
                  <a:srgbClr val="971A31"/>
                </a:solidFill>
                <a:latin typeface="Century Schoolbook" panose="02040604050505020304" pitchFamily="18" charset="0"/>
              </a:rPr>
              <a:t>educate</a:t>
            </a:r>
            <a:r>
              <a:rPr lang="en-US" sz="4000" b="1" dirty="0" smtClean="0">
                <a:latin typeface="Century Schoolbook" panose="02040604050505020304" pitchFamily="18" charset="0"/>
              </a:rPr>
              <a:t> </a:t>
            </a:r>
            <a:r>
              <a:rPr lang="en-US" sz="4000" dirty="0" smtClean="0">
                <a:latin typeface="Century Schoolbook" panose="02040604050505020304" pitchFamily="18" charset="0"/>
              </a:rPr>
              <a:t>and</a:t>
            </a:r>
            <a:r>
              <a:rPr lang="en-US" sz="4000" dirty="0" smtClean="0">
                <a:solidFill>
                  <a:srgbClr val="971A31"/>
                </a:solidFill>
                <a:latin typeface="Century Schoolbook" panose="02040604050505020304" pitchFamily="18" charset="0"/>
              </a:rPr>
              <a:t> </a:t>
            </a:r>
            <a:r>
              <a:rPr lang="en-US" sz="4000" b="1" i="1" dirty="0" smtClean="0">
                <a:solidFill>
                  <a:srgbClr val="971A31"/>
                </a:solidFill>
                <a:latin typeface="Century Schoolbook" panose="02040604050505020304" pitchFamily="18" charset="0"/>
              </a:rPr>
              <a:t>empower</a:t>
            </a:r>
            <a:r>
              <a:rPr lang="en-US" sz="4000" dirty="0" smtClean="0">
                <a:solidFill>
                  <a:srgbClr val="971A31"/>
                </a:solidFill>
                <a:latin typeface="Century Schoolbook" panose="02040604050505020304" pitchFamily="18" charset="0"/>
              </a:rPr>
              <a:t> </a:t>
            </a:r>
            <a:r>
              <a:rPr lang="en-US" sz="4000" dirty="0" smtClean="0">
                <a:latin typeface="Century Schoolbook" panose="02040604050505020304" pitchFamily="18" charset="0"/>
              </a:rPr>
              <a:t>students in their development of lifelong career management skills.</a:t>
            </a:r>
            <a:endParaRPr lang="en-US" sz="4000" dirty="0">
              <a:latin typeface="Century Schoolbook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Identifying Information/Heading: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0300" y="1600200"/>
            <a:ext cx="46863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of your resume with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address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address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website (if appropriate)`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20" y="4038600"/>
            <a:ext cx="5800759" cy="2147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Georgia" panose="02040502050405020303" pitchFamily="18" charset="0"/>
                <a:cs typeface="Arial" pitchFamily="34" charset="0"/>
              </a:rPr>
              <a:t>Objective</a:t>
            </a:r>
            <a:endParaRPr lang="en-US" b="1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76400"/>
            <a:ext cx="7353300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that specifies profession you are seeking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specific and concise</a:t>
            </a:r>
          </a:p>
          <a:p>
            <a:pPr>
              <a:lnSpc>
                <a:spcPct val="90000"/>
              </a:lnSpc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if you don’t know the exact position you’re pursuing </a:t>
            </a:r>
          </a:p>
        </p:txBody>
      </p:sp>
      <p:pic>
        <p:nvPicPr>
          <p:cNvPr id="6" name="Picture 5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4865133"/>
            <a:ext cx="2362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An internship at SEFA group.</a:t>
            </a:r>
            <a:endParaRPr lang="en-US" sz="1900" dirty="0"/>
          </a:p>
        </p:txBody>
      </p:sp>
      <p:sp>
        <p:nvSpPr>
          <p:cNvPr id="7" name="Rectangle 6"/>
          <p:cNvSpPr/>
          <p:nvPr/>
        </p:nvSpPr>
        <p:spPr>
          <a:xfrm>
            <a:off x="4267200" y="4788188"/>
            <a:ext cx="41148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1900" dirty="0" smtClean="0"/>
              <a:t>An </a:t>
            </a:r>
            <a:r>
              <a:rPr lang="en-US" sz="1900" dirty="0"/>
              <a:t>engineering position where I can learn and have hands on opportunities.</a:t>
            </a:r>
            <a:r>
              <a:rPr lang="en-US" sz="2400" dirty="0"/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38600" y="4419600"/>
            <a:ext cx="0" cy="13716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9200" y="4153396"/>
            <a:ext cx="2362200" cy="80021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101600" dist="39000" dir="5460000" algn="tl">
                    <a:srgbClr val="000000">
                      <a:alpha val="38000"/>
                    </a:srgbClr>
                  </a:outerShdw>
                </a:effectLst>
              </a:rPr>
              <a:t>Good </a:t>
            </a:r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101600" dist="39000" dir="5460000" algn="tl">
                    <a:srgbClr val="000000">
                      <a:alpha val="50000"/>
                    </a:srgbClr>
                  </a:outerShdw>
                </a:effectLst>
              </a:rPr>
              <a:t>Example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4148151"/>
            <a:ext cx="2286000" cy="80021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Poor Example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660000"/>
            </a:gs>
            <a:gs pos="65000">
              <a:schemeClr val="lt2">
                <a:tint val="98000"/>
                <a:satMod val="130000"/>
                <a:shade val="90000"/>
                <a:lumMod val="103000"/>
              </a:schemeClr>
            </a:gs>
            <a:gs pos="70000">
              <a:srgbClr val="DEDED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Georgia" panose="02040502050405020303" pitchFamily="18" charset="0"/>
                <a:cs typeface="Arial" pitchFamily="34" charset="0"/>
              </a:rPr>
              <a:t>Education</a:t>
            </a:r>
            <a:endParaRPr lang="en-US" b="1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00200" y="1600200"/>
            <a:ext cx="6172200" cy="376396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Degrees/certificates listed in reverse chronological order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locations of schools or programs where you earned a degree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graduation date				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Major, minor or cognate		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point average (if 3.0 or above)	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Awards/Honors/Scholarships  (consider a separate section if more than 3)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abroad experiences	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DEDEDE"/>
            </a:gs>
            <a:gs pos="70000">
              <a:srgbClr val="660000"/>
            </a:gs>
            <a:gs pos="68000">
              <a:schemeClr val="lt2">
                <a:tint val="98000"/>
                <a:satMod val="130000"/>
                <a:shade val="90000"/>
                <a:lumMod val="103000"/>
              </a:schemeClr>
            </a:gs>
            <a:gs pos="74000">
              <a:schemeClr val="lt2">
                <a:tint val="98000"/>
                <a:satMod val="130000"/>
                <a:shade val="90000"/>
                <a:lumMod val="103000"/>
              </a:schemeClr>
            </a:gs>
            <a:gs pos="6900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705600" cy="102076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Georgia" panose="02040502050405020303" pitchFamily="18" charset="0"/>
                <a:cs typeface="Arial" pitchFamily="34" charset="0"/>
              </a:rPr>
              <a:t>Example of Education Section</a:t>
            </a:r>
            <a:endParaRPr lang="en-US" sz="3000" b="1" dirty="0">
              <a:latin typeface="Georgia" panose="02040502050405020303" pitchFamily="18" charset="0"/>
              <a:cs typeface="Arial" pitchFamily="34" charset="0"/>
            </a:endParaRPr>
          </a:p>
        </p:txBody>
      </p:sp>
      <p:pic>
        <p:nvPicPr>
          <p:cNvPr id="6" name="Picture 5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13" y="2438400"/>
            <a:ext cx="7557033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DEDEDE"/>
            </a:gs>
            <a:gs pos="70000">
              <a:srgbClr val="660000"/>
            </a:gs>
            <a:gs pos="68000">
              <a:schemeClr val="lt2">
                <a:tint val="98000"/>
                <a:satMod val="130000"/>
                <a:shade val="90000"/>
                <a:lumMod val="103000"/>
              </a:schemeClr>
            </a:gs>
            <a:gs pos="74000">
              <a:schemeClr val="lt2">
                <a:tint val="98000"/>
                <a:satMod val="130000"/>
                <a:shade val="90000"/>
                <a:lumMod val="103000"/>
              </a:schemeClr>
            </a:gs>
            <a:gs pos="6900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1700" y="990600"/>
            <a:ext cx="4800600" cy="103663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  <a:cs typeface="Arial" pitchFamily="34" charset="0"/>
              </a:rPr>
              <a:t>Related Coursework</a:t>
            </a:r>
            <a:endParaRPr lang="en-US" b="1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900" y="2590801"/>
            <a:ext cx="7658100" cy="1828799"/>
          </a:xfrm>
        </p:spPr>
        <p:txBody>
          <a:bodyPr>
            <a:noAutofit/>
          </a:bodyPr>
          <a:lstStyle/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can also be incorporated into the “EDUCATION” section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when you are lacking related experience but want to demonstrate specific knowledge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titles of courses you’ve taken that relate to the position for which you are applying</a:t>
            </a:r>
          </a:p>
        </p:txBody>
      </p:sp>
      <p:pic>
        <p:nvPicPr>
          <p:cNvPr id="6" name="Picture 5" descr="PowerPiont_template_Decide3.jpg"/>
          <p:cNvPicPr>
            <a:picLocks noChangeAspect="1"/>
          </p:cNvPicPr>
          <p:nvPr/>
        </p:nvPicPr>
        <p:blipFill>
          <a:blip r:embed="rId3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DEDEDE"/>
            </a:gs>
            <a:gs pos="70000">
              <a:srgbClr val="660000"/>
            </a:gs>
            <a:gs pos="68000">
              <a:schemeClr val="lt2">
                <a:tint val="98000"/>
                <a:satMod val="130000"/>
                <a:shade val="90000"/>
                <a:lumMod val="103000"/>
              </a:schemeClr>
            </a:gs>
            <a:gs pos="74000">
              <a:schemeClr val="lt2">
                <a:tint val="98000"/>
                <a:satMod val="130000"/>
                <a:shade val="90000"/>
                <a:lumMod val="103000"/>
              </a:schemeClr>
            </a:gs>
            <a:gs pos="6900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33400"/>
            <a:ext cx="3200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Skills Section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696200" cy="2438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Optional, but valuable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Categories include: computer, technology, language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names and version numbers if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positions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technology should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this list down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(programming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databases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peripherals) </a:t>
            </a:r>
          </a:p>
        </p:txBody>
      </p:sp>
      <p:pic>
        <p:nvPicPr>
          <p:cNvPr id="4" name="Picture 3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  <a:cs typeface="Arial" pitchFamily="34" charset="0"/>
              </a:rPr>
              <a:t>Skills Example</a:t>
            </a:r>
            <a:endParaRPr lang="en-US" b="1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801"/>
            <a:ext cx="7772400" cy="3124199"/>
          </a:xfrm>
        </p:spPr>
        <p:txBody>
          <a:bodyPr>
            <a:normAutofit/>
          </a:bodyPr>
          <a:lstStyle/>
          <a:p>
            <a:pPr marL="320040" lvl="0" indent="-320040">
              <a:spcBef>
                <a:spcPts val="0"/>
              </a:spcBef>
              <a:buClr>
                <a:srgbClr val="A50021"/>
              </a:buClr>
              <a:buNone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lvl="1"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marL="628650" lvl="1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C++, java, HTML, CSS</a:t>
            </a:r>
          </a:p>
          <a:p>
            <a:pPr marL="628650" lvl="1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Eclipse, Microsoft Office, Putty, MATHLAB</a:t>
            </a:r>
          </a:p>
          <a:p>
            <a:pPr marL="628650" lvl="1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Machines: Unix, Linux, Solaris</a:t>
            </a:r>
          </a:p>
          <a:p>
            <a:pPr marL="628650" lvl="1" indent="-22860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628650" lvl="1" indent="-2286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Fluent in French and Spanish, Basic knowledge of German</a:t>
            </a:r>
          </a:p>
        </p:txBody>
      </p:sp>
      <p:pic>
        <p:nvPicPr>
          <p:cNvPr id="6" name="Picture 5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609600"/>
            <a:ext cx="2647950" cy="93027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Experience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23975" y="1447800"/>
            <a:ext cx="6705600" cy="4495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labeled as/broken-up into: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Experience, Work Experience, Relevant Experience, Research Experience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include in this section: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Employer Name &amp; Location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Dates of Employment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position/title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bulleted list of accomplishments/contributions beginning with an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VERB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609600"/>
            <a:ext cx="2895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Experience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29718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developing the action bullet points: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tasks which you did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short concise sentences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soft or transferrable skills you utilized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teamwork, handling difficult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meaning &amp; takeaway you exited the experience with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descriptive using numbers, percentages, or dollar amounts</a:t>
            </a:r>
          </a:p>
        </p:txBody>
      </p:sp>
      <p:pic>
        <p:nvPicPr>
          <p:cNvPr id="4" name="Picture 3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rgbClr val="660000"/>
            </a:gs>
            <a:gs pos="85000">
              <a:schemeClr val="lt2">
                <a:tint val="98000"/>
                <a:satMod val="130000"/>
                <a:shade val="90000"/>
                <a:lumMod val="103000"/>
              </a:schemeClr>
            </a:gs>
            <a:gs pos="0">
              <a:srgbClr val="DEDE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5350" y="457200"/>
            <a:ext cx="73533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  <a:cs typeface="Arial" pitchFamily="34" charset="0"/>
              </a:rPr>
              <a:t>Additional Categories</a:t>
            </a:r>
            <a:endParaRPr lang="en-US" b="1" dirty="0"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2348049"/>
            <a:ext cx="8915400" cy="320039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HONORS, ACTIVITIES, RESEARCH, PROFESSIONAL AFFILIATIONS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may specifically want to include: 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or leadership positions that demonstrate job related skills</a:t>
            </a:r>
          </a:p>
          <a:p>
            <a:pPr lvl="2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Honors or awards (Scholarships may or may not be relevant)</a:t>
            </a:r>
          </a:p>
        </p:txBody>
      </p:sp>
      <p:pic>
        <p:nvPicPr>
          <p:cNvPr id="6" name="Picture 5" descr="PowerPiont_template_Decide3.jpg"/>
          <p:cNvPicPr>
            <a:picLocks noChangeAspect="1"/>
          </p:cNvPicPr>
          <p:nvPr/>
        </p:nvPicPr>
        <p:blipFill>
          <a:blip r:embed="rId2" cstate="print"/>
          <a:srcRect r="92404"/>
          <a:stretch>
            <a:fillRect/>
          </a:stretch>
        </p:blipFill>
        <p:spPr>
          <a:xfrm rot="5400000">
            <a:off x="4229100" y="2019300"/>
            <a:ext cx="6858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909046" y="155944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Rockwell" panose="02060603020205020403" pitchFamily="18" charset="0"/>
              </a:rPr>
              <a:t>Location</a:t>
            </a:r>
            <a:endParaRPr lang="en-US" sz="7200" b="1" dirty="0">
              <a:latin typeface="Rockwell" panose="020606030202050204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5058" y="1356273"/>
            <a:ext cx="74227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400" dirty="0" smtClean="0">
                <a:latin typeface="Century Schoolbook" panose="02040604050505020304" pitchFamily="18" charset="0"/>
              </a:rPr>
              <a:t>The College of Engineering &amp; Computing has its </a:t>
            </a:r>
            <a:r>
              <a:rPr lang="en-US" sz="3600" b="1" i="1" dirty="0" smtClean="0">
                <a:solidFill>
                  <a:srgbClr val="971A31"/>
                </a:solidFill>
                <a:latin typeface="Century Schoolbook" panose="02040604050505020304" pitchFamily="18" charset="0"/>
              </a:rPr>
              <a:t>own </a:t>
            </a:r>
            <a:r>
              <a:rPr lang="en-US" sz="3400" dirty="0" smtClean="0">
                <a:latin typeface="Century Schoolbook" panose="02040604050505020304" pitchFamily="18" charset="0"/>
              </a:rPr>
              <a:t>Career Center located in 1A01E Swearingen!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0600" y="3397274"/>
            <a:ext cx="81534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3600" dirty="0" smtClean="0">
              <a:latin typeface="Century Schoolbook" panose="02040604050505020304" pitchFamily="18" charset="0"/>
              <a:cs typeface="Arial Narrow"/>
            </a:endParaRPr>
          </a:p>
          <a:p>
            <a:pPr algn="ctr">
              <a:buNone/>
            </a:pPr>
            <a:r>
              <a:rPr lang="en-US" sz="3400" dirty="0" smtClean="0">
                <a:latin typeface="Century Schoolbook" panose="02040604050505020304" pitchFamily="18" charset="0"/>
                <a:cs typeface="Arial Narrow"/>
              </a:rPr>
              <a:t>Stop by &amp; see us during drop-in hours: 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971A31"/>
                </a:solidFill>
                <a:latin typeface="Century Schoolbook" panose="02040604050505020304" pitchFamily="18" charset="0"/>
                <a:cs typeface="Arial Narrow"/>
              </a:rPr>
              <a:t>Monday – Friday:  1-4pm</a:t>
            </a:r>
          </a:p>
          <a:p>
            <a:pPr algn="ctr">
              <a:buNone/>
            </a:pPr>
            <a:r>
              <a:rPr lang="en-US" sz="3400" b="1" dirty="0" smtClean="0">
                <a:latin typeface="Century Schoolbook" panose="02040604050505020304" pitchFamily="18" charset="0"/>
                <a:cs typeface="Arial Narrow"/>
              </a:rPr>
              <a:t>NO</a:t>
            </a:r>
            <a:r>
              <a:rPr lang="en-US" sz="3400" dirty="0" smtClean="0">
                <a:latin typeface="Century Schoolbook" panose="02040604050505020304" pitchFamily="18" charset="0"/>
                <a:cs typeface="Arial Narrow"/>
              </a:rPr>
              <a:t> appointment needed!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06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5172075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Review: Do’s and Don’ts</a:t>
            </a:r>
            <a:endParaRPr 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35023"/>
              </p:ext>
            </p:extLst>
          </p:nvPr>
        </p:nvGraphicFramePr>
        <p:xfrm>
          <a:off x="819150" y="1828800"/>
          <a:ext cx="75057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/>
                <a:gridCol w="382905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NOT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action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verbs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pronouns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(I, me, my, etc.)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concise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sentences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references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resume easy to read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personal information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(age, height, weight, gender identity)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resume about one page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Clutter your resume with nonessential information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9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159298" y="94591"/>
            <a:ext cx="350096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 smtClean="0">
                <a:solidFill>
                  <a:srgbClr val="971A31"/>
                </a:solidFill>
                <a:latin typeface="Rockwell" panose="02060603020205020403" pitchFamily="18" charset="0"/>
              </a:rPr>
              <a:t>What is</a:t>
            </a:r>
            <a:endParaRPr lang="en-US" sz="6500" b="1" dirty="0">
              <a:solidFill>
                <a:srgbClr val="971A31"/>
              </a:solidFill>
              <a:latin typeface="Rockwell" panose="02060603020205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60029" y="3849143"/>
            <a:ext cx="703409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The USC Handshake database allows students to search for </a:t>
            </a:r>
            <a:r>
              <a:rPr lang="en-US" sz="3200" b="1" dirty="0" smtClean="0">
                <a:ln w="6350">
                  <a:solidFill>
                    <a:schemeClr val="bg2">
                      <a:lumMod val="25000"/>
                      <a:alpha val="50000"/>
                    </a:schemeClr>
                  </a:solidFill>
                </a:ln>
                <a:solidFill>
                  <a:srgbClr val="B8D010"/>
                </a:solidFill>
                <a:latin typeface="Rockwell" panose="02060603020205020403" pitchFamily="18" charset="0"/>
                <a:cs typeface="Arial" pitchFamily="34" charset="0"/>
              </a:rPr>
              <a:t>jobs</a:t>
            </a:r>
            <a:r>
              <a:rPr lang="en-US" sz="3200" dirty="0" smtClean="0">
                <a:ln>
                  <a:solidFill>
                    <a:schemeClr val="bg2">
                      <a:lumMod val="25000"/>
                      <a:alpha val="50000"/>
                    </a:schemeClr>
                  </a:solidFill>
                </a:ln>
                <a:solidFill>
                  <a:srgbClr val="B8D010"/>
                </a:solidFill>
                <a:latin typeface="Rockwell" panose="02060603020205020403" pitchFamily="18" charset="0"/>
                <a:cs typeface="Arial" pitchFamily="34" charset="0"/>
              </a:rPr>
              <a:t>, </a:t>
            </a:r>
            <a:r>
              <a:rPr lang="en-US" sz="3200" b="1" dirty="0" smtClean="0">
                <a:solidFill>
                  <a:srgbClr val="FABE16"/>
                </a:solidFill>
                <a:latin typeface="Rockwell" panose="02060603020205020403" pitchFamily="18" charset="0"/>
                <a:cs typeface="Arial" pitchFamily="34" charset="0"/>
              </a:rPr>
              <a:t>internships</a:t>
            </a:r>
            <a:r>
              <a:rPr lang="en-US" sz="3200" dirty="0" smtClean="0">
                <a:solidFill>
                  <a:srgbClr val="FCBC34"/>
                </a:solidFill>
                <a:latin typeface="Rockwell" panose="02060603020205020403" pitchFamily="18" charset="0"/>
                <a:cs typeface="Arial" pitchFamily="34" charset="0"/>
              </a:rPr>
              <a:t>, </a:t>
            </a:r>
            <a:r>
              <a:rPr lang="en-US" sz="3200" b="1" dirty="0" smtClean="0">
                <a:solidFill>
                  <a:srgbClr val="52C3D9"/>
                </a:solidFill>
                <a:latin typeface="Rockwell" panose="02060603020205020403" pitchFamily="18" charset="0"/>
                <a:cs typeface="Arial" pitchFamily="34" charset="0"/>
              </a:rPr>
              <a:t>co-ops</a:t>
            </a:r>
            <a:r>
              <a:rPr lang="en-US" sz="3200" dirty="0" smtClean="0">
                <a:solidFill>
                  <a:srgbClr val="52C3D9"/>
                </a:solidFill>
                <a:latin typeface="Rockwell" panose="02060603020205020403" pitchFamily="18" charset="0"/>
                <a:cs typeface="Arial" pitchFamily="34" charset="0"/>
              </a:rPr>
              <a:t>.</a:t>
            </a:r>
            <a:r>
              <a:rPr lang="en-US" sz="3200" dirty="0" smtClean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  </a:t>
            </a:r>
            <a:endParaRPr lang="en-US" sz="1600" b="1" dirty="0" smtClean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6386" name="Picture 2" descr="Image result for handshake career softw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86" y="1219200"/>
            <a:ext cx="5296213" cy="9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89881" y="1208758"/>
            <a:ext cx="76718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 smtClean="0">
                <a:solidFill>
                  <a:srgbClr val="971A31"/>
                </a:solidFill>
                <a:latin typeface="Rockwell" panose="02060603020205020403" pitchFamily="18" charset="0"/>
              </a:rPr>
              <a:t>?</a:t>
            </a:r>
            <a:endParaRPr lang="en-US" sz="6500" b="1" dirty="0">
              <a:solidFill>
                <a:srgbClr val="971A3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768" y="2362200"/>
            <a:ext cx="6210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5B5B5B"/>
                </a:solidFill>
                <a:latin typeface="Rockwell" panose="02060603020205020403" pitchFamily="18" charset="0"/>
              </a:rPr>
              <a:t>Every job starts with a handshake.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906" y="-8965"/>
            <a:ext cx="9167906" cy="687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36607" y="573907"/>
            <a:ext cx="31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971A31"/>
                </a:solidFill>
                <a:latin typeface="Rockwell" panose="02060603020205020403" pitchFamily="18" charset="0"/>
              </a:rPr>
              <a:t>Approved</a:t>
            </a:r>
            <a:endParaRPr lang="en-US" sz="4000" b="1" dirty="0">
              <a:solidFill>
                <a:srgbClr val="971A31"/>
              </a:solidFill>
              <a:latin typeface="Rockwell" panose="020606030202050204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3306" y="589739"/>
            <a:ext cx="360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971A31"/>
                </a:solidFill>
                <a:latin typeface="Rockwell" panose="02060603020205020403" pitchFamily="18" charset="0"/>
              </a:rPr>
              <a:t>Not Approved</a:t>
            </a:r>
            <a:endParaRPr lang="en-US" sz="4000" b="1" dirty="0">
              <a:solidFill>
                <a:srgbClr val="971A31"/>
              </a:solidFill>
              <a:latin typeface="Rockwell" panose="020606030202050204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2156" y="549692"/>
            <a:ext cx="82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52C3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lang="en-US" sz="4000" dirty="0" smtClean="0">
                <a:solidFill>
                  <a:srgbClr val="52C3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52C3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1964002"/>
            <a:ext cx="3598381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 Can apply for </a:t>
            </a:r>
            <a:r>
              <a:rPr lang="en-US" sz="2400" b="1" dirty="0" smtClean="0">
                <a:solidFill>
                  <a:srgbClr val="3CB6CE"/>
                </a:solidFill>
                <a:latin typeface="Century Schoolbook" panose="02040604050505020304" pitchFamily="18" charset="0"/>
              </a:rPr>
              <a:t>ANY</a:t>
            </a:r>
            <a:r>
              <a:rPr lang="en-US" sz="2400" dirty="0" smtClean="0">
                <a:solidFill>
                  <a:srgbClr val="3CB6CE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smtClean="0">
                <a:latin typeface="Century Schoolbook" panose="02040604050505020304" pitchFamily="18" charset="0"/>
              </a:rPr>
              <a:t>position posted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Upload resume, cover letters, and other documents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entury Schoolbook" panose="02040604050505020304" pitchFamily="18" charset="0"/>
              </a:rPr>
              <a:t> Employers can search for </a:t>
            </a:r>
            <a:r>
              <a:rPr lang="en-US" sz="2400" b="1" dirty="0" smtClean="0">
                <a:solidFill>
                  <a:srgbClr val="3CB6CE"/>
                </a:solidFill>
                <a:latin typeface="Century Schoolbook" panose="02040604050505020304" pitchFamily="18" charset="0"/>
              </a:rPr>
              <a:t>YOU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entury Schoolbook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300" y="5011009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71A31"/>
                </a:solidFill>
              </a:rPr>
              <a:t>*To obtain </a:t>
            </a:r>
            <a:r>
              <a:rPr lang="en-US" sz="2000" b="1" i="1" dirty="0" smtClean="0">
                <a:solidFill>
                  <a:srgbClr val="971A31"/>
                </a:solidFill>
              </a:rPr>
              <a:t>Approved </a:t>
            </a:r>
            <a:r>
              <a:rPr lang="en-US" sz="2000" b="1" dirty="0" smtClean="0">
                <a:solidFill>
                  <a:srgbClr val="971A31"/>
                </a:solidFill>
              </a:rPr>
              <a:t>access to Handshake, </a:t>
            </a:r>
            <a:endParaRPr lang="en-US" sz="2000" b="1" dirty="0" smtClean="0">
              <a:solidFill>
                <a:srgbClr val="971A31"/>
              </a:solidFill>
            </a:endParaRPr>
          </a:p>
          <a:p>
            <a:r>
              <a:rPr lang="en-US" sz="2000" b="1" dirty="0" smtClean="0">
                <a:solidFill>
                  <a:srgbClr val="971A31"/>
                </a:solidFill>
              </a:rPr>
              <a:t>your </a:t>
            </a:r>
            <a:r>
              <a:rPr lang="en-US" sz="2000" b="1" dirty="0" smtClean="0">
                <a:solidFill>
                  <a:srgbClr val="971A31"/>
                </a:solidFill>
              </a:rPr>
              <a:t>resume will need to be reviewed by a </a:t>
            </a:r>
            <a:endParaRPr lang="en-US" sz="2000" b="1" dirty="0" smtClean="0">
              <a:solidFill>
                <a:srgbClr val="971A31"/>
              </a:solidFill>
            </a:endParaRPr>
          </a:p>
          <a:p>
            <a:r>
              <a:rPr lang="en-US" sz="2000" b="1" dirty="0" smtClean="0">
                <a:solidFill>
                  <a:srgbClr val="971A31"/>
                </a:solidFill>
              </a:rPr>
              <a:t>Career </a:t>
            </a:r>
            <a:r>
              <a:rPr lang="en-US" sz="2000" b="1" dirty="0" smtClean="0">
                <a:solidFill>
                  <a:srgbClr val="971A31"/>
                </a:solidFill>
              </a:rPr>
              <a:t>Center staff member during drop-in hours. </a:t>
            </a:r>
            <a:endParaRPr lang="en-US" sz="2000" b="1" dirty="0">
              <a:solidFill>
                <a:srgbClr val="971A3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0" y="1916599"/>
            <a:ext cx="3962400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Can upload resumes and cover letters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Able to look at posted positions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Able to be searched by employers 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entury Schoolbook" panose="02040604050505020304" pitchFamily="18" charset="0"/>
              </a:rPr>
              <a:t>Can NOT </a:t>
            </a:r>
            <a:r>
              <a:rPr lang="en-US" sz="2200" dirty="0">
                <a:latin typeface="Century Schoolbook" panose="02040604050505020304" pitchFamily="18" charset="0"/>
              </a:rPr>
              <a:t>apply for </a:t>
            </a:r>
            <a:r>
              <a:rPr lang="en-US" sz="2200" b="1" dirty="0">
                <a:solidFill>
                  <a:srgbClr val="3CB6CE"/>
                </a:solidFill>
                <a:latin typeface="Century Schoolbook" panose="02040604050505020304" pitchFamily="18" charset="0"/>
              </a:rPr>
              <a:t>ANYTHING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24400" y="2209800"/>
            <a:ext cx="0" cy="190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2663" y="0"/>
            <a:ext cx="8521337" cy="6858000"/>
          </a:xfrm>
          <a:prstGeom prst="rect">
            <a:avLst/>
          </a:prstGeom>
          <a:noFill/>
          <a:ln w="25400">
            <a:solidFill>
              <a:srgbClr val="971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55082" y="5432083"/>
            <a:ext cx="1295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63"/>
          <a:stretch/>
        </p:blipFill>
        <p:spPr>
          <a:xfrm>
            <a:off x="762000" y="108426"/>
            <a:ext cx="8305800" cy="6597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589" y="762000"/>
            <a:ext cx="877824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1483" r="980" b="1483"/>
          <a:stretch/>
        </p:blipFill>
        <p:spPr>
          <a:xfrm>
            <a:off x="808809" y="1219200"/>
            <a:ext cx="7620000" cy="4170218"/>
          </a:xfrm>
          <a:prstGeom prst="rect">
            <a:avLst/>
          </a:prstGeom>
          <a:ln w="85725" cap="sq">
            <a:solidFill>
              <a:schemeClr val="tx1"/>
            </a:solidFill>
            <a:miter lim="800000"/>
          </a:ln>
        </p:spPr>
      </p:pic>
      <p:sp>
        <p:nvSpPr>
          <p:cNvPr id="3" name="Rectangle 2"/>
          <p:cNvSpPr/>
          <p:nvPr/>
        </p:nvSpPr>
        <p:spPr>
          <a:xfrm>
            <a:off x="123009" y="685800"/>
            <a:ext cx="8915400" cy="5181600"/>
          </a:xfrm>
          <a:prstGeom prst="rect">
            <a:avLst/>
          </a:prstGeom>
          <a:noFill/>
          <a:ln w="76200" cap="flat" cmpd="tri">
            <a:solidFill>
              <a:srgbClr val="92003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49339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Rockwell" panose="02060603020205020403" pitchFamily="18" charset="0"/>
              </a:rPr>
              <a:t>KNOW YOUR GOAL</a:t>
            </a:r>
            <a:endParaRPr lang="en-US" dirty="0" smtClean="0">
              <a:latin typeface="Rockwell" panose="02060603020205020403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74031"/>
            <a:ext cx="7467600" cy="3309937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Century Schoolbook" panose="02040604050505020304" pitchFamily="18" charset="0"/>
              </a:rPr>
              <a:t>Understand your reason for attending </a:t>
            </a:r>
            <a:br>
              <a:rPr lang="en-US" sz="2800" dirty="0">
                <a:latin typeface="Century Schoolbook" panose="02040604050505020304" pitchFamily="18" charset="0"/>
              </a:rPr>
            </a:br>
            <a:r>
              <a:rPr lang="en-US" sz="2800" dirty="0">
                <a:latin typeface="Century Schoolbook" panose="02040604050505020304" pitchFamily="18" charset="0"/>
              </a:rPr>
              <a:t>the fair. Are you:</a:t>
            </a:r>
          </a:p>
          <a:p>
            <a:pPr lvl="1"/>
            <a:r>
              <a:rPr lang="en-US" sz="2800" dirty="0">
                <a:latin typeface="Century Schoolbook" panose="02040604050505020304" pitchFamily="18" charset="0"/>
              </a:rPr>
              <a:t>looking for full-time, part-time, </a:t>
            </a:r>
            <a:br>
              <a:rPr lang="en-US" sz="2800" dirty="0">
                <a:latin typeface="Century Schoolbook" panose="02040604050505020304" pitchFamily="18" charset="0"/>
              </a:rPr>
            </a:br>
            <a:r>
              <a:rPr lang="en-US" sz="2800" dirty="0">
                <a:latin typeface="Century Schoolbook" panose="02040604050505020304" pitchFamily="18" charset="0"/>
              </a:rPr>
              <a:t>internship, co-op?</a:t>
            </a:r>
          </a:p>
          <a:p>
            <a:pPr lvl="1"/>
            <a:r>
              <a:rPr lang="en-US" sz="2800" dirty="0">
                <a:latin typeface="Century Schoolbook" panose="02040604050505020304" pitchFamily="18" charset="0"/>
              </a:rPr>
              <a:t>exploring career opportunities?</a:t>
            </a:r>
          </a:p>
          <a:p>
            <a:pPr lvl="1"/>
            <a:r>
              <a:rPr lang="en-US" sz="2800" dirty="0">
                <a:latin typeface="Century Schoolbook" panose="02040604050505020304" pitchFamily="18" charset="0"/>
              </a:rPr>
              <a:t>investigating companies?</a:t>
            </a:r>
          </a:p>
          <a:p>
            <a:pPr lvl="1"/>
            <a:r>
              <a:rPr lang="en-US" sz="2800" dirty="0">
                <a:latin typeface="Century Schoolbook" panose="02040604050505020304" pitchFamily="18" charset="0"/>
              </a:rPr>
              <a:t>practicing networking skills?</a:t>
            </a:r>
          </a:p>
          <a:p>
            <a:endParaRPr lang="en-US" sz="2200" dirty="0" smtClean="0"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49339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Rockwell" panose="02060603020205020403" pitchFamily="18" charset="0"/>
              </a:rPr>
              <a:t>RESEARCH EMPLOYERS </a:t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dirty="0" smtClean="0">
                <a:latin typeface="Rockwell" panose="02060603020205020403" pitchFamily="18" charset="0"/>
              </a:rPr>
              <a:t>ATTENDING THE FAIR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74031"/>
            <a:ext cx="7543800" cy="3309937"/>
          </a:xfrm>
          <a:noFill/>
        </p:spPr>
        <p:txBody>
          <a:bodyPr>
            <a:normAutofit/>
          </a:bodyPr>
          <a:lstStyle/>
          <a:p>
            <a:r>
              <a:rPr lang="en-US" sz="2200" dirty="0" smtClean="0">
                <a:latin typeface="Century Schoolbook" panose="02040604050505020304" pitchFamily="18" charset="0"/>
              </a:rPr>
              <a:t>Review list of employers attending the fair</a:t>
            </a:r>
          </a:p>
          <a:p>
            <a:pPr lvl="1">
              <a:buSzPct val="83000"/>
              <a:buFont typeface="Century Schoolbook" panose="02040604050505020304" pitchFamily="18" charset="0"/>
              <a:buChar char="*"/>
            </a:pPr>
            <a:r>
              <a:rPr lang="en-US" sz="2000" dirty="0" smtClean="0">
                <a:latin typeface="Century Schoolbook" panose="02040604050505020304" pitchFamily="18" charset="0"/>
              </a:rPr>
              <a:t>Look at Handshake Fairs via the Handshake website</a:t>
            </a:r>
          </a:p>
          <a:p>
            <a:pPr lvl="1">
              <a:buSzPct val="83000"/>
              <a:buFont typeface="Century Schoolbook" panose="02040604050505020304" pitchFamily="18" charset="0"/>
              <a:buChar char="*"/>
            </a:pPr>
            <a:r>
              <a:rPr lang="en-US" sz="2000" dirty="0">
                <a:latin typeface="Century Schoolbook" panose="02040604050505020304" pitchFamily="18" charset="0"/>
              </a:rPr>
              <a:t>sc.joinhandshake.com</a:t>
            </a:r>
            <a:endParaRPr lang="en-US" sz="2000" dirty="0" smtClean="0">
              <a:latin typeface="Century Schoolbook" panose="02040604050505020304" pitchFamily="18" charset="0"/>
            </a:endParaRPr>
          </a:p>
          <a:p>
            <a:endParaRPr lang="en-US" sz="2200" dirty="0" smtClean="0">
              <a:latin typeface="Century Schoolbook" panose="02040604050505020304" pitchFamily="18" charset="0"/>
            </a:endParaRP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Visit employer web sites and use employer research sites found on the Career Center’s web resources page </a:t>
            </a:r>
          </a:p>
          <a:p>
            <a:pPr marL="0" indent="0">
              <a:buNone/>
            </a:pPr>
            <a:endParaRPr lang="en-US" sz="2200" dirty="0" smtClean="0">
              <a:latin typeface="Century Schoolbook" panose="02040604050505020304" pitchFamily="18" charset="0"/>
            </a:endParaRP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Narrow your focus and prioritize number of employers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50031"/>
            <a:ext cx="470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Rockwell" panose="02060603020205020403" pitchFamily="18" charset="0"/>
              </a:rPr>
              <a:t>PREPARE TO MAKE A </a:t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dirty="0" smtClean="0">
                <a:latin typeface="Rockwell" panose="02060603020205020403" pitchFamily="18" charset="0"/>
              </a:rPr>
              <a:t>GOOD IMPRESSION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85850" y="1825625"/>
            <a:ext cx="7753350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entury Schoolbook" panose="02040604050505020304" pitchFamily="18" charset="0"/>
              </a:rPr>
              <a:t>Have a well-written, critiqued resume – bring 20+ copies</a:t>
            </a: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Develop a list of questions for employers based on research</a:t>
            </a: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Prepare to speak a “skills” language</a:t>
            </a: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Articulate your qualifications and goals</a:t>
            </a: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Know how to express what you are looking for and what you want</a:t>
            </a: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Prepare a “Career Fair Employer Log” to use for note-taking during the fair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250031"/>
            <a:ext cx="470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Rockwell" panose="02060603020205020403" pitchFamily="18" charset="0"/>
              </a:rPr>
              <a:t>PREPARE TO MAKE A </a:t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dirty="0" smtClean="0">
                <a:latin typeface="Rockwell" panose="02060603020205020403" pitchFamily="18" charset="0"/>
              </a:rPr>
              <a:t>GOOD IMPRESSION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5936" y="1983236"/>
            <a:ext cx="8271864" cy="46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3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6"/>
            <a:ext cx="5105400" cy="13255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Rockwell" panose="02060603020205020403" pitchFamily="18" charset="0"/>
              </a:rPr>
              <a:t>THINK AHEAD</a:t>
            </a:r>
            <a:endParaRPr lang="en-US" dirty="0" smtClean="0">
              <a:latin typeface="Rockwell" panose="02060603020205020403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28255" y="1752600"/>
            <a:ext cx="660082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entury Schoolbook" panose="02040604050505020304" pitchFamily="18" charset="0"/>
              </a:rPr>
              <a:t>Be prepared for potential bad weather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entury Schoolbook" panose="02040604050505020304" pitchFamily="18" charset="0"/>
              </a:rPr>
              <a:t>Consider travel time/parking and allow ample time for delays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entury Schoolbook" panose="02040604050505020304" pitchFamily="18" charset="0"/>
              </a:rPr>
              <a:t>Talk to professors about class </a:t>
            </a:r>
            <a:r>
              <a:rPr lang="en-US" sz="2200" dirty="0" smtClean="0">
                <a:latin typeface="Century Schoolbook" panose="02040604050505020304" pitchFamily="18" charset="0"/>
              </a:rPr>
              <a:t>conflicts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latin typeface="Century Schoolbook" panose="02040604050505020304" pitchFamily="18" charset="0"/>
              </a:rPr>
              <a:t>Bring 20+ copies of your resume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2513" y="522206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C:\Documents and Settings\bervine\Local Settings\Temporary Internet Files\Content.IE5\1GBVBKMR\MCj03825980000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3505006"/>
            <a:ext cx="19589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541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15"/>
            <a:ext cx="9144000" cy="695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45460" y="44825"/>
            <a:ext cx="8494776" cy="6858000"/>
          </a:xfrm>
          <a:prstGeom prst="rect">
            <a:avLst/>
          </a:prstGeom>
          <a:gradFill flip="none" rotWithShape="1">
            <a:gsLst>
              <a:gs pos="86000">
                <a:srgbClr val="660000"/>
              </a:gs>
              <a:gs pos="98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0">
                <a:srgbClr val="48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0054" y="609600"/>
            <a:ext cx="78229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How does the Career Center help?</a:t>
            </a:r>
            <a:endParaRPr lang="en-US" sz="36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1" y="1898535"/>
            <a:ext cx="6400799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Resume Reviews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Handshake </a:t>
            </a:r>
            <a:r>
              <a:rPr lang="en-US" sz="2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Accessibility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Internship </a:t>
            </a:r>
            <a:r>
              <a:rPr lang="en-US" sz="28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 Co-op </a:t>
            </a: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Search</a:t>
            </a:r>
            <a:endParaRPr lang="en-US" dirty="0">
              <a:latin typeface="Century Schoolbook" panose="02040604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Mock Interviews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Company Research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Salary Negotiations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Professional Development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6"/>
            <a:ext cx="3867150" cy="13255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Rockwell" panose="02060603020205020403" pitchFamily="18" charset="0"/>
              </a:rPr>
              <a:t>MAKE A GOOD </a:t>
            </a:r>
            <a:br>
              <a:rPr lang="en-US" dirty="0" smtClean="0">
                <a:latin typeface="Rockwell" panose="02060603020205020403" pitchFamily="18" charset="0"/>
              </a:rPr>
            </a:br>
            <a:r>
              <a:rPr lang="en-US" dirty="0" smtClean="0">
                <a:latin typeface="Rockwell" panose="02060603020205020403" pitchFamily="18" charset="0"/>
              </a:rPr>
              <a:t>IMPRESSION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71587" y="2130381"/>
            <a:ext cx="6600825" cy="4351338"/>
          </a:xfrm>
        </p:spPr>
        <p:txBody>
          <a:bodyPr>
            <a:noAutofit/>
          </a:bodyPr>
          <a:lstStyle/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Arrive early 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Dress and act professionally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Establish rapport with the recruiters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Remember your body language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LISTEN to the recruiter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Don’t ramble</a:t>
            </a:r>
          </a:p>
          <a:p>
            <a:pPr marL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entury Schoolbook" panose="02040604050505020304" pitchFamily="18" charset="0"/>
              </a:rPr>
              <a:t>  Ask at least </a:t>
            </a:r>
            <a:r>
              <a:rPr lang="en-US" sz="2200" u="sng" dirty="0" smtClean="0">
                <a:latin typeface="Century Schoolbook" panose="02040604050505020304" pitchFamily="18" charset="0"/>
              </a:rPr>
              <a:t>TWO</a:t>
            </a:r>
            <a:r>
              <a:rPr lang="en-US" sz="2200" dirty="0" smtClean="0">
                <a:latin typeface="Century Schoolbook" panose="02040604050505020304" pitchFamily="18" charset="0"/>
              </a:rPr>
              <a:t> intelligent questions of each organization</a:t>
            </a:r>
          </a:p>
        </p:txBody>
      </p:sp>
      <p:pic>
        <p:nvPicPr>
          <p:cNvPr id="20482" name="Picture 2" descr="Image result for first impress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1252"/>
            <a:ext cx="2807237" cy="210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92513" y="522206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Picture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8300" y="0"/>
            <a:ext cx="6362700" cy="8382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 smtClean="0">
                <a:latin typeface="Rockwell" panose="02060603020205020403" pitchFamily="18" charset="0"/>
                <a:cs typeface="Arial Black"/>
              </a:rPr>
              <a:t>Network with Confidence!</a:t>
            </a:r>
            <a:endParaRPr lang="en-US" sz="3600" dirty="0">
              <a:latin typeface="Rockwell" panose="02060603020205020403" pitchFamily="18" charset="0"/>
              <a:cs typeface="Arial Black"/>
            </a:endParaRPr>
          </a:p>
        </p:txBody>
      </p:sp>
      <p:sp>
        <p:nvSpPr>
          <p:cNvPr id="11268" name="Content Placeholder 4"/>
          <p:cNvSpPr>
            <a:spLocks noGrp="1"/>
          </p:cNvSpPr>
          <p:nvPr>
            <p:ph idx="1"/>
          </p:nvPr>
        </p:nvSpPr>
        <p:spPr>
          <a:xfrm>
            <a:off x="1676400" y="762000"/>
            <a:ext cx="6172200" cy="2514600"/>
          </a:xfrm>
        </p:spPr>
        <p:txBody>
          <a:bodyPr/>
          <a:lstStyle/>
          <a:p>
            <a:r>
              <a:rPr lang="en-US" sz="2200" dirty="0" smtClean="0">
                <a:latin typeface="Century Schoolbook" panose="02040604050505020304" pitchFamily="18" charset="0"/>
              </a:rPr>
              <a:t>Personal Introduction</a:t>
            </a:r>
          </a:p>
          <a:p>
            <a:r>
              <a:rPr lang="en-US" sz="2200" dirty="0" smtClean="0">
                <a:latin typeface="Century Schoolbook" panose="02040604050505020304" pitchFamily="18" charset="0"/>
              </a:rPr>
              <a:t>30 Second Commercial </a:t>
            </a:r>
            <a:r>
              <a:rPr lang="en-US" sz="2200" u="sng" dirty="0" smtClean="0">
                <a:latin typeface="Century Schoolbook" panose="02040604050505020304" pitchFamily="18" charset="0"/>
              </a:rPr>
              <a:t>or</a:t>
            </a:r>
            <a:r>
              <a:rPr lang="en-US" sz="2200" dirty="0" smtClean="0">
                <a:latin typeface="Century Schoolbook" panose="02040604050505020304" pitchFamily="18" charset="0"/>
              </a:rPr>
              <a:t> Elevator Pitch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In 30 seconds or less….</a:t>
            </a:r>
          </a:p>
          <a:p>
            <a:pPr lvl="2"/>
            <a:r>
              <a:rPr lang="en-US" sz="2200" dirty="0" smtClean="0">
                <a:latin typeface="Century Schoolbook" panose="02040604050505020304" pitchFamily="18" charset="0"/>
              </a:rPr>
              <a:t>Who you are…</a:t>
            </a:r>
          </a:p>
          <a:p>
            <a:pPr lvl="2"/>
            <a:r>
              <a:rPr lang="en-US" sz="2200" dirty="0" smtClean="0">
                <a:latin typeface="Century Schoolbook" panose="02040604050505020304" pitchFamily="18" charset="0"/>
              </a:rPr>
              <a:t>What you want to do…</a:t>
            </a:r>
          </a:p>
          <a:p>
            <a:pPr lvl="2"/>
            <a:r>
              <a:rPr lang="en-US" sz="2200" dirty="0" smtClean="0">
                <a:latin typeface="Century Schoolbook" panose="02040604050505020304" pitchFamily="18" charset="0"/>
              </a:rPr>
              <a:t>What you can offer… </a:t>
            </a:r>
          </a:p>
          <a:p>
            <a:endParaRPr lang="en-US" sz="3700" dirty="0" smtClean="0">
              <a:latin typeface="Century Schoolbook" panose="02040604050505020304" pitchFamily="18" charset="0"/>
              <a:ea typeface="Arial Narrow" pitchFamily="34" charset="0"/>
              <a:cs typeface="Arial Narrow" pitchFamily="34" charset="0"/>
            </a:endParaRPr>
          </a:p>
          <a:p>
            <a:pPr>
              <a:buFont typeface="Arial" charset="0"/>
              <a:buNone/>
            </a:pPr>
            <a:endParaRPr lang="en-US" dirty="0" smtClean="0">
              <a:latin typeface="Century Schoolbook" panose="02040604050505020304" pitchFamily="18" charset="0"/>
              <a:ea typeface="Arial Narrow" pitchFamily="34" charset="0"/>
              <a:cs typeface="Arial Narrow" pitchFamily="34" charset="0"/>
            </a:endParaRPr>
          </a:p>
        </p:txBody>
      </p:sp>
      <p:pic>
        <p:nvPicPr>
          <p:cNvPr id="3" name="y1Y02_oZP8U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24000" y="3124200"/>
            <a:ext cx="6161508" cy="33781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0891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itle 3"/>
          <p:cNvSpPr>
            <a:spLocks noGrp="1"/>
          </p:cNvSpPr>
          <p:nvPr>
            <p:ph type="title"/>
          </p:nvPr>
        </p:nvSpPr>
        <p:spPr>
          <a:xfrm>
            <a:off x="1447800" y="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Rockwell" panose="02060603020205020403" pitchFamily="18" charset="0"/>
                <a:ea typeface="Arial Black" pitchFamily="34" charset="0"/>
                <a:cs typeface="Arial Black" pitchFamily="34" charset="0"/>
              </a:rPr>
              <a:t>The Importance of Networking</a:t>
            </a:r>
            <a:endParaRPr lang="en-US" sz="4000" dirty="0" smtClean="0">
              <a:latin typeface="Rockwell" panose="02060603020205020403" pitchFamily="18" charset="0"/>
              <a:ea typeface="Arial Black" pitchFamily="34" charset="0"/>
              <a:cs typeface="Arial Black" pitchFamily="34" charset="0"/>
            </a:endParaRPr>
          </a:p>
        </p:txBody>
      </p:sp>
      <p:sp>
        <p:nvSpPr>
          <p:cNvPr id="12292" name="Content Placeholder 4"/>
          <p:cNvSpPr>
            <a:spLocks noGrp="1"/>
          </p:cNvSpPr>
          <p:nvPr>
            <p:ph idx="1"/>
          </p:nvPr>
        </p:nvSpPr>
        <p:spPr>
          <a:xfrm>
            <a:off x="990600" y="914400"/>
            <a:ext cx="4648200" cy="5656217"/>
          </a:xfrm>
        </p:spPr>
        <p:txBody>
          <a:bodyPr>
            <a:normAutofit/>
          </a:bodyPr>
          <a:lstStyle/>
          <a:p>
            <a:endParaRPr lang="en-US" sz="2200" dirty="0" smtClean="0">
              <a:latin typeface="Century Schoolbook" panose="02040604050505020304" pitchFamily="18" charset="0"/>
              <a:ea typeface="Arial Narrow" pitchFamily="34" charset="0"/>
              <a:cs typeface="Arial Narrow" pitchFamily="34" charset="0"/>
            </a:endParaRPr>
          </a:p>
          <a:p>
            <a:pPr>
              <a:buFont typeface="Arial" charset="0"/>
              <a:buNone/>
            </a:pPr>
            <a:endParaRPr lang="en-US" sz="2200" dirty="0" smtClean="0">
              <a:latin typeface="Century Schoolbook" panose="02040604050505020304" pitchFamily="18" charset="0"/>
              <a:ea typeface="Arial Narrow" pitchFamily="34" charset="0"/>
              <a:cs typeface="Arial Narrow" pitchFamily="34" charset="0"/>
            </a:endParaRPr>
          </a:p>
        </p:txBody>
      </p:sp>
      <p:pic>
        <p:nvPicPr>
          <p:cNvPr id="17410" name="Picture 2" descr="Image result for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94" y="816621"/>
            <a:ext cx="3185506" cy="22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3072348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80% of job vacancies are never advertised.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Most employers would prefer to hire a person referred by a colleague, peer or friend and believe they will be exposed to a higher quality candidate in this manner.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i="1" dirty="0"/>
              <a:t>overall time needed to find a job ca</a:t>
            </a:r>
            <a:r>
              <a:rPr lang="en-US" sz="2000" dirty="0"/>
              <a:t>n be drastically reduced.</a:t>
            </a:r>
          </a:p>
          <a:p>
            <a:pPr lvl="1"/>
            <a:r>
              <a:rPr lang="en-US" sz="2000" dirty="0"/>
              <a:t>4-6 months if networking</a:t>
            </a:r>
          </a:p>
          <a:p>
            <a:pPr lvl="1"/>
            <a:r>
              <a:rPr lang="en-US" sz="2000" dirty="0"/>
              <a:t>6-9 months without networking</a:t>
            </a:r>
          </a:p>
          <a:p>
            <a:endParaRPr lang="en-US" sz="2000" dirty="0"/>
          </a:p>
          <a:p>
            <a:r>
              <a:rPr lang="en-US" sz="2000" dirty="0"/>
              <a:t>You can learn more about your field of interest and occupations within it, as well as specific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https://media2.giphy.com/media/dcAniYLbN0rcY/2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31683"/>
            <a:ext cx="5799852" cy="316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85626" y="450466"/>
            <a:ext cx="4038600" cy="10156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ABE16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ockwell" panose="02060603020205020403" pitchFamily="18" charset="0"/>
              </a:rPr>
              <a:t>Suit Up! 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ABE16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2563"/>
            <a:ext cx="7372350" cy="12350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Sample Questions To Ask Employers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b="1" dirty="0">
                <a:latin typeface="Century Schoolbook" panose="02040604050505020304" pitchFamily="18" charset="0"/>
              </a:rPr>
              <a:t> </a:t>
            </a:r>
            <a:r>
              <a:rPr lang="en-US" sz="2200" b="1" dirty="0" smtClean="0">
                <a:latin typeface="Century Schoolbook" panose="02040604050505020304" pitchFamily="18" charset="0"/>
              </a:rPr>
              <a:t> </a:t>
            </a:r>
            <a:r>
              <a:rPr lang="en-US" sz="2200" dirty="0" smtClean="0">
                <a:latin typeface="Century Schoolbook" panose="02040604050505020304" pitchFamily="18" charset="0"/>
              </a:rPr>
              <a:t>What unique factors set this organization apart from others?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entury Schoolbook" panose="02040604050505020304" pitchFamily="18" charset="0"/>
              </a:rPr>
              <a:t>  What type of entry level positions exist in this field?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entury Schoolbook" panose="02040604050505020304" pitchFamily="18" charset="0"/>
              </a:rPr>
              <a:t>  How did you personally get interested in this field?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entury Schoolbook" panose="02040604050505020304" pitchFamily="18" charset="0"/>
              </a:rPr>
              <a:t>  What attracted you to this organization?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entury Schoolbook" panose="02040604050505020304" pitchFamily="18" charset="0"/>
              </a:rPr>
              <a:t>  What is the typical career path of someone in this organization/field?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2563"/>
            <a:ext cx="7372350" cy="12350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ALWAYS FOLLOW UP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Search Handshake database to determine which employers will be interviewing on campus following the fair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Review Career Center online materials on writing thank you and follow-up letters – also about speaking with employers on the phone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Mail thank you cover letter and resume to selected employers as soon as possible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Follow-up with a phone call approximately 2 weeks later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latin typeface="Century Schoolbook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540543" y="4911073"/>
            <a:ext cx="403145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anose="02040604050505020304" pitchFamily="18" charset="0"/>
                <a:cs typeface="Arial" pitchFamily="34" charset="0"/>
              </a:rPr>
              <a:t>College of Engineering &amp; Computing (Satellite)</a:t>
            </a:r>
          </a:p>
          <a:p>
            <a:pPr marL="342900" lvl="0" indent="-342900" algn="ctr" eaLnBrk="1" hangingPunct="1">
              <a:defRPr/>
            </a:pPr>
            <a:r>
              <a:rPr kumimoji="0" lang="en-US" dirty="0" smtClean="0">
                <a:solidFill>
                  <a:schemeClr val="tx1"/>
                </a:solidFill>
                <a:latin typeface="Century Schoolbook" panose="02040604050505020304" pitchFamily="18" charset="0"/>
                <a:cs typeface="Arial" pitchFamily="34" charset="0"/>
              </a:rPr>
              <a:t>1</a:t>
            </a:r>
            <a:r>
              <a:rPr kumimoji="0" lang="en-US" baseline="30000" dirty="0" smtClean="0">
                <a:solidFill>
                  <a:schemeClr val="tx1"/>
                </a:solidFill>
                <a:latin typeface="Century Schoolbook" panose="02040604050505020304" pitchFamily="18" charset="0"/>
                <a:cs typeface="Arial" pitchFamily="34" charset="0"/>
              </a:rPr>
              <a:t>st</a:t>
            </a:r>
            <a:r>
              <a:rPr kumimoji="0" lang="en-US" dirty="0" smtClean="0">
                <a:solidFill>
                  <a:schemeClr val="tx1"/>
                </a:solidFill>
                <a:latin typeface="Century Schoolbook" panose="02040604050505020304" pitchFamily="18" charset="0"/>
                <a:cs typeface="Arial" pitchFamily="34" charset="0"/>
              </a:rPr>
              <a:t> Floor</a:t>
            </a:r>
          </a:p>
          <a:p>
            <a:pPr marL="342900" lvl="0" indent="-342900" algn="ctr" eaLnBrk="1" hangingPunct="1">
              <a:defRPr/>
            </a:pPr>
            <a:r>
              <a:rPr kumimoji="0" lang="en-US" dirty="0" smtClean="0">
                <a:solidFill>
                  <a:schemeClr val="tx1"/>
                </a:solidFill>
                <a:latin typeface="Century Schoolbook" panose="02040604050505020304" pitchFamily="18" charset="0"/>
                <a:cs typeface="Arial" pitchFamily="34" charset="0"/>
              </a:rPr>
              <a:t>Swearingen Engineering Center</a:t>
            </a:r>
          </a:p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057" y="4910511"/>
            <a:ext cx="306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     </a:t>
            </a: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Hours</a:t>
            </a:r>
          </a:p>
          <a:p>
            <a:pPr lvl="1" algn="ctr"/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8:30am-5:00pm M-F</a:t>
            </a:r>
          </a:p>
          <a:p>
            <a:pPr lvl="1" algn="ctr"/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Drop-in Hours</a:t>
            </a:r>
          </a:p>
          <a:p>
            <a:pPr lvl="1" algn="ctr"/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1:00pm-4:00pm M-F</a:t>
            </a:r>
          </a:p>
        </p:txBody>
      </p:sp>
      <p:pic>
        <p:nvPicPr>
          <p:cNvPr id="19458" name="Picture 2" descr="aubrey plaza no plan disorganized reactions pla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840956" cy="313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76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Rockwell" panose="02060603020205020403" pitchFamily="18" charset="0"/>
              </a:rPr>
              <a:t>WHAT’S YOUR PLAN?</a:t>
            </a:r>
            <a:endParaRPr lang="en-US" sz="4000" dirty="0">
              <a:solidFill>
                <a:srgbClr val="C0000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4196943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Rockwell" panose="02060603020205020403" pitchFamily="18" charset="0"/>
              </a:rPr>
              <a:t>Visit US!!</a:t>
            </a:r>
            <a:endParaRPr lang="en-US" sz="3000" b="1" dirty="0">
              <a:solidFill>
                <a:srgbClr val="C0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6341983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b="1" dirty="0">
                <a:latin typeface="Century Schoolbook" panose="02040604050505020304" pitchFamily="18" charset="0"/>
              </a:rPr>
              <a:t>Email: </a:t>
            </a:r>
            <a:r>
              <a:rPr lang="en-US" dirty="0" smtClean="0">
                <a:latin typeface="Century Schoolbook" panose="02040604050505020304" pitchFamily="18" charset="0"/>
              </a:rPr>
              <a:t>career@sc.edu</a:t>
            </a:r>
            <a:r>
              <a:rPr lang="en-US" b="1" dirty="0" smtClean="0">
                <a:latin typeface="Century Schoolbook" panose="02040604050505020304" pitchFamily="18" charset="0"/>
              </a:rPr>
              <a:t>  |  Web</a:t>
            </a:r>
            <a:r>
              <a:rPr lang="en-US" b="1" dirty="0">
                <a:latin typeface="Century Schoolbook" panose="02040604050505020304" pitchFamily="18" charset="0"/>
              </a:rPr>
              <a:t>: </a:t>
            </a:r>
            <a:r>
              <a:rPr lang="en-US" dirty="0">
                <a:latin typeface="Century Schoolbook" panose="02040604050505020304" pitchFamily="18" charset="0"/>
                <a:hlinkClick r:id="rId5"/>
              </a:rPr>
              <a:t>www.sc.edu/career</a:t>
            </a:r>
            <a:endParaRPr lang="en-US" dirty="0">
              <a:latin typeface="Century Schoolbook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 descr="Picture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04491" y="464219"/>
            <a:ext cx="79160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 smtClean="0">
                <a:latin typeface="Rockwell" panose="02060603020205020403" pitchFamily="18" charset="0"/>
                <a:cs typeface="Helvetica" panose="020B0604020202020204" pitchFamily="34" charset="0"/>
              </a:rPr>
              <a:t>Quiz!</a:t>
            </a:r>
            <a:endParaRPr lang="en-US" sz="6500" b="1" dirty="0" smtClean="0">
              <a:latin typeface="Rockwell" panose="02060603020205020403" pitchFamily="18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5257800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696" y="1815494"/>
            <a:ext cx="8421703" cy="49663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images.funagain.com/cover/huge/14052.jpg"/>
          <p:cNvPicPr>
            <a:picLocks noChangeAspect="1" noChangeArrowheads="1"/>
          </p:cNvPicPr>
          <p:nvPr/>
        </p:nvPicPr>
        <p:blipFill>
          <a:blip r:embed="rId4"/>
          <a:srcRect b="12770"/>
          <a:stretch>
            <a:fillRect/>
          </a:stretch>
        </p:blipFill>
        <p:spPr bwMode="auto">
          <a:xfrm>
            <a:off x="2184520" y="1825885"/>
            <a:ext cx="5448300" cy="4752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93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09224" y="711712"/>
            <a:ext cx="5434576" cy="5434576"/>
          </a:xfrm>
          <a:prstGeom prst="ellipse">
            <a:avLst/>
          </a:prstGeom>
          <a:noFill/>
          <a:ln w="127000" cmpd="tri">
            <a:solidFill>
              <a:srgbClr val="971A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1874" y="1066800"/>
            <a:ext cx="4529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Today’s college students </a:t>
            </a:r>
            <a:r>
              <a:rPr lang="en-US" sz="4000" b="1" dirty="0" smtClean="0">
                <a:latin typeface="Arial"/>
                <a:cs typeface="Arial"/>
              </a:rPr>
              <a:t>will have 12 to 15 </a:t>
            </a:r>
            <a:r>
              <a:rPr lang="en-US" sz="4000" b="1" dirty="0" smtClean="0">
                <a:latin typeface="Arial"/>
                <a:cs typeface="Arial"/>
              </a:rPr>
              <a:t>jobs over the span of their career.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6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296" y="-3"/>
            <a:ext cx="8421703" cy="68553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700" b="1" dirty="0" smtClean="0">
                <a:ln w="5715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/>
                <a:cs typeface="Impact"/>
              </a:rPr>
              <a:t>FACT</a:t>
            </a:r>
            <a:endParaRPr lang="en-US" sz="23900" spc="50" dirty="0">
              <a:ln w="57150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906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61624" y="711712"/>
            <a:ext cx="5434576" cy="5434576"/>
          </a:xfrm>
          <a:prstGeom prst="ellipse">
            <a:avLst/>
          </a:prstGeom>
          <a:noFill/>
          <a:ln w="127000" cmpd="tri">
            <a:solidFill>
              <a:srgbClr val="971A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676400"/>
            <a:ext cx="4322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/>
                <a:cs typeface="Arial"/>
              </a:rPr>
              <a:t>Employers </a:t>
            </a:r>
            <a:r>
              <a:rPr lang="en-US" sz="3600" b="1" dirty="0" smtClean="0">
                <a:latin typeface="Arial"/>
                <a:cs typeface="Arial"/>
              </a:rPr>
              <a:t>don’t expect </a:t>
            </a:r>
            <a:r>
              <a:rPr lang="en-US" sz="3600" b="1" dirty="0" smtClean="0">
                <a:latin typeface="Arial"/>
                <a:cs typeface="Arial"/>
              </a:rPr>
              <a:t>students to have </a:t>
            </a:r>
            <a:r>
              <a:rPr lang="en-US" sz="3600" b="1" dirty="0" smtClean="0">
                <a:latin typeface="Arial"/>
                <a:cs typeface="Arial"/>
              </a:rPr>
              <a:t>any career-related experience </a:t>
            </a:r>
            <a:r>
              <a:rPr lang="en-US" sz="3600" b="1" dirty="0" smtClean="0">
                <a:latin typeface="Arial"/>
                <a:cs typeface="Arial"/>
              </a:rPr>
              <a:t>before they graduate.</a:t>
            </a:r>
            <a:endParaRPr lang="en-US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8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96200" y="5355245"/>
            <a:ext cx="1295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296" y="-3"/>
            <a:ext cx="8421703" cy="685539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/>
                <a:cs typeface="Impact"/>
              </a:rPr>
              <a:t>CRAP</a:t>
            </a:r>
            <a:endParaRPr lang="en-US" sz="166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74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3919</TotalTime>
  <Words>1809</Words>
  <Application>Microsoft Office PowerPoint</Application>
  <PresentationFormat>On-screen Show (4:3)</PresentationFormat>
  <Paragraphs>311</Paragraphs>
  <Slides>46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ＭＳ Ｐゴシック</vt:lpstr>
      <vt:lpstr>Arial</vt:lpstr>
      <vt:lpstr>Arial Black</vt:lpstr>
      <vt:lpstr>Arial Narrow</vt:lpstr>
      <vt:lpstr>Calibri</vt:lpstr>
      <vt:lpstr>Calibri Light</vt:lpstr>
      <vt:lpstr>Century Schoolbook</vt:lpstr>
      <vt:lpstr>Georgia</vt:lpstr>
      <vt:lpstr>Helvetica</vt:lpstr>
      <vt:lpstr>Impact</vt:lpstr>
      <vt:lpstr>Rockwell</vt:lpstr>
      <vt:lpstr>Times New Roman</vt:lpstr>
      <vt:lpstr>Verdana</vt:lpstr>
      <vt:lpstr>Wingdings</vt:lpstr>
      <vt:lpstr>Wingdings 2</vt:lpstr>
      <vt:lpstr>Office Theme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xperiential</vt:lpstr>
      <vt:lpstr>PowerPoint Presentation</vt:lpstr>
      <vt:lpstr>Quiz #2! </vt:lpstr>
      <vt:lpstr>PowerPoint Presentation</vt:lpstr>
      <vt:lpstr>Resume Appearance</vt:lpstr>
      <vt:lpstr>“Parts” of a Resume</vt:lpstr>
      <vt:lpstr>Identifying Information/Heading:</vt:lpstr>
      <vt:lpstr>Objective</vt:lpstr>
      <vt:lpstr>Education</vt:lpstr>
      <vt:lpstr>Example of Education Section</vt:lpstr>
      <vt:lpstr>Related Coursework</vt:lpstr>
      <vt:lpstr>Skills Section</vt:lpstr>
      <vt:lpstr>Skills Example</vt:lpstr>
      <vt:lpstr>Experience</vt:lpstr>
      <vt:lpstr>Experience</vt:lpstr>
      <vt:lpstr>Additional Categories</vt:lpstr>
      <vt:lpstr>Review: Do’s and Don’ts</vt:lpstr>
      <vt:lpstr>PowerPoint Presentation</vt:lpstr>
      <vt:lpstr>PowerPoint Presentation</vt:lpstr>
      <vt:lpstr>PowerPoint Presentation</vt:lpstr>
      <vt:lpstr>PowerPoint Presentation</vt:lpstr>
      <vt:lpstr>KNOW YOUR GOAL</vt:lpstr>
      <vt:lpstr>RESEARCH EMPLOYERS  ATTENDING THE FAIR</vt:lpstr>
      <vt:lpstr>PREPARE TO MAKE A  GOOD IMPRESSION</vt:lpstr>
      <vt:lpstr>PREPARE TO MAKE A  GOOD IMPRESSION</vt:lpstr>
      <vt:lpstr>THINK AHEAD</vt:lpstr>
      <vt:lpstr>MAKE A GOOD  IMPRESSION</vt:lpstr>
      <vt:lpstr>Network with Confidence!</vt:lpstr>
      <vt:lpstr>The Importance of Networking</vt:lpstr>
      <vt:lpstr>PowerPoint Presentation</vt:lpstr>
      <vt:lpstr>Sample Questions To Ask Employers</vt:lpstr>
      <vt:lpstr>ALWAYS FOLLOW UP</vt:lpstr>
      <vt:lpstr>PowerPoint Presentation</vt:lpstr>
    </vt:vector>
  </TitlesOfParts>
  <Company>The University of South Carolina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niblockj</dc:creator>
  <cp:lastModifiedBy>WAUGH, EMMA</cp:lastModifiedBy>
  <cp:revision>311</cp:revision>
  <dcterms:created xsi:type="dcterms:W3CDTF">2013-03-26T13:49:31Z</dcterms:created>
  <dcterms:modified xsi:type="dcterms:W3CDTF">2016-09-06T13:45:45Z</dcterms:modified>
</cp:coreProperties>
</file>