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7" r:id="rId2"/>
    <p:sldId id="278" r:id="rId3"/>
    <p:sldId id="259" r:id="rId4"/>
    <p:sldId id="321" r:id="rId5"/>
    <p:sldId id="298" r:id="rId6"/>
    <p:sldId id="300" r:id="rId7"/>
    <p:sldId id="301" r:id="rId8"/>
    <p:sldId id="334" r:id="rId9"/>
    <p:sldId id="331" r:id="rId10"/>
    <p:sldId id="335" r:id="rId11"/>
    <p:sldId id="333" r:id="rId12"/>
    <p:sldId id="305" r:id="rId13"/>
    <p:sldId id="329" r:id="rId14"/>
    <p:sldId id="330" r:id="rId15"/>
    <p:sldId id="317" r:id="rId16"/>
    <p:sldId id="319" r:id="rId17"/>
    <p:sldId id="322" r:id="rId18"/>
    <p:sldId id="316" r:id="rId19"/>
    <p:sldId id="306" r:id="rId20"/>
    <p:sldId id="307" r:id="rId21"/>
    <p:sldId id="308" r:id="rId22"/>
    <p:sldId id="309" r:id="rId23"/>
    <p:sldId id="327" r:id="rId24"/>
    <p:sldId id="336" r:id="rId25"/>
    <p:sldId id="337" r:id="rId26"/>
    <p:sldId id="312" r:id="rId27"/>
    <p:sldId id="314" r:id="rId28"/>
    <p:sldId id="323" r:id="rId2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chemeClr val="tx1"/>
    </p:penClr>
  </p:showPr>
  <p:clrMru>
    <a:srgbClr val="FF6600"/>
    <a:srgbClr val="CCFF99"/>
    <a:srgbClr val="FFCC99"/>
    <a:srgbClr val="FF9933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848" y="-18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36" y="285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0F1FA19A-582D-4FF3-815E-FAFA4E169EA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533400" y="304800"/>
            <a:ext cx="38163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3" tIns="50122" rIns="100243" bIns="50122"/>
          <a:lstStyle/>
          <a:p>
            <a:pPr algn="l" defTabSz="1003300"/>
            <a:r>
              <a:rPr lang="en-US" sz="1800" b="1" i="1"/>
              <a:t>Design and Analysis of Algorithms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4322763" y="304800"/>
            <a:ext cx="2382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3" tIns="50122" rIns="100243" bIns="50122"/>
          <a:lstStyle/>
          <a:p>
            <a:pPr algn="r" defTabSz="1003300"/>
            <a:r>
              <a:rPr lang="en-US" sz="1800" b="1" i="1"/>
              <a:t>Chapter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endParaRPr lang="en-US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0809A3CF-FBF5-472E-8752-D3B01EEC73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98361-CA8E-4FB9-8901-21DC0C71A908}" type="slidenum">
              <a:rPr lang="en-US"/>
              <a:pPr/>
              <a:t>1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260A2A-F6AA-49D3-A193-0ABC86975BD4}" type="slidenum">
              <a:rPr lang="en-US"/>
              <a:pPr/>
              <a:t>14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613FBC-C52E-4A10-9F98-86478AC0EE74}" type="slidenum">
              <a:rPr lang="en-US"/>
              <a:pPr/>
              <a:t>15</a:t>
            </a:fld>
            <a:endParaRPr 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57B66-0A32-4F8A-BACE-D9B3315D9499}" type="slidenum">
              <a:rPr lang="en-US"/>
              <a:pPr/>
              <a:t>16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66812-5500-46C7-8E88-517CA444B722}" type="slidenum">
              <a:rPr lang="en-US"/>
              <a:pPr/>
              <a:t>17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D62EF-3EEB-4945-94BB-7B05FCC49F2E}" type="slidenum">
              <a:rPr lang="en-US"/>
              <a:pPr/>
              <a:t>18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9AEC4-EACA-440F-B88C-4A448F1420E3}" type="slidenum">
              <a:rPr lang="en-US"/>
              <a:pPr/>
              <a:t>19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ACAE5-94DA-4722-A766-219432E803D2}" type="slidenum">
              <a:rPr lang="en-US"/>
              <a:pPr/>
              <a:t>20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1A8CE-4FE9-419A-9237-7A8EBEAB95AE}" type="slidenum">
              <a:rPr lang="en-US"/>
              <a:pPr/>
              <a:t>21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28E90-10FA-436E-BE56-4E3A19B861B8}" type="slidenum">
              <a:rPr lang="en-US"/>
              <a:pPr/>
              <a:t>22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DADBBE-6934-4B36-8D3B-52472E19DD3E}" type="slidenum">
              <a:rPr lang="en-US"/>
              <a:pPr/>
              <a:t>23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92872-064E-4204-8DD9-A18DDC28569F}" type="slidenum">
              <a:rPr lang="en-US"/>
              <a:pPr/>
              <a:t>2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A53E3-3542-4913-89F6-E4E40EB975CE}" type="slidenum">
              <a:rPr lang="en-US"/>
              <a:pPr/>
              <a:t>26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7A15A-B3F0-4A29-928E-FF0885F078E7}" type="slidenum">
              <a:rPr lang="en-US"/>
              <a:pPr/>
              <a:t>27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B3D44-46B7-41F4-B869-DFCD8424CC37}" type="slidenum">
              <a:rPr lang="en-US"/>
              <a:pPr/>
              <a:t>28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55068-2DCF-466E-88DF-007DE1E51282}" type="slidenum">
              <a:rPr lang="en-US"/>
              <a:pPr/>
              <a:t>3</a:t>
            </a:fld>
            <a:endParaRPr 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685800"/>
            <a:ext cx="4800600" cy="3600450"/>
          </a:xfrm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get the students involved in coming up with these:</a:t>
            </a:r>
          </a:p>
          <a:p>
            <a:r>
              <a:rPr lang="en-US" dirty="0"/>
              <a:t>Brute Force:</a:t>
            </a:r>
          </a:p>
          <a:p>
            <a:r>
              <a:rPr lang="en-US" i="1" dirty="0"/>
              <a:t>a</a:t>
            </a:r>
            <a:r>
              <a:rPr lang="en-US" i="1" baseline="30000" dirty="0"/>
              <a:t>n</a:t>
            </a:r>
            <a:r>
              <a:rPr lang="en-US" dirty="0"/>
              <a:t>= </a:t>
            </a:r>
            <a:r>
              <a:rPr lang="en-US" i="1" dirty="0"/>
              <a:t>a*a*a*a*...*a</a:t>
            </a:r>
          </a:p>
          <a:p>
            <a:r>
              <a:rPr lang="en-US" i="1" dirty="0"/>
              <a:t>                 n</a:t>
            </a:r>
          </a:p>
          <a:p>
            <a:r>
              <a:rPr lang="en-US" dirty="0"/>
              <a:t>Divide and conquer:</a:t>
            </a:r>
          </a:p>
          <a:p>
            <a:r>
              <a:rPr lang="en-US" i="1" dirty="0"/>
              <a:t>a</a:t>
            </a:r>
            <a:r>
              <a:rPr lang="en-US" i="1" baseline="30000" dirty="0"/>
              <a:t>n</a:t>
            </a:r>
            <a:r>
              <a:rPr lang="en-US" dirty="0"/>
              <a:t>= </a:t>
            </a:r>
            <a:r>
              <a:rPr lang="en-US" i="1" dirty="0"/>
              <a:t>a</a:t>
            </a:r>
            <a:r>
              <a:rPr lang="en-US" i="1" baseline="30000" dirty="0"/>
              <a:t>n</a:t>
            </a:r>
            <a:r>
              <a:rPr lang="en-US" baseline="30000" dirty="0"/>
              <a:t>/2 </a:t>
            </a:r>
            <a:r>
              <a:rPr lang="en-US" i="1" dirty="0"/>
              <a:t>* a</a:t>
            </a:r>
            <a:r>
              <a:rPr lang="en-US" i="1" baseline="30000" dirty="0"/>
              <a:t>n</a:t>
            </a:r>
            <a:r>
              <a:rPr lang="en-US" baseline="30000" dirty="0"/>
              <a:t>/2</a:t>
            </a:r>
            <a:r>
              <a:rPr lang="en-US" i="1" baseline="30000" dirty="0"/>
              <a:t> </a:t>
            </a:r>
            <a:r>
              <a:rPr lang="en-US" dirty="0"/>
              <a:t> (more accurately, </a:t>
            </a:r>
            <a:r>
              <a:rPr lang="en-US" i="1" dirty="0"/>
              <a:t>a</a:t>
            </a:r>
            <a:r>
              <a:rPr lang="en-US" i="1" baseline="30000" dirty="0"/>
              <a:t>n</a:t>
            </a:r>
            <a:r>
              <a:rPr lang="en-US" dirty="0"/>
              <a:t>= </a:t>
            </a:r>
            <a:r>
              <a:rPr lang="en-US" i="1" dirty="0" err="1"/>
              <a:t>a</a:t>
            </a:r>
            <a:r>
              <a:rPr lang="en-US" baseline="30000" dirty="0" err="1">
                <a:sym typeface="Symbol" pitchFamily="18" charset="2"/>
              </a:rPr>
              <a:t></a:t>
            </a:r>
            <a:r>
              <a:rPr lang="en-US" i="1" baseline="30000" dirty="0" err="1"/>
              <a:t>n</a:t>
            </a:r>
            <a:r>
              <a:rPr lang="en-US" baseline="30000" dirty="0"/>
              <a:t>/2</a:t>
            </a:r>
            <a:r>
              <a:rPr lang="en-US" baseline="30000" dirty="0">
                <a:sym typeface="Symbol" pitchFamily="18" charset="2"/>
              </a:rPr>
              <a:t></a:t>
            </a:r>
            <a:r>
              <a:rPr lang="en-US" baseline="30000" dirty="0"/>
              <a:t> </a:t>
            </a:r>
            <a:r>
              <a:rPr lang="en-US" i="1" dirty="0"/>
              <a:t>* a </a:t>
            </a:r>
            <a:r>
              <a:rPr lang="en-US" baseline="30000" dirty="0">
                <a:sym typeface="Symbol" pitchFamily="18" charset="2"/>
              </a:rPr>
              <a:t></a:t>
            </a:r>
            <a:r>
              <a:rPr lang="en-US" i="1" baseline="30000" dirty="0"/>
              <a:t>n</a:t>
            </a:r>
            <a:r>
              <a:rPr lang="en-US" baseline="30000" dirty="0"/>
              <a:t>/2</a:t>
            </a:r>
            <a:r>
              <a:rPr lang="en-US" baseline="30000" dirty="0">
                <a:cs typeface="Times New Roman" pitchFamily="18" charset="0"/>
              </a:rPr>
              <a:t>│</a:t>
            </a:r>
            <a:r>
              <a:rPr lang="en-US" dirty="0">
                <a:cs typeface="Times New Roman" pitchFamily="18" charset="0"/>
              </a:rPr>
              <a:t>)</a:t>
            </a:r>
            <a:r>
              <a:rPr lang="en-US" i="1" baseline="30000" dirty="0"/>
              <a:t> </a:t>
            </a:r>
          </a:p>
          <a:p>
            <a:endParaRPr lang="en-US" i="1" baseline="30000" dirty="0"/>
          </a:p>
          <a:p>
            <a:r>
              <a:rPr lang="en-US" dirty="0"/>
              <a:t>Decrease by one:</a:t>
            </a:r>
          </a:p>
          <a:p>
            <a:r>
              <a:rPr lang="en-US" i="1" dirty="0"/>
              <a:t>a</a:t>
            </a:r>
            <a:r>
              <a:rPr lang="en-US" i="1" baseline="30000" dirty="0"/>
              <a:t>n</a:t>
            </a:r>
            <a:r>
              <a:rPr lang="en-US" dirty="0"/>
              <a:t>= </a:t>
            </a:r>
            <a:r>
              <a:rPr lang="en-US" i="1" dirty="0"/>
              <a:t>a</a:t>
            </a:r>
            <a:r>
              <a:rPr lang="en-US" i="1" baseline="30000" dirty="0"/>
              <a:t>n-</a:t>
            </a:r>
            <a:r>
              <a:rPr lang="en-US" baseline="30000" dirty="0"/>
              <a:t>1</a:t>
            </a:r>
            <a:r>
              <a:rPr lang="en-US" i="1" dirty="0"/>
              <a:t>* a            </a:t>
            </a:r>
            <a:r>
              <a:rPr lang="en-US" dirty="0"/>
              <a:t>(one hopes a student will ask what is the difference with brute force here:</a:t>
            </a:r>
          </a:p>
          <a:p>
            <a:r>
              <a:rPr lang="en-US" dirty="0"/>
              <a:t>                                   there is none in the resulting algorithm, of course, but you can arrive </a:t>
            </a:r>
          </a:p>
          <a:p>
            <a:r>
              <a:rPr lang="en-US" dirty="0"/>
              <a:t>                                   at it in two different ways)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Decrease by constant factor:</a:t>
            </a:r>
          </a:p>
          <a:p>
            <a:r>
              <a:rPr lang="en-US" i="1" dirty="0"/>
              <a:t>a</a:t>
            </a:r>
            <a:r>
              <a:rPr lang="en-US" i="1" baseline="30000" dirty="0"/>
              <a:t>n</a:t>
            </a:r>
            <a:r>
              <a:rPr lang="en-US" dirty="0"/>
              <a:t>= (</a:t>
            </a:r>
            <a:r>
              <a:rPr lang="en-US" i="1" dirty="0"/>
              <a:t>a</a:t>
            </a:r>
            <a:r>
              <a:rPr lang="en-US" i="1" baseline="30000" dirty="0"/>
              <a:t>n</a:t>
            </a:r>
            <a:r>
              <a:rPr lang="en-US" baseline="30000" dirty="0"/>
              <a:t>/2</a:t>
            </a:r>
            <a:r>
              <a:rPr lang="en-US" dirty="0"/>
              <a:t>)</a:t>
            </a:r>
            <a:r>
              <a:rPr lang="en-US" baseline="30000" dirty="0"/>
              <a:t>2                   </a:t>
            </a:r>
            <a:r>
              <a:rPr lang="en-US" dirty="0"/>
              <a:t>(again, if no student asks about it, be sure to point out the difference </a:t>
            </a:r>
          </a:p>
          <a:p>
            <a:r>
              <a:rPr lang="en-US" dirty="0"/>
              <a:t>                               with divide and conquer. Here there is a significant difference that leads to a </a:t>
            </a:r>
          </a:p>
          <a:p>
            <a:r>
              <a:rPr lang="en-US" dirty="0"/>
              <a:t>                               much more efficient algorithm – in divide and conquer we </a:t>
            </a:r>
            <a:r>
              <a:rPr lang="en-US" dirty="0" err="1"/>
              <a:t>recompute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i="1" baseline="30000" dirty="0"/>
              <a:t>n</a:t>
            </a:r>
            <a:r>
              <a:rPr lang="en-US" baseline="30000" dirty="0"/>
              <a:t>/2</a:t>
            </a:r>
          </a:p>
        </p:txBody>
      </p:sp>
      <p:sp>
        <p:nvSpPr>
          <p:cNvPr id="334852" name="AutoShape 4"/>
          <p:cNvSpPr>
            <a:spLocks/>
          </p:cNvSpPr>
          <p:nvPr/>
        </p:nvSpPr>
        <p:spPr bwMode="auto">
          <a:xfrm rot="-5400000">
            <a:off x="1714500" y="514350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EF43DE-5C90-4B21-8EEE-25CBDCAD99B1}" type="slidenum">
              <a:rPr lang="en-US"/>
              <a:pPr/>
              <a:t>4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2CBA6-0959-40F0-A0A2-1E11D1E91141}" type="slidenum">
              <a:rPr lang="en-US"/>
              <a:pPr/>
              <a:t>5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D879A-0C30-4F7F-BE8A-F1D63EB4EA5E}" type="slidenum">
              <a:rPr lang="en-US"/>
              <a:pPr/>
              <a:t>6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80162-5A99-4FF7-9447-144E98941BA3}" type="slidenum">
              <a:rPr lang="en-US"/>
              <a:pPr/>
              <a:t>7</a:t>
            </a:fld>
            <a:endParaRPr 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BD9A-C319-408E-8404-0637F0B307EA}" type="slidenum">
              <a:rPr lang="en-US"/>
              <a:pPr/>
              <a:t>12</a:t>
            </a:fld>
            <a:endParaRPr lang="en-US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F0058-1ACB-4A70-AD37-A319D983097F}" type="slidenum">
              <a:rPr lang="en-US"/>
              <a:pPr/>
              <a:t>13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7772400" cy="914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981200"/>
            <a:ext cx="7543800" cy="39624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Design and Analysis of Algorithms - Chapter 5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AF1E8F-3E65-4E68-A1D6-E0D69B1A27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4419600" y="9906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 rot="-5400000">
            <a:off x="4457700" y="-2933700"/>
            <a:ext cx="228600" cy="9144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 autoUpdateAnimBg="0" advAuto="0"/>
      <p:bldP spid="4102" grpId="0" build="p" autoUpdateAnimBg="0" advAuto="0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10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EE89C-1E98-47FF-9F74-ADBA82583B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2076450" cy="5972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6076950" cy="5972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7C2E2-668A-4D03-AFEA-2436C1BD25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5882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19200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255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400800"/>
            <a:ext cx="6400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D27E176A-55EC-42FB-8929-AFF80AE9FF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5882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19200"/>
            <a:ext cx="8305800" cy="49053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255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6400800"/>
            <a:ext cx="6400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A8782A4-7504-4832-B728-16B71F0812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6078E-C4C6-487D-B211-FF05BDE389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DCA487-4932-4A74-B636-434896FBAB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19200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BF1A74-7B52-4C56-B20D-64FE6DEA90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44049E-BF51-4016-B757-8F13E102E9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6E3F9-9ECD-4083-9885-7BCAC590AD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BC6A6-8D6E-479E-821E-E8B6AFF4B3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C1CCC-9890-42E9-BC20-B991D3C368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B7075-2759-46BF-8CD7-02024929BB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8329613" y="733425"/>
            <a:ext cx="720725" cy="531813"/>
            <a:chOff x="5247" y="462"/>
            <a:chExt cx="454" cy="335"/>
          </a:xfrm>
        </p:grpSpPr>
        <p:sp>
          <p:nvSpPr>
            <p:cNvPr id="3076" name="AutoShape 4"/>
            <p:cNvSpPr>
              <a:spLocks noChangeArrowheads="1"/>
            </p:cNvSpPr>
            <p:nvPr/>
          </p:nvSpPr>
          <p:spPr bwMode="auto">
            <a:xfrm rot="10800000" flipH="1">
              <a:off x="5564" y="462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" name="AutoShape 5"/>
            <p:cNvSpPr>
              <a:spLocks noChangeArrowheads="1"/>
            </p:cNvSpPr>
            <p:nvPr/>
          </p:nvSpPr>
          <p:spPr bwMode="auto">
            <a:xfrm rot="10800000" flipH="1">
              <a:off x="540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auto">
            <a:xfrm rot="10800000" flipH="1">
              <a:off x="524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77788" y="6040438"/>
            <a:ext cx="531812" cy="727075"/>
            <a:chOff x="49" y="3805"/>
            <a:chExt cx="335" cy="458"/>
          </a:xfrm>
        </p:grpSpPr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 rot="5400000" flipH="1">
              <a:off x="148" y="3706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AutoShape 9"/>
            <p:cNvSpPr>
              <a:spLocks noChangeArrowheads="1"/>
            </p:cNvSpPr>
            <p:nvPr/>
          </p:nvSpPr>
          <p:spPr bwMode="auto">
            <a:xfrm rot="5400000" flipH="1">
              <a:off x="148" y="3869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AutoShape 10"/>
            <p:cNvSpPr>
              <a:spLocks noChangeArrowheads="1"/>
            </p:cNvSpPr>
            <p:nvPr/>
          </p:nvSpPr>
          <p:spPr bwMode="auto">
            <a:xfrm rot="5400000" flipH="1">
              <a:off x="148" y="4026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83058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400800"/>
            <a:ext cx="640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fld id="{187BE460-C42C-47ED-9D95-F645593030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227013" y="0"/>
            <a:ext cx="2286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 flipH="1">
            <a:off x="304800" y="914400"/>
            <a:ext cx="8839200" cy="228600"/>
          </a:xfrm>
          <a:prstGeom prst="homePlate">
            <a:avLst>
              <a:gd name="adj" fmla="val 67846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981200" y="2179638"/>
            <a:ext cx="1905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90" name="Group 18"/>
          <p:cNvGrpSpPr>
            <a:grpSpLocks/>
          </p:cNvGrpSpPr>
          <p:nvPr/>
        </p:nvGrpSpPr>
        <p:grpSpPr bwMode="auto">
          <a:xfrm>
            <a:off x="77788" y="5903913"/>
            <a:ext cx="533400" cy="749300"/>
            <a:chOff x="49" y="3719"/>
            <a:chExt cx="336" cy="472"/>
          </a:xfrm>
        </p:grpSpPr>
        <p:sp>
          <p:nvSpPr>
            <p:cNvPr id="3091" name="AutoShape 19"/>
            <p:cNvSpPr>
              <a:spLocks noChangeArrowheads="1"/>
            </p:cNvSpPr>
            <p:nvPr/>
          </p:nvSpPr>
          <p:spPr bwMode="auto">
            <a:xfrm rot="-5400000">
              <a:off x="143" y="3626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AutoShape 20"/>
            <p:cNvSpPr>
              <a:spLocks noChangeArrowheads="1"/>
            </p:cNvSpPr>
            <p:nvPr/>
          </p:nvSpPr>
          <p:spPr bwMode="auto">
            <a:xfrm rot="-5400000">
              <a:off x="141" y="3786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AutoShape 21"/>
            <p:cNvSpPr>
              <a:spLocks noChangeArrowheads="1"/>
            </p:cNvSpPr>
            <p:nvPr/>
          </p:nvSpPr>
          <p:spPr bwMode="auto">
            <a:xfrm rot="-5400000">
              <a:off x="142" y="3948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4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5882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3095" name="Group 23"/>
          <p:cNvGrpSpPr>
            <a:grpSpLocks/>
          </p:cNvGrpSpPr>
          <p:nvPr/>
        </p:nvGrpSpPr>
        <p:grpSpPr bwMode="auto">
          <a:xfrm>
            <a:off x="8189913" y="731838"/>
            <a:ext cx="739775" cy="533400"/>
            <a:chOff x="5159" y="461"/>
            <a:chExt cx="466" cy="336"/>
          </a:xfrm>
        </p:grpSpPr>
        <p:sp>
          <p:nvSpPr>
            <p:cNvPr id="3096" name="AutoShape 24"/>
            <p:cNvSpPr>
              <a:spLocks noChangeArrowheads="1"/>
            </p:cNvSpPr>
            <p:nvPr/>
          </p:nvSpPr>
          <p:spPr bwMode="auto">
            <a:xfrm>
              <a:off x="5475" y="462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AutoShape 25"/>
            <p:cNvSpPr>
              <a:spLocks noChangeArrowheads="1"/>
            </p:cNvSpPr>
            <p:nvPr/>
          </p:nvSpPr>
          <p:spPr bwMode="auto">
            <a:xfrm>
              <a:off x="5318" y="462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AutoShape 26"/>
            <p:cNvSpPr>
              <a:spLocks noChangeArrowheads="1"/>
            </p:cNvSpPr>
            <p:nvPr/>
          </p:nvSpPr>
          <p:spPr bwMode="auto">
            <a:xfrm>
              <a:off x="5159" y="461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 build="p" bldLvl="4" autoUpdateAnimBg="0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  <p:bldP spid="3094" grpId="0" build="p" autoUpdateAnimBg="0" advAuto="0"/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Monotype Sorts" pitchFamily="2" charset="2"/>
        <a:buChar char="b"/>
        <a:defRPr kumimoji="1" sz="24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•"/>
        <a:defRPr kumimoji="1" sz="2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4576-9EDF-4802-9BA7-03AC1EDEBAB7}" type="slidenum">
              <a:rPr lang="en-US"/>
              <a:pPr/>
              <a:t>1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Decrease-and-Conquer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Monotype Sorts" pitchFamily="2" charset="2"/>
              <a:buAutoNum type="arabicPeriod"/>
            </a:pPr>
            <a:r>
              <a:rPr lang="en-US" sz="2800"/>
              <a:t>Reduce problem instance to smaller instance of the same problem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800"/>
              <a:t>Solve smaller instance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800"/>
              <a:t>Extend solution of smaller instance to obtain solution to original instance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 sz="2800"/>
          </a:p>
          <a:p>
            <a:pPr marL="457200" indent="-457200">
              <a:buFont typeface="Monotype Sorts" pitchFamily="2" charset="2"/>
              <a:buAutoNum type="arabicPeriod"/>
            </a:pPr>
            <a:endParaRPr lang="en-US"/>
          </a:p>
          <a:p>
            <a:pPr marL="457200" indent="-457200"/>
            <a:r>
              <a:rPr lang="en-US"/>
              <a:t>Can be implemented either top-down or bottom-up</a:t>
            </a:r>
          </a:p>
          <a:p>
            <a:pPr marL="457200" indent="-457200"/>
            <a:r>
              <a:rPr lang="en-US"/>
              <a:t>Also referred to as </a:t>
            </a:r>
            <a:r>
              <a:rPr lang="en-US" i="1"/>
              <a:t>inductive</a:t>
            </a:r>
            <a:r>
              <a:rPr lang="en-US"/>
              <a:t> or</a:t>
            </a:r>
            <a:r>
              <a:rPr lang="en-US" i="1"/>
              <a:t> incremental</a:t>
            </a:r>
            <a:r>
              <a:rPr lang="en-US"/>
              <a:t> approach</a:t>
            </a:r>
          </a:p>
          <a:p>
            <a:pPr marL="457200" indent="-457200"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Johnson-Trotter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Levitin “Introduction to the Design &amp; Analysis of Algorithms,” 3rd ed., Ch. 4 ©2012 Pearson Education, Inc. Upper Saddle River, NJ. All Rights Reserved.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078E-C4C6-487D-B211-FF05BDE3898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741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490" y="1371600"/>
            <a:ext cx="8703378" cy="48006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1017-E1A1-475B-9A00-DAA6CF6DB229}" type="slidenum">
              <a:rPr lang="en-US"/>
              <a:pPr/>
              <a:t>11</a:t>
            </a:fld>
            <a:endParaRPr lang="en-US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Subsets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i="1" u="sng"/>
              <a:t>Binary reflected Gray code</a:t>
            </a:r>
            <a:r>
              <a:rPr lang="en-US"/>
              <a:t>: minimal-change algorithm for generating 2</a:t>
            </a:r>
            <a:r>
              <a:rPr lang="en-US" i="1" baseline="30000"/>
              <a:t>n </a:t>
            </a:r>
            <a:r>
              <a:rPr lang="en-US"/>
              <a:t>bit strings corresponding to all the subsets of an </a:t>
            </a:r>
            <a:r>
              <a:rPr lang="en-US" i="1"/>
              <a:t>n</a:t>
            </a:r>
            <a:r>
              <a:rPr lang="en-US"/>
              <a:t>-element set where </a:t>
            </a:r>
            <a:r>
              <a:rPr lang="en-US" i="1"/>
              <a:t>n</a:t>
            </a:r>
            <a:r>
              <a:rPr lang="en-US"/>
              <a:t> &gt; 0</a:t>
            </a:r>
          </a:p>
          <a:p>
            <a:pPr>
              <a:buFont typeface="Monotype Sorts" pitchFamily="2" charset="2"/>
              <a:buNone/>
            </a:pPr>
            <a:r>
              <a:rPr lang="en-US"/>
              <a:t>If </a:t>
            </a:r>
            <a:r>
              <a:rPr lang="en-US" i="1"/>
              <a:t>n</a:t>
            </a:r>
            <a:r>
              <a:rPr lang="en-US"/>
              <a:t>=1 make list </a:t>
            </a:r>
            <a:r>
              <a:rPr lang="en-US" i="1"/>
              <a:t>L </a:t>
            </a:r>
            <a:r>
              <a:rPr lang="en-US"/>
              <a:t>of two bit strings 0 and 1</a:t>
            </a:r>
          </a:p>
          <a:p>
            <a:pPr>
              <a:buFont typeface="Monotype Sorts" pitchFamily="2" charset="2"/>
              <a:buNone/>
            </a:pPr>
            <a:r>
              <a:rPr lang="en-US"/>
              <a:t>else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generate recursively list </a:t>
            </a:r>
            <a:r>
              <a:rPr lang="en-US" i="1"/>
              <a:t>L</a:t>
            </a:r>
            <a:r>
              <a:rPr lang="en-US"/>
              <a:t>1 of bit strings of length </a:t>
            </a:r>
            <a:r>
              <a:rPr lang="en-US" i="1"/>
              <a:t>n</a:t>
            </a:r>
            <a:r>
              <a:rPr lang="en-US"/>
              <a:t>-1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copy list </a:t>
            </a:r>
            <a:r>
              <a:rPr lang="en-US" i="1"/>
              <a:t>L</a:t>
            </a:r>
            <a:r>
              <a:rPr lang="en-US"/>
              <a:t>1 in reverse order to get list </a:t>
            </a:r>
            <a:r>
              <a:rPr lang="en-US" i="1"/>
              <a:t>L</a:t>
            </a:r>
            <a:r>
              <a:rPr lang="en-US"/>
              <a:t>2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add 0 in front of each bit string in list </a:t>
            </a:r>
            <a:r>
              <a:rPr lang="en-US" i="1"/>
              <a:t>L</a:t>
            </a:r>
            <a:r>
              <a:rPr lang="en-US"/>
              <a:t>1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add 1 in front of each bit string in list </a:t>
            </a:r>
            <a:r>
              <a:rPr lang="en-US" i="1"/>
              <a:t>L</a:t>
            </a:r>
            <a:r>
              <a:rPr lang="en-US"/>
              <a:t>2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append </a:t>
            </a:r>
            <a:r>
              <a:rPr lang="en-US" i="1"/>
              <a:t>L</a:t>
            </a:r>
            <a:r>
              <a:rPr lang="en-US"/>
              <a:t>2 to </a:t>
            </a:r>
            <a:r>
              <a:rPr lang="en-US" i="1"/>
              <a:t>L</a:t>
            </a:r>
            <a:r>
              <a:rPr lang="en-US"/>
              <a:t>1 to get </a:t>
            </a:r>
            <a:r>
              <a:rPr lang="en-US" i="1"/>
              <a:t>L</a:t>
            </a:r>
          </a:p>
          <a:p>
            <a:pPr>
              <a:buFont typeface="Monotype Sorts" pitchFamily="2" charset="2"/>
              <a:buNone/>
            </a:pPr>
            <a:r>
              <a:rPr lang="en-US"/>
              <a:t>return </a:t>
            </a:r>
            <a:r>
              <a:rPr lang="en-US" i="1"/>
              <a:t>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1A6-AEF8-4605-A726-7A22F993E584}" type="slidenum">
              <a:rPr lang="en-US"/>
              <a:pPr/>
              <a:t>12</a:t>
            </a:fld>
            <a:endParaRPr lang="en-US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685800"/>
          </a:xfrm>
        </p:spPr>
        <p:txBody>
          <a:bodyPr/>
          <a:lstStyle/>
          <a:p>
            <a:r>
              <a:rPr lang="en-US"/>
              <a:t>Decrease-by-Constant-Factor Algorithms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610600" cy="53340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800"/>
              <a:t>In this variation of decrease-and-conquer, instance size is reduced by the same factor (typically, 2) 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80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/>
              <a:t>Examples: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/>
              <a:t>  binary search and the method of bisection</a:t>
            </a:r>
            <a:br>
              <a:rPr lang="en-US"/>
            </a:br>
            <a:endParaRPr lang="en-US"/>
          </a:p>
          <a:p>
            <a:pPr marL="0" indent="0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/>
              <a:t>  exponentiation by squaring</a:t>
            </a:r>
            <a:br>
              <a:rPr lang="en-US"/>
            </a:br>
            <a:endParaRPr lang="en-US"/>
          </a:p>
          <a:p>
            <a:pPr marL="0" indent="0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/>
              <a:t>  multiplication </a:t>
            </a:r>
            <a:r>
              <a:rPr lang="en-US">
                <a:cs typeface="Times New Roman" pitchFamily="18" charset="0"/>
              </a:rPr>
              <a:t>à</a:t>
            </a:r>
            <a:r>
              <a:rPr lang="en-US"/>
              <a:t> la russe (Russian peasant method)</a:t>
            </a:r>
            <a:br>
              <a:rPr lang="en-US"/>
            </a:br>
            <a:endParaRPr lang="en-US"/>
          </a:p>
          <a:p>
            <a:pPr marL="0" indent="0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/>
              <a:t>  fake-coin puzzle</a:t>
            </a:r>
            <a:br>
              <a:rPr lang="en-US"/>
            </a:br>
            <a:endParaRPr lang="en-US"/>
          </a:p>
          <a:p>
            <a:pPr marL="0" indent="0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/>
              <a:t>  Josephus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8B32-97FD-4F9D-9FA9-46A527104587}" type="slidenum">
              <a:rPr lang="en-US"/>
              <a:pPr/>
              <a:t>13</a:t>
            </a:fld>
            <a:endParaRPr lang="en-US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534400" cy="543877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/>
              <a:t>Very efficient algorithm for searching in </a:t>
            </a:r>
            <a:r>
              <a:rPr lang="en-US" u="sng"/>
              <a:t>sorted array</a:t>
            </a:r>
            <a:r>
              <a:rPr lang="en-US"/>
              <a:t>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/>
              <a:t>                                              </a:t>
            </a:r>
            <a:r>
              <a:rPr lang="en-US" i="1"/>
              <a:t>K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/>
              <a:t>				          vs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/>
              <a:t>			A[0]  .  .  .  A[</a:t>
            </a:r>
            <a:r>
              <a:rPr lang="en-US" i="1"/>
              <a:t>m</a:t>
            </a:r>
            <a:r>
              <a:rPr lang="en-US"/>
              <a:t>]  .  .  .  A[</a:t>
            </a:r>
            <a:r>
              <a:rPr lang="en-US" i="1"/>
              <a:t>n</a:t>
            </a:r>
            <a:r>
              <a:rPr lang="en-US"/>
              <a:t>-1]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/>
              <a:t>If </a:t>
            </a:r>
            <a:r>
              <a:rPr lang="en-US" i="1"/>
              <a:t>K = </a:t>
            </a:r>
            <a:r>
              <a:rPr lang="en-US"/>
              <a:t>A[</a:t>
            </a:r>
            <a:r>
              <a:rPr lang="en-US" i="1"/>
              <a:t>m</a:t>
            </a:r>
            <a:r>
              <a:rPr lang="en-US"/>
              <a:t>], stop (successful search);  otherwise, continue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/>
              <a:t>searching by the same method in A[0..</a:t>
            </a:r>
            <a:r>
              <a:rPr lang="en-US" i="1"/>
              <a:t>m</a:t>
            </a:r>
            <a:r>
              <a:rPr lang="en-US"/>
              <a:t>-1] if </a:t>
            </a:r>
            <a:r>
              <a:rPr lang="en-US" i="1"/>
              <a:t>K &lt; </a:t>
            </a:r>
            <a:r>
              <a:rPr lang="en-US"/>
              <a:t>A[</a:t>
            </a:r>
            <a:r>
              <a:rPr lang="en-US" i="1"/>
              <a:t>m</a:t>
            </a:r>
            <a:r>
              <a:rPr lang="en-US"/>
              <a:t>]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/>
              <a:t>and in A[</a:t>
            </a:r>
            <a:r>
              <a:rPr lang="en-US" i="1"/>
              <a:t>m</a:t>
            </a:r>
            <a:r>
              <a:rPr lang="en-US"/>
              <a:t>+1..</a:t>
            </a:r>
            <a:r>
              <a:rPr lang="en-US" i="1"/>
              <a:t>n</a:t>
            </a:r>
            <a:r>
              <a:rPr lang="en-US"/>
              <a:t>-1] if </a:t>
            </a:r>
            <a:r>
              <a:rPr lang="en-US" i="1"/>
              <a:t>K &gt; </a:t>
            </a:r>
            <a:r>
              <a:rPr lang="en-US"/>
              <a:t>A[</a:t>
            </a:r>
            <a:r>
              <a:rPr lang="en-US" i="1"/>
              <a:t>m</a:t>
            </a:r>
            <a:r>
              <a:rPr lang="en-US"/>
              <a:t>]</a:t>
            </a:r>
            <a:br>
              <a:rPr lang="en-US"/>
            </a:br>
            <a:endParaRPr lang="en-US" sz="200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i="1"/>
              <a:t>l </a:t>
            </a:r>
            <a:r>
              <a:rPr lang="en-US">
                <a:sym typeface="Symbol" pitchFamily="18" charset="2"/>
              </a:rPr>
              <a:t> 0;  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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-1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/>
              <a:t>while </a:t>
            </a:r>
            <a:r>
              <a:rPr lang="en-US" i="1"/>
              <a:t>l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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do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>
                <a:sym typeface="Symbol" pitchFamily="18" charset="2"/>
              </a:rPr>
              <a:t>	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  (</a:t>
            </a:r>
            <a:r>
              <a:rPr lang="en-US" i="1">
                <a:sym typeface="Symbol" pitchFamily="18" charset="2"/>
              </a:rPr>
              <a:t>l</a:t>
            </a:r>
            <a:r>
              <a:rPr lang="en-US">
                <a:sym typeface="Symbol" pitchFamily="18" charset="2"/>
              </a:rPr>
              <a:t>+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)/2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>
                <a:sym typeface="Symbol" pitchFamily="18" charset="2"/>
              </a:rPr>
              <a:t>     if  </a:t>
            </a:r>
            <a:r>
              <a:rPr lang="en-US" i="1">
                <a:sym typeface="Symbol" pitchFamily="18" charset="2"/>
              </a:rPr>
              <a:t>K = </a:t>
            </a:r>
            <a:r>
              <a:rPr lang="en-US">
                <a:sym typeface="Symbol" pitchFamily="18" charset="2"/>
              </a:rPr>
              <a:t>A[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]  return </a:t>
            </a:r>
            <a:r>
              <a:rPr lang="en-US" i="1">
                <a:sym typeface="Symbol" pitchFamily="18" charset="2"/>
              </a:rPr>
              <a:t>m</a:t>
            </a:r>
            <a:endParaRPr lang="en-US"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>
                <a:sym typeface="Symbol" pitchFamily="18" charset="2"/>
              </a:rPr>
              <a:t>     else if </a:t>
            </a:r>
            <a:r>
              <a:rPr lang="en-US" i="1">
                <a:sym typeface="Symbol" pitchFamily="18" charset="2"/>
              </a:rPr>
              <a:t>K &lt; </a:t>
            </a:r>
            <a:r>
              <a:rPr lang="en-US">
                <a:sym typeface="Symbol" pitchFamily="18" charset="2"/>
              </a:rPr>
              <a:t>A[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]  </a:t>
            </a:r>
            <a:r>
              <a:rPr lang="en-US" i="1">
                <a:sym typeface="Symbol" pitchFamily="18" charset="2"/>
              </a:rPr>
              <a:t>r </a:t>
            </a:r>
            <a:r>
              <a:rPr lang="en-US">
                <a:sym typeface="Symbol" pitchFamily="18" charset="2"/>
              </a:rPr>
              <a:t> 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-1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>
                <a:sym typeface="Symbol" pitchFamily="18" charset="2"/>
              </a:rPr>
              <a:t>     else </a:t>
            </a:r>
            <a:r>
              <a:rPr lang="en-US" i="1"/>
              <a:t>l </a:t>
            </a:r>
            <a:r>
              <a:rPr lang="en-US">
                <a:sym typeface="Symbol" pitchFamily="18" charset="2"/>
              </a:rPr>
              <a:t> 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+1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>
                <a:sym typeface="Symbol" pitchFamily="18" charset="2"/>
              </a:rPr>
              <a:t>return -1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F0D9-B5E1-43E9-9BD6-C5A64067AEDB}" type="slidenum">
              <a:rPr lang="en-US"/>
              <a:pPr/>
              <a:t>14</a:t>
            </a:fld>
            <a:endParaRPr lang="en-US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Binary Search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534400" cy="5438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Time efficiency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worst-case recurrence:  </a:t>
            </a:r>
            <a:r>
              <a:rPr lang="en-US" sz="2400" i="1"/>
              <a:t>C</a:t>
            </a:r>
            <a:r>
              <a:rPr lang="en-US" sz="2400" i="1" baseline="-25000"/>
              <a:t>w 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/>
              <a:t>) = 1 + </a:t>
            </a:r>
            <a:r>
              <a:rPr lang="en-US" sz="2400" i="1"/>
              <a:t>C</a:t>
            </a:r>
            <a:r>
              <a:rPr lang="en-US" sz="2400" i="1" baseline="-25000"/>
              <a:t>w</a:t>
            </a:r>
            <a:r>
              <a:rPr lang="en-US" sz="2400"/>
              <a:t>( </a:t>
            </a:r>
            <a:r>
              <a:rPr lang="en-US" sz="2400">
                <a:sym typeface="Symbol" pitchFamily="18" charset="2"/>
              </a:rPr>
              <a:t></a:t>
            </a:r>
            <a:r>
              <a:rPr lang="en-US" sz="2400" i="1"/>
              <a:t>n</a:t>
            </a:r>
            <a:r>
              <a:rPr lang="en-US" sz="2400"/>
              <a:t>/2</a:t>
            </a:r>
            <a:r>
              <a:rPr lang="en-US" sz="2400">
                <a:sym typeface="Symbol" pitchFamily="18" charset="2"/>
              </a:rPr>
              <a:t> </a:t>
            </a:r>
            <a:r>
              <a:rPr lang="en-US" sz="2400"/>
              <a:t>),  </a:t>
            </a:r>
            <a:r>
              <a:rPr lang="en-US" sz="2400" i="1"/>
              <a:t>C</a:t>
            </a:r>
            <a:r>
              <a:rPr lang="en-US" sz="2400" i="1" baseline="-25000"/>
              <a:t>w </a:t>
            </a:r>
            <a:r>
              <a:rPr lang="en-US" sz="2400"/>
              <a:t>(1) = 1 </a:t>
            </a:r>
            <a:br>
              <a:rPr lang="en-US" sz="2400"/>
            </a:br>
            <a:r>
              <a:rPr lang="en-US" sz="2400"/>
              <a:t>solution: </a:t>
            </a:r>
            <a:r>
              <a:rPr lang="en-US" sz="2400" i="1"/>
              <a:t>C</a:t>
            </a:r>
            <a:r>
              <a:rPr lang="en-US" sz="2400" i="1" baseline="-25000"/>
              <a:t>w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/>
              <a:t>) =</a:t>
            </a:r>
            <a:r>
              <a:rPr lang="en-US" sz="2400" i="1"/>
              <a:t> </a:t>
            </a:r>
            <a:r>
              <a:rPr lang="en-US" sz="2400">
                <a:sym typeface="Symbol" pitchFamily="18" charset="2"/>
              </a:rPr>
              <a:t></a:t>
            </a:r>
            <a:r>
              <a:rPr lang="en-US" sz="2400">
                <a:cs typeface="Times New Roman" pitchFamily="18" charset="0"/>
              </a:rPr>
              <a:t>log</a:t>
            </a:r>
            <a:r>
              <a:rPr lang="en-US" sz="2400" baseline="-25000">
                <a:cs typeface="Times New Roman" pitchFamily="18" charset="0"/>
              </a:rPr>
              <a:t>2</a:t>
            </a:r>
            <a:r>
              <a:rPr lang="en-US" sz="2400">
                <a:cs typeface="Times New Roman" pitchFamily="18" charset="0"/>
              </a:rPr>
              <a:t>(</a:t>
            </a:r>
            <a:r>
              <a:rPr lang="en-US" sz="2400" i="1">
                <a:cs typeface="Times New Roman" pitchFamily="18" charset="0"/>
              </a:rPr>
              <a:t>n</a:t>
            </a:r>
            <a:r>
              <a:rPr lang="en-US" sz="2400">
                <a:cs typeface="Times New Roman" pitchFamily="18" charset="0"/>
              </a:rPr>
              <a:t>+1)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400">
                <a:cs typeface="Times New Roman" pitchFamily="18" charset="0"/>
              </a:rPr>
              <a:t> 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/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This is VERY fast: </a:t>
            </a:r>
            <a:r>
              <a:rPr lang="en-US" sz="2400">
                <a:sym typeface="Symbol" pitchFamily="18" charset="2"/>
              </a:rPr>
              <a:t>e.g., </a:t>
            </a:r>
            <a:r>
              <a:rPr lang="en-US" sz="2400"/>
              <a:t>C</a:t>
            </a:r>
            <a:r>
              <a:rPr lang="en-US" sz="2400" i="1" baseline="-25000"/>
              <a:t>w</a:t>
            </a:r>
            <a:r>
              <a:rPr lang="en-US" sz="2400">
                <a:sym typeface="Symbol" pitchFamily="18" charset="2"/>
              </a:rPr>
              <a:t>(10</a:t>
            </a:r>
            <a:r>
              <a:rPr lang="en-US" sz="2400" baseline="30000">
                <a:sym typeface="Symbol" pitchFamily="18" charset="2"/>
              </a:rPr>
              <a:t>6</a:t>
            </a:r>
            <a:r>
              <a:rPr lang="en-US" sz="2400">
                <a:sym typeface="Symbol" pitchFamily="18" charset="2"/>
              </a:rPr>
              <a:t>) = 20</a:t>
            </a:r>
            <a:br>
              <a:rPr lang="en-US" sz="2400">
                <a:sym typeface="Symbol" pitchFamily="18" charset="2"/>
              </a:rPr>
            </a:br>
            <a:endParaRPr lang="en-US" sz="2400"/>
          </a:p>
          <a:p>
            <a:pPr>
              <a:lnSpc>
                <a:spcPct val="90000"/>
              </a:lnSpc>
            </a:pPr>
            <a:r>
              <a:rPr lang="en-US"/>
              <a:t>Optimal for searching a sorted array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Limitations: must be a sorted array (not linked list)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Bad (degenerate) example of divide-and-conquer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>
                <a:sym typeface="Symbol" pitchFamily="18" charset="2"/>
              </a:rPr>
              <a:t>Has a continuous counterpart called </a:t>
            </a:r>
            <a:r>
              <a:rPr lang="en-US" i="1">
                <a:sym typeface="Symbol" pitchFamily="18" charset="2"/>
              </a:rPr>
              <a:t>bisection method</a:t>
            </a:r>
            <a:r>
              <a:rPr lang="en-US">
                <a:sym typeface="Symbol" pitchFamily="18" charset="2"/>
              </a:rPr>
              <a:t> for solving equations in one unknown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) </a:t>
            </a:r>
            <a:r>
              <a:rPr lang="en-US" i="1">
                <a:sym typeface="Symbol" pitchFamily="18" charset="2"/>
              </a:rPr>
              <a:t>= </a:t>
            </a:r>
            <a:r>
              <a:rPr lang="en-US">
                <a:sym typeface="Symbol" pitchFamily="18" charset="2"/>
              </a:rPr>
              <a:t>0 (see Sec. 12.4)</a:t>
            </a: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5A25-B669-4831-BF6F-33C295A467E9}" type="slidenum">
              <a:rPr lang="en-US"/>
              <a:pPr/>
              <a:t>15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664450" cy="685800"/>
          </a:xfrm>
        </p:spPr>
        <p:txBody>
          <a:bodyPr/>
          <a:lstStyle/>
          <a:p>
            <a:r>
              <a:rPr lang="en-US"/>
              <a:t>Exponentiation by Squaring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49053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The problem: Compute </a:t>
            </a:r>
            <a:r>
              <a:rPr lang="en-US" i="1"/>
              <a:t>a</a:t>
            </a:r>
            <a:r>
              <a:rPr lang="en-US" i="1" baseline="30000"/>
              <a:t>n</a:t>
            </a:r>
            <a:r>
              <a:rPr lang="en-US" i="1"/>
              <a:t> </a:t>
            </a:r>
            <a:r>
              <a:rPr lang="en-US"/>
              <a:t>where </a:t>
            </a:r>
            <a:r>
              <a:rPr lang="en-US" i="1"/>
              <a:t>n </a:t>
            </a:r>
            <a:r>
              <a:rPr lang="en-US"/>
              <a:t>is a nonnegative integer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The problem can be solved by applying recursively the formulas:</a:t>
            </a:r>
          </a:p>
          <a:p>
            <a:pPr>
              <a:buFont typeface="Monotype Sorts" pitchFamily="2" charset="2"/>
              <a:buNone/>
            </a:pPr>
            <a:endParaRPr lang="en-US"/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1295400" y="27432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even values of 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/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1295400" y="38862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odd values of 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2438400" y="33528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en-US" b="1" i="1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solidFill>
                  <a:schemeClr val="hlink"/>
                </a:solidFill>
                <a:latin typeface="Arial" charset="0"/>
              </a:rPr>
              <a:t>=</a:t>
            </a:r>
            <a:r>
              <a:rPr lang="en-US">
                <a:latin typeface="Arial" charset="0"/>
              </a:rPr>
              <a:t>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en-US" b="1" i="1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/2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b="1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 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 0  and  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en-US" b="1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1</a:t>
            </a:r>
            <a:endParaRPr lang="en-US">
              <a:latin typeface="Arial" charset="0"/>
            </a:endParaRPr>
          </a:p>
        </p:txBody>
      </p:sp>
      <p:sp>
        <p:nvSpPr>
          <p:cNvPr id="407559" name="Text Box 7"/>
          <p:cNvSpPr txBox="1">
            <a:spLocks noChangeArrowheads="1"/>
          </p:cNvSpPr>
          <p:nvPr/>
        </p:nvSpPr>
        <p:spPr bwMode="auto">
          <a:xfrm>
            <a:off x="2438400" y="44958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en-US" b="1" i="1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solidFill>
                  <a:schemeClr val="hlink"/>
                </a:solidFill>
              </a:rPr>
              <a:t>=</a:t>
            </a:r>
            <a:r>
              <a:rPr lang="en-US"/>
              <a:t>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en-US" b="1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b="1" i="1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n-</a:t>
            </a:r>
            <a:r>
              <a:rPr lang="en-US" b="1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1)/2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)</a:t>
            </a:r>
            <a:r>
              <a:rPr lang="en-US" b="1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endParaRPr lang="en-US" b="1" baseline="30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7564" name="Text Box 12"/>
          <p:cNvSpPr txBox="1">
            <a:spLocks noChangeArrowheads="1"/>
          </p:cNvSpPr>
          <p:nvPr/>
        </p:nvSpPr>
        <p:spPr bwMode="auto">
          <a:xfrm>
            <a:off x="609600" y="5105400"/>
            <a:ext cx="8534400" cy="1443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Recurrence:  M(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= M(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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/2 ) + f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(n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)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,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where f(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) = 1 or 2,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              M(0) = 0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Master Theorem: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M(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/>
              <a:t>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 </a:t>
            </a:r>
            <a:r>
              <a:rPr lang="el-G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Symbol" pitchFamily="18" charset="2"/>
              </a:rPr>
              <a:t>Θ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Symbol" pitchFamily="18" charset="2"/>
              </a:rPr>
              <a:t>(log 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Symbol" pitchFamily="18" charset="2"/>
              </a:rPr>
              <a:t>n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Symbol" pitchFamily="18" charset="2"/>
              </a:rPr>
              <a:t>) = </a:t>
            </a:r>
            <a:r>
              <a:rPr lang="el-G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Θ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b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) where 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b =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log</a:t>
            </a:r>
            <a:r>
              <a:rPr lang="en-US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n+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1)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949D-8FE1-4504-AC57-B83FF903D78B}" type="slidenum">
              <a:rPr lang="en-US"/>
              <a:pPr/>
              <a:t>16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Russian Peasant Multiplication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/>
              <a:t>The problem: Compute the product of two positive integers</a:t>
            </a:r>
            <a:br>
              <a:rPr lang="en-US"/>
            </a:br>
            <a:endParaRPr lang="en-US"/>
          </a:p>
          <a:p>
            <a:pPr marL="0" indent="0">
              <a:buFont typeface="Monotype Sorts" pitchFamily="2" charset="2"/>
              <a:buNone/>
            </a:pPr>
            <a:r>
              <a:rPr lang="en-US"/>
              <a:t>Can be solved by a decrease-by-half algorithm based on the following formulas.</a:t>
            </a:r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1295400" y="30480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even values of 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</p:txBody>
      </p:sp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1295400" y="45720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odd values of 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</p:txBody>
      </p:sp>
      <p:sp>
        <p:nvSpPr>
          <p:cNvPr id="409606" name="Text Box 6"/>
          <p:cNvSpPr txBox="1">
            <a:spLocks noChangeArrowheads="1"/>
          </p:cNvSpPr>
          <p:nvPr/>
        </p:nvSpPr>
        <p:spPr bwMode="auto">
          <a:xfrm>
            <a:off x="2438400" y="36576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* 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       *  2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</a:p>
        </p:txBody>
      </p:sp>
      <p:sp>
        <p:nvSpPr>
          <p:cNvPr id="409607" name="Text Box 7"/>
          <p:cNvSpPr txBox="1">
            <a:spLocks noChangeArrowheads="1"/>
          </p:cNvSpPr>
          <p:nvPr/>
        </p:nvSpPr>
        <p:spPr bwMode="auto">
          <a:xfrm>
            <a:off x="1447800" y="52578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n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 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           *  2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  +  m  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 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&gt; 1   and   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 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 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1                   </a:t>
            </a:r>
            <a:endParaRPr lang="en-US" b="1" i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608" name="Text Box 8"/>
          <p:cNvSpPr txBox="1">
            <a:spLocks noChangeArrowheads="1"/>
          </p:cNvSpPr>
          <p:nvPr/>
        </p:nvSpPr>
        <p:spPr bwMode="auto">
          <a:xfrm>
            <a:off x="3733800" y="3505200"/>
            <a:ext cx="45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09609" name="Text Box 9"/>
          <p:cNvSpPr txBox="1">
            <a:spLocks noChangeArrowheads="1"/>
          </p:cNvSpPr>
          <p:nvPr/>
        </p:nvSpPr>
        <p:spPr bwMode="auto">
          <a:xfrm>
            <a:off x="3048000" y="5105400"/>
            <a:ext cx="83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1 </a:t>
            </a:r>
          </a:p>
          <a:p>
            <a:pPr algn="l"/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2</a:t>
            </a:r>
          </a:p>
        </p:txBody>
      </p:sp>
      <p:sp>
        <p:nvSpPr>
          <p:cNvPr id="409610" name="Line 10"/>
          <p:cNvSpPr>
            <a:spLocks noChangeShapeType="1"/>
          </p:cNvSpPr>
          <p:nvPr/>
        </p:nvSpPr>
        <p:spPr bwMode="auto">
          <a:xfrm>
            <a:off x="30480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11" name="Line 11"/>
          <p:cNvSpPr>
            <a:spLocks noChangeShapeType="1"/>
          </p:cNvSpPr>
          <p:nvPr/>
        </p:nvSpPr>
        <p:spPr bwMode="auto">
          <a:xfrm>
            <a:off x="3733800" y="3886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13" name="Text Box 13"/>
          <p:cNvSpPr txBox="1">
            <a:spLocks noChangeArrowheads="1"/>
          </p:cNvSpPr>
          <p:nvPr/>
        </p:nvSpPr>
        <p:spPr bwMode="auto">
          <a:xfrm>
            <a:off x="5089525" y="59086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F520-6320-4067-B9AA-2971BD63CB27}" type="slidenum">
              <a:rPr lang="en-US"/>
              <a:pPr/>
              <a:t>17</a:t>
            </a:fld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685800"/>
          </a:xfrm>
        </p:spPr>
        <p:txBody>
          <a:bodyPr/>
          <a:lstStyle/>
          <a:p>
            <a:r>
              <a:rPr lang="en-US" sz="3200"/>
              <a:t>Example of Russian Peasant Multiplication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/>
              <a:t>Compute  20 </a:t>
            </a:r>
            <a:r>
              <a:rPr lang="en-US">
                <a:cs typeface="Times New Roman" pitchFamily="18" charset="0"/>
              </a:rPr>
              <a:t>* 26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	           </a:t>
            </a:r>
            <a:r>
              <a:rPr lang="en-US" i="1">
                <a:cs typeface="Times New Roman" pitchFamily="18" charset="0"/>
              </a:rPr>
              <a:t>n      m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i="1">
                <a:cs typeface="Times New Roman" pitchFamily="18" charset="0"/>
              </a:rPr>
              <a:t>                  </a:t>
            </a:r>
            <a:r>
              <a:rPr lang="en-US">
                <a:cs typeface="Times New Roman" pitchFamily="18" charset="0"/>
              </a:rPr>
              <a:t>20     26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                 10     52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                   5    104    104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                   2    208   +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                   1    416    416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                         </a:t>
            </a:r>
            <a:endParaRPr lang="en-US"/>
          </a:p>
        </p:txBody>
      </p:sp>
      <p:sp>
        <p:nvSpPr>
          <p:cNvPr id="413700" name="Line 4"/>
          <p:cNvSpPr>
            <a:spLocks noChangeShapeType="1"/>
          </p:cNvSpPr>
          <p:nvPr/>
        </p:nvSpPr>
        <p:spPr bwMode="auto">
          <a:xfrm>
            <a:off x="3429000" y="4343400"/>
            <a:ext cx="533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3352800" y="4419600"/>
            <a:ext cx="685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520</a:t>
            </a:r>
          </a:p>
        </p:txBody>
      </p:sp>
      <p:sp>
        <p:nvSpPr>
          <p:cNvPr id="413702" name="Text Box 6"/>
          <p:cNvSpPr txBox="1">
            <a:spLocks noChangeArrowheads="1"/>
          </p:cNvSpPr>
          <p:nvPr/>
        </p:nvSpPr>
        <p:spPr bwMode="auto">
          <a:xfrm>
            <a:off x="533400" y="5257800"/>
            <a:ext cx="86106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Note: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Method reduces to adding 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values corresponding to</a:t>
            </a:r>
            <a:b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odd  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330F-9EE2-4967-ACF4-05B9410A8F87}" type="slidenum">
              <a:rPr lang="en-US"/>
              <a:pPr/>
              <a:t>18</a:t>
            </a:fld>
            <a:endParaRPr 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685800"/>
          </a:xfrm>
        </p:spPr>
        <p:txBody>
          <a:bodyPr/>
          <a:lstStyle/>
          <a:p>
            <a:r>
              <a:rPr lang="en-US"/>
              <a:t>Variable-Size-Decrease Algorithms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610600" cy="5334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800"/>
              <a:t>In the variable-size-decrease variation of decrease-and-conquer, instance size reduction varies from one iteration to another</a:t>
            </a:r>
            <a:r>
              <a:rPr lang="en-US"/>
              <a:t>       </a:t>
            </a:r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/>
              <a:t>Examples:</a:t>
            </a:r>
          </a:p>
          <a:p>
            <a:pPr marL="0" indent="0">
              <a:buFontTx/>
              <a:buChar char="•"/>
            </a:pPr>
            <a:r>
              <a:rPr lang="en-US"/>
              <a:t>  Euclid’s algorithm  for greatest common divisor</a:t>
            </a:r>
          </a:p>
          <a:p>
            <a:pPr marL="0" indent="0">
              <a:buClr>
                <a:schemeClr val="tx1"/>
              </a:buClr>
              <a:buFontTx/>
              <a:buChar char="•"/>
            </a:pPr>
            <a:r>
              <a:rPr lang="en-US"/>
              <a:t>  partition-based algorithm for selection problem</a:t>
            </a:r>
          </a:p>
          <a:p>
            <a:pPr marL="0" indent="0">
              <a:buClr>
                <a:schemeClr val="tx1"/>
              </a:buClr>
              <a:buFontTx/>
              <a:buChar char="•"/>
            </a:pPr>
            <a:r>
              <a:rPr lang="en-US"/>
              <a:t>  interpolation search</a:t>
            </a:r>
          </a:p>
          <a:p>
            <a:pPr marL="0" indent="0">
              <a:buClr>
                <a:schemeClr val="tx1"/>
              </a:buClr>
              <a:buFontTx/>
              <a:buChar char="•"/>
            </a:pPr>
            <a:r>
              <a:rPr lang="en-US"/>
              <a:t>  some algorithms on binary search trees</a:t>
            </a:r>
          </a:p>
          <a:p>
            <a:pPr marL="0" indent="0">
              <a:buClr>
                <a:schemeClr val="tx1"/>
              </a:buClr>
              <a:buFontTx/>
              <a:buChar char="•"/>
            </a:pPr>
            <a:r>
              <a:rPr lang="en-US"/>
              <a:t>  Nim and Nim-like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5F53-8778-4694-98C4-AFF4D667B2D3}" type="slidenum">
              <a:rPr lang="en-US"/>
              <a:pPr/>
              <a:t>19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534400" cy="51339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/>
              <a:t>Euclid’s algorithm is based on repeated application of equality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gcd(</a:t>
            </a:r>
            <a:r>
              <a:rPr lang="en-US" i="1"/>
              <a:t>m, n</a:t>
            </a:r>
            <a:r>
              <a:rPr lang="en-US"/>
              <a:t>) = gcd(</a:t>
            </a:r>
            <a:r>
              <a:rPr lang="en-US" i="1"/>
              <a:t>n, m </a:t>
            </a:r>
            <a:r>
              <a:rPr lang="en-US"/>
              <a:t>mod 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pt-BR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/>
              <a:t>Ex.: </a:t>
            </a:r>
            <a:r>
              <a:rPr lang="en-US"/>
              <a:t>gcd(80,44) = gcd(44,36) = gcd(36, 12) = gcd(12,0) = 12</a:t>
            </a:r>
            <a:endParaRPr lang="pt-BR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pt-BR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/>
              <a:t>One can prove that the size, measured by the second number,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/>
              <a:t>decreases at least by half after two consecutive iterations.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/>
              <a:t>Hence, T(</a:t>
            </a:r>
            <a:r>
              <a:rPr lang="pt-BR" i="1"/>
              <a:t>n</a:t>
            </a:r>
            <a:r>
              <a:rPr lang="pt-BR"/>
              <a:t>) </a:t>
            </a:r>
            <a:r>
              <a:rPr kumimoji="0" lang="en-US">
                <a:solidFill>
                  <a:schemeClr val="hlink"/>
                </a:solidFill>
                <a:sym typeface="Symbol" pitchFamily="18" charset="2"/>
              </a:rPr>
              <a:t></a:t>
            </a:r>
            <a:r>
              <a:rPr kumimoji="0" lang="en-US">
                <a:solidFill>
                  <a:schemeClr val="tx1"/>
                </a:solidFill>
                <a:effectLst/>
                <a:sym typeface="Symbol" pitchFamily="18" charset="2"/>
              </a:rPr>
              <a:t> </a:t>
            </a:r>
            <a:r>
              <a:rPr kumimoji="0" lang="en-US">
                <a:solidFill>
                  <a:schemeClr val="hlink"/>
                </a:solidFill>
                <a:sym typeface="Symbol" pitchFamily="18" charset="2"/>
              </a:rPr>
              <a:t>O(log </a:t>
            </a:r>
            <a:r>
              <a:rPr kumimoji="0" lang="en-US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kumimoji="0" lang="en-US">
                <a:solidFill>
                  <a:schemeClr val="hlink"/>
                </a:solidFill>
                <a:sym typeface="Symbol" pitchFamily="18" charset="2"/>
              </a:rPr>
              <a:t>)</a:t>
            </a:r>
            <a:endParaRPr lang="pt-BR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pt-BR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512050" cy="685800"/>
          </a:xfrm>
        </p:spPr>
        <p:txBody>
          <a:bodyPr/>
          <a:lstStyle/>
          <a:p>
            <a:r>
              <a:rPr lang="en-US"/>
              <a:t>Euclid’s Algorithm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80C9-29CC-47BE-9C48-101750415A26}" type="slidenum">
              <a:rPr lang="en-US"/>
              <a:pPr/>
              <a:t>2</a:t>
            </a:fld>
            <a:endParaRPr 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Types of Decrease and Conquer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534400" cy="5591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u="sng"/>
              <a:t>Decrease by a constant </a:t>
            </a:r>
            <a:r>
              <a:rPr lang="en-US"/>
              <a:t>(usually by 1):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insertion sort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topological sorting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algorithms for generating permutations, subsets</a:t>
            </a:r>
            <a:r>
              <a:rPr lang="en-US"/>
              <a:t>	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i="1" u="sng"/>
              <a:t>Decrease by a constant factor</a:t>
            </a:r>
            <a:r>
              <a:rPr lang="en-US"/>
              <a:t> (usually by half)</a:t>
            </a:r>
            <a:endParaRPr lang="en-US" i="1" u="sng"/>
          </a:p>
          <a:p>
            <a:pPr lvl="1">
              <a:lnSpc>
                <a:spcPct val="90000"/>
              </a:lnSpc>
            </a:pPr>
            <a:r>
              <a:rPr lang="en-US" sz="2400"/>
              <a:t>binary search and bisection method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exponentiation by squaring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multiplication </a:t>
            </a:r>
            <a:r>
              <a:rPr lang="en-US" sz="2400">
                <a:cs typeface="Times New Roman" pitchFamily="18" charset="0"/>
              </a:rPr>
              <a:t>à la russe</a:t>
            </a:r>
            <a:br>
              <a:rPr lang="en-US" sz="2400">
                <a:cs typeface="Times New Roman" pitchFamily="18" charset="0"/>
              </a:rPr>
            </a:br>
            <a:endParaRPr lang="en-US" sz="1800"/>
          </a:p>
          <a:p>
            <a:pPr>
              <a:lnSpc>
                <a:spcPct val="90000"/>
              </a:lnSpc>
            </a:pPr>
            <a:r>
              <a:rPr lang="en-US" i="1" u="sng"/>
              <a:t>Variable-size decrease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Euclid’s algorithm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selection by partition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Nim-like games</a:t>
            </a: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0BB6-1B42-4CF2-86A8-D913349E3F43}" type="slidenum">
              <a:rPr lang="en-US"/>
              <a:pPr/>
              <a:t>20</a:t>
            </a:fld>
            <a:endParaRPr lang="en-US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/>
              <a:t>Selection Problem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534400" cy="49053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 typeface="Monotype Sorts" pitchFamily="2" charset="2"/>
              <a:buNone/>
            </a:pPr>
            <a:r>
              <a:rPr lang="en-US"/>
              <a:t>Find the </a:t>
            </a:r>
            <a:r>
              <a:rPr lang="en-US" i="1"/>
              <a:t>k</a:t>
            </a:r>
            <a:r>
              <a:rPr lang="en-US"/>
              <a:t>-th smallest element in a list of </a:t>
            </a:r>
            <a:r>
              <a:rPr lang="en-US" i="1"/>
              <a:t>n</a:t>
            </a:r>
            <a:r>
              <a:rPr lang="en-US"/>
              <a:t> numbers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i="1"/>
              <a:t>k = </a:t>
            </a:r>
            <a:r>
              <a:rPr lang="en-US"/>
              <a:t>1 or </a:t>
            </a:r>
            <a:r>
              <a:rPr lang="en-US" i="1"/>
              <a:t>k </a:t>
            </a:r>
            <a:r>
              <a:rPr lang="en-US"/>
              <a:t>= </a:t>
            </a:r>
            <a:r>
              <a:rPr lang="en-US" i="1"/>
              <a:t>n</a:t>
            </a:r>
            <a:br>
              <a:rPr lang="en-US" i="1"/>
            </a:br>
            <a:r>
              <a:rPr lang="en-US" i="1"/>
              <a:t/>
            </a:r>
            <a:br>
              <a:rPr lang="en-US" i="1"/>
            </a:br>
            <a:endParaRPr lang="en-US">
              <a:cs typeface="Arial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i="1" u="sng"/>
              <a:t>median</a:t>
            </a:r>
            <a:r>
              <a:rPr lang="en-US"/>
              <a:t>: </a:t>
            </a:r>
            <a:r>
              <a:rPr lang="en-US" i="1"/>
              <a:t>k</a:t>
            </a:r>
            <a:r>
              <a:rPr lang="en-US"/>
              <a:t> = </a:t>
            </a:r>
            <a:r>
              <a:rPr lang="en-US">
                <a:sym typeface="Symbol" pitchFamily="18" charset="2"/>
              </a:rPr>
              <a:t></a:t>
            </a:r>
            <a:r>
              <a:rPr lang="en-US">
                <a:cs typeface="Arial" charset="0"/>
              </a:rPr>
              <a:t>n/2</a:t>
            </a:r>
            <a:r>
              <a:rPr lang="en-US">
                <a:cs typeface="Arial" charset="0"/>
                <a:sym typeface="Symbol" pitchFamily="18" charset="2"/>
              </a:rPr>
              <a:t>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Monotype Sorts" pitchFamily="2" charset="2"/>
              <a:buNone/>
            </a:pPr>
            <a:r>
              <a:rPr lang="en-US">
                <a:cs typeface="Arial" charset="0"/>
              </a:rPr>
              <a:t>    Example: </a:t>
            </a:r>
            <a:r>
              <a:rPr lang="en-US"/>
              <a:t>4,  1,  10,  9,  7,  12,  8,  2,  15	  median</a:t>
            </a:r>
            <a:r>
              <a:rPr lang="en-US" sz="1800"/>
              <a:t> </a:t>
            </a:r>
            <a:r>
              <a:rPr lang="en-US"/>
              <a:t>= ?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The median is used in statistics as a measure of an average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value of a sample.  In fact, it is a better (more robust) indicator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than the mean, which is used for the same purpose.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Monotype Sorts" pitchFamily="2" charset="2"/>
              <a:buNone/>
            </a:pPr>
            <a:endParaRPr lang="en-US">
              <a:cs typeface="Arial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AD10-F200-4941-AC1A-CEF233384690}" type="slidenum">
              <a:rPr lang="en-US"/>
              <a:pPr/>
              <a:t>21</a:t>
            </a:fld>
            <a:endParaRPr lang="en-US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sz="3200"/>
              <a:t>Digression: Post Office Location Problem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534400" cy="4905375"/>
          </a:xfrm>
        </p:spPr>
        <p:txBody>
          <a:bodyPr/>
          <a:lstStyle/>
          <a:p>
            <a:pPr marL="0" indent="0">
              <a:spcBef>
                <a:spcPct val="40000"/>
              </a:spcBef>
              <a:buFont typeface="Monotype Sorts" pitchFamily="2" charset="2"/>
              <a:buNone/>
            </a:pPr>
            <a:r>
              <a:rPr lang="en-US"/>
              <a:t>Given </a:t>
            </a:r>
            <a:r>
              <a:rPr lang="en-US" i="1"/>
              <a:t>n </a:t>
            </a:r>
            <a:r>
              <a:rPr lang="en-US"/>
              <a:t>village locations along a straight highway, where should a new post office be located to minimize the average distance from the villages to the post office?</a:t>
            </a:r>
          </a:p>
          <a:p>
            <a:pPr marL="0" indent="0">
              <a:spcBef>
                <a:spcPct val="40000"/>
              </a:spcBef>
              <a:buFont typeface="Monotype Sorts" pitchFamily="2" charset="2"/>
              <a:buNone/>
            </a:pPr>
            <a:endParaRPr lang="en-US">
              <a:cs typeface="Arial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EA10-0075-4270-8E2D-46AC9F491871}" type="slidenum">
              <a:rPr lang="en-US"/>
              <a:pPr/>
              <a:t>22</a:t>
            </a:fld>
            <a:endParaRPr 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305800" cy="381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/>
              <a:t>Algorithms for the Selection Problem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609013" cy="5715000"/>
          </a:xfrm>
          <a:noFill/>
          <a:ln/>
        </p:spPr>
        <p:txBody>
          <a:bodyPr lIns="92075" tIns="46038" rIns="92075" bIns="46038"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The sorting-based algorithm: Sort and return the </a:t>
            </a:r>
            <a:r>
              <a:rPr lang="en-US" i="1"/>
              <a:t>k</a:t>
            </a:r>
            <a:r>
              <a:rPr lang="en-US"/>
              <a:t>-th element</a:t>
            </a:r>
            <a:br>
              <a:rPr lang="en-US"/>
            </a:br>
            <a:r>
              <a:rPr lang="en-US"/>
              <a:t>Efficiency (if sorted by mergesort): </a:t>
            </a:r>
            <a:r>
              <a:rPr lang="el-GR"/>
              <a:t>Θ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log </a:t>
            </a:r>
            <a:r>
              <a:rPr lang="en-US" i="1"/>
              <a:t>n</a:t>
            </a:r>
            <a:r>
              <a:rPr lang="en-US"/>
              <a:t>)</a:t>
            </a:r>
            <a:endParaRPr lang="el-GR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A faster algorithm is based on the array </a:t>
            </a:r>
            <a:r>
              <a:rPr lang="en-US" i="1" u="sng"/>
              <a:t>partitioning</a:t>
            </a:r>
            <a:r>
              <a:rPr lang="en-US"/>
              <a:t>: </a:t>
            </a:r>
            <a:r>
              <a:rPr lang="en-US" sz="1800"/>
              <a:t/>
            </a:r>
            <a:br>
              <a:rPr lang="en-US" sz="1800"/>
            </a:br>
            <a:endParaRPr lang="en-US" sz="180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180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/>
            </a:r>
            <a:br>
              <a:rPr lang="en-US" sz="1800"/>
            </a:br>
            <a:endParaRPr lang="en-US" sz="180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Assuming that the array is indexed from 0 to </a:t>
            </a:r>
            <a:r>
              <a:rPr lang="en-US" i="1"/>
              <a:t>n</a:t>
            </a:r>
            <a:r>
              <a:rPr lang="en-US"/>
              <a:t>-1</a:t>
            </a:r>
            <a:r>
              <a:rPr lang="en-US" i="1"/>
              <a:t> </a:t>
            </a:r>
            <a:r>
              <a:rPr lang="en-US"/>
              <a:t>and </a:t>
            </a:r>
            <a:r>
              <a:rPr lang="en-US" i="1"/>
              <a:t>s </a:t>
            </a:r>
            <a:r>
              <a:rPr lang="en-US"/>
              <a:t>is a split position obtained by the array partitioning: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If </a:t>
            </a:r>
            <a:r>
              <a:rPr lang="en-US" i="1"/>
              <a:t>s = k</a:t>
            </a:r>
            <a:r>
              <a:rPr lang="en-US"/>
              <a:t>-1, the problem is solved;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if </a:t>
            </a:r>
            <a:r>
              <a:rPr lang="en-US" i="1"/>
              <a:t>s &gt; k</a:t>
            </a:r>
            <a:r>
              <a:rPr lang="en-US"/>
              <a:t>-1, look for the </a:t>
            </a:r>
            <a:r>
              <a:rPr lang="en-US" i="1"/>
              <a:t>k-</a:t>
            </a:r>
            <a:r>
              <a:rPr lang="en-US"/>
              <a:t>th smallest element in the left part;</a:t>
            </a:r>
            <a:br>
              <a:rPr lang="en-US"/>
            </a:br>
            <a:r>
              <a:rPr lang="en-US"/>
              <a:t>if </a:t>
            </a:r>
            <a:r>
              <a:rPr lang="en-US" i="1"/>
              <a:t>s &lt; k</a:t>
            </a:r>
            <a:r>
              <a:rPr lang="en-US"/>
              <a:t>-1, look for the (</a:t>
            </a:r>
            <a:r>
              <a:rPr lang="en-US" i="1"/>
              <a:t>k</a:t>
            </a:r>
            <a:r>
              <a:rPr lang="en-US"/>
              <a:t>-</a:t>
            </a:r>
            <a:r>
              <a:rPr lang="en-US" i="1"/>
              <a:t>s</a:t>
            </a:r>
            <a:r>
              <a:rPr lang="en-US"/>
              <a:t>)-th smallest element in the right part.</a:t>
            </a:r>
            <a:br>
              <a:rPr lang="en-US"/>
            </a:br>
            <a:endParaRPr lang="en-US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Note: The algorithm can simply continue until</a:t>
            </a:r>
            <a:r>
              <a:rPr lang="en-US" i="1"/>
              <a:t> s =</a:t>
            </a:r>
            <a:r>
              <a:rPr lang="en-US"/>
              <a:t> </a:t>
            </a:r>
            <a:r>
              <a:rPr lang="en-US" i="1"/>
              <a:t>k</a:t>
            </a:r>
            <a:r>
              <a:rPr lang="en-US"/>
              <a:t>-1.</a:t>
            </a:r>
          </a:p>
        </p:txBody>
      </p:sp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1295400" y="3276600"/>
            <a:ext cx="6388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197" name="Line 5"/>
          <p:cNvSpPr>
            <a:spLocks noChangeShapeType="1"/>
          </p:cNvSpPr>
          <p:nvPr/>
        </p:nvSpPr>
        <p:spPr bwMode="auto">
          <a:xfrm>
            <a:off x="3200400" y="3276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198" name="Line 6"/>
          <p:cNvSpPr>
            <a:spLocks noChangeShapeType="1"/>
          </p:cNvSpPr>
          <p:nvPr/>
        </p:nvSpPr>
        <p:spPr bwMode="auto">
          <a:xfrm>
            <a:off x="3581400" y="3276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3276600" y="2819400"/>
            <a:ext cx="304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</a:t>
            </a:r>
          </a:p>
        </p:txBody>
      </p:sp>
      <p:sp>
        <p:nvSpPr>
          <p:cNvPr id="392200" name="Text Box 8"/>
          <p:cNvSpPr txBox="1">
            <a:spLocks noChangeArrowheads="1"/>
          </p:cNvSpPr>
          <p:nvPr/>
        </p:nvSpPr>
        <p:spPr bwMode="auto">
          <a:xfrm>
            <a:off x="1219200" y="3200400"/>
            <a:ext cx="1981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all are </a:t>
            </a:r>
            <a:r>
              <a:rPr lang="en-US">
                <a:cs typeface="Times New Roman" pitchFamily="18" charset="0"/>
              </a:rPr>
              <a:t>≤ A[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>
                <a:cs typeface="Times New Roman" pitchFamily="18" charset="0"/>
              </a:rPr>
              <a:t>]</a:t>
            </a:r>
          </a:p>
        </p:txBody>
      </p:sp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4572000" y="3200400"/>
            <a:ext cx="1981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all are </a:t>
            </a:r>
            <a:r>
              <a:rPr lang="en-US">
                <a:cs typeface="Times New Roman" pitchFamily="18" charset="0"/>
              </a:rPr>
              <a:t>≥ A[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>
                <a:cs typeface="Times New Roman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88C-151F-4680-A251-DB1D7FCBFBF8}" type="slidenum">
              <a:rPr lang="en-US"/>
              <a:pPr/>
              <a:t>23</a:t>
            </a:fld>
            <a:endParaRPr lang="en-US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610600" cy="457200"/>
          </a:xfrm>
        </p:spPr>
        <p:txBody>
          <a:bodyPr/>
          <a:lstStyle/>
          <a:p>
            <a:r>
              <a:rPr lang="en-US"/>
              <a:t>Lomuto’s Partitioning Algorithm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534400" cy="5029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/>
              <a:t>Scans the array left to right maintaining the array’s partition into three contiguous sections: &lt; </a:t>
            </a:r>
            <a:r>
              <a:rPr lang="en-US" i="1"/>
              <a:t>p</a:t>
            </a:r>
            <a:r>
              <a:rPr lang="en-US"/>
              <a:t>,  </a:t>
            </a:r>
            <a:r>
              <a:rPr lang="en-US">
                <a:sym typeface="Symbol" pitchFamily="18" charset="2"/>
              </a:rPr>
              <a:t> 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, and unknown, where 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 is the value of the first element (the partition’s </a:t>
            </a:r>
            <a:r>
              <a:rPr lang="en-US" i="1" u="sng">
                <a:sym typeface="Symbol" pitchFamily="18" charset="2"/>
              </a:rPr>
              <a:t>pivot</a:t>
            </a:r>
            <a:r>
              <a:rPr lang="en-US">
                <a:sym typeface="Symbol" pitchFamily="18" charset="2"/>
              </a:rPr>
              <a:t>). </a:t>
            </a:r>
          </a:p>
          <a:p>
            <a:pPr marL="0" indent="0">
              <a:buFont typeface="Monotype Sorts" pitchFamily="2" charset="2"/>
              <a:buNone/>
            </a:pPr>
            <a:endParaRPr lang="en-US">
              <a:sym typeface="Symbol" pitchFamily="18" charset="2"/>
            </a:endParaRPr>
          </a:p>
          <a:p>
            <a:pPr marL="0" indent="0">
              <a:buFont typeface="Monotype Sorts" pitchFamily="2" charset="2"/>
              <a:buNone/>
            </a:pPr>
            <a:endParaRPr lang="en-US">
              <a:sym typeface="Symbol" pitchFamily="18" charset="2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>
                <a:sym typeface="Symbol" pitchFamily="18" charset="2"/>
              </a:rPr>
              <a:t>On each iteration the unknown section is decreased by one element until it’s empty and a partition is achieved by exchanging the pivot with the element in the split position </a:t>
            </a:r>
            <a:r>
              <a:rPr lang="en-US" i="1">
                <a:sym typeface="Symbol" pitchFamily="18" charset="2"/>
              </a:rPr>
              <a:t>s.</a:t>
            </a:r>
            <a:r>
              <a:rPr lang="en-US">
                <a:sym typeface="Symbol" pitchFamily="18" charset="2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endParaRPr lang="en-US">
              <a:sym typeface="Symbol" pitchFamily="18" charset="2"/>
            </a:endParaRPr>
          </a:p>
          <a:p>
            <a:pPr marL="0" indent="0">
              <a:buFont typeface="Monotype Sorts" pitchFamily="2" charset="2"/>
              <a:buNone/>
            </a:pPr>
            <a:endParaRPr lang="en-US"/>
          </a:p>
          <a:p>
            <a:pPr marL="0" indent="0">
              <a:buFont typeface="Monotype Sorts" pitchFamily="2" charset="2"/>
              <a:buNone/>
            </a:pPr>
            <a:endParaRPr lang="en-US"/>
          </a:p>
        </p:txBody>
      </p:sp>
      <p:pic>
        <p:nvPicPr>
          <p:cNvPr id="450564" name="Picture 4" descr="Fig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438400"/>
            <a:ext cx="6858000" cy="936625"/>
          </a:xfrm>
          <a:prstGeom prst="rect">
            <a:avLst/>
          </a:prstGeom>
          <a:noFill/>
        </p:spPr>
      </p:pic>
      <p:pic>
        <p:nvPicPr>
          <p:cNvPr id="450566" name="Picture 6" descr="Fig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648200"/>
            <a:ext cx="6858000" cy="142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Lomuto</a:t>
            </a:r>
            <a:r>
              <a:rPr lang="en-US" dirty="0" smtClean="0"/>
              <a:t> Partition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Levitin “Introduction to the Design &amp; Analysis of Algorithms,” 3rd ed., Ch. 4 ©2012 Pearson Education, Inc. Upper Saddle River, NJ. All Rights Reserved.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078E-C4C6-487D-B211-FF05BDE3898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42897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Quickselect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Levitin “Introduction to the Design &amp; Analysis of Algorithms,” 3rd ed., Ch. 4 ©2012 Pearson Education, Inc. Upper Saddle River, NJ. All Rights Reserved.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078E-C4C6-487D-B211-FF05BDE3898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600739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DB12-F45E-4830-AD2F-FD321343B6EB}" type="slidenum">
              <a:rPr lang="en-US"/>
              <a:pPr/>
              <a:t>26</a:t>
            </a:fld>
            <a:endParaRPr lang="en-US"/>
          </a:p>
        </p:txBody>
      </p:sp>
      <p:sp>
        <p:nvSpPr>
          <p:cNvPr id="397318" name="Rectangle 6"/>
          <p:cNvSpPr>
            <a:spLocks noChangeArrowheads="1"/>
          </p:cNvSpPr>
          <p:nvPr/>
        </p:nvSpPr>
        <p:spPr bwMode="auto">
          <a:xfrm>
            <a:off x="0" y="3276600"/>
            <a:ext cx="5181600" cy="32766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97316" name="Picture 4" descr="Fig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3200400"/>
            <a:ext cx="5257800" cy="3373438"/>
          </a:xfrm>
          <a:noFill/>
          <a:ln/>
        </p:spPr>
      </p:pic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/>
              <a:t>Interpolation Search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143000"/>
            <a:ext cx="8382000" cy="5486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Searches a sorted array similar to binary search but estimates location of the search key in </a:t>
            </a:r>
            <a:r>
              <a:rPr lang="en-US" i="1"/>
              <a:t>A</a:t>
            </a:r>
            <a:r>
              <a:rPr lang="en-US"/>
              <a:t>[</a:t>
            </a:r>
            <a:r>
              <a:rPr lang="en-US" i="1"/>
              <a:t>l..r</a:t>
            </a:r>
            <a:r>
              <a:rPr lang="en-US"/>
              <a:t>] by using its value </a:t>
            </a:r>
            <a:r>
              <a:rPr lang="en-US" i="1"/>
              <a:t>v.</a:t>
            </a:r>
            <a:r>
              <a:rPr lang="en-US"/>
              <a:t> Specifically, the values of the array’s elements are assumed to grow linearly from </a:t>
            </a:r>
            <a:r>
              <a:rPr lang="en-US" i="1"/>
              <a:t>A</a:t>
            </a:r>
            <a:r>
              <a:rPr lang="en-US"/>
              <a:t>[</a:t>
            </a:r>
            <a:r>
              <a:rPr lang="en-US" i="1"/>
              <a:t>l</a:t>
            </a:r>
            <a:r>
              <a:rPr lang="en-US"/>
              <a:t>] to </a:t>
            </a:r>
            <a:r>
              <a:rPr lang="en-US" i="1"/>
              <a:t>A</a:t>
            </a:r>
            <a:r>
              <a:rPr lang="en-US"/>
              <a:t>[</a:t>
            </a:r>
            <a:r>
              <a:rPr lang="en-US" i="1"/>
              <a:t>r</a:t>
            </a:r>
            <a:r>
              <a:rPr lang="en-US"/>
              <a:t>] and the location of </a:t>
            </a:r>
            <a:r>
              <a:rPr lang="en-US" i="1"/>
              <a:t>v </a:t>
            </a:r>
            <a:r>
              <a:rPr lang="en-US"/>
              <a:t>is estimated as the </a:t>
            </a:r>
            <a:r>
              <a:rPr lang="en-US" i="1"/>
              <a:t>x</a:t>
            </a:r>
            <a:r>
              <a:rPr lang="en-US"/>
              <a:t>-coordinate of the point on the straight line through (</a:t>
            </a:r>
            <a:r>
              <a:rPr lang="en-US" i="1"/>
              <a:t>l, </a:t>
            </a:r>
            <a:r>
              <a:rPr lang="en-US"/>
              <a:t>A[</a:t>
            </a:r>
            <a:r>
              <a:rPr lang="en-US" i="1"/>
              <a:t>l</a:t>
            </a:r>
            <a:r>
              <a:rPr lang="en-US"/>
              <a:t>]) and (</a:t>
            </a:r>
            <a:r>
              <a:rPr lang="en-US" i="1"/>
              <a:t>r, </a:t>
            </a:r>
            <a:r>
              <a:rPr lang="en-US"/>
              <a:t>A[</a:t>
            </a:r>
            <a:r>
              <a:rPr lang="en-US" i="1"/>
              <a:t>r</a:t>
            </a:r>
            <a:r>
              <a:rPr lang="en-US"/>
              <a:t>]) whose </a:t>
            </a:r>
            <a:r>
              <a:rPr lang="en-US" i="1"/>
              <a:t>y</a:t>
            </a:r>
            <a:r>
              <a:rPr lang="en-US"/>
              <a:t>-coordinate is </a:t>
            </a:r>
            <a:r>
              <a:rPr lang="en-US" i="1"/>
              <a:t>v</a:t>
            </a:r>
            <a:r>
              <a:rPr lang="en-US"/>
              <a:t>:</a:t>
            </a:r>
            <a:br>
              <a:rPr lang="en-US"/>
            </a:br>
            <a:endParaRPr lang="en-US"/>
          </a:p>
          <a:p>
            <a:pPr marL="0" indent="0">
              <a:buFont typeface="Monotype Sorts" pitchFamily="2" charset="2"/>
              <a:buNone/>
            </a:pPr>
            <a:endParaRPr lang="en-US" sz="2000"/>
          </a:p>
          <a:p>
            <a:pPr marL="0" indent="0">
              <a:buFont typeface="Monotype Sorts" pitchFamily="2" charset="2"/>
              <a:buNone/>
            </a:pPr>
            <a:endParaRPr lang="en-US" sz="2000"/>
          </a:p>
          <a:p>
            <a:pPr marL="0" indent="0">
              <a:buFont typeface="Monotype Sorts" pitchFamily="2" charset="2"/>
              <a:buNone/>
            </a:pPr>
            <a:endParaRPr lang="en-US" sz="2000"/>
          </a:p>
          <a:p>
            <a:pPr marL="0" indent="0">
              <a:buFont typeface="Monotype Sorts" pitchFamily="2" charset="2"/>
              <a:buNone/>
            </a:pPr>
            <a:endParaRPr lang="en-US" sz="2000"/>
          </a:p>
          <a:p>
            <a:pPr marL="0" indent="0">
              <a:buFont typeface="Monotype Sorts" pitchFamily="2" charset="2"/>
              <a:buNone/>
            </a:pPr>
            <a:endParaRPr lang="en-US" sz="2000"/>
          </a:p>
          <a:p>
            <a:pPr marL="0" indent="0">
              <a:buFont typeface="Monotype Sorts" pitchFamily="2" charset="2"/>
              <a:buNone/>
            </a:pPr>
            <a:endParaRPr lang="en-US" sz="2000"/>
          </a:p>
          <a:p>
            <a:pPr marL="0" indent="0">
              <a:buFont typeface="Monotype Sorts" pitchFamily="2" charset="2"/>
              <a:buNone/>
            </a:pPr>
            <a:endParaRPr lang="en-US" sz="2000"/>
          </a:p>
        </p:txBody>
      </p:sp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5105400" y="4800600"/>
            <a:ext cx="4038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20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kumimoji="1" lang="en-US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kumimoji="1" lang="en-US" sz="20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kumimoji="1" lang="en-US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kumimoji="1" lang="en-US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</a:t>
            </a:r>
            <a:r>
              <a:rPr kumimoji="1" lang="en-US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1" lang="en-US" sz="20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 </a:t>
            </a:r>
            <a:r>
              <a:rPr kumimoji="1" lang="en-US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 A[</a:t>
            </a:r>
            <a:r>
              <a:rPr kumimoji="1" lang="en-US" sz="20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kumimoji="1" lang="en-US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])(</a:t>
            </a:r>
            <a:r>
              <a:rPr kumimoji="1" lang="en-US" sz="20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kumimoji="1" lang="en-US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</a:t>
            </a:r>
            <a:r>
              <a:rPr kumimoji="1" lang="en-US" sz="20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kumimoji="1" lang="en-US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)/(A[</a:t>
            </a:r>
            <a:r>
              <a:rPr kumimoji="1" lang="en-US" sz="20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kumimoji="1" lang="en-US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 – A[</a:t>
            </a:r>
            <a:r>
              <a:rPr kumimoji="1" lang="en-US" sz="20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kumimoji="1" lang="en-US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 )</a:t>
            </a:r>
            <a:r>
              <a:rPr kumimoji="1" lang="en-US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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F376-11EE-47F2-8C4F-1FE5B5C6FD36}" type="slidenum">
              <a:rPr lang="en-US"/>
              <a:pPr/>
              <a:t>27</a:t>
            </a:fld>
            <a:endParaRPr lang="en-US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 Algorithms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Several algorithms on BST requires recursive processing of just one of its subtrees, e.g.,</a:t>
            </a:r>
          </a:p>
          <a:p>
            <a:pPr marL="0" indent="0">
              <a:spcBef>
                <a:spcPct val="50000"/>
              </a:spcBef>
            </a:pPr>
            <a:r>
              <a:rPr lang="en-US"/>
              <a:t>  Searching</a:t>
            </a:r>
          </a:p>
          <a:p>
            <a:pPr marL="0" indent="0">
              <a:spcBef>
                <a:spcPct val="50000"/>
              </a:spcBef>
            </a:pPr>
            <a:r>
              <a:rPr lang="en-US"/>
              <a:t>  Insertion of a new key</a:t>
            </a:r>
          </a:p>
          <a:p>
            <a:pPr marL="0" indent="0">
              <a:spcBef>
                <a:spcPct val="50000"/>
              </a:spcBef>
            </a:pPr>
            <a:r>
              <a:rPr lang="en-US"/>
              <a:t>  Finding the smallest (or the largest) key</a:t>
            </a:r>
          </a:p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endParaRPr lang="en-US"/>
          </a:p>
        </p:txBody>
      </p:sp>
      <p:sp>
        <p:nvSpPr>
          <p:cNvPr id="401412" name="Oval 4"/>
          <p:cNvSpPr>
            <a:spLocks noChangeArrowheads="1"/>
          </p:cNvSpPr>
          <p:nvPr/>
        </p:nvSpPr>
        <p:spPr bwMode="auto">
          <a:xfrm>
            <a:off x="7391400" y="23622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k</a:t>
            </a:r>
          </a:p>
        </p:txBody>
      </p:sp>
      <p:sp>
        <p:nvSpPr>
          <p:cNvPr id="401413" name="Line 5"/>
          <p:cNvSpPr>
            <a:spLocks noChangeShapeType="1"/>
          </p:cNvSpPr>
          <p:nvPr/>
        </p:nvSpPr>
        <p:spPr bwMode="auto">
          <a:xfrm>
            <a:off x="7772400" y="2895600"/>
            <a:ext cx="45720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414" name="Line 6"/>
          <p:cNvSpPr>
            <a:spLocks noChangeShapeType="1"/>
          </p:cNvSpPr>
          <p:nvPr/>
        </p:nvSpPr>
        <p:spPr bwMode="auto">
          <a:xfrm flipH="1">
            <a:off x="6934200" y="2895600"/>
            <a:ext cx="60960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415" name="Text Box 7"/>
          <p:cNvSpPr txBox="1">
            <a:spLocks noChangeArrowheads="1"/>
          </p:cNvSpPr>
          <p:nvPr/>
        </p:nvSpPr>
        <p:spPr bwMode="auto">
          <a:xfrm>
            <a:off x="8286750" y="22860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401416" name="Text Box 8"/>
          <p:cNvSpPr txBox="1">
            <a:spLocks noChangeArrowheads="1"/>
          </p:cNvSpPr>
          <p:nvPr/>
        </p:nvSpPr>
        <p:spPr bwMode="auto">
          <a:xfrm>
            <a:off x="8286750" y="40386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401417" name="Text Box 9"/>
          <p:cNvSpPr txBox="1">
            <a:spLocks noChangeArrowheads="1"/>
          </p:cNvSpPr>
          <p:nvPr/>
        </p:nvSpPr>
        <p:spPr bwMode="auto">
          <a:xfrm>
            <a:off x="8058150" y="28956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401418" name="AutoShape 10"/>
          <p:cNvSpPr>
            <a:spLocks noChangeArrowheads="1"/>
          </p:cNvSpPr>
          <p:nvPr/>
        </p:nvSpPr>
        <p:spPr bwMode="auto">
          <a:xfrm>
            <a:off x="6400800" y="3733800"/>
            <a:ext cx="1066800" cy="137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&lt;k</a:t>
            </a:r>
          </a:p>
        </p:txBody>
      </p:sp>
      <p:sp>
        <p:nvSpPr>
          <p:cNvPr id="401419" name="AutoShape 11"/>
          <p:cNvSpPr>
            <a:spLocks noChangeArrowheads="1"/>
          </p:cNvSpPr>
          <p:nvPr/>
        </p:nvSpPr>
        <p:spPr bwMode="auto">
          <a:xfrm>
            <a:off x="7696200" y="3733800"/>
            <a:ext cx="1066800" cy="137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&gt;k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BF0C-F781-4536-8A0A-FD0838D71D13}" type="slidenum">
              <a:rPr lang="en-US"/>
              <a:pPr/>
              <a:t>28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One-Pile Nim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534400" cy="4905375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/>
              <a:t>There is a pile of </a:t>
            </a:r>
            <a:r>
              <a:rPr lang="en-US" i="1"/>
              <a:t>n </a:t>
            </a:r>
            <a:r>
              <a:rPr lang="en-US"/>
              <a:t>chips.  Two players take turn by removing from the pile at least 1 and at most </a:t>
            </a:r>
            <a:r>
              <a:rPr lang="en-US" i="1"/>
              <a:t>m </a:t>
            </a:r>
            <a:r>
              <a:rPr lang="en-US"/>
              <a:t>chips.  (The number of chips taken can vary from move to move.)  The winner is the player that takes the last chip.  Who wins the game – the player moving first or second, if both player make the best moves possible?</a:t>
            </a:r>
            <a:r>
              <a:rPr lang="en-US" i="1"/>
              <a:t> </a:t>
            </a:r>
          </a:p>
          <a:p>
            <a:pPr marL="0" indent="0">
              <a:buFont typeface="Monotype Sorts" pitchFamily="2" charset="2"/>
              <a:buNone/>
            </a:pPr>
            <a:endParaRPr lang="en-US" i="1"/>
          </a:p>
          <a:p>
            <a:pPr marL="0" indent="0">
              <a:buFont typeface="Monotype Sorts" pitchFamily="2" charset="2"/>
              <a:buNone/>
            </a:pPr>
            <a:r>
              <a:rPr lang="en-US"/>
              <a:t>It’s a good idea to analyze this and similar games “backwards”, i.e., starting with </a:t>
            </a:r>
            <a:r>
              <a:rPr lang="en-US" i="1"/>
              <a:t>n = </a:t>
            </a:r>
            <a:r>
              <a:rPr lang="en-US"/>
              <a:t>0, 1, 2, …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F669-B9E1-40F4-BC9D-BBA6DA9A44EA}" type="slidenum">
              <a:rPr lang="en-US"/>
              <a:pPr/>
              <a:t>3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the difference?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Consider the problem of exponentiation: Compute  </a:t>
            </a:r>
            <a:r>
              <a:rPr lang="en-US" i="1"/>
              <a:t>a</a:t>
            </a:r>
            <a:r>
              <a:rPr lang="en-US" i="1" baseline="30000"/>
              <a:t>n</a:t>
            </a:r>
            <a:endParaRPr lang="en-US"/>
          </a:p>
          <a:p>
            <a:endParaRPr lang="en-US"/>
          </a:p>
          <a:p>
            <a:r>
              <a:rPr lang="en-US"/>
              <a:t>Brute Force:</a:t>
            </a:r>
          </a:p>
          <a:p>
            <a:endParaRPr lang="en-US"/>
          </a:p>
          <a:p>
            <a:r>
              <a:rPr lang="en-US"/>
              <a:t>Divide and conquer:</a:t>
            </a:r>
          </a:p>
          <a:p>
            <a:endParaRPr lang="en-US"/>
          </a:p>
          <a:p>
            <a:r>
              <a:rPr lang="en-US"/>
              <a:t>Decrease by one:</a:t>
            </a:r>
          </a:p>
          <a:p>
            <a:endParaRPr lang="en-US"/>
          </a:p>
          <a:p>
            <a:r>
              <a:rPr lang="en-US"/>
              <a:t>Decrease by constant factor: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921F-ED22-41ED-BAC8-4AFF90644A36}" type="slidenum">
              <a:rPr lang="en-US"/>
              <a:pPr/>
              <a:t>4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 of Insertion Sort 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85344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sz="2000" b="0" i="1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sz="2000" b="0" i="1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sz="2000" b="0" i="1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sz="2000" b="0" i="1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sz="2000" b="0" i="1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sz="2000" b="0" i="1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sz="2000" b="0" i="1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sz="2000" b="0" i="1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sz="2000" b="0" i="1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sz="2000" i="1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sz="2000" i="1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sz="2000" i="1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sz="2000" i="1">
              <a:cs typeface="Times New Roman" pitchFamily="18" charset="0"/>
            </a:endParaRPr>
          </a:p>
        </p:txBody>
      </p:sp>
      <p:pic>
        <p:nvPicPr>
          <p:cNvPr id="411652" name="Picture 4" descr="5_1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143000"/>
            <a:ext cx="8686800" cy="47625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0A33-5F2E-47C1-8914-E26BC7EEC1B3}" type="slidenum">
              <a:rPr lang="en-US"/>
              <a:pPr/>
              <a:t>5</a:t>
            </a:fld>
            <a:endParaRPr lang="en-US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Dags and Topological Sorting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82000" cy="559117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/>
              <a:t>A </a:t>
            </a:r>
            <a:r>
              <a:rPr lang="en-US" i="1" u="sng"/>
              <a:t>dag</a:t>
            </a:r>
            <a:r>
              <a:rPr lang="en-US"/>
              <a:t>: a directed acyclic graph, i.e. a directed graph with no (directed) cycles</a:t>
            </a:r>
            <a:br>
              <a:rPr lang="en-US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endParaRPr lang="en-US" sz="2000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/>
              <a:t>Arise in modeling many problems that involve prerequisite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/>
              <a:t>constraints (construction projects, document version control)</a:t>
            </a:r>
          </a:p>
          <a:p>
            <a:pPr marL="0" indent="0">
              <a:lnSpc>
                <a:spcPct val="80000"/>
              </a:lnSpc>
            </a:pPr>
            <a:endParaRPr lang="en-US" sz="2000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/>
              <a:t>Vertices of a dag can be linearly ordered so that for every edge</a:t>
            </a:r>
            <a:br>
              <a:rPr lang="en-US"/>
            </a:br>
            <a:r>
              <a:rPr lang="en-US"/>
              <a:t>its starting vertex is listed before its ending vertex (</a:t>
            </a:r>
            <a:r>
              <a:rPr lang="en-US" i="1" u="sng"/>
              <a:t>topological   sorting</a:t>
            </a:r>
            <a:r>
              <a:rPr lang="en-US"/>
              <a:t>).  Being a dag is also a necessary condition for topological sorting be possible. </a:t>
            </a:r>
            <a:endParaRPr lang="en-US" sz="2000"/>
          </a:p>
        </p:txBody>
      </p:sp>
      <p:sp>
        <p:nvSpPr>
          <p:cNvPr id="375812" name="Oval 4"/>
          <p:cNvSpPr>
            <a:spLocks noChangeArrowheads="1"/>
          </p:cNvSpPr>
          <p:nvPr/>
        </p:nvSpPr>
        <p:spPr bwMode="auto">
          <a:xfrm>
            <a:off x="1905000" y="19812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75813" name="Oval 5"/>
          <p:cNvSpPr>
            <a:spLocks noChangeArrowheads="1"/>
          </p:cNvSpPr>
          <p:nvPr/>
        </p:nvSpPr>
        <p:spPr bwMode="auto">
          <a:xfrm>
            <a:off x="3505200" y="19812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75814" name="Oval 6"/>
          <p:cNvSpPr>
            <a:spLocks noChangeArrowheads="1"/>
          </p:cNvSpPr>
          <p:nvPr/>
        </p:nvSpPr>
        <p:spPr bwMode="auto">
          <a:xfrm>
            <a:off x="1905000" y="33528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75815" name="Oval 7"/>
          <p:cNvSpPr>
            <a:spLocks noChangeArrowheads="1"/>
          </p:cNvSpPr>
          <p:nvPr/>
        </p:nvSpPr>
        <p:spPr bwMode="auto">
          <a:xfrm>
            <a:off x="3505200" y="33528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d</a:t>
            </a:r>
          </a:p>
        </p:txBody>
      </p:sp>
      <p:sp>
        <p:nvSpPr>
          <p:cNvPr id="375816" name="Line 8"/>
          <p:cNvSpPr>
            <a:spLocks noChangeShapeType="1"/>
          </p:cNvSpPr>
          <p:nvPr/>
        </p:nvSpPr>
        <p:spPr bwMode="auto">
          <a:xfrm>
            <a:off x="2438400" y="2209800"/>
            <a:ext cx="1066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817" name="Line 9"/>
          <p:cNvSpPr>
            <a:spLocks noChangeShapeType="1"/>
          </p:cNvSpPr>
          <p:nvPr/>
        </p:nvSpPr>
        <p:spPr bwMode="auto">
          <a:xfrm>
            <a:off x="2133600" y="2514600"/>
            <a:ext cx="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818" name="Line 10"/>
          <p:cNvSpPr>
            <a:spLocks noChangeShapeType="1"/>
          </p:cNvSpPr>
          <p:nvPr/>
        </p:nvSpPr>
        <p:spPr bwMode="auto">
          <a:xfrm>
            <a:off x="2438400" y="3581400"/>
            <a:ext cx="1066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819" name="Line 11"/>
          <p:cNvSpPr>
            <a:spLocks noChangeShapeType="1"/>
          </p:cNvSpPr>
          <p:nvPr/>
        </p:nvSpPr>
        <p:spPr bwMode="auto">
          <a:xfrm>
            <a:off x="3733800" y="2514600"/>
            <a:ext cx="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820" name="Line 12"/>
          <p:cNvSpPr>
            <a:spLocks noChangeShapeType="1"/>
          </p:cNvSpPr>
          <p:nvPr/>
        </p:nvSpPr>
        <p:spPr bwMode="auto">
          <a:xfrm>
            <a:off x="2362200" y="2438400"/>
            <a:ext cx="11430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1965325" y="27051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5822" name="Text Box 14"/>
          <p:cNvSpPr txBox="1">
            <a:spLocks noChangeArrowheads="1"/>
          </p:cNvSpPr>
          <p:nvPr/>
        </p:nvSpPr>
        <p:spPr bwMode="auto">
          <a:xfrm>
            <a:off x="2800350" y="35814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5823" name="Text Box 15"/>
          <p:cNvSpPr txBox="1">
            <a:spLocks noChangeArrowheads="1"/>
          </p:cNvSpPr>
          <p:nvPr/>
        </p:nvSpPr>
        <p:spPr bwMode="auto">
          <a:xfrm>
            <a:off x="2571750" y="24384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5824" name="Text Box 16"/>
          <p:cNvSpPr txBox="1">
            <a:spLocks noChangeArrowheads="1"/>
          </p:cNvSpPr>
          <p:nvPr/>
        </p:nvSpPr>
        <p:spPr bwMode="auto">
          <a:xfrm>
            <a:off x="3790950" y="26670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5825" name="Oval 17"/>
          <p:cNvSpPr>
            <a:spLocks noChangeArrowheads="1"/>
          </p:cNvSpPr>
          <p:nvPr/>
        </p:nvSpPr>
        <p:spPr bwMode="auto">
          <a:xfrm>
            <a:off x="5181600" y="19812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75826" name="Oval 18"/>
          <p:cNvSpPr>
            <a:spLocks noChangeArrowheads="1"/>
          </p:cNvSpPr>
          <p:nvPr/>
        </p:nvSpPr>
        <p:spPr bwMode="auto">
          <a:xfrm>
            <a:off x="6781800" y="19812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75827" name="Oval 19"/>
          <p:cNvSpPr>
            <a:spLocks noChangeArrowheads="1"/>
          </p:cNvSpPr>
          <p:nvPr/>
        </p:nvSpPr>
        <p:spPr bwMode="auto">
          <a:xfrm>
            <a:off x="5181600" y="33528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75828" name="Oval 20"/>
          <p:cNvSpPr>
            <a:spLocks noChangeArrowheads="1"/>
          </p:cNvSpPr>
          <p:nvPr/>
        </p:nvSpPr>
        <p:spPr bwMode="auto">
          <a:xfrm>
            <a:off x="6781800" y="33528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d</a:t>
            </a:r>
          </a:p>
        </p:txBody>
      </p:sp>
      <p:sp>
        <p:nvSpPr>
          <p:cNvPr id="375829" name="Line 21"/>
          <p:cNvSpPr>
            <a:spLocks noChangeShapeType="1"/>
          </p:cNvSpPr>
          <p:nvPr/>
        </p:nvSpPr>
        <p:spPr bwMode="auto">
          <a:xfrm>
            <a:off x="5410200" y="2514600"/>
            <a:ext cx="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830" name="Line 22"/>
          <p:cNvSpPr>
            <a:spLocks noChangeShapeType="1"/>
          </p:cNvSpPr>
          <p:nvPr/>
        </p:nvSpPr>
        <p:spPr bwMode="auto">
          <a:xfrm>
            <a:off x="5715000" y="3581400"/>
            <a:ext cx="1066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831" name="Line 23"/>
          <p:cNvSpPr>
            <a:spLocks noChangeShapeType="1"/>
          </p:cNvSpPr>
          <p:nvPr/>
        </p:nvSpPr>
        <p:spPr bwMode="auto">
          <a:xfrm>
            <a:off x="7010400" y="2514600"/>
            <a:ext cx="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832" name="Line 24"/>
          <p:cNvSpPr>
            <a:spLocks noChangeShapeType="1"/>
          </p:cNvSpPr>
          <p:nvPr/>
        </p:nvSpPr>
        <p:spPr bwMode="auto">
          <a:xfrm flipV="1">
            <a:off x="5715000" y="2286000"/>
            <a:ext cx="1066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833" name="Text Box 25"/>
          <p:cNvSpPr txBox="1">
            <a:spLocks noChangeArrowheads="1"/>
          </p:cNvSpPr>
          <p:nvPr/>
        </p:nvSpPr>
        <p:spPr bwMode="auto">
          <a:xfrm>
            <a:off x="5241925" y="27051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5834" name="Text Box 26"/>
          <p:cNvSpPr txBox="1">
            <a:spLocks noChangeArrowheads="1"/>
          </p:cNvSpPr>
          <p:nvPr/>
        </p:nvSpPr>
        <p:spPr bwMode="auto">
          <a:xfrm>
            <a:off x="6076950" y="35814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5835" name="Text Box 27"/>
          <p:cNvSpPr txBox="1">
            <a:spLocks noChangeArrowheads="1"/>
          </p:cNvSpPr>
          <p:nvPr/>
        </p:nvSpPr>
        <p:spPr bwMode="auto">
          <a:xfrm>
            <a:off x="5848350" y="24384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5836" name="Text Box 28"/>
          <p:cNvSpPr txBox="1">
            <a:spLocks noChangeArrowheads="1"/>
          </p:cNvSpPr>
          <p:nvPr/>
        </p:nvSpPr>
        <p:spPr bwMode="auto">
          <a:xfrm>
            <a:off x="6305550" y="24384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5837" name="Text Box 29"/>
          <p:cNvSpPr txBox="1">
            <a:spLocks noChangeArrowheads="1"/>
          </p:cNvSpPr>
          <p:nvPr/>
        </p:nvSpPr>
        <p:spPr bwMode="auto">
          <a:xfrm>
            <a:off x="7067550" y="26670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5838" name="Line 30"/>
          <p:cNvSpPr>
            <a:spLocks noChangeShapeType="1"/>
          </p:cNvSpPr>
          <p:nvPr/>
        </p:nvSpPr>
        <p:spPr bwMode="auto">
          <a:xfrm>
            <a:off x="5638800" y="2438400"/>
            <a:ext cx="1219200" cy="1066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839" name="Text Box 31"/>
          <p:cNvSpPr txBox="1">
            <a:spLocks noChangeArrowheads="1"/>
          </p:cNvSpPr>
          <p:nvPr/>
        </p:nvSpPr>
        <p:spPr bwMode="auto">
          <a:xfrm>
            <a:off x="838200" y="2590800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dag</a:t>
            </a:r>
          </a:p>
        </p:txBody>
      </p:sp>
      <p:sp>
        <p:nvSpPr>
          <p:cNvPr id="375840" name="Text Box 32"/>
          <p:cNvSpPr txBox="1">
            <a:spLocks noChangeArrowheads="1"/>
          </p:cNvSpPr>
          <p:nvPr/>
        </p:nvSpPr>
        <p:spPr bwMode="auto">
          <a:xfrm>
            <a:off x="7391400" y="2590800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 a dag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01D8-87DF-4848-8E2D-8234E52E9730}" type="slidenum">
              <a:rPr lang="en-US"/>
              <a:pPr/>
              <a:t>6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609600"/>
          </a:xfrm>
        </p:spPr>
        <p:txBody>
          <a:bodyPr/>
          <a:lstStyle/>
          <a:p>
            <a:r>
              <a:rPr lang="en-US"/>
              <a:t>DFS-based Algorithm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305800" cy="559117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u="sng"/>
              <a:t>DFS-based algorithm for topological sorting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2400"/>
              <a:t>Perform DFS traversal, noting the order vertices are popped off the traversal stack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2400"/>
              <a:t>Reverse order solves topological sorting problem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2400"/>
              <a:t>Back edges encountered?</a:t>
            </a:r>
            <a:r>
              <a:rPr lang="en-US" sz="2400">
                <a:cs typeface="Times New Roman" pitchFamily="18" charset="0"/>
              </a:rPr>
              <a:t>→</a:t>
            </a:r>
            <a:r>
              <a:rPr lang="en-US" sz="2400"/>
              <a:t> NOT a dag!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endParaRPr lang="en-US" sz="2400"/>
          </a:p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Example:</a:t>
            </a:r>
            <a:endParaRPr lang="en-US" sz="2800"/>
          </a:p>
          <a:p>
            <a:pPr marL="838200" lvl="1" indent="-381000">
              <a:lnSpc>
                <a:spcPct val="90000"/>
              </a:lnSpc>
              <a:buFontTx/>
              <a:buNone/>
            </a:pPr>
            <a:endParaRPr lang="en-US" sz="2400"/>
          </a:p>
          <a:p>
            <a:pPr marL="838200" lvl="1" indent="-381000">
              <a:lnSpc>
                <a:spcPct val="90000"/>
              </a:lnSpc>
              <a:buFontTx/>
              <a:buNone/>
            </a:pPr>
            <a:endParaRPr lang="en-US" sz="2400"/>
          </a:p>
          <a:p>
            <a:pPr marL="838200" lvl="1" indent="-381000">
              <a:lnSpc>
                <a:spcPct val="90000"/>
              </a:lnSpc>
              <a:buFontTx/>
              <a:buNone/>
            </a:pPr>
            <a:endParaRPr lang="en-US" sz="2400"/>
          </a:p>
          <a:p>
            <a:pPr marL="838200" lvl="1" indent="-381000">
              <a:lnSpc>
                <a:spcPct val="90000"/>
              </a:lnSpc>
              <a:buFontTx/>
              <a:buNone/>
            </a:pPr>
            <a:endParaRPr lang="en-US" sz="2400"/>
          </a:p>
          <a:p>
            <a:pPr marL="838200" lvl="1" indent="-381000">
              <a:lnSpc>
                <a:spcPct val="90000"/>
              </a:lnSpc>
              <a:buFontTx/>
              <a:buNone/>
            </a:pPr>
            <a:endParaRPr lang="en-US" sz="2400"/>
          </a:p>
          <a:p>
            <a:pPr marL="838200" lvl="1" indent="-381000">
              <a:lnSpc>
                <a:spcPct val="90000"/>
              </a:lnSpc>
              <a:buFontTx/>
              <a:buNone/>
            </a:pPr>
            <a:endParaRPr lang="en-US" sz="2400"/>
          </a:p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Efficiency: </a:t>
            </a:r>
          </a:p>
        </p:txBody>
      </p:sp>
      <p:sp>
        <p:nvSpPr>
          <p:cNvPr id="377860" name="Oval 4"/>
          <p:cNvSpPr>
            <a:spLocks noChangeArrowheads="1"/>
          </p:cNvSpPr>
          <p:nvPr/>
        </p:nvSpPr>
        <p:spPr bwMode="auto">
          <a:xfrm>
            <a:off x="762000" y="41910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77861" name="Oval 5"/>
          <p:cNvSpPr>
            <a:spLocks noChangeArrowheads="1"/>
          </p:cNvSpPr>
          <p:nvPr/>
        </p:nvSpPr>
        <p:spPr bwMode="auto">
          <a:xfrm>
            <a:off x="2362200" y="41910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77862" name="Oval 6"/>
          <p:cNvSpPr>
            <a:spLocks noChangeArrowheads="1"/>
          </p:cNvSpPr>
          <p:nvPr/>
        </p:nvSpPr>
        <p:spPr bwMode="auto">
          <a:xfrm>
            <a:off x="762000" y="55626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e</a:t>
            </a:r>
          </a:p>
        </p:txBody>
      </p:sp>
      <p:sp>
        <p:nvSpPr>
          <p:cNvPr id="377863" name="Oval 7"/>
          <p:cNvSpPr>
            <a:spLocks noChangeArrowheads="1"/>
          </p:cNvSpPr>
          <p:nvPr/>
        </p:nvSpPr>
        <p:spPr bwMode="auto">
          <a:xfrm>
            <a:off x="2362200" y="55626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377864" name="Line 8"/>
          <p:cNvSpPr>
            <a:spLocks noChangeShapeType="1"/>
          </p:cNvSpPr>
          <p:nvPr/>
        </p:nvSpPr>
        <p:spPr bwMode="auto">
          <a:xfrm>
            <a:off x="1295400" y="4419600"/>
            <a:ext cx="1066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865" name="Line 9"/>
          <p:cNvSpPr>
            <a:spLocks noChangeShapeType="1"/>
          </p:cNvSpPr>
          <p:nvPr/>
        </p:nvSpPr>
        <p:spPr bwMode="auto">
          <a:xfrm>
            <a:off x="990600" y="4724400"/>
            <a:ext cx="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866" name="Line 10"/>
          <p:cNvSpPr>
            <a:spLocks noChangeShapeType="1"/>
          </p:cNvSpPr>
          <p:nvPr/>
        </p:nvSpPr>
        <p:spPr bwMode="auto">
          <a:xfrm>
            <a:off x="1295400" y="5791200"/>
            <a:ext cx="1066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867" name="Line 11"/>
          <p:cNvSpPr>
            <a:spLocks noChangeShapeType="1"/>
          </p:cNvSpPr>
          <p:nvPr/>
        </p:nvSpPr>
        <p:spPr bwMode="auto">
          <a:xfrm>
            <a:off x="2590800" y="4724400"/>
            <a:ext cx="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868" name="Line 12"/>
          <p:cNvSpPr>
            <a:spLocks noChangeShapeType="1"/>
          </p:cNvSpPr>
          <p:nvPr/>
        </p:nvSpPr>
        <p:spPr bwMode="auto">
          <a:xfrm>
            <a:off x="1219200" y="4648200"/>
            <a:ext cx="11430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869" name="Text Box 13"/>
          <p:cNvSpPr txBox="1">
            <a:spLocks noChangeArrowheads="1"/>
          </p:cNvSpPr>
          <p:nvPr/>
        </p:nvSpPr>
        <p:spPr bwMode="auto">
          <a:xfrm>
            <a:off x="822325" y="49149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7870" name="Text Box 14"/>
          <p:cNvSpPr txBox="1">
            <a:spLocks noChangeArrowheads="1"/>
          </p:cNvSpPr>
          <p:nvPr/>
        </p:nvSpPr>
        <p:spPr bwMode="auto">
          <a:xfrm>
            <a:off x="1657350" y="40386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7871" name="Text Box 15"/>
          <p:cNvSpPr txBox="1">
            <a:spLocks noChangeArrowheads="1"/>
          </p:cNvSpPr>
          <p:nvPr/>
        </p:nvSpPr>
        <p:spPr bwMode="auto">
          <a:xfrm>
            <a:off x="1657350" y="57912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7872" name="Text Box 16"/>
          <p:cNvSpPr txBox="1">
            <a:spLocks noChangeArrowheads="1"/>
          </p:cNvSpPr>
          <p:nvPr/>
        </p:nvSpPr>
        <p:spPr bwMode="auto">
          <a:xfrm>
            <a:off x="1428750" y="46482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2647950" y="48768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7874" name="Oval 18"/>
          <p:cNvSpPr>
            <a:spLocks noChangeArrowheads="1"/>
          </p:cNvSpPr>
          <p:nvPr/>
        </p:nvSpPr>
        <p:spPr bwMode="auto">
          <a:xfrm>
            <a:off x="4038600" y="41910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77875" name="Oval 19"/>
          <p:cNvSpPr>
            <a:spLocks noChangeArrowheads="1"/>
          </p:cNvSpPr>
          <p:nvPr/>
        </p:nvSpPr>
        <p:spPr bwMode="auto">
          <a:xfrm>
            <a:off x="5638800" y="41910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d</a:t>
            </a:r>
          </a:p>
        </p:txBody>
      </p:sp>
      <p:sp>
        <p:nvSpPr>
          <p:cNvPr id="377876" name="Oval 20"/>
          <p:cNvSpPr>
            <a:spLocks noChangeArrowheads="1"/>
          </p:cNvSpPr>
          <p:nvPr/>
        </p:nvSpPr>
        <p:spPr bwMode="auto">
          <a:xfrm>
            <a:off x="4038600" y="55626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g</a:t>
            </a:r>
          </a:p>
        </p:txBody>
      </p:sp>
      <p:sp>
        <p:nvSpPr>
          <p:cNvPr id="377877" name="Oval 21"/>
          <p:cNvSpPr>
            <a:spLocks noChangeArrowheads="1"/>
          </p:cNvSpPr>
          <p:nvPr/>
        </p:nvSpPr>
        <p:spPr bwMode="auto">
          <a:xfrm>
            <a:off x="5638800" y="55626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h</a:t>
            </a:r>
          </a:p>
        </p:txBody>
      </p:sp>
      <p:sp>
        <p:nvSpPr>
          <p:cNvPr id="377878" name="Line 22"/>
          <p:cNvSpPr>
            <a:spLocks noChangeShapeType="1"/>
          </p:cNvSpPr>
          <p:nvPr/>
        </p:nvSpPr>
        <p:spPr bwMode="auto">
          <a:xfrm>
            <a:off x="4267200" y="4724400"/>
            <a:ext cx="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879" name="Line 23"/>
          <p:cNvSpPr>
            <a:spLocks noChangeShapeType="1"/>
          </p:cNvSpPr>
          <p:nvPr/>
        </p:nvSpPr>
        <p:spPr bwMode="auto">
          <a:xfrm>
            <a:off x="4572000" y="5791200"/>
            <a:ext cx="1066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880" name="Line 24"/>
          <p:cNvSpPr>
            <a:spLocks noChangeShapeType="1"/>
          </p:cNvSpPr>
          <p:nvPr/>
        </p:nvSpPr>
        <p:spPr bwMode="auto">
          <a:xfrm>
            <a:off x="5867400" y="4724400"/>
            <a:ext cx="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881" name="Line 25"/>
          <p:cNvSpPr>
            <a:spLocks noChangeShapeType="1"/>
          </p:cNvSpPr>
          <p:nvPr/>
        </p:nvSpPr>
        <p:spPr bwMode="auto">
          <a:xfrm flipV="1">
            <a:off x="4572000" y="4495800"/>
            <a:ext cx="1066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882" name="Text Box 26"/>
          <p:cNvSpPr txBox="1">
            <a:spLocks noChangeArrowheads="1"/>
          </p:cNvSpPr>
          <p:nvPr/>
        </p:nvSpPr>
        <p:spPr bwMode="auto">
          <a:xfrm>
            <a:off x="4098925" y="49149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7883" name="Text Box 27"/>
          <p:cNvSpPr txBox="1">
            <a:spLocks noChangeArrowheads="1"/>
          </p:cNvSpPr>
          <p:nvPr/>
        </p:nvSpPr>
        <p:spPr bwMode="auto">
          <a:xfrm>
            <a:off x="4933950" y="40386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7884" name="Text Box 28"/>
          <p:cNvSpPr txBox="1">
            <a:spLocks noChangeArrowheads="1"/>
          </p:cNvSpPr>
          <p:nvPr/>
        </p:nvSpPr>
        <p:spPr bwMode="auto">
          <a:xfrm>
            <a:off x="4933950" y="57912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7885" name="Text Box 29"/>
          <p:cNvSpPr txBox="1">
            <a:spLocks noChangeArrowheads="1"/>
          </p:cNvSpPr>
          <p:nvPr/>
        </p:nvSpPr>
        <p:spPr bwMode="auto">
          <a:xfrm>
            <a:off x="4705350" y="46482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7886" name="Text Box 30"/>
          <p:cNvSpPr txBox="1">
            <a:spLocks noChangeArrowheads="1"/>
          </p:cNvSpPr>
          <p:nvPr/>
        </p:nvSpPr>
        <p:spPr bwMode="auto">
          <a:xfrm>
            <a:off x="5162550" y="46482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7887" name="Text Box 31"/>
          <p:cNvSpPr txBox="1">
            <a:spLocks noChangeArrowheads="1"/>
          </p:cNvSpPr>
          <p:nvPr/>
        </p:nvSpPr>
        <p:spPr bwMode="auto">
          <a:xfrm>
            <a:off x="5924550" y="48768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7888" name="Line 32"/>
          <p:cNvSpPr>
            <a:spLocks noChangeShapeType="1"/>
          </p:cNvSpPr>
          <p:nvPr/>
        </p:nvSpPr>
        <p:spPr bwMode="auto">
          <a:xfrm>
            <a:off x="2895600" y="4572000"/>
            <a:ext cx="1219200" cy="1066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9F63-46C4-4837-A290-5FCD98834CCC}" type="slidenum">
              <a:rPr lang="en-US"/>
              <a:pPr/>
              <a:t>7</a:t>
            </a:fld>
            <a:endParaRPr 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8"/>
            <a:ext cx="8382000" cy="685800"/>
          </a:xfrm>
        </p:spPr>
        <p:txBody>
          <a:bodyPr/>
          <a:lstStyle/>
          <a:p>
            <a:r>
              <a:rPr lang="en-US"/>
              <a:t>Source Removal Algorithm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610600" cy="57150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u="sng"/>
              <a:t>Source removal algorithm</a:t>
            </a:r>
          </a:p>
          <a:p>
            <a:pPr marL="577850" lvl="1" indent="-120650">
              <a:lnSpc>
                <a:spcPct val="90000"/>
              </a:lnSpc>
              <a:buFontTx/>
              <a:buNone/>
            </a:pPr>
            <a:r>
              <a:rPr lang="en-US" sz="2400"/>
              <a:t> Repeatedly identify and remove a </a:t>
            </a:r>
            <a:r>
              <a:rPr lang="en-US" sz="2400" i="1"/>
              <a:t>source</a:t>
            </a:r>
            <a:r>
              <a:rPr lang="en-US" sz="2400"/>
              <a:t> (a vertex with no incoming edges) and all the edges incident to it until either no vertex is left (problem is solved) or there is no source among remaining vertices (not a dag)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Example:</a:t>
            </a:r>
            <a:endParaRPr lang="en-US" sz="2800"/>
          </a:p>
          <a:p>
            <a:pPr marL="577850" lvl="1" indent="-120650">
              <a:lnSpc>
                <a:spcPct val="90000"/>
              </a:lnSpc>
              <a:buFontTx/>
              <a:buNone/>
            </a:pPr>
            <a:endParaRPr lang="en-US" sz="2400"/>
          </a:p>
          <a:p>
            <a:pPr marL="577850" lvl="1" indent="-120650">
              <a:lnSpc>
                <a:spcPct val="90000"/>
              </a:lnSpc>
              <a:buFontTx/>
              <a:buNone/>
            </a:pPr>
            <a:endParaRPr lang="en-US" sz="2400"/>
          </a:p>
          <a:p>
            <a:pPr marL="577850" lvl="1" indent="-120650">
              <a:lnSpc>
                <a:spcPct val="90000"/>
              </a:lnSpc>
              <a:buFontTx/>
              <a:buNone/>
            </a:pPr>
            <a:endParaRPr lang="en-US" sz="2400"/>
          </a:p>
          <a:p>
            <a:pPr marL="577850" lvl="1" indent="-120650">
              <a:lnSpc>
                <a:spcPct val="90000"/>
              </a:lnSpc>
              <a:buFontTx/>
              <a:buNone/>
            </a:pPr>
            <a:endParaRPr lang="en-US" sz="2400"/>
          </a:p>
          <a:p>
            <a:pPr marL="577850" lvl="1" indent="-120650">
              <a:lnSpc>
                <a:spcPct val="90000"/>
              </a:lnSpc>
              <a:buFontTx/>
              <a:buNone/>
            </a:pPr>
            <a:endParaRPr lang="en-US" sz="2400"/>
          </a:p>
          <a:p>
            <a:pPr marL="577850" lvl="1" indent="-120650">
              <a:lnSpc>
                <a:spcPct val="90000"/>
              </a:lnSpc>
              <a:buFontTx/>
              <a:buNone/>
            </a:pPr>
            <a:endParaRPr lang="en-US" sz="2400"/>
          </a:p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Efficiency: same as efficiency of the DFS-based algorithm</a:t>
            </a:r>
          </a:p>
        </p:txBody>
      </p:sp>
      <p:sp>
        <p:nvSpPr>
          <p:cNvPr id="378884" name="Oval 4"/>
          <p:cNvSpPr>
            <a:spLocks noChangeArrowheads="1"/>
          </p:cNvSpPr>
          <p:nvPr/>
        </p:nvSpPr>
        <p:spPr bwMode="auto">
          <a:xfrm>
            <a:off x="609600" y="36576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78885" name="Oval 5"/>
          <p:cNvSpPr>
            <a:spLocks noChangeArrowheads="1"/>
          </p:cNvSpPr>
          <p:nvPr/>
        </p:nvSpPr>
        <p:spPr bwMode="auto">
          <a:xfrm>
            <a:off x="2209800" y="36576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78886" name="Oval 6"/>
          <p:cNvSpPr>
            <a:spLocks noChangeArrowheads="1"/>
          </p:cNvSpPr>
          <p:nvPr/>
        </p:nvSpPr>
        <p:spPr bwMode="auto">
          <a:xfrm>
            <a:off x="609600" y="50292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e</a:t>
            </a:r>
          </a:p>
        </p:txBody>
      </p:sp>
      <p:sp>
        <p:nvSpPr>
          <p:cNvPr id="378887" name="Oval 7"/>
          <p:cNvSpPr>
            <a:spLocks noChangeArrowheads="1"/>
          </p:cNvSpPr>
          <p:nvPr/>
        </p:nvSpPr>
        <p:spPr bwMode="auto">
          <a:xfrm>
            <a:off x="2209800" y="50292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378888" name="Line 8"/>
          <p:cNvSpPr>
            <a:spLocks noChangeShapeType="1"/>
          </p:cNvSpPr>
          <p:nvPr/>
        </p:nvSpPr>
        <p:spPr bwMode="auto">
          <a:xfrm>
            <a:off x="1143000" y="3886200"/>
            <a:ext cx="1066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889" name="Line 9"/>
          <p:cNvSpPr>
            <a:spLocks noChangeShapeType="1"/>
          </p:cNvSpPr>
          <p:nvPr/>
        </p:nvSpPr>
        <p:spPr bwMode="auto">
          <a:xfrm>
            <a:off x="838200" y="4191000"/>
            <a:ext cx="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890" name="Line 10"/>
          <p:cNvSpPr>
            <a:spLocks noChangeShapeType="1"/>
          </p:cNvSpPr>
          <p:nvPr/>
        </p:nvSpPr>
        <p:spPr bwMode="auto">
          <a:xfrm>
            <a:off x="1143000" y="5257800"/>
            <a:ext cx="1066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891" name="Line 11"/>
          <p:cNvSpPr>
            <a:spLocks noChangeShapeType="1"/>
          </p:cNvSpPr>
          <p:nvPr/>
        </p:nvSpPr>
        <p:spPr bwMode="auto">
          <a:xfrm>
            <a:off x="2438400" y="4191000"/>
            <a:ext cx="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892" name="Line 12"/>
          <p:cNvSpPr>
            <a:spLocks noChangeShapeType="1"/>
          </p:cNvSpPr>
          <p:nvPr/>
        </p:nvSpPr>
        <p:spPr bwMode="auto">
          <a:xfrm>
            <a:off x="1066800" y="4114800"/>
            <a:ext cx="11430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893" name="Text Box 13"/>
          <p:cNvSpPr txBox="1">
            <a:spLocks noChangeArrowheads="1"/>
          </p:cNvSpPr>
          <p:nvPr/>
        </p:nvSpPr>
        <p:spPr bwMode="auto">
          <a:xfrm>
            <a:off x="685800" y="43434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8894" name="Text Box 14"/>
          <p:cNvSpPr txBox="1">
            <a:spLocks noChangeArrowheads="1"/>
          </p:cNvSpPr>
          <p:nvPr/>
        </p:nvSpPr>
        <p:spPr bwMode="auto">
          <a:xfrm>
            <a:off x="1504950" y="35052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8895" name="Text Box 15"/>
          <p:cNvSpPr txBox="1">
            <a:spLocks noChangeArrowheads="1"/>
          </p:cNvSpPr>
          <p:nvPr/>
        </p:nvSpPr>
        <p:spPr bwMode="auto">
          <a:xfrm>
            <a:off x="1504950" y="52578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8896" name="Text Box 16"/>
          <p:cNvSpPr txBox="1">
            <a:spLocks noChangeArrowheads="1"/>
          </p:cNvSpPr>
          <p:nvPr/>
        </p:nvSpPr>
        <p:spPr bwMode="auto">
          <a:xfrm>
            <a:off x="1276350" y="41148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8897" name="Text Box 17"/>
          <p:cNvSpPr txBox="1">
            <a:spLocks noChangeArrowheads="1"/>
          </p:cNvSpPr>
          <p:nvPr/>
        </p:nvSpPr>
        <p:spPr bwMode="auto">
          <a:xfrm>
            <a:off x="2495550" y="43434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8898" name="Oval 18"/>
          <p:cNvSpPr>
            <a:spLocks noChangeArrowheads="1"/>
          </p:cNvSpPr>
          <p:nvPr/>
        </p:nvSpPr>
        <p:spPr bwMode="auto">
          <a:xfrm>
            <a:off x="3886200" y="36576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78899" name="Oval 19"/>
          <p:cNvSpPr>
            <a:spLocks noChangeArrowheads="1"/>
          </p:cNvSpPr>
          <p:nvPr/>
        </p:nvSpPr>
        <p:spPr bwMode="auto">
          <a:xfrm>
            <a:off x="5486400" y="36576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d</a:t>
            </a:r>
          </a:p>
        </p:txBody>
      </p:sp>
      <p:sp>
        <p:nvSpPr>
          <p:cNvPr id="378900" name="Oval 20"/>
          <p:cNvSpPr>
            <a:spLocks noChangeArrowheads="1"/>
          </p:cNvSpPr>
          <p:nvPr/>
        </p:nvSpPr>
        <p:spPr bwMode="auto">
          <a:xfrm>
            <a:off x="3886200" y="50292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g</a:t>
            </a:r>
          </a:p>
        </p:txBody>
      </p:sp>
      <p:sp>
        <p:nvSpPr>
          <p:cNvPr id="378901" name="Oval 21"/>
          <p:cNvSpPr>
            <a:spLocks noChangeArrowheads="1"/>
          </p:cNvSpPr>
          <p:nvPr/>
        </p:nvSpPr>
        <p:spPr bwMode="auto">
          <a:xfrm>
            <a:off x="5486400" y="50292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h</a:t>
            </a:r>
          </a:p>
        </p:txBody>
      </p:sp>
      <p:sp>
        <p:nvSpPr>
          <p:cNvPr id="378902" name="Line 22"/>
          <p:cNvSpPr>
            <a:spLocks noChangeShapeType="1"/>
          </p:cNvSpPr>
          <p:nvPr/>
        </p:nvSpPr>
        <p:spPr bwMode="auto">
          <a:xfrm>
            <a:off x="4114800" y="4191000"/>
            <a:ext cx="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03" name="Line 23"/>
          <p:cNvSpPr>
            <a:spLocks noChangeShapeType="1"/>
          </p:cNvSpPr>
          <p:nvPr/>
        </p:nvSpPr>
        <p:spPr bwMode="auto">
          <a:xfrm>
            <a:off x="4419600" y="5257800"/>
            <a:ext cx="1066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04" name="Line 24"/>
          <p:cNvSpPr>
            <a:spLocks noChangeShapeType="1"/>
          </p:cNvSpPr>
          <p:nvPr/>
        </p:nvSpPr>
        <p:spPr bwMode="auto">
          <a:xfrm>
            <a:off x="5715000" y="4191000"/>
            <a:ext cx="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05" name="Line 25"/>
          <p:cNvSpPr>
            <a:spLocks noChangeShapeType="1"/>
          </p:cNvSpPr>
          <p:nvPr/>
        </p:nvSpPr>
        <p:spPr bwMode="auto">
          <a:xfrm flipV="1">
            <a:off x="4419600" y="3962400"/>
            <a:ext cx="1066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06" name="Text Box 26"/>
          <p:cNvSpPr txBox="1">
            <a:spLocks noChangeArrowheads="1"/>
          </p:cNvSpPr>
          <p:nvPr/>
        </p:nvSpPr>
        <p:spPr bwMode="auto">
          <a:xfrm>
            <a:off x="3946525" y="43815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8907" name="Text Box 27"/>
          <p:cNvSpPr txBox="1">
            <a:spLocks noChangeArrowheads="1"/>
          </p:cNvSpPr>
          <p:nvPr/>
        </p:nvSpPr>
        <p:spPr bwMode="auto">
          <a:xfrm>
            <a:off x="4781550" y="35052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8908" name="Text Box 28"/>
          <p:cNvSpPr txBox="1">
            <a:spLocks noChangeArrowheads="1"/>
          </p:cNvSpPr>
          <p:nvPr/>
        </p:nvSpPr>
        <p:spPr bwMode="auto">
          <a:xfrm>
            <a:off x="4781550" y="52578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8909" name="Text Box 29"/>
          <p:cNvSpPr txBox="1">
            <a:spLocks noChangeArrowheads="1"/>
          </p:cNvSpPr>
          <p:nvPr/>
        </p:nvSpPr>
        <p:spPr bwMode="auto">
          <a:xfrm>
            <a:off x="4552950" y="41148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8910" name="Text Box 30"/>
          <p:cNvSpPr txBox="1">
            <a:spLocks noChangeArrowheads="1"/>
          </p:cNvSpPr>
          <p:nvPr/>
        </p:nvSpPr>
        <p:spPr bwMode="auto">
          <a:xfrm>
            <a:off x="5010150" y="41148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8911" name="Text Box 31"/>
          <p:cNvSpPr txBox="1">
            <a:spLocks noChangeArrowheads="1"/>
          </p:cNvSpPr>
          <p:nvPr/>
        </p:nvSpPr>
        <p:spPr bwMode="auto">
          <a:xfrm>
            <a:off x="5772150" y="43434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78912" name="Line 32"/>
          <p:cNvSpPr>
            <a:spLocks noChangeShapeType="1"/>
          </p:cNvSpPr>
          <p:nvPr/>
        </p:nvSpPr>
        <p:spPr bwMode="auto">
          <a:xfrm>
            <a:off x="2743200" y="4038600"/>
            <a:ext cx="1219200" cy="1066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Dags</a:t>
            </a:r>
            <a:r>
              <a:rPr lang="en-US" dirty="0" smtClean="0"/>
              <a:t>, with DFS Traversal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Edges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Forward Edges</a:t>
            </a:r>
          </a:p>
          <a:p>
            <a:endParaRPr lang="en-US" dirty="0"/>
          </a:p>
          <a:p>
            <a:r>
              <a:rPr lang="en-US" dirty="0" smtClean="0"/>
              <a:t>Back Edges</a:t>
            </a:r>
          </a:p>
          <a:p>
            <a:endParaRPr lang="en-US" dirty="0"/>
          </a:p>
          <a:p>
            <a:r>
              <a:rPr lang="en-US" dirty="0" smtClean="0"/>
              <a:t>Cross Edges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Levitin “Introduction to the Design &amp; Analysis of Algorithms,” 3rd ed., Ch. 4 ©2012 Pearson Education, Inc. Upper Saddle River, NJ. All Rights Reserved.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078E-C4C6-487D-B211-FF05BDE3898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4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67A9-444D-412F-97AF-BF052DAF8C1F}" type="slidenum">
              <a:rPr lang="en-US"/>
              <a:pPr/>
              <a:t>9</a:t>
            </a:fld>
            <a:endParaRPr lang="en-US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Permutations 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i="1" u="sng"/>
              <a:t>Minimal-change</a:t>
            </a:r>
            <a:r>
              <a:rPr lang="en-US"/>
              <a:t> decrease-by-one algorithm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If </a:t>
            </a:r>
            <a:r>
              <a:rPr lang="en-US" i="1"/>
              <a:t>n = </a:t>
            </a:r>
            <a:r>
              <a:rPr lang="en-US"/>
              <a:t>1 return 1; otherwise, generate recursively the list of all permutations of 12…</a:t>
            </a:r>
            <a:r>
              <a:rPr lang="en-US" i="1"/>
              <a:t>n-</a:t>
            </a:r>
            <a:r>
              <a:rPr lang="en-US"/>
              <a:t>1 and then insert </a:t>
            </a:r>
            <a:r>
              <a:rPr lang="en-US" i="1"/>
              <a:t>n </a:t>
            </a:r>
            <a:r>
              <a:rPr lang="en-US"/>
              <a:t>into each of those permutations by starting with inserting </a:t>
            </a:r>
            <a:r>
              <a:rPr lang="en-US" i="1"/>
              <a:t>n</a:t>
            </a:r>
            <a:r>
              <a:rPr lang="en-US"/>
              <a:t> into 12...</a:t>
            </a:r>
            <a:r>
              <a:rPr lang="en-US" i="1"/>
              <a:t>n</a:t>
            </a:r>
            <a:r>
              <a:rPr lang="en-US"/>
              <a:t>-1 by moving right to left and then switching direction for each new permutation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Example: </a:t>
            </a:r>
            <a:r>
              <a:rPr lang="en-US" i="1"/>
              <a:t>n</a:t>
            </a:r>
            <a:r>
              <a:rPr lang="en-US"/>
              <a:t>=3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start				 1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insert 2 into 1 right to left	12	21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insert 3 into 12 right to left  123	132	312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insert 3 into 21 left to right	321	231	213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1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FF99"/>
      </a:hlink>
      <a:folHlink>
        <a:srgbClr val="1C6D9A"/>
      </a:folHlink>
    </a:clrScheme>
    <a:fontScheme name="CS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Designs\CS1.pot</Template>
  <TotalTime>6193</TotalTime>
  <Words>2353</Words>
  <Application>Microsoft Office PowerPoint</Application>
  <PresentationFormat>On-screen Show (4:3)</PresentationFormat>
  <Paragraphs>357</Paragraphs>
  <Slides>28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CS1</vt:lpstr>
      <vt:lpstr>Decrease-and-Conquer</vt:lpstr>
      <vt:lpstr>3 Types of Decrease and Conquer</vt:lpstr>
      <vt:lpstr>What’s the difference?</vt:lpstr>
      <vt:lpstr>Pseudocode of Insertion Sort </vt:lpstr>
      <vt:lpstr>Dags and Topological Sorting</vt:lpstr>
      <vt:lpstr>DFS-based Algorithm</vt:lpstr>
      <vt:lpstr>Source Removal Algorithm</vt:lpstr>
      <vt:lpstr>In Dags, with DFS Traversal </vt:lpstr>
      <vt:lpstr>Generating Permutations </vt:lpstr>
      <vt:lpstr>Johnson-Trotter</vt:lpstr>
      <vt:lpstr>Generating Subsets</vt:lpstr>
      <vt:lpstr>Decrease-by-Constant-Factor Algorithms</vt:lpstr>
      <vt:lpstr>Binary Search</vt:lpstr>
      <vt:lpstr>Analysis of Binary Search</vt:lpstr>
      <vt:lpstr>Exponentiation by Squaring</vt:lpstr>
      <vt:lpstr>Russian Peasant Multiplication</vt:lpstr>
      <vt:lpstr>Example of Russian Peasant Multiplication</vt:lpstr>
      <vt:lpstr>Variable-Size-Decrease Algorithms</vt:lpstr>
      <vt:lpstr>Euclid’s Algorithm</vt:lpstr>
      <vt:lpstr>Selection Problem</vt:lpstr>
      <vt:lpstr>Digression: Post Office Location Problem</vt:lpstr>
      <vt:lpstr>Algorithms for the Selection Problem</vt:lpstr>
      <vt:lpstr>Lomuto’s Partitioning Algorithm</vt:lpstr>
      <vt:lpstr>Lomuto Partition Algorithm</vt:lpstr>
      <vt:lpstr>Quickselect</vt:lpstr>
      <vt:lpstr>Interpolation Search</vt:lpstr>
      <vt:lpstr>Binary Search Tree Algorithms</vt:lpstr>
      <vt:lpstr>One-Pile Nim</vt:lpstr>
    </vt:vector>
  </TitlesOfParts>
  <Company>Villanova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Decrease-and-Conquer</dc:title>
  <dc:creator>Anany Levitin</dc:creator>
  <cp:lastModifiedBy>JamesWork</cp:lastModifiedBy>
  <cp:revision>283</cp:revision>
  <dcterms:created xsi:type="dcterms:W3CDTF">1999-08-23T17:38:43Z</dcterms:created>
  <dcterms:modified xsi:type="dcterms:W3CDTF">2017-02-23T00:21:39Z</dcterms:modified>
</cp:coreProperties>
</file>