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6" r:id="rId3"/>
    <p:sldId id="257" r:id="rId4"/>
    <p:sldId id="267" r:id="rId5"/>
    <p:sldId id="258" r:id="rId6"/>
    <p:sldId id="26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6858000" type="screen4x3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i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i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i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i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2">
          <p15:clr>
            <a:srgbClr val="A4A3A4"/>
          </p15:clr>
        </p15:guide>
        <p15:guide id="2" pos="53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166" autoAdjust="0"/>
  </p:normalViewPr>
  <p:slideViewPr>
    <p:cSldViewPr>
      <p:cViewPr varScale="1">
        <p:scale>
          <a:sx n="105" d="100"/>
          <a:sy n="105" d="100"/>
        </p:scale>
        <p:origin x="1794" y="114"/>
      </p:cViewPr>
      <p:guideLst>
        <p:guide orient="horz" pos="1632"/>
        <p:guide pos="5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26" tIns="46113" rIns="92226" bIns="46113" numCol="1" anchor="t" anchorCtr="0" compatLnSpc="1">
            <a:prstTxWarp prst="textNoShape">
              <a:avLst/>
            </a:prstTxWarp>
          </a:bodyPr>
          <a:lstStyle>
            <a:lvl1pPr defTabSz="922338">
              <a:defRPr sz="1200" b="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26" tIns="46113" rIns="92226" bIns="46113" numCol="1" anchor="t" anchorCtr="0" compatLnSpc="1">
            <a:prstTxWarp prst="textNoShape">
              <a:avLst/>
            </a:prstTxWarp>
          </a:bodyPr>
          <a:lstStyle>
            <a:lvl1pPr algn="r" defTabSz="922338">
              <a:defRPr sz="1200" b="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26" tIns="46113" rIns="92226" bIns="46113" numCol="1" anchor="b" anchorCtr="0" compatLnSpc="1">
            <a:prstTxWarp prst="textNoShape">
              <a:avLst/>
            </a:prstTxWarp>
          </a:bodyPr>
          <a:lstStyle>
            <a:lvl1pPr defTabSz="922338">
              <a:defRPr sz="1200" b="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26" tIns="46113" rIns="92226" bIns="46113" numCol="1" anchor="b" anchorCtr="0" compatLnSpc="1">
            <a:prstTxWarp prst="textNoShape">
              <a:avLst/>
            </a:prstTxWarp>
          </a:bodyPr>
          <a:lstStyle>
            <a:lvl1pPr algn="r" defTabSz="922338">
              <a:defRPr sz="1200" b="0" i="0"/>
            </a:lvl1pPr>
          </a:lstStyle>
          <a:p>
            <a:pPr>
              <a:defRPr/>
            </a:pPr>
            <a:fld id="{E5A56819-DDDC-4F0C-859D-D0F89F06DC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05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6675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3150" y="7048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4213" y="4464050"/>
            <a:ext cx="54768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4925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6675" y="8924925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0"/>
            </a:lvl1pPr>
          </a:lstStyle>
          <a:p>
            <a:pPr>
              <a:defRPr/>
            </a:pPr>
            <a:fld id="{971978F9-841A-4E07-B25F-CE56245EA6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515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0DCD0AC-A0A4-4BDA-B0A7-55954A87AED7}" type="slidenum">
              <a:rPr lang="en-US" altLang="en-US" sz="1200" b="0" i="0" smtClean="0"/>
              <a:pPr eaLnBrk="1" hangingPunct="1"/>
              <a:t>1</a:t>
            </a:fld>
            <a:endParaRPr lang="en-US" altLang="en-US" sz="1200" b="0" i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Case</a:t>
            </a:r>
            <a:r>
              <a:rPr lang="en-US" altLang="en-US" baseline="0" dirty="0"/>
              <a:t> 1: out of the left boundary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333576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57E29E9-5014-4D6E-AF37-014BEC889E00}" type="slidenum">
              <a:rPr lang="en-US" altLang="en-US" sz="1200" b="0" i="0" smtClean="0"/>
              <a:pPr eaLnBrk="1" hangingPunct="1"/>
              <a:t>12</a:t>
            </a:fld>
            <a:endParaRPr lang="en-US" altLang="en-US" sz="1200" b="0" i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2383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Sometimes I write working code that I’m not proud of…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1978F9-841A-4E07-B25F-CE56245EA6F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44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do for full pattern, obviously</a:t>
            </a:r>
          </a:p>
          <a:p>
            <a:r>
              <a:rPr lang="en-US" dirty="0"/>
              <a:t>Suffix and pattern don’t overlap when k &gt;=length(P)</a:t>
            </a:r>
          </a:p>
          <a:p>
            <a:r>
              <a:rPr lang="en-US" dirty="0"/>
              <a:t>Characters before pattern don’t matter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1978F9-841A-4E07-B25F-CE56245EA6F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79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0DCD0AC-A0A4-4BDA-B0A7-55954A87AED7}" type="slidenum">
              <a:rPr lang="en-US" altLang="en-US" sz="1200" b="0" i="0" smtClean="0"/>
              <a:pPr eaLnBrk="1" hangingPunct="1"/>
              <a:t>3</a:t>
            </a:fld>
            <a:endParaRPr lang="en-US" altLang="en-US" sz="1200" b="0" i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7683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0DCD0AC-A0A4-4BDA-B0A7-55954A87AED7}" type="slidenum">
              <a:rPr lang="en-US" altLang="en-US" sz="1200" b="0" i="0" smtClean="0"/>
              <a:pPr eaLnBrk="1" hangingPunct="1"/>
              <a:t>5</a:t>
            </a:fld>
            <a:endParaRPr lang="en-US" altLang="en-US" sz="1200" b="0" i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6346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0DCD0AC-A0A4-4BDA-B0A7-55954A87AED7}" type="slidenum">
              <a:rPr lang="en-US" altLang="en-US" sz="1200" b="0" i="0" smtClean="0"/>
              <a:pPr eaLnBrk="1" hangingPunct="1"/>
              <a:t>7</a:t>
            </a:fld>
            <a:endParaRPr lang="en-US" altLang="en-US" sz="1200" b="0" i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0204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58C0A4B-92F8-42C1-820F-7FBDB4EB4747}" type="slidenum">
              <a:rPr lang="en-US" altLang="en-US" sz="1200" b="0" i="0" smtClean="0"/>
              <a:pPr eaLnBrk="1" hangingPunct="1"/>
              <a:t>8</a:t>
            </a:fld>
            <a:endParaRPr lang="en-US" altLang="en-US" sz="1200" b="0" i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2747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B0416E6-E41B-4209-B77B-3C53E2F0530A}" type="slidenum">
              <a:rPr lang="en-US" altLang="en-US" sz="1200" b="0" i="0" smtClean="0"/>
              <a:pPr eaLnBrk="1" hangingPunct="1"/>
              <a:t>9</a:t>
            </a:fld>
            <a:endParaRPr lang="en-US" altLang="en-US" sz="1200" b="0" i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0179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57E29E9-5014-4D6E-AF37-014BEC889E00}" type="slidenum">
              <a:rPr lang="en-US" altLang="en-US" sz="1200" b="0" i="0" smtClean="0"/>
              <a:pPr eaLnBrk="1" hangingPunct="1"/>
              <a:t>10</a:t>
            </a:fld>
            <a:endParaRPr lang="en-US" altLang="en-US" sz="1200" b="0" i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3291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57E29E9-5014-4D6E-AF37-014BEC889E00}" type="slidenum">
              <a:rPr lang="en-US" altLang="en-US" sz="1200" b="0" i="0" smtClean="0"/>
              <a:pPr eaLnBrk="1" hangingPunct="1"/>
              <a:t>11</a:t>
            </a:fld>
            <a:endParaRPr lang="en-US" altLang="en-US" sz="1200" b="0" i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5034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762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286000"/>
            <a:ext cx="6400800" cy="33528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D139FD-979F-41B5-A7EE-5D6A6B7352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88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DA758-5F02-497F-BAB7-179BA9B165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2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8864A-BA9A-4A2D-A14F-BE4846A70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5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610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266825"/>
            <a:ext cx="4114800" cy="4905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266825"/>
            <a:ext cx="4114800" cy="4905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2555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400800"/>
            <a:ext cx="64008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A. Levitin “Introduction to the Design &amp; Analysis of Algorithms,” 3rd ed., Ch. 7 ©2012 Pearson Education, Inc. Upper Saddle River, NJ. All Rights Reserved.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295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74D24A-A618-4BC3-99B2-29AA7D8F56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97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F10F57-858B-4D5C-A18D-B7F76CBC86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65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E40DED-66D3-4BA1-B07D-F5D00FF54E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838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526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B93E5-D0A8-4449-8EDA-7200A50455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3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A9A001-CD7C-4BC8-8644-DE0E0C2A2F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88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238A81-95FA-465D-A66F-4F249F4ECE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36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604D32-5193-46E8-89B3-7EDCADB8D6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01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90E953-F900-487F-9E21-E16279E678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36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C525D0-8082-4960-8595-8D2F510A25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50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526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/>
            </a:lvl1pPr>
          </a:lstStyle>
          <a:p>
            <a:pPr>
              <a:defRPr/>
            </a:pPr>
            <a:fld id="{AC853D29-2309-4071-BCDA-BCE597E32A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11113" y="1600200"/>
            <a:ext cx="8478837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11113" y="1600200"/>
            <a:ext cx="8478837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2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75000"/>
        </a:spcBef>
        <a:spcAft>
          <a:spcPct val="0"/>
        </a:spcAft>
        <a:buFont typeface="Wingdings" pitchFamily="2" charset="2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3038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2pPr>
      <a:lvl3pPr marL="801688" indent="-173038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</a:defRPr>
      </a:lvl3pPr>
      <a:lvl4pPr marL="1146175" indent="-17145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4pPr>
      <a:lvl5pPr marL="1484313" indent="-176213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5pPr>
      <a:lvl6pPr marL="1941513" indent="-176213" algn="l" rtl="0" fontAlgn="base">
        <a:lnSpc>
          <a:spcPct val="90000"/>
        </a:lnSpc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6pPr>
      <a:lvl7pPr marL="2398713" indent="-176213" algn="l" rtl="0" fontAlgn="base">
        <a:lnSpc>
          <a:spcPct val="90000"/>
        </a:lnSpc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7pPr>
      <a:lvl8pPr marL="2855913" indent="-176213" algn="l" rtl="0" fontAlgn="base">
        <a:lnSpc>
          <a:spcPct val="90000"/>
        </a:lnSpc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8pPr>
      <a:lvl9pPr marL="3313113" indent="-176213" algn="l" rtl="0" fontAlgn="base">
        <a:lnSpc>
          <a:spcPct val="90000"/>
        </a:lnSpc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31775" y="625475"/>
            <a:ext cx="8382000" cy="685800"/>
          </a:xfrm>
        </p:spPr>
        <p:txBody>
          <a:bodyPr/>
          <a:lstStyle/>
          <a:p>
            <a:r>
              <a:rPr lang="en-US" altLang="en-US"/>
              <a:t>Good-suffix shift in Boyer-Moore algorithm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675" y="1816100"/>
            <a:ext cx="8680450" cy="4321175"/>
          </a:xfrm>
        </p:spPr>
        <p:txBody>
          <a:bodyPr/>
          <a:lstStyle/>
          <a:p>
            <a:r>
              <a:rPr lang="en-US" altLang="en-US" dirty="0"/>
              <a:t>Good-suffix shift </a:t>
            </a:r>
            <a:r>
              <a:rPr lang="en-US" altLang="en-US" i="1" dirty="0"/>
              <a:t>d</a:t>
            </a:r>
            <a:r>
              <a:rPr lang="en-US" altLang="en-US" baseline="-25000" dirty="0"/>
              <a:t>2</a:t>
            </a:r>
            <a:r>
              <a:rPr lang="en-US" altLang="en-US" dirty="0"/>
              <a:t> is applied after 0 &lt; </a:t>
            </a:r>
            <a:r>
              <a:rPr lang="en-US" altLang="en-US" i="1" dirty="0"/>
              <a:t>k </a:t>
            </a:r>
            <a:r>
              <a:rPr lang="en-US" altLang="en-US" dirty="0"/>
              <a:t>&lt; </a:t>
            </a:r>
            <a:r>
              <a:rPr lang="en-US" altLang="en-US" i="1" dirty="0"/>
              <a:t>m</a:t>
            </a:r>
            <a:r>
              <a:rPr lang="en-US" altLang="en-US" dirty="0"/>
              <a:t> last characters were matched</a:t>
            </a:r>
          </a:p>
          <a:p>
            <a:r>
              <a:rPr lang="en-US" altLang="en-US" i="1" dirty="0"/>
              <a:t>d</a:t>
            </a:r>
            <a:r>
              <a:rPr lang="en-US" altLang="en-US" baseline="-25000" dirty="0"/>
              <a:t>2</a:t>
            </a:r>
            <a:r>
              <a:rPr lang="en-US" altLang="en-US" dirty="0"/>
              <a:t>(</a:t>
            </a:r>
            <a:r>
              <a:rPr lang="en-US" altLang="en-US" i="1" dirty="0"/>
              <a:t>k</a:t>
            </a:r>
            <a:r>
              <a:rPr lang="en-US" altLang="en-US" dirty="0"/>
              <a:t>) = the distance between matched suffix of size </a:t>
            </a:r>
            <a:r>
              <a:rPr lang="en-US" altLang="en-US" i="1" dirty="0"/>
              <a:t>k</a:t>
            </a:r>
            <a:r>
              <a:rPr lang="en-US" altLang="en-US" dirty="0"/>
              <a:t> and its rightmost occurrence in the </a:t>
            </a:r>
            <a:r>
              <a:rPr lang="en-US" altLang="en-US" u="sng" dirty="0"/>
              <a:t>pattern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FF0000"/>
                </a:solidFill>
              </a:rPr>
              <a:t>that is not preceded by the same character as the suffix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Example: </a:t>
            </a:r>
            <a:r>
              <a:rPr lang="en-US" altLang="en-US" dirty="0">
                <a:latin typeface="Courier New" pitchFamily="49" charset="0"/>
              </a:rPr>
              <a:t>CABABA </a:t>
            </a:r>
            <a:r>
              <a:rPr lang="en-US" altLang="en-US" i="1" dirty="0"/>
              <a:t>d</a:t>
            </a:r>
            <a:r>
              <a:rPr lang="en-US" altLang="en-US" baseline="-25000" dirty="0"/>
              <a:t>2</a:t>
            </a:r>
            <a:r>
              <a:rPr lang="en-US" altLang="en-US" dirty="0"/>
              <a:t>(k=1) = 4    </a:t>
            </a:r>
            <a:br>
              <a:rPr lang="en-US" altLang="en-US" dirty="0"/>
            </a:br>
            <a:endParaRPr lang="en-US" altLang="en-US" dirty="0">
              <a:latin typeface="Courier New" pitchFamily="49" charset="0"/>
            </a:endParaRPr>
          </a:p>
          <a:p>
            <a:r>
              <a:rPr lang="en-US" altLang="en-US" dirty="0"/>
              <a:t>Case 1: if there is no such occurrence, match the longest part of the </a:t>
            </a:r>
            <a:r>
              <a:rPr lang="en-US" altLang="en-US" i="1" dirty="0"/>
              <a:t>k</a:t>
            </a:r>
            <a:r>
              <a:rPr lang="en-US" altLang="en-US" dirty="0"/>
              <a:t>-character suffix with corresponding prefix; </a:t>
            </a:r>
          </a:p>
          <a:p>
            <a:r>
              <a:rPr lang="en-US" altLang="en-US" dirty="0"/>
              <a:t>Case 2: if there are no such suffix-prefix matches, </a:t>
            </a:r>
            <a:r>
              <a:rPr lang="en-US" altLang="en-US" i="1" dirty="0"/>
              <a:t>d</a:t>
            </a:r>
            <a:r>
              <a:rPr lang="en-US" altLang="en-US" baseline="-25000" dirty="0"/>
              <a:t>2 </a:t>
            </a:r>
            <a:r>
              <a:rPr lang="en-US" altLang="en-US" dirty="0"/>
              <a:t>(</a:t>
            </a:r>
            <a:r>
              <a:rPr lang="en-US" altLang="en-US" i="1" dirty="0"/>
              <a:t>k</a:t>
            </a:r>
            <a:r>
              <a:rPr lang="en-US" altLang="en-US" dirty="0"/>
              <a:t>) = </a:t>
            </a:r>
            <a:r>
              <a:rPr lang="en-US" altLang="en-US" i="1" dirty="0"/>
              <a:t>m</a:t>
            </a:r>
            <a:br>
              <a:rPr lang="en-US" altLang="en-US" dirty="0">
                <a:latin typeface="Courier New" pitchFamily="49" charset="0"/>
              </a:rPr>
            </a:br>
            <a:br>
              <a:rPr lang="en-US" altLang="en-US" dirty="0">
                <a:latin typeface="Courier New" pitchFamily="49" charset="0"/>
              </a:rPr>
            </a:br>
            <a:endParaRPr lang="en-US" altLang="en-US" dirty="0"/>
          </a:p>
        </p:txBody>
      </p:sp>
      <p:sp>
        <p:nvSpPr>
          <p:cNvPr id="21508" name="Oval 1"/>
          <p:cNvSpPr>
            <a:spLocks noChangeArrowheads="1"/>
          </p:cNvSpPr>
          <p:nvPr/>
        </p:nvSpPr>
        <p:spPr bwMode="auto">
          <a:xfrm>
            <a:off x="2574925" y="3736975"/>
            <a:ext cx="192088" cy="268288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09" name="Oval 6"/>
          <p:cNvSpPr>
            <a:spLocks noChangeArrowheads="1"/>
          </p:cNvSpPr>
          <p:nvPr/>
        </p:nvSpPr>
        <p:spPr bwMode="auto">
          <a:xfrm>
            <a:off x="1960563" y="3749675"/>
            <a:ext cx="192087" cy="268288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21510" name="Straight Arrow Connector 5"/>
          <p:cNvCxnSpPr>
            <a:cxnSpLocks noChangeShapeType="1"/>
          </p:cNvCxnSpPr>
          <p:nvPr/>
        </p:nvCxnSpPr>
        <p:spPr bwMode="auto">
          <a:xfrm flipH="1">
            <a:off x="2055813" y="4017963"/>
            <a:ext cx="614362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463856550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009650"/>
            <a:ext cx="8610600" cy="5210175"/>
          </a:xfrm>
        </p:spPr>
        <p:txBody>
          <a:bodyPr/>
          <a:lstStyle/>
          <a:p>
            <a:pPr marL="973138" indent="-973138">
              <a:buFont typeface="Monotype Sorts"/>
              <a:buNone/>
              <a:tabLst>
                <a:tab pos="1031875" algn="l"/>
              </a:tabLst>
            </a:pPr>
            <a:endParaRPr lang="en-US" altLang="en-US" sz="1600"/>
          </a:p>
          <a:p>
            <a:pPr marL="973138" indent="-973138">
              <a:buFont typeface="Monotype Sorts"/>
              <a:buNone/>
              <a:tabLst>
                <a:tab pos="1031875" algn="l"/>
              </a:tabLst>
            </a:pPr>
            <a:endParaRPr lang="en-US" altLang="en-US" sz="2800"/>
          </a:p>
          <a:p>
            <a:pPr marL="973138" indent="-973138">
              <a:buFont typeface="Monotype Sorts"/>
              <a:buNone/>
              <a:tabLst>
                <a:tab pos="1031875" algn="l"/>
              </a:tabLst>
            </a:pPr>
            <a:endParaRPr lang="en-US" altLang="en-US" sz="1800">
              <a:latin typeface="Courier New" pitchFamily="49" charset="0"/>
            </a:endParaRPr>
          </a:p>
          <a:p>
            <a:pPr marL="973138" indent="-973138">
              <a:spcBef>
                <a:spcPts val="1200"/>
              </a:spcBef>
              <a:buFont typeface="Monotype Sorts"/>
              <a:buNone/>
              <a:tabLst>
                <a:tab pos="1031875" algn="l"/>
              </a:tabLst>
            </a:pPr>
            <a:endParaRPr lang="en-US" altLang="en-US" sz="1800" b="0">
              <a:latin typeface="Courier New" pitchFamily="49" charset="0"/>
            </a:endParaRPr>
          </a:p>
          <a:p>
            <a:pPr marL="973138" indent="-973138">
              <a:spcBef>
                <a:spcPts val="1200"/>
              </a:spcBef>
              <a:buFont typeface="Monotype Sorts"/>
              <a:buNone/>
              <a:tabLst>
                <a:tab pos="1031875" algn="l"/>
              </a:tabLst>
            </a:pPr>
            <a:r>
              <a:rPr lang="en-US" altLang="en-US" sz="1800" b="0">
                <a:latin typeface="Courier New" pitchFamily="49" charset="0"/>
              </a:rPr>
              <a:t>     B E S S _ </a:t>
            </a:r>
            <a:r>
              <a:rPr lang="en-US" altLang="en-US" sz="1800" b="0">
                <a:solidFill>
                  <a:srgbClr val="FF0000"/>
                </a:solidFill>
                <a:latin typeface="Courier New" pitchFamily="49" charset="0"/>
              </a:rPr>
              <a:t>K</a:t>
            </a:r>
            <a:r>
              <a:rPr lang="en-US" altLang="en-US" sz="1800" b="0">
                <a:latin typeface="Courier New" pitchFamily="49" charset="0"/>
              </a:rPr>
              <a:t> N E W </a:t>
            </a:r>
            <a:r>
              <a:rPr lang="en-US" altLang="en-US" sz="1800" b="0">
                <a:solidFill>
                  <a:srgbClr val="FF0000"/>
                </a:solidFill>
                <a:latin typeface="Courier New" pitchFamily="49" charset="0"/>
              </a:rPr>
              <a:t>_</a:t>
            </a:r>
            <a:r>
              <a:rPr lang="en-US" altLang="en-US" sz="1800" b="0">
                <a:latin typeface="Courier New" pitchFamily="49" charset="0"/>
              </a:rPr>
              <a:t> A B O U T </a:t>
            </a:r>
            <a:r>
              <a:rPr lang="en-US" altLang="en-US" sz="1800" b="0">
                <a:solidFill>
                  <a:srgbClr val="FF0000"/>
                </a:solidFill>
                <a:latin typeface="Courier New" pitchFamily="49" charset="0"/>
              </a:rPr>
              <a:t>_</a:t>
            </a:r>
            <a:r>
              <a:rPr lang="en-US" altLang="en-US" sz="1800" b="0">
                <a:latin typeface="Courier New" pitchFamily="49" charset="0"/>
              </a:rPr>
              <a:t> B A O B A B S</a:t>
            </a:r>
          </a:p>
          <a:p>
            <a:pPr marL="973138" indent="-973138">
              <a:lnSpc>
                <a:spcPct val="80000"/>
              </a:lnSpc>
              <a:spcBef>
                <a:spcPts val="1200"/>
              </a:spcBef>
              <a:buFont typeface="Monotype Sorts"/>
              <a:buNone/>
              <a:tabLst>
                <a:tab pos="1031875" algn="l"/>
              </a:tabLst>
            </a:pPr>
            <a:r>
              <a:rPr lang="en-US" altLang="en-US" sz="1800" b="0">
                <a:latin typeface="Courier New" pitchFamily="49" charset="0"/>
              </a:rPr>
              <a:t>     B A O B A B</a:t>
            </a:r>
          </a:p>
          <a:p>
            <a:pPr marL="973138" indent="-973138">
              <a:lnSpc>
                <a:spcPct val="80000"/>
              </a:lnSpc>
              <a:spcBef>
                <a:spcPts val="1200"/>
              </a:spcBef>
              <a:buFont typeface="Monotype Sorts"/>
              <a:buNone/>
              <a:tabLst>
                <a:tab pos="1031875" algn="l"/>
              </a:tabLst>
            </a:pPr>
            <a:r>
              <a:rPr lang="en-US" altLang="en-US" sz="1800" b="0" i="1"/>
              <a:t>            d</a:t>
            </a:r>
            <a:r>
              <a:rPr lang="en-US" altLang="en-US" sz="1800" b="0" baseline="-25000"/>
              <a:t>1</a:t>
            </a:r>
            <a:r>
              <a:rPr lang="en-US" altLang="en-US" sz="1800" b="0"/>
              <a:t> = </a:t>
            </a:r>
            <a:r>
              <a:rPr lang="en-US" altLang="en-US" sz="1800" b="0" i="1"/>
              <a:t>t</a:t>
            </a:r>
            <a:r>
              <a:rPr lang="en-US" altLang="en-US" sz="1800" b="0" baseline="-25000"/>
              <a:t>1</a:t>
            </a:r>
            <a:r>
              <a:rPr lang="en-US" altLang="en-US" sz="1800" b="0"/>
              <a:t>(</a:t>
            </a:r>
            <a:r>
              <a:rPr lang="en-US" altLang="en-US" sz="1800" b="0">
                <a:latin typeface="Courier New" pitchFamily="49" charset="0"/>
              </a:rPr>
              <a:t>K</a:t>
            </a:r>
            <a:r>
              <a:rPr lang="en-US" altLang="en-US" sz="1800" b="0"/>
              <a:t>) = 6</a:t>
            </a:r>
            <a:r>
              <a:rPr lang="en-US" altLang="en-US" sz="1800" b="0">
                <a:latin typeface="Courier New" pitchFamily="49" charset="0"/>
              </a:rPr>
              <a:t>  B A O B A B</a:t>
            </a:r>
          </a:p>
          <a:p>
            <a:pPr marL="973138" indent="-973138">
              <a:lnSpc>
                <a:spcPct val="80000"/>
              </a:lnSpc>
              <a:spcBef>
                <a:spcPts val="1200"/>
              </a:spcBef>
              <a:buFont typeface="Monotype Sorts"/>
              <a:buNone/>
              <a:tabLst>
                <a:tab pos="1031875" algn="l"/>
              </a:tabLst>
            </a:pPr>
            <a:r>
              <a:rPr lang="en-US" altLang="en-US" sz="1800" b="0">
                <a:latin typeface="Courier New" pitchFamily="49" charset="0"/>
              </a:rPr>
              <a:t> 			     </a:t>
            </a:r>
            <a:r>
              <a:rPr lang="en-US" altLang="en-US" sz="1800" b="0" i="1"/>
              <a:t>k </a:t>
            </a:r>
            <a:r>
              <a:rPr lang="en-US" altLang="en-US" sz="1800" b="0">
                <a:latin typeface="Courier New" pitchFamily="49" charset="0"/>
              </a:rPr>
              <a:t>=2,</a:t>
            </a:r>
            <a:r>
              <a:rPr lang="en-US" altLang="en-US" sz="1800" b="0" i="1"/>
              <a:t>d</a:t>
            </a:r>
            <a:r>
              <a:rPr lang="en-US" altLang="en-US" sz="1800" b="0" baseline="-25000"/>
              <a:t>1</a:t>
            </a:r>
            <a:r>
              <a:rPr lang="en-US" altLang="en-US" sz="1800" b="0"/>
              <a:t> = </a:t>
            </a:r>
            <a:r>
              <a:rPr lang="en-US" altLang="en-US" sz="1800" b="0" i="1"/>
              <a:t>t</a:t>
            </a:r>
            <a:r>
              <a:rPr lang="en-US" altLang="en-US" sz="1800" b="0" baseline="-25000"/>
              <a:t>1</a:t>
            </a:r>
            <a:r>
              <a:rPr lang="en-US" altLang="en-US" sz="1800" b="0"/>
              <a:t>(</a:t>
            </a:r>
            <a:r>
              <a:rPr lang="en-US" altLang="en-US" sz="1800" b="0">
                <a:latin typeface="Courier New" pitchFamily="49" charset="0"/>
              </a:rPr>
              <a:t>_</a:t>
            </a:r>
            <a:r>
              <a:rPr lang="en-US" altLang="en-US" sz="1800" b="0"/>
              <a:t>)-</a:t>
            </a:r>
            <a:r>
              <a:rPr lang="en-US" altLang="en-US" sz="1800" b="0" i="1"/>
              <a:t>k</a:t>
            </a:r>
            <a:r>
              <a:rPr lang="en-US" altLang="en-US" sz="1800" b="0"/>
              <a:t> = 4, </a:t>
            </a:r>
          </a:p>
          <a:p>
            <a:pPr marL="973138" indent="-973138">
              <a:lnSpc>
                <a:spcPct val="80000"/>
              </a:lnSpc>
              <a:spcBef>
                <a:spcPts val="1200"/>
              </a:spcBef>
              <a:buFont typeface="Monotype Sorts"/>
              <a:buNone/>
              <a:tabLst>
                <a:tab pos="1031875" algn="l"/>
              </a:tabLst>
            </a:pPr>
            <a:r>
              <a:rPr lang="en-US" altLang="en-US" sz="1800" b="0" i="1"/>
              <a:t>                                       d</a:t>
            </a:r>
            <a:r>
              <a:rPr lang="en-US" altLang="en-US" sz="1800" b="0" baseline="-25000"/>
              <a:t>2</a:t>
            </a:r>
            <a:r>
              <a:rPr lang="en-US" altLang="en-US" sz="1800" b="0"/>
              <a:t>(2) = 5, d = 5</a:t>
            </a:r>
          </a:p>
          <a:p>
            <a:pPr marL="973138" indent="-973138">
              <a:lnSpc>
                <a:spcPct val="80000"/>
              </a:lnSpc>
              <a:spcBef>
                <a:spcPts val="1200"/>
              </a:spcBef>
              <a:buFont typeface="Monotype Sorts"/>
              <a:buNone/>
              <a:tabLst>
                <a:tab pos="1031875" algn="l"/>
              </a:tabLst>
            </a:pPr>
            <a:r>
              <a:rPr lang="en-US" altLang="en-US" sz="1800" b="0">
                <a:latin typeface="Courier New" pitchFamily="49" charset="0"/>
              </a:rPr>
              <a:t>				       B A O B A B</a:t>
            </a:r>
          </a:p>
          <a:p>
            <a:pPr marL="973138" indent="-973138">
              <a:lnSpc>
                <a:spcPct val="80000"/>
              </a:lnSpc>
              <a:spcBef>
                <a:spcPts val="1200"/>
              </a:spcBef>
              <a:buFont typeface="Monotype Sorts"/>
              <a:buNone/>
              <a:tabLst>
                <a:tab pos="1031875" algn="l"/>
              </a:tabLst>
            </a:pPr>
            <a:r>
              <a:rPr lang="en-US" altLang="en-US" sz="1800" b="0" i="1"/>
              <a:t>				            k </a:t>
            </a:r>
            <a:r>
              <a:rPr lang="en-US" altLang="en-US" sz="1800" b="0">
                <a:latin typeface="Courier New" pitchFamily="49" charset="0"/>
              </a:rPr>
              <a:t>=1,</a:t>
            </a:r>
            <a:r>
              <a:rPr lang="en-US" altLang="en-US" sz="1800" b="0" i="1"/>
              <a:t>d</a:t>
            </a:r>
            <a:r>
              <a:rPr lang="en-US" altLang="en-US" sz="1800" b="0" baseline="-25000"/>
              <a:t>1</a:t>
            </a:r>
            <a:r>
              <a:rPr lang="en-US" altLang="en-US" sz="1800" b="0"/>
              <a:t> = </a:t>
            </a:r>
            <a:r>
              <a:rPr lang="en-US" altLang="en-US" sz="1800" b="0" i="1"/>
              <a:t>t</a:t>
            </a:r>
            <a:r>
              <a:rPr lang="en-US" altLang="en-US" sz="1800" b="0" baseline="-25000"/>
              <a:t>1</a:t>
            </a:r>
            <a:r>
              <a:rPr lang="en-US" altLang="en-US" sz="1800" b="0"/>
              <a:t>(</a:t>
            </a:r>
            <a:r>
              <a:rPr lang="en-US" altLang="en-US" sz="1800" b="0">
                <a:latin typeface="Courier New" pitchFamily="49" charset="0"/>
              </a:rPr>
              <a:t>_</a:t>
            </a:r>
            <a:r>
              <a:rPr lang="en-US" altLang="en-US" sz="1800" b="0"/>
              <a:t>)-</a:t>
            </a:r>
            <a:r>
              <a:rPr lang="en-US" altLang="en-US" sz="1800" b="0" i="1"/>
              <a:t>k</a:t>
            </a:r>
            <a:r>
              <a:rPr lang="en-US" altLang="en-US" sz="1800" b="0"/>
              <a:t> = 5</a:t>
            </a:r>
          </a:p>
          <a:p>
            <a:pPr marL="973138" indent="-973138">
              <a:lnSpc>
                <a:spcPct val="80000"/>
              </a:lnSpc>
              <a:spcBef>
                <a:spcPts val="1200"/>
              </a:spcBef>
              <a:buFont typeface="Monotype Sorts"/>
              <a:buNone/>
              <a:tabLst>
                <a:tab pos="1031875" algn="l"/>
              </a:tabLst>
            </a:pPr>
            <a:r>
              <a:rPr lang="en-US" altLang="en-US" sz="1800" b="0"/>
              <a:t>			    	            </a:t>
            </a:r>
            <a:r>
              <a:rPr lang="en-US" altLang="en-US" sz="1800" b="0" i="1"/>
              <a:t>d</a:t>
            </a:r>
            <a:r>
              <a:rPr lang="en-US" altLang="en-US" sz="1800" b="0" baseline="-25000"/>
              <a:t>2</a:t>
            </a:r>
            <a:r>
              <a:rPr lang="en-US" altLang="en-US" sz="1800" b="0"/>
              <a:t>(1) = 2, d=5</a:t>
            </a:r>
          </a:p>
          <a:p>
            <a:pPr marL="973138" indent="-973138">
              <a:lnSpc>
                <a:spcPct val="80000"/>
              </a:lnSpc>
              <a:spcBef>
                <a:spcPts val="1200"/>
              </a:spcBef>
              <a:buFont typeface="Monotype Sorts"/>
              <a:buNone/>
              <a:tabLst>
                <a:tab pos="1031875" algn="l"/>
              </a:tabLst>
            </a:pPr>
            <a:r>
              <a:rPr lang="en-US" altLang="en-US" sz="1800" b="0">
                <a:latin typeface="Courier New" pitchFamily="49" charset="0"/>
              </a:rPr>
              <a:t>						    B A O B A B </a:t>
            </a:r>
            <a:r>
              <a:rPr lang="en-US" altLang="en-US" sz="1800" b="0"/>
              <a:t>(success)</a:t>
            </a:r>
            <a:r>
              <a:rPr lang="en-US" altLang="en-US" sz="1200" b="0">
                <a:latin typeface="Courier New" pitchFamily="49" charset="0"/>
              </a:rPr>
              <a:t>			    </a:t>
            </a:r>
            <a:br>
              <a:rPr lang="en-US" altLang="en-US" sz="1200" b="0"/>
            </a:br>
            <a:endParaRPr lang="en-US" altLang="en-US" sz="1200" b="0"/>
          </a:p>
          <a:p>
            <a:pPr marL="973138" indent="-973138">
              <a:lnSpc>
                <a:spcPct val="80000"/>
              </a:lnSpc>
              <a:buFont typeface="Monotype Sorts"/>
              <a:buNone/>
              <a:tabLst>
                <a:tab pos="1031875" algn="l"/>
              </a:tabLst>
            </a:pPr>
            <a:r>
              <a:rPr lang="en-US" altLang="en-US" sz="1200" b="0"/>
              <a:t> </a:t>
            </a:r>
          </a:p>
        </p:txBody>
      </p:sp>
      <p:sp>
        <p:nvSpPr>
          <p:cNvPr id="24579" name="Rectangle 80"/>
          <p:cNvSpPr>
            <a:spLocks noChangeArrowheads="1"/>
          </p:cNvSpPr>
          <p:nvPr/>
        </p:nvSpPr>
        <p:spPr bwMode="auto">
          <a:xfrm>
            <a:off x="50800" y="4351338"/>
            <a:ext cx="2057400" cy="24384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817563"/>
            <a:ext cx="8610600" cy="685800"/>
          </a:xfrm>
        </p:spPr>
        <p:txBody>
          <a:bodyPr/>
          <a:lstStyle/>
          <a:p>
            <a:r>
              <a:rPr lang="en-US" altLang="en-US"/>
              <a:t>Example of Boyer-Moore Algorithm</a:t>
            </a:r>
          </a:p>
        </p:txBody>
      </p:sp>
      <p:grpSp>
        <p:nvGrpSpPr>
          <p:cNvPr id="24581" name="Group 4"/>
          <p:cNvGrpSpPr>
            <a:grpSpLocks/>
          </p:cNvGrpSpPr>
          <p:nvPr/>
        </p:nvGrpSpPr>
        <p:grpSpPr bwMode="auto">
          <a:xfrm>
            <a:off x="339725" y="1868488"/>
            <a:ext cx="7924800" cy="1036637"/>
            <a:chOff x="384" y="768"/>
            <a:chExt cx="5280" cy="864"/>
          </a:xfrm>
        </p:grpSpPr>
        <p:grpSp>
          <p:nvGrpSpPr>
            <p:cNvPr id="24624" name="Group 5"/>
            <p:cNvGrpSpPr>
              <a:grpSpLocks/>
            </p:cNvGrpSpPr>
            <p:nvPr/>
          </p:nvGrpSpPr>
          <p:grpSpPr bwMode="auto">
            <a:xfrm>
              <a:off x="384" y="768"/>
              <a:ext cx="5232" cy="864"/>
              <a:chOff x="384" y="768"/>
              <a:chExt cx="5232" cy="864"/>
            </a:xfrm>
          </p:grpSpPr>
          <p:grpSp>
            <p:nvGrpSpPr>
              <p:cNvPr id="24628" name="Group 6"/>
              <p:cNvGrpSpPr>
                <a:grpSpLocks/>
              </p:cNvGrpSpPr>
              <p:nvPr/>
            </p:nvGrpSpPr>
            <p:grpSpPr bwMode="auto">
              <a:xfrm>
                <a:off x="384" y="768"/>
                <a:ext cx="5040" cy="864"/>
                <a:chOff x="720" y="1824"/>
                <a:chExt cx="5040" cy="672"/>
              </a:xfrm>
            </p:grpSpPr>
            <p:sp>
              <p:nvSpPr>
                <p:cNvPr id="24630" name="Rectangle 7"/>
                <p:cNvSpPr>
                  <a:spLocks noChangeArrowheads="1"/>
                </p:cNvSpPr>
                <p:nvPr/>
              </p:nvSpPr>
              <p:spPr bwMode="auto">
                <a:xfrm>
                  <a:off x="720" y="1824"/>
                  <a:ext cx="5040" cy="336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 b="1" i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 b="1" i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 b="1" i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 b="1" i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 b="1" i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 i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 i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 i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 i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solidFill>
                        <a:schemeClr val="bg2"/>
                      </a:solidFill>
                      <a:latin typeface="Courier New" pitchFamily="49" charset="0"/>
                    </a:rPr>
                    <a:t>A B C D E F G H I J K L M N O P Q R S T U V W X Y Z</a:t>
                  </a:r>
                </a:p>
              </p:txBody>
            </p:sp>
            <p:sp>
              <p:nvSpPr>
                <p:cNvPr id="24631" name="Rectangle 8"/>
                <p:cNvSpPr>
                  <a:spLocks noChangeArrowheads="1"/>
                </p:cNvSpPr>
                <p:nvPr/>
              </p:nvSpPr>
              <p:spPr bwMode="auto">
                <a:xfrm>
                  <a:off x="720" y="2160"/>
                  <a:ext cx="5040" cy="336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 b="1" i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 b="1" i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 b="1" i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 b="1" i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 b="1" i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 i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 i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 i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 i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solidFill>
                        <a:schemeClr val="bg2"/>
                      </a:solidFill>
                      <a:latin typeface="Courier New" pitchFamily="49" charset="0"/>
                    </a:rPr>
                    <a:t>1 2 6 6 6 6 6 6 6 6 6 6 6 6 3 6 6 6 6 6 6 6 6 6 6 6</a:t>
                  </a:r>
                  <a:endParaRPr lang="en-US" altLang="en-US" sz="4000"/>
                </a:p>
              </p:txBody>
            </p:sp>
            <p:sp>
              <p:nvSpPr>
                <p:cNvPr id="24632" name="Line 9"/>
                <p:cNvSpPr>
                  <a:spLocks noChangeShapeType="1"/>
                </p:cNvSpPr>
                <p:nvPr/>
              </p:nvSpPr>
              <p:spPr bwMode="auto">
                <a:xfrm>
                  <a:off x="936" y="1824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33" name="Line 10"/>
                <p:cNvSpPr>
                  <a:spLocks noChangeShapeType="1"/>
                </p:cNvSpPr>
                <p:nvPr/>
              </p:nvSpPr>
              <p:spPr bwMode="auto">
                <a:xfrm>
                  <a:off x="2856" y="1824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34" name="Line 11"/>
                <p:cNvSpPr>
                  <a:spLocks noChangeShapeType="1"/>
                </p:cNvSpPr>
                <p:nvPr/>
              </p:nvSpPr>
              <p:spPr bwMode="auto">
                <a:xfrm>
                  <a:off x="3048" y="1824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35" name="Line 12"/>
                <p:cNvSpPr>
                  <a:spLocks noChangeShapeType="1"/>
                </p:cNvSpPr>
                <p:nvPr/>
              </p:nvSpPr>
              <p:spPr bwMode="auto">
                <a:xfrm>
                  <a:off x="3432" y="1824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36" name="Line 13"/>
                <p:cNvSpPr>
                  <a:spLocks noChangeShapeType="1"/>
                </p:cNvSpPr>
                <p:nvPr/>
              </p:nvSpPr>
              <p:spPr bwMode="auto">
                <a:xfrm>
                  <a:off x="3624" y="1824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37" name="Line 14"/>
                <p:cNvSpPr>
                  <a:spLocks noChangeShapeType="1"/>
                </p:cNvSpPr>
                <p:nvPr/>
              </p:nvSpPr>
              <p:spPr bwMode="auto">
                <a:xfrm>
                  <a:off x="3816" y="1824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38" name="Line 15"/>
                <p:cNvSpPr>
                  <a:spLocks noChangeShapeType="1"/>
                </p:cNvSpPr>
                <p:nvPr/>
              </p:nvSpPr>
              <p:spPr bwMode="auto">
                <a:xfrm>
                  <a:off x="4008" y="1824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39" name="Line 16"/>
                <p:cNvSpPr>
                  <a:spLocks noChangeShapeType="1"/>
                </p:cNvSpPr>
                <p:nvPr/>
              </p:nvSpPr>
              <p:spPr bwMode="auto">
                <a:xfrm>
                  <a:off x="4200" y="1824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40" name="Line 17"/>
                <p:cNvSpPr>
                  <a:spLocks noChangeShapeType="1"/>
                </p:cNvSpPr>
                <p:nvPr/>
              </p:nvSpPr>
              <p:spPr bwMode="auto">
                <a:xfrm>
                  <a:off x="4392" y="1824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41" name="Line 18"/>
                <p:cNvSpPr>
                  <a:spLocks noChangeShapeType="1"/>
                </p:cNvSpPr>
                <p:nvPr/>
              </p:nvSpPr>
              <p:spPr bwMode="auto">
                <a:xfrm>
                  <a:off x="4584" y="1824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42" name="Line 19"/>
                <p:cNvSpPr>
                  <a:spLocks noChangeShapeType="1"/>
                </p:cNvSpPr>
                <p:nvPr/>
              </p:nvSpPr>
              <p:spPr bwMode="auto">
                <a:xfrm>
                  <a:off x="4776" y="1824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43" name="Line 20"/>
                <p:cNvSpPr>
                  <a:spLocks noChangeShapeType="1"/>
                </p:cNvSpPr>
                <p:nvPr/>
              </p:nvSpPr>
              <p:spPr bwMode="auto">
                <a:xfrm>
                  <a:off x="4968" y="1824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44" name="Line 21"/>
                <p:cNvSpPr>
                  <a:spLocks noChangeShapeType="1"/>
                </p:cNvSpPr>
                <p:nvPr/>
              </p:nvSpPr>
              <p:spPr bwMode="auto">
                <a:xfrm>
                  <a:off x="5160" y="1824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45" name="Line 22"/>
                <p:cNvSpPr>
                  <a:spLocks noChangeShapeType="1"/>
                </p:cNvSpPr>
                <p:nvPr/>
              </p:nvSpPr>
              <p:spPr bwMode="auto">
                <a:xfrm>
                  <a:off x="5352" y="1824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46" name="Line 23"/>
                <p:cNvSpPr>
                  <a:spLocks noChangeShapeType="1"/>
                </p:cNvSpPr>
                <p:nvPr/>
              </p:nvSpPr>
              <p:spPr bwMode="auto">
                <a:xfrm>
                  <a:off x="5544" y="1824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47" name="Line 24"/>
                <p:cNvSpPr>
                  <a:spLocks noChangeShapeType="1"/>
                </p:cNvSpPr>
                <p:nvPr/>
              </p:nvSpPr>
              <p:spPr bwMode="auto">
                <a:xfrm>
                  <a:off x="2664" y="1824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48" name="Line 25"/>
                <p:cNvSpPr>
                  <a:spLocks noChangeShapeType="1"/>
                </p:cNvSpPr>
                <p:nvPr/>
              </p:nvSpPr>
              <p:spPr bwMode="auto">
                <a:xfrm>
                  <a:off x="2472" y="1824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49" name="Line 26"/>
                <p:cNvSpPr>
                  <a:spLocks noChangeShapeType="1"/>
                </p:cNvSpPr>
                <p:nvPr/>
              </p:nvSpPr>
              <p:spPr bwMode="auto">
                <a:xfrm>
                  <a:off x="2280" y="1824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50" name="Line 27"/>
                <p:cNvSpPr>
                  <a:spLocks noChangeShapeType="1"/>
                </p:cNvSpPr>
                <p:nvPr/>
              </p:nvSpPr>
              <p:spPr bwMode="auto">
                <a:xfrm>
                  <a:off x="2088" y="1824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51" name="Line 28"/>
                <p:cNvSpPr>
                  <a:spLocks noChangeShapeType="1"/>
                </p:cNvSpPr>
                <p:nvPr/>
              </p:nvSpPr>
              <p:spPr bwMode="auto">
                <a:xfrm>
                  <a:off x="1896" y="1824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52" name="Line 29"/>
                <p:cNvSpPr>
                  <a:spLocks noChangeShapeType="1"/>
                </p:cNvSpPr>
                <p:nvPr/>
              </p:nvSpPr>
              <p:spPr bwMode="auto">
                <a:xfrm>
                  <a:off x="1704" y="1824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53" name="Line 30"/>
                <p:cNvSpPr>
                  <a:spLocks noChangeShapeType="1"/>
                </p:cNvSpPr>
                <p:nvPr/>
              </p:nvSpPr>
              <p:spPr bwMode="auto">
                <a:xfrm>
                  <a:off x="1512" y="1824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54" name="Line 31"/>
                <p:cNvSpPr>
                  <a:spLocks noChangeShapeType="1"/>
                </p:cNvSpPr>
                <p:nvPr/>
              </p:nvSpPr>
              <p:spPr bwMode="auto">
                <a:xfrm>
                  <a:off x="1320" y="1824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55" name="Line 32"/>
                <p:cNvSpPr>
                  <a:spLocks noChangeShapeType="1"/>
                </p:cNvSpPr>
                <p:nvPr/>
              </p:nvSpPr>
              <p:spPr bwMode="auto">
                <a:xfrm>
                  <a:off x="1128" y="1824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56" name="Line 33"/>
                <p:cNvSpPr>
                  <a:spLocks noChangeShapeType="1"/>
                </p:cNvSpPr>
                <p:nvPr/>
              </p:nvSpPr>
              <p:spPr bwMode="auto">
                <a:xfrm>
                  <a:off x="3216" y="1824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4629" name="Rectangle 34"/>
              <p:cNvSpPr>
                <a:spLocks noChangeArrowheads="1"/>
              </p:cNvSpPr>
              <p:nvPr/>
            </p:nvSpPr>
            <p:spPr bwMode="auto">
              <a:xfrm>
                <a:off x="5424" y="768"/>
                <a:ext cx="192" cy="86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 b="1" i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 b="1" i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 b="1" i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 b="1" i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 b="1" i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i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i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i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i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24625" name="Line 35"/>
            <p:cNvSpPr>
              <a:spLocks noChangeShapeType="1"/>
            </p:cNvSpPr>
            <p:nvPr/>
          </p:nvSpPr>
          <p:spPr bwMode="auto">
            <a:xfrm>
              <a:off x="5424" y="1200"/>
              <a:ext cx="192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6" name="Text Box 36"/>
            <p:cNvSpPr txBox="1">
              <a:spLocks noChangeArrowheads="1"/>
            </p:cNvSpPr>
            <p:nvPr/>
          </p:nvSpPr>
          <p:spPr bwMode="auto">
            <a:xfrm>
              <a:off x="5376" y="7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solidFill>
                    <a:schemeClr val="bg2"/>
                  </a:solidFill>
                </a:rPr>
                <a:t>_</a:t>
              </a:r>
            </a:p>
          </p:txBody>
        </p:sp>
        <p:sp>
          <p:nvSpPr>
            <p:cNvPr id="24627" name="Text Box 37"/>
            <p:cNvSpPr txBox="1">
              <a:spLocks noChangeArrowheads="1"/>
            </p:cNvSpPr>
            <p:nvPr/>
          </p:nvSpPr>
          <p:spPr bwMode="auto">
            <a:xfrm>
              <a:off x="5424" y="1296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>
                  <a:solidFill>
                    <a:schemeClr val="bg2"/>
                  </a:solidFill>
                  <a:latin typeface="Courier New" pitchFamily="49" charset="0"/>
                </a:rPr>
                <a:t>6</a:t>
              </a:r>
            </a:p>
          </p:txBody>
        </p:sp>
      </p:grpSp>
      <p:graphicFrame>
        <p:nvGraphicFramePr>
          <p:cNvPr id="433246" name="Group 94"/>
          <p:cNvGraphicFramePr>
            <a:graphicFrameLocks noGrp="1"/>
          </p:cNvGraphicFramePr>
          <p:nvPr>
            <p:ph sz="half" idx="2"/>
          </p:nvPr>
        </p:nvGraphicFramePr>
        <p:xfrm>
          <a:off x="50800" y="4351338"/>
          <a:ext cx="2057400" cy="24130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</a:rPr>
                        <a:t> 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</a:rPr>
                        <a:t>pattern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1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urier New" pitchFamily="49" charset="0"/>
                        </a:rPr>
                        <a:t>BAO</a:t>
                      </a: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urier New" pitchFamily="49" charset="0"/>
                        </a:rPr>
                        <a:t>AOB</a:t>
                      </a: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urier New" pitchFamily="49" charset="0"/>
                        </a:rPr>
                        <a:t>AB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</a:rPr>
                        <a:t>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urier New" pitchFamily="49" charset="0"/>
                        </a:rPr>
                        <a:t>AO</a:t>
                      </a: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urier New" pitchFamily="49" charset="0"/>
                        </a:rPr>
                        <a:t>BAB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</a:rPr>
                        <a:t>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</a:rPr>
                        <a:t> 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urier New" pitchFamily="49" charset="0"/>
                        </a:rPr>
                        <a:t>OBAB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</a:rPr>
                        <a:t>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</a:rPr>
                        <a:t>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urier New" pitchFamily="49" charset="0"/>
                        </a:rPr>
                        <a:t>BAOBAB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</a:rPr>
                        <a:t>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612" name="Line 87"/>
          <p:cNvSpPr>
            <a:spLocks noChangeShapeType="1"/>
          </p:cNvSpPr>
          <p:nvPr/>
        </p:nvSpPr>
        <p:spPr bwMode="auto">
          <a:xfrm>
            <a:off x="2108200" y="4351338"/>
            <a:ext cx="0" cy="2438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3" name="Line 88"/>
          <p:cNvSpPr>
            <a:spLocks noChangeShapeType="1"/>
          </p:cNvSpPr>
          <p:nvPr/>
        </p:nvSpPr>
        <p:spPr bwMode="auto">
          <a:xfrm>
            <a:off x="50800" y="4351338"/>
            <a:ext cx="0" cy="2438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4" name="TextBox 1"/>
          <p:cNvSpPr txBox="1">
            <a:spLocks noChangeArrowheads="1"/>
          </p:cNvSpPr>
          <p:nvPr/>
        </p:nvSpPr>
        <p:spPr bwMode="auto">
          <a:xfrm>
            <a:off x="128588" y="1530350"/>
            <a:ext cx="2487612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000" b="0"/>
              <a:t>Bad-symbol shift table</a:t>
            </a:r>
          </a:p>
        </p:txBody>
      </p:sp>
      <p:sp>
        <p:nvSpPr>
          <p:cNvPr id="24615" name="TextBox 55"/>
          <p:cNvSpPr txBox="1">
            <a:spLocks noChangeArrowheads="1"/>
          </p:cNvSpPr>
          <p:nvPr/>
        </p:nvSpPr>
        <p:spPr bwMode="auto">
          <a:xfrm>
            <a:off x="-47625" y="3989388"/>
            <a:ext cx="2587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000" b="0"/>
              <a:t>good-symbol shift table</a:t>
            </a:r>
          </a:p>
        </p:txBody>
      </p:sp>
      <p:sp>
        <p:nvSpPr>
          <p:cNvPr id="24616" name="Oval 3"/>
          <p:cNvSpPr>
            <a:spLocks noChangeArrowheads="1"/>
          </p:cNvSpPr>
          <p:nvPr/>
        </p:nvSpPr>
        <p:spPr bwMode="auto">
          <a:xfrm>
            <a:off x="2651125" y="2905125"/>
            <a:ext cx="163513" cy="7540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17" name="Oval 57"/>
          <p:cNvSpPr>
            <a:spLocks noChangeArrowheads="1"/>
          </p:cNvSpPr>
          <p:nvPr/>
        </p:nvSpPr>
        <p:spPr bwMode="auto">
          <a:xfrm>
            <a:off x="3751263" y="3006725"/>
            <a:ext cx="163512" cy="9953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18" name="Oval 58"/>
          <p:cNvSpPr>
            <a:spLocks noChangeArrowheads="1"/>
          </p:cNvSpPr>
          <p:nvPr/>
        </p:nvSpPr>
        <p:spPr bwMode="auto">
          <a:xfrm>
            <a:off x="5364163" y="2992438"/>
            <a:ext cx="198437" cy="21653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19" name="TextBox 4"/>
          <p:cNvSpPr txBox="1">
            <a:spLocks noChangeArrowheads="1"/>
          </p:cNvSpPr>
          <p:nvPr/>
        </p:nvSpPr>
        <p:spPr bwMode="auto">
          <a:xfrm>
            <a:off x="7008813" y="3259138"/>
            <a:ext cx="1373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000" b="0"/>
              <a:t>1 matching</a:t>
            </a:r>
          </a:p>
        </p:txBody>
      </p:sp>
      <p:sp>
        <p:nvSpPr>
          <p:cNvPr id="24620" name="TextBox 60"/>
          <p:cNvSpPr txBox="1">
            <a:spLocks noChangeArrowheads="1"/>
          </p:cNvSpPr>
          <p:nvPr/>
        </p:nvSpPr>
        <p:spPr bwMode="auto">
          <a:xfrm>
            <a:off x="7008813" y="3578225"/>
            <a:ext cx="1373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000" b="0"/>
              <a:t>3 matching</a:t>
            </a:r>
          </a:p>
        </p:txBody>
      </p:sp>
      <p:sp>
        <p:nvSpPr>
          <p:cNvPr id="24621" name="TextBox 61"/>
          <p:cNvSpPr txBox="1">
            <a:spLocks noChangeArrowheads="1"/>
          </p:cNvSpPr>
          <p:nvPr/>
        </p:nvSpPr>
        <p:spPr bwMode="auto">
          <a:xfrm>
            <a:off x="6991350" y="4756150"/>
            <a:ext cx="1330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000" b="0"/>
              <a:t>2 matching</a:t>
            </a:r>
          </a:p>
        </p:txBody>
      </p:sp>
      <p:sp>
        <p:nvSpPr>
          <p:cNvPr id="24622" name="TextBox 62"/>
          <p:cNvSpPr txBox="1">
            <a:spLocks noChangeArrowheads="1"/>
          </p:cNvSpPr>
          <p:nvPr/>
        </p:nvSpPr>
        <p:spPr bwMode="auto">
          <a:xfrm>
            <a:off x="6991350" y="6194425"/>
            <a:ext cx="1330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000" b="0"/>
              <a:t>6 matching</a:t>
            </a:r>
          </a:p>
        </p:txBody>
      </p:sp>
      <p:sp>
        <p:nvSpPr>
          <p:cNvPr id="24623" name="TextBox 5"/>
          <p:cNvSpPr txBox="1">
            <a:spLocks noChangeArrowheads="1"/>
          </p:cNvSpPr>
          <p:nvPr/>
        </p:nvSpPr>
        <p:spPr bwMode="auto">
          <a:xfrm>
            <a:off x="2392363" y="6394450"/>
            <a:ext cx="39925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/>
              <a:t>Total: 12 matching operations</a:t>
            </a:r>
          </a:p>
        </p:txBody>
      </p:sp>
    </p:spTree>
    <p:extLst>
      <p:ext uri="{BB962C8B-B14F-4D97-AF65-F5344CB8AC3E}">
        <p14:creationId xmlns:p14="http://schemas.microsoft.com/office/powerpoint/2010/main" val="574876481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009650"/>
            <a:ext cx="8610600" cy="5210175"/>
          </a:xfrm>
        </p:spPr>
        <p:txBody>
          <a:bodyPr/>
          <a:lstStyle/>
          <a:p>
            <a:pPr marL="973138" indent="-973138">
              <a:buFont typeface="Monotype Sorts"/>
              <a:buNone/>
              <a:tabLst>
                <a:tab pos="1031875" algn="l"/>
              </a:tabLst>
            </a:pPr>
            <a:endParaRPr lang="en-US" altLang="en-US" sz="1600" dirty="0"/>
          </a:p>
          <a:p>
            <a:pPr marL="973138" indent="-973138">
              <a:buFont typeface="Monotype Sorts"/>
              <a:buNone/>
              <a:tabLst>
                <a:tab pos="1031875" algn="l"/>
              </a:tabLst>
            </a:pPr>
            <a:r>
              <a:rPr lang="en-US" altLang="en-US" sz="2400" dirty="0"/>
              <a:t>Pattern: ABBB</a:t>
            </a:r>
          </a:p>
          <a:p>
            <a:pPr marL="973138" indent="-973138">
              <a:buFont typeface="Monotype Sorts"/>
              <a:buNone/>
              <a:tabLst>
                <a:tab pos="1031875" algn="l"/>
              </a:tabLst>
            </a:pPr>
            <a:endParaRPr lang="en-US" altLang="en-US" sz="1800" dirty="0">
              <a:latin typeface="Courier New" pitchFamily="49" charset="0"/>
            </a:endParaRPr>
          </a:p>
          <a:p>
            <a:pPr marL="973138" indent="-973138">
              <a:spcBef>
                <a:spcPts val="1200"/>
              </a:spcBef>
              <a:buFont typeface="Monotype Sorts"/>
              <a:buNone/>
              <a:tabLst>
                <a:tab pos="1031875" algn="l"/>
              </a:tabLst>
            </a:pPr>
            <a:endParaRPr lang="en-US" altLang="en-US" sz="1800" b="0" dirty="0">
              <a:latin typeface="Courier New" pitchFamily="49" charset="0"/>
            </a:endParaRPr>
          </a:p>
          <a:p>
            <a:pPr marL="973138" indent="-973138">
              <a:spcBef>
                <a:spcPts val="1200"/>
              </a:spcBef>
              <a:buFont typeface="Monotype Sorts"/>
              <a:buNone/>
              <a:tabLst>
                <a:tab pos="1031875" algn="l"/>
              </a:tabLst>
            </a:pPr>
            <a:r>
              <a:rPr lang="en-US" altLang="en-US" sz="1800" b="0" dirty="0">
                <a:latin typeface="Courier New" pitchFamily="49" charset="0"/>
              </a:rPr>
              <a:t>     </a:t>
            </a:r>
          </a:p>
          <a:p>
            <a:pPr marL="973138" indent="-973138">
              <a:lnSpc>
                <a:spcPct val="80000"/>
              </a:lnSpc>
              <a:buFont typeface="Monotype Sorts"/>
              <a:buNone/>
              <a:tabLst>
                <a:tab pos="1031875" algn="l"/>
              </a:tabLst>
            </a:pPr>
            <a:r>
              <a:rPr lang="en-US" altLang="en-US" sz="1200" b="0" dirty="0"/>
              <a:t> </a:t>
            </a: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817563"/>
            <a:ext cx="8610600" cy="685800"/>
          </a:xfrm>
        </p:spPr>
        <p:txBody>
          <a:bodyPr/>
          <a:lstStyle/>
          <a:p>
            <a:r>
              <a:rPr lang="en-US" altLang="en-US" dirty="0"/>
              <a:t>Compare BM with </a:t>
            </a:r>
            <a:r>
              <a:rPr lang="en-US" altLang="en-US" dirty="0" err="1"/>
              <a:t>Horpool’s</a:t>
            </a:r>
            <a:endParaRPr lang="en-US" altLang="en-US" dirty="0"/>
          </a:p>
        </p:txBody>
      </p:sp>
      <p:sp>
        <p:nvSpPr>
          <p:cNvPr id="24614" name="TextBox 1"/>
          <p:cNvSpPr txBox="1">
            <a:spLocks noChangeArrowheads="1"/>
          </p:cNvSpPr>
          <p:nvPr/>
        </p:nvSpPr>
        <p:spPr bwMode="auto">
          <a:xfrm>
            <a:off x="117122" y="1915752"/>
            <a:ext cx="2487612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000" b="0" dirty="0"/>
              <a:t>Bad-symbol shift table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2647663" y="1922849"/>
          <a:ext cx="434368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9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9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_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894168" y="3467405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54690" y="3429000"/>
            <a:ext cx="795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7122" y="2803387"/>
            <a:ext cx="2274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</a:t>
            </a:r>
            <a:r>
              <a:rPr lang="en-US" dirty="0" err="1"/>
              <a:t>Horpool’s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883650" y="3890665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34752" y="3890665"/>
            <a:ext cx="1412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 comparisons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5570530" y="3451885"/>
            <a:ext cx="307240" cy="193577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4752" y="4290450"/>
            <a:ext cx="1412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 comparisons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4752" y="4637397"/>
            <a:ext cx="1412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 comparisons</a:t>
            </a:r>
          </a:p>
        </p:txBody>
      </p:sp>
      <p:sp>
        <p:nvSpPr>
          <p:cNvPr id="20" name="Oval 19"/>
          <p:cNvSpPr/>
          <p:nvPr/>
        </p:nvSpPr>
        <p:spPr bwMode="auto">
          <a:xfrm>
            <a:off x="4341570" y="3487412"/>
            <a:ext cx="307240" cy="114159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3774262" y="3491335"/>
            <a:ext cx="307240" cy="806505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4956050" y="3451885"/>
            <a:ext cx="307240" cy="193577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1210" y="4986358"/>
            <a:ext cx="13324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 comparison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7880" y="5398062"/>
            <a:ext cx="1412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 comparisons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4881" y="6078945"/>
            <a:ext cx="3952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total of 17 comparisons</a:t>
            </a:r>
          </a:p>
        </p:txBody>
      </p:sp>
    </p:spTree>
    <p:extLst>
      <p:ext uri="{BB962C8B-B14F-4D97-AF65-F5344CB8AC3E}">
        <p14:creationId xmlns:p14="http://schemas.microsoft.com/office/powerpoint/2010/main" val="2793548979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009650"/>
            <a:ext cx="8610600" cy="5210175"/>
          </a:xfrm>
        </p:spPr>
        <p:txBody>
          <a:bodyPr/>
          <a:lstStyle/>
          <a:p>
            <a:pPr marL="973138" indent="-973138">
              <a:buFont typeface="Monotype Sorts"/>
              <a:buNone/>
              <a:tabLst>
                <a:tab pos="1031875" algn="l"/>
              </a:tabLst>
            </a:pPr>
            <a:endParaRPr lang="en-US" altLang="en-US" sz="1600" dirty="0"/>
          </a:p>
          <a:p>
            <a:pPr marL="973138" indent="-973138">
              <a:buFont typeface="Monotype Sorts"/>
              <a:buNone/>
              <a:tabLst>
                <a:tab pos="1031875" algn="l"/>
              </a:tabLst>
            </a:pPr>
            <a:r>
              <a:rPr lang="en-US" altLang="en-US" sz="2400" dirty="0"/>
              <a:t>Pattern: ABBB</a:t>
            </a:r>
          </a:p>
          <a:p>
            <a:pPr marL="973138" indent="-973138">
              <a:buFont typeface="Monotype Sorts"/>
              <a:buNone/>
              <a:tabLst>
                <a:tab pos="1031875" algn="l"/>
              </a:tabLst>
            </a:pPr>
            <a:endParaRPr lang="en-US" altLang="en-US" sz="1800" dirty="0">
              <a:latin typeface="Courier New" pitchFamily="49" charset="0"/>
            </a:endParaRPr>
          </a:p>
          <a:p>
            <a:pPr marL="973138" indent="-973138">
              <a:spcBef>
                <a:spcPts val="1200"/>
              </a:spcBef>
              <a:buFont typeface="Monotype Sorts"/>
              <a:buNone/>
              <a:tabLst>
                <a:tab pos="1031875" algn="l"/>
              </a:tabLst>
            </a:pPr>
            <a:endParaRPr lang="en-US" altLang="en-US" sz="1800" b="0" dirty="0">
              <a:latin typeface="Courier New" pitchFamily="49" charset="0"/>
            </a:endParaRPr>
          </a:p>
          <a:p>
            <a:pPr marL="973138" indent="-973138">
              <a:spcBef>
                <a:spcPts val="1200"/>
              </a:spcBef>
              <a:buFont typeface="Monotype Sorts"/>
              <a:buNone/>
              <a:tabLst>
                <a:tab pos="1031875" algn="l"/>
              </a:tabLst>
            </a:pPr>
            <a:r>
              <a:rPr lang="en-US" altLang="en-US" sz="1800" b="0" dirty="0">
                <a:latin typeface="Courier New" pitchFamily="49" charset="0"/>
              </a:rPr>
              <a:t>     </a:t>
            </a:r>
          </a:p>
          <a:p>
            <a:pPr marL="973138" indent="-973138">
              <a:lnSpc>
                <a:spcPct val="80000"/>
              </a:lnSpc>
              <a:buFont typeface="Monotype Sorts"/>
              <a:buNone/>
              <a:tabLst>
                <a:tab pos="1031875" algn="l"/>
              </a:tabLst>
            </a:pPr>
            <a:r>
              <a:rPr lang="en-US" altLang="en-US" sz="1200" b="0" dirty="0"/>
              <a:t> </a:t>
            </a: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817563"/>
            <a:ext cx="8610600" cy="685800"/>
          </a:xfrm>
        </p:spPr>
        <p:txBody>
          <a:bodyPr/>
          <a:lstStyle/>
          <a:p>
            <a:r>
              <a:rPr lang="en-US" altLang="en-US" dirty="0"/>
              <a:t>Compare BM with </a:t>
            </a:r>
            <a:r>
              <a:rPr lang="en-US" altLang="en-US" dirty="0" err="1"/>
              <a:t>Horpool’s</a:t>
            </a:r>
            <a:endParaRPr lang="en-US" altLang="en-US" dirty="0"/>
          </a:p>
        </p:txBody>
      </p:sp>
      <p:graphicFrame>
        <p:nvGraphicFramePr>
          <p:cNvPr id="433246" name="Group 9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18188842"/>
              </p:ext>
            </p:extLst>
          </p:nvPr>
        </p:nvGraphicFramePr>
        <p:xfrm>
          <a:off x="86603" y="2780195"/>
          <a:ext cx="2057400" cy="162052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</a:rPr>
                        <a:t> 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</a:rPr>
                        <a:t>pattern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1" lang="en-US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urier New" pitchFamily="49" charset="0"/>
                        </a:rPr>
                        <a:t>ABB</a:t>
                      </a: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itchFamily="18" charset="0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highlight>
                            <a:srgbClr val="FFFF00"/>
                          </a:highlight>
                          <a:latin typeface="Courier New" pitchFamily="49" charset="0"/>
                        </a:rPr>
                        <a:t>AB</a:t>
                      </a: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highlight>
                            <a:srgbClr val="FFFF00"/>
                          </a:highlight>
                          <a:latin typeface="Courier New" pitchFamily="49" charset="0"/>
                        </a:rPr>
                        <a:t>BB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itchFamily="18" charset="0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urier New" pitchFamily="49" charset="0"/>
                        </a:rPr>
                        <a:t>BBB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614" name="TextBox 1"/>
          <p:cNvSpPr txBox="1">
            <a:spLocks noChangeArrowheads="1"/>
          </p:cNvSpPr>
          <p:nvPr/>
        </p:nvSpPr>
        <p:spPr bwMode="auto">
          <a:xfrm>
            <a:off x="117122" y="1915752"/>
            <a:ext cx="2487612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000" b="0" dirty="0"/>
              <a:t>Bad-symbol shift table</a:t>
            </a:r>
          </a:p>
        </p:txBody>
      </p:sp>
      <p:sp>
        <p:nvSpPr>
          <p:cNvPr id="24615" name="TextBox 55"/>
          <p:cNvSpPr txBox="1">
            <a:spLocks noChangeArrowheads="1"/>
          </p:cNvSpPr>
          <p:nvPr/>
        </p:nvSpPr>
        <p:spPr bwMode="auto">
          <a:xfrm>
            <a:off x="-11822" y="2418245"/>
            <a:ext cx="2587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000" b="0"/>
              <a:t>good-symbol shift table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2647663" y="1922849"/>
          <a:ext cx="434368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9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9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_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498130" y="445437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>
            <p:extLst/>
          </p:nvPr>
        </p:nvGraphicFramePr>
        <p:xfrm>
          <a:off x="2498130" y="487763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8" name="Oval 57"/>
          <p:cNvSpPr/>
          <p:nvPr/>
        </p:nvSpPr>
        <p:spPr bwMode="auto">
          <a:xfrm>
            <a:off x="2542287" y="4427530"/>
            <a:ext cx="307240" cy="806505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98" y="4772370"/>
            <a:ext cx="2247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800" b="0" dirty="0"/>
              <a:t>d</a:t>
            </a:r>
            <a:r>
              <a:rPr lang="en-US" altLang="en-US" sz="1800" b="0" baseline="-25000" dirty="0"/>
              <a:t>1</a:t>
            </a:r>
            <a:r>
              <a:rPr lang="en-US" altLang="en-US" sz="1800" b="0" dirty="0"/>
              <a:t> = t</a:t>
            </a:r>
            <a:r>
              <a:rPr lang="en-US" altLang="en-US" sz="1800" b="0" baseline="-25000" dirty="0"/>
              <a:t>1</a:t>
            </a:r>
            <a:r>
              <a:rPr lang="en-US" altLang="en-US" sz="1800" b="0" dirty="0"/>
              <a:t>(</a:t>
            </a:r>
            <a:r>
              <a:rPr lang="en-US" altLang="en-US" sz="1800" b="0" dirty="0">
                <a:latin typeface="Courier New" pitchFamily="49" charset="0"/>
              </a:rPr>
              <a:t>C</a:t>
            </a:r>
            <a:r>
              <a:rPr lang="en-US" altLang="en-US" sz="1800" b="0" dirty="0"/>
              <a:t>)-k = 4-3=1</a:t>
            </a:r>
            <a:r>
              <a:rPr lang="en-US" altLang="en-US" sz="1800" b="0" dirty="0">
                <a:latin typeface="Courier New" pitchFamily="49" charset="0"/>
              </a:rPr>
              <a:t> </a:t>
            </a:r>
            <a:endParaRPr lang="en-US" sz="1800" dirty="0"/>
          </a:p>
        </p:txBody>
      </p:sp>
      <p:sp>
        <p:nvSpPr>
          <p:cNvPr id="60" name="Rectangle 59"/>
          <p:cNvSpPr/>
          <p:nvPr/>
        </p:nvSpPr>
        <p:spPr>
          <a:xfrm>
            <a:off x="4898" y="5049369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800" b="0" dirty="0"/>
              <a:t>d</a:t>
            </a:r>
            <a:r>
              <a:rPr lang="en-US" altLang="en-US" sz="1800" b="0" baseline="-25000" dirty="0"/>
              <a:t>2</a:t>
            </a:r>
            <a:r>
              <a:rPr lang="en-US" altLang="en-US" sz="1800" b="0" dirty="0"/>
              <a:t> = 4</a:t>
            </a:r>
            <a:endParaRPr lang="en-US" sz="180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0" y="4830782"/>
            <a:ext cx="2114080" cy="58791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 bwMode="auto">
          <a:xfrm flipV="1">
            <a:off x="2114080" y="5049369"/>
            <a:ext cx="345645" cy="753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4" name="Rectangle 63"/>
          <p:cNvSpPr/>
          <p:nvPr/>
        </p:nvSpPr>
        <p:spPr>
          <a:xfrm>
            <a:off x="-11822" y="5556226"/>
            <a:ext cx="2247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800" b="0" dirty="0"/>
              <a:t>d</a:t>
            </a:r>
            <a:r>
              <a:rPr lang="en-US" altLang="en-US" sz="1800" b="0" baseline="-25000" dirty="0"/>
              <a:t>1</a:t>
            </a:r>
            <a:r>
              <a:rPr lang="en-US" altLang="en-US" sz="1800" b="0" dirty="0"/>
              <a:t> = t</a:t>
            </a:r>
            <a:r>
              <a:rPr lang="en-US" altLang="en-US" sz="1800" b="0" baseline="-25000" dirty="0"/>
              <a:t>1</a:t>
            </a:r>
            <a:r>
              <a:rPr lang="en-US" altLang="en-US" sz="1800" b="0" dirty="0"/>
              <a:t>(</a:t>
            </a:r>
            <a:r>
              <a:rPr lang="en-US" altLang="en-US" sz="1800" b="0" dirty="0">
                <a:latin typeface="Courier New" pitchFamily="49" charset="0"/>
              </a:rPr>
              <a:t>A</a:t>
            </a:r>
            <a:r>
              <a:rPr lang="en-US" altLang="en-US" sz="1800" b="0" dirty="0"/>
              <a:t>)-k = 3-1=2</a:t>
            </a:r>
            <a:r>
              <a:rPr lang="en-US" altLang="en-US" sz="1800" b="0" dirty="0">
                <a:latin typeface="Courier New" pitchFamily="49" charset="0"/>
              </a:rPr>
              <a:t> </a:t>
            </a:r>
            <a:endParaRPr lang="en-US" sz="1800" dirty="0"/>
          </a:p>
        </p:txBody>
      </p:sp>
      <p:sp>
        <p:nvSpPr>
          <p:cNvPr id="65" name="Rectangle 64"/>
          <p:cNvSpPr/>
          <p:nvPr/>
        </p:nvSpPr>
        <p:spPr>
          <a:xfrm>
            <a:off x="-11822" y="5833225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800" b="0" dirty="0"/>
              <a:t>d</a:t>
            </a:r>
            <a:r>
              <a:rPr lang="en-US" altLang="en-US" sz="1800" b="0" baseline="-25000" dirty="0"/>
              <a:t>2</a:t>
            </a:r>
            <a:r>
              <a:rPr lang="en-US" altLang="en-US" sz="1800" b="0" dirty="0"/>
              <a:t> = 2</a:t>
            </a:r>
            <a:endParaRPr lang="en-US" sz="1800" dirty="0"/>
          </a:p>
        </p:txBody>
      </p:sp>
      <p:sp>
        <p:nvSpPr>
          <p:cNvPr id="66" name="Rectangle 65"/>
          <p:cNvSpPr/>
          <p:nvPr/>
        </p:nvSpPr>
        <p:spPr bwMode="auto">
          <a:xfrm>
            <a:off x="-16720" y="5614638"/>
            <a:ext cx="2114080" cy="58791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6185010" y="4427530"/>
            <a:ext cx="307240" cy="1128696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49076" y="5065618"/>
            <a:ext cx="1412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 comparisons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68249" y="5864003"/>
            <a:ext cx="1035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 matches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33595" y="5556226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4 comparisons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485055" y="6191787"/>
            <a:ext cx="3952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total of 10 comparisons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29219" y="302928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eaLnBrk="1" hangingPunct="1"/>
            <a:r>
              <a:rPr lang="en-US" altLang="en-US" dirty="0">
                <a:solidFill>
                  <a:srgbClr val="FF0000"/>
                </a:solidFill>
              </a:rPr>
              <a:t>The worst-case efficiency of Boyer-Moore algorithm is linear! </a:t>
            </a:r>
          </a:p>
        </p:txBody>
      </p:sp>
    </p:spTree>
    <p:extLst>
      <p:ext uri="{BB962C8B-B14F-4D97-AF65-F5344CB8AC3E}">
        <p14:creationId xmlns:p14="http://schemas.microsoft.com/office/powerpoint/2010/main" val="22954000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Little Python…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907" y="1623965"/>
            <a:ext cx="5379585" cy="510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769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do this, rough sketch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739180"/>
            <a:ext cx="7688295" cy="4572000"/>
          </a:xfrm>
        </p:spPr>
        <p:txBody>
          <a:bodyPr/>
          <a:lstStyle/>
          <a:p>
            <a:pPr indent="0">
              <a:lnSpc>
                <a:spcPct val="100000"/>
              </a:lnSpc>
              <a:spcBef>
                <a:spcPts val="0"/>
              </a:spcBef>
            </a:pPr>
            <a:r>
              <a:rPr lang="en-US" sz="1800" dirty="0" err="1"/>
              <a:t>BuildGoodShiftTable</a:t>
            </a:r>
            <a:r>
              <a:rPr lang="en-US" sz="1800" dirty="0"/>
              <a:t>(Pattern P){</a:t>
            </a:r>
          </a:p>
          <a:p>
            <a:pPr indent="0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For each suffix s of P, length </a:t>
            </a:r>
            <a:r>
              <a:rPr lang="en-US" sz="1800" dirty="0" err="1"/>
              <a:t>i</a:t>
            </a:r>
            <a:r>
              <a:rPr lang="en-US" sz="1800" dirty="0"/>
              <a:t>, shorter than P  /* 0&lt;</a:t>
            </a:r>
            <a:r>
              <a:rPr lang="en-US" sz="1800" dirty="0" err="1"/>
              <a:t>i</a:t>
            </a:r>
            <a:r>
              <a:rPr lang="en-US" sz="1800" dirty="0"/>
              <a:t>&lt;length of P */</a:t>
            </a:r>
          </a:p>
          <a:p>
            <a:pPr indent="0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	</a:t>
            </a:r>
            <a:r>
              <a:rPr lang="en-US" sz="1800" dirty="0" err="1"/>
              <a:t>preC</a:t>
            </a:r>
            <a:r>
              <a:rPr lang="en-US" sz="1800" dirty="0"/>
              <a:t> = &lt;char before s&gt;</a:t>
            </a:r>
          </a:p>
          <a:p>
            <a:pPr indent="0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	k = 1</a:t>
            </a:r>
          </a:p>
          <a:p>
            <a:pPr indent="0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	While s overlaps P, working right to left</a:t>
            </a:r>
          </a:p>
          <a:p>
            <a:pPr indent="0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		&lt;compare s shifted left to P where they overlap&gt;</a:t>
            </a:r>
          </a:p>
          <a:p>
            <a:pPr indent="0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		if(“shifted s” matches P </a:t>
            </a:r>
          </a:p>
          <a:p>
            <a:pPr indent="0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		          &amp;&amp; character before “shifted s” !=</a:t>
            </a:r>
            <a:r>
              <a:rPr lang="en-US" sz="1800" dirty="0" err="1"/>
              <a:t>preC</a:t>
            </a:r>
            <a:r>
              <a:rPr lang="en-US" sz="1800" dirty="0"/>
              <a:t>)</a:t>
            </a:r>
          </a:p>
          <a:p>
            <a:pPr indent="0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			break //good match</a:t>
            </a:r>
          </a:p>
          <a:p>
            <a:pPr indent="0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		++k </a:t>
            </a:r>
          </a:p>
          <a:p>
            <a:pPr indent="0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	Table[</a:t>
            </a:r>
            <a:r>
              <a:rPr lang="en-US" sz="1800" dirty="0" err="1"/>
              <a:t>i</a:t>
            </a:r>
            <a:r>
              <a:rPr lang="en-US" sz="1800" dirty="0"/>
              <a:t>]=k</a:t>
            </a:r>
          </a:p>
          <a:p>
            <a:pPr indent="0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9234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31775" y="625475"/>
            <a:ext cx="8382000" cy="685800"/>
          </a:xfrm>
        </p:spPr>
        <p:txBody>
          <a:bodyPr/>
          <a:lstStyle/>
          <a:p>
            <a:r>
              <a:rPr lang="en-US" altLang="en-US" dirty="0"/>
              <a:t>Good-suffix shift in Boyer-Moore algorithm</a:t>
            </a:r>
            <a:br>
              <a:rPr lang="en-US" altLang="en-US" dirty="0"/>
            </a:br>
            <a:r>
              <a:rPr lang="en-US" altLang="en-US" dirty="0"/>
              <a:t>d</a:t>
            </a:r>
            <a:r>
              <a:rPr lang="en-US" altLang="en-US" baseline="-25000" dirty="0"/>
              <a:t>2</a:t>
            </a:r>
            <a:r>
              <a:rPr lang="en-US" altLang="en-US" dirty="0"/>
              <a:t>(3) Correction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675" y="1816100"/>
            <a:ext cx="8680450" cy="4321175"/>
          </a:xfrm>
        </p:spPr>
        <p:txBody>
          <a:bodyPr/>
          <a:lstStyle/>
          <a:p>
            <a:r>
              <a:rPr lang="en-US" altLang="en-US" dirty="0"/>
              <a:t>Example: </a:t>
            </a:r>
            <a:r>
              <a:rPr lang="en-US" altLang="en-US" dirty="0">
                <a:latin typeface="Courier New" pitchFamily="49" charset="0"/>
              </a:rPr>
              <a:t>CABABA </a:t>
            </a:r>
          </a:p>
          <a:p>
            <a:r>
              <a:rPr lang="en-US" altLang="en-US" i="1" dirty="0"/>
              <a:t>d</a:t>
            </a:r>
            <a:r>
              <a:rPr lang="en-US" altLang="en-US" baseline="-25000" dirty="0"/>
              <a:t>2</a:t>
            </a:r>
            <a:r>
              <a:rPr lang="en-US" altLang="en-US" dirty="0"/>
              <a:t>(1) = 4, </a:t>
            </a:r>
          </a:p>
          <a:p>
            <a:r>
              <a:rPr lang="en-US" altLang="en-US" i="1" dirty="0"/>
              <a:t>d</a:t>
            </a:r>
            <a:r>
              <a:rPr lang="en-US" altLang="en-US" baseline="-25000" dirty="0"/>
              <a:t>2</a:t>
            </a:r>
            <a:r>
              <a:rPr lang="en-US" altLang="en-US" dirty="0"/>
              <a:t>(2) = 6,  Case 2, </a:t>
            </a:r>
          </a:p>
          <a:p>
            <a:r>
              <a:rPr lang="en-US" altLang="en-US" i="1" dirty="0"/>
              <a:t>d</a:t>
            </a:r>
            <a:r>
              <a:rPr lang="en-US" altLang="en-US" baseline="-25000" dirty="0"/>
              <a:t>2</a:t>
            </a:r>
            <a:r>
              <a:rPr lang="en-US" altLang="en-US" dirty="0"/>
              <a:t>(3) = </a:t>
            </a:r>
            <a:r>
              <a:rPr lang="en-US" altLang="en-US" dirty="0">
                <a:highlight>
                  <a:srgbClr val="FFFF00"/>
                </a:highlight>
              </a:rPr>
              <a:t>2,  </a:t>
            </a:r>
            <a:r>
              <a:rPr lang="en-US" altLang="en-US" dirty="0"/>
              <a:t>-- </a:t>
            </a:r>
          </a:p>
          <a:p>
            <a:r>
              <a:rPr lang="en-US" altLang="en-US" i="1" dirty="0"/>
              <a:t>d</a:t>
            </a:r>
            <a:r>
              <a:rPr lang="en-US" altLang="en-US" baseline="-25000" dirty="0"/>
              <a:t>2</a:t>
            </a:r>
            <a:r>
              <a:rPr lang="en-US" altLang="en-US" dirty="0"/>
              <a:t>(4) = 6, Case 2,</a:t>
            </a:r>
          </a:p>
          <a:p>
            <a:r>
              <a:rPr lang="en-US" altLang="en-US" dirty="0"/>
              <a:t> </a:t>
            </a:r>
            <a:r>
              <a:rPr lang="en-US" altLang="en-US" i="1" dirty="0"/>
              <a:t>d</a:t>
            </a:r>
            <a:r>
              <a:rPr lang="en-US" altLang="en-US" baseline="-25000" dirty="0"/>
              <a:t>2</a:t>
            </a:r>
            <a:r>
              <a:rPr lang="en-US" altLang="en-US" dirty="0"/>
              <a:t>(5) = 6, Case 2, </a:t>
            </a:r>
          </a:p>
          <a:p>
            <a:endParaRPr lang="en-US" altLang="en-US" dirty="0">
              <a:latin typeface="Courier New" pitchFamily="49" charset="0"/>
            </a:endParaRPr>
          </a:p>
          <a:p>
            <a:pPr>
              <a:buFont typeface="Monotype Sorts"/>
              <a:buNone/>
            </a:pPr>
            <a:endParaRPr lang="en-US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1576410" y="2274838"/>
            <a:ext cx="12907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latin typeface="Courier New" pitchFamily="49" charset="0"/>
              </a:rPr>
              <a:t>CABABA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1768435" y="2185868"/>
            <a:ext cx="0" cy="1900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2498130" y="2179831"/>
            <a:ext cx="0" cy="1900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Rectangle 16"/>
          <p:cNvSpPr/>
          <p:nvPr/>
        </p:nvSpPr>
        <p:spPr>
          <a:xfrm>
            <a:off x="2728018" y="2759906"/>
            <a:ext cx="12907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latin typeface="Courier New" pitchFamily="49" charset="0"/>
              </a:rPr>
              <a:t>CABABA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563346" y="2852925"/>
            <a:ext cx="422455" cy="26883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3235883" y="2852925"/>
            <a:ext cx="337587" cy="26883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728560" y="3221571"/>
            <a:ext cx="12907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latin typeface="Courier New" pitchFamily="49" charset="0"/>
              </a:rPr>
              <a:t>CABABA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3373929" y="3317985"/>
            <a:ext cx="611872" cy="26883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722620" y="3769140"/>
            <a:ext cx="12907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latin typeface="Courier New" pitchFamily="49" charset="0"/>
              </a:rPr>
              <a:t>CABABA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 bwMode="auto">
          <a:xfrm>
            <a:off x="3198022" y="3865554"/>
            <a:ext cx="728391" cy="26883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810067" y="4294473"/>
            <a:ext cx="12907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latin typeface="Courier New" pitchFamily="49" charset="0"/>
              </a:rPr>
              <a:t>CABABA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 bwMode="auto">
          <a:xfrm>
            <a:off x="3115077" y="4390887"/>
            <a:ext cx="898783" cy="26883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 bwMode="auto">
          <a:xfrm>
            <a:off x="3112610" y="2662912"/>
            <a:ext cx="0" cy="1900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>
            <a:off x="3458255" y="2644716"/>
            <a:ext cx="0" cy="1900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4379975" y="2736503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prefix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379975" y="3225872"/>
            <a:ext cx="4541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Find ABA  to the left 2, diff. prefix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2997395" y="2834729"/>
            <a:ext cx="200627" cy="287031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3372843" y="2852925"/>
            <a:ext cx="200627" cy="287031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2563776" y="2375881"/>
            <a:ext cx="246291" cy="26883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2175195" y="2374055"/>
            <a:ext cx="246125" cy="26883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1837397" y="2369844"/>
            <a:ext cx="246125" cy="26883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79975" y="2211999"/>
            <a:ext cx="4750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Choose the one with different prefix</a:t>
            </a:r>
          </a:p>
        </p:txBody>
      </p:sp>
      <p:cxnSp>
        <p:nvCxnSpPr>
          <p:cNvPr id="31" name="Straight Arrow Connector 30"/>
          <p:cNvCxnSpPr/>
          <p:nvPr/>
        </p:nvCxnSpPr>
        <p:spPr bwMode="auto">
          <a:xfrm>
            <a:off x="2109569" y="2185868"/>
            <a:ext cx="0" cy="1900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Oval 31"/>
          <p:cNvSpPr/>
          <p:nvPr/>
        </p:nvSpPr>
        <p:spPr bwMode="auto">
          <a:xfrm>
            <a:off x="2397816" y="2350693"/>
            <a:ext cx="200627" cy="287031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1668121" y="2355744"/>
            <a:ext cx="200627" cy="287031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948126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CABABA (interesting cases)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52600"/>
            <a:ext cx="4089472" cy="460248"/>
          </a:xfrm>
        </p:spPr>
        <p:txBody>
          <a:bodyPr/>
          <a:lstStyle/>
          <a:p>
            <a:r>
              <a:rPr lang="en-US" altLang="en-US" i="1" dirty="0"/>
              <a:t>d</a:t>
            </a:r>
            <a:r>
              <a:rPr lang="en-US" altLang="en-US" baseline="-25000" dirty="0"/>
              <a:t>2</a:t>
            </a:r>
            <a:r>
              <a:rPr lang="en-US" altLang="en-US" dirty="0"/>
              <a:t>(1) = 4 (step-by-step)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61195" y="2430470"/>
            <a:ext cx="1613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latin typeface="+mj-lt"/>
              </a:rPr>
              <a:t>CABABA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71078" y="2738924"/>
            <a:ext cx="652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FF0000"/>
                </a:solidFill>
                <a:latin typeface="+mj-lt"/>
              </a:rPr>
              <a:t>B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A</a:t>
            </a:r>
          </a:p>
        </p:txBody>
      </p:sp>
      <p:sp>
        <p:nvSpPr>
          <p:cNvPr id="8" name="Arrow: Left 7"/>
          <p:cNvSpPr/>
          <p:nvPr/>
        </p:nvSpPr>
        <p:spPr bwMode="auto">
          <a:xfrm>
            <a:off x="1960460" y="2892135"/>
            <a:ext cx="307240" cy="152815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21775" y="2384304"/>
            <a:ext cx="1555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Start(k=1) 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A</a:t>
            </a:r>
            <a:r>
              <a:rPr lang="en-US" b="0" i="0" dirty="0">
                <a:latin typeface="+mj-lt"/>
              </a:rPr>
              <a:t>!=B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61195" y="3418211"/>
            <a:ext cx="1613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latin typeface="+mj-lt"/>
              </a:rPr>
              <a:t>CABABA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68071" y="3707354"/>
            <a:ext cx="652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FF0000"/>
                </a:solidFill>
                <a:latin typeface="+mj-lt"/>
              </a:rPr>
              <a:t>B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A</a:t>
            </a:r>
          </a:p>
        </p:txBody>
      </p:sp>
      <p:sp>
        <p:nvSpPr>
          <p:cNvPr id="12" name="Arrow: Left 11"/>
          <p:cNvSpPr/>
          <p:nvPr/>
        </p:nvSpPr>
        <p:spPr bwMode="auto">
          <a:xfrm>
            <a:off x="1728028" y="3861778"/>
            <a:ext cx="307240" cy="152815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95560" y="3418211"/>
            <a:ext cx="1474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Skip(k=2)</a:t>
            </a:r>
          </a:p>
          <a:p>
            <a:r>
              <a:rPr lang="en-US" b="0" i="0" dirty="0">
                <a:solidFill>
                  <a:srgbClr val="FF0000"/>
                </a:solidFill>
                <a:latin typeface="+mj-lt"/>
              </a:rPr>
              <a:t>B</a:t>
            </a:r>
            <a:r>
              <a:rPr lang="en-US" dirty="0"/>
              <a:t>=B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98070" y="4370912"/>
            <a:ext cx="1613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latin typeface="+mj-lt"/>
              </a:rPr>
              <a:t>CABABA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49075" y="4660055"/>
            <a:ext cx="652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FF0000"/>
                </a:solidFill>
                <a:latin typeface="+mj-lt"/>
              </a:rPr>
              <a:t>B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A</a:t>
            </a:r>
          </a:p>
        </p:txBody>
      </p:sp>
      <p:sp>
        <p:nvSpPr>
          <p:cNvPr id="16" name="Arrow: Left 15"/>
          <p:cNvSpPr/>
          <p:nvPr/>
        </p:nvSpPr>
        <p:spPr bwMode="auto">
          <a:xfrm>
            <a:off x="1509032" y="4814479"/>
            <a:ext cx="307240" cy="152815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32435" y="4370912"/>
            <a:ext cx="1474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Skip(k=3)</a:t>
            </a:r>
          </a:p>
          <a:p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A</a:t>
            </a:r>
            <a:r>
              <a:rPr lang="en-US" b="0" i="0" dirty="0"/>
              <a:t>!=</a:t>
            </a:r>
            <a:r>
              <a:rPr lang="en-US" dirty="0"/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510866" y="5323613"/>
            <a:ext cx="1613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latin typeface="+mj-lt"/>
              </a:rPr>
              <a:t>CABABA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518193" y="5620240"/>
            <a:ext cx="652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FF0000"/>
                </a:solidFill>
                <a:latin typeface="+mj-lt"/>
              </a:rPr>
              <a:t>B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A</a:t>
            </a:r>
          </a:p>
        </p:txBody>
      </p:sp>
      <p:sp>
        <p:nvSpPr>
          <p:cNvPr id="22" name="Arrow: Left 21"/>
          <p:cNvSpPr/>
          <p:nvPr/>
        </p:nvSpPr>
        <p:spPr bwMode="auto">
          <a:xfrm>
            <a:off x="1278150" y="5774664"/>
            <a:ext cx="307240" cy="152815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45231" y="5323613"/>
            <a:ext cx="17300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Done(k=4)</a:t>
            </a:r>
          </a:p>
          <a:p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A</a:t>
            </a:r>
            <a:r>
              <a:rPr lang="en-US" dirty="0"/>
              <a:t>=A,</a:t>
            </a:r>
            <a:r>
              <a:rPr lang="en-US" b="0" i="0" dirty="0">
                <a:solidFill>
                  <a:srgbClr val="FF0000"/>
                </a:solidFill>
                <a:latin typeface="+mj-lt"/>
              </a:rPr>
              <a:t>B</a:t>
            </a:r>
            <a:r>
              <a:rPr lang="en-US" i="0" dirty="0"/>
              <a:t>!</a:t>
            </a:r>
            <a:r>
              <a:rPr lang="en-US" dirty="0"/>
              <a:t>=C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sz="half" idx="1"/>
          </p:nvPr>
        </p:nvSpPr>
        <p:spPr>
          <a:xfrm>
            <a:off x="4973084" y="1780032"/>
            <a:ext cx="3810000" cy="460248"/>
          </a:xfrm>
        </p:spPr>
        <p:txBody>
          <a:bodyPr/>
          <a:lstStyle/>
          <a:p>
            <a:r>
              <a:rPr lang="en-US" altLang="en-US" i="1" dirty="0"/>
              <a:t>d</a:t>
            </a:r>
            <a:r>
              <a:rPr lang="en-US" altLang="en-US" baseline="-25000" dirty="0"/>
              <a:t>2</a:t>
            </a:r>
            <a:r>
              <a:rPr lang="en-US" altLang="en-US" dirty="0"/>
              <a:t>(3) = 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146821" y="2494932"/>
            <a:ext cx="1613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latin typeface="+mj-lt"/>
              </a:rPr>
              <a:t>CABABA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384566" y="2810715"/>
            <a:ext cx="1210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FF0000"/>
                </a:solidFill>
                <a:latin typeface="+mj-lt"/>
              </a:rPr>
              <a:t>B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ABA</a:t>
            </a:r>
          </a:p>
        </p:txBody>
      </p:sp>
      <p:sp>
        <p:nvSpPr>
          <p:cNvPr id="27" name="Arrow: Left 26"/>
          <p:cNvSpPr/>
          <p:nvPr/>
        </p:nvSpPr>
        <p:spPr bwMode="auto">
          <a:xfrm>
            <a:off x="5134008" y="2926355"/>
            <a:ext cx="307240" cy="152815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07401" y="2448766"/>
            <a:ext cx="1555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Start(k=1)</a:t>
            </a:r>
          </a:p>
          <a:p>
            <a:r>
              <a:rPr lang="en-US" dirty="0"/>
              <a:t>Skip 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A</a:t>
            </a:r>
            <a:r>
              <a:rPr lang="en-US" dirty="0"/>
              <a:t>!=B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146821" y="3604377"/>
            <a:ext cx="1613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latin typeface="+mj-lt"/>
              </a:rPr>
              <a:t>CABABA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7401" y="3558211"/>
            <a:ext cx="20756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Done(k=2)</a:t>
            </a:r>
          </a:p>
          <a:p>
            <a:r>
              <a:rPr lang="en-US" dirty="0"/>
              <a:t>Match, </a:t>
            </a:r>
            <a:r>
              <a:rPr lang="en-US" b="0" i="0" dirty="0">
                <a:solidFill>
                  <a:srgbClr val="FF0000"/>
                </a:solidFill>
                <a:latin typeface="+mj-lt"/>
              </a:rPr>
              <a:t>B</a:t>
            </a:r>
            <a:r>
              <a:rPr lang="en-US" dirty="0"/>
              <a:t>!=C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178799" y="3874007"/>
            <a:ext cx="1210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FF0000"/>
                </a:solidFill>
                <a:latin typeface="+mj-lt"/>
              </a:rPr>
              <a:t>B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ABA</a:t>
            </a:r>
          </a:p>
        </p:txBody>
      </p:sp>
      <p:sp>
        <p:nvSpPr>
          <p:cNvPr id="34" name="Arrow: Left 33"/>
          <p:cNvSpPr/>
          <p:nvPr/>
        </p:nvSpPr>
        <p:spPr bwMode="auto">
          <a:xfrm>
            <a:off x="4928241" y="3989647"/>
            <a:ext cx="307240" cy="152815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775273" y="4814479"/>
            <a:ext cx="42133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B050"/>
                </a:solidFill>
                <a:latin typeface="+mj-lt"/>
              </a:rPr>
              <a:t>Green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Characters must match</a:t>
            </a:r>
          </a:p>
          <a:p>
            <a:r>
              <a:rPr lang="en-US" b="0" i="0" dirty="0">
                <a:solidFill>
                  <a:srgbClr val="FF0000"/>
                </a:solidFill>
                <a:latin typeface="+mj-lt"/>
              </a:rPr>
              <a:t>Red </a:t>
            </a:r>
            <a:r>
              <a:rPr lang="en-US" dirty="0"/>
              <a:t>must </a:t>
            </a:r>
            <a:r>
              <a:rPr lang="en-US" u="sng" dirty="0"/>
              <a:t>not</a:t>
            </a:r>
          </a:p>
          <a:p>
            <a:r>
              <a:rPr lang="en-US" dirty="0"/>
              <a:t>&lt;Characters before pattern don’t matter&gt;</a:t>
            </a:r>
          </a:p>
        </p:txBody>
      </p:sp>
    </p:spTree>
    <p:extLst>
      <p:ext uri="{BB962C8B-B14F-4D97-AF65-F5344CB8AC3E}">
        <p14:creationId xmlns:p14="http://schemas.microsoft.com/office/powerpoint/2010/main" val="3800942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31775" y="625475"/>
            <a:ext cx="8382000" cy="685800"/>
          </a:xfrm>
        </p:spPr>
        <p:txBody>
          <a:bodyPr/>
          <a:lstStyle/>
          <a:p>
            <a:r>
              <a:rPr lang="en-US" altLang="en-US"/>
              <a:t>Good-suffix shift in Boyer-Moore algorithm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675" y="1816100"/>
            <a:ext cx="8680450" cy="4321175"/>
          </a:xfrm>
        </p:spPr>
        <p:txBody>
          <a:bodyPr/>
          <a:lstStyle/>
          <a:p>
            <a:r>
              <a:rPr lang="en-US" altLang="en-US" dirty="0"/>
              <a:t>Example: </a:t>
            </a:r>
            <a:r>
              <a:rPr lang="en-US" altLang="en-US" dirty="0">
                <a:latin typeface="Courier New" pitchFamily="49" charset="0"/>
              </a:rPr>
              <a:t>WOWWOW </a:t>
            </a:r>
          </a:p>
          <a:p>
            <a:r>
              <a:rPr lang="en-US" altLang="en-US" i="1" dirty="0"/>
              <a:t>d</a:t>
            </a:r>
            <a:r>
              <a:rPr lang="en-US" altLang="en-US" baseline="-25000" dirty="0"/>
              <a:t>2</a:t>
            </a:r>
            <a:r>
              <a:rPr lang="en-US" altLang="en-US" dirty="0"/>
              <a:t>(1) = 2, </a:t>
            </a:r>
          </a:p>
          <a:p>
            <a:r>
              <a:rPr lang="en-US" altLang="en-US" i="1" dirty="0">
                <a:highlight>
                  <a:srgbClr val="FFFF00"/>
                </a:highlight>
              </a:rPr>
              <a:t>d</a:t>
            </a:r>
            <a:r>
              <a:rPr lang="en-US" altLang="en-US" baseline="-25000" dirty="0">
                <a:highlight>
                  <a:srgbClr val="FFFF00"/>
                </a:highlight>
              </a:rPr>
              <a:t>2</a:t>
            </a:r>
            <a:r>
              <a:rPr lang="en-US" altLang="en-US" dirty="0">
                <a:highlight>
                  <a:srgbClr val="FFFF00"/>
                </a:highlight>
              </a:rPr>
              <a:t>(2) = 5</a:t>
            </a:r>
            <a:r>
              <a:rPr lang="en-US" altLang="en-US" dirty="0"/>
              <a:t>,  Case 2, </a:t>
            </a:r>
          </a:p>
          <a:p>
            <a:r>
              <a:rPr lang="en-US" altLang="en-US" i="1" dirty="0"/>
              <a:t>d</a:t>
            </a:r>
            <a:r>
              <a:rPr lang="en-US" altLang="en-US" baseline="-25000" dirty="0"/>
              <a:t>2</a:t>
            </a:r>
            <a:r>
              <a:rPr lang="en-US" altLang="en-US" dirty="0"/>
              <a:t>(3) = 3,  Case 1, </a:t>
            </a:r>
          </a:p>
          <a:p>
            <a:r>
              <a:rPr lang="en-US" altLang="en-US" i="1" dirty="0"/>
              <a:t>d</a:t>
            </a:r>
            <a:r>
              <a:rPr lang="en-US" altLang="en-US" baseline="-25000" dirty="0"/>
              <a:t>2</a:t>
            </a:r>
            <a:r>
              <a:rPr lang="en-US" altLang="en-US" dirty="0"/>
              <a:t>(4) = 3, Case 1,</a:t>
            </a:r>
          </a:p>
          <a:p>
            <a:r>
              <a:rPr lang="en-US" altLang="en-US" dirty="0"/>
              <a:t> </a:t>
            </a:r>
          </a:p>
          <a:p>
            <a:r>
              <a:rPr lang="en-US" altLang="en-US" i="1" dirty="0"/>
              <a:t>d</a:t>
            </a:r>
            <a:r>
              <a:rPr lang="en-US" altLang="en-US" baseline="-25000" dirty="0"/>
              <a:t>2</a:t>
            </a:r>
            <a:r>
              <a:rPr lang="en-US" altLang="en-US" dirty="0"/>
              <a:t>(5) = 3, Case 1, </a:t>
            </a:r>
          </a:p>
          <a:p>
            <a:endParaRPr lang="en-US" altLang="en-US" dirty="0">
              <a:latin typeface="Courier New" pitchFamily="49" charset="0"/>
            </a:endParaRPr>
          </a:p>
          <a:p>
            <a:pPr>
              <a:buFont typeface="Monotype Sorts"/>
              <a:buNone/>
            </a:pPr>
            <a:endParaRPr lang="en-US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1576410" y="2274838"/>
            <a:ext cx="12907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latin typeface="Courier New" pitchFamily="49" charset="0"/>
              </a:rPr>
              <a:t>WOWWOW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2306105" y="2182071"/>
            <a:ext cx="0" cy="1900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2690155" y="2161635"/>
            <a:ext cx="0" cy="1900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Rectangle 16"/>
          <p:cNvSpPr/>
          <p:nvPr/>
        </p:nvSpPr>
        <p:spPr>
          <a:xfrm>
            <a:off x="2728018" y="2759906"/>
            <a:ext cx="12907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latin typeface="Courier New" pitchFamily="49" charset="0"/>
              </a:rPr>
              <a:t>WOWWOW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563346" y="2852925"/>
            <a:ext cx="422455" cy="26883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3035800" y="2852925"/>
            <a:ext cx="337587" cy="26883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Oval 6"/>
          <p:cNvSpPr>
            <a:spLocks noChangeArrowheads="1"/>
          </p:cNvSpPr>
          <p:nvPr/>
        </p:nvSpPr>
        <p:spPr bwMode="auto">
          <a:xfrm>
            <a:off x="3371259" y="2856594"/>
            <a:ext cx="192087" cy="268288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Rectangle 20"/>
          <p:cNvSpPr/>
          <p:nvPr/>
        </p:nvSpPr>
        <p:spPr>
          <a:xfrm>
            <a:off x="2728560" y="3221571"/>
            <a:ext cx="12907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latin typeface="Courier New" pitchFamily="49" charset="0"/>
              </a:rPr>
              <a:t>WOWWOW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3373929" y="3317985"/>
            <a:ext cx="611872" cy="26883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810067" y="3317984"/>
            <a:ext cx="561192" cy="26883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840267" y="3769140"/>
            <a:ext cx="1347684" cy="1097530"/>
            <a:chOff x="2840267" y="3769140"/>
            <a:chExt cx="1347684" cy="1097530"/>
          </a:xfrm>
        </p:grpSpPr>
        <p:sp>
          <p:nvSpPr>
            <p:cNvPr id="25" name="Rectangle 24"/>
            <p:cNvSpPr/>
            <p:nvPr/>
          </p:nvSpPr>
          <p:spPr>
            <a:xfrm>
              <a:off x="2840267" y="4134391"/>
              <a:ext cx="129073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>
                  <a:latin typeface="Courier New" pitchFamily="49" charset="0"/>
                </a:rPr>
                <a:t>WOWWOW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315669" y="4230805"/>
              <a:ext cx="728391" cy="268835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2867148" y="4134391"/>
              <a:ext cx="600154" cy="461665"/>
            </a:xfrm>
            <a:prstGeom prst="ellips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8" name="Oval 6"/>
            <p:cNvSpPr>
              <a:spLocks noChangeArrowheads="1"/>
            </p:cNvSpPr>
            <p:nvPr/>
          </p:nvSpPr>
          <p:spPr bwMode="auto">
            <a:xfrm>
              <a:off x="3467303" y="4120290"/>
              <a:ext cx="720648" cy="43860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75246" y="3769140"/>
              <a:ext cx="6238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prefix</a:t>
              </a:r>
            </a:p>
          </p:txBody>
        </p:sp>
        <p:cxnSp>
          <p:nvCxnSpPr>
            <p:cNvPr id="9" name="Straight Arrow Connector 8"/>
            <p:cNvCxnSpPr>
              <a:stCxn id="7" idx="2"/>
            </p:cNvCxnSpPr>
            <p:nvPr/>
          </p:nvCxnSpPr>
          <p:spPr bwMode="auto">
            <a:xfrm flipH="1">
              <a:off x="3167225" y="4076917"/>
              <a:ext cx="19966" cy="1538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3515682" y="4558893"/>
              <a:ext cx="609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suffix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 bwMode="auto">
            <a:xfrm flipV="1">
              <a:off x="3820381" y="4464290"/>
              <a:ext cx="0" cy="19367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36" name="Rectangle 35"/>
          <p:cNvSpPr/>
          <p:nvPr/>
        </p:nvSpPr>
        <p:spPr>
          <a:xfrm>
            <a:off x="2882180" y="5269856"/>
            <a:ext cx="12907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latin typeface="Courier New" pitchFamily="49" charset="0"/>
              </a:rPr>
              <a:t>WOWWOW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 bwMode="auto">
          <a:xfrm>
            <a:off x="3187190" y="5366270"/>
            <a:ext cx="898783" cy="26883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2909061" y="5269856"/>
            <a:ext cx="600154" cy="461665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Oval 6"/>
          <p:cNvSpPr>
            <a:spLocks noChangeArrowheads="1"/>
          </p:cNvSpPr>
          <p:nvPr/>
        </p:nvSpPr>
        <p:spPr bwMode="auto">
          <a:xfrm>
            <a:off x="3509216" y="5255755"/>
            <a:ext cx="720648" cy="438603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917159" y="4904605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prefix</a:t>
            </a:r>
          </a:p>
        </p:txBody>
      </p:sp>
      <p:cxnSp>
        <p:nvCxnSpPr>
          <p:cNvPr id="41" name="Straight Arrow Connector 40"/>
          <p:cNvCxnSpPr>
            <a:stCxn id="40" idx="2"/>
          </p:cNvCxnSpPr>
          <p:nvPr/>
        </p:nvCxnSpPr>
        <p:spPr bwMode="auto">
          <a:xfrm flipH="1">
            <a:off x="3209138" y="5212382"/>
            <a:ext cx="19966" cy="1538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3557595" y="5694358"/>
            <a:ext cx="609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suffix</a:t>
            </a:r>
          </a:p>
        </p:txBody>
      </p:sp>
      <p:cxnSp>
        <p:nvCxnSpPr>
          <p:cNvPr id="43" name="Straight Arrow Connector 42"/>
          <p:cNvCxnSpPr/>
          <p:nvPr/>
        </p:nvCxnSpPr>
        <p:spPr bwMode="auto">
          <a:xfrm flipV="1">
            <a:off x="3862294" y="5599755"/>
            <a:ext cx="0" cy="1936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48275166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WOWWOW (interesting cases)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52600"/>
            <a:ext cx="1658710" cy="460248"/>
          </a:xfrm>
        </p:spPr>
        <p:txBody>
          <a:bodyPr/>
          <a:lstStyle/>
          <a:p>
            <a:r>
              <a:rPr lang="en-US" altLang="en-US" i="1" dirty="0"/>
              <a:t>d</a:t>
            </a:r>
            <a:r>
              <a:rPr lang="en-US" altLang="en-US" baseline="-25000" dirty="0"/>
              <a:t>2</a:t>
            </a:r>
            <a:r>
              <a:rPr lang="en-US" altLang="en-US" dirty="0"/>
              <a:t>(2) = 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53955" y="2430470"/>
            <a:ext cx="1920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latin typeface="+mj-lt"/>
              </a:rPr>
              <a:t>WOWWOW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21176" y="2725764"/>
            <a:ext cx="1055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FF0000"/>
                </a:solidFill>
                <a:latin typeface="+mj-lt"/>
              </a:rPr>
              <a:t>W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OW</a:t>
            </a:r>
          </a:p>
        </p:txBody>
      </p:sp>
      <p:sp>
        <p:nvSpPr>
          <p:cNvPr id="8" name="Arrow: Left 7"/>
          <p:cNvSpPr/>
          <p:nvPr/>
        </p:nvSpPr>
        <p:spPr bwMode="auto">
          <a:xfrm>
            <a:off x="1467895" y="2867029"/>
            <a:ext cx="307240" cy="152815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21775" y="2384304"/>
            <a:ext cx="1555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Start(k=1)</a:t>
            </a:r>
          </a:p>
          <a:p>
            <a:r>
              <a:rPr lang="en-US" dirty="0"/>
              <a:t>Mismatch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sz="half" idx="1"/>
          </p:nvPr>
        </p:nvSpPr>
        <p:spPr>
          <a:xfrm>
            <a:off x="4973084" y="1780032"/>
            <a:ext cx="3810000" cy="460248"/>
          </a:xfrm>
        </p:spPr>
        <p:txBody>
          <a:bodyPr/>
          <a:lstStyle/>
          <a:p>
            <a:r>
              <a:rPr lang="en-US" altLang="en-US" i="1" dirty="0"/>
              <a:t>d</a:t>
            </a:r>
            <a:r>
              <a:rPr lang="en-US" altLang="en-US" baseline="-25000" dirty="0"/>
              <a:t>2</a:t>
            </a:r>
            <a:r>
              <a:rPr lang="en-US" altLang="en-US" dirty="0"/>
              <a:t>(3) = 3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153305" y="3527348"/>
            <a:ext cx="1920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latin typeface="+mj-lt"/>
              </a:rPr>
              <a:t>WOWWOW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68148" y="3835209"/>
            <a:ext cx="1055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FF0000"/>
                </a:solidFill>
                <a:latin typeface="+mj-lt"/>
              </a:rPr>
              <a:t>W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OW</a:t>
            </a:r>
          </a:p>
        </p:txBody>
      </p:sp>
      <p:sp>
        <p:nvSpPr>
          <p:cNvPr id="35" name="Arrow: Left 34"/>
          <p:cNvSpPr/>
          <p:nvPr/>
        </p:nvSpPr>
        <p:spPr bwMode="auto">
          <a:xfrm>
            <a:off x="914867" y="3976474"/>
            <a:ext cx="307240" cy="152815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021125" y="3481182"/>
            <a:ext cx="1555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Skip(k=3)</a:t>
            </a:r>
          </a:p>
          <a:p>
            <a:r>
              <a:rPr lang="en-US" b="0" i="0" dirty="0">
                <a:solidFill>
                  <a:srgbClr val="FF0000"/>
                </a:solidFill>
                <a:latin typeface="+mj-lt"/>
              </a:rPr>
              <a:t>W</a:t>
            </a:r>
            <a:r>
              <a:rPr lang="en-US" b="0" i="0" dirty="0">
                <a:latin typeface="+mj-lt"/>
              </a:rPr>
              <a:t>=W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53305" y="4573769"/>
            <a:ext cx="1920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latin typeface="+mj-lt"/>
              </a:rPr>
              <a:t>WOWWOW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25541" y="4898652"/>
            <a:ext cx="1055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FF0000"/>
                </a:solidFill>
                <a:latin typeface="+mj-lt"/>
              </a:rPr>
              <a:t>W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OW</a:t>
            </a:r>
          </a:p>
        </p:txBody>
      </p:sp>
      <p:sp>
        <p:nvSpPr>
          <p:cNvPr id="39" name="Arrow: Left 38"/>
          <p:cNvSpPr/>
          <p:nvPr/>
        </p:nvSpPr>
        <p:spPr bwMode="auto">
          <a:xfrm>
            <a:off x="372260" y="5039917"/>
            <a:ext cx="307240" cy="152815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021125" y="4527603"/>
            <a:ext cx="1555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Done(k=5)</a:t>
            </a:r>
          </a:p>
          <a:p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W</a:t>
            </a:r>
            <a:r>
              <a:rPr lang="en-US" b="0" i="0" dirty="0">
                <a:latin typeface="+mj-lt"/>
              </a:rPr>
              <a:t>=W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1930" y="5691132"/>
            <a:ext cx="7220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&lt;characters shifted before pattern don’t matter&gt;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008029" y="2442792"/>
            <a:ext cx="1920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latin typeface="+mj-lt"/>
              </a:rPr>
              <a:t>WOWWOW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291640" y="2735760"/>
            <a:ext cx="1353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FF0000"/>
                </a:solidFill>
                <a:latin typeface="+mj-lt"/>
              </a:rPr>
              <a:t>W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WOW</a:t>
            </a:r>
          </a:p>
        </p:txBody>
      </p:sp>
      <p:sp>
        <p:nvSpPr>
          <p:cNvPr id="43" name="Arrow: Left 42"/>
          <p:cNvSpPr/>
          <p:nvPr/>
        </p:nvSpPr>
        <p:spPr bwMode="auto">
          <a:xfrm>
            <a:off x="5038360" y="2877025"/>
            <a:ext cx="307240" cy="152815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902515" y="2397101"/>
            <a:ext cx="1555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Start(k=1)</a:t>
            </a:r>
          </a:p>
          <a:p>
            <a:r>
              <a:rPr lang="en-US" dirty="0"/>
              <a:t>Mismatch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033793" y="3606666"/>
            <a:ext cx="1920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latin typeface="+mj-lt"/>
              </a:rPr>
              <a:t>WOWWOW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721843" y="3908879"/>
            <a:ext cx="1353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FF0000"/>
                </a:solidFill>
                <a:latin typeface="+mj-lt"/>
              </a:rPr>
              <a:t>W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WOW</a:t>
            </a:r>
          </a:p>
        </p:txBody>
      </p:sp>
      <p:sp>
        <p:nvSpPr>
          <p:cNvPr id="47" name="Arrow: Left 46"/>
          <p:cNvSpPr/>
          <p:nvPr/>
        </p:nvSpPr>
        <p:spPr bwMode="auto">
          <a:xfrm>
            <a:off x="4468563" y="4050144"/>
            <a:ext cx="307240" cy="152815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928279" y="3560975"/>
            <a:ext cx="1555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Start(k=1)</a:t>
            </a:r>
          </a:p>
          <a:p>
            <a:r>
              <a:rPr lang="en-US" b="0" i="0" dirty="0">
                <a:solidFill>
                  <a:srgbClr val="FF0000"/>
                </a:solidFill>
                <a:latin typeface="+mj-lt"/>
              </a:rPr>
              <a:t>W</a:t>
            </a:r>
            <a:r>
              <a:rPr lang="en-US" dirty="0"/>
              <a:t> doesn’t matter</a:t>
            </a:r>
          </a:p>
        </p:txBody>
      </p:sp>
    </p:spTree>
    <p:extLst>
      <p:ext uri="{BB962C8B-B14F-4D97-AF65-F5344CB8AC3E}">
        <p14:creationId xmlns:p14="http://schemas.microsoft.com/office/powerpoint/2010/main" val="1763318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31775" y="625475"/>
            <a:ext cx="8382000" cy="685800"/>
          </a:xfrm>
        </p:spPr>
        <p:txBody>
          <a:bodyPr/>
          <a:lstStyle/>
          <a:p>
            <a:r>
              <a:rPr lang="en-US" altLang="en-US"/>
              <a:t>Good-suffix shift in Boyer-Moore algorithm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675" y="1816100"/>
            <a:ext cx="8680450" cy="4321175"/>
          </a:xfrm>
        </p:spPr>
        <p:txBody>
          <a:bodyPr/>
          <a:lstStyle/>
          <a:p>
            <a:r>
              <a:rPr lang="en-US" altLang="en-US" dirty="0"/>
              <a:t>Example: </a:t>
            </a:r>
            <a:r>
              <a:rPr lang="en-US" altLang="en-US" dirty="0">
                <a:latin typeface="Courier New" pitchFamily="49" charset="0"/>
              </a:rPr>
              <a:t>BAOBAB </a:t>
            </a:r>
          </a:p>
          <a:p>
            <a:r>
              <a:rPr lang="en-US" altLang="en-US" i="1" dirty="0"/>
              <a:t>d</a:t>
            </a:r>
            <a:r>
              <a:rPr lang="en-US" altLang="en-US" baseline="-25000" dirty="0"/>
              <a:t>2</a:t>
            </a:r>
            <a:r>
              <a:rPr lang="en-US" altLang="en-US" dirty="0"/>
              <a:t>(1) = 2, </a:t>
            </a:r>
          </a:p>
          <a:p>
            <a:r>
              <a:rPr lang="en-US" altLang="en-US" i="1" dirty="0"/>
              <a:t>d</a:t>
            </a:r>
            <a:r>
              <a:rPr lang="en-US" altLang="en-US" baseline="-25000" dirty="0"/>
              <a:t>2</a:t>
            </a:r>
            <a:r>
              <a:rPr lang="en-US" altLang="en-US" dirty="0"/>
              <a:t>(2) = 5,  Case 1, </a:t>
            </a:r>
          </a:p>
          <a:p>
            <a:r>
              <a:rPr lang="en-US" altLang="en-US" i="1" dirty="0"/>
              <a:t>d</a:t>
            </a:r>
            <a:r>
              <a:rPr lang="en-US" altLang="en-US" baseline="-25000" dirty="0"/>
              <a:t>2</a:t>
            </a:r>
            <a:r>
              <a:rPr lang="en-US" altLang="en-US" dirty="0"/>
              <a:t>(3) = 5,  Case 1, </a:t>
            </a:r>
          </a:p>
          <a:p>
            <a:r>
              <a:rPr lang="en-US" altLang="en-US" i="1" dirty="0"/>
              <a:t>d</a:t>
            </a:r>
            <a:r>
              <a:rPr lang="en-US" altLang="en-US" baseline="-25000" dirty="0"/>
              <a:t>2</a:t>
            </a:r>
            <a:r>
              <a:rPr lang="en-US" altLang="en-US" dirty="0"/>
              <a:t>(4) = 5, Case 1,</a:t>
            </a:r>
          </a:p>
          <a:p>
            <a:r>
              <a:rPr lang="en-US" altLang="en-US" i="1" dirty="0"/>
              <a:t>d</a:t>
            </a:r>
            <a:r>
              <a:rPr lang="en-US" altLang="en-US" baseline="-25000" dirty="0"/>
              <a:t>2</a:t>
            </a:r>
            <a:r>
              <a:rPr lang="en-US" altLang="en-US" dirty="0"/>
              <a:t>(5) = 5, Case 1, </a:t>
            </a:r>
          </a:p>
          <a:p>
            <a:endParaRPr lang="en-US" altLang="en-US" dirty="0">
              <a:latin typeface="Courier New" pitchFamily="49" charset="0"/>
            </a:endParaRPr>
          </a:p>
          <a:p>
            <a:pPr>
              <a:buFont typeface="Monotype Sorts"/>
              <a:buNone/>
            </a:pPr>
            <a:endParaRPr lang="en-US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1576410" y="2274838"/>
            <a:ext cx="12907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latin typeface="Courier New" pitchFamily="49" charset="0"/>
              </a:rPr>
              <a:t>BAOBAB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2306105" y="2182071"/>
            <a:ext cx="0" cy="1900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2690155" y="2161635"/>
            <a:ext cx="0" cy="1900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Rectangle 16"/>
          <p:cNvSpPr/>
          <p:nvPr/>
        </p:nvSpPr>
        <p:spPr>
          <a:xfrm>
            <a:off x="2728018" y="2759906"/>
            <a:ext cx="12907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latin typeface="Courier New" pitchFamily="49" charset="0"/>
              </a:rPr>
              <a:t>BAOBAB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563346" y="2852925"/>
            <a:ext cx="422455" cy="26883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755205" y="2852925"/>
            <a:ext cx="280595" cy="26883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728560" y="3221571"/>
            <a:ext cx="12907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latin typeface="Courier New" pitchFamily="49" charset="0"/>
              </a:rPr>
              <a:t>BAOBAB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3373929" y="3317985"/>
            <a:ext cx="611872" cy="26883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766965" y="3317984"/>
            <a:ext cx="280596" cy="26883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728560" y="3773035"/>
            <a:ext cx="12907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latin typeface="Courier New" pitchFamily="49" charset="0"/>
              </a:rPr>
              <a:t>BAOBAB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3189420" y="3866054"/>
            <a:ext cx="796923" cy="26883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2755747" y="3866054"/>
            <a:ext cx="280595" cy="26883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729102" y="4234700"/>
            <a:ext cx="12907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latin typeface="Courier New" pitchFamily="49" charset="0"/>
              </a:rPr>
              <a:t>BAOBAB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3035800" y="4331114"/>
            <a:ext cx="950543" cy="26883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2767507" y="4331113"/>
            <a:ext cx="280596" cy="26883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 bwMode="auto">
          <a:xfrm>
            <a:off x="2920585" y="2662912"/>
            <a:ext cx="0" cy="1900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>
            <a:off x="3842305" y="2665038"/>
            <a:ext cx="0" cy="1900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Straight Arrow Connector 49"/>
          <p:cNvCxnSpPr/>
          <p:nvPr/>
        </p:nvCxnSpPr>
        <p:spPr bwMode="auto">
          <a:xfrm>
            <a:off x="2920585" y="3121646"/>
            <a:ext cx="0" cy="1900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>
            <a:off x="3842305" y="3123772"/>
            <a:ext cx="0" cy="1900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>
            <a:off x="2920585" y="3697721"/>
            <a:ext cx="0" cy="1900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>
            <a:off x="3842305" y="3699847"/>
            <a:ext cx="0" cy="1900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>
            <a:off x="2920585" y="4158581"/>
            <a:ext cx="0" cy="1900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3842305" y="4160707"/>
            <a:ext cx="0" cy="1900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144155596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7475" y="893763"/>
            <a:ext cx="8610600" cy="609600"/>
          </a:xfrm>
        </p:spPr>
        <p:txBody>
          <a:bodyPr/>
          <a:lstStyle/>
          <a:p>
            <a:r>
              <a:rPr lang="en-US" altLang="en-US"/>
              <a:t>Good-suffix shift in the Boyer-Moore alg. (cont.)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1775" y="2084388"/>
            <a:ext cx="8534400" cy="5286375"/>
          </a:xfrm>
        </p:spPr>
        <p:txBody>
          <a:bodyPr/>
          <a:lstStyle/>
          <a:p>
            <a:pPr marL="0" indent="0">
              <a:buFont typeface="Monotype Sorts"/>
              <a:buNone/>
            </a:pPr>
            <a:r>
              <a:rPr lang="en-US" altLang="en-US"/>
              <a:t>After matching successfully 0 &lt; </a:t>
            </a:r>
            <a:r>
              <a:rPr lang="en-US" altLang="en-US" i="1"/>
              <a:t>k </a:t>
            </a:r>
            <a:r>
              <a:rPr lang="en-US" altLang="en-US"/>
              <a:t>&lt; </a:t>
            </a:r>
            <a:r>
              <a:rPr lang="en-US" altLang="en-US" i="1"/>
              <a:t>m</a:t>
            </a:r>
            <a:r>
              <a:rPr lang="en-US" altLang="en-US"/>
              <a:t> characters, the algorithm shifts the pattern right by </a:t>
            </a:r>
          </a:p>
          <a:p>
            <a:pPr marL="0" indent="0">
              <a:buFont typeface="Monotype Sorts"/>
              <a:buNone/>
            </a:pPr>
            <a:r>
              <a:rPr lang="en-US" altLang="en-US"/>
              <a:t>                                     </a:t>
            </a:r>
            <a:r>
              <a:rPr lang="en-US" altLang="en-US" i="1"/>
              <a:t>d</a:t>
            </a:r>
            <a:r>
              <a:rPr lang="en-US" altLang="en-US"/>
              <a:t> = max {</a:t>
            </a:r>
            <a:r>
              <a:rPr lang="en-US" altLang="en-US" i="1"/>
              <a:t>d</a:t>
            </a:r>
            <a:r>
              <a:rPr lang="en-US" altLang="en-US" baseline="-25000"/>
              <a:t>1</a:t>
            </a:r>
            <a:r>
              <a:rPr lang="en-US" altLang="en-US"/>
              <a:t>, </a:t>
            </a:r>
            <a:r>
              <a:rPr lang="en-US" altLang="en-US" i="1"/>
              <a:t>d</a:t>
            </a:r>
            <a:r>
              <a:rPr lang="en-US" altLang="en-US" baseline="-25000"/>
              <a:t>2</a:t>
            </a:r>
            <a:r>
              <a:rPr lang="en-US" altLang="en-US"/>
              <a:t>}</a:t>
            </a:r>
          </a:p>
          <a:p>
            <a:pPr marL="0" indent="0">
              <a:buFont typeface="Monotype Sorts"/>
              <a:buNone/>
            </a:pPr>
            <a:r>
              <a:rPr lang="en-US" altLang="en-US"/>
              <a:t>where </a:t>
            </a:r>
            <a:r>
              <a:rPr lang="en-US" altLang="en-US" i="1"/>
              <a:t>d</a:t>
            </a:r>
            <a:r>
              <a:rPr lang="en-US" altLang="en-US" baseline="-25000"/>
              <a:t>1</a:t>
            </a:r>
            <a:r>
              <a:rPr lang="en-US" altLang="en-US" b="0"/>
              <a:t> </a:t>
            </a:r>
            <a:r>
              <a:rPr lang="en-US" altLang="en-US"/>
              <a:t>= max{</a:t>
            </a:r>
            <a:r>
              <a:rPr lang="en-US" altLang="en-US" i="1"/>
              <a:t>t</a:t>
            </a:r>
            <a:r>
              <a:rPr lang="en-US" altLang="en-US" baseline="-25000"/>
              <a:t>1</a:t>
            </a:r>
            <a:r>
              <a:rPr lang="en-US" altLang="en-US"/>
              <a:t>(</a:t>
            </a:r>
            <a:r>
              <a:rPr lang="en-US" altLang="en-US" i="1"/>
              <a:t>c</a:t>
            </a:r>
            <a:r>
              <a:rPr lang="en-US" altLang="en-US"/>
              <a:t>) - </a:t>
            </a:r>
            <a:r>
              <a:rPr lang="en-US" altLang="en-US" i="1"/>
              <a:t>k</a:t>
            </a:r>
            <a:r>
              <a:rPr lang="en-US" altLang="en-US"/>
              <a:t>, 1} is bad-symbol shift</a:t>
            </a:r>
          </a:p>
          <a:p>
            <a:pPr marL="0" indent="0">
              <a:buFont typeface="Monotype Sorts"/>
              <a:buNone/>
            </a:pPr>
            <a:r>
              <a:rPr lang="en-US" altLang="en-US"/>
              <a:t>           </a:t>
            </a:r>
            <a:r>
              <a:rPr lang="en-US" altLang="en-US" i="1"/>
              <a:t>d</a:t>
            </a:r>
            <a:r>
              <a:rPr lang="en-US" altLang="en-US" baseline="-25000"/>
              <a:t>2</a:t>
            </a:r>
            <a:r>
              <a:rPr lang="en-US" altLang="en-US"/>
              <a:t>(</a:t>
            </a:r>
            <a:r>
              <a:rPr lang="en-US" altLang="en-US" i="1"/>
              <a:t>k</a:t>
            </a:r>
            <a:r>
              <a:rPr lang="en-US" altLang="en-US"/>
              <a:t>) is good-suffix shift</a:t>
            </a:r>
          </a:p>
          <a:p>
            <a:pPr marL="0" indent="0">
              <a:buFont typeface="Monotype Sorts"/>
              <a:buNone/>
            </a:pPr>
            <a:endParaRPr lang="en-US" altLang="en-US"/>
          </a:p>
          <a:p>
            <a:pPr marL="0" indent="0">
              <a:buFont typeface="Monotype Sorts"/>
              <a:buNone/>
            </a:pPr>
            <a:endParaRPr lang="en-US" altLang="en-US">
              <a:latin typeface="Courier New" pitchFamily="49" charset="0"/>
            </a:endParaRPr>
          </a:p>
          <a:p>
            <a:pPr marL="0" indent="0">
              <a:buFont typeface="Monotype Sorts"/>
              <a:buNone/>
            </a:pPr>
            <a:br>
              <a:rPr lang="en-US" altLang="en-US"/>
            </a:br>
            <a:endParaRPr lang="en-US" altLang="en-US"/>
          </a:p>
          <a:p>
            <a:pPr marL="0" indent="0">
              <a:buFont typeface="Monotype Sorts"/>
              <a:buNone/>
            </a:pPr>
            <a:r>
              <a:rPr lang="en-US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02090843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Boyer-Moore Algorithm (cont.)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39900"/>
            <a:ext cx="9064625" cy="5281613"/>
          </a:xfrm>
        </p:spPr>
        <p:txBody>
          <a:bodyPr/>
          <a:lstStyle/>
          <a:p>
            <a:pPr marL="973138" indent="-973138">
              <a:buFont typeface="Monotype Sorts"/>
              <a:buNone/>
              <a:tabLst>
                <a:tab pos="1031875" algn="l"/>
              </a:tabLst>
            </a:pPr>
            <a:r>
              <a:rPr lang="en-US" altLang="en-US" b="0"/>
              <a:t>Step 1  Construct the bad-symbol shift table</a:t>
            </a:r>
          </a:p>
          <a:p>
            <a:pPr marL="973138" indent="-973138">
              <a:tabLst>
                <a:tab pos="1031875" algn="l"/>
              </a:tabLst>
            </a:pPr>
            <a:r>
              <a:rPr lang="en-US" altLang="en-US" b="0"/>
              <a:t>Step 2 Construct the good-suffix shift table</a:t>
            </a:r>
          </a:p>
          <a:p>
            <a:pPr marL="973138" indent="-973138">
              <a:buFont typeface="Monotype Sorts"/>
              <a:buNone/>
              <a:tabLst>
                <a:tab pos="1031875" algn="l"/>
              </a:tabLst>
            </a:pPr>
            <a:r>
              <a:rPr lang="en-US" altLang="en-US" b="0"/>
              <a:t>Step 3  Align the pattern against the beginning of the text</a:t>
            </a:r>
          </a:p>
          <a:p>
            <a:pPr marL="973138" indent="-973138">
              <a:buFont typeface="Monotype Sorts"/>
              <a:buNone/>
              <a:tabLst>
                <a:tab pos="1031875" algn="l"/>
              </a:tabLst>
            </a:pPr>
            <a:r>
              <a:rPr lang="en-US" altLang="en-US" b="0"/>
              <a:t>Step 4  Repeat until a matching substring is found or text ends:</a:t>
            </a:r>
          </a:p>
          <a:p>
            <a:pPr marL="973138" indent="-973138">
              <a:buFont typeface="Monotype Sorts"/>
              <a:buNone/>
              <a:tabLst>
                <a:tab pos="1031875" algn="l"/>
              </a:tabLst>
            </a:pPr>
            <a:r>
              <a:rPr lang="en-US" altLang="en-US" b="0"/>
              <a:t>             </a:t>
            </a:r>
            <a:r>
              <a:rPr lang="en-US" altLang="en-US" sz="1800" b="0"/>
              <a:t>Compare the corresponding characters right to left. </a:t>
            </a:r>
          </a:p>
          <a:p>
            <a:pPr marL="973138" indent="-973138">
              <a:buFont typeface="Monotype Sorts"/>
              <a:buNone/>
              <a:tabLst>
                <a:tab pos="1031875" algn="l"/>
              </a:tabLst>
            </a:pPr>
            <a:r>
              <a:rPr lang="en-US" altLang="en-US" sz="1800" b="0"/>
              <a:t>               If no </a:t>
            </a:r>
            <a:r>
              <a:rPr lang="en-US" altLang="en-US" sz="1800" b="0">
                <a:cs typeface="Times New Roman" pitchFamily="18" charset="0"/>
              </a:rPr>
              <a:t>characters match, follow the Case 1&amp;2 as the Horspool’s algorithm</a:t>
            </a:r>
            <a:endParaRPr lang="en-US" altLang="en-US" sz="1800" b="0"/>
          </a:p>
          <a:p>
            <a:pPr marL="973138" indent="-973138">
              <a:buFont typeface="Monotype Sorts"/>
              <a:buNone/>
              <a:tabLst>
                <a:tab pos="1031875" algn="l"/>
              </a:tabLst>
            </a:pPr>
            <a:r>
              <a:rPr lang="en-US" altLang="en-US" sz="1800" b="0"/>
              <a:t>               If 0 &lt; </a:t>
            </a:r>
            <a:r>
              <a:rPr lang="en-US" altLang="en-US" sz="1800" b="0" i="1"/>
              <a:t>k </a:t>
            </a:r>
            <a:r>
              <a:rPr lang="en-US" altLang="en-US" sz="1800" b="0"/>
              <a:t>&lt; </a:t>
            </a:r>
            <a:r>
              <a:rPr lang="en-US" altLang="en-US" sz="1800" b="0" i="1"/>
              <a:t>m</a:t>
            </a:r>
            <a:r>
              <a:rPr lang="en-US" altLang="en-US" sz="1800" b="0"/>
              <a:t> characters are matched, </a:t>
            </a:r>
            <a:r>
              <a:rPr lang="en-US" altLang="en-US" sz="1800" b="0">
                <a:cs typeface="Times New Roman" pitchFamily="18" charset="0"/>
              </a:rPr>
              <a:t>retrieve entry </a:t>
            </a:r>
            <a:r>
              <a:rPr lang="en-US" altLang="en-US" sz="1800" b="0" i="1">
                <a:cs typeface="Times New Roman" pitchFamily="18" charset="0"/>
              </a:rPr>
              <a:t>t</a:t>
            </a:r>
            <a:r>
              <a:rPr lang="en-US" altLang="en-US" sz="1800" b="0" baseline="-25000"/>
              <a:t>1</a:t>
            </a:r>
            <a:r>
              <a:rPr lang="en-US" altLang="en-US" sz="1800" b="0"/>
              <a:t>(</a:t>
            </a:r>
            <a:r>
              <a:rPr lang="en-US" altLang="en-US" sz="1800" b="0" i="1"/>
              <a:t>c</a:t>
            </a:r>
            <a:r>
              <a:rPr lang="en-US" altLang="en-US" sz="1800" b="0"/>
              <a:t>) from the bad-symbol table for the text’s character </a:t>
            </a:r>
            <a:r>
              <a:rPr lang="en-US" altLang="en-US" sz="1800" b="0" i="1"/>
              <a:t>c </a:t>
            </a:r>
            <a:r>
              <a:rPr lang="en-US" altLang="en-US" sz="1800" b="0"/>
              <a:t>causing the mismatch and entry </a:t>
            </a:r>
            <a:r>
              <a:rPr lang="en-US" altLang="en-US" sz="1800" b="0" i="1"/>
              <a:t>d</a:t>
            </a:r>
            <a:r>
              <a:rPr lang="en-US" altLang="en-US" sz="1800" b="0" baseline="-25000"/>
              <a:t>2</a:t>
            </a:r>
            <a:r>
              <a:rPr lang="en-US" altLang="en-US" sz="1800" b="0"/>
              <a:t>(</a:t>
            </a:r>
            <a:r>
              <a:rPr lang="en-US" altLang="en-US" sz="1800" b="0" i="1"/>
              <a:t>k</a:t>
            </a:r>
            <a:r>
              <a:rPr lang="en-US" altLang="en-US" sz="1800" b="0"/>
              <a:t>) from the good-suffix table and shift the pattern to the right by</a:t>
            </a:r>
          </a:p>
          <a:p>
            <a:pPr marL="973138" indent="-973138">
              <a:buFont typeface="Monotype Sorts"/>
              <a:buNone/>
              <a:tabLst>
                <a:tab pos="1031875" algn="l"/>
              </a:tabLst>
            </a:pPr>
            <a:r>
              <a:rPr lang="en-US" altLang="en-US" sz="1800" b="0"/>
              <a:t>                                     </a:t>
            </a:r>
            <a:r>
              <a:rPr lang="en-US" altLang="en-US" sz="1800" b="0" i="1"/>
              <a:t>d</a:t>
            </a:r>
            <a:r>
              <a:rPr lang="en-US" altLang="en-US" sz="1800" b="0"/>
              <a:t> = max {</a:t>
            </a:r>
            <a:r>
              <a:rPr lang="en-US" altLang="en-US" sz="1800" b="0" i="1"/>
              <a:t>d</a:t>
            </a:r>
            <a:r>
              <a:rPr lang="en-US" altLang="en-US" sz="1800" b="0" baseline="-25000"/>
              <a:t>1</a:t>
            </a:r>
            <a:r>
              <a:rPr lang="en-US" altLang="en-US" sz="1800" b="0"/>
              <a:t>, </a:t>
            </a:r>
            <a:r>
              <a:rPr lang="en-US" altLang="en-US" sz="1800" b="0" i="1"/>
              <a:t>d</a:t>
            </a:r>
            <a:r>
              <a:rPr lang="en-US" altLang="en-US" sz="1800" b="0" baseline="-25000"/>
              <a:t>2</a:t>
            </a:r>
            <a:r>
              <a:rPr lang="en-US" altLang="en-US" sz="1800" b="0"/>
              <a:t>}</a:t>
            </a:r>
            <a:br>
              <a:rPr lang="en-US" altLang="en-US" sz="1800" b="0"/>
            </a:br>
            <a:r>
              <a:rPr lang="en-US" altLang="en-US" sz="1800" b="0"/>
              <a:t>where </a:t>
            </a:r>
            <a:r>
              <a:rPr lang="en-US" altLang="en-US" sz="1800" b="0" i="1"/>
              <a:t>d</a:t>
            </a:r>
            <a:r>
              <a:rPr lang="en-US" altLang="en-US" sz="1800" b="0" baseline="-25000"/>
              <a:t>1</a:t>
            </a:r>
            <a:r>
              <a:rPr lang="en-US" altLang="en-US" sz="1800" b="0"/>
              <a:t> = max{</a:t>
            </a:r>
            <a:r>
              <a:rPr lang="en-US" altLang="en-US" sz="1800" b="0" i="1"/>
              <a:t>t</a:t>
            </a:r>
            <a:r>
              <a:rPr lang="en-US" altLang="en-US" sz="1800" b="0" baseline="-25000"/>
              <a:t>1</a:t>
            </a:r>
            <a:r>
              <a:rPr lang="en-US" altLang="en-US" sz="1800" b="0"/>
              <a:t>(</a:t>
            </a:r>
            <a:r>
              <a:rPr lang="en-US" altLang="en-US" sz="1800" b="0" i="1"/>
              <a:t>c</a:t>
            </a:r>
            <a:r>
              <a:rPr lang="en-US" altLang="en-US" sz="1800" b="0"/>
              <a:t>) - </a:t>
            </a:r>
            <a:r>
              <a:rPr lang="en-US" altLang="en-US" sz="1800" b="0" i="1"/>
              <a:t>k</a:t>
            </a:r>
            <a:r>
              <a:rPr lang="en-US" altLang="en-US" sz="1800" b="0"/>
              <a:t>, 1}.</a:t>
            </a:r>
            <a:endParaRPr lang="en-US" altLang="en-US" sz="1100" b="0"/>
          </a:p>
        </p:txBody>
      </p:sp>
    </p:spTree>
    <p:extLst>
      <p:ext uri="{BB962C8B-B14F-4D97-AF65-F5344CB8AC3E}">
        <p14:creationId xmlns:p14="http://schemas.microsoft.com/office/powerpoint/2010/main" val="3351632763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Class Notes Style 2">
  <a:themeElements>
    <a:clrScheme name="Class Notes Style 2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 Notes Style 2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lass Notes Style 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Notes Style 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Notes Style 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Notes Style 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Notes Style 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Notes Style 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Notes Style 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E:\home\garland\course\CS318\318 Fall 2000\Class Notes Style 2.pot</Template>
  <TotalTime>6573</TotalTime>
  <Words>1010</Words>
  <Application>Microsoft Office PowerPoint</Application>
  <PresentationFormat>On-screen Show (4:3)</PresentationFormat>
  <Paragraphs>316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Black</vt:lpstr>
      <vt:lpstr>Courier New</vt:lpstr>
      <vt:lpstr>Monotype Sorts</vt:lpstr>
      <vt:lpstr>Times New Roman</vt:lpstr>
      <vt:lpstr>Wingdings</vt:lpstr>
      <vt:lpstr>Class Notes Style 2</vt:lpstr>
      <vt:lpstr>Good-suffix shift in Boyer-Moore algorithm</vt:lpstr>
      <vt:lpstr>How to do this, rough sketch</vt:lpstr>
      <vt:lpstr>Good-suffix shift in Boyer-Moore algorithm d2(3) Correction</vt:lpstr>
      <vt:lpstr>CABABA (interesting cases)</vt:lpstr>
      <vt:lpstr>Good-suffix shift in Boyer-Moore algorithm</vt:lpstr>
      <vt:lpstr>WOWWOW (interesting cases)</vt:lpstr>
      <vt:lpstr>Good-suffix shift in Boyer-Moore algorithm</vt:lpstr>
      <vt:lpstr>Good-suffix shift in the Boyer-Moore alg. (cont.)</vt:lpstr>
      <vt:lpstr>Boyer-Moore Algorithm (cont.)</vt:lpstr>
      <vt:lpstr>Example of Boyer-Moore Algorithm</vt:lpstr>
      <vt:lpstr>Compare BM with Horpool’s</vt:lpstr>
      <vt:lpstr>Compare BM with Horpool’s</vt:lpstr>
      <vt:lpstr>A Little Python…</vt:lpstr>
    </vt:vector>
  </TitlesOfParts>
  <Company>University of Illinois at Urbana-Champaign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Garland</dc:creator>
  <cp:lastModifiedBy>O'REILLY, JAMES P</cp:lastModifiedBy>
  <cp:revision>803</cp:revision>
  <dcterms:created xsi:type="dcterms:W3CDTF">1999-11-19T19:15:02Z</dcterms:created>
  <dcterms:modified xsi:type="dcterms:W3CDTF">2017-03-30T20:05:47Z</dcterms:modified>
</cp:coreProperties>
</file>