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2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2016-01-11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CLAS 220: </a:t>
            </a:r>
            <a:br>
              <a:rPr lang="en-US" sz="6000" dirty="0" smtClean="0"/>
            </a:br>
            <a:r>
              <a:rPr lang="en-US" sz="3200" dirty="0" smtClean="0"/>
              <a:t>Introduction to Classical Mythology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b="1" dirty="0" smtClean="0"/>
              <a:t>Lecture </a:t>
            </a:r>
            <a:r>
              <a:rPr lang="en-US" b="1" dirty="0" smtClean="0"/>
              <a:t>1: Introduction to the </a:t>
            </a:r>
            <a:r>
              <a:rPr lang="en-US" b="1" dirty="0" smtClean="0"/>
              <a:t>Course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319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Myth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038600"/>
            <a:ext cx="7543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Myth comes from a variety of sources, including</a:t>
            </a:r>
          </a:p>
          <a:p>
            <a:pPr marL="0" indent="0">
              <a:buNone/>
            </a:pPr>
            <a:r>
              <a:rPr lang="en-US" dirty="0" smtClean="0"/>
              <a:t>-- personifying and explaining natural forces</a:t>
            </a:r>
            <a:endParaRPr lang="en-US" dirty="0"/>
          </a:p>
        </p:txBody>
      </p:sp>
      <p:pic>
        <p:nvPicPr>
          <p:cNvPr id="4" name="Picture 3" title="picture of falling ra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642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Myth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5857514" cy="121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Myth comes from a variety of sources, including</a:t>
            </a:r>
          </a:p>
          <a:p>
            <a:pPr marL="0" indent="0">
              <a:buNone/>
            </a:pPr>
            <a:r>
              <a:rPr lang="en-US" dirty="0" smtClean="0"/>
              <a:t>-- personifying psychological forces</a:t>
            </a:r>
            <a:endParaRPr lang="en-US" dirty="0"/>
          </a:p>
        </p:txBody>
      </p:sp>
      <p:pic>
        <p:nvPicPr>
          <p:cNvPr id="5" name="Picture 4" descr="represents the desire to have a good time, and the dangers that come with not maintaining self-control&#10;" title="scene of fraternity par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5173472" cy="2178304"/>
          </a:xfrm>
          <a:prstGeom prst="rect">
            <a:avLst/>
          </a:prstGeom>
        </p:spPr>
      </p:pic>
      <p:pic>
        <p:nvPicPr>
          <p:cNvPr id="6" name="Picture 5" descr="represents the passions of love and sex, and the dangers that can come from them" title="image of a romantic couple kissing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"/>
            <a:ext cx="2904405" cy="2178304"/>
          </a:xfrm>
          <a:prstGeom prst="rect">
            <a:avLst/>
          </a:prstGeom>
        </p:spPr>
      </p:pic>
      <p:pic>
        <p:nvPicPr>
          <p:cNvPr id="7" name="Picture 6" descr="represents the powers and dangers of anger" title="picture of a woman screaming in r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2" y="2971800"/>
            <a:ext cx="2971800" cy="2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Myth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038600"/>
            <a:ext cx="7543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Myth comes from a variety of sources, including</a:t>
            </a:r>
          </a:p>
          <a:p>
            <a:pPr marL="0" indent="0">
              <a:buNone/>
            </a:pPr>
            <a:r>
              <a:rPr lang="en-US" dirty="0" smtClean="0"/>
              <a:t>-- memorable historical events</a:t>
            </a:r>
            <a:endParaRPr lang="en-US" dirty="0"/>
          </a:p>
        </p:txBody>
      </p:sp>
      <p:pic>
        <p:nvPicPr>
          <p:cNvPr id="5" name="Picture 4" title="newspaper front page announcing the death of Elvis Presle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070"/>
            <a:ext cx="2754086" cy="3352800"/>
          </a:xfrm>
          <a:prstGeom prst="rect">
            <a:avLst/>
          </a:prstGeom>
        </p:spPr>
      </p:pic>
      <p:pic>
        <p:nvPicPr>
          <p:cNvPr id="6" name="Picture 5" title="photo of Diana, Princess of Wal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90" y="560070"/>
            <a:ext cx="336776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ritual?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ritual?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3352800"/>
            <a:ext cx="405765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Regularly recurring action</a:t>
            </a:r>
          </a:p>
          <a:p>
            <a:r>
              <a:rPr lang="en-US" dirty="0"/>
              <a:t>Done for its symbolic value</a:t>
            </a:r>
          </a:p>
          <a:p>
            <a:r>
              <a:rPr lang="en-US" dirty="0"/>
              <a:t>special places, times, words,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objects</a:t>
            </a:r>
            <a:r>
              <a:rPr lang="en-US" dirty="0"/>
              <a:t>, people</a:t>
            </a:r>
          </a:p>
          <a:p>
            <a:r>
              <a:rPr lang="en-US" dirty="0"/>
              <a:t>Set apart from daily life</a:t>
            </a:r>
          </a:p>
        </p:txBody>
      </p:sp>
      <p:pic>
        <p:nvPicPr>
          <p:cNvPr id="6" name="Picture 5" title="photo of boys' initiation ritual, waYao people, Malaw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1"/>
            <a:ext cx="344805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85801"/>
            <a:ext cx="3429286" cy="2286905"/>
          </a:xfrm>
          <a:prstGeom prst="rect">
            <a:avLst/>
          </a:prstGeom>
        </p:spPr>
      </p:pic>
      <p:pic>
        <p:nvPicPr>
          <p:cNvPr id="8" name="Picture 7" title="greek vase representing lib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4200"/>
            <a:ext cx="175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ritual?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6350" y="2438400"/>
            <a:ext cx="405765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familiar American ritual</a:t>
            </a:r>
            <a:endParaRPr lang="en-US" dirty="0"/>
          </a:p>
        </p:txBody>
      </p:sp>
      <p:pic>
        <p:nvPicPr>
          <p:cNvPr id="2" name="Picture 1" descr="a famous painting of an American Thanksgiving" title="Norman Rockwell, Freedom from Want, 19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6473"/>
            <a:ext cx="40624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ritual?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4572000"/>
            <a:ext cx="405765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major Christian ritual</a:t>
            </a:r>
            <a:endParaRPr lang="en-US" dirty="0"/>
          </a:p>
        </p:txBody>
      </p:sp>
      <p:pic>
        <p:nvPicPr>
          <p:cNvPr id="3" name="Picture 2" descr="famous painting of the New Testament event in the church of Santa Maria delle Grazie, Milan." title="Leonardo da Vinci, The Last Supp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315200" cy="3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religion?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762000"/>
            <a:ext cx="517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Religion = myth + ritual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480772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myth explains ritual, and gives it a context</a:t>
            </a:r>
          </a:p>
          <a:p>
            <a:r>
              <a:rPr lang="en-US" sz="2000" dirty="0">
                <a:solidFill>
                  <a:prstClr val="black"/>
                </a:solidFill>
              </a:rPr>
              <a:t>ritual brings myth into the here-and-now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the case of Greece and Rome, the rituals are gone (though we know a little bit about them)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What remains are the myths,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or their representations in literature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This is also why ancient Greek texts about mythology are not scripture – for the Greeks, they needed to be performed or reenacted in ritual, to be sacred.</a:t>
            </a:r>
          </a:p>
        </p:txBody>
      </p:sp>
    </p:spTree>
    <p:extLst>
      <p:ext uri="{BB962C8B-B14F-4D97-AF65-F5344CB8AC3E}">
        <p14:creationId xmlns:p14="http://schemas.microsoft.com/office/powerpoint/2010/main" val="3668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Religion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80772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No word for “religion” in Greek or Latin, </a:t>
            </a:r>
          </a:p>
          <a:p>
            <a:r>
              <a:rPr lang="en-US" sz="2400" dirty="0">
                <a:solidFill>
                  <a:prstClr val="black"/>
                </a:solidFill>
              </a:rPr>
              <a:t>because it’s not separable from the rest of life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Myth and ritual are part of daily family life, of citizenship, </a:t>
            </a:r>
          </a:p>
          <a:p>
            <a:r>
              <a:rPr lang="en-US" sz="2400" dirty="0">
                <a:solidFill>
                  <a:prstClr val="black"/>
                </a:solidFill>
              </a:rPr>
              <a:t>of business, of sports, of the arts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Both a “</a:t>
            </a:r>
            <a:r>
              <a:rPr lang="en-US" sz="2400" dirty="0">
                <a:solidFill>
                  <a:srgbClr val="FF0000"/>
                </a:solidFill>
              </a:rPr>
              <a:t>Panhellenic</a:t>
            </a:r>
            <a:r>
              <a:rPr lang="en-US" sz="2400" dirty="0">
                <a:solidFill>
                  <a:prstClr val="black"/>
                </a:solidFill>
              </a:rPr>
              <a:t>” (=“All Greek”) and a local dimension</a:t>
            </a:r>
          </a:p>
        </p:txBody>
      </p:sp>
    </p:spTree>
    <p:extLst>
      <p:ext uri="{BB962C8B-B14F-4D97-AF65-F5344CB8AC3E}">
        <p14:creationId xmlns:p14="http://schemas.microsoft.com/office/powerpoint/2010/main" val="9010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Panhellenic Myth and Ritual</a:t>
            </a:r>
            <a:endParaRPr lang="en-US" sz="4400" dirty="0"/>
          </a:p>
        </p:txBody>
      </p:sp>
      <p:pic>
        <p:nvPicPr>
          <p:cNvPr id="2050" name="Picture 2" title="Map of Ancient Greek City-St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2143125" cy="20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title="South Carolina County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2786063" cy="22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3810000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Greece divided into many tiny city-states</a:t>
            </a:r>
          </a:p>
          <a:p>
            <a:r>
              <a:rPr lang="en-US" dirty="0">
                <a:solidFill>
                  <a:prstClr val="black"/>
                </a:solidFill>
              </a:rPr>
              <a:t>"city-state" = </a:t>
            </a:r>
            <a:r>
              <a:rPr lang="en-US" dirty="0">
                <a:solidFill>
                  <a:srgbClr val="FF0000"/>
                </a:solidFill>
              </a:rPr>
              <a:t>polis</a:t>
            </a:r>
          </a:p>
        </p:txBody>
      </p:sp>
      <p:pic>
        <p:nvPicPr>
          <p:cNvPr id="2056" name="Picture 8" title="Map of Attica, the polis including Ath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5925"/>
            <a:ext cx="196024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Panhellenic Myth and Ritual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762000"/>
            <a:ext cx="3999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Greece divided into many tiny city-states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But they share many cultural institutions: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Olympic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Delphic oracle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Homeric Epic </a:t>
            </a:r>
          </a:p>
        </p:txBody>
      </p:sp>
      <p:pic>
        <p:nvPicPr>
          <p:cNvPr id="3074" name="Picture 2" descr="c. 530 BC" title="Greek Vase with image of athletes running a r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2057399" cy="24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title="Sanctuary of temple at Delp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19994"/>
            <a:ext cx="3237813" cy="21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llenistic era (321-31 BC); British Museum." title="Bust of Hom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68" y="2971800"/>
            <a:ext cx="2022632" cy="25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Panhellenic Gods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762000"/>
            <a:ext cx="6000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Greeks had many gods (and always had room for more); </a:t>
            </a:r>
          </a:p>
          <a:p>
            <a:r>
              <a:rPr lang="en-US" dirty="0">
                <a:solidFill>
                  <a:prstClr val="black"/>
                </a:solidFill>
              </a:rPr>
              <a:t>but a dozen or so, the Olympian gods, were the most important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Worshipped everywhere in the Greek world</a:t>
            </a:r>
          </a:p>
          <a:p>
            <a:r>
              <a:rPr lang="en-US" dirty="0">
                <a:solidFill>
                  <a:prstClr val="black"/>
                </a:solidFill>
              </a:rPr>
              <a:t>Sometimes under different names or in different ways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Associated with the various forces of natural and  human life</a:t>
            </a:r>
          </a:p>
          <a:p>
            <a:r>
              <a:rPr lang="en-US" dirty="0">
                <a:solidFill>
                  <a:prstClr val="black"/>
                </a:solidFill>
              </a:rPr>
              <a:t>(sun, moon, rain, sea, love/sex, food, drink, death, music…)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Not necessarily good, or concerned with human problems</a:t>
            </a:r>
          </a:p>
        </p:txBody>
      </p:sp>
      <p:pic>
        <p:nvPicPr>
          <p:cNvPr id="4098" name="Picture 2" descr="National Archaeological Museum, Athens" title="Statue of Ze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183101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lazzo Altemps, Rome" title="statue of Hera (the Juno Ludovis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915380" cy="13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useo Pio-Clementino, Vatican" title="statue of De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80" y="3901067"/>
            <a:ext cx="731351" cy="13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ntinous as Dionysus - British Museum, London" title="Statue of Antinous (lover of the Roman Emperor Hadrian) as the god Dionysus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93" y="3886200"/>
            <a:ext cx="83154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ouvre, Paris. Copy after original by the sculptor Leochares.&#10;" title="Sculpture of Artemis (the Versailles Diana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77836"/>
            <a:ext cx="820600" cy="13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Vatican Museums&#10;" title="Apollo Belvede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61" y="3901067"/>
            <a:ext cx="1042019" cy="138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Local Religion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3810000"/>
            <a:ext cx="7351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Olympian gods important to local religion as well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Also gods of local places: springs, rivers, trees, mountains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But most important aspect of local religion: the </a:t>
            </a:r>
            <a:r>
              <a:rPr lang="en-US" sz="2400" dirty="0">
                <a:solidFill>
                  <a:srgbClr val="FF0000"/>
                </a:solidFill>
              </a:rPr>
              <a:t>hero</a:t>
            </a:r>
          </a:p>
        </p:txBody>
      </p:sp>
      <p:pic>
        <p:nvPicPr>
          <p:cNvPr id="5124" name="Picture 4" descr="Louvre, Paris" title="The hero Heracles fighting the river-god Achelou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324100" cy="30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Heroes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4955232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Contemporary Heroes</a:t>
            </a:r>
          </a:p>
        </p:txBody>
      </p:sp>
      <p:pic>
        <p:nvPicPr>
          <p:cNvPr id="6146" name="Picture 2" descr="(clockwise from top left): 9/11 firefighters, Abraham Lincoln, Aretha Franklin, a kindergarten teacher, Michael Phelps" title="images of contemporary her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581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Ancient Heroes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4946578"/>
            <a:ext cx="5367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Much more complicated; not always good</a:t>
            </a:r>
          </a:p>
        </p:txBody>
      </p:sp>
      <p:pic>
        <p:nvPicPr>
          <p:cNvPr id="7170" name="Picture 2" title="modern image of Oedi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" y="831850"/>
            <a:ext cx="2590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title="image from performance of Me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36576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title="modern image of Clytemnest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72990"/>
            <a:ext cx="1981200" cy="20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authoritative story about the world, accepted within a given community as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truths involved can be at all levels: spiritual, cosmological, political, social, psychological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Whether </a:t>
            </a:r>
            <a:r>
              <a:rPr lang="en-US" dirty="0"/>
              <a:t>the stories are true or not, in a factual sense, they “work” as a way of understanding the world</a:t>
            </a:r>
          </a:p>
        </p:txBody>
      </p:sp>
    </p:spTree>
    <p:extLst>
      <p:ext uri="{BB962C8B-B14F-4D97-AF65-F5344CB8AC3E}">
        <p14:creationId xmlns:p14="http://schemas.microsoft.com/office/powerpoint/2010/main" val="1637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rgbClr val="C00000"/>
                </a:solidFill>
              </a:rPr>
              <a:t>Mythos</a:t>
            </a:r>
            <a:r>
              <a:rPr lang="en-US" sz="4800" b="1" dirty="0" smtClean="0"/>
              <a:t> vs. </a:t>
            </a:r>
            <a:r>
              <a:rPr lang="en-US" sz="4800" b="1" dirty="0" smtClean="0">
                <a:solidFill>
                  <a:srgbClr val="C00000"/>
                </a:solidFill>
              </a:rPr>
              <a:t>Logos</a:t>
            </a:r>
            <a:r>
              <a:rPr lang="en-US" sz="4800" b="1" dirty="0" smtClean="0"/>
              <a:t>:</a:t>
            </a:r>
          </a:p>
          <a:p>
            <a:pPr marL="0" indent="0">
              <a:buNone/>
            </a:pPr>
            <a:r>
              <a:rPr lang="en-US" sz="3200" b="1" dirty="0" smtClean="0"/>
              <a:t>Originally: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Mythos</a:t>
            </a:r>
            <a:r>
              <a:rPr lang="en-US" sz="3200" b="1" dirty="0" smtClean="0"/>
              <a:t>: authoritative story about the world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Logos</a:t>
            </a:r>
            <a:r>
              <a:rPr lang="en-US" sz="3200" b="1" dirty="0" smtClean="0"/>
              <a:t>: just one of many stories; not authoritative</a:t>
            </a:r>
          </a:p>
          <a:p>
            <a:pPr marL="0" indent="0">
              <a:buNone/>
            </a:pPr>
            <a:r>
              <a:rPr lang="en-US" sz="3200" b="1" dirty="0" smtClean="0"/>
              <a:t>Later: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Mythos</a:t>
            </a:r>
            <a:r>
              <a:rPr lang="en-US" sz="3200" b="1" dirty="0" smtClean="0"/>
              <a:t>: marked as “not true”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Logos</a:t>
            </a:r>
            <a:r>
              <a:rPr lang="en-US" sz="3200" b="1" dirty="0" smtClean="0"/>
              <a:t>: marked as true, not because it works, but because it’s right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43400"/>
            <a:ext cx="75438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George Washington and the Cherry Tree</a:t>
            </a:r>
            <a:endParaRPr lang="en-US" dirty="0"/>
          </a:p>
        </p:txBody>
      </p:sp>
      <p:pic>
        <p:nvPicPr>
          <p:cNvPr id="4" name="Picture 3" descr="Grant Wood, &quot;Parson Weems' Fable,&quot; 1939&#10;painting of the story of George Washington and the cherry tree" title="George Washington and the Cherry Tre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5626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4648200"/>
            <a:ext cx="75438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First Thanksgiving</a:t>
            </a:r>
            <a:endParaRPr lang="en-US" dirty="0"/>
          </a:p>
        </p:txBody>
      </p:sp>
      <p:pic>
        <p:nvPicPr>
          <p:cNvPr id="6" name="Picture 5" descr="painting by Jean Leon Gerome Ferris (1899)" title="painting of the First Thanksgiv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6172200" cy="39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7210"/>
            <a:ext cx="4191000" cy="418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Myths can take many forms. How many variations on the tale of Little Red Riding Hood do you know?</a:t>
            </a:r>
            <a:endParaRPr lang="en-US" dirty="0"/>
          </a:p>
        </p:txBody>
      </p:sp>
      <p:pic>
        <p:nvPicPr>
          <p:cNvPr id="4" name="Picture 3" descr="painting by Sir John Everett Millais (1881), Joslyn Art Museum, Omaha, NE" title="painting of Little Red Riding Hoo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68" y="537210"/>
            <a:ext cx="3190120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7210"/>
            <a:ext cx="4191000" cy="418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ancient Greece and Rome, myths were presented in many forms – in sculptures, paintings, vases; in oral storytelling, in song and in dance.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much of what we know about Greek and Roman myth we know from literary texts, and so that’s the focus of this course.</a:t>
            </a:r>
            <a:endParaRPr lang="en-US" dirty="0"/>
          </a:p>
        </p:txBody>
      </p:sp>
      <p:pic>
        <p:nvPicPr>
          <p:cNvPr id="1026" name="Picture 2" descr="Sixth-century black-figure amphora." title="Greek Vase showing Hercules and a Centau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5747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</a:t>
            </a:r>
            <a:r>
              <a:rPr lang="en-US" dirty="0" err="1" smtClean="0"/>
              <a:t>MYTh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156&quot;&gt;&lt;/object&gt;&lt;object type=&quot;2&quot; unique_id=&quot;10157&quot;&gt;&lt;object type=&quot;3&quot; unique_id=&quot;10158&quot;&gt;&lt;property id=&quot;20148&quot; value=&quot;5&quot;/&gt;&lt;property id=&quot;20300&quot; value=&quot;Slide 1 - &amp;quot;CLAS 220:  Introduction to Classical Mythology&amp;quot;&quot;/&gt;&lt;property id=&quot;20307&quot; value=&quot;257&quot;/&gt;&lt;/object&gt;&lt;object type=&quot;3&quot; unique_id=&quot;10159&quot;&gt;&lt;property id=&quot;20148&quot; value=&quot;5&quot;/&gt;&lt;property id=&quot;20300&quot; value=&quot;Slide 2 - &amp;quot;What is Myth?&amp;quot;&quot;/&gt;&lt;property id=&quot;20307&quot; value=&quot;258&quot;/&gt;&lt;/object&gt;&lt;object type=&quot;3&quot; unique_id=&quot;10160&quot;&gt;&lt;property id=&quot;20148&quot; value=&quot;5&quot;/&gt;&lt;property id=&quot;20300&quot; value=&quot;Slide 3 - &amp;quot;What is myth?&amp;quot;&quot;/&gt;&lt;property id=&quot;20307&quot; value=&quot;259&quot;/&gt;&lt;/object&gt;&lt;object type=&quot;3&quot; unique_id=&quot;10161&quot;&gt;&lt;property id=&quot;20148&quot; value=&quot;5&quot;/&gt;&lt;property id=&quot;20300&quot; value=&quot;Slide 4 - &amp;quot;What is myth?&amp;quot;&quot;/&gt;&lt;property id=&quot;20307&quot; value=&quot;260&quot;/&gt;&lt;/object&gt;&lt;object type=&quot;3&quot; unique_id=&quot;10162&quot;&gt;&lt;property id=&quot;20148&quot; value=&quot;5&quot;/&gt;&lt;property id=&quot;20300&quot; value=&quot;Slide 5 - &amp;quot;What is myth?&amp;quot;&quot;/&gt;&lt;property id=&quot;20307&quot; value=&quot;261&quot;/&gt;&lt;/object&gt;&lt;object type=&quot;3&quot; unique_id=&quot;10163&quot;&gt;&lt;property id=&quot;20148&quot; value=&quot;5&quot;/&gt;&lt;property id=&quot;20300&quot; value=&quot;Slide 6 - &amp;quot;What is myth?&amp;quot;&quot;/&gt;&lt;property id=&quot;20307&quot; value=&quot;262&quot;/&gt;&lt;/object&gt;&lt;object type=&quot;3&quot; unique_id=&quot;10164&quot;&gt;&lt;property id=&quot;20148&quot; value=&quot;5&quot;/&gt;&lt;property id=&quot;20300&quot; value=&quot;Slide 7 - &amp;quot;What is myth?&amp;quot;&quot;/&gt;&lt;property id=&quot;20307&quot; value=&quot;263&quot;/&gt;&lt;/object&gt;&lt;object type=&quot;3&quot; unique_id=&quot;10165&quot;&gt;&lt;property id=&quot;20148&quot; value=&quot;5&quot;/&gt;&lt;property id=&quot;20300&quot; value=&quot;Slide 8 - &amp;quot;What is myth?&amp;quot;&quot;/&gt;&lt;property id=&quot;20307&quot; value=&quot;264&quot;/&gt;&lt;/object&gt;&lt;object type=&quot;3&quot; unique_id=&quot;10166&quot;&gt;&lt;property id=&quot;20148&quot; value=&quot;5&quot;/&gt;&lt;property id=&quot;20300&quot; value=&quot;Slide 9 - &amp;quot;The Origins of MYTh&amp;amp;#x09;&amp;quot;&quot;/&gt;&lt;property id=&quot;20307&quot; value=&quot;265&quot;/&gt;&lt;/object&gt;&lt;object type=&quot;3&quot; unique_id=&quot;10167&quot;&gt;&lt;property id=&quot;20148&quot; value=&quot;5&quot;/&gt;&lt;property id=&quot;20300&quot; value=&quot;Slide 10 - &amp;quot;The Origins of Myth&amp;quot;&quot;/&gt;&lt;property id=&quot;20307&quot; value=&quot;266&quot;/&gt;&lt;/object&gt;&lt;object type=&quot;3&quot; unique_id=&quot;10168&quot;&gt;&lt;property id=&quot;20148&quot; value=&quot;5&quot;/&gt;&lt;property id=&quot;20300&quot; value=&quot;Slide 11 - &amp;quot;The Origins of Myth&amp;quot;&quot;/&gt;&lt;property id=&quot;20307&quot; value=&quot;267&quot;/&gt;&lt;/object&gt;&lt;object type=&quot;3&quot; unique_id=&quot;10169&quot;&gt;&lt;property id=&quot;20148&quot; value=&quot;5&quot;/&gt;&lt;property id=&quot;20300&quot; value=&quot;Slide 12 - &amp;quot;The Origins of Myth&amp;quot;&quot;/&gt;&lt;property id=&quot;20307&quot; value=&quot;268&quot;/&gt;&lt;/object&gt;&lt;object type=&quot;3&quot; unique_id=&quot;10170&quot;&gt;&lt;property id=&quot;20148&quot; value=&quot;5&quot;/&gt;&lt;property id=&quot;20300&quot; value=&quot;Slide 13 - &amp;quot;What is ritual?&amp;quot;&quot;/&gt;&lt;property id=&quot;20307&quot; value=&quot;269&quot;/&gt;&lt;/object&gt;&lt;object type=&quot;3&quot; unique_id=&quot;10171&quot;&gt;&lt;property id=&quot;20148&quot; value=&quot;5&quot;/&gt;&lt;property id=&quot;20300&quot; value=&quot;Slide 14 - &amp;quot;What is ritual?&amp;quot;&quot;/&gt;&lt;property id=&quot;20307&quot; value=&quot;270&quot;/&gt;&lt;/object&gt;&lt;object type=&quot;3&quot; unique_id=&quot;10172&quot;&gt;&lt;property id=&quot;20148&quot; value=&quot;5&quot;/&gt;&lt;property id=&quot;20300&quot; value=&quot;Slide 15 - &amp;quot;What is ritual?&amp;quot;&quot;/&gt;&lt;property id=&quot;20307&quot; value=&quot;271&quot;/&gt;&lt;/object&gt;&lt;object type=&quot;3&quot; unique_id=&quot;10173&quot;&gt;&lt;property id=&quot;20148&quot; value=&quot;5&quot;/&gt;&lt;property id=&quot;20300&quot; value=&quot;Slide 16 - &amp;quot;What is ritual?&amp;quot;&quot;/&gt;&lt;property id=&quot;20307&quot; value=&quot;272&quot;/&gt;&lt;/object&gt;&lt;object type=&quot;3&quot; unique_id=&quot;10174&quot;&gt;&lt;property id=&quot;20148&quot; value=&quot;5&quot;/&gt;&lt;property id=&quot;20300&quot; value=&quot;Slide 17 - &amp;quot;What is religion?&amp;quot;&quot;/&gt;&lt;property id=&quot;20307&quot; value=&quot;273&quot;/&gt;&lt;/object&gt;&lt;object type=&quot;3&quot; unique_id=&quot;10175&quot;&gt;&lt;property id=&quot;20148&quot; value=&quot;5&quot;/&gt;&lt;property id=&quot;20300&quot; value=&quot;Slide 18 - &amp;quot;Greek Religion&amp;quot;&quot;/&gt;&lt;property id=&quot;20307&quot; value=&quot;274&quot;/&gt;&lt;/object&gt;&lt;object type=&quot;3&quot; unique_id=&quot;10176&quot;&gt;&lt;property id=&quot;20148&quot; value=&quot;5&quot;/&gt;&lt;property id=&quot;20300&quot; value=&quot;Slide 19 - &amp;quot;Panhellenic Myth and Ritual&amp;quot;&quot;/&gt;&lt;property id=&quot;20307&quot; value=&quot;275&quot;/&gt;&lt;/object&gt;&lt;object type=&quot;3&quot; unique_id=&quot;10177&quot;&gt;&lt;property id=&quot;20148&quot; value=&quot;5&quot;/&gt;&lt;property id=&quot;20300&quot; value=&quot;Slide 20 - &amp;quot;Panhellenic Myth and Ritual&amp;quot;&quot;/&gt;&lt;property id=&quot;20307&quot; value=&quot;276&quot;/&gt;&lt;/object&gt;&lt;object type=&quot;3&quot; unique_id=&quot;10178&quot;&gt;&lt;property id=&quot;20148&quot; value=&quot;5&quot;/&gt;&lt;property id=&quot;20300&quot; value=&quot;Slide 21 - &amp;quot;The Panhellenic Gods&amp;quot;&quot;/&gt;&lt;property id=&quot;20307&quot; value=&quot;277&quot;/&gt;&lt;/object&gt;&lt;object type=&quot;3&quot; unique_id=&quot;10179&quot;&gt;&lt;property id=&quot;20148&quot; value=&quot;5&quot;/&gt;&lt;property id=&quot;20300&quot; value=&quot;Slide 22 - &amp;quot;Local Religion&amp;quot;&quot;/&gt;&lt;property id=&quot;20307&quot; value=&quot;278&quot;/&gt;&lt;/object&gt;&lt;object type=&quot;3&quot; unique_id=&quot;10180&quot;&gt;&lt;property id=&quot;20148&quot; value=&quot;5&quot;/&gt;&lt;property id=&quot;20300&quot; value=&quot;Slide 23 - &amp;quot;Heroes&amp;quot;&quot;/&gt;&lt;property id=&quot;20307&quot; value=&quot;279&quot;/&gt;&lt;/object&gt;&lt;object type=&quot;3&quot; unique_id=&quot;10181&quot;&gt;&lt;property id=&quot;20148&quot; value=&quot;5&quot;/&gt;&lt;property id=&quot;20300&quot; value=&quot;Slide 24 - &amp;quot;Ancient Heroes&amp;quot;&quot;/&gt;&lt;property id=&quot;20307&quot; value=&quot;28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4D000B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644</Words>
  <Application>Microsoft Office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Impact</vt:lpstr>
      <vt:lpstr>Times New Roman</vt:lpstr>
      <vt:lpstr>NewsPrint</vt:lpstr>
      <vt:lpstr>CLAS 220:  Introduction to Classical Mythology</vt:lpstr>
      <vt:lpstr>What is Myth?</vt:lpstr>
      <vt:lpstr>What is myth?</vt:lpstr>
      <vt:lpstr>What is myth?</vt:lpstr>
      <vt:lpstr>What is myth?</vt:lpstr>
      <vt:lpstr>What is myth?</vt:lpstr>
      <vt:lpstr>What is myth?</vt:lpstr>
      <vt:lpstr>What is myth?</vt:lpstr>
      <vt:lpstr>The Origins of MYTh </vt:lpstr>
      <vt:lpstr>The Origins of Myth</vt:lpstr>
      <vt:lpstr>The Origins of Myth</vt:lpstr>
      <vt:lpstr>The Origins of Myth</vt:lpstr>
      <vt:lpstr>What is ritual?</vt:lpstr>
      <vt:lpstr>What is ritual?</vt:lpstr>
      <vt:lpstr>What is ritual?</vt:lpstr>
      <vt:lpstr>What is ritual?</vt:lpstr>
      <vt:lpstr>What is religion?</vt:lpstr>
      <vt:lpstr>Greek Religion</vt:lpstr>
      <vt:lpstr>Panhellenic Myth and Ritual</vt:lpstr>
      <vt:lpstr>Panhellenic Myth and Ritual</vt:lpstr>
      <vt:lpstr>The Panhellenic Gods</vt:lpstr>
      <vt:lpstr>Local Religion</vt:lpstr>
      <vt:lpstr>Heroes</vt:lpstr>
      <vt:lpstr>Ancient Heroes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 220:  Introduction to Classical Mythology</dc:title>
  <dc:creator>Alexander Jamieson Beecroft</dc:creator>
  <cp:lastModifiedBy>Alexander Beecroft</cp:lastModifiedBy>
  <cp:revision>7</cp:revision>
  <dcterms:created xsi:type="dcterms:W3CDTF">2015-01-13T22:01:06Z</dcterms:created>
  <dcterms:modified xsi:type="dcterms:W3CDTF">2016-01-11T17:18:03Z</dcterms:modified>
</cp:coreProperties>
</file>