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300" r:id="rId2"/>
    <p:sldId id="301" r:id="rId3"/>
    <p:sldId id="302" r:id="rId4"/>
    <p:sldId id="303" r:id="rId5"/>
    <p:sldId id="304" r:id="rId6"/>
    <p:sldId id="305" r:id="rId7"/>
    <p:sldId id="306" r:id="rId8"/>
    <p:sldId id="307" r:id="rId9"/>
    <p:sldId id="308" r:id="rId10"/>
    <p:sldId id="309" r:id="rId11"/>
    <p:sldId id="310"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maskiell" initials="nsm"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136" autoAdjust="0"/>
  </p:normalViewPr>
  <p:slideViewPr>
    <p:cSldViewPr>
      <p:cViewPr varScale="1">
        <p:scale>
          <a:sx n="88" d="100"/>
          <a:sy n="88" d="100"/>
        </p:scale>
        <p:origin x="64" y="856"/>
      </p:cViewPr>
      <p:guideLst>
        <p:guide orient="horz" pos="2160"/>
        <p:guide pos="264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A11563A-A098-41EA-B722-5539544A979F}" type="datetimeFigureOut">
              <a:rPr lang="en-US"/>
              <a:pPr>
                <a:defRPr/>
              </a:pPr>
              <a:t>9/14/2016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7A09966-AFCB-4730-89E7-4AF012ABC516}" type="slidenum">
              <a:rPr lang="en-US"/>
              <a:pPr>
                <a:defRPr/>
              </a:pPr>
              <a:t>‹#›</a:t>
            </a:fld>
            <a:endParaRPr lang="en-US"/>
          </a:p>
        </p:txBody>
      </p:sp>
    </p:spTree>
    <p:extLst>
      <p:ext uri="{BB962C8B-B14F-4D97-AF65-F5344CB8AC3E}">
        <p14:creationId xmlns:p14="http://schemas.microsoft.com/office/powerpoint/2010/main" val="67980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1A87DD1-B1EF-4319-8913-08CB5D0892C0}" type="datetimeFigureOut">
              <a:rPr lang="en-US"/>
              <a:pPr>
                <a:defRPr/>
              </a:pPr>
              <a:t>9/14/2016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3A9DB50-AC02-4229-8476-FBC876AD18C5}" type="slidenum">
              <a:rPr lang="en-US"/>
              <a:pPr>
                <a:defRPr/>
              </a:pPr>
              <a:t>‹#›</a:t>
            </a:fld>
            <a:endParaRPr lang="en-US"/>
          </a:p>
        </p:txBody>
      </p:sp>
    </p:spTree>
    <p:extLst>
      <p:ext uri="{BB962C8B-B14F-4D97-AF65-F5344CB8AC3E}">
        <p14:creationId xmlns:p14="http://schemas.microsoft.com/office/powerpoint/2010/main" val="3488962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2</a:t>
            </a:fld>
            <a:endParaRPr lang="en-US"/>
          </a:p>
        </p:txBody>
      </p:sp>
    </p:spTree>
    <p:extLst>
      <p:ext uri="{BB962C8B-B14F-4D97-AF65-F5344CB8AC3E}">
        <p14:creationId xmlns:p14="http://schemas.microsoft.com/office/powerpoint/2010/main" val="101804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4</a:t>
            </a:fld>
            <a:endParaRPr lang="en-US"/>
          </a:p>
        </p:txBody>
      </p:sp>
    </p:spTree>
    <p:extLst>
      <p:ext uri="{BB962C8B-B14F-4D97-AF65-F5344CB8AC3E}">
        <p14:creationId xmlns:p14="http://schemas.microsoft.com/office/powerpoint/2010/main" val="236008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6</a:t>
            </a:fld>
            <a:endParaRPr lang="en-US"/>
          </a:p>
        </p:txBody>
      </p:sp>
    </p:spTree>
    <p:extLst>
      <p:ext uri="{BB962C8B-B14F-4D97-AF65-F5344CB8AC3E}">
        <p14:creationId xmlns:p14="http://schemas.microsoft.com/office/powerpoint/2010/main" val="347930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7</a:t>
            </a:fld>
            <a:endParaRPr lang="en-US"/>
          </a:p>
        </p:txBody>
      </p:sp>
    </p:spTree>
    <p:extLst>
      <p:ext uri="{BB962C8B-B14F-4D97-AF65-F5344CB8AC3E}">
        <p14:creationId xmlns:p14="http://schemas.microsoft.com/office/powerpoint/2010/main" val="105792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8</a:t>
            </a:fld>
            <a:endParaRPr lang="en-US"/>
          </a:p>
        </p:txBody>
      </p:sp>
    </p:spTree>
    <p:extLst>
      <p:ext uri="{BB962C8B-B14F-4D97-AF65-F5344CB8AC3E}">
        <p14:creationId xmlns:p14="http://schemas.microsoft.com/office/powerpoint/2010/main" val="224563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9</a:t>
            </a:fld>
            <a:endParaRPr lang="en-US"/>
          </a:p>
        </p:txBody>
      </p:sp>
    </p:spTree>
    <p:extLst>
      <p:ext uri="{BB962C8B-B14F-4D97-AF65-F5344CB8AC3E}">
        <p14:creationId xmlns:p14="http://schemas.microsoft.com/office/powerpoint/2010/main" val="309528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10</a:t>
            </a:fld>
            <a:endParaRPr lang="en-US"/>
          </a:p>
        </p:txBody>
      </p:sp>
    </p:spTree>
    <p:extLst>
      <p:ext uri="{BB962C8B-B14F-4D97-AF65-F5344CB8AC3E}">
        <p14:creationId xmlns:p14="http://schemas.microsoft.com/office/powerpoint/2010/main" val="240898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11</a:t>
            </a:fld>
            <a:endParaRPr lang="en-US"/>
          </a:p>
        </p:txBody>
      </p:sp>
    </p:spTree>
    <p:extLst>
      <p:ext uri="{BB962C8B-B14F-4D97-AF65-F5344CB8AC3E}">
        <p14:creationId xmlns:p14="http://schemas.microsoft.com/office/powerpoint/2010/main" val="314283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A162D53-ED6E-4426-A04D-953542B1095C}" type="datetime1">
              <a:rPr lang="en-US" smtClean="0"/>
              <a:pPr>
                <a:defRPr/>
              </a:pPr>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02423D0-FA3C-45DA-B6C3-B9C70A64ADFD}"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F2C1C2-A416-4B4C-9E88-A7EA902DF3F9}" type="datetime1">
              <a:rPr lang="en-US" smtClean="0"/>
              <a:pPr>
                <a:defRPr/>
              </a:pPr>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9A2E-21A0-4405-BAA9-BC775280EE14}"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A1AB64-0144-4C21-AEC1-9E68903C153C}" type="datetime1">
              <a:rPr lang="en-US" smtClean="0"/>
              <a:pPr>
                <a:defRPr/>
              </a:pPr>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C36B742-7BCF-4C58-BC27-D13D8606BFB2}"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024E60-749E-4386-AF5A-1D73F50D0021}" type="datetime1">
              <a:rPr lang="en-US" smtClean="0"/>
              <a:pPr>
                <a:defRPr/>
              </a:pPr>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34A13D3-305D-4903-AEFC-3E3EE19B168B}"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9F7F82-2A25-4C51-A80D-5AF306E594F6}" type="datetime1">
              <a:rPr lang="en-US" smtClean="0"/>
              <a:pPr>
                <a:defRPr/>
              </a:pPr>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15E414-045C-4E84-89EA-BFA0BB213151}"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4706A07A-A5BC-4986-96E5-08E8824BEF52}" type="datetime1">
              <a:rPr lang="en-US" smtClean="0"/>
              <a:pPr>
                <a:defRPr/>
              </a:pPr>
              <a:t>9/14/2016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6ADC307F-A550-4721-A07A-3FAC9833A6D8}"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7BF31565-7B57-4592-A8D0-ED503F56B400}" type="datetime1">
              <a:rPr lang="en-US" smtClean="0"/>
              <a:pPr>
                <a:defRPr/>
              </a:pPr>
              <a:t>9/14/2016</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A958055F-0FD2-4A1E-B753-104329940533}"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8B76B4ED-420D-4F52-9DDC-1B5B926DE22D}" type="datetime1">
              <a:rPr lang="en-US" smtClean="0"/>
              <a:pPr>
                <a:defRPr/>
              </a:pPr>
              <a:t>9/14/2016</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589BD4C8-7A7C-44DC-A6CD-B2BDD8FD6711}" type="slidenum">
              <a:rPr lang="en-US" smtClean="0"/>
              <a:pPr>
                <a:defRPr/>
              </a:pPr>
              <a:t>‹#›</a:t>
            </a:fld>
            <a:endParaRPr lang="en-US" dirty="0"/>
          </a:p>
        </p:txBody>
      </p:sp>
      <p:cxnSp>
        <p:nvCxnSpPr>
          <p:cNvPr id="6" name="Straight Connector 5"/>
          <p:cNvCxnSpPr/>
          <p:nvPr userDrawn="1"/>
        </p:nvCxnSpPr>
        <p:spPr>
          <a:xfrm>
            <a:off x="777240" y="674132"/>
            <a:ext cx="758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33686BE-E6EB-4661-9C4A-AC652A4A10E4}" type="datetime1">
              <a:rPr lang="en-US" smtClean="0"/>
              <a:pPr>
                <a:defRPr/>
              </a:pPr>
              <a:t>9/14/2016</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08733900-EE4A-480B-9EF5-710C8C7088A9}"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72A97368-E666-476D-9103-C99FD45BF7FA}" type="datetime1">
              <a:rPr lang="en-US" smtClean="0"/>
              <a:pPr>
                <a:defRPr/>
              </a:pPr>
              <a:t>9/14/2016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53307A73-3CD0-4D99-9CF4-0183CD34B052}"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E14D632E-CFF4-4AB3-A2C2-5E225411538C}" type="datetime1">
              <a:rPr lang="en-US" smtClean="0"/>
              <a:pPr>
                <a:defRPr/>
              </a:pPr>
              <a:t>9/14/2016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F61FAA86-E862-4C3B-80A8-162707B6CF15}"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59793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144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defRPr>
            </a:lvl1pPr>
          </a:lstStyle>
          <a:p>
            <a:pPr>
              <a:defRPr/>
            </a:pPr>
            <a:fld id="{6CF7A78A-E5D5-4E63-ACD6-39A20C573310}" type="datetime1">
              <a:rPr lang="en-US" smtClean="0"/>
              <a:pPr>
                <a:defRPr/>
              </a:pPr>
              <a:t>9/14/2016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defRPr>
            </a:lvl1pPr>
          </a:lstStyle>
          <a:p>
            <a:pPr>
              <a:defRPr/>
            </a:pPr>
            <a:fld id="{5212B8A1-904B-4E09-A859-AA020A1FB60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ircle/>
  </p:transition>
  <p:timing>
    <p:tnLst>
      <p:par>
        <p:cTn id="1" dur="indefinite" restart="never" nodeType="tmRoot"/>
      </p:par>
    </p:tnLst>
  </p:timing>
  <p:hf sldNum="0" hdr="0" dt="0"/>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60586"/>
            <a:ext cx="7772400" cy="1470025"/>
          </a:xfrm>
        </p:spPr>
        <p:txBody>
          <a:bodyPr>
            <a:normAutofit/>
          </a:bodyPr>
          <a:lstStyle/>
          <a:p>
            <a:pPr>
              <a:spcBef>
                <a:spcPts val="0"/>
              </a:spcBef>
            </a:pPr>
            <a:r>
              <a:rPr lang="en-US" sz="4000" b="1" kern="0" dirty="0">
                <a:latin typeface="Garamond" panose="02020404030301010803" pitchFamily="18" charset="0"/>
                <a:ea typeface="Times New Roman" panose="02020603050405020304" pitchFamily="18" charset="0"/>
                <a:cs typeface="Times New Roman" panose="02020603050405020304" pitchFamily="18" charset="0"/>
              </a:rPr>
              <a:t>HIST 111: United States History to 1865</a:t>
            </a:r>
            <a:endPar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smtClean="0"/>
              <a:t>Second Review </a:t>
            </a:r>
            <a:r>
              <a:rPr lang="en-US" dirty="0" err="1" smtClean="0"/>
              <a:t>Powerpoint</a:t>
            </a:r>
            <a:endParaRPr lang="en-US" dirty="0"/>
          </a:p>
        </p:txBody>
      </p:sp>
      <p:sp>
        <p:nvSpPr>
          <p:cNvPr id="4" name="Footer Placeholder 3"/>
          <p:cNvSpPr>
            <a:spLocks noGrp="1"/>
          </p:cNvSpPr>
          <p:nvPr>
            <p:ph type="ftr" sz="quarter" idx="11"/>
          </p:nvPr>
        </p:nvSpPr>
        <p:spPr/>
        <p:txBody>
          <a:bodyPr/>
          <a:lstStyle/>
          <a:p>
            <a:pPr>
              <a:defRPr/>
            </a:pPr>
            <a:r>
              <a:rPr lang="en-US" smtClean="0"/>
              <a:t>Copyrighted Images - Do Not Reproduce</a:t>
            </a:r>
            <a:endParaRPr lang="en-US" dirty="0"/>
          </a:p>
        </p:txBody>
      </p:sp>
    </p:spTree>
    <p:extLst>
      <p:ext uri="{BB962C8B-B14F-4D97-AF65-F5344CB8AC3E}">
        <p14:creationId xmlns:p14="http://schemas.microsoft.com/office/powerpoint/2010/main" val="2379807510"/>
      </p:ext>
    </p:extLst>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https://upload.wikimedia.org/wikipedia/commons/thumb/1/15/Battle_of_New_Orleans%2C_Jean_Hyacinthe_de_Laclotte.jpg/1920px-Battle_of_New_Orleans%2C_Jean_Hyacinthe_de_Laclott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762000"/>
            <a:ext cx="7086600" cy="5029200"/>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990600" y="5791200"/>
            <a:ext cx="7086600" cy="523220"/>
          </a:xfrm>
          <a:prstGeom prst="rect">
            <a:avLst/>
          </a:prstGeom>
          <a:noFill/>
        </p:spPr>
        <p:txBody>
          <a:bodyPr wrap="square" rtlCol="0">
            <a:spAutoFit/>
          </a:bodyPr>
          <a:lstStyle/>
          <a:p>
            <a:r>
              <a:rPr lang="en-US" sz="1400" dirty="0" smtClean="0">
                <a:latin typeface="Garamond" panose="02020404030301010803" pitchFamily="18" charset="0"/>
              </a:rPr>
              <a:t>1815 painting of the battle of New Orleans by a participant, Jean </a:t>
            </a:r>
            <a:r>
              <a:rPr lang="en-US" sz="1400" dirty="0" err="1" smtClean="0">
                <a:latin typeface="Garamond" panose="02020404030301010803" pitchFamily="18" charset="0"/>
              </a:rPr>
              <a:t>Hyacinthe</a:t>
            </a:r>
            <a:r>
              <a:rPr lang="en-US" sz="1400" dirty="0" smtClean="0">
                <a:latin typeface="Garamond" panose="02020404030301010803" pitchFamily="18" charset="0"/>
              </a:rPr>
              <a:t> de </a:t>
            </a:r>
            <a:r>
              <a:rPr lang="en-US" sz="1400" dirty="0" err="1" smtClean="0">
                <a:latin typeface="Garamond" panose="02020404030301010803" pitchFamily="18" charset="0"/>
              </a:rPr>
              <a:t>Laclotte</a:t>
            </a:r>
            <a:r>
              <a:rPr lang="en-US" sz="1400" dirty="0" smtClean="0">
                <a:latin typeface="Garamond" panose="02020404030301010803" pitchFamily="18" charset="0"/>
              </a:rPr>
              <a:t> (1766 – 1829)of the Louisiana Militia based on his memories and sketches made at the site</a:t>
            </a:r>
            <a:endParaRPr lang="en-US" sz="1400" dirty="0">
              <a:latin typeface="Garamond" panose="02020404030301010803" pitchFamily="18" charset="0"/>
            </a:endParaRPr>
          </a:p>
        </p:txBody>
      </p:sp>
      <p:sp>
        <p:nvSpPr>
          <p:cNvPr id="15" name="TextBox 14"/>
          <p:cNvSpPr txBox="1"/>
          <p:nvPr/>
        </p:nvSpPr>
        <p:spPr>
          <a:xfrm>
            <a:off x="1066799" y="27432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The Missouri Compromise</a:t>
            </a:r>
            <a:endParaRPr lang="en-US" i="1" dirty="0"/>
          </a:p>
        </p:txBody>
      </p:sp>
      <p:sp>
        <p:nvSpPr>
          <p:cNvPr id="14" name="TextBox 13"/>
          <p:cNvSpPr txBox="1"/>
          <p:nvPr/>
        </p:nvSpPr>
        <p:spPr>
          <a:xfrm>
            <a:off x="1074056" y="2743200"/>
            <a:ext cx="6896759" cy="1600438"/>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The compromise worked out by House Speaker Henry </a:t>
            </a:r>
            <a:r>
              <a:rPr lang="en-US" sz="1400" dirty="0" smtClean="0">
                <a:latin typeface="Garamond" panose="02020404030301010803" pitchFamily="18" charset="0"/>
              </a:rPr>
              <a:t>Clay in 1820 </a:t>
            </a:r>
            <a:r>
              <a:rPr lang="en-US" sz="1400" dirty="0">
                <a:latin typeface="Garamond" panose="02020404030301010803" pitchFamily="18" charset="0"/>
              </a:rPr>
              <a:t>established a formula that avoided debate over whether new states would allow or prohibit slavery. In the process, it divided the United States into northern and southern regions.</a:t>
            </a:r>
          </a:p>
          <a:p>
            <a:endParaRPr lang="en-US" sz="1400" dirty="0">
              <a:latin typeface="Garamond" panose="02020404030301010803" pitchFamily="18" charset="0"/>
            </a:endParaRPr>
          </a:p>
          <a:p>
            <a:r>
              <a:rPr lang="en-US" sz="1400" dirty="0">
                <a:latin typeface="Garamond" panose="02020404030301010803" pitchFamily="18" charset="0"/>
              </a:rPr>
              <a:t>For more than three decades, the Missouri Compromise governed congressional policy toward admitting new slave states. But it </a:t>
            </a:r>
            <a:r>
              <a:rPr lang="en-US" sz="1400" b="1" dirty="0">
                <a:latin typeface="Garamond" panose="02020404030301010803" pitchFamily="18" charset="0"/>
              </a:rPr>
              <a:t>masked rather than suppressed the simmering political conflict over slavery’s westward expansion</a:t>
            </a:r>
            <a:r>
              <a:rPr lang="en-US" sz="1400" b="1" dirty="0" smtClean="0">
                <a:latin typeface="Garamond" panose="02020404030301010803" pitchFamily="18" charset="0"/>
              </a:rPr>
              <a:t>.</a:t>
            </a:r>
            <a:endParaRPr lang="en-US" sz="1400" b="1" dirty="0">
              <a:latin typeface="Garamond" panose="02020404030301010803" pitchFamily="18" charset="0"/>
            </a:endParaRPr>
          </a:p>
        </p:txBody>
      </p:sp>
      <p:sp>
        <p:nvSpPr>
          <p:cNvPr id="12" name="TextBox 11"/>
          <p:cNvSpPr txBox="1"/>
          <p:nvPr/>
        </p:nvSpPr>
        <p:spPr>
          <a:xfrm>
            <a:off x="1066800" y="19050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Name two long term effects of the War of 1812.</a:t>
            </a:r>
            <a:endParaRPr lang="en-US" i="1" dirty="0"/>
          </a:p>
        </p:txBody>
      </p:sp>
      <p:sp>
        <p:nvSpPr>
          <p:cNvPr id="13" name="TextBox 12"/>
          <p:cNvSpPr txBox="1"/>
          <p:nvPr/>
        </p:nvSpPr>
        <p:spPr>
          <a:xfrm>
            <a:off x="1074056" y="1905000"/>
            <a:ext cx="6896759" cy="738664"/>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The War of 1812 </a:t>
            </a:r>
            <a:r>
              <a:rPr lang="en-US" sz="1400" b="1" dirty="0">
                <a:latin typeface="Garamond" panose="02020404030301010803" pitchFamily="18" charset="0"/>
              </a:rPr>
              <a:t>affirmed the independence of the American republic </a:t>
            </a:r>
            <a:r>
              <a:rPr lang="en-US" sz="1400" dirty="0">
                <a:latin typeface="Garamond" panose="02020404030301010803" pitchFamily="18" charset="0"/>
              </a:rPr>
              <a:t>and </a:t>
            </a:r>
            <a:r>
              <a:rPr lang="en-US" sz="1400" b="1" dirty="0">
                <a:latin typeface="Garamond" panose="02020404030301010803" pitchFamily="18" charset="0"/>
              </a:rPr>
              <a:t>ensured Canada’s independence from the United States</a:t>
            </a:r>
            <a:r>
              <a:rPr lang="en-US" sz="1400" dirty="0">
                <a:latin typeface="Garamond" panose="02020404030301010803" pitchFamily="18" charset="0"/>
              </a:rPr>
              <a:t>. Trade and territorial disputes with Great Britain continued, but </a:t>
            </a:r>
            <a:r>
              <a:rPr lang="en-US" sz="1400" b="1" dirty="0">
                <a:latin typeface="Garamond" panose="02020404030301010803" pitchFamily="18" charset="0"/>
              </a:rPr>
              <a:t>they never again led to war</a:t>
            </a:r>
            <a:r>
              <a:rPr lang="en-US" sz="1400" dirty="0">
                <a:latin typeface="Garamond" panose="02020404030301010803" pitchFamily="18" charset="0"/>
              </a:rPr>
              <a:t>. </a:t>
            </a:r>
          </a:p>
        </p:txBody>
      </p:sp>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The Battle of New Orleans</a:t>
            </a:r>
            <a:endParaRPr lang="en-US" b="1" dirty="0">
              <a:latin typeface="Garamond" panose="02020404030301010803" pitchFamily="18" charset="0"/>
            </a:endParaRPr>
          </a:p>
        </p:txBody>
      </p:sp>
      <p:sp>
        <p:nvSpPr>
          <p:cNvPr id="10" name="TextBox 9"/>
          <p:cNvSpPr txBox="1"/>
          <p:nvPr/>
        </p:nvSpPr>
        <p:spPr>
          <a:xfrm>
            <a:off x="1066800" y="838200"/>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The </a:t>
            </a:r>
            <a:r>
              <a:rPr lang="en-US" sz="1400" b="1" dirty="0">
                <a:latin typeface="Garamond" panose="02020404030301010803" pitchFamily="18" charset="0"/>
              </a:rPr>
              <a:t>Battle of New Orleans occurred two weeks after the war’s conclusion</a:t>
            </a:r>
            <a:r>
              <a:rPr lang="en-US" sz="1400" dirty="0">
                <a:latin typeface="Garamond" panose="02020404030301010803" pitchFamily="18" charset="0"/>
              </a:rPr>
              <a:t>: word had not yet reached America that British and </a:t>
            </a:r>
            <a:r>
              <a:rPr lang="en-US" sz="1400" b="1" dirty="0">
                <a:latin typeface="Garamond" panose="02020404030301010803" pitchFamily="18" charset="0"/>
              </a:rPr>
              <a:t>United States diplomats had signed the Treaty of Ghent on December 24, 1814. </a:t>
            </a:r>
            <a:r>
              <a:rPr lang="en-US" sz="1400" dirty="0">
                <a:latin typeface="Garamond" panose="02020404030301010803" pitchFamily="18" charset="0"/>
              </a:rPr>
              <a:t>Still, the Battle of New Orleans </a:t>
            </a:r>
            <a:r>
              <a:rPr lang="en-US" sz="1400" b="1" dirty="0">
                <a:latin typeface="Garamond" panose="02020404030301010803" pitchFamily="18" charset="0"/>
              </a:rPr>
              <a:t>catapulted General Andrew Jackson to national political prominence. </a:t>
            </a:r>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6675013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animBg="1"/>
      <p:bldP spid="14" grpId="0" animBg="1"/>
      <p:bldP spid="12" grpId="0" animBg="1"/>
      <p:bldP spid="13"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762000" y="762000"/>
            <a:ext cx="6858000" cy="369332"/>
          </a:xfrm>
          <a:prstGeom prst="rect">
            <a:avLst/>
          </a:prstGeom>
          <a:noFill/>
        </p:spPr>
        <p:txBody>
          <a:bodyPr wrap="square" rtlCol="0">
            <a:spAutoFit/>
          </a:bodyPr>
          <a:lstStyle/>
          <a:p>
            <a:r>
              <a:rPr lang="en-US" dirty="0">
                <a:latin typeface="Garamond" panose="02020404030301010803" pitchFamily="18" charset="0"/>
              </a:rPr>
              <a:t>Identify the following image and give the larger significance:</a:t>
            </a:r>
          </a:p>
        </p:txBody>
      </p:sp>
      <p:sp>
        <p:nvSpPr>
          <p:cNvPr id="11" name="TextBox 10"/>
          <p:cNvSpPr txBox="1"/>
          <p:nvPr/>
        </p:nvSpPr>
        <p:spPr>
          <a:xfrm>
            <a:off x="762000" y="5307449"/>
            <a:ext cx="7620000" cy="1169551"/>
          </a:xfrm>
          <a:prstGeom prst="rect">
            <a:avLst/>
          </a:prstGeom>
          <a:noFill/>
        </p:spPr>
        <p:txBody>
          <a:bodyPr wrap="square" rtlCol="0">
            <a:spAutoFit/>
          </a:bodyPr>
          <a:lstStyle/>
          <a:p>
            <a:r>
              <a:rPr lang="en-US" sz="1400" dirty="0" smtClean="0">
                <a:latin typeface="Garamond" panose="02020404030301010803" pitchFamily="18" charset="0"/>
              </a:rPr>
              <a:t>Satire of the Hartford Convention, secret meetings of Federalists held to discuss the embattled New England economy, revising the national compact or pulling out of the republic, that lasted from December 1814 to January 1815. </a:t>
            </a:r>
            <a:r>
              <a:rPr lang="en-US" sz="1400" dirty="0">
                <a:latin typeface="Garamond" panose="02020404030301010803" pitchFamily="18" charset="0"/>
              </a:rPr>
              <a:t>When news arrived of Jackson’s victory in New Orleans and the Treaty of Ghent, </a:t>
            </a:r>
            <a:r>
              <a:rPr lang="en-US" sz="1400" b="1" dirty="0">
                <a:latin typeface="Garamond" panose="02020404030301010803" pitchFamily="18" charset="0"/>
              </a:rPr>
              <a:t>the Hartford Convention made the Federalists look wrongheaded, even treasonous. </a:t>
            </a:r>
            <a:r>
              <a:rPr lang="en-US" sz="1400" dirty="0">
                <a:latin typeface="Garamond" panose="02020404030301010803" pitchFamily="18" charset="0"/>
              </a:rPr>
              <a:t>By the 1820s, </a:t>
            </a:r>
            <a:r>
              <a:rPr lang="en-US" sz="1400" b="1" dirty="0">
                <a:latin typeface="Garamond" panose="02020404030301010803" pitchFamily="18" charset="0"/>
              </a:rPr>
              <a:t>the party faded from the national scene. </a:t>
            </a:r>
          </a:p>
        </p:txBody>
      </p:sp>
      <p:pic>
        <p:nvPicPr>
          <p:cNvPr id="8" name="Picture 2" descr="http://media-2.web.britannica.com/eb-media/04/101104-004-27C4E5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06" y="1143000"/>
            <a:ext cx="6042989"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38400" y="4998720"/>
            <a:ext cx="2514600" cy="182880"/>
          </a:xfrm>
          <a:prstGeom prst="rect">
            <a:avLst/>
          </a:prstGeom>
          <a:solidFill>
            <a:srgbClr val="E0D09C"/>
          </a:solidFill>
        </p:spPr>
        <p:txBody>
          <a:bodyPr wrap="square" rtlCol="0">
            <a:spAutoFit/>
          </a:bodyPr>
          <a:lstStyle/>
          <a:p>
            <a:endParaRPr lang="en-US" dirty="0"/>
          </a:p>
        </p:txBody>
      </p:sp>
    </p:spTree>
    <p:extLst>
      <p:ext uri="{BB962C8B-B14F-4D97-AF65-F5344CB8AC3E}">
        <p14:creationId xmlns:p14="http://schemas.microsoft.com/office/powerpoint/2010/main" val="295715489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s://s-media-cache-ak0.pinimg.com/originals/55/34/9f/55349f3c58c7791c824900bbbfd8277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70283"/>
            <a:ext cx="3763107" cy="51495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066799" y="3052227"/>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The Intolerable Acts </a:t>
            </a:r>
            <a:r>
              <a:rPr lang="en-US" b="1" i="1" dirty="0" smtClean="0">
                <a:latin typeface="Garamond" panose="02020404030301010803" pitchFamily="18" charset="0"/>
              </a:rPr>
              <a:t>(short-answer forma)</a:t>
            </a:r>
            <a:endParaRPr lang="en-US" i="1" dirty="0"/>
          </a:p>
        </p:txBody>
      </p:sp>
      <p:sp>
        <p:nvSpPr>
          <p:cNvPr id="14" name="TextBox 13"/>
          <p:cNvSpPr txBox="1"/>
          <p:nvPr/>
        </p:nvSpPr>
        <p:spPr>
          <a:xfrm>
            <a:off x="1074056" y="3048000"/>
            <a:ext cx="6896759" cy="2893100"/>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b="1" dirty="0" smtClean="0">
                <a:latin typeface="Garamond" panose="02020404030301010803" pitchFamily="18" charset="0"/>
              </a:rPr>
              <a:t>The Intolerable Acts</a:t>
            </a:r>
            <a:r>
              <a:rPr lang="en-US" sz="1400" dirty="0" smtClean="0">
                <a:latin typeface="Garamond" panose="02020404030301010803" pitchFamily="18" charset="0"/>
              </a:rPr>
              <a:t>, was the colonial name given to the Coercive and Quebec Acts of 1774.</a:t>
            </a:r>
          </a:p>
          <a:p>
            <a:endParaRPr lang="en-US" sz="1400" b="1" dirty="0" smtClean="0">
              <a:latin typeface="Garamond" panose="02020404030301010803" pitchFamily="18" charset="0"/>
            </a:endParaRPr>
          </a:p>
          <a:p>
            <a:r>
              <a:rPr lang="en-US" sz="1400" b="1" dirty="0" smtClean="0">
                <a:latin typeface="Garamond" panose="02020404030301010803" pitchFamily="18" charset="0"/>
              </a:rPr>
              <a:t>Coercive </a:t>
            </a:r>
            <a:r>
              <a:rPr lang="en-US" sz="1400" b="1" dirty="0">
                <a:latin typeface="Garamond" panose="02020404030301010803" pitchFamily="18" charset="0"/>
              </a:rPr>
              <a:t>Acts (1774): </a:t>
            </a:r>
            <a:r>
              <a:rPr lang="en-US" sz="1400" dirty="0">
                <a:latin typeface="Garamond" panose="02020404030301010803" pitchFamily="18" charset="0"/>
              </a:rPr>
              <a:t>First </a:t>
            </a:r>
            <a:r>
              <a:rPr lang="en-US" sz="1400" b="1" dirty="0">
                <a:latin typeface="Garamond" panose="02020404030301010803" pitchFamily="18" charset="0"/>
              </a:rPr>
              <a:t>the Boston Port Act</a:t>
            </a:r>
            <a:r>
              <a:rPr lang="en-US" sz="1400" dirty="0">
                <a:latin typeface="Garamond" panose="02020404030301010803" pitchFamily="18" charset="0"/>
              </a:rPr>
              <a:t> closed the port of Boston to all trade until local citizens would agree to pay for the lost tea (they would not).  Secondly, </a:t>
            </a:r>
            <a:r>
              <a:rPr lang="en-US" sz="1400" b="1" dirty="0">
                <a:latin typeface="Garamond" panose="02020404030301010803" pitchFamily="18" charset="0"/>
              </a:rPr>
              <a:t>the Massachusetts Governmental Act</a:t>
            </a:r>
            <a:r>
              <a:rPr lang="en-US" sz="1400" dirty="0">
                <a:latin typeface="Garamond" panose="02020404030301010803" pitchFamily="18" charset="0"/>
              </a:rPr>
              <a:t> greatly increased the power of the Massachusetts’ royal governor at the expense of the legislature. Thirdly, </a:t>
            </a:r>
            <a:r>
              <a:rPr lang="en-US" sz="1400" b="1" dirty="0">
                <a:latin typeface="Garamond" panose="02020404030301010803" pitchFamily="18" charset="0"/>
              </a:rPr>
              <a:t>the Administration of Justice Act</a:t>
            </a:r>
            <a:r>
              <a:rPr lang="en-US" sz="1400" dirty="0">
                <a:latin typeface="Garamond" panose="02020404030301010803" pitchFamily="18" charset="0"/>
              </a:rPr>
              <a:t> provided that royal officials accused of crimes in Massachusetts could be tried elsewhere, where chances of acquittal might be greater. Finally, </a:t>
            </a:r>
            <a:r>
              <a:rPr lang="en-US" sz="1400" b="1" dirty="0">
                <a:latin typeface="Garamond" panose="02020404030301010803" pitchFamily="18" charset="0"/>
              </a:rPr>
              <a:t>a strengthened Quartering Act</a:t>
            </a:r>
            <a:r>
              <a:rPr lang="en-US" sz="1400" dirty="0">
                <a:latin typeface="Garamond" panose="02020404030301010803" pitchFamily="18" charset="0"/>
              </a:rPr>
              <a:t> allowed the new governor, General Thomas Gage, to quarter his troops anywhere, including unoccupied private homes</a:t>
            </a:r>
            <a:r>
              <a:rPr lang="en-US" sz="1400" dirty="0" smtClean="0">
                <a:latin typeface="Garamond" panose="02020404030301010803" pitchFamily="18" charset="0"/>
              </a:rPr>
              <a:t>.</a:t>
            </a:r>
          </a:p>
          <a:p>
            <a:endParaRPr lang="en-US" sz="1400" dirty="0">
              <a:latin typeface="Garamond" panose="02020404030301010803" pitchFamily="18" charset="0"/>
            </a:endParaRPr>
          </a:p>
          <a:p>
            <a:r>
              <a:rPr lang="en-US" sz="1400" b="1" dirty="0">
                <a:latin typeface="Garamond" panose="02020404030301010803" pitchFamily="18" charset="0"/>
              </a:rPr>
              <a:t>Quebec Act (1774), </a:t>
            </a:r>
            <a:r>
              <a:rPr lang="en-US" sz="1400" dirty="0">
                <a:latin typeface="Garamond" panose="02020404030301010803" pitchFamily="18" charset="0"/>
              </a:rPr>
              <a:t>which extended the province of Quebec to the Ohio River, established Roman Catholicism as Quebec’s official religion, and set up for Quebec a government without representative assembly. </a:t>
            </a:r>
          </a:p>
        </p:txBody>
      </p:sp>
      <p:sp>
        <p:nvSpPr>
          <p:cNvPr id="12" name="TextBox 11"/>
          <p:cNvSpPr txBox="1"/>
          <p:nvPr/>
        </p:nvSpPr>
        <p:spPr>
          <a:xfrm>
            <a:off x="1066800" y="1934039"/>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Virtual Representation</a:t>
            </a:r>
            <a:endParaRPr lang="en-US" i="1" dirty="0"/>
          </a:p>
        </p:txBody>
      </p:sp>
      <p:sp>
        <p:nvSpPr>
          <p:cNvPr id="13" name="TextBox 12"/>
          <p:cNvSpPr txBox="1"/>
          <p:nvPr/>
        </p:nvSpPr>
        <p:spPr>
          <a:xfrm>
            <a:off x="1074056" y="1941493"/>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According to </a:t>
            </a:r>
            <a:r>
              <a:rPr lang="en-US" sz="1400" dirty="0" smtClean="0">
                <a:latin typeface="Garamond" panose="02020404030301010803" pitchFamily="18" charset="0"/>
              </a:rPr>
              <a:t>the theory of </a:t>
            </a:r>
            <a:r>
              <a:rPr lang="en-US" sz="1400" b="1" u="sng" dirty="0" smtClean="0">
                <a:latin typeface="Garamond" panose="02020404030301010803" pitchFamily="18" charset="0"/>
              </a:rPr>
              <a:t>virtual </a:t>
            </a:r>
            <a:r>
              <a:rPr lang="en-US" sz="1400" b="1" u="sng" dirty="0">
                <a:latin typeface="Garamond" panose="02020404030301010803" pitchFamily="18" charset="0"/>
              </a:rPr>
              <a:t>representation</a:t>
            </a:r>
            <a:r>
              <a:rPr lang="en-US" sz="1400" dirty="0">
                <a:latin typeface="Garamond" panose="02020404030301010803" pitchFamily="18" charset="0"/>
              </a:rPr>
              <a:t>, all </a:t>
            </a:r>
            <a:r>
              <a:rPr lang="en-US" sz="1400" b="1" dirty="0">
                <a:latin typeface="Garamond" panose="02020404030301010803" pitchFamily="18" charset="0"/>
              </a:rPr>
              <a:t>Britons—including colonists—were represented in Parliament</a:t>
            </a:r>
            <a:r>
              <a:rPr lang="en-US" sz="1400" dirty="0">
                <a:latin typeface="Garamond" panose="02020404030301010803" pitchFamily="18" charset="0"/>
              </a:rPr>
              <a:t>. </a:t>
            </a:r>
            <a:r>
              <a:rPr lang="en-US" sz="1400" b="1" dirty="0">
                <a:latin typeface="Garamond" panose="02020404030301010803" pitchFamily="18" charset="0"/>
              </a:rPr>
              <a:t>Thus their consent to acts of Parliament could be presumed.</a:t>
            </a:r>
            <a:r>
              <a:rPr lang="en-US" sz="1400" dirty="0">
                <a:latin typeface="Garamond" panose="02020404030301010803" pitchFamily="18" charset="0"/>
              </a:rPr>
              <a:t> In the colonies, by contrast, members of the lower houses of the assemblies were viewed as specifically representing the regions that had elected them.</a:t>
            </a:r>
          </a:p>
        </p:txBody>
      </p:sp>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Daughters of Liberty</a:t>
            </a:r>
            <a:endParaRPr lang="en-US" b="1" dirty="0">
              <a:latin typeface="Garamond" panose="02020404030301010803" pitchFamily="18" charset="0"/>
            </a:endParaRPr>
          </a:p>
        </p:txBody>
      </p:sp>
      <p:sp>
        <p:nvSpPr>
          <p:cNvPr id="10" name="TextBox 9"/>
          <p:cNvSpPr txBox="1"/>
          <p:nvPr/>
        </p:nvSpPr>
        <p:spPr>
          <a:xfrm>
            <a:off x="1066800" y="830759"/>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Depiction of the </a:t>
            </a:r>
            <a:r>
              <a:rPr lang="en-US" sz="1400" b="1" dirty="0">
                <a:latin typeface="Garamond" panose="02020404030301010803" pitchFamily="18" charset="0"/>
              </a:rPr>
              <a:t>Daughters of Liberty</a:t>
            </a:r>
            <a:r>
              <a:rPr lang="en-US" sz="1400" dirty="0">
                <a:latin typeface="Garamond" panose="02020404030301010803" pitchFamily="18" charset="0"/>
              </a:rPr>
              <a:t>, a group of women who protested British restrictions through </a:t>
            </a:r>
            <a:r>
              <a:rPr lang="en-US" sz="1400" dirty="0" smtClean="0">
                <a:latin typeface="Garamond" panose="02020404030301010803" pitchFamily="18" charset="0"/>
              </a:rPr>
              <a:t>nonconsummation. </a:t>
            </a:r>
            <a:r>
              <a:rPr lang="en-US" sz="1400" dirty="0">
                <a:latin typeface="Garamond" panose="02020404030301010803" pitchFamily="18" charset="0"/>
              </a:rPr>
              <a:t>In many towns, young women calling themselves Daughters of Liberty met to spin in public squares to try to persuade other women to make homespun and to encourage colonists dependence on British cloth</a:t>
            </a:r>
            <a:r>
              <a:rPr lang="en-US" sz="1400" dirty="0" smtClean="0">
                <a:latin typeface="Garamond" panose="02020404030301010803" pitchFamily="18" charset="0"/>
              </a:rPr>
              <a:t>. </a:t>
            </a:r>
            <a:endParaRPr lang="en-US" sz="1400" dirty="0">
              <a:latin typeface="Garamond" panose="02020404030301010803" pitchFamily="18" charset="0"/>
            </a:endParaRPr>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261804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1066800" y="838200"/>
            <a:ext cx="6858000" cy="369332"/>
          </a:xfrm>
          <a:prstGeom prst="rect">
            <a:avLst/>
          </a:prstGeom>
          <a:noFill/>
        </p:spPr>
        <p:txBody>
          <a:bodyPr wrap="square" rtlCol="0">
            <a:spAutoFit/>
          </a:bodyPr>
          <a:lstStyle/>
          <a:p>
            <a:r>
              <a:rPr lang="en-US" dirty="0">
                <a:latin typeface="Garamond" panose="02020404030301010803" pitchFamily="18" charset="0"/>
              </a:rPr>
              <a:t>Identify the following image and give the larger significance:</a:t>
            </a:r>
          </a:p>
        </p:txBody>
      </p:sp>
      <p:sp>
        <p:nvSpPr>
          <p:cNvPr id="11" name="TextBox 10"/>
          <p:cNvSpPr txBox="1"/>
          <p:nvPr/>
        </p:nvSpPr>
        <p:spPr>
          <a:xfrm>
            <a:off x="762000" y="5029200"/>
            <a:ext cx="7620000" cy="1384995"/>
          </a:xfrm>
          <a:prstGeom prst="rect">
            <a:avLst/>
          </a:prstGeom>
          <a:noFill/>
        </p:spPr>
        <p:txBody>
          <a:bodyPr wrap="square" rtlCol="0">
            <a:spAutoFit/>
          </a:bodyPr>
          <a:lstStyle/>
          <a:p>
            <a:r>
              <a:rPr lang="en-US" sz="1400" dirty="0" smtClean="0">
                <a:latin typeface="Garamond" panose="02020404030301010803" pitchFamily="18" charset="0"/>
              </a:rPr>
              <a:t>Depiction of the </a:t>
            </a:r>
            <a:r>
              <a:rPr lang="en-US" sz="1400" b="1" dirty="0" smtClean="0">
                <a:latin typeface="Garamond" panose="02020404030301010803" pitchFamily="18" charset="0"/>
              </a:rPr>
              <a:t>Boston Tea Party</a:t>
            </a:r>
            <a:r>
              <a:rPr lang="en-US" sz="1400" dirty="0" smtClean="0">
                <a:latin typeface="Garamond" panose="02020404030301010803" pitchFamily="18" charset="0"/>
              </a:rPr>
              <a:t>, which occurred on December 16, 1773. Bostonians, thinly disguised as Indians boarded the ships carrying British East India Co tea and threw the tea into the harbor to protest the Tea tax. Many Americans felt the destruction of private property was going to far, but the restrictions of the retaliatory Coercive Acts, caused many Americans to support Boston in opposition to Britain. This painting, a post revolutionary creation, depicts a crowd of future Americans viewing the Tea Party in ample light. It is designed to communicate patriotic memory not exactly depict the historical event.</a:t>
            </a:r>
            <a:endParaRPr lang="en-US" sz="1400" dirty="0">
              <a:latin typeface="Garamond" panose="02020404030301010803" pitchFamily="18" charset="0"/>
            </a:endParaRPr>
          </a:p>
        </p:txBody>
      </p:sp>
      <p:pic>
        <p:nvPicPr>
          <p:cNvPr id="8" name="Picture 4" descr="https://upload.wikimedia.org/wikipedia/commons/e/e6/Boston_Tea_Party_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238999" cy="36576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98132"/>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762000"/>
            <a:ext cx="7502440" cy="5486400"/>
          </a:xfrm>
          <a:prstGeom prst="rect">
            <a:avLst/>
          </a:prstGeom>
          <a:ln>
            <a:solidFill>
              <a:schemeClr val="tx1"/>
            </a:solidFill>
          </a:ln>
        </p:spPr>
      </p:pic>
      <p:sp>
        <p:nvSpPr>
          <p:cNvPr id="15" name="TextBox 14"/>
          <p:cNvSpPr txBox="1"/>
          <p:nvPr/>
        </p:nvSpPr>
        <p:spPr>
          <a:xfrm>
            <a:off x="1066800" y="35052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Dunmore’s Proclamation (short answer format)</a:t>
            </a:r>
            <a:endParaRPr lang="en-US" i="1" dirty="0"/>
          </a:p>
        </p:txBody>
      </p:sp>
      <p:sp>
        <p:nvSpPr>
          <p:cNvPr id="14" name="TextBox 13"/>
          <p:cNvSpPr txBox="1"/>
          <p:nvPr/>
        </p:nvSpPr>
        <p:spPr>
          <a:xfrm>
            <a:off x="1066800" y="3505200"/>
            <a:ext cx="6896759" cy="2246769"/>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On November 7, 1775 John Murray, the Earl of Dunmore, issued what became known </a:t>
            </a:r>
            <a:r>
              <a:rPr lang="en-US" sz="1400" dirty="0" smtClean="0">
                <a:latin typeface="Garamond" panose="02020404030301010803" pitchFamily="18" charset="0"/>
              </a:rPr>
              <a:t>as</a:t>
            </a:r>
            <a:r>
              <a:rPr lang="en-US" sz="1400" b="1" dirty="0" smtClean="0">
                <a:latin typeface="Garamond" panose="02020404030301010803" pitchFamily="18" charset="0"/>
              </a:rPr>
              <a:t> </a:t>
            </a:r>
            <a:r>
              <a:rPr lang="en-US" sz="1400" b="1" dirty="0">
                <a:latin typeface="Garamond" panose="02020404030301010803" pitchFamily="18" charset="0"/>
              </a:rPr>
              <a:t>Dunmore’s Proclamation</a:t>
            </a:r>
            <a:r>
              <a:rPr lang="en-US" sz="1400" dirty="0">
                <a:latin typeface="Garamond" panose="02020404030301010803" pitchFamily="18" charset="0"/>
              </a:rPr>
              <a:t> which offered freedom to all </a:t>
            </a:r>
            <a:r>
              <a:rPr lang="en-US" sz="1400" b="1" dirty="0">
                <a:latin typeface="Garamond" panose="02020404030301010803" pitchFamily="18" charset="0"/>
              </a:rPr>
              <a:t>“indentured Servants, Negroes, or others, (appertaining to Rebels)…able and willing to bear Arms” for the British</a:t>
            </a:r>
            <a:r>
              <a:rPr lang="en-US" sz="1400" dirty="0" smtClean="0">
                <a:latin typeface="Garamond" panose="02020404030301010803" pitchFamily="18" charset="0"/>
              </a:rPr>
              <a:t>. </a:t>
            </a:r>
            <a:r>
              <a:rPr lang="en-US" sz="1400" dirty="0">
                <a:latin typeface="Garamond" panose="02020404030301010803" pitchFamily="18" charset="0"/>
              </a:rPr>
              <a:t>Dunmore’s Proclamation triggered a </a:t>
            </a:r>
            <a:r>
              <a:rPr lang="en-US" sz="1400" b="1" dirty="0">
                <a:latin typeface="Garamond" panose="02020404030301010803" pitchFamily="18" charset="0"/>
              </a:rPr>
              <a:t>mass exodus of fugitive slaves who escaped their plantations by crossing British lines</a:t>
            </a:r>
            <a:r>
              <a:rPr lang="en-US" sz="1400" dirty="0">
                <a:latin typeface="Garamond" panose="02020404030301010803" pitchFamily="18" charset="0"/>
              </a:rPr>
              <a:t>. </a:t>
            </a:r>
          </a:p>
          <a:p>
            <a:endParaRPr lang="en-US" sz="1400" dirty="0">
              <a:latin typeface="Garamond" panose="02020404030301010803" pitchFamily="18" charset="0"/>
            </a:endParaRPr>
          </a:p>
          <a:p>
            <a:r>
              <a:rPr lang="en-US" sz="1400" b="1" dirty="0">
                <a:latin typeface="Garamond" panose="02020404030301010803" pitchFamily="18" charset="0"/>
              </a:rPr>
              <a:t>Black refugees were entitled to a “certificate of freedom” for their work</a:t>
            </a:r>
            <a:r>
              <a:rPr lang="en-US" sz="1400" dirty="0">
                <a:latin typeface="Garamond" panose="02020404030301010803" pitchFamily="18" charset="0"/>
              </a:rPr>
              <a:t> but received few other benefits and often had to provide food and shelter for themselves. Thousands escaped slavery </a:t>
            </a:r>
            <a:r>
              <a:rPr lang="en-US" sz="1400" b="1" dirty="0">
                <a:latin typeface="Garamond" panose="02020404030301010803" pitchFamily="18" charset="0"/>
              </a:rPr>
              <a:t>only to die of smallpox and what contemporaries called “camp fever,” which was likely </a:t>
            </a:r>
            <a:r>
              <a:rPr lang="en-US" sz="1400" b="1" dirty="0" smtClean="0">
                <a:latin typeface="Garamond" panose="02020404030301010803" pitchFamily="18" charset="0"/>
              </a:rPr>
              <a:t>typhus</a:t>
            </a:r>
            <a:r>
              <a:rPr lang="en-US" sz="1400" dirty="0">
                <a:latin typeface="Garamond" panose="02020404030301010803" pitchFamily="18" charset="0"/>
              </a:rPr>
              <a:t>.</a:t>
            </a:r>
          </a:p>
        </p:txBody>
      </p:sp>
      <p:sp>
        <p:nvSpPr>
          <p:cNvPr id="12" name="TextBox 11"/>
          <p:cNvSpPr txBox="1"/>
          <p:nvPr/>
        </p:nvSpPr>
        <p:spPr>
          <a:xfrm>
            <a:off x="1063169" y="2325469"/>
            <a:ext cx="6896760" cy="64633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To whom did the Patriots describe the Revolutionary conflict as “a family quarrel between us and Old England.”</a:t>
            </a:r>
            <a:endParaRPr lang="en-US" i="1" dirty="0"/>
          </a:p>
        </p:txBody>
      </p:sp>
      <p:sp>
        <p:nvSpPr>
          <p:cNvPr id="13" name="TextBox 12"/>
          <p:cNvSpPr txBox="1"/>
          <p:nvPr/>
        </p:nvSpPr>
        <p:spPr>
          <a:xfrm>
            <a:off x="1063170" y="2286000"/>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latin typeface="Garamond" panose="02020404030301010803" pitchFamily="18" charset="0"/>
              </a:rPr>
              <a:t>The patriots directed that quote to Indian communities that they hoped would </a:t>
            </a:r>
            <a:r>
              <a:rPr lang="en-US" sz="1400" dirty="0">
                <a:latin typeface="Garamond" panose="02020404030301010803" pitchFamily="18" charset="0"/>
              </a:rPr>
              <a:t>remain neutral. </a:t>
            </a:r>
            <a:r>
              <a:rPr lang="en-US" sz="1400" dirty="0" smtClean="0">
                <a:latin typeface="Garamond" panose="02020404030301010803" pitchFamily="18" charset="0"/>
              </a:rPr>
              <a:t>Yet warfare </a:t>
            </a:r>
            <a:r>
              <a:rPr lang="en-US" sz="1400" b="1" dirty="0">
                <a:latin typeface="Garamond" panose="02020404030301010803" pitchFamily="18" charset="0"/>
              </a:rPr>
              <a:t>between settlers and Indians persisted in the backcountry long after fighting between patriot and redcoat armies had ceased</a:t>
            </a:r>
            <a:r>
              <a:rPr lang="en-US" sz="1400" dirty="0">
                <a:latin typeface="Garamond" panose="02020404030301010803" pitchFamily="18" charset="0"/>
              </a:rPr>
              <a:t>. Indeed, the Revolutionary War itself constituted a </a:t>
            </a:r>
            <a:r>
              <a:rPr lang="en-US" sz="1400" b="1" dirty="0">
                <a:latin typeface="Garamond" panose="02020404030301010803" pitchFamily="18" charset="0"/>
              </a:rPr>
              <a:t>brief chapter in the ongoing struggle for control of the region west of the Appalachian</a:t>
            </a:r>
            <a:r>
              <a:rPr lang="en-US" sz="1400" dirty="0">
                <a:latin typeface="Garamond" panose="02020404030301010803" pitchFamily="18" charset="0"/>
              </a:rPr>
              <a:t>s, which </a:t>
            </a:r>
            <a:r>
              <a:rPr lang="en-US" sz="1400" b="1" dirty="0">
                <a:latin typeface="Garamond" panose="02020404030301010803" pitchFamily="18" charset="0"/>
              </a:rPr>
              <a:t>began in 1763 and continued into the next century</a:t>
            </a:r>
            <a:r>
              <a:rPr lang="en-US" sz="1400" dirty="0" smtClean="0">
                <a:latin typeface="Garamond" panose="02020404030301010803" pitchFamily="18" charset="0"/>
              </a:rPr>
              <a:t>.</a:t>
            </a:r>
            <a:endParaRPr lang="en-US" sz="1400" dirty="0">
              <a:latin typeface="Garamond" panose="02020404030301010803" pitchFamily="18" charset="0"/>
            </a:endParaRPr>
          </a:p>
        </p:txBody>
      </p:sp>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Explain why Nova Scotia and the West Indies sided with Britain</a:t>
            </a:r>
            <a:endParaRPr lang="en-US" b="1" dirty="0">
              <a:latin typeface="Garamond" panose="02020404030301010803" pitchFamily="18" charset="0"/>
            </a:endParaRPr>
          </a:p>
        </p:txBody>
      </p:sp>
      <p:sp>
        <p:nvSpPr>
          <p:cNvPr id="10" name="TextBox 9"/>
          <p:cNvSpPr txBox="1"/>
          <p:nvPr/>
        </p:nvSpPr>
        <p:spPr>
          <a:xfrm>
            <a:off x="1066800" y="838200"/>
            <a:ext cx="6896759"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Despite the overwhelming British victory in the Seven Years War, Nova </a:t>
            </a:r>
            <a:r>
              <a:rPr lang="en-US" sz="1400" dirty="0" err="1">
                <a:latin typeface="Garamond" panose="02020404030301010803" pitchFamily="18" charset="0"/>
              </a:rPr>
              <a:t>Scotians</a:t>
            </a:r>
            <a:r>
              <a:rPr lang="en-US" sz="1400" dirty="0">
                <a:latin typeface="Garamond" panose="02020404030301010803" pitchFamily="18" charset="0"/>
              </a:rPr>
              <a:t> believed themselves vulnerable to French counterattack and eagerly sought regular troops and naval vessels stationed within their borders. </a:t>
            </a:r>
            <a:r>
              <a:rPr lang="en-US" sz="1400" dirty="0" smtClean="0">
                <a:latin typeface="Garamond" panose="02020404030301010803" pitchFamily="18" charset="0"/>
              </a:rPr>
              <a:t>Additionally</a:t>
            </a:r>
            <a:r>
              <a:rPr lang="en-US" sz="1400" dirty="0">
                <a:latin typeface="Garamond" panose="02020404030301010803" pitchFamily="18" charset="0"/>
              </a:rPr>
              <a:t>, sugar planters—on some islands outnumbered by their </a:t>
            </a:r>
            <a:r>
              <a:rPr lang="en-US" sz="1400" dirty="0" err="1">
                <a:latin typeface="Garamond" panose="02020404030301010803" pitchFamily="18" charset="0"/>
              </a:rPr>
              <a:t>bondspeople</a:t>
            </a:r>
            <a:r>
              <a:rPr lang="en-US" sz="1400" dirty="0">
                <a:latin typeface="Garamond" panose="02020404030301010803" pitchFamily="18" charset="0"/>
              </a:rPr>
              <a:t> twenty-five to one—feared the potential for slave revolts in the absence of British troops. Neither region had a large population of European descent, nor were local political structures very strong.</a:t>
            </a:r>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835794"/>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97932"/>
          </a:xfrm>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1143000" y="773668"/>
            <a:ext cx="6858000" cy="369332"/>
          </a:xfrm>
          <a:prstGeom prst="rect">
            <a:avLst/>
          </a:prstGeom>
          <a:noFill/>
        </p:spPr>
        <p:txBody>
          <a:bodyPr wrap="square" rtlCol="0">
            <a:spAutoFit/>
          </a:bodyPr>
          <a:lstStyle/>
          <a:p>
            <a:pPr algn="ctr"/>
            <a:r>
              <a:rPr lang="en-US" dirty="0">
                <a:latin typeface="Garamond" panose="02020404030301010803" pitchFamily="18" charset="0"/>
              </a:rPr>
              <a:t>Identify the following image and give the larger significance:</a:t>
            </a:r>
          </a:p>
        </p:txBody>
      </p:sp>
      <p:sp>
        <p:nvSpPr>
          <p:cNvPr id="11" name="TextBox 10"/>
          <p:cNvSpPr txBox="1"/>
          <p:nvPr/>
        </p:nvSpPr>
        <p:spPr>
          <a:xfrm>
            <a:off x="1638300" y="5662136"/>
            <a:ext cx="5867400" cy="738664"/>
          </a:xfrm>
          <a:prstGeom prst="rect">
            <a:avLst/>
          </a:prstGeom>
          <a:noFill/>
        </p:spPr>
        <p:txBody>
          <a:bodyPr wrap="square" rtlCol="0">
            <a:spAutoFit/>
          </a:bodyPr>
          <a:lstStyle/>
          <a:p>
            <a:r>
              <a:rPr lang="en-US" sz="1400" dirty="0" smtClean="0">
                <a:latin typeface="Garamond" panose="02020404030301010803" pitchFamily="18" charset="0"/>
              </a:rPr>
              <a:t>Benjamin West’s painting of the delegations at the Treaty of Paris (1783): John Jay, John Adams, Benjamin Franklin, Henry Laurens, and William Temple Franklin. The British delegation refused to pose so the painting was never finished</a:t>
            </a:r>
            <a:endParaRPr lang="en-US" sz="1400" dirty="0">
              <a:latin typeface="Garamond" panose="02020404030301010803" pitchFamily="18" charset="0"/>
            </a:endParaRPr>
          </a:p>
        </p:txBody>
      </p:sp>
      <p:pic>
        <p:nvPicPr>
          <p:cNvPr id="7" name="Picture 8" descr="https://upload.wikimedia.org/wikipedia/commons/f/fe/Treaty_of_Paris_by_Benjamin_West_17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0"/>
            <a:ext cx="5791200" cy="4343400"/>
          </a:xfrm>
          <a:prstGeom prst="rect">
            <a:avLst/>
          </a:prstGeom>
          <a:solidFill>
            <a:schemeClr val="bg1"/>
          </a:solidFill>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8386374"/>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8400" y="5953780"/>
            <a:ext cx="4572000" cy="523220"/>
          </a:xfrm>
          <a:prstGeom prst="rect">
            <a:avLst/>
          </a:prstGeom>
        </p:spPr>
        <p:txBody>
          <a:bodyPr>
            <a:spAutoFit/>
          </a:bodyPr>
          <a:lstStyle/>
          <a:p>
            <a:r>
              <a:rPr lang="en-US" sz="1400" dirty="0">
                <a:latin typeface="Garamond" panose="02020404030301010803" pitchFamily="18" charset="0"/>
              </a:rPr>
              <a:t>John Singleton Copley’s Portrait of Mrs. John Stevens (Judith Sargent, later Mrs. John Murray) (1770-1772)</a:t>
            </a:r>
          </a:p>
        </p:txBody>
      </p:sp>
      <p:pic>
        <p:nvPicPr>
          <p:cNvPr id="16" name="Picture 4" descr="File:John Singleton Copley - Portrait de Madame John Steve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833436"/>
            <a:ext cx="4038600" cy="511442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066799" y="36576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List some limitations of the Articles of Confederation</a:t>
            </a:r>
            <a:endParaRPr lang="en-US" i="1" dirty="0"/>
          </a:p>
        </p:txBody>
      </p:sp>
      <p:sp>
        <p:nvSpPr>
          <p:cNvPr id="14" name="TextBox 13"/>
          <p:cNvSpPr txBox="1"/>
          <p:nvPr/>
        </p:nvSpPr>
        <p:spPr>
          <a:xfrm>
            <a:off x="1074056" y="3657362"/>
            <a:ext cx="6896759" cy="1600438"/>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The Articles did not give the national government the ability to raise revenue effectively or to enforce a uniform commercial policy</a:t>
            </a:r>
            <a:r>
              <a:rPr lang="en-US" sz="1400" dirty="0" smtClean="0">
                <a:latin typeface="Garamond" panose="02020404030301010803" pitchFamily="18" charset="0"/>
              </a:rPr>
              <a:t>.</a:t>
            </a:r>
          </a:p>
          <a:p>
            <a:endParaRPr lang="en-US" sz="1400" dirty="0">
              <a:latin typeface="Garamond" panose="02020404030301010803" pitchFamily="18" charset="0"/>
            </a:endParaRPr>
          </a:p>
          <a:p>
            <a:r>
              <a:rPr lang="en-US" sz="1400" dirty="0">
                <a:latin typeface="Garamond" panose="02020404030301010803" pitchFamily="18" charset="0"/>
              </a:rPr>
              <a:t>The Articles required unanimous consent of state legislature for ratification or amendment and a clause concerning western lands proved troublesome.</a:t>
            </a:r>
          </a:p>
          <a:p>
            <a:r>
              <a:rPr lang="en-US" sz="1400" dirty="0">
                <a:latin typeface="Garamond" panose="02020404030301010803" pitchFamily="18" charset="0"/>
              </a:rPr>
              <a:t> </a:t>
            </a:r>
          </a:p>
          <a:p>
            <a:r>
              <a:rPr lang="en-US" sz="1400" dirty="0">
                <a:latin typeface="Garamond" panose="02020404030301010803" pitchFamily="18" charset="0"/>
              </a:rPr>
              <a:t>The unicameral legislature was too inefficient and unwieldy to govern effectively.</a:t>
            </a:r>
          </a:p>
        </p:txBody>
      </p:sp>
      <p:sp>
        <p:nvSpPr>
          <p:cNvPr id="12" name="TextBox 11"/>
          <p:cNvSpPr txBox="1"/>
          <p:nvPr/>
        </p:nvSpPr>
        <p:spPr>
          <a:xfrm>
            <a:off x="1066800" y="22976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Northwest Ordinance</a:t>
            </a:r>
            <a:endParaRPr lang="en-US" i="1" dirty="0"/>
          </a:p>
        </p:txBody>
      </p:sp>
      <p:sp>
        <p:nvSpPr>
          <p:cNvPr id="13" name="TextBox 12"/>
          <p:cNvSpPr txBox="1"/>
          <p:nvPr/>
        </p:nvSpPr>
        <p:spPr>
          <a:xfrm>
            <a:off x="1074056" y="2286000"/>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The ordinance prevented slavery by taking deep root by discouraging slaveholders from moving into the territory with slaves. But not until 1848 was enslavement abolished </a:t>
            </a:r>
            <a:r>
              <a:rPr lang="en-US" sz="1400" dirty="0" smtClean="0">
                <a:latin typeface="Garamond" panose="02020404030301010803" pitchFamily="18" charset="0"/>
              </a:rPr>
              <a:t>throughout </a:t>
            </a:r>
            <a:r>
              <a:rPr lang="en-US" sz="1400" dirty="0">
                <a:latin typeface="Garamond" panose="02020404030301010803" pitchFamily="18" charset="0"/>
              </a:rPr>
              <a:t>the Old Northwest. And by omission Congress implied that slavery was legal in the territories south of the Ohio </a:t>
            </a:r>
            <a:r>
              <a:rPr lang="en-US" sz="1400" dirty="0" smtClean="0">
                <a:latin typeface="Garamond" panose="02020404030301010803" pitchFamily="18" charset="0"/>
              </a:rPr>
              <a:t>River. The </a:t>
            </a:r>
            <a:r>
              <a:rPr lang="en-US" sz="1400" dirty="0">
                <a:latin typeface="Garamond" panose="02020404030301010803" pitchFamily="18" charset="0"/>
              </a:rPr>
              <a:t>ordinance of 1787 also specified the process by which territorial residents could organize state governments and seek admission to the Union. </a:t>
            </a:r>
          </a:p>
        </p:txBody>
      </p:sp>
      <p:sp>
        <p:nvSpPr>
          <p:cNvPr id="9" name="TextBox 8"/>
          <p:cNvSpPr txBox="1"/>
          <p:nvPr/>
        </p:nvSpPr>
        <p:spPr>
          <a:xfrm>
            <a:off x="1066800" y="849868"/>
            <a:ext cx="6896760" cy="64633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Name two educational reform measures enacted during the early republic</a:t>
            </a:r>
            <a:endParaRPr lang="en-US" b="1" dirty="0">
              <a:latin typeface="Garamond" panose="02020404030301010803" pitchFamily="18" charset="0"/>
            </a:endParaRPr>
          </a:p>
        </p:txBody>
      </p:sp>
      <p:sp>
        <p:nvSpPr>
          <p:cNvPr id="10" name="TextBox 9"/>
          <p:cNvSpPr txBox="1"/>
          <p:nvPr/>
        </p:nvSpPr>
        <p:spPr>
          <a:xfrm>
            <a:off x="1066800" y="838200"/>
            <a:ext cx="6896759"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First, some northern states began to use tax money to support public elementary schools. In 1789 Massachusetts became one of the first states to require towns to offer their citizens free public elementary education. </a:t>
            </a:r>
          </a:p>
          <a:p>
            <a:r>
              <a:rPr lang="en-US" sz="1400" dirty="0">
                <a:latin typeface="Garamond" panose="02020404030301010803" pitchFamily="18" charset="0"/>
              </a:rPr>
              <a:t>Second, schooling for girls was improved. Recognizing the importance of the rising generation led Americans to conclude that mothers would have to be properly educated if they were to instruct their children adequately. </a:t>
            </a:r>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186887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762000" y="838200"/>
            <a:ext cx="6858000" cy="369332"/>
          </a:xfrm>
          <a:prstGeom prst="rect">
            <a:avLst/>
          </a:prstGeom>
          <a:noFill/>
        </p:spPr>
        <p:txBody>
          <a:bodyPr wrap="square" rtlCol="0">
            <a:spAutoFit/>
          </a:bodyPr>
          <a:lstStyle/>
          <a:p>
            <a:r>
              <a:rPr lang="en-US" dirty="0">
                <a:latin typeface="Garamond" panose="02020404030301010803" pitchFamily="18" charset="0"/>
              </a:rPr>
              <a:t>Identify the following image and give the larger significance:</a:t>
            </a:r>
          </a:p>
        </p:txBody>
      </p:sp>
      <p:sp>
        <p:nvSpPr>
          <p:cNvPr id="11" name="TextBox 10"/>
          <p:cNvSpPr txBox="1"/>
          <p:nvPr/>
        </p:nvSpPr>
        <p:spPr>
          <a:xfrm>
            <a:off x="914400" y="4800600"/>
            <a:ext cx="7620000" cy="1815882"/>
          </a:xfrm>
          <a:prstGeom prst="rect">
            <a:avLst/>
          </a:prstGeom>
          <a:noFill/>
        </p:spPr>
        <p:txBody>
          <a:bodyPr wrap="square" rtlCol="0">
            <a:spAutoFit/>
          </a:bodyPr>
          <a:lstStyle/>
          <a:p>
            <a:r>
              <a:rPr lang="en-US" sz="1400" dirty="0">
                <a:solidFill>
                  <a:srgbClr val="252525"/>
                </a:solidFill>
                <a:latin typeface="Garamond" panose="02020404030301010803" pitchFamily="18" charset="0"/>
              </a:rPr>
              <a:t>The portraits of Daniel Shays and Job Shattuck, leaders of the Massachusetts "</a:t>
            </a:r>
            <a:r>
              <a:rPr lang="en-US" sz="1400" dirty="0" smtClean="0">
                <a:solidFill>
                  <a:srgbClr val="252525"/>
                </a:solidFill>
                <a:latin typeface="Garamond" panose="02020404030301010803" pitchFamily="18" charset="0"/>
              </a:rPr>
              <a:t>Regulators.” </a:t>
            </a:r>
            <a:r>
              <a:rPr lang="en-US" sz="1400" dirty="0" smtClean="0">
                <a:latin typeface="Garamond" panose="02020404030301010803" pitchFamily="18" charset="0"/>
              </a:rPr>
              <a:t>Daniel </a:t>
            </a:r>
            <a:r>
              <a:rPr lang="en-US" sz="1400" dirty="0">
                <a:latin typeface="Garamond" panose="02020404030301010803" pitchFamily="18" charset="0"/>
              </a:rPr>
              <a:t>Shays, a former officer in the Continental Army, assumed nominal leadership of the disgruntled westerners. On January 25, 1787, </a:t>
            </a:r>
            <a:r>
              <a:rPr lang="en-US" sz="1400" dirty="0" smtClean="0">
                <a:latin typeface="Garamond" panose="02020404030301010803" pitchFamily="18" charset="0"/>
              </a:rPr>
              <a:t>Daniel Shays, a former officer in the Continental Army,  </a:t>
            </a:r>
            <a:r>
              <a:rPr lang="en-US" sz="1400" dirty="0">
                <a:latin typeface="Garamond" panose="02020404030301010803" pitchFamily="18" charset="0"/>
              </a:rPr>
              <a:t>led about fifteen hundred troops in an assault on the federal armory at Springfield, attempting to capture the military stores housed there. </a:t>
            </a:r>
            <a:r>
              <a:rPr lang="en-US" sz="1400" dirty="0" smtClean="0">
                <a:latin typeface="Garamond" panose="02020404030301010803" pitchFamily="18" charset="0"/>
              </a:rPr>
              <a:t>Shays and some of his associates, fled </a:t>
            </a:r>
            <a:r>
              <a:rPr lang="en-US" sz="1400" dirty="0">
                <a:latin typeface="Garamond" panose="02020404030301010803" pitchFamily="18" charset="0"/>
              </a:rPr>
              <a:t>the state, never to return; two were hanged; and most escaped punishment by paying small fines and taking oaths of allegiance to Massachusetts. The state legislature, for its part, soon dramatically reduced the burden on landowners by enacting new import duties and by easing tax collections.</a:t>
            </a:r>
          </a:p>
        </p:txBody>
      </p:sp>
      <p:pic>
        <p:nvPicPr>
          <p:cNvPr id="10" name="Picture 2" descr="https://upload.wikimedia.org/wikipedia/commons/b/b9/Daniel_Shays_and_Job_Shattu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747" y="1447800"/>
            <a:ext cx="4568507" cy="320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1637"/>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212192" y="914400"/>
            <a:ext cx="6719617" cy="5336977"/>
            <a:chOff x="1212192" y="914400"/>
            <a:chExt cx="6719617" cy="5336977"/>
          </a:xfrm>
        </p:grpSpPr>
        <p:pic>
          <p:nvPicPr>
            <p:cNvPr id="18" name="Picture 8" descr="http://www.artic.edu/aic/collections/citi/images/standard/WebLarge/WebImg_000154/5803_165394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192" y="914400"/>
              <a:ext cx="6719617" cy="5029200"/>
            </a:xfrm>
            <a:prstGeom prst="rect">
              <a:avLst/>
            </a:prstGeom>
            <a:solidFill>
              <a:schemeClr val="accent2"/>
            </a:solidFill>
            <a:ln>
              <a:solidFill>
                <a:schemeClr val="tx1"/>
              </a:solidFill>
            </a:ln>
          </p:spPr>
        </p:pic>
        <p:sp>
          <p:nvSpPr>
            <p:cNvPr id="19" name="TextBox 18"/>
            <p:cNvSpPr txBox="1"/>
            <p:nvPr/>
          </p:nvSpPr>
          <p:spPr>
            <a:xfrm>
              <a:off x="1219200" y="5943600"/>
              <a:ext cx="6705600" cy="307777"/>
            </a:xfrm>
            <a:prstGeom prst="rect">
              <a:avLst/>
            </a:prstGeom>
            <a:noFill/>
          </p:spPr>
          <p:txBody>
            <a:bodyPr wrap="square" rtlCol="0">
              <a:spAutoFit/>
            </a:bodyPr>
            <a:lstStyle/>
            <a:p>
              <a:r>
                <a:rPr lang="en-US" sz="1400" i="1" dirty="0" smtClean="0">
                  <a:latin typeface="Garamond" panose="02020404030301010803" pitchFamily="18" charset="0"/>
                </a:rPr>
                <a:t>Capture of the Tripoli by the Enterprise </a:t>
              </a:r>
              <a:r>
                <a:rPr lang="en-US" sz="1400" dirty="0" smtClean="0">
                  <a:latin typeface="Garamond" panose="02020404030301010803" pitchFamily="18" charset="0"/>
                </a:rPr>
                <a:t>off Malta August 1803. Thomas Birch, 1806.</a:t>
              </a:r>
              <a:endParaRPr lang="en-US" sz="1400" i="1" dirty="0">
                <a:latin typeface="Garamond" panose="02020404030301010803" pitchFamily="18" charset="0"/>
              </a:endParaRPr>
            </a:p>
          </p:txBody>
        </p:sp>
      </p:grpSp>
      <p:sp>
        <p:nvSpPr>
          <p:cNvPr id="15" name="TextBox 14"/>
          <p:cNvSpPr txBox="1"/>
          <p:nvPr/>
        </p:nvSpPr>
        <p:spPr>
          <a:xfrm>
            <a:off x="1066799" y="36576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First Barbary War</a:t>
            </a:r>
            <a:endParaRPr lang="en-US" i="1" dirty="0"/>
          </a:p>
        </p:txBody>
      </p:sp>
      <p:sp>
        <p:nvSpPr>
          <p:cNvPr id="14" name="TextBox 13"/>
          <p:cNvSpPr txBox="1"/>
          <p:nvPr/>
        </p:nvSpPr>
        <p:spPr>
          <a:xfrm>
            <a:off x="1074056" y="3657600"/>
            <a:ext cx="6896759" cy="203132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After two years of stalemate, Jefferson declared a blockade of Tripoli, but when the American frigate Philadelphia ran aground in the harbor, its three hundred officers and sailors were imprisoned. </a:t>
            </a:r>
            <a:r>
              <a:rPr lang="en-US" sz="1400" dirty="0" smtClean="0">
                <a:latin typeface="Garamond" panose="02020404030301010803" pitchFamily="18" charset="0"/>
              </a:rPr>
              <a:t>Jefferson </a:t>
            </a:r>
            <a:r>
              <a:rPr lang="en-US" sz="1400" dirty="0">
                <a:latin typeface="Garamond" panose="02020404030301010803" pitchFamily="18" charset="0"/>
              </a:rPr>
              <a:t>refused to ransom them, and a small American force accompanied by Arab, Greek, and African mercenaries marched from Egypt </a:t>
            </a:r>
            <a:r>
              <a:rPr lang="en-US" sz="1400" b="1" dirty="0">
                <a:latin typeface="Garamond" panose="02020404030301010803" pitchFamily="18" charset="0"/>
              </a:rPr>
              <a:t>to the “shores of Tripoli”</a:t>
            </a:r>
            <a:r>
              <a:rPr lang="en-US" sz="1400" dirty="0">
                <a:latin typeface="Garamond" panose="02020404030301010803" pitchFamily="18" charset="0"/>
              </a:rPr>
              <a:t> to seize the port of </a:t>
            </a:r>
            <a:r>
              <a:rPr lang="en-US" sz="1400" dirty="0" err="1">
                <a:latin typeface="Garamond" panose="02020404030301010803" pitchFamily="18" charset="0"/>
              </a:rPr>
              <a:t>Derne</a:t>
            </a:r>
            <a:r>
              <a:rPr lang="en-US" sz="1400" dirty="0">
                <a:latin typeface="Garamond" panose="02020404030301010803" pitchFamily="18" charset="0"/>
              </a:rPr>
              <a:t>. </a:t>
            </a:r>
          </a:p>
          <a:p>
            <a:endParaRPr lang="en-US" sz="1400" dirty="0">
              <a:latin typeface="Garamond" panose="02020404030301010803" pitchFamily="18" charset="0"/>
            </a:endParaRPr>
          </a:p>
          <a:p>
            <a:r>
              <a:rPr lang="en-US" sz="1400" b="1" dirty="0">
                <a:latin typeface="Garamond" panose="02020404030301010803" pitchFamily="18" charset="0"/>
              </a:rPr>
              <a:t>A treaty ended the war in 1805, but the United States continued to pay tribute to the three other Barbary states— Algiers, Morocco, and Tunis—until 1815. </a:t>
            </a:r>
          </a:p>
          <a:p>
            <a:endParaRPr lang="en-US" sz="1400" b="1" dirty="0">
              <a:latin typeface="Garamond" panose="02020404030301010803" pitchFamily="18" charset="0"/>
            </a:endParaRPr>
          </a:p>
        </p:txBody>
      </p:sp>
      <p:sp>
        <p:nvSpPr>
          <p:cNvPr id="12" name="TextBox 11"/>
          <p:cNvSpPr txBox="1"/>
          <p:nvPr/>
        </p:nvSpPr>
        <p:spPr>
          <a:xfrm>
            <a:off x="1066800" y="2133600"/>
            <a:ext cx="6896760" cy="64633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Explain the larger significance of the burning of Washington during the War of 1812.</a:t>
            </a:r>
            <a:endParaRPr lang="en-US" i="1" dirty="0"/>
          </a:p>
        </p:txBody>
      </p:sp>
      <p:sp>
        <p:nvSpPr>
          <p:cNvPr id="13" name="TextBox 12"/>
          <p:cNvSpPr txBox="1"/>
          <p:nvPr/>
        </p:nvSpPr>
        <p:spPr>
          <a:xfrm>
            <a:off x="1074056" y="2133600"/>
            <a:ext cx="6896759"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The </a:t>
            </a:r>
            <a:r>
              <a:rPr lang="en-US" sz="1400" dirty="0" smtClean="0">
                <a:latin typeface="Garamond" panose="02020404030301010803" pitchFamily="18" charset="0"/>
              </a:rPr>
              <a:t>British burned Washington DC in retribution for the Americans razing and burning the Canadian capital of York at the Battle of the Thames (which resulted in the death of Tecumseh). The British intended the attack on Washington as a diversion. The major battle occurred in September 1814 at Baltimore, where Americans held firm. Francis Scott Key, detained on a British ship, watched the bombardment of Fort McHenry and later wrote “the Star-Spangled Banner”</a:t>
            </a:r>
            <a:endParaRPr lang="en-US" sz="1400" dirty="0">
              <a:latin typeface="Garamond" panose="02020404030301010803" pitchFamily="18" charset="0"/>
            </a:endParaRPr>
          </a:p>
        </p:txBody>
      </p:sp>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cotton gin</a:t>
            </a:r>
            <a:endParaRPr lang="en-US" b="1" dirty="0">
              <a:latin typeface="Garamond" panose="02020404030301010803" pitchFamily="18" charset="0"/>
            </a:endParaRPr>
          </a:p>
        </p:txBody>
      </p:sp>
      <p:sp>
        <p:nvSpPr>
          <p:cNvPr id="10" name="TextBox 9"/>
          <p:cNvSpPr txBox="1"/>
          <p:nvPr/>
        </p:nvSpPr>
        <p:spPr>
          <a:xfrm>
            <a:off x="1066800" y="838200"/>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After New England inventor </a:t>
            </a:r>
            <a:r>
              <a:rPr lang="en-US" sz="1400" b="1" dirty="0">
                <a:latin typeface="Garamond" panose="02020404030301010803" pitchFamily="18" charset="0"/>
              </a:rPr>
              <a:t>Eli Whitney designed a cotton gin in 1793</a:t>
            </a:r>
            <a:r>
              <a:rPr lang="en-US" sz="1400" dirty="0">
                <a:latin typeface="Garamond" panose="02020404030301010803" pitchFamily="18" charset="0"/>
              </a:rPr>
              <a:t>, allowing </a:t>
            </a:r>
            <a:r>
              <a:rPr lang="en-US" sz="1400" b="1" dirty="0">
                <a:latin typeface="Garamond" panose="02020404030301010803" pitchFamily="18" charset="0"/>
              </a:rPr>
              <a:t>one person to remove the same number of seeds that previously required fifty people</a:t>
            </a:r>
            <a:r>
              <a:rPr lang="en-US" sz="1400" dirty="0">
                <a:latin typeface="Garamond" panose="02020404030301010803" pitchFamily="18" charset="0"/>
              </a:rPr>
              <a:t>, cultivation of short-staple cotton spread rapidly into </a:t>
            </a:r>
            <a:r>
              <a:rPr lang="en-US" sz="1400" b="1" dirty="0">
                <a:latin typeface="Garamond" panose="02020404030301010803" pitchFamily="18" charset="0"/>
              </a:rPr>
              <a:t>Louisiana, Mississippi, Alabama, Arkansas, and Tennessee. </a:t>
            </a:r>
            <a:r>
              <a:rPr lang="en-US" sz="1400" dirty="0" smtClean="0">
                <a:latin typeface="Garamond" panose="02020404030301010803" pitchFamily="18" charset="0"/>
              </a:rPr>
              <a:t>The </a:t>
            </a:r>
            <a:r>
              <a:rPr lang="en-US" sz="1400" dirty="0">
                <a:latin typeface="Garamond" panose="02020404030301010803" pitchFamily="18" charset="0"/>
              </a:rPr>
              <a:t>cotton gin greatly increased the demand for slaves who seeded, tended, and harvested cotton fields. </a:t>
            </a:r>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5100617"/>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762000" y="838200"/>
            <a:ext cx="6858000" cy="369332"/>
          </a:xfrm>
          <a:prstGeom prst="rect">
            <a:avLst/>
          </a:prstGeom>
          <a:noFill/>
        </p:spPr>
        <p:txBody>
          <a:bodyPr wrap="square" rtlCol="0">
            <a:spAutoFit/>
          </a:bodyPr>
          <a:lstStyle/>
          <a:p>
            <a:r>
              <a:rPr lang="en-US" dirty="0">
                <a:latin typeface="Garamond" panose="02020404030301010803" pitchFamily="18" charset="0"/>
              </a:rPr>
              <a:t>Identify the following image and give the larger significance:</a:t>
            </a:r>
          </a:p>
        </p:txBody>
      </p:sp>
      <p:sp>
        <p:nvSpPr>
          <p:cNvPr id="11" name="TextBox 10"/>
          <p:cNvSpPr txBox="1"/>
          <p:nvPr/>
        </p:nvSpPr>
        <p:spPr>
          <a:xfrm>
            <a:off x="762000" y="4572000"/>
            <a:ext cx="7620000" cy="2031325"/>
          </a:xfrm>
          <a:prstGeom prst="rect">
            <a:avLst/>
          </a:prstGeom>
          <a:noFill/>
        </p:spPr>
        <p:txBody>
          <a:bodyPr wrap="square" rtlCol="0">
            <a:spAutoFit/>
          </a:bodyPr>
          <a:lstStyle/>
          <a:p>
            <a:r>
              <a:rPr lang="en-US" sz="1400" dirty="0">
                <a:solidFill>
                  <a:srgbClr val="252525"/>
                </a:solidFill>
                <a:latin typeface="Garamond" panose="02020404030301010803" pitchFamily="18" charset="0"/>
              </a:rPr>
              <a:t>Elites often supported the colonization movement, which crystallized in 1816 with the organization of the American Colonization Society. Its members planned to purchase and relocate American slaves and free blacks to Africa or the Caribbean. Supporters included Thomas Jefferson, James Madison, James Monroe, and Henry Clay. In 1824, the society founded Liberia, on Africa’s west coast, and began a settlement for African Americans who were willing to go. The society had resettled nearly twelve thousand by 1860. Some </a:t>
            </a:r>
            <a:r>
              <a:rPr lang="en-US" sz="1400" dirty="0" err="1">
                <a:solidFill>
                  <a:srgbClr val="252525"/>
                </a:solidFill>
                <a:latin typeface="Garamond" panose="02020404030301010803" pitchFamily="18" charset="0"/>
              </a:rPr>
              <a:t>colonizationists</a:t>
            </a:r>
            <a:r>
              <a:rPr lang="en-US" sz="1400" dirty="0">
                <a:solidFill>
                  <a:srgbClr val="252525"/>
                </a:solidFill>
                <a:latin typeface="Garamond" panose="02020404030301010803" pitchFamily="18" charset="0"/>
              </a:rPr>
              <a:t> aimed to strengthen slavery by ridding the South of troublesome slaves or to purge the North of African Americans altogether. Others hoped colonization would improve African Americans’ conditions. Although some African Americans supported the movement, black abolitionists generally denounced it.</a:t>
            </a:r>
            <a:endParaRPr lang="en-US" sz="1400" dirty="0">
              <a:latin typeface="Garamond" panose="02020404030301010803" pitchFamily="18" charset="0"/>
            </a:endParaRPr>
          </a:p>
        </p:txBody>
      </p:sp>
      <p:pic>
        <p:nvPicPr>
          <p:cNvPr id="7" name="Picture 4" descr="https://www.loc.gov/exhibits/african/images/memcert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262" y="1315482"/>
            <a:ext cx="4390292" cy="3200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853664"/>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7218</TotalTime>
  <Words>1972</Words>
  <Application>Microsoft Office PowerPoint</Application>
  <PresentationFormat>On-screen Show (4:3)</PresentationFormat>
  <Paragraphs>89</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Office Theme</vt:lpstr>
      <vt:lpstr>HIST 111: United States History to 1865</vt:lpstr>
      <vt:lpstr>Review</vt:lpstr>
      <vt:lpstr>Review</vt:lpstr>
      <vt:lpstr>Review</vt:lpstr>
      <vt:lpstr>Review</vt:lpstr>
      <vt:lpstr>Review</vt:lpstr>
      <vt:lpstr>Review</vt:lpstr>
      <vt:lpstr>Review</vt:lpstr>
      <vt:lpstr>Review</vt:lpstr>
      <vt:lpstr>Review</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Hoge Veluwe</dc:title>
  <dc:creator>nmaskiell</dc:creator>
  <cp:lastModifiedBy>Microsoft account</cp:lastModifiedBy>
  <cp:revision>246</cp:revision>
  <dcterms:created xsi:type="dcterms:W3CDTF">2008-09-27T00:11:27Z</dcterms:created>
  <dcterms:modified xsi:type="dcterms:W3CDTF">2016-09-15T02:39:52Z</dcterms:modified>
</cp:coreProperties>
</file>