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handoutMasterIdLst>
    <p:handoutMasterId r:id="rId22"/>
  </p:handoutMasterIdLst>
  <p:sldIdLst>
    <p:sldId id="283" r:id="rId2"/>
    <p:sldId id="326" r:id="rId3"/>
    <p:sldId id="327" r:id="rId4"/>
    <p:sldId id="329" r:id="rId5"/>
    <p:sldId id="330" r:id="rId6"/>
    <p:sldId id="331" r:id="rId7"/>
    <p:sldId id="332" r:id="rId8"/>
    <p:sldId id="333" r:id="rId9"/>
    <p:sldId id="334" r:id="rId10"/>
    <p:sldId id="335" r:id="rId11"/>
    <p:sldId id="336" r:id="rId12"/>
    <p:sldId id="318" r:id="rId13"/>
    <p:sldId id="319" r:id="rId14"/>
    <p:sldId id="316" r:id="rId15"/>
    <p:sldId id="317" r:id="rId16"/>
    <p:sldId id="337" r:id="rId17"/>
    <p:sldId id="338" r:id="rId18"/>
    <p:sldId id="314" r:id="rId19"/>
    <p:sldId id="315"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maskiell" initials="nsm" lastIdx="10" clrIdx="0"/>
  <p:cmAuthor id="1" name="Microsoft account" initials="Ma" lastIdx="1" clrIdx="1">
    <p:extLst>
      <p:ext uri="{19B8F6BF-5375-455C-9EA6-DF929625EA0E}">
        <p15:presenceInfo xmlns:p15="http://schemas.microsoft.com/office/powerpoint/2012/main" userId="3df57ed538ba32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D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5151" autoAdjust="0"/>
  </p:normalViewPr>
  <p:slideViewPr>
    <p:cSldViewPr>
      <p:cViewPr varScale="1">
        <p:scale>
          <a:sx n="88" d="100"/>
          <a:sy n="88" d="100"/>
        </p:scale>
        <p:origin x="64" y="720"/>
      </p:cViewPr>
      <p:guideLst>
        <p:guide orient="horz" pos="2160"/>
        <p:guide pos="264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A11563A-A098-41EA-B722-5539544A979F}" type="datetimeFigureOut">
              <a:rPr lang="en-US"/>
              <a:pPr>
                <a:defRPr/>
              </a:pPr>
              <a:t>9/14/2016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7A09966-AFCB-4730-89E7-4AF012ABC516}" type="slidenum">
              <a:rPr lang="en-US"/>
              <a:pPr>
                <a:defRPr/>
              </a:pPr>
              <a:t>‹#›</a:t>
            </a:fld>
            <a:endParaRPr lang="en-US"/>
          </a:p>
        </p:txBody>
      </p:sp>
    </p:spTree>
    <p:extLst>
      <p:ext uri="{BB962C8B-B14F-4D97-AF65-F5344CB8AC3E}">
        <p14:creationId xmlns:p14="http://schemas.microsoft.com/office/powerpoint/2010/main" val="679807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1A87DD1-B1EF-4319-8913-08CB5D0892C0}" type="datetimeFigureOut">
              <a:rPr lang="en-US"/>
              <a:pPr>
                <a:defRPr/>
              </a:pPr>
              <a:t>9/14/2016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3A9DB50-AC02-4229-8476-FBC876AD18C5}" type="slidenum">
              <a:rPr lang="en-US"/>
              <a:pPr>
                <a:defRPr/>
              </a:pPr>
              <a:t>‹#›</a:t>
            </a:fld>
            <a:endParaRPr lang="en-US"/>
          </a:p>
        </p:txBody>
      </p:sp>
    </p:spTree>
    <p:extLst>
      <p:ext uri="{BB962C8B-B14F-4D97-AF65-F5344CB8AC3E}">
        <p14:creationId xmlns:p14="http://schemas.microsoft.com/office/powerpoint/2010/main" val="34889623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A9DB50-AC02-4229-8476-FBC876AD18C5}" type="slidenum">
              <a:rPr lang="en-US" smtClean="0"/>
              <a:pPr>
                <a:defRPr/>
              </a:pPr>
              <a:t>8</a:t>
            </a:fld>
            <a:endParaRPr lang="en-US"/>
          </a:p>
        </p:txBody>
      </p:sp>
    </p:spTree>
    <p:extLst>
      <p:ext uri="{BB962C8B-B14F-4D97-AF65-F5344CB8AC3E}">
        <p14:creationId xmlns:p14="http://schemas.microsoft.com/office/powerpoint/2010/main" val="60470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A9DB50-AC02-4229-8476-FBC876AD18C5}" type="slidenum">
              <a:rPr lang="en-US" smtClean="0"/>
              <a:pPr>
                <a:defRPr/>
              </a:pPr>
              <a:t>14</a:t>
            </a:fld>
            <a:endParaRPr lang="en-US"/>
          </a:p>
        </p:txBody>
      </p:sp>
    </p:spTree>
    <p:extLst>
      <p:ext uri="{BB962C8B-B14F-4D97-AF65-F5344CB8AC3E}">
        <p14:creationId xmlns:p14="http://schemas.microsoft.com/office/powerpoint/2010/main" val="367365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A9DB50-AC02-4229-8476-FBC876AD18C5}" type="slidenum">
              <a:rPr lang="en-US" smtClean="0"/>
              <a:pPr>
                <a:defRPr/>
              </a:pPr>
              <a:t>18</a:t>
            </a:fld>
            <a:endParaRPr lang="en-US"/>
          </a:p>
        </p:txBody>
      </p:sp>
    </p:spTree>
    <p:extLst>
      <p:ext uri="{BB962C8B-B14F-4D97-AF65-F5344CB8AC3E}">
        <p14:creationId xmlns:p14="http://schemas.microsoft.com/office/powerpoint/2010/main" val="123338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18694AC-9E21-4AD6-AECF-170FAB2BDBEB}" type="datetime1">
              <a:rPr lang="en-US" smtClean="0"/>
              <a:t>9/14/2016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02423D0-FA3C-45DA-B6C3-B9C70A64ADFD}"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17144E7-6DE5-45A7-A345-23619D275845}" type="datetime1">
              <a:rPr lang="en-US" smtClean="0"/>
              <a:t>9/14/2016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9A2E-21A0-4405-BAA9-BC775280EE14}"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1E23E38-2ECB-455E-8AE0-1C08081E644A}" type="datetime1">
              <a:rPr lang="en-US" smtClean="0"/>
              <a:t>9/14/2016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C36B742-7BCF-4C58-BC27-D13D8606BFB2}"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8DBCB9C-363A-463E-BDC2-009D7A8E6911}" type="datetime1">
              <a:rPr lang="en-US" smtClean="0"/>
              <a:t>9/14/2016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34A13D3-305D-4903-AEFC-3E3EE19B168B}"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C95EF17-1E13-47A5-ACE2-A19107FA8FD6}" type="datetime1">
              <a:rPr lang="en-US" smtClean="0"/>
              <a:t>9/14/2016</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815E414-045C-4E84-89EA-BFA0BB213151}"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96DD426E-1077-4FFA-B8E6-CF57E42C9D31}" type="datetime1">
              <a:rPr lang="en-US" smtClean="0"/>
              <a:t>9/14/2016</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6ADC307F-A550-4721-A07A-3FAC9833A6D8}"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000C4020-F814-4E1A-9B83-2056AEADC736}" type="datetime1">
              <a:rPr lang="en-US" smtClean="0"/>
              <a:t>9/14/2016</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9" name="Slide Number Placeholder 8"/>
          <p:cNvSpPr>
            <a:spLocks noGrp="1"/>
          </p:cNvSpPr>
          <p:nvPr>
            <p:ph type="sldNum" sz="quarter" idx="12"/>
          </p:nvPr>
        </p:nvSpPr>
        <p:spPr/>
        <p:txBody>
          <a:bodyPr/>
          <a:lstStyle>
            <a:lvl1pPr>
              <a:defRPr/>
            </a:lvl1pPr>
          </a:lstStyle>
          <a:p>
            <a:pPr>
              <a:defRPr/>
            </a:pPr>
            <a:fld id="{A958055F-0FD2-4A1E-B753-104329940533}"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8E5321B4-B735-4C65-882A-34119F9721A8}" type="datetime1">
              <a:rPr lang="en-US" smtClean="0"/>
              <a:t>9/14/2016</a:t>
            </a:fld>
            <a:endParaRPr lang="en-US" dirty="0"/>
          </a:p>
        </p:txBody>
      </p:sp>
      <p:sp>
        <p:nvSpPr>
          <p:cNvPr id="4" name="Footer Placeholder 3"/>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5" name="Slide Number Placeholder 4"/>
          <p:cNvSpPr>
            <a:spLocks noGrp="1"/>
          </p:cNvSpPr>
          <p:nvPr>
            <p:ph type="sldNum" sz="quarter" idx="12"/>
          </p:nvPr>
        </p:nvSpPr>
        <p:spPr/>
        <p:txBody>
          <a:bodyPr/>
          <a:lstStyle>
            <a:lvl1pPr>
              <a:defRPr/>
            </a:lvl1pPr>
          </a:lstStyle>
          <a:p>
            <a:pPr>
              <a:defRPr/>
            </a:pPr>
            <a:fld id="{589BD4C8-7A7C-44DC-A6CD-B2BDD8FD6711}" type="slidenum">
              <a:rPr lang="en-US" smtClean="0"/>
              <a:pPr>
                <a:defRPr/>
              </a:pPr>
              <a:t>‹#›</a:t>
            </a:fld>
            <a:endParaRPr lang="en-US" dirty="0"/>
          </a:p>
        </p:txBody>
      </p:sp>
      <p:cxnSp>
        <p:nvCxnSpPr>
          <p:cNvPr id="6" name="Straight Connector 5"/>
          <p:cNvCxnSpPr/>
          <p:nvPr userDrawn="1"/>
        </p:nvCxnSpPr>
        <p:spPr>
          <a:xfrm>
            <a:off x="777240" y="674132"/>
            <a:ext cx="75895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ircl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52B12FCB-9DDF-4DDB-9C16-0DE93EF870F7}" type="datetime1">
              <a:rPr lang="en-US" smtClean="0"/>
              <a:t>9/14/2016</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08733900-EE4A-480B-9EF5-710C8C7088A9}"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F34537A5-A444-4F76-8532-CD64308D9B7A}" type="datetime1">
              <a:rPr lang="en-US" smtClean="0"/>
              <a:t>9/14/2016</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53307A73-3CD0-4D99-9CF4-0183CD34B052}"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62F68F48-B99C-4A30-868D-B525BFA72225}" type="datetime1">
              <a:rPr lang="en-US" smtClean="0"/>
              <a:t>9/14/2016</a:t>
            </a:fld>
            <a:endParaRPr lang="en-US" dirty="0"/>
          </a:p>
        </p:txBody>
      </p:sp>
      <p:sp>
        <p:nvSpPr>
          <p:cNvPr id="6" name="Footer Placeholder 5"/>
          <p:cNvSpPr>
            <a:spLocks noGrp="1"/>
          </p:cNvSpPr>
          <p:nvPr>
            <p:ph type="ftr" sz="quarter" idx="11"/>
          </p:nvPr>
        </p:nvSpPr>
        <p:spPr/>
        <p:txBody>
          <a:bodyPr/>
          <a:lstStyle>
            <a:lvl1pPr>
              <a:defRPr/>
            </a:lvl1pPr>
          </a:lstStyle>
          <a:p>
            <a:pPr>
              <a:defRPr/>
            </a:pPr>
            <a:r>
              <a:rPr lang="en-US" dirty="0" smtClean="0"/>
              <a:t>Copyrighted Images - Do Not Reproduce</a:t>
            </a:r>
            <a:endParaRPr lang="en-US" dirty="0"/>
          </a:p>
        </p:txBody>
      </p:sp>
      <p:sp>
        <p:nvSpPr>
          <p:cNvPr id="7" name="Slide Number Placeholder 6"/>
          <p:cNvSpPr>
            <a:spLocks noGrp="1"/>
          </p:cNvSpPr>
          <p:nvPr>
            <p:ph type="sldNum" sz="quarter" idx="12"/>
          </p:nvPr>
        </p:nvSpPr>
        <p:spPr/>
        <p:txBody>
          <a:bodyPr/>
          <a:lstStyle>
            <a:lvl1pPr>
              <a:defRPr/>
            </a:lvl1pPr>
          </a:lstStyle>
          <a:p>
            <a:pPr>
              <a:defRPr/>
            </a:pPr>
            <a:fld id="{F61FAA86-E862-4C3B-80A8-162707B6CF15}" type="slidenum">
              <a:rPr lang="en-US" smtClean="0"/>
              <a:pPr>
                <a:defRPr/>
              </a:pPr>
              <a:t>‹#›</a:t>
            </a:fld>
            <a:endParaRPr lang="en-US" dirty="0"/>
          </a:p>
        </p:txBody>
      </p:sp>
    </p:spTree>
  </p:cSld>
  <p:clrMapOvr>
    <a:masterClrMapping/>
  </p:clrMapOvr>
  <p:transition>
    <p:circl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59793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144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panose="020F0502020204030204" pitchFamily="34" charset="0"/>
              </a:defRPr>
            </a:lvl1pPr>
          </a:lstStyle>
          <a:p>
            <a:pPr>
              <a:defRPr/>
            </a:pPr>
            <a:fld id="{E7294DC6-60FD-45F6-BE94-A766E84E6A9D}" type="datetime1">
              <a:rPr lang="en-US" smtClean="0"/>
              <a:t>9/14/2016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defRPr>
            </a:lvl1pPr>
          </a:lstStyle>
          <a:p>
            <a:pPr>
              <a:defRPr/>
            </a:pPr>
            <a:r>
              <a:rPr lang="en-US" dirty="0" smtClean="0"/>
              <a:t>Copyrighted Images - Do Not Reproduce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defRPr>
            </a:lvl1pPr>
          </a:lstStyle>
          <a:p>
            <a:pPr>
              <a:defRPr/>
            </a:pPr>
            <a:fld id="{5212B8A1-904B-4E09-A859-AA020A1FB60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circle/>
  </p:transition>
  <p:timing>
    <p:tnLst>
      <p:par>
        <p:cTn id="1" dur="indefinite" restart="never" nodeType="tmRoot"/>
      </p:par>
    </p:tnLst>
  </p:timing>
  <p:hf sldNum="0" hdr="0" dt="0"/>
  <p:txStyles>
    <p:titleStyle>
      <a:lvl1pPr algn="ctr" defTabSz="914400" rtl="0" eaLnBrk="1" latinLnBrk="0" hangingPunct="1">
        <a:spcBef>
          <a:spcPct val="0"/>
        </a:spcBef>
        <a:buNone/>
        <a:defRPr sz="2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60586"/>
            <a:ext cx="7772400" cy="1470025"/>
          </a:xfrm>
        </p:spPr>
        <p:txBody>
          <a:bodyPr>
            <a:normAutofit/>
          </a:bodyPr>
          <a:lstStyle/>
          <a:p>
            <a:pPr>
              <a:spcBef>
                <a:spcPts val="0"/>
              </a:spcBef>
            </a:pPr>
            <a:r>
              <a:rPr lang="en-US" sz="4000" b="1" kern="0" dirty="0">
                <a:latin typeface="Garamond" panose="02020404030301010803" pitchFamily="18" charset="0"/>
                <a:ea typeface="Times New Roman" panose="02020603050405020304" pitchFamily="18" charset="0"/>
                <a:cs typeface="Times New Roman" panose="02020603050405020304" pitchFamily="18" charset="0"/>
              </a:rPr>
              <a:t>HIST 111: United States History to 1865</a:t>
            </a:r>
            <a:endParaRPr lang="en-US" sz="4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dirty="0" smtClean="0"/>
              <a:t>First Half Review</a:t>
            </a:r>
            <a:endParaRPr lang="en-US" dirty="0"/>
          </a:p>
        </p:txBody>
      </p:sp>
      <p:sp>
        <p:nvSpPr>
          <p:cNvPr id="4" name="Footer Placeholder 3"/>
          <p:cNvSpPr>
            <a:spLocks noGrp="1"/>
          </p:cNvSpPr>
          <p:nvPr>
            <p:ph type="ftr" sz="quarter" idx="11"/>
          </p:nvPr>
        </p:nvSpPr>
        <p:spPr/>
        <p:txBody>
          <a:bodyPr/>
          <a:lstStyle/>
          <a:p>
            <a:pPr>
              <a:defRPr/>
            </a:pPr>
            <a:r>
              <a:rPr lang="en-US" smtClean="0"/>
              <a:t>Copyrighted Images - Do Not Reproduce</a:t>
            </a:r>
            <a:endParaRPr lang="en-US" dirty="0"/>
          </a:p>
        </p:txBody>
      </p:sp>
    </p:spTree>
    <p:extLst>
      <p:ext uri="{BB962C8B-B14F-4D97-AF65-F5344CB8AC3E}">
        <p14:creationId xmlns:p14="http://schemas.microsoft.com/office/powerpoint/2010/main" val="492552409"/>
      </p:ext>
    </p:extLst>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088386" y="908754"/>
            <a:ext cx="2967228" cy="5557935"/>
            <a:chOff x="918972" y="838200"/>
            <a:chExt cx="2967228" cy="5557935"/>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972" y="838200"/>
              <a:ext cx="2967228" cy="5029200"/>
            </a:xfrm>
            <a:prstGeom prst="rect">
              <a:avLst/>
            </a:prstGeom>
            <a:ln>
              <a:solidFill>
                <a:schemeClr val="tx1"/>
              </a:solidFill>
            </a:ln>
            <a:effectLst>
              <a:outerShdw blurRad="63500" sx="102000" sy="102000" algn="ctr" rotWithShape="0">
                <a:prstClr val="black">
                  <a:alpha val="40000"/>
                </a:prstClr>
              </a:outerShdw>
            </a:effectLst>
          </p:spPr>
        </p:pic>
        <p:sp>
          <p:nvSpPr>
            <p:cNvPr id="18" name="Rectangle 17"/>
            <p:cNvSpPr/>
            <p:nvPr/>
          </p:nvSpPr>
          <p:spPr>
            <a:xfrm>
              <a:off x="918972" y="5934470"/>
              <a:ext cx="2967228" cy="461665"/>
            </a:xfrm>
            <a:prstGeom prst="rect">
              <a:avLst/>
            </a:prstGeom>
          </p:spPr>
          <p:txBody>
            <a:bodyPr wrap="square">
              <a:spAutoFit/>
            </a:bodyPr>
            <a:lstStyle/>
            <a:p>
              <a:r>
                <a:rPr lang="en-US" sz="1200" dirty="0" smtClean="0">
                  <a:latin typeface="Georgia" panose="02040502050405020303" pitchFamily="18" charset="0"/>
                </a:rPr>
                <a:t>“Europe </a:t>
              </a:r>
              <a:r>
                <a:rPr lang="en-US" sz="1200" dirty="0">
                  <a:latin typeface="Georgia" panose="02040502050405020303" pitchFamily="18" charset="0"/>
                </a:rPr>
                <a:t>s</a:t>
              </a:r>
              <a:r>
                <a:rPr lang="en-US" sz="1200" dirty="0" smtClean="0">
                  <a:latin typeface="Georgia" panose="02040502050405020303" pitchFamily="18" charset="0"/>
                </a:rPr>
                <a:t>upported by Africa and America” painting by William Blake 1796</a:t>
              </a:r>
              <a:endParaRPr lang="en-US" sz="1200" dirty="0">
                <a:latin typeface="Georgia" panose="02040502050405020303" pitchFamily="18" charset="0"/>
              </a:endParaRPr>
            </a:p>
          </p:txBody>
        </p:sp>
      </p:grpSp>
      <p:sp>
        <p:nvSpPr>
          <p:cNvPr id="15" name="TextBox 14"/>
          <p:cNvSpPr txBox="1"/>
          <p:nvPr/>
        </p:nvSpPr>
        <p:spPr>
          <a:xfrm>
            <a:off x="1066800" y="27432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smtClean="0">
                <a:latin typeface="Georgia" panose="02040502050405020303" pitchFamily="18" charset="0"/>
              </a:rPr>
              <a:t>Bacon’s Rebellion</a:t>
            </a:r>
            <a:endParaRPr lang="en-US" dirty="0">
              <a:latin typeface="Georgia" panose="02040502050405020303" pitchFamily="18" charset="0"/>
            </a:endParaRPr>
          </a:p>
        </p:txBody>
      </p:sp>
      <p:sp>
        <p:nvSpPr>
          <p:cNvPr id="14" name="TextBox 13"/>
          <p:cNvSpPr txBox="1"/>
          <p:nvPr/>
        </p:nvSpPr>
        <p:spPr>
          <a:xfrm>
            <a:off x="1066800" y="2743200"/>
            <a:ext cx="6896759" cy="738664"/>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latin typeface="Georgia" panose="02040502050405020303" pitchFamily="18" charset="0"/>
              </a:rPr>
              <a:t>Uprising of ex-servants unable to acquire land who wanted territory reserved by treaty for the Virginia Indians. Led by recent immigrant, the gentlemen Nathaniel Bacon, 1676-77. Aftermath enshrined racial difference in the Chesapeake.</a:t>
            </a:r>
            <a:endParaRPr lang="en-US" sz="1400" dirty="0">
              <a:latin typeface="Georgia" panose="02040502050405020303" pitchFamily="18" charset="0"/>
            </a:endParaRPr>
          </a:p>
        </p:txBody>
      </p:sp>
      <p:sp>
        <p:nvSpPr>
          <p:cNvPr id="12" name="TextBox 11"/>
          <p:cNvSpPr txBox="1"/>
          <p:nvPr/>
        </p:nvSpPr>
        <p:spPr>
          <a:xfrm>
            <a:off x="1066800" y="19166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smtClean="0">
                <a:latin typeface="Georgia" panose="02040502050405020303" pitchFamily="18" charset="0"/>
              </a:rPr>
              <a:t>Gang Labor System</a:t>
            </a:r>
            <a:endParaRPr lang="en-US" dirty="0">
              <a:latin typeface="Georgia" panose="02040502050405020303" pitchFamily="18" charset="0"/>
            </a:endParaRPr>
          </a:p>
        </p:txBody>
      </p:sp>
      <p:sp>
        <p:nvSpPr>
          <p:cNvPr id="13" name="TextBox 12"/>
          <p:cNvSpPr txBox="1"/>
          <p:nvPr/>
        </p:nvSpPr>
        <p:spPr>
          <a:xfrm>
            <a:off x="1066798" y="1905000"/>
            <a:ext cx="6896759" cy="738664"/>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eorgia" panose="02040502050405020303" pitchFamily="18" charset="0"/>
              </a:rPr>
              <a:t>Slaves in the Chesapeake worked </a:t>
            </a:r>
            <a:r>
              <a:rPr lang="en-US" sz="1400" b="1" dirty="0">
                <a:latin typeface="Georgia" panose="02040502050405020303" pitchFamily="18" charset="0"/>
              </a:rPr>
              <a:t>Gang Labor system</a:t>
            </a:r>
            <a:r>
              <a:rPr lang="en-US" sz="1400" dirty="0">
                <a:latin typeface="Georgia" panose="02040502050405020303" pitchFamily="18" charset="0"/>
              </a:rPr>
              <a:t>:  10 to 15 workers housed together and supervised by an Anglo American overseer. </a:t>
            </a:r>
            <a:r>
              <a:rPr lang="en-US" sz="1400" b="1" dirty="0">
                <a:latin typeface="Georgia" panose="02040502050405020303" pitchFamily="18" charset="0"/>
              </a:rPr>
              <a:t>Each man was expected to cultivate about two acres of tobacco a year.</a:t>
            </a:r>
          </a:p>
        </p:txBody>
      </p:sp>
      <p:sp>
        <p:nvSpPr>
          <p:cNvPr id="9" name="TextBox 8"/>
          <p:cNvSpPr txBox="1"/>
          <p:nvPr/>
        </p:nvSpPr>
        <p:spPr>
          <a:xfrm>
            <a:off x="1066800" y="849868"/>
            <a:ext cx="6896760" cy="64633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smtClean="0">
                <a:latin typeface="Georgia" panose="02040502050405020303" pitchFamily="18" charset="0"/>
              </a:rPr>
              <a:t>Describe the shift from indentured servitude to slavery in the </a:t>
            </a:r>
            <a:r>
              <a:rPr lang="en-US" dirty="0" err="1" smtClean="0">
                <a:latin typeface="Georgia" panose="02040502050405020303" pitchFamily="18" charset="0"/>
              </a:rPr>
              <a:t>Chesapeke</a:t>
            </a:r>
            <a:r>
              <a:rPr lang="en-US" dirty="0" smtClean="0">
                <a:latin typeface="Georgia" panose="02040502050405020303" pitchFamily="18" charset="0"/>
              </a:rPr>
              <a:t>.</a:t>
            </a:r>
            <a:endParaRPr lang="en-US" dirty="0">
              <a:latin typeface="Georgia" panose="02040502050405020303" pitchFamily="18" charset="0"/>
            </a:endParaRPr>
          </a:p>
        </p:txBody>
      </p:sp>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7" name="AutoShape 2" descr="data:image/jpeg;base64,/9j/4AAQSkZJRgABAQAAAQABAAD/2wCEAAkGBxQTEhUUExQWFRUXGR0bGBgYGRgaHhwcIBweHBgaGhkYHCggHh4mHxcXITEhJSkrLi4uGB8zODMsNygtLisBCgoKDg0OGxAQGzIkICUyNDU0LCw0LywsNC4sLC81LDIyLC4vLCwvNCwtLCwvLDQ0LC8sNCwsLSwsLCwsLCwsLP/AABEIAKQBNAMBEQACEQEDEQH/xAAaAAACAwEBAAAAAAAAAAAAAAAABAIDBQEG/8QAQBAAAgECBAMGAwYDBwQDAQAAAQIRAAMEEiExBUFREyIyYXGBUpGhBiNCscHRFGLhM1NjcoKi8BUkkrJD4vFE/8QAGwEBAAIDAQEAAAAAAAAAAAAAAAMEAQIFBgf/xAA/EQABAwMCAwQJAgYBBAEFAAABAAIRAwQhEjEFQVETImFxBhQygZGhwdHwI7EVM0JS4fFiJHKCkhZDg6Kywv/aAAwDAQACEQMRAD8A3f4g9otxSwZVyox8aprCz6Hb1ry7q9TXIcf8KjcXtyHVKRqGNRJAOJndLX7gSyVP9mhNzKBpmAnMB1rVtSoYaCtRxK8NTX2rtRETOY6JXG8ai53y6XL0K7GCSuoyuwJ7pCR02qUOrGXB0rAvLrQGioYaZAnY9QrF4qkWxmhbcdkYICFjAy81Mj8q11VhGThbG+vCXHtHS7fO/n1XcLLJclmPbMWeSTm7xK5gdCQIqS5qPbULQeQnzgT81g8RuwWkVHd3bO3kmhccOji42dFyo2kqvwgxoKg7erM6iozfXJaWdoYJkidz1VRQ5OzkZC2fKV0zfFAIE+dY7Z8RJhSfxO816+1dMRM5jou38ZcDly3fuAI78yuggzyrPb1ZnUVH69chgZ2hgGQJwD1UFaOzAuaWjNte7CGZlRGhmnbVMCThbniV2S4mq6XYOdx4qxi/3nentf7SROfpmgifenbVM945WBxG7Gn9R3d2zt5KQu3AyPnGa2Mts5TKrEQpzaCNKdvUkHUcLBv7otc3tDDjJE7nxVeRshtyuQtnK5dC3xEZt9N6x21SIkwt/wCJ3msVO1dqAiZzHRWm/dztczguy5GaDJX4SZ20GnlWe3qzOoyoxfXIYGdodIMgTieqrUsFtqMoW02a2OSNMyojQzrWO2qAAajhbniV2XOcarpcIOdx4rnbtmuBiPvQO0/xNTGad41+dZ7apnvHO6wOI3Q0/qO7u2dvLorxfYG20wbS5bZ+BYiFPIRpTt6mDqOFg390Q5pqGHZOdz4pc3kKNbkFGbMy6EFubEczoPlWO1qREmFuOJ3geH9q6QIBnIHRTPFZc3M7ZyuQtDSV+GY28q27erM6jKj9euQwU9Z0gzE4nqqXug27aKTltsGQLPcMzmAGxma17apAEnC3PErsuc41XS4QTO46FW9u33kZj239qWMZwBAzTv6edZ7epnvHO6wOIXQ0xUPd2zt5Ka3rgNtgQDaEWzJ7giIUxoI0p29THeOFg8QuiHA1DDt87+arKsUa2SMjtndcujN8RBME6DXyrHbVIIkwVsOJ3geH9q6QIBnIHRXG9c7TtO0bPlyZtJy/DMbeVZ9YqzOoytPXrnR2es6ZmJxPVU27ICJbBbJbbMgkwrTOYDkZJ1rHbVIAnZbnid2XOearpcIJncdCptiiWualmuiLp+IAbOeeh+tZ7epnvHO61HELoBoFQ93bO3ku2bjDsyW71oRbPwA6QnQRpTt6mO8cbIeIXRDh2h72+d/NDaq6HVLjZnXkzTOZhzMga1jtqkEScrYcSuw5rxVdLRAM7DoFb/Ev2naZj2mXJm55fhnp5Vn1irOrUZWnr1zo7PWdMzE4nqql0RLY8CNmReSt8QHI6nXzrHbVIAk4W54neF5f2rpIgmckdFW112ZxnOe9C3Dp3xH4tJIygiKuWAq3Fw1k77+Q3n9lG7iN01rR2hhu2dj4LZAg2yP/AItLf8gO+XptXuvVKOO4MeCqnid4dQ7V3e3zv59VBrSlXUgFbjZnECGaZzMOZnWax6pQgjQM+C2HFb0Oa4VXS0QDOw6BWhznFyfvAuQNzC/CD08qz6rRmdIlafxG70Gn2jtJMxOJ6qkWFCLbCjIrZ1WBAb4gOR1OtY9UoRGgfBSHi18Xl/bOkiCZMkdFY2rXGPiujLcPN1iIbqI0rPqtHJ0DPgtBxO8Aa0VXQ3IzsfBcCj7vQfdT2f8AJO+XpsPlWPVKGO4MeCyeKXh1fqu72+d/PquNaUrcUgFbpzXBAh2mZYczOtPVKEEaBnwWRxW9DmuFV0twM7DwVgY51ufjVcitzC/CD01OlZ9VozOkLT+I3eg0+0dpJkicT1V3DlxVtMuFuYS1bknLckGeZgDauJe03U6umlAEbL13Cq9G5t+0vO0e+TkZxy3WJcJkywcyZYbMZ1YRyO/vXkn+0fNeYuIFV8CMnHTO3uSL4xWlQjXBqDC6dCJaAeY0oARldEcIqNANaoynMGHOzkTs0EjGcwsziqsqBkwwZ0BZVJmYB00kky0xzmpaZ1OhzoBT1ezbM3E+Aa4SfMwAPH5JvhNgXbFprtkW3IBKQe6ZnnqOsHrFYquLHkNdI6rmvOlxAMpzh/8AZr6frW95/Pd+clo7dMVWWEURVt4h6H9P3oinlFEVbWlAJyr8hRFK0sKB0AoinREURFEVTqMw03BH5f1oikLS/CPkKIp0RE0RL4JdGPxMT+lETFERREURFESrYgSZYKo+Z6xPLltRFap0hVgeelEXe95H5j95+lEXO26K09NvqdKIpo8/tzFEUbj/ANT0/qay1pcYGSVhOcPwmXvt4iOfIdPXrXu+FcNFoyXZed/sqtR+op2uqo0URFERREURFERREURU3bNgmbmAv4hv7y3niOndMSK85xQN7fLCcBfQPRt9cWUMuGsEnBifmsniTlVOVezJYKF3yS0R7THtXlCO+cdcLi2VGnVv3GqdTW63HxDQT8yM+CSx1soLaW2ZQAdgTtA1I56z51atdJDi4A+fv/Cqj7h1xVfWq5c4z8fpyWh+P0X8z/8AWqSpoxN3KjNvAJA6nkKko0+0qNZ1KDJRhrWVVXeABPXqaVqnaVHP6lCZKQtcZUtlKsDIEDvHVmAOnLugz/N5GrT7FwbqBEfDkD8cn4eIU5oGJBTuHxSv4TMAfWdPXSqtSi6n7Sicwt3Uvxeg/M/0qNaqyiKLjQ+lERbaQIoilREURFEUG8S+9EU6IiiKLxBnaNaIq7OcKAQu3Uj6RREXCwBMjQE7H96Ip5D8XyA/WaIudl1LH3j8qIo2bQKidfUk/nRFPshEQIoigO5uZXkenr5edEV1ERRFTiSNNweo/wCa9I6kVlrS4ho3KwncFgyIZ9+Q6eZ8/wAuVe24Xwhtr+pUy/8Aby+6rPqasBPV2lEiiIoiKIiiIoiKIiiIoiO2I0HEhhf8MoG/1SWG9ee4mf1/bjAwveejrAbPNt2mT3pj3bLA4kwyghiw7RO8dyMw7x9d/evJf1GM7rm2LSbys2IJbVEeOl2AleMMJXUaBtM6qSe7AGb8xBHI1cswYOOnInGZ2/YyOoXLojB+y0EHeY+g+k/rVBQKrG65ByLrPtLfmoqxbY1u6NPzgfsfishWYm9lAMEyQIFR06eskTGFlrZSNvGWiTmTKVknuzAViASR6k+UmrTqFYAQ6QfHeQOXyUpY/kd/qrlxaKWGXLBJaB/KrEt/5KOf7RGjUeAZnp8SIHwK10OMfnMq+xcDGR0jXrJBHsQage0tMFRkQYV1arCKIoNbG+x6iiKLZhtDeun12oiBePNGHyP5GiKXajz+R/aiKtrwzL78j7UWFfRZRRFW+pA9z7f/AL9KIrKIq8R4G9D+VEVlERRFXb5jzn56/vRFZREURVzlIHI7ft+1EUnaBzPkNSfQVvTpvqODGCSeSwTG6awWCiHfV/aF8l/evc8O4VTtWhxEv69PJVX1C5O11VGiiIoiKIiiIoiKIiiIoiKIrrVq8R3MBZxC/wB45QH072ulef4kHdvhgOF7j0fdRFn37hzDJwJj5LznGQ2S4WADKZYDaVMsB5aECvJGe0M9Sufwwt/ijQCYLiAefeloJ+MlLcRxhRkgxOhBXQyRGpZRIjlO9WLeiKjHSPnnE8gD9FzadOQQeX09xT1rn5k/t+lU1Ao4q0WXTxDVfUbe3L0JqWhUDH97Y4PkfyR4hAV20wcAx7HkRoR6gyKw9rqbi38I+x3Wdlz+GSZyifTzn89adq+IkrOt3Vc/hU+FfkOgH5AD2FO1f1P5n901u6rtlACQBAAA/M/qPnWjnFxkrUmclW1hEURFERREURFEQaIqLJaAABppv0MdPKiKyW6D5n9qIqwTngx4f1FEV9EVeI8Deh/KiKyiIoig2jDz0/UfrRFOiIoi46giDsaImuHYcAByJZh4ucch+Ve84RZsoW7XR3iJJ555KpUdJTldVRrzGHx15rzjNeKreKjLbQqAG2LHXauCyvXfWcJdAcRhoIieZ3X0Ctw/h9KxpO0Ug51IO773NeSW7huQc7eOE1f4xc++XIqMiuRLGYGzQVgj0JqepfVf1G6QC0HnnHOIg+4qhb8AtP8Ap6hqOe17mgwBpl27ZDpaQeoGNpK43G3QKCmZsis0ZjM7ZYTeBOsCsHiL2BoLZMAnfn0gfvAWzfRuhXfUeyoWs1ua2dIjTvMuBicCNRjJATK8XPadnk72Zp12QKGDztrIHvU4vnGp2enMn/1AmfmqLuA0xb+sdr3S1sGJmo5xaWwMmIO2Y5JdePMQ33YJBQCGMMHJAIJUdN9jUI4m4g90YLeZg6vMD7K670XpAsmqQCHkyBINMDkHHrtMjnlSXizF1DDKRcdGCkEHKmbms/lWfXnF4DhEOcDBxgTzH2Wn8CpNoPdTdq1U6bmlwgjW/TydA8faU14w3ZG61sAEKUhgZzGADpp5+tbi/eKJquZ0jPUwJ6KA+j9A3otKdYkguDiWkRoEmOR6DIM74hSXF3XnKoVrTkXFBnMMsgKSOZK7xWza9arOkQWHI642Bj7LR9jY2sa3FzazAWOIgtJdBLgDyE7T5K3g/EWvBsyqpEaAmQTuGUqCP1qSzunVwdQAj4+8EBV+N8Jp8PLBTeXB05IGkgbFrgSDPTBHMZWjV1cJKYm5hAfvsTirT/DaMLHI+E615vivZ9v3nEYGy+h+jLbs2P6VJjhJy7f9wvPfaG+LdohCwD91VbU5fOdjGnrXl2gF5jZQejtg654s578im4uJG0yY+efIJ7C386KwAII6x+9RkQV52+talrcvo1N2n/R94ypBGyxptvJ3O52rCqKfYr0/OiJR7Yt3J1CPA0JEN13/ABaD1A61ZH6tPT/U3bxHT3bjwnoFndN9l5t8yfzqssI7P+Zvp+1EUkSJ1mT+kfpRFKiJLG4dixZNGywD5yORMTGberVGowN0v2n6HnvvClY4RDlVeXEZe6e9p8PTXToTHPQTzgHdhttXe29/u+XhvHLK2b2U5TeDDwc+pzGNtuW3v/Taq9YskaOnz/Pw7qJ+n+lX1EtUURFEVdjaOmh+Uz9aIrKIl17zzyUEe53+kUWExRZVeI8Deh/KiKyiIoipxfhkToQdPI0RXURFEUbh0NbMZrcG9THxWFrIsADppX05rQ1oA5Kku1lYWeeCWC+fJ3s2aczeKZmJ61TPD7cv16czO53+K7bfSLiLaAoCp3A3TEN9mIiYnZWf9KtZi2TVgQdTEN4oEwJ5xW/qVDUXad56898bZUJ43fGm2n2mGkEYEy32ZMSY5SSqb+Aw6BS8KB3QWdhOshSS3eG8AzUVS2tabQX4Axknzg5z5FWbfinFa73NoS5zskNYCRiC4AN7p2kiCTuZV1m1ZuFri5HJXIxBBEfCY051KxlvVcajYMiCRnHRVa1fiFqxlvV1MDTrAIIM9cid/dPio2+D2V2U/h/Ex8Jldzy/pWrbGg3ZvTmeW3PkpanH7+oZc/8Au/paPaEO2HPn453UhgrQfYZ5LxJmSMrNE7RA6Vt6vQD9u9JO/XBMfgUZ4jfm3jUdENZMCIaS5rZjfc7yuJwiyFZQgyvuNT5gCdgDqANqw2xoBpaG4O/5yWX8d4g+qyqap1M2OB4GYGSRgkzIwVbh8DbRSiqMrTmB1md5J1PvUlO3p02FjRg7+M9VXueJXVzWbWqvlzYg4ERtAEAR4BcwmAt2pKLGaJ1J22Gp2HSsUbanRksET+c1m94ndXgaK7pDZjAG+5wBJPM7pmp1QTmEfGBfuLmGVJ2uzmnntyrgcS7Ttu6RtzXtOBCzNp+s15Mn2dl4j7S8PNwPcL52QEyIysZlmHrv8q8mHQ8jx3V70e4wLS89VDAG1HmSZ1DcNHuOPeU3w3CC2gVWLDcTHPpHKo3GSuBxjiD765NSowNcMGJ5dZ58k3Wq5aWuYwBsoVmI3yjb1JgT5VnTzXRo8MqPpCq97WNO2sxPkACY8YjxVd3FoQVdHAIgyjER6rI+tbsLmuDmnIUo4RVcR2VSm+ejwDPSHaTPuXOG4oNKZgxXQHSSOU+fL1BreuwCHtGD8jzH1HgQqV1aVrZwbWYWk9fp1T1QKsuBh1otnU3tEkELtFqiiIoiKIiiLhNFkNLthK7RYVSyGPQ6/p+lEVtEStosojISZOsqOfrRFct0yAVIn0/Q0RGI8Deh/KiKN29o2UiR1pzAPNFStzMSM7ExPdA+kCam7CoXljRqI6Z/ZayFJFRubTqIJYHzkGtHMc3DhCzKsdDHjiPIfrWoE4CIFokeNj5jKPyFYRAw/UlvUz/z+lbau7Ee/mi0uHvKwd109uX0r3nCLo3FsCdxg+7b5QqtRsOTNdNRooiKIsn7SWGdLarM9quoXNG+pG0Dz0rncSpOqMY1v9w5TG+YXpPRi6pW1etUqHHZPxOmTjAO4J5Rnosu1hbiLdHfz50zlFyhrY5plUawdY1qg2jWpteIOqROkRLR/bAHvjK9FUvLO5q0HS3RofoD3ai2qeT9TiYkYJx8lbhmuqbTEXiguXIBDFshHczDff4qkpGswscQ7Tqd1JiO7I336qrcssqza9NppioadKSC0N1h36mk7bROnfoSlsJh7so5W52hw7hSc39pmOUNOg0+LTaoKNKsC15DtWgwc+1Jifd1wr97dWRbUoh1PshXYSBp/l6GyWxk97fT3okbStX7Pq+uYvlyrowfxc4Nwz8tKv8ADhVk6piBvO/P2s+cYXA9JXWpa0Ug3VqdlpZ7PLFMafKe91WzXUXk0URFES9+xhyZu4HEYhvjt9pljkO6QJFec4oGdvlhOBsvoPo0+4FlFO4awScOifmElcXcZcm4yfD/AC+23tXk3+0cRleUrPLa7nAyQ4meud0pwtvulHNe6fVTl/Sjt1e42wNvXubs+HDyeA7658Upx3iTWchUAzmmfaD9a2Y0OXT9GuC0OJ9qKpI06YI8Zke+PcrOA3w9uQrAz3mMd5uZH5e1YqCCofSe1fb3kOc0iO60T3Wj2QRy6+JJK0q0XnFn8SwQMXFkOvNdCRzE89tjpVijUEGm7Y/IjY/PPOF0LXiNWgNGHM/tdlvw5eYgqNhXuxnINsc1PjPRhyjmOp8q0qMNMwRn8/fkr7ryztmGrZgio7k4ToHPSdjq2B3AB6ruJw1pdBb7x27MBW+cj9utZpte/M4G5Ow/PDKrU+NXwMuqFw5h/eafMGR+YRgcSwc27kgxK5sskayJXQx7HXbrtUow3WwyOcTjznaeXLx5LF42jVoNuaTdJnS5o9mQJBEyRPTOQtGq65aKIiiKjF4jIBAliYUdT+3M1kCVdsbP1l51HSxolzugH1OwHMqgcNVge077HcnYf5R+H86zqjZXTxurReBafpsacAbmP7zu6ec45AKeAvGMj+NIB8xyYev5zRw5hQ8TtmAi5ofy6kkf8TzafEcuogq4OMx1HIb+/wCtawVylN3A1NZAJ2RSrCykrzvKyDvrEactN9DJ3+lFhaPC7aXLYYrO4lhvBImDpy3r3HDLO2fbsqGmJIzI+6rPcQYlRuW2a8UVsirbUgBUOpZx+IfyirTqbjW7Nh0gNGwHU9R4LrUPVqVi2vVpa3Oe5uXOEANYf6SObirBg7q+G8PMNbWD/wCOUz71sLeszLH/ABaPpH7rT1zh7sPto8WvdP8A+WofJZ3GMc1pfv7YYEHLcTk3LRtuu9c/iLyKZZcsBB2cOR8jt8V1OH8EtuKE+o1S1w3ZU3jqHN3HLbzhc4BxC3eYglswgjNC6/ygHXzqnwa3tNc5LhtMD4AfNR8b9HrvhtIVHkOad9IOPMkYnktbF4We8vi5jqPTr510OK8KbctNRmHj5+H+V5ynU04OyTVpnkQYIO4rxVSm+k4seII5KyDOyss3sjSdjofLof0966/BL0UK3Zu9l3yPL7KOq2RK069uqqKIkjxEdsLIUyQZbYaAGB13FVTdjtxRAPPPLA+e66w4S/1B16XCBEN3OSRJ6bGOqqw3Fc/aZVnJIADAsYJHh5AxprUdO97TXpbOnkDk56cvirF1wP1cUe0fHaRJLSGNkT7U5IBzgLi8UYo7ZBNskPL6CBJIYKZ6RA1msC9cWOdp9k5zjHQxn4Ld3BKTbinSNUkVQCyGyTJgS3UI6gyRGU3axR7IXHUrpJXcjy03NWGVj2PaPEYmNyubWsgLw2tF4dmA72QepzsBn4SkzxgdibuUjv5QCQNc2XU8utVvXx2Bq6ecQfOM9F0x6Pv9fbZ657mouAnGmcDn0G0ruK4qURXyZgRJIYR6KY7zdBpWat6abA/TIImQceQ6n4LWz4G25rvo9ppcCQAWnVgTLhPcaNiZOSpDio7XJl0zZM0/iy5oiNo5zvWRejtezjExPjE7LV3A3Cz9Y197Tr0xjRq0zqnecxG3OcLRq8uCiiLoukbcSXDf4ZVT76nnXnuJn9f24wML3fo8wGzzbGpk96T8FlEjkxccmO7Dkxnmd/evIv8AaK8zcz2z5EZOOmdvck8KYuXV9GHuIP1U/Oh2C6F8O0s7etzhzD/4GR8nfIpbiuDF65bU7AMzemgA+dZa7SCV0eC8Rfw2yr12e04ta3zhxJ9w+a0kQAAAQBsBWi83VqvqvL3mScklSotEURLXMOQS1tgpO4IkHodwQf8AkVOyq3SGVBIG0YI+RlZnqp4exlkkyx3PX9h5VpUqasDAGw/OZ5/ZYJSvEbOZ0gwxDBT56Mv1WfY1vQqaHSdufkcH5LrWhLrC4Z0LHfMgn4GPel8PjLzFzlJUEKF03BQMNtNS+pJkdIq863tmtY0u73M+eotO+ZGnAAjnMrmQFpYW4WUFhlPTUfQ6iufXY1jy1hkfnTC0KsuOFBJMACSaiW9Kk+q8U2CSTAHiUrg0LE3WmT4Afwr6dTuflyrY4wF1eIVW0KYsqJED2yP6n+fRuw5TJ5psmsAFxgbrjLzp4Bjmx/b9ovYDZGJiIgoVHUjf/wDK9bacLeKTRUYJGYOcq7QvqDKRov1aXe1p8NiJxI93SV6i3hLuWO0VT0VBlHzMmuoy2qtZpDg3wDRC1ddcNDobblzernkOPuAgfm6WuYO4PFbW4J3R2Vo8lYx/uql/DBTyKYPiwlp+Zj5rcN4bWw2o+mY/rAe2fNo1Z/7MJc3whgqbS6CHDADzz6pB9a5F7w9rqksHZjoQfjOW/NSN4RcPE0C2qOrHCf8A0MPxz7qyr3FYQPcyAOgcDMrAnu7Dlo/P4Tpzp/C2U2l4eJG0wQcbEKJnDrmo/Q2m73ggecnH0T+G+0LtbAt2QkBT3iFADNlWFB99Y+td+hXuDSADA0j3Dwgf68Ft/D7Oi/8A6itq8KYnoSCXRGPAwd9oVuG4siK9w53YqjMSF8JbKFAEREkwetT0QKcvcSXGJOPgFFe3BuAylTaGU2zDQScnckncmBnboE3Z48jGApmVH4T4nVOR27+jbGDExVgVQVzjQI/PBal+yrqVYSp0INb1KbajS1wkFYt7ipb1W1aRhw2ISGF4JaS32cSJJnZp5GRrIGk1TpcPospdnE5mefx8F2Lr0jva90LnVBgCN2xzwcEE5gz8gg3blnxk3Lfxx31/zBR3h5gT5U11Lf2zqZ15jzA3Higo2vEf5DRTrf2T3Hf9pce6fAmOhlV3Lql2Kkd6CIjXQajry+VeU44Wm61N2IGev5hc4U30yWPEEGCDuCkeMlsgC5oJgkRtB0M7A7SKo2jWFx1xtsZ/MKekGkmVscHuTZSZzBVDZt5gb+de7sbhlakCzlj4fmFQrN0vKcq4okrewk3bdyfAGERvmjn7VXfQ1Vm1Z2B+a6NG+FOxq2un2y0z00zy8UuOHPnZ+0GbIUSEiATMsAdTttFQC0qB5fqExAxtJnP4FfPFrc0W0DSOnUHvl0kkNiASJAPOdR5AqFvhTdiLRdSAwJIUjMAZYN3jJJ3Natsn9iKTnCJHLcTJnO56qSpxuj68bxlN06XAAuBDSRDY7ogNGw+aefCKbgud7MBA7xjnuux3q26g01BUMyPHHwXIZf1WWrrURpcZOBPLnuNktZwDJbKq4zZywJWRqSYInz3BFQU7V9Onpa4TJORIyfzmr1zxSjc3Iq1aZ06AwgOg4ETMR7iCEt/0QiytoXe6AQ0qDMnMWXmp3A3qE8Pd2LaIfjnjxmR0PxV9vpHTN6+8fR75MthxEQ3SGu3DhsTgGecYTDcKBvC4SIBkACCTGXUzBHtPnUpsga4qk7Z8ZiMn/E+KqN445tg60DTLgQTMiCZwCJHT2tPOJWjV5cBFEViWbpEpw61iR/eO1sH072ulee4mHdvhgOBnC9z6PvpCzh9y6mZPdAdHnhZF5WVytwANJPd8O+oHoTEelef4hY1LZwcdnZB8+XuXl6r2uqv09TvvukcZ3XS5ynK3odp9DHzNURkQutw79e3rWvMjU0f8m7x4ls+ceS7YE3bh6BVHyzH/ANh8qHYLS5Ojh9Bg/qL3H46R8NJ+KbrVcpFERREURFEWXxpnDWSsxn1iNyIWZGg1I9xV2zFEh3afOdszEc9o966fDhqp3DRv2Z6cnNJ+ABOM4VOIv3rRD5VhwO0IUkIdBmgNJgaH0HQ1cpUrWtNPUe7OnIlw6TECT7PvB3C54DSrkv4guO4ApyyD+HfNBBMnblA+tROpWQpmHkkTB67RjEc+cnfwSGwr8X94wtDYQbh8uS+5Hy9a5owJXWsYs6JvXe0ZbTH/AC2LvJoOP+Xkn7VotoIjmTt/U+VdGw4XVuzOzev26rhPqBqhi8K6IvZyzSZIiYytlAzSAM2QHymvVWnDado3uCXf3c/8clG14ce8gYjEyx7OApMCR3xAjWdD4oO201fl/RNNPqu/xGJzEFEjMgkSZWO+0SI121pL+ixppxuqlv4sKBkVmC6tESR5B+eo8oB1mBiai2ikTv8AnwW1Uyrql7SqCwVZAPIdPKoxTY3IaJ8lYddV6g0ve4joSSFlYXil3IDctEmGJVVg6FANMzDXOYGYyNdNRWoqOjIR1JswD+Z+yvtY83Ha0bBiWVixGWBAPKTObQRqCDzMbBxJiFqWBo1alpLbAkgATv5wIH0AqSFFJUqLCybzYhDcKhrs3VCq2WBbyrmIiD4i+87VEdYmM5U4DHROMfNVnGYoFAbanMQCQp+EkjxmPUzHQzTU/GFnRTMkH8+CzMAjdq7G3lVXYdApJkRrrvr0PyHkeK2vtPpjAOfAnl4/Reg4gRUtaNasf1SAN5LmAYc4cjyB/qGYxJb4kwyqYDd7bvaiD4coJnntsDXKtgdRExjfGMjeSB4brlUskp3h10DKRGVgBoZH8sHmOXvXW4LdGjdGi7Z37j77KvXbv4LVr2SqIoiKIiiIoiKIiiIoiKIiiJXEXcKD99isVaf4bROWOR0U615vipp9v3nEYGy+hejTbo2P6VJjhJy7f9wp3rCugCyBumbcfDPnGh967FS2Zc2wpu2IHuwvD3LnC5qE76jMbblZd63nVkOh1U+R6j8x7V4GvQfb1TTfuFbs7o0KzK7MlpBj6e/YpHAYgh2V92MSPiVQI9xDD36VG4YwvRcWtKb7VlS3PdYJg76XuJn/AMXS13TB2K1K0Xl0URFERREURKcS8IPR0J/8hWzd11eDjVXdTG7mPA8ywpm4gYEHYiDRjyxwc3cLlBJYbFZbUvqyd0gc22AHqdqlr0wKpDfZOR5Hb4c/FWrW1dc120mmJ5nYAZJPkJJ8lfgrJVSW8THM3r09AIHtULipuJXTa9UNpfy2DS3yHPzcZJ81q4G3Cz8Xe+f9Ir6Bwu29XtmtO5yfeuHUdLkxXQWiKIiiIoiKIu0RYmE4je+7DWmbPu+XJlMSwKnXQ7HnHzia92MKw6mzMFTwfEbs21uWml2IJUGFGQMC0jSSSKNe7AIWHU25LTt91r1KoEURZ/GrdxkXss05u9lMGMrfzr+LKfFy57HSoHEY/P2UtItB7358ikWxeIN3sYiY7wAaFjV5GgMqQAQJLeWtStVqF/Ys3O56Dr59F17K1t2UTeVxLBIDdtb+Q6wJBcZ2xuVsWMKqpkA7vnrM7kzuTVllBjGdmBj83XLurqrc1TVqmSfgByAHIDkFhcVslWCEOUO0BDzGhDKZjU15K8sPVKpcw4OQTPjOQR4b9VYt3gicT700sAJMxKjUa7jkK5lmAbtmr+4bea1qbFbNfRVRRREURFERREURFERREURFETmFONy/9u+FCTtdzZp57DauBxLte27sRHNe04F6l6p+sHl0n2YhJJcza5g5kyw2JnUj3rtW7w+k0gzheSugBXeAIycdMpXH2JGdR3l3HUdPXp/Wudxew9aoy0d5u3j4fnNaU36SsLiVoA9oJykd4ruI8LjrEmR0NeIE+yd16/g1257PVcF0nSHey4O9umemqAQf7huJTWCxGYQ3jXxD8iPI7itCIXM4lZCg/XSzSd7J/dp6ObsQc8+aZrC5yKIiiIoirxFkOrKdmBHzrIMGVPa3DrasyszdpB+CXtX3UZXRiR+JYg+ep09KyQOS6Naztazu0t6rWtP9LyQ5p6YBBHQ9N8pZsOz3M4QhQQcrEDOwETpMQI8j9anbUYWhj/cRyG8RzEk+I8dls59OxoFtKoHVHyCWyQ1nQExl3PG2OabOMgd9HT2zD1lJgesU9W1fy3B3yPwMT7p81xo6LV4XeD21IMjkeo5GvccLfUdas7QEEYzvjbdUqghxTVdBaIoiKIiiIoiKIiiIoiKIiiJfH4ns0LAS2yjqx2FQ3FbsmFwEnkOp5K9w6z9brimTDd3Ho0e0fcPmuYDCdmuursZdup/YbAdBWLej2Tc5cck9T+bLbiN961U7ohjcNbyDfudyeZTNTrnqN0AiDzqOq1j2lj9ishZGDzm4FIHcMsdwRBAjzn8q8nwzh1WneAnZvv5EeW+3Mc9lYe8Fq2a9gqyKIiiJTi+LNmxduASURmA1MkDujTXUwK1qO0tJW9Nut4b1XkF4/ixlRj3lOVybcMx/iLSg7ZdbVyYA0k8xpU7Wpt+bj6FXuwpHI/f/AIn6hMv9rrvfK2lIVXf8QJCoWCxrDGIg6iRIBEVv6w7MBaC1biT+SjD/AGjvhgtwKJLAsykKkXbqqWG/hRPxfjHvgVnTn8yUNuyJH+TgfdeusPKqdNQDpMbcpAPzFWwZCpEQVOiwiiJe/h8Mxm7gcRfb47efLHId1gJFeb4o1hr95hOBsvoPo1UuW2UU67GCTh0T8wVRgWi465cgbvBPhI0ZfYZfrT0fuJ10TyMgeHMe76rxd+P1nGZyc9cnPvT9ekVJZ2NwsSwEqfEv5kDp1Hv1rzfGeFGoTcUd+Y6+I8f3897NCsWOBBgjY9CsR7ZRhlJkf2RJ0Ybm2T7SP6GvLAyF7OlXp3dAvqAaT/NA3a7YVWjyMPjHUZlaWGvh1DDn8x1B8xWhELzV3a1LWs6lU3HPkRyI6g8lbWFXRREURFERREURQvPCk9Bp68hWzGF7g0c8LC08LZyIqjkI/c/OvplJgpsDByEfBUiZMq2t1hFERRFW+IQMFLKGbZSQCfQbmsSJhZDSRMKTXACASATsCdTG8dazISEWbqsMykMDzBBHzFAQdkIIwVxLqkkBgSpggEGD0PSgIKEEbqdFhFES/EMYtm2ztsOXU8gPOobiu2hTL3cle4dw+rf3DaFIZPPkBzJ8l5v7M4psRedrjTlOdV5SRln2HLzmuHwyq65rudUO2QOU7fIfvK936VWlPhdhTpWzY1dwu5x7Uf8Akck9BGxXrK9EvmyKIoXLKsQSoJG0iY6xUb6NN5DnNBI6rMkKSIAIAAHQVs1jWCGiAi7WywiiIoiKIvLY37TvazXGUMi3LyG2JDgWlZhcLTs2QfhGl1NetZ1ctz5/L8+auMtg6ADmBnlnl+dCmr32lyXRbNsE6Fir5lALsghsoGmWSGyxOk1sa0GIWgt5bqB/I/OqSt/bUEkdiYALE5/w/ckFQVBMjEKYMbfLUXPh+Y+6kNnHP8z9l62rKpLlERRFIXWG3Ekwv+GVUn/Nqedee4mT2/txgYXu/R5jTZ5tjUye8CfhssS651IJZlOYE7sJ3/1CfmedcBhqWV217us+YPP4fNeXuhqqvERk46Z29y2EcEAjUESD5cq9+CCJC5i7WUWRjsGB3SJttt/KenlrseW3SvH8a4b2Lu3pDuncdD9iuhZXlShUFSmYcPyD1B5josmzcNt2JMgEB/MHwXP0Y/y+VcI5C9dXo0763ptYILgXU+gcPbpA7wY1UxymFsA1GvIEEGCiiIoiKIiiIoig4kovxMPp3j9FNX+F0xUu6bT1n4CfotHmGlbFfQlTRREURFEWRjOFk4lbwuBZFtSpAJbIzvAnrnPmMsionM7+qfwKdtQCnpjr84Wbw37MsoGa/wBqAXAJBOhsizE5jrKlj5k1G2ies/6hSvuAThsf7lNX+BMbGHsJeyNZVZKyMwC5cwAaRrqJnWtjSOlrQdloKw1ueRMrQ4Nw3sEZQQc1y4+gjxuWA9gQPapKbNIhRVamsg+AHwCfrdRooihdtKwhgGHQifzrV7GvEOE+alo16tF2qk4tPUEj9lk8C4dbUvcVYbPcXSYChsoET/LPua51ha02F1Rogy4e4GPovSekHFrqs2nbVHS3RTdmJ1FuomYH90eQHitmumvLIoiKIiiIoiKIiiIoigbKyTlWSIJgSR0J5isQFmSorhkEQijL4e6NOsdKaQs6j1XFwlsbIg9FHl5eQ+QppHRNTuqurK1RREURTSxcOq8OtYkf3jm2D6d7XSvPcTBNfDAcDK916PPpizh1y6nk90THnhK4zCljJhHE7bA81j4ZH0q/c2DLug1r8EDBHLH7Lx1Z4bXeWmRJ380vwu5Ga2whlMgeR106iZHyrHC+0p0+wq+0z5jkR4cvcoqkEyE/XTUajcthgQdQRBrDmhzS12xWV5Xi+INlkZhJBKN5qdQfpPzFfPru0db1nUjtuPLkvaejtp/EqFa11QcOb4OEifLMH3HkreE4lT3FMrqUPlOqxyKzt0Iqm4Hda8dsazYuKgh2GvH/ACjDp5h4G/8AcDOVPj+Fa7hrttPE6kDlr61tQeGVGuOwXnqTg14JWBZ4Li7Yufem4WuAlwQpZRaZQAMwiGycxMc9jaNei6MRA235/aVOalMxiP8Aabx2CxTdqAxKtbYKM48ZtqM0R4SQYXkZPPTRj6I0z16cp/P2WjXUxH5zV74bERegtmM5G7QZcsrCqv4WgMJ7up3O41DqXd+359VjUzC0OFW7i24uTmzPEnMQpYlATrJC5QdTtuahqlpd3fD4xn5qN5BOE5bE3LfkSf8AaR+tdTgTNV4D0BP0+qhqnurVr3KqIoiKIiiLN41whcR2Ibw27mciSCe46iGUggguDI6VHUp64lS0qppzHMfULHwf2VuW8wW9CZHVUGdVXM7sICsNg669UG1RNoEbFTuuWu3Gf8BXv9n7pVR2+oRVJl++Vui4zN3pGcAgx8R5aVnsnRv+T9VqK7ZnTz+kfJOcL4VctXnuNdLqygBJYxoo/Ex2ymOffM1uymWuJJWlSq1zQAFr1KoEURFEWfw45bl22fizr/lbU/7s3zqnbHRUfSPWR5H/ADK7XEgK1tQu2/26Hf8AczA+LNPw6ynLt8DTUnoP+ae9YvOI0LQTVOTyGSuTTpOqGGhUDEMTAyA+pYj20rz1X0nd/wDTp+RJ+g+6ttsSd3fBSzP1U/6SPrmNRD0nrTlg+a3Nh0cpLiY8Yy+e4+fL3iu1Zcct7iGuOl3Q7e4/6KqVbZ9PcY6q+uyoEURFERREURFERREURFERREpib+EVovYvE2X+C2WyxyOinWvN8VNMV+84jA2X0P0Zp3brGaVFjhJy6J/dM24gZZyx3c28cp84r0FH+W2Og/ZeEu59Yqat9R223KOzE5oExE843it9ImearqVZRFEWH9p+G9qEM5QGAYxyOi/Ux/qrh8dt9VEVgMt/Yrv+j3GBwyu+rp1EtgDbMg5+CyMLgxbttlH3tpsx5yNx81MetePLpPgV6q94k+7u2Gof0K7dI5aSYBk9WvAJk7eC3EcEAjYiRUS8RVpupPdTduCQfMKVFoiiIoiKIuIYe2f5oPuCB9YHvXW4JU0XjR1kfX6KOqJatavdqoiiIoiKIiiIoiKIiiIoiKIiiLP4vbYAXU8VuZHVSO8PXQEeYqjfNqBvbUvabPvHMfX3LtcIqMqF1lWMNqxB/teD3T+4PgVPC2sygggKdZUyWnmWgVxrbgDaju2rv1znGAZ6nf4QqlerVoE0dOgtwRzwmWsKQAVEDbTb0r0Lrek5nZlo09IwqMmZUDhvhZh5bj66/WuXX4BaVctBafD7bKdl1VbznzVblwDKz5rr813+U15+59HrillnfHhg/D/PuV2nfNOHiF5lMddTDrcRGe6fGOzKlW7MsVGRQSM4UazvUlICldua1/ZgbGdxqG8k8s8ttldNvQqnYR1Ctu8dxNvtR2JuZXIQ5WEiXhe6NdFUAj4xXorHiNOsxjXOGsgYxkxnCqPsaQI70D/X3+S9Wp0rqLkrtFhFERREURFERREUROYX+Ny/9ucKE/xc2aeew2rgcS7Xtu7ERzXtOBepeqfrh+qT7MQlGJnvEMebDYnmR5Heu5S/lt8gvJXMds+BAk496wcdxq4mIa0qBgvYkiGki4zK5zeFQgTNrv5Vo6oQ+AOnzWWUWlmonr8vuuYL7UpdfIlty2p/CAVARs6sSAQRdWOvpRtcOMAfn4Vl1sWiSfzP2Wc/2zy5me3FtSRoJZiEuXJHfhdLcc9+XKP1iMkY/wB/ZS+qTgHP+QPqvTQbltgylCZEEgx0PdPv1qWrTFam5juYI+Kp+ycLFvhiFuqJbL3k+Icx6jWPcc6+blulxYeRXouHXFN7DaVzDXGQ7+x8YPkdne48lTgMaqrlYwsnI0d0jkCYhSPDB5isOaSujxThle4rGrSEvIGtgI1BwABIEkuDvaBE4K1Aa0XmiCDB3RRYRREURV3jAn4SG+RB/SrNnWFGuyoeRWrhIhbKmdRtX0gGVSRREURFERREURV3b6r4mVfUgfnWr6jWCXGPNZiUu3EV/CGb0ED5tH0rl1uNWlPZ2ryz89luKTiqzj3/ALtY83M/IIR9aoH0kZqxTMeefh/lb9j4pzD3g6hhOvX5GvQUaza1MVGbFQkQYVlSrCKIkW4YAS1pmtE6kL4SfNDp7iDVQ2gB1UiWnw2/9dl2GcYc9op3bBVA5uw8AHk8d73GR4InELytXPdk/RqTdN5Nd8W/dZjhNXnUpnybUH7sO3l71z/qDjx2LgHMqVceoCnMR/prHrNRvt0yPKD+2fkn8Mt6hIoXLCeQcHMJ8JcNIP8A5R4pjC4xLglGDdRzHqNx71PSr06olhn86Kjd2FzaO012Fvidj5HY+4qvFaMsQpO7HmOnmfy38q896RikKYJZLj/UOXmec8h70s9WvBj6qxlnQ140EgyF1yARBUVulfFqOvMev717DhvpA1wFO5wf7uXv6ft5LlV7NzcsyEyDXqFSRRFC/cyqzHZQT8hNFs0SQFlYf7SWWAzE22JAysJ3CMNVkai4nuwG9JVl1nUBxkf7+x+C7b+0dhhKsTqm6svjYKpEjXVh8xSVg2dUGCOvTl/pdT7R2CFYPKtMGGmRkgZYmT2iQOeYUlDaVQSCMj/P2Ksv8esJozkGFMZWJhoA0AnmPSaStW2tV2w/Ar3TCvDXMHicQSARctBypB1A0Yf8Neb4oGGvlpOBsvdejbrpllpp1mMGo4dEz8E2B/Lk/l+H+X229q9BR/lt8h+y8Jdfz35nvHPXJz71mcRxgtXAEtB7txGYmQspajQtBkzcAA27x1FHu0nAyfp/tYYzU3JwP3P+llWcfgTa7QWALcoc3ZKBmYW8gnYNFy2NYGm+lRB9KJjHl5KUsratOrPn5/YoxHGMAigtbXKylx92pmFedOuUXBOx7wmhqUgMj8/JWW0q5OD8/L/C3OE3LRQ9iuRQzArlywwPekdZ196mYWkd1V6gcD3knaESOjMP9xr57xFmi6qDxPzyrLDLQl7uC1LIcrHfmrf5lmPfeqod1XXt+KEMFK4braNuT2/9r4keRkeCU/hLi+FQpH928A/6GUgf81rMgrsDiNlWgV6he3pUZqcP/uMcDt5+XJCcSZTDgHyPcb0hu63qDTSOS1q8DoVmdpQdHlNRnxb32+Tme/o/hsUr7aEbqdCPUVqQQuDecPrWpBeJadnDLT5H6bjmFfWFSRRE1wx+5l+Alfbdf9pFfQOE3HbWrSTJGD7lUqCHJuuio0URFERRFG68KT0BNYJgSsjdeLwfGFRbZe3BY5AVgksrLbeSY3diRzIUnyrwtWwNR7nMdMDUZ6EFw+QE+Jhdg2u4adhPyJHy38U3b4/bYW4VpuEhRpMgTrB03A6g71C7h1RpfJHd33+3++S1Ns4T4KgfaVAtvMjZ3RWyrG5YLlliNZP0NTDhNR9RzWEQHRJ8pn8/ZbG1MmDgFek4JcDWUcfjGfXz/wCAe1exsbYW1BtPpv581y67S2oWnknqtKJFERREURFEWfxbha3VMd25+FxofQkcj0qnd2ba7DGHcj+cl2+D8aq2FZurvU+bDkR1AOARy+GyweCW8QjsbwuuiHIVzTB01yk94R06iuRZNuWPJrBzmjETPy5hev4+eE3VBrLU02Pqd7UWgSM41Ad0k9ehErVtY+2oOV7YEyQzFCJOxUry2rmXXC6dWq6pTqtaOh7seELzDOG8RowzsHO6FveB8QRIPxVT8Qun7xVUWV0LEzmnTMswYH1B0mq7eCv0F5d3R/V9QDEj4eC6VK1pR6tUMXDstaCTpgTpdiJdnAmCBMStWwjLMlSsSIkQfKeVet4da1rVnZvfqaNsQR4bnHRePqOD3TELCwv2sDZSy5AxthQQxnOqneNpYCY86hub24o1SAwObE7wYHxmfdsr38McQYdtPyUr32nEAG1obd12JMrFtirAaSZ9PY1s7ijYbobJLmgjpqEjwKw3h75yYyP2nql7nFrNu6bLYZAtoZ5UA5FKFmYAqPh1gzqIBisW3FW1aYqFsAmBtvIHzny+U7i0ruaXa8zHntz96vTi2BA/sgvdBg2ogAkqII3+6kf5QeldNlRjxLTKiNC55n5/nX5qpuLYULdC4dYtoWUZVAcBVzDbu6Kg8wo6VtK2FCuS2XnJjyyY+qdsXsK93s+yTtASvgGykhZJA/ujA1jKPKiic2u1mrUY8+v+/mt60zKAqcRt4RRoLRRDHmJI0/avP8TJ7fD4wML13o+GutJdbGoZPek/RcB6NnHxH8X83vv713aP8tvkP2Xi7r+e/Ed446ZOPclsbgLd2M6zEgEFlMEQwlSDB5jYwOlbOYHbqNr3N2VDcEsGfu9GgkBmAkZYYKDCsMiagA90Vjsm9Ft2z+v5+FVYj7OYZ/HbzaQZd9e6Vk97U5XYZjrrvWDRYdwstuKjdj+y0MPhlScojMxY76sTJOtbhoGyjLid0licOUJYaqTJ6qTufSdfKem3l+McJe5zrilnqPqPspqdTkVWDXl1Ou0RRdARBAI6Gi3p1X0na6ZIPUYKzsTwoaG2SCNgWby2bddvTyrcP6r0dn6ROGqndNBa7chrZ5+03DXfI9CsDG8dxdu8lsINwIdfGOfeU6N9Pyq1To0nMJJ+HL3K1dcFs6tI17d4aPPueQJEtPg73Er0WM4eGLsWiQvMwMpJlhMHeddqrsqQAPzK8k18QFVh7DqJ7bPKkMZmQQ2VoG+WZjpm3gR1eG34oVS0iGu+R6/da1IOYWxh8FcDKTdlQSTqdQYjnHtsJkV7MNO8qoXtIOFpVIokURFEWd9ocWbeHdlEsYVRBOrEDYeRJ9qhuKjWUySYU1vTD6ga7ZYbcUuW+69kllXMSp03IUDfWAJiYJG+9eFbZ0qg1MfAJjO+wnp7tpA9y6IotdlrsKu/x4rB7FyCoMAaj+0za8/7PQaeIda3Zw4OxrAMn/8AmP8A9vHYrZtsD/UPyPurv+t5biE2mIFwoI11OgMxGzE6E7Guhwa2bTuA4umW7efzxHQKJ9tqb7XKVpcO40zutt7ZDN2moDAAK7KsyOarMg7nzr1sqtVtg1pc04x8wJ/dbNFURREURFEQTFEVRxAyZ17ykAgrBkHYg7azUVxWbQpOqO2AlbaTq089lW2IbfIAPNo/IEfWvPn0moTDWE/D7q0LGqen57lwXtmZPRh3o+gPyrel6Q2r3xUaWnqYMfULJt7imwtBwdwCc+YxKvZVdSDBVhHkQa7/AHajOoI+RValUfSeHsMOaZB6ELNw2LNv7l1Zio0bTvJsGMnfkfTzrmm8Nq3s3tc4t6CZbyO/uP8AldfiVBleL6hAa894f21NyPI7t5RjkoPgLDZT2MZYylQhAy6LGpGkCPSubW4rw65b3nOaYjEgx7pCqNF2wy0/NWWsEhBDWliGAlQJDmXEdCdT1rzlzVDKk0KpcMGTIMjb4cir1GpVI74hVY652du9cW0LrqZVNJYhRABjkCfrVemZc1pdAW7Dkief0CzrCNcFm/at9mzqFuoMhAAPgaRoBLyABM67Cupb8RrWbnMDpEznn9c45rNzbucA18jmPfsfsrsOb7o0WLVslcuiAnRjIPegiAoy9WmeVextrn1ikKjNj+Fcl8MdDnGR4rYwCsczXLaqwY5SAJgxJnXnOvOJgVbbPNV3nkCn0sudV4dbxI/vGZAfTvCdK4HEwe3wycDK9t6PPYLOHXJp5PdAPxwqcU7KrHIM4BORdpH4RHKdK7tORTHkP2Xja+k13wcajk+e689Z+0NyELIsFXYwPFlAIVcziDqQYz7etRiq7H5+fNbmg3MHp+bfZOnjDl8i2u8HysC2miliQY20ABjWGGkVv2hmIUfZCJJSr/aYm2zpZJylQcxIjMygHwzpnltog7xWprYkBbi370E/n5sp4v7QkKxS33g+WHMT3lBgDUmGmNIiaOqmMBYbQzkqy59okGaFLBcssDoZ3y9YOnmQRI57GsFgUClMTjGUqy2mhysqCDGYE6CBGiEnXc864PEuFNrE1aQhx5cj+fnVSUxGCdlVY40GYKUynSZbaULiAQCdoO0ExXmX27mTPL7qfs8SCuPxqMsWySxUAT8TZemy/iP4fOsChvn8/wA8uqz2fj+fmyewWK7RZylfI+YDD6MPeRUb2aTCjc2CryokGNRsa0WRUcGloJg7jkY2kc4VeJs51KzE89/PastdpMrAMGUlf4aWhi3eA0CjIJhwSNTE9p5+HnUrasYjHx6fZbh8YT2AZ7SgTn5sNtTqck6ATMKfmK69hxp1v+m8Szl1A+qr1aYcZC0rWMRp70RuDoRO0g+h+Rr1lvd0a7dVN0qsWkbqDcRt8mzf5QW/9dB71FV4la0/aqD3Z/ZZDHHkq24j8Ntj5khR+p+YqhU9ILVvsyfdH7rYUXJc3GchnAUjZQZA6mev6V57iXE3XhAAho5eP5spmM0rtctSIoi7YWbiD4Zb9B/7H5Gu5wChrudf9o+Zx91FVMNhale1VVFERREURFEVGMw5dYDsmsysa6EQQdxr+VFux+kzErFu/ZK02hd8uVUC90iEXKv4dSN5PWsQrYv3jMCZJ58zldH2TtDL3nhc8Du/jDA7Lyz6f5RWjqLHbgLX112TAzHyj7Lj/ZO2VdRcuLnyyRlnu7alfl0gAVC6yolzXRkbdM742yt28QqAgx+63cPZyiJJ1mT/AEpZ2jbWkKTCSPHxVOo8vcXFV4zBi5lMlWUyrCJEiDvoR5VvWoCrBmCNiFcsr99rqbpDmPEOa7YwZG0EEHYjISOYr/bWMx/vLahp8yo7wPpPrVQiMV6U/wDICZ8xuPmrj7C0uD2lnVDf+FQ6SPAOPdcByMg+Erj4+0ozBnEbq4f5HONPmBXFveHWLqJ7HuuHXV8DOynp8M4k1whusf8AFzXT5Qc+5PWbalczZWnUnQiNxHkP0rs8PsKNvbgQCSMnr7+g5Li1+0dVLHg6pjSd/KF5HhvDMV2QuWzFx8x1bczILa7GWiDPh2ExRHDGXLO1Ikkn3iZ+YXp+JcRbTreq1my1jWj/AJNOgAgOB2DswZG+JT7YjF2Vh00DSbi98ZZOYlZnYA7GJq3S1WdPQWQ0c25Hj4/uqDOH214//pask/0v7rpnAB9k8uY8kle+19xXjKrRlmIy7nMA0yRljWJzeVR1uMU6fs97y2XTsfQ27uP5g7MTGd/ONj8frHqbmJwv/wAmNxFlo8Notljke6pEmqnEn0nVp1nYbbLp+j1C8ZaaW0Guhxy8Z+ZCquYtkwOKvCM9jEGykzBUFRLa6nU60HFKzKRiMGFsfRqzrX9Nji6KjdZzzMnGNltPaAx7Yf8AAMN2vnmmN+nlU/8AEq3a6cRErmD0ftDZCvnVr074iPJZGHxjNhMFeMZr+IFp94y52XuidDAFRDitfQ12MmNv8q9U9FrJt1XpAuhjNQzzgHOE5feH4ko2wqK1v1Kljm66jyrY8UrS8YwoGejdmWWpl36hIOehjGEWHm5w1TtirbNc9QgYZemp86DilaWDGVh/o3Zhl04F36ZAGfGM4SeIxrDB4y8Iz2MQbSbxlzKNROphjWp4rX0OdjBjb/KsM9FrJ13Qokuh7NRzzg7Y8FriyP48Yf8AAcN2vnmmN+nlUv8AEq3aacbSqP8A8ftfUjXzq16d8RHkvOKivhsHiyii9exAtOwH4CWEDnOgrm3NY3VJpeBJO4wV0j6NWjLqtQBdpYzUM84G+PFaWJwyrd4igmMLaV7fqbebvdRPpVM2VPU8ZwMfBQU+A2rqVq4zNRxBz/yjGFCzYBbhoO2KVjc9QoIy9N/OsCypzT3zusv4Baht0c/pkRnqTvhK4nu4XHXR4sPiOzTplzqveHMwTWptKYY92cGPmp6fo5aOubekS6KjNRzzgnGFqrw9P4+3h9ezbDdqddc0kb9NNql9RpdqG5iJVE8FtvUXV86g/TviPgsew84HDXz47uJFpumUlth17o1qIWlPs2uzJMLoP9G7MXlWhLoazUM5nHh4rQxGGVb3EbYnLhrIe31ns83e6ifStzZU9TxnA+iq0+A2rqNs8zNR0HPLVGMKi3hEZuGSoJxQbtDzEBSAvQd49aC0Z3BJ7262d6P2oF0c/pRGes748FTiTlw/ELg8WGv9nb6Ze0C97qYPlWps6el5zgqan6OWjq9tTJdFRknPPTOMLUtYBDj7GH17O5hhdbXXNLbHpoNKkFjS7UNzESqTuCWwsalfOpr9IziMeCxrF2cBYxB8dzEi03TKZ2HXSohaUzSDszK6D/RqzF7UoS7S1mrfM/BaWKwqriMfbE5cNh+0t9c3Zhu91EnyqR1lTDnjOBKp0+A2rqFvUMzUfpOeWqMYVVm0COGk/wD9RbtPaIy9N/OtRZU4ZvlSP9H7UG6Eu/TiM9Z3woXD2driVxfFh7qpbn4cwWG67k+pNX7Wu6zp1BTjB5o30as6la2aS6KjSTnwnGFq2UBxuGsHwXcMLrdc2ux6aVfHE63aNbjIlU3+j1oLOrWl0tfpGcRjwWQce38CMRAznFdlzjLrynfzqL+LV+z1Y3jb/Kv/APxWx9dNCXRo1biZ+C1bwjF4yz+CxY7ROubKDqeYk1IeJ1tbm4wJVFvo7aG1oVZdL3wc8pO2EnYxBNvhzGJxTlbnoGju9PrWo4rXhhxn86qw/wBGLIVLpsu/TEjPhzwi9iCLfEW0nCuFt+mYjvdfpQ8Vrw84x+dUb6MWRqWrZd+oJOfDlhO2kBxWDs/hv2O0frmyk6HkJFbjidbW1uMhVnejtoLavVl0sfAzynnhZC8Qb+AbEQM4xPZc4y6cp313qH+LV+y1YmY2/wAroH0UsfXRQl2nRq3Ez8FsX0AxmKsDwWsN2q9c0Dc9NamPE63aObjAlc9no9aG0pVpdLn6TnEfBZuExZaxw+4QM2JvFLm8QLhXu66GB51GOK1y1hxk/XzVur6L2Ta1ywF0U2gjPPTOcK+9eIXiREf9qVFv3mc3XbyrJ4rX7+2FGz0Zsy61Eu/Umc/thXYY5sRw+2fDibHaXOubsy/d6CR51sOKVtTBjI+ijqejlm2hc1AXTTdAzy1RnCzL3EGGAvYgAZ7eINpd4y6bid9ajPFq/Zl2MGPzKuM9FLE3tOhLtLmatxM58FtX7QGOvYf/AONMKbo65gQNT012ipTxKt2hZiIlc+n6PWhs6dxLtRfp35Z8N157DYa02GwFw2rebE3+zuACBl7Qr3ROhgedURcAtYdDcnp4+a9G+zqMr3FIV6kU2SCXAmdM5MSf3WreuZf+pAAf9oE7L3DTm67DaKufxSsNcAd3bC4jfRuzd6qSXfqzqz0jbHj4qdg5r3DrZHdxVkvc9ezzd3oJ6zQcTrFzAY7w6eC1d6OWjKVzUBdNN0DP/KM4XmeJ8JsvgsTiMgS5axJtLk7qlQV3Xae8ddK5dctqML9IBBjGPkvXcPfWtrqlbdo57XM1d86jOdjvGOcrd+0XHn4ddGHw1uyLeUP3kky2/hIHLpUtzclj4a0DyELncJ4Sy8odrXqPc6SJLp/eV//Z"/>
          <p:cNvSpPr>
            <a:spLocks noChangeAspect="1" noChangeArrowheads="1"/>
          </p:cNvSpPr>
          <p:nvPr/>
        </p:nvSpPr>
        <p:spPr bwMode="auto">
          <a:xfrm>
            <a:off x="155575" y="-738188"/>
            <a:ext cx="2895600"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1066798" y="838200"/>
            <a:ext cx="6896759" cy="954107"/>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eorgia" panose="02040502050405020303" pitchFamily="18" charset="0"/>
              </a:rPr>
              <a:t>As </a:t>
            </a:r>
            <a:r>
              <a:rPr lang="en-US" sz="1400" b="1" dirty="0">
                <a:latin typeface="Georgia" panose="02040502050405020303" pitchFamily="18" charset="0"/>
              </a:rPr>
              <a:t>early as 1690 </a:t>
            </a:r>
            <a:r>
              <a:rPr lang="en-US" sz="1400" dirty="0">
                <a:latin typeface="Georgia" panose="02040502050405020303" pitchFamily="18" charset="0"/>
              </a:rPr>
              <a:t>the Chesapeake contained </a:t>
            </a:r>
            <a:r>
              <a:rPr lang="en-US" sz="1400" b="1" dirty="0">
                <a:latin typeface="Georgia" panose="02040502050405020303" pitchFamily="18" charset="0"/>
              </a:rPr>
              <a:t>more slaves than English indentured </a:t>
            </a:r>
            <a:r>
              <a:rPr lang="en-US" sz="1400" b="1" dirty="0" smtClean="0">
                <a:latin typeface="Georgia" panose="02040502050405020303" pitchFamily="18" charset="0"/>
              </a:rPr>
              <a:t>servants. </a:t>
            </a:r>
            <a:r>
              <a:rPr lang="en-US" sz="1400" dirty="0">
                <a:latin typeface="Georgia" panose="02040502050405020303" pitchFamily="18" charset="0"/>
              </a:rPr>
              <a:t>By </a:t>
            </a:r>
            <a:r>
              <a:rPr lang="en-US" sz="1400" b="1" dirty="0">
                <a:latin typeface="Georgia" panose="02040502050405020303" pitchFamily="18" charset="0"/>
              </a:rPr>
              <a:t>1710</a:t>
            </a:r>
            <a:r>
              <a:rPr lang="en-US" sz="1400" dirty="0">
                <a:latin typeface="Georgia" panose="02040502050405020303" pitchFamily="18" charset="0"/>
              </a:rPr>
              <a:t> people of African descent composed </a:t>
            </a:r>
            <a:r>
              <a:rPr lang="en-US" sz="1400" b="1" dirty="0">
                <a:latin typeface="Georgia" panose="02040502050405020303" pitchFamily="18" charset="0"/>
              </a:rPr>
              <a:t>1/5 of the regions </a:t>
            </a:r>
            <a:r>
              <a:rPr lang="en-US" sz="1400" b="1" dirty="0" smtClean="0">
                <a:latin typeface="Georgia" panose="02040502050405020303" pitchFamily="18" charset="0"/>
              </a:rPr>
              <a:t>population. </a:t>
            </a:r>
            <a:r>
              <a:rPr lang="en-US" sz="1400" dirty="0">
                <a:latin typeface="Georgia" panose="02040502050405020303" pitchFamily="18" charset="0"/>
              </a:rPr>
              <a:t>By the 1720s  </a:t>
            </a:r>
            <a:r>
              <a:rPr lang="en-US" sz="1400" b="1" dirty="0">
                <a:latin typeface="Georgia" panose="02040502050405020303" pitchFamily="18" charset="0"/>
              </a:rPr>
              <a:t>American born slaves already outnumbered their African-born counterparts </a:t>
            </a:r>
            <a:r>
              <a:rPr lang="en-US" sz="1400" dirty="0">
                <a:latin typeface="Georgia" panose="02040502050405020303" pitchFamily="18" charset="0"/>
              </a:rPr>
              <a:t>in the </a:t>
            </a:r>
            <a:r>
              <a:rPr lang="en-US" sz="1400" dirty="0" smtClean="0">
                <a:latin typeface="Georgia" panose="02040502050405020303" pitchFamily="18" charset="0"/>
              </a:rPr>
              <a:t>Chesapeake.</a:t>
            </a:r>
            <a:endParaRPr lang="en-US" sz="1400" b="1" dirty="0">
              <a:latin typeface="Georgia" panose="02040502050405020303" pitchFamily="18" charset="0"/>
            </a:endParaRPr>
          </a:p>
        </p:txBody>
      </p:sp>
    </p:spTree>
    <p:extLst>
      <p:ext uri="{BB962C8B-B14F-4D97-AF65-F5344CB8AC3E}">
        <p14:creationId xmlns:p14="http://schemas.microsoft.com/office/powerpoint/2010/main" val="815531537"/>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2" grpId="0" animBg="1"/>
      <p:bldP spid="13"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9" name="TextBox 8"/>
          <p:cNvSpPr txBox="1"/>
          <p:nvPr/>
        </p:nvSpPr>
        <p:spPr>
          <a:xfrm>
            <a:off x="685800" y="838200"/>
            <a:ext cx="6858000" cy="369332"/>
          </a:xfrm>
          <a:prstGeom prst="rect">
            <a:avLst/>
          </a:prstGeom>
          <a:noFill/>
        </p:spPr>
        <p:txBody>
          <a:bodyPr wrap="square" rtlCol="0">
            <a:spAutoFit/>
          </a:bodyPr>
          <a:lstStyle/>
          <a:p>
            <a:r>
              <a:rPr lang="en-US" dirty="0" smtClean="0">
                <a:latin typeface="Georgia" panose="02040502050405020303" pitchFamily="18" charset="0"/>
              </a:rPr>
              <a:t>Identify the following image and give the larger significance</a:t>
            </a:r>
            <a:endParaRPr lang="en-US" dirty="0">
              <a:latin typeface="Georgia" panose="02040502050405020303" pitchFamily="18"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575" y="1471612"/>
            <a:ext cx="7562850" cy="3914775"/>
          </a:xfrm>
          <a:prstGeom prst="rect">
            <a:avLst/>
          </a:prstGeom>
          <a:ln>
            <a:noFill/>
          </a:ln>
          <a:effectLst>
            <a:outerShdw blurRad="190500" algn="tl" rotWithShape="0">
              <a:srgbClr val="000000">
                <a:alpha val="70000"/>
              </a:srgbClr>
            </a:outerShdw>
          </a:effectLst>
        </p:spPr>
      </p:pic>
      <p:sp>
        <p:nvSpPr>
          <p:cNvPr id="5" name="TextBox 4"/>
          <p:cNvSpPr txBox="1"/>
          <p:nvPr/>
        </p:nvSpPr>
        <p:spPr>
          <a:xfrm>
            <a:off x="790575" y="5486400"/>
            <a:ext cx="7562850" cy="523220"/>
          </a:xfrm>
          <a:prstGeom prst="rect">
            <a:avLst/>
          </a:prstGeom>
          <a:noFill/>
          <a:ln>
            <a:noFill/>
          </a:ln>
          <a:effectLst>
            <a:outerShdw blurRad="63500" sx="102000" sy="102000" algn="ctr" rotWithShape="0">
              <a:prstClr val="black">
                <a:alpha val="40000"/>
              </a:prstClr>
            </a:outerShdw>
          </a:effectLst>
        </p:spPr>
        <p:txBody>
          <a:bodyPr wrap="square" rtlCol="0">
            <a:spAutoFit/>
          </a:bodyPr>
          <a:lstStyle/>
          <a:p>
            <a:r>
              <a:rPr lang="en-US" sz="1400" dirty="0" smtClean="0">
                <a:latin typeface="Georgia" panose="02040502050405020303" pitchFamily="18" charset="0"/>
              </a:rPr>
              <a:t>Depiction of an eighteenth century tobacco plantation. Depicts African slaves doing varied tasks involved in tobacco cultivation. </a:t>
            </a:r>
            <a:endParaRPr lang="en-US" sz="1400" dirty="0">
              <a:latin typeface="Georgia" panose="02040502050405020303" pitchFamily="18" charset="0"/>
            </a:endParaRPr>
          </a:p>
        </p:txBody>
      </p:sp>
    </p:spTree>
    <p:extLst>
      <p:ext uri="{BB962C8B-B14F-4D97-AF65-F5344CB8AC3E}">
        <p14:creationId xmlns:p14="http://schemas.microsoft.com/office/powerpoint/2010/main" val="4264891141"/>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0621" y="914400"/>
            <a:ext cx="3302758" cy="5029200"/>
          </a:xfrm>
          <a:prstGeom prst="rect">
            <a:avLst/>
          </a:prstGeom>
          <a:ln>
            <a:solidFill>
              <a:schemeClr val="tx1"/>
            </a:solidFill>
          </a:ln>
        </p:spPr>
      </p:pic>
      <p:sp>
        <p:nvSpPr>
          <p:cNvPr id="9" name="TextBox 8"/>
          <p:cNvSpPr txBox="1"/>
          <p:nvPr/>
        </p:nvSpPr>
        <p:spPr>
          <a:xfrm>
            <a:off x="1066800" y="8498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i="1" dirty="0" smtClean="0"/>
              <a:t>Describe recent theories on the origin of “red” as racial category</a:t>
            </a:r>
            <a:endParaRPr lang="en-US" i="1" dirty="0"/>
          </a:p>
        </p:txBody>
      </p:sp>
      <p:sp>
        <p:nvSpPr>
          <p:cNvPr id="12" name="TextBox 11"/>
          <p:cNvSpPr txBox="1"/>
          <p:nvPr/>
        </p:nvSpPr>
        <p:spPr>
          <a:xfrm>
            <a:off x="1066800" y="19050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i="1" dirty="0" smtClean="0"/>
              <a:t>Indian Slave Trade</a:t>
            </a:r>
            <a:endParaRPr lang="en-US" i="1" dirty="0"/>
          </a:p>
        </p:txBody>
      </p:sp>
      <p:sp>
        <p:nvSpPr>
          <p:cNvPr id="15" name="TextBox 14"/>
          <p:cNvSpPr txBox="1"/>
          <p:nvPr/>
        </p:nvSpPr>
        <p:spPr>
          <a:xfrm>
            <a:off x="1066800" y="30596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err="1" smtClean="0"/>
              <a:t>Metacomet</a:t>
            </a:r>
            <a:r>
              <a:rPr lang="en-US" dirty="0" smtClean="0"/>
              <a:t> or </a:t>
            </a:r>
            <a:r>
              <a:rPr lang="en-US" dirty="0" err="1" smtClean="0"/>
              <a:t>Metacom</a:t>
            </a:r>
            <a:endParaRPr lang="en-US" dirty="0"/>
          </a:p>
        </p:txBody>
      </p:sp>
      <p:sp>
        <p:nvSpPr>
          <p:cNvPr id="14" name="TextBox 13"/>
          <p:cNvSpPr txBox="1"/>
          <p:nvPr/>
        </p:nvSpPr>
        <p:spPr>
          <a:xfrm>
            <a:off x="1066800" y="3071336"/>
            <a:ext cx="6896759" cy="738664"/>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t>Native leader during King Phillips’ war </a:t>
            </a:r>
            <a:r>
              <a:rPr lang="en-US" sz="1400" b="1" dirty="0" smtClean="0"/>
              <a:t>who </a:t>
            </a:r>
            <a:r>
              <a:rPr lang="en-US" sz="1400" b="1" dirty="0"/>
              <a:t>adopted the English name "King Philip" in honor of the previously-friendly relations between his father, Massasoit, and the original Mayflower Pilgrims</a:t>
            </a:r>
            <a:r>
              <a:rPr lang="en-US" sz="1400" dirty="0"/>
              <a:t>.</a:t>
            </a:r>
          </a:p>
        </p:txBody>
      </p:sp>
      <p:sp>
        <p:nvSpPr>
          <p:cNvPr id="13" name="TextBox 12"/>
          <p:cNvSpPr txBox="1"/>
          <p:nvPr/>
        </p:nvSpPr>
        <p:spPr>
          <a:xfrm>
            <a:off x="1066799" y="1905000"/>
            <a:ext cx="6896759" cy="954107"/>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t>In </a:t>
            </a:r>
            <a:r>
              <a:rPr lang="en-US" sz="1400" b="1" dirty="0"/>
              <a:t>1708 enslaved Indians composed as much as 14% of the South Carolina </a:t>
            </a:r>
            <a:r>
              <a:rPr lang="en-US" sz="1400" b="1" dirty="0" smtClean="0"/>
              <a:t>population</a:t>
            </a:r>
            <a:r>
              <a:rPr lang="en-US" sz="1400" dirty="0" smtClean="0"/>
              <a:t>, which was a result of the</a:t>
            </a:r>
            <a:r>
              <a:rPr lang="en-US" sz="1400" b="1" dirty="0" smtClean="0"/>
              <a:t> </a:t>
            </a:r>
            <a:r>
              <a:rPr lang="en-US" sz="1400" b="1" dirty="0"/>
              <a:t>ready market for </a:t>
            </a:r>
            <a:r>
              <a:rPr lang="en-US" sz="1400" b="1" dirty="0" smtClean="0"/>
              <a:t>war captives </a:t>
            </a:r>
            <a:r>
              <a:rPr lang="en-US" sz="1400" b="1" dirty="0"/>
              <a:t>in Charles </a:t>
            </a:r>
            <a:r>
              <a:rPr lang="en-US" sz="1400" b="1" dirty="0" smtClean="0"/>
              <a:t>Town</a:t>
            </a:r>
            <a:r>
              <a:rPr lang="en-US" sz="1400" dirty="0" smtClean="0"/>
              <a:t>. Some native groups used the slave trade as </a:t>
            </a:r>
            <a:r>
              <a:rPr lang="en-US" sz="1400" b="1" dirty="0"/>
              <a:t>means of ridding themselves of real or potential rivals</a:t>
            </a:r>
            <a:r>
              <a:rPr lang="en-US" sz="1400" dirty="0"/>
              <a:t>. </a:t>
            </a:r>
          </a:p>
        </p:txBody>
      </p:sp>
      <p:sp>
        <p:nvSpPr>
          <p:cNvPr id="10" name="TextBox 9"/>
          <p:cNvSpPr txBox="1"/>
          <p:nvPr/>
        </p:nvSpPr>
        <p:spPr>
          <a:xfrm>
            <a:off x="1066798" y="859304"/>
            <a:ext cx="6896759" cy="954107"/>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t>Term red likely originated with Native peoples. It may have been a response to European settlers to the southeast referring to themselves as “white,” or to distinguish themselves from “black” slaves. Some Indians many have considered themselves red before European contact.</a:t>
            </a:r>
            <a:endParaRPr lang="en-US" sz="1400" dirty="0"/>
          </a:p>
        </p:txBody>
      </p:sp>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7" name="AutoShape 2" descr="data:image/jpeg;base64,/9j/4AAQSkZJRgABAQAAAQABAAD/2wCEAAkGBxQTEhUUExQWFRUXGR0bGBgYGRgaHhwcIBweHBgaGhkYHCggHh4mHxcXITEhJSkrLi4uGB8zODMsNygtLisBCgoKDg0OGxAQGzIkICUyNDU0LCw0LywsNC4sLC81LDIyLC4vLCwvNCwtLCwvLDQ0LC8sNCwsLSwsLCwsLCwsLP/AABEIAKQBNAMBEQACEQEDEQH/xAAaAAACAwEBAAAAAAAAAAAAAAAABAIDBQEG/8QAQBAAAgECBAMGAwYDBwQDAQAAAQIRAAMEEiExBUFREyIyYXGBUpGhBiNCscHRFGLhM1NjcoKi8BUkkrJD4vFE/8QAGwEBAAIDAQEAAAAAAAAAAAAAAAMEAQIFBgf/xAA/EQABAwMCAwQJAgYBBAEFAAABAAIRAwQhEjEFQVETImFxBhQygZGhwdHwI7EVM0JS4fFiJHKCkhZDg6Kywv/aAAwDAQACEQMRAD8A3f4g9otxSwZVyox8aprCz6Hb1ry7q9TXIcf8KjcXtyHVKRqGNRJAOJndLX7gSyVP9mhNzKBpmAnMB1rVtSoYaCtRxK8NTX2rtRETOY6JXG8ai53y6XL0K7GCSuoyuwJ7pCR02qUOrGXB0rAvLrQGioYaZAnY9QrF4qkWxmhbcdkYICFjAy81Mj8q11VhGThbG+vCXHtHS7fO/n1XcLLJclmPbMWeSTm7xK5gdCQIqS5qPbULQeQnzgT81g8RuwWkVHd3bO3kmhccOji42dFyo2kqvwgxoKg7erM6iozfXJaWdoYJkidz1VRQ5OzkZC2fKV0zfFAIE+dY7Z8RJhSfxO816+1dMRM5jou38ZcDly3fuAI78yuggzyrPb1ZnUVH69chgZ2hgGQJwD1UFaOzAuaWjNte7CGZlRGhmnbVMCThbniV2S4mq6XYOdx4qxi/3nentf7SROfpmgifenbVM945WBxG7Gn9R3d2zt5KQu3AyPnGa2Mts5TKrEQpzaCNKdvUkHUcLBv7otc3tDDjJE7nxVeRshtyuQtnK5dC3xEZt9N6x21SIkwt/wCJ3msVO1dqAiZzHRWm/dztczguy5GaDJX4SZ20GnlWe3qzOoyoxfXIYGdodIMgTieqrUsFtqMoW02a2OSNMyojQzrWO2qAAajhbniV2XOcarpcIOdx4rnbtmuBiPvQO0/xNTGad41+dZ7apnvHO6wOI3Q0/qO7u2dvLorxfYG20wbS5bZ+BYiFPIRpTt6mDqOFg390Q5pqGHZOdz4pc3kKNbkFGbMy6EFubEczoPlWO1qREmFuOJ3geH9q6QIBnIHRTPFZc3M7ZyuQtDSV+GY28q27erM6jKj9euQwU9Z0gzE4nqqXug27aKTltsGQLPcMzmAGxma17apAEnC3PErsuc41XS4QTO46FW9u33kZj239qWMZwBAzTv6edZ7epnvHO6wOIXQ0xUPd2zt5Ka3rgNtgQDaEWzJ7giIUxoI0p29THeOFg8QuiHA1DDt87+arKsUa2SMjtndcujN8RBME6DXyrHbVIIkwVsOJ3geH9q6QIBnIHRXG9c7TtO0bPlyZtJy/DMbeVZ9YqzOoytPXrnR2es6ZmJxPVU27ICJbBbJbbMgkwrTOYDkZJ1rHbVIAnZbnid2XOearpcIJncdCptiiWualmuiLp+IAbOeeh+tZ7epnvHO61HELoBoFQ93bO3ku2bjDsyW71oRbPwA6QnQRpTt6mO8cbIeIXRDh2h72+d/NDaq6HVLjZnXkzTOZhzMga1jtqkEScrYcSuw5rxVdLRAM7DoFb/Ev2naZj2mXJm55fhnp5Vn1irOrUZWnr1zo7PWdMzE4nqql0RLY8CNmReSt8QHI6nXzrHbVIAk4W54neF5f2rpIgmckdFW112ZxnOe9C3Dp3xH4tJIygiKuWAq3Fw1k77+Q3n9lG7iN01rR2hhu2dj4LZAg2yP/AItLf8gO+XptXuvVKOO4MeCqnid4dQ7V3e3zv59VBrSlXUgFbjZnECGaZzMOZnWax6pQgjQM+C2HFb0Oa4VXS0QDOw6BWhznFyfvAuQNzC/CD08qz6rRmdIlafxG70Gn2jtJMxOJ6qkWFCLbCjIrZ1WBAb4gOR1OtY9UoRGgfBSHi18Xl/bOkiCZMkdFY2rXGPiujLcPN1iIbqI0rPqtHJ0DPgtBxO8Aa0VXQ3IzsfBcCj7vQfdT2f8AJO+XpsPlWPVKGO4MeCyeKXh1fqu72+d/PquNaUrcUgFbpzXBAh2mZYczOtPVKEEaBnwWRxW9DmuFV0twM7DwVgY51ufjVcitzC/CD01OlZ9VozOkLT+I3eg0+0dpJkicT1V3DlxVtMuFuYS1bknLckGeZgDauJe03U6umlAEbL13Cq9G5t+0vO0e+TkZxy3WJcJkywcyZYbMZ1YRyO/vXkn+0fNeYuIFV8CMnHTO3uSL4xWlQjXBqDC6dCJaAeY0oARldEcIqNANaoynMGHOzkTs0EjGcwsziqsqBkwwZ0BZVJmYB00kky0xzmpaZ1OhzoBT1ezbM3E+Aa4SfMwAPH5JvhNgXbFprtkW3IBKQe6ZnnqOsHrFYquLHkNdI6rmvOlxAMpzh/8AZr6frW95/Pd+clo7dMVWWEURVt4h6H9P3oinlFEVbWlAJyr8hRFK0sKB0AoinREURFEVTqMw03BH5f1oikLS/CPkKIp0RE0RL4JdGPxMT+lETFERREURFESrYgSZYKo+Z6xPLltRFap0hVgeelEXe95H5j95+lEXO26K09NvqdKIpo8/tzFEUbj/ANT0/qay1pcYGSVhOcPwmXvt4iOfIdPXrXu+FcNFoyXZed/sqtR+op2uqo0URFERREURFERREURU3bNgmbmAv4hv7y3niOndMSK85xQN7fLCcBfQPRt9cWUMuGsEnBifmsniTlVOVezJYKF3yS0R7THtXlCO+cdcLi2VGnVv3GqdTW63HxDQT8yM+CSx1soLaW2ZQAdgTtA1I56z51atdJDi4A+fv/Cqj7h1xVfWq5c4z8fpyWh+P0X8z/8AWqSpoxN3KjNvAJA6nkKko0+0qNZ1KDJRhrWVVXeABPXqaVqnaVHP6lCZKQtcZUtlKsDIEDvHVmAOnLugz/N5GrT7FwbqBEfDkD8cn4eIU5oGJBTuHxSv4TMAfWdPXSqtSi6n7Sicwt3Uvxeg/M/0qNaqyiKLjQ+lERbaQIoilREURFEUG8S+9EU6IiiKLxBnaNaIq7OcKAQu3Uj6RREXCwBMjQE7H96Ip5D8XyA/WaIudl1LH3j8qIo2bQKidfUk/nRFPshEQIoigO5uZXkenr5edEV1ERRFTiSNNweo/wCa9I6kVlrS4ho3KwncFgyIZ9+Q6eZ8/wAuVe24Xwhtr+pUy/8Aby+6rPqasBPV2lEiiIoiKIiiIoiKIiiIoiO2I0HEhhf8MoG/1SWG9ee4mf1/bjAwveejrAbPNt2mT3pj3bLA4kwyghiw7RO8dyMw7x9d/evJf1GM7rm2LSbys2IJbVEeOl2AleMMJXUaBtM6qSe7AGb8xBHI1cswYOOnInGZ2/YyOoXLojB+y0EHeY+g+k/rVBQKrG65ByLrPtLfmoqxbY1u6NPzgfsfishWYm9lAMEyQIFR06eskTGFlrZSNvGWiTmTKVknuzAViASR6k+UmrTqFYAQ6QfHeQOXyUpY/kd/qrlxaKWGXLBJaB/KrEt/5KOf7RGjUeAZnp8SIHwK10OMfnMq+xcDGR0jXrJBHsQage0tMFRkQYV1arCKIoNbG+x6iiKLZhtDeun12oiBePNGHyP5GiKXajz+R/aiKtrwzL78j7UWFfRZRRFW+pA9z7f/AL9KIrKIq8R4G9D+VEVlERRFXb5jzn56/vRFZREURVzlIHI7ft+1EUnaBzPkNSfQVvTpvqODGCSeSwTG6awWCiHfV/aF8l/evc8O4VTtWhxEv69PJVX1C5O11VGiiIoiKIiiIoiKIiiIoiKIrrVq8R3MBZxC/wB45QH072ulef4kHdvhgOF7j0fdRFn37hzDJwJj5LznGQ2S4WADKZYDaVMsB5aECvJGe0M9Sufwwt/ijQCYLiAefeloJ+MlLcRxhRkgxOhBXQyRGpZRIjlO9WLeiKjHSPnnE8gD9FzadOQQeX09xT1rn5k/t+lU1Ao4q0WXTxDVfUbe3L0JqWhUDH97Y4PkfyR4hAV20wcAx7HkRoR6gyKw9rqbi38I+x3Wdlz+GSZyifTzn89adq+IkrOt3Vc/hU+FfkOgH5AD2FO1f1P5n901u6rtlACQBAAA/M/qPnWjnFxkrUmclW1hEURFERREURFEQaIqLJaAABppv0MdPKiKyW6D5n9qIqwTngx4f1FEV9EVeI8Deh/KiKyiIoig2jDz0/UfrRFOiIoi46giDsaImuHYcAByJZh4ucch+Ve84RZsoW7XR3iJJ555KpUdJTldVRrzGHx15rzjNeKreKjLbQqAG2LHXauCyvXfWcJdAcRhoIieZ3X0Ctw/h9KxpO0Ug51IO773NeSW7huQc7eOE1f4xc++XIqMiuRLGYGzQVgj0JqepfVf1G6QC0HnnHOIg+4qhb8AtP8Ap6hqOe17mgwBpl27ZDpaQeoGNpK43G3QKCmZsis0ZjM7ZYTeBOsCsHiL2BoLZMAnfn0gfvAWzfRuhXfUeyoWs1ua2dIjTvMuBicCNRjJATK8XPadnk72Zp12QKGDztrIHvU4vnGp2enMn/1AmfmqLuA0xb+sdr3S1sGJmo5xaWwMmIO2Y5JdePMQ33YJBQCGMMHJAIJUdN9jUI4m4g90YLeZg6vMD7K670XpAsmqQCHkyBINMDkHHrtMjnlSXizF1DDKRcdGCkEHKmbms/lWfXnF4DhEOcDBxgTzH2Wn8CpNoPdTdq1U6bmlwgjW/TydA8faU14w3ZG61sAEKUhgZzGADpp5+tbi/eKJquZ0jPUwJ6KA+j9A3otKdYkguDiWkRoEmOR6DIM74hSXF3XnKoVrTkXFBnMMsgKSOZK7xWza9arOkQWHI642Bj7LR9jY2sa3FzazAWOIgtJdBLgDyE7T5K3g/EWvBsyqpEaAmQTuGUqCP1qSzunVwdQAj4+8EBV+N8Jp8PLBTeXB05IGkgbFrgSDPTBHMZWjV1cJKYm5hAfvsTirT/DaMLHI+E615vivZ9v3nEYGy+h+jLbs2P6VJjhJy7f9wvPfaG+LdohCwD91VbU5fOdjGnrXl2gF5jZQejtg654s578im4uJG0yY+efIJ7C386KwAII6x+9RkQV52+talrcvo1N2n/R94ypBGyxptvJ3O52rCqKfYr0/OiJR7Yt3J1CPA0JEN13/ABaD1A61ZH6tPT/U3bxHT3bjwnoFndN9l5t8yfzqssI7P+Zvp+1EUkSJ1mT+kfpRFKiJLG4dixZNGywD5yORMTGberVGowN0v2n6HnvvClY4RDlVeXEZe6e9p8PTXToTHPQTzgHdhttXe29/u+XhvHLK2b2U5TeDDwc+pzGNtuW3v/Taq9YskaOnz/Pw7qJ+n+lX1EtUURFEVdjaOmh+Uz9aIrKIl17zzyUEe53+kUWExRZVeI8Deh/KiKyiIoipxfhkToQdPI0RXURFEUbh0NbMZrcG9THxWFrIsADppX05rQ1oA5Kku1lYWeeCWC+fJ3s2aczeKZmJ61TPD7cv16czO53+K7bfSLiLaAoCp3A3TEN9mIiYnZWf9KtZi2TVgQdTEN4oEwJ5xW/qVDUXad56898bZUJ43fGm2n2mGkEYEy32ZMSY5SSqb+Aw6BS8KB3QWdhOshSS3eG8AzUVS2tabQX4Axknzg5z5FWbfinFa73NoS5zskNYCRiC4AN7p2kiCTuZV1m1ZuFri5HJXIxBBEfCY051KxlvVcajYMiCRnHRVa1fiFqxlvV1MDTrAIIM9cid/dPio2+D2V2U/h/Ex8Jldzy/pWrbGg3ZvTmeW3PkpanH7+oZc/8Au/paPaEO2HPn453UhgrQfYZ5LxJmSMrNE7RA6Vt6vQD9u9JO/XBMfgUZ4jfm3jUdENZMCIaS5rZjfc7yuJwiyFZQgyvuNT5gCdgDqANqw2xoBpaG4O/5yWX8d4g+qyqap1M2OB4GYGSRgkzIwVbh8DbRSiqMrTmB1md5J1PvUlO3p02FjRg7+M9VXueJXVzWbWqvlzYg4ERtAEAR4BcwmAt2pKLGaJ1J22Gp2HSsUbanRksET+c1m94ndXgaK7pDZjAG+5wBJPM7pmp1QTmEfGBfuLmGVJ2uzmnntyrgcS7Ttu6RtzXtOBCzNp+s15Mn2dl4j7S8PNwPcL52QEyIysZlmHrv8q8mHQ8jx3V70e4wLS89VDAG1HmSZ1DcNHuOPeU3w3CC2gVWLDcTHPpHKo3GSuBxjiD765NSowNcMGJ5dZ58k3Wq5aWuYwBsoVmI3yjb1JgT5VnTzXRo8MqPpCq97WNO2sxPkACY8YjxVd3FoQVdHAIgyjER6rI+tbsLmuDmnIUo4RVcR2VSm+ejwDPSHaTPuXOG4oNKZgxXQHSSOU+fL1BreuwCHtGD8jzH1HgQqV1aVrZwbWYWk9fp1T1QKsuBh1otnU3tEkELtFqiiIoiKIiiLhNFkNLthK7RYVSyGPQ6/p+lEVtEStosojISZOsqOfrRFct0yAVIn0/Q0RGI8Deh/KiKN29o2UiR1pzAPNFStzMSM7ExPdA+kCam7CoXljRqI6Z/ZayFJFRubTqIJYHzkGtHMc3DhCzKsdDHjiPIfrWoE4CIFokeNj5jKPyFYRAw/UlvUz/z+lbau7Ee/mi0uHvKwd109uX0r3nCLo3FsCdxg+7b5QqtRsOTNdNRooiKIsn7SWGdLarM9quoXNG+pG0Dz0rncSpOqMY1v9w5TG+YXpPRi6pW1etUqHHZPxOmTjAO4J5Rnosu1hbiLdHfz50zlFyhrY5plUawdY1qg2jWpteIOqROkRLR/bAHvjK9FUvLO5q0HS3RofoD3ai2qeT9TiYkYJx8lbhmuqbTEXiguXIBDFshHczDff4qkpGswscQ7Tqd1JiO7I336qrcssqza9NppioadKSC0N1h36mk7bROnfoSlsJh7so5W52hw7hSc39pmOUNOg0+LTaoKNKsC15DtWgwc+1Jifd1wr97dWRbUoh1PshXYSBp/l6GyWxk97fT3okbStX7Pq+uYvlyrowfxc4Nwz8tKv8ADhVk6piBvO/P2s+cYXA9JXWpa0Ug3VqdlpZ7PLFMafKe91WzXUXk0URFES9+xhyZu4HEYhvjt9pljkO6QJFec4oGdvlhOBsvoPo0+4FlFO4awScOifmElcXcZcm4yfD/AC+23tXk3+0cRleUrPLa7nAyQ4meud0pwtvulHNe6fVTl/Sjt1e42wNvXubs+HDyeA7658Upx3iTWchUAzmmfaD9a2Y0OXT9GuC0OJ9qKpI06YI8Zke+PcrOA3w9uQrAz3mMd5uZH5e1YqCCofSe1fb3kOc0iO60T3Wj2QRy6+JJK0q0XnFn8SwQMXFkOvNdCRzE89tjpVijUEGm7Y/IjY/PPOF0LXiNWgNGHM/tdlvw5eYgqNhXuxnINsc1PjPRhyjmOp8q0qMNMwRn8/fkr7ryztmGrZgio7k4ToHPSdjq2B3AB6ruJw1pdBb7x27MBW+cj9utZpte/M4G5Ow/PDKrU+NXwMuqFw5h/eafMGR+YRgcSwc27kgxK5sskayJXQx7HXbrtUow3WwyOcTjznaeXLx5LF42jVoNuaTdJnS5o9mQJBEyRPTOQtGq65aKIiiKjF4jIBAliYUdT+3M1kCVdsbP1l51HSxolzugH1OwHMqgcNVge077HcnYf5R+H86zqjZXTxurReBafpsacAbmP7zu6ec45AKeAvGMj+NIB8xyYev5zRw5hQ8TtmAi5ofy6kkf8TzafEcuogq4OMx1HIb+/wCtawVylN3A1NZAJ2RSrCykrzvKyDvrEactN9DJ3+lFhaPC7aXLYYrO4lhvBImDpy3r3HDLO2fbsqGmJIzI+6rPcQYlRuW2a8UVsirbUgBUOpZx+IfyirTqbjW7Nh0gNGwHU9R4LrUPVqVi2vVpa3Oe5uXOEANYf6SObirBg7q+G8PMNbWD/wCOUz71sLeszLH/ABaPpH7rT1zh7sPto8WvdP8A+WofJZ3GMc1pfv7YYEHLcTk3LRtuu9c/iLyKZZcsBB2cOR8jt8V1OH8EtuKE+o1S1w3ZU3jqHN3HLbzhc4BxC3eYglswgjNC6/ygHXzqnwa3tNc5LhtMD4AfNR8b9HrvhtIVHkOad9IOPMkYnktbF4We8vi5jqPTr510OK8KbctNRmHj5+H+V5ynU04OyTVpnkQYIO4rxVSm+k4seII5KyDOyss3sjSdjofLof0966/BL0UK3Zu9l3yPL7KOq2RK069uqqKIkjxEdsLIUyQZbYaAGB13FVTdjtxRAPPPLA+e66w4S/1B16XCBEN3OSRJ6bGOqqw3Fc/aZVnJIADAsYJHh5AxprUdO97TXpbOnkDk56cvirF1wP1cUe0fHaRJLSGNkT7U5IBzgLi8UYo7ZBNskPL6CBJIYKZ6RA1msC9cWOdp9k5zjHQxn4Ld3BKTbinSNUkVQCyGyTJgS3UI6gyRGU3axR7IXHUrpJXcjy03NWGVj2PaPEYmNyubWsgLw2tF4dmA72QepzsBn4SkzxgdibuUjv5QCQNc2XU8utVvXx2Bq6ecQfOM9F0x6Pv9fbZ657mouAnGmcDn0G0ruK4qURXyZgRJIYR6KY7zdBpWat6abA/TIImQceQ6n4LWz4G25rvo9ppcCQAWnVgTLhPcaNiZOSpDio7XJl0zZM0/iy5oiNo5zvWRejtezjExPjE7LV3A3Cz9Y197Tr0xjRq0zqnecxG3OcLRq8uCiiLoukbcSXDf4ZVT76nnXnuJn9f24wML3fo8wGzzbGpk96T8FlEjkxccmO7Dkxnmd/evIv8AaK8zcz2z5EZOOmdvck8KYuXV9GHuIP1U/Oh2C6F8O0s7etzhzD/4GR8nfIpbiuDF65bU7AMzemgA+dZa7SCV0eC8Rfw2yr12e04ta3zhxJ9w+a0kQAAAQBsBWi83VqvqvL3mScklSotEURLXMOQS1tgpO4IkHodwQf8AkVOyq3SGVBIG0YI+RlZnqp4exlkkyx3PX9h5VpUqasDAGw/OZ5/ZYJSvEbOZ0gwxDBT56Mv1WfY1vQqaHSdufkcH5LrWhLrC4Z0LHfMgn4GPel8PjLzFzlJUEKF03BQMNtNS+pJkdIq863tmtY0u73M+eotO+ZGnAAjnMrmQFpYW4WUFhlPTUfQ6iufXY1jy1hkfnTC0KsuOFBJMACSaiW9Kk+q8U2CSTAHiUrg0LE3WmT4Afwr6dTuflyrY4wF1eIVW0KYsqJED2yP6n+fRuw5TJ5psmsAFxgbrjLzp4Bjmx/b9ovYDZGJiIgoVHUjf/wDK9bacLeKTRUYJGYOcq7QvqDKRov1aXe1p8NiJxI93SV6i3hLuWO0VT0VBlHzMmuoy2qtZpDg3wDRC1ddcNDobblzernkOPuAgfm6WuYO4PFbW4J3R2Vo8lYx/uql/DBTyKYPiwlp+Zj5rcN4bWw2o+mY/rAe2fNo1Z/7MJc3whgqbS6CHDADzz6pB9a5F7w9rqksHZjoQfjOW/NSN4RcPE0C2qOrHCf8A0MPxz7qyr3FYQPcyAOgcDMrAnu7Dlo/P4Tpzp/C2U2l4eJG0wQcbEKJnDrmo/Q2m73ggecnH0T+G+0LtbAt2QkBT3iFADNlWFB99Y+td+hXuDSADA0j3Dwgf68Ft/D7Oi/8A6itq8KYnoSCXRGPAwd9oVuG4siK9w53YqjMSF8JbKFAEREkwetT0QKcvcSXGJOPgFFe3BuAylTaGU2zDQScnckncmBnboE3Z48jGApmVH4T4nVOR27+jbGDExVgVQVzjQI/PBal+yrqVYSp0INb1KbajS1wkFYt7ipb1W1aRhw2ISGF4JaS32cSJJnZp5GRrIGk1TpcPospdnE5mefx8F2Lr0jva90LnVBgCN2xzwcEE5gz8gg3blnxk3Lfxx31/zBR3h5gT5U11Lf2zqZ15jzA3Higo2vEf5DRTrf2T3Hf9pce6fAmOhlV3Lql2Kkd6CIjXQajry+VeU44Wm61N2IGev5hc4U30yWPEEGCDuCkeMlsgC5oJgkRtB0M7A7SKo2jWFx1xtsZ/MKekGkmVscHuTZSZzBVDZt5gb+de7sbhlakCzlj4fmFQrN0vKcq4okrewk3bdyfAGERvmjn7VXfQ1Vm1Z2B+a6NG+FOxq2un2y0z00zy8UuOHPnZ+0GbIUSEiATMsAdTttFQC0qB5fqExAxtJnP4FfPFrc0W0DSOnUHvl0kkNiASJAPOdR5AqFvhTdiLRdSAwJIUjMAZYN3jJJ3Natsn9iKTnCJHLcTJnO56qSpxuj68bxlN06XAAuBDSRDY7ogNGw+aefCKbgud7MBA7xjnuux3q26g01BUMyPHHwXIZf1WWrrURpcZOBPLnuNktZwDJbKq4zZywJWRqSYInz3BFQU7V9Onpa4TJORIyfzmr1zxSjc3Iq1aZ06AwgOg4ETMR7iCEt/0QiytoXe6AQ0qDMnMWXmp3A3qE8Pd2LaIfjnjxmR0PxV9vpHTN6+8fR75MthxEQ3SGu3DhsTgGecYTDcKBvC4SIBkACCTGXUzBHtPnUpsga4qk7Z8ZiMn/E+KqN445tg60DTLgQTMiCZwCJHT2tPOJWjV5cBFEViWbpEpw61iR/eO1sH072ulee4mHdvhgOBnC9z6PvpCzh9y6mZPdAdHnhZF5WVytwANJPd8O+oHoTEelef4hY1LZwcdnZB8+XuXl6r2uqv09TvvukcZ3XS5ynK3odp9DHzNURkQutw79e3rWvMjU0f8m7x4ls+ceS7YE3bh6BVHyzH/ANh8qHYLS5Ojh9Bg/qL3H46R8NJ+KbrVcpFERREURFEWXxpnDWSsxn1iNyIWZGg1I9xV2zFEh3afOdszEc9o966fDhqp3DRv2Z6cnNJ+ABOM4VOIv3rRD5VhwO0IUkIdBmgNJgaH0HQ1cpUrWtNPUe7OnIlw6TECT7PvB3C54DSrkv4guO4ApyyD+HfNBBMnblA+tROpWQpmHkkTB67RjEc+cnfwSGwr8X94wtDYQbh8uS+5Hy9a5owJXWsYs6JvXe0ZbTH/AC2LvJoOP+Xkn7VotoIjmTt/U+VdGw4XVuzOzev26rhPqBqhi8K6IvZyzSZIiYytlAzSAM2QHymvVWnDado3uCXf3c/8clG14ce8gYjEyx7OApMCR3xAjWdD4oO201fl/RNNPqu/xGJzEFEjMgkSZWO+0SI121pL+ixppxuqlv4sKBkVmC6tESR5B+eo8oB1mBiai2ikTv8AnwW1Uyrql7SqCwVZAPIdPKoxTY3IaJ8lYddV6g0ve4joSSFlYXil3IDctEmGJVVg6FANMzDXOYGYyNdNRWoqOjIR1JswD+Z+yvtY83Ha0bBiWVixGWBAPKTObQRqCDzMbBxJiFqWBo1alpLbAkgATv5wIH0AqSFFJUqLCybzYhDcKhrs3VCq2WBbyrmIiD4i+87VEdYmM5U4DHROMfNVnGYoFAbanMQCQp+EkjxmPUzHQzTU/GFnRTMkH8+CzMAjdq7G3lVXYdApJkRrrvr0PyHkeK2vtPpjAOfAnl4/Reg4gRUtaNasf1SAN5LmAYc4cjyB/qGYxJb4kwyqYDd7bvaiD4coJnntsDXKtgdRExjfGMjeSB4brlUskp3h10DKRGVgBoZH8sHmOXvXW4LdGjdGi7Z37j77KvXbv4LVr2SqIoiKIiiIoiKIiiIoiKIiiJXEXcKD99isVaf4bROWOR0U615vipp9v3nEYGy+hejTbo2P6VJjhJy7f9wp3rCugCyBumbcfDPnGh967FS2Zc2wpu2IHuwvD3LnC5qE76jMbblZd63nVkOh1U+R6j8x7V4GvQfb1TTfuFbs7o0KzK7MlpBj6e/YpHAYgh2V92MSPiVQI9xDD36VG4YwvRcWtKb7VlS3PdYJg76XuJn/AMXS13TB2K1K0Xl0URFERREURKcS8IPR0J/8hWzd11eDjVXdTG7mPA8ywpm4gYEHYiDRjyxwc3cLlBJYbFZbUvqyd0gc22AHqdqlr0wKpDfZOR5Hb4c/FWrW1dc120mmJ5nYAZJPkJJ8lfgrJVSW8THM3r09AIHtULipuJXTa9UNpfy2DS3yHPzcZJ81q4G3Cz8Xe+f9Ir6Bwu29XtmtO5yfeuHUdLkxXQWiKIiiIoiKIu0RYmE4je+7DWmbPu+XJlMSwKnXQ7HnHzia92MKw6mzMFTwfEbs21uWml2IJUGFGQMC0jSSSKNe7AIWHU25LTt91r1KoEURZ/GrdxkXss05u9lMGMrfzr+LKfFy57HSoHEY/P2UtItB7358ikWxeIN3sYiY7wAaFjV5GgMqQAQJLeWtStVqF/Ys3O56Dr59F17K1t2UTeVxLBIDdtb+Q6wJBcZ2xuVsWMKqpkA7vnrM7kzuTVllBjGdmBj83XLurqrc1TVqmSfgByAHIDkFhcVslWCEOUO0BDzGhDKZjU15K8sPVKpcw4OQTPjOQR4b9VYt3gicT700sAJMxKjUa7jkK5lmAbtmr+4bea1qbFbNfRVRRREURFERREURFERREURFETmFONy/9u+FCTtdzZp57DauBxLte27sRHNe04F6l6p+sHl0n2YhJJcza5g5kyw2JnUj3rtW7w+k0gzheSugBXeAIycdMpXH2JGdR3l3HUdPXp/Wudxew9aoy0d5u3j4fnNaU36SsLiVoA9oJykd4ruI8LjrEmR0NeIE+yd16/g1257PVcF0nSHey4O9umemqAQf7huJTWCxGYQ3jXxD8iPI7itCIXM4lZCg/XSzSd7J/dp6ObsQc8+aZrC5yKIiiIoirxFkOrKdmBHzrIMGVPa3DrasyszdpB+CXtX3UZXRiR+JYg+ep09KyQOS6Naztazu0t6rWtP9LyQ5p6YBBHQ9N8pZsOz3M4QhQQcrEDOwETpMQI8j9anbUYWhj/cRyG8RzEk+I8dls59OxoFtKoHVHyCWyQ1nQExl3PG2OabOMgd9HT2zD1lJgesU9W1fy3B3yPwMT7p81xo6LV4XeD21IMjkeo5GvccLfUdas7QEEYzvjbdUqghxTVdBaIoiKIiiIoiKIiiIoiKIiiJfH4ns0LAS2yjqx2FQ3FbsmFwEnkOp5K9w6z9brimTDd3Ho0e0fcPmuYDCdmuursZdup/YbAdBWLej2Tc5cck9T+bLbiN961U7ohjcNbyDfudyeZTNTrnqN0AiDzqOq1j2lj9ishZGDzm4FIHcMsdwRBAjzn8q8nwzh1WneAnZvv5EeW+3Mc9lYe8Fq2a9gqyKIiiJTi+LNmxduASURmA1MkDujTXUwK1qO0tJW9Nut4b1XkF4/ixlRj3lOVybcMx/iLSg7ZdbVyYA0k8xpU7Wpt+bj6FXuwpHI/f/AIn6hMv9rrvfK2lIVXf8QJCoWCxrDGIg6iRIBEVv6w7MBaC1biT+SjD/AGjvhgtwKJLAsykKkXbqqWG/hRPxfjHvgVnTn8yUNuyJH+TgfdeusPKqdNQDpMbcpAPzFWwZCpEQVOiwiiJe/h8Mxm7gcRfb47efLHId1gJFeb4o1hr95hOBsvoPo1UuW2UU67GCTh0T8wVRgWi465cgbvBPhI0ZfYZfrT0fuJ10TyMgeHMe76rxd+P1nGZyc9cnPvT9ekVJZ2NwsSwEqfEv5kDp1Hv1rzfGeFGoTcUd+Y6+I8f3897NCsWOBBgjY9CsR7ZRhlJkf2RJ0Ybm2T7SP6GvLAyF7OlXp3dAvqAaT/NA3a7YVWjyMPjHUZlaWGvh1DDn8x1B8xWhELzV3a1LWs6lU3HPkRyI6g8lbWFXRREURFERREURQvPCk9Bp68hWzGF7g0c8LC08LZyIqjkI/c/OvplJgpsDByEfBUiZMq2t1hFERRFW+IQMFLKGbZSQCfQbmsSJhZDSRMKTXACASATsCdTG8dazISEWbqsMykMDzBBHzFAQdkIIwVxLqkkBgSpggEGD0PSgIKEEbqdFhFES/EMYtm2ztsOXU8gPOobiu2hTL3cle4dw+rf3DaFIZPPkBzJ8l5v7M4psRedrjTlOdV5SRln2HLzmuHwyq65rudUO2QOU7fIfvK936VWlPhdhTpWzY1dwu5x7Uf8Akck9BGxXrK9EvmyKIoXLKsQSoJG0iY6xUb6NN5DnNBI6rMkKSIAIAAHQVs1jWCGiAi7WywiiIoiKIvLY37TvazXGUMi3LyG2JDgWlZhcLTs2QfhGl1NetZ1ctz5/L8+auMtg6ADmBnlnl+dCmr32lyXRbNsE6Fir5lALsghsoGmWSGyxOk1sa0GIWgt5bqB/I/OqSt/bUEkdiYALE5/w/ckFQVBMjEKYMbfLUXPh+Y+6kNnHP8z9l62rKpLlERRFIXWG3Ekwv+GVUn/Nqedee4mT2/txgYXu/R5jTZ5tjUye8CfhssS651IJZlOYE7sJ3/1CfmedcBhqWV217us+YPP4fNeXuhqqvERk46Z29y2EcEAjUESD5cq9+CCJC5i7WUWRjsGB3SJttt/KenlrseW3SvH8a4b2Lu3pDuncdD9iuhZXlShUFSmYcPyD1B5josmzcNt2JMgEB/MHwXP0Y/y+VcI5C9dXo0763ptYILgXU+gcPbpA7wY1UxymFsA1GvIEEGCiiIoiKIiiIoig4kovxMPp3j9FNX+F0xUu6bT1n4CfotHmGlbFfQlTRREURFEWRjOFk4lbwuBZFtSpAJbIzvAnrnPmMsionM7+qfwKdtQCnpjr84Wbw37MsoGa/wBqAXAJBOhsizE5jrKlj5k1G2ies/6hSvuAThsf7lNX+BMbGHsJeyNZVZKyMwC5cwAaRrqJnWtjSOlrQdloKw1ueRMrQ4Nw3sEZQQc1y4+gjxuWA9gQPapKbNIhRVamsg+AHwCfrdRooihdtKwhgGHQifzrV7GvEOE+alo16tF2qk4tPUEj9lk8C4dbUvcVYbPcXSYChsoET/LPua51ha02F1Rogy4e4GPovSekHFrqs2nbVHS3RTdmJ1FuomYH90eQHitmumvLIoiKIiiIoiKIiiIoigbKyTlWSIJgSR0J5isQFmSorhkEQijL4e6NOsdKaQs6j1XFwlsbIg9FHl5eQ+QppHRNTuqurK1RREURTSxcOq8OtYkf3jm2D6d7XSvPcTBNfDAcDK916PPpizh1y6nk90THnhK4zCljJhHE7bA81j4ZH0q/c2DLug1r8EDBHLH7Lx1Z4bXeWmRJ380vwu5Ga2whlMgeR106iZHyrHC+0p0+wq+0z5jkR4cvcoqkEyE/XTUajcthgQdQRBrDmhzS12xWV5Xi+INlkZhJBKN5qdQfpPzFfPru0db1nUjtuPLkvaejtp/EqFa11QcOb4OEifLMH3HkreE4lT3FMrqUPlOqxyKzt0Iqm4Hda8dsazYuKgh2GvH/ACjDp5h4G/8AcDOVPj+Fa7hrttPE6kDlr61tQeGVGuOwXnqTg14JWBZ4Li7Yufem4WuAlwQpZRaZQAMwiGycxMc9jaNei6MRA235/aVOalMxiP8Aabx2CxTdqAxKtbYKM48ZtqM0R4SQYXkZPPTRj6I0z16cp/P2WjXUxH5zV74bERegtmM5G7QZcsrCqv4WgMJ7up3O41DqXd+359VjUzC0OFW7i24uTmzPEnMQpYlATrJC5QdTtuahqlpd3fD4xn5qN5BOE5bE3LfkSf8AaR+tdTgTNV4D0BP0+qhqnurVr3KqIoiKIiiLN41whcR2Ibw27mciSCe46iGUggguDI6VHUp64lS0qppzHMfULHwf2VuW8wW9CZHVUGdVXM7sICsNg669UG1RNoEbFTuuWu3Gf8BXv9n7pVR2+oRVJl++Vui4zN3pGcAgx8R5aVnsnRv+T9VqK7ZnTz+kfJOcL4VctXnuNdLqygBJYxoo/Ex2ymOffM1uymWuJJWlSq1zQAFr1KoEURFEWfw45bl22fizr/lbU/7s3zqnbHRUfSPWR5H/ADK7XEgK1tQu2/26Hf8AczA+LNPw6ynLt8DTUnoP+ae9YvOI0LQTVOTyGSuTTpOqGGhUDEMTAyA+pYj20rz1X0nd/wDTp+RJ+g+6ttsSd3fBSzP1U/6SPrmNRD0nrTlg+a3Nh0cpLiY8Yy+e4+fL3iu1Zcct7iGuOl3Q7e4/6KqVbZ9PcY6q+uyoEURFERREURFERREURFERREpib+EVovYvE2X+C2WyxyOinWvN8VNMV+84jA2X0P0Zp3brGaVFjhJy6J/dM24gZZyx3c28cp84r0FH+W2Og/ZeEu59Yqat9R223KOzE5oExE843it9ImearqVZRFEWH9p+G9qEM5QGAYxyOi/Ux/qrh8dt9VEVgMt/Yrv+j3GBwyu+rp1EtgDbMg5+CyMLgxbttlH3tpsx5yNx81MetePLpPgV6q94k+7u2Gof0K7dI5aSYBk9WvAJk7eC3EcEAjYiRUS8RVpupPdTduCQfMKVFoiiIoiKIuIYe2f5oPuCB9YHvXW4JU0XjR1kfX6KOqJatavdqoiiIoiKIiiIoiKIiiIoiKIiiLP4vbYAXU8VuZHVSO8PXQEeYqjfNqBvbUvabPvHMfX3LtcIqMqF1lWMNqxB/teD3T+4PgVPC2sygggKdZUyWnmWgVxrbgDaju2rv1znGAZ6nf4QqlerVoE0dOgtwRzwmWsKQAVEDbTb0r0Lrek5nZlo09IwqMmZUDhvhZh5bj66/WuXX4BaVctBafD7bKdl1VbznzVblwDKz5rr813+U15+59HrillnfHhg/D/PuV2nfNOHiF5lMddTDrcRGe6fGOzKlW7MsVGRQSM4UazvUlICldua1/ZgbGdxqG8k8s8ttldNvQqnYR1Ctu8dxNvtR2JuZXIQ5WEiXhe6NdFUAj4xXorHiNOsxjXOGsgYxkxnCqPsaQI70D/X3+S9Wp0rqLkrtFhFERREURFERREUROYX+Ny/9ucKE/xc2aeew2rgcS7Xtu7ERzXtOBepeqfrh+qT7MQlGJnvEMebDYnmR5Heu5S/lt8gvJXMds+BAk496wcdxq4mIa0qBgvYkiGki4zK5zeFQgTNrv5Vo6oQ+AOnzWWUWlmonr8vuuYL7UpdfIlty2p/CAVARs6sSAQRdWOvpRtcOMAfn4Vl1sWiSfzP2Wc/2zy5me3FtSRoJZiEuXJHfhdLcc9+XKP1iMkY/wB/ZS+qTgHP+QPqvTQbltgylCZEEgx0PdPv1qWrTFam5juYI+Kp+ycLFvhiFuqJbL3k+Icx6jWPcc6+blulxYeRXouHXFN7DaVzDXGQ7+x8YPkdne48lTgMaqrlYwsnI0d0jkCYhSPDB5isOaSujxThle4rGrSEvIGtgI1BwABIEkuDvaBE4K1Aa0XmiCDB3RRYRREURV3jAn4SG+RB/SrNnWFGuyoeRWrhIhbKmdRtX0gGVSRREURFERREURV3b6r4mVfUgfnWr6jWCXGPNZiUu3EV/CGb0ED5tH0rl1uNWlPZ2ryz89luKTiqzj3/ALtY83M/IIR9aoH0kZqxTMeefh/lb9j4pzD3g6hhOvX5GvQUaza1MVGbFQkQYVlSrCKIkW4YAS1pmtE6kL4SfNDp7iDVQ2gB1UiWnw2/9dl2GcYc9op3bBVA5uw8AHk8d73GR4InELytXPdk/RqTdN5Nd8W/dZjhNXnUpnybUH7sO3l71z/qDjx2LgHMqVceoCnMR/prHrNRvt0yPKD+2fkn8Mt6hIoXLCeQcHMJ8JcNIP8A5R4pjC4xLglGDdRzHqNx71PSr06olhn86Kjd2FzaO012Fvidj5HY+4qvFaMsQpO7HmOnmfy38q896RikKYJZLj/UOXmec8h70s9WvBj6qxlnQ140EgyF1yARBUVulfFqOvMev717DhvpA1wFO5wf7uXv6ft5LlV7NzcsyEyDXqFSRRFC/cyqzHZQT8hNFs0SQFlYf7SWWAzE22JAysJ3CMNVkai4nuwG9JVl1nUBxkf7+x+C7b+0dhhKsTqm6svjYKpEjXVh8xSVg2dUGCOvTl/pdT7R2CFYPKtMGGmRkgZYmT2iQOeYUlDaVQSCMj/P2Ksv8esJozkGFMZWJhoA0AnmPSaStW2tV2w/Ar3TCvDXMHicQSARctBypB1A0Yf8Neb4oGGvlpOBsvdejbrpllpp1mMGo4dEz8E2B/Lk/l+H+X229q9BR/lt8h+y8Jdfz35nvHPXJz71mcRxgtXAEtB7txGYmQspajQtBkzcAA27x1FHu0nAyfp/tYYzU3JwP3P+llWcfgTa7QWALcoc3ZKBmYW8gnYNFy2NYGm+lRB9KJjHl5KUsratOrPn5/YoxHGMAigtbXKylx92pmFedOuUXBOx7wmhqUgMj8/JWW0q5OD8/L/C3OE3LRQ9iuRQzArlywwPekdZ196mYWkd1V6gcD3knaESOjMP9xr57xFmi6qDxPzyrLDLQl7uC1LIcrHfmrf5lmPfeqod1XXt+KEMFK4braNuT2/9r4keRkeCU/hLi+FQpH928A/6GUgf81rMgrsDiNlWgV6he3pUZqcP/uMcDt5+XJCcSZTDgHyPcb0hu63qDTSOS1q8DoVmdpQdHlNRnxb32+Tme/o/hsUr7aEbqdCPUVqQQuDecPrWpBeJadnDLT5H6bjmFfWFSRRE1wx+5l+Alfbdf9pFfQOE3HbWrSTJGD7lUqCHJuuio0URFERRFG68KT0BNYJgSsjdeLwfGFRbZe3BY5AVgksrLbeSY3diRzIUnyrwtWwNR7nMdMDUZ6EFw+QE+Jhdg2u4adhPyJHy38U3b4/bYW4VpuEhRpMgTrB03A6g71C7h1RpfJHd33+3++S1Ns4T4KgfaVAtvMjZ3RWyrG5YLlliNZP0NTDhNR9RzWEQHRJ8pn8/ZbG1MmDgFek4JcDWUcfjGfXz/wCAe1exsbYW1BtPpv581y67S2oWnknqtKJFERREURFEWfxbha3VMd25+FxofQkcj0qnd2ba7DGHcj+cl2+D8aq2FZurvU+bDkR1AOARy+GyweCW8QjsbwuuiHIVzTB01yk94R06iuRZNuWPJrBzmjETPy5hev4+eE3VBrLU02Pqd7UWgSM41Ad0k9ehErVtY+2oOV7YEyQzFCJOxUry2rmXXC6dWq6pTqtaOh7seELzDOG8RowzsHO6FveB8QRIPxVT8Qun7xVUWV0LEzmnTMswYH1B0mq7eCv0F5d3R/V9QDEj4eC6VK1pR6tUMXDstaCTpgTpdiJdnAmCBMStWwjLMlSsSIkQfKeVet4da1rVnZvfqaNsQR4bnHRePqOD3TELCwv2sDZSy5AxthQQxnOqneNpYCY86hub24o1SAwObE7wYHxmfdsr38McQYdtPyUr32nEAG1obd12JMrFtirAaSZ9PY1s7ijYbobJLmgjpqEjwKw3h75yYyP2nql7nFrNu6bLYZAtoZ5UA5FKFmYAqPh1gzqIBisW3FW1aYqFsAmBtvIHzny+U7i0ruaXa8zHntz96vTi2BA/sgvdBg2ogAkqII3+6kf5QeldNlRjxLTKiNC55n5/nX5qpuLYULdC4dYtoWUZVAcBVzDbu6Kg8wo6VtK2FCuS2XnJjyyY+qdsXsK93s+yTtASvgGykhZJA/ujA1jKPKiic2u1mrUY8+v+/mt60zKAqcRt4RRoLRRDHmJI0/avP8TJ7fD4wML13o+GutJdbGoZPek/RcB6NnHxH8X83vv713aP8tvkP2Xi7r+e/Ed446ZOPclsbgLd2M6zEgEFlMEQwlSDB5jYwOlbOYHbqNr3N2VDcEsGfu9GgkBmAkZYYKDCsMiagA90Vjsm9Ft2z+v5+FVYj7OYZ/HbzaQZd9e6Vk97U5XYZjrrvWDRYdwstuKjdj+y0MPhlScojMxY76sTJOtbhoGyjLid0licOUJYaqTJ6qTufSdfKem3l+McJe5zrilnqPqPspqdTkVWDXl1Ou0RRdARBAI6Gi3p1X0na6ZIPUYKzsTwoaG2SCNgWby2bddvTyrcP6r0dn6ROGqndNBa7chrZ5+03DXfI9CsDG8dxdu8lsINwIdfGOfeU6N9Pyq1To0nMJJ+HL3K1dcFs6tI17d4aPPueQJEtPg73Er0WM4eGLsWiQvMwMpJlhMHeddqrsqQAPzK8k18QFVh7DqJ7bPKkMZmQQ2VoG+WZjpm3gR1eG34oVS0iGu+R6/da1IOYWxh8FcDKTdlQSTqdQYjnHtsJkV7MNO8qoXtIOFpVIokURFEWd9ocWbeHdlEsYVRBOrEDYeRJ9qhuKjWUySYU1vTD6ga7ZYbcUuW+69kllXMSp03IUDfWAJiYJG+9eFbZ0qg1MfAJjO+wnp7tpA9y6IotdlrsKu/x4rB7FyCoMAaj+0za8/7PQaeIda3Zw4OxrAMn/8AmP8A9vHYrZtsD/UPyPurv+t5biE2mIFwoI11OgMxGzE6E7Guhwa2bTuA4umW7efzxHQKJ9tqb7XKVpcO40zutt7ZDN2moDAAK7KsyOarMg7nzr1sqtVtg1pc04x8wJ/dbNFURREURFEQTFEVRxAyZ17ykAgrBkHYg7azUVxWbQpOqO2AlbaTq089lW2IbfIAPNo/IEfWvPn0moTDWE/D7q0LGqen57lwXtmZPRh3o+gPyrel6Q2r3xUaWnqYMfULJt7imwtBwdwCc+YxKvZVdSDBVhHkQa7/AHajOoI+RValUfSeHsMOaZB6ELNw2LNv7l1Zio0bTvJsGMnfkfTzrmm8Nq3s3tc4t6CZbyO/uP8AldfiVBleL6hAa894f21NyPI7t5RjkoPgLDZT2MZYylQhAy6LGpGkCPSubW4rw65b3nOaYjEgx7pCqNF2wy0/NWWsEhBDWliGAlQJDmXEdCdT1rzlzVDKk0KpcMGTIMjb4cir1GpVI74hVY652du9cW0LrqZVNJYhRABjkCfrVemZc1pdAW7Dkief0CzrCNcFm/at9mzqFuoMhAAPgaRoBLyABM67Cupb8RrWbnMDpEznn9c45rNzbucA18jmPfsfsrsOb7o0WLVslcuiAnRjIPegiAoy9WmeVextrn1ikKjNj+Fcl8MdDnGR4rYwCsczXLaqwY5SAJgxJnXnOvOJgVbbPNV3nkCn0sudV4dbxI/vGZAfTvCdK4HEwe3wycDK9t6PPYLOHXJp5PdAPxwqcU7KrHIM4BORdpH4RHKdK7tORTHkP2Xja+k13wcajk+e689Z+0NyELIsFXYwPFlAIVcziDqQYz7etRiq7H5+fNbmg3MHp+bfZOnjDl8i2u8HysC2miliQY20ABjWGGkVv2hmIUfZCJJSr/aYm2zpZJylQcxIjMygHwzpnltog7xWprYkBbi370E/n5sp4v7QkKxS33g+WHMT3lBgDUmGmNIiaOqmMBYbQzkqy59okGaFLBcssDoZ3y9YOnmQRI57GsFgUClMTjGUqy2mhysqCDGYE6CBGiEnXc864PEuFNrE1aQhx5cj+fnVSUxGCdlVY40GYKUynSZbaULiAQCdoO0ExXmX27mTPL7qfs8SCuPxqMsWySxUAT8TZemy/iP4fOsChvn8/wA8uqz2fj+fmyewWK7RZylfI+YDD6MPeRUb2aTCjc2CryokGNRsa0WRUcGloJg7jkY2kc4VeJs51KzE89/PastdpMrAMGUlf4aWhi3eA0CjIJhwSNTE9p5+HnUrasYjHx6fZbh8YT2AZ7SgTn5sNtTqck6ATMKfmK69hxp1v+m8Szl1A+qr1aYcZC0rWMRp70RuDoRO0g+h+Rr1lvd0a7dVN0qsWkbqDcRt8mzf5QW/9dB71FV4la0/aqD3Z/ZZDHHkq24j8Ntj5khR+p+YqhU9ILVvsyfdH7rYUXJc3GchnAUjZQZA6mev6V57iXE3XhAAho5eP5spmM0rtctSIoi7YWbiD4Zb9B/7H5Gu5wChrudf9o+Zx91FVMNhale1VVFERREURFEVGMw5dYDsmsysa6EQQdxr+VFux+kzErFu/ZK02hd8uVUC90iEXKv4dSN5PWsQrYv3jMCZJ58zldH2TtDL3nhc8Du/jDA7Lyz6f5RWjqLHbgLX112TAzHyj7Lj/ZO2VdRcuLnyyRlnu7alfl0gAVC6yolzXRkbdM742yt28QqAgx+63cPZyiJJ1mT/AEpZ2jbWkKTCSPHxVOo8vcXFV4zBi5lMlWUyrCJEiDvoR5VvWoCrBmCNiFcsr99rqbpDmPEOa7YwZG0EEHYjISOYr/bWMx/vLahp8yo7wPpPrVQiMV6U/wDICZ8xuPmrj7C0uD2lnVDf+FQ6SPAOPdcByMg+Erj4+0ozBnEbq4f5HONPmBXFveHWLqJ7HuuHXV8DOynp8M4k1whusf8AFzXT5Qc+5PWbalczZWnUnQiNxHkP0rs8PsKNvbgQCSMnr7+g5Li1+0dVLHg6pjSd/KF5HhvDMV2QuWzFx8x1bczILa7GWiDPh2ExRHDGXLO1Ikkn3iZ+YXp+JcRbTreq1my1jWj/AJNOgAgOB2DswZG+JT7YjF2Vh00DSbi98ZZOYlZnYA7GJq3S1WdPQWQ0c25Hj4/uqDOH214//pask/0v7rpnAB9k8uY8kle+19xXjKrRlmIy7nMA0yRljWJzeVR1uMU6fs97y2XTsfQ27uP5g7MTGd/ONj8frHqbmJwv/wAmNxFlo8Notljke6pEmqnEn0nVp1nYbbLp+j1C8ZaaW0Guhxy8Z+ZCquYtkwOKvCM9jEGykzBUFRLa6nU60HFKzKRiMGFsfRqzrX9Nji6KjdZzzMnGNltPaAx7Yf8AAMN2vnmmN+nlU/8AEq3a6cRErmD0ftDZCvnVr074iPJZGHxjNhMFeMZr+IFp94y52XuidDAFRDitfQ12MmNv8q9U9FrJt1XpAuhjNQzzgHOE5feH4ko2wqK1v1Kljm66jyrY8UrS8YwoGejdmWWpl36hIOehjGEWHm5w1TtirbNc9QgYZemp86DilaWDGVh/o3Zhl04F36ZAGfGM4SeIxrDB4y8Iz2MQbSbxlzKNROphjWp4rX0OdjBjb/KsM9FrJ13Qokuh7NRzzg7Y8FriyP48Yf8AAcN2vnmmN+nlUv8AEq3aacbSqP8A8ftfUjXzq16d8RHkvOKivhsHiyii9exAtOwH4CWEDnOgrm3NY3VJpeBJO4wV0j6NWjLqtQBdpYzUM84G+PFaWJwyrd4igmMLaV7fqbebvdRPpVM2VPU8ZwMfBQU+A2rqVq4zNRxBz/yjGFCzYBbhoO2KVjc9QoIy9N/OsCypzT3zusv4Baht0c/pkRnqTvhK4nu4XHXR4sPiOzTplzqveHMwTWptKYY92cGPmp6fo5aOubekS6KjNRzzgnGFqrw9P4+3h9ezbDdqddc0kb9NNql9RpdqG5iJVE8FtvUXV86g/TviPgsew84HDXz47uJFpumUlth17o1qIWlPs2uzJMLoP9G7MXlWhLoazUM5nHh4rQxGGVb3EbYnLhrIe31ns83e6ifStzZU9TxnA+iq0+A2rqNs8zNR0HPLVGMKi3hEZuGSoJxQbtDzEBSAvQd49aC0Z3BJ7262d6P2oF0c/pRGes748FTiTlw/ELg8WGv9nb6Ze0C97qYPlWps6el5zgqan6OWjq9tTJdFRknPPTOMLUtYBDj7GH17O5hhdbXXNLbHpoNKkFjS7UNzESqTuCWwsalfOpr9IziMeCxrF2cBYxB8dzEi03TKZ2HXSohaUzSDszK6D/RqzF7UoS7S1mrfM/BaWKwqriMfbE5cNh+0t9c3Zhu91EnyqR1lTDnjOBKp0+A2rqFvUMzUfpOeWqMYVVm0COGk/wD9RbtPaIy9N/OtRZU4ZvlSP9H7UG6Eu/TiM9Z3woXD2driVxfFh7qpbn4cwWG67k+pNX7Wu6zp1BTjB5o30as6la2aS6KjSTnwnGFq2UBxuGsHwXcMLrdc2ux6aVfHE63aNbjIlU3+j1oLOrWl0tfpGcRjwWQce38CMRAznFdlzjLrynfzqL+LV+z1Y3jb/Kv/APxWx9dNCXRo1biZ+C1bwjF4yz+CxY7ROubKDqeYk1IeJ1tbm4wJVFvo7aG1oVZdL3wc8pO2EnYxBNvhzGJxTlbnoGju9PrWo4rXhhxn86qw/wBGLIVLpsu/TEjPhzwi9iCLfEW0nCuFt+mYjvdfpQ8Vrw84x+dUb6MWRqWrZd+oJOfDlhO2kBxWDs/hv2O0frmyk6HkJFbjidbW1uMhVnejtoLavVl0sfAzynnhZC8Qb+AbEQM4xPZc4y6cp313qH+LV+y1YmY2/wAroH0UsfXRQl2nRq3Ez8FsX0AxmKsDwWsN2q9c0Dc9NamPE63aObjAlc9no9aG0pVpdLn6TnEfBZuExZaxw+4QM2JvFLm8QLhXu66GB51GOK1y1hxk/XzVur6L2Ta1ywF0U2gjPPTOcK+9eIXiREf9qVFv3mc3XbyrJ4rX7+2FGz0Zsy61Eu/Umc/thXYY5sRw+2fDibHaXOubsy/d6CR51sOKVtTBjI+ijqejlm2hc1AXTTdAzy1RnCzL3EGGAvYgAZ7eINpd4y6bid9ajPFq/Zl2MGPzKuM9FLE3tOhLtLmatxM58FtX7QGOvYf/AONMKbo65gQNT012ipTxKt2hZiIlc+n6PWhs6dxLtRfp35Z8N157DYa02GwFw2rebE3+zuACBl7Qr3ROhgedURcAtYdDcnp4+a9G+zqMr3FIV6kU2SCXAmdM5MSf3WreuZf+pAAf9oE7L3DTm67DaKufxSsNcAd3bC4jfRuzd6qSXfqzqz0jbHj4qdg5r3DrZHdxVkvc9ezzd3oJ6zQcTrFzAY7w6eC1d6OWjKVzUBdNN0DP/KM4XmeJ8JsvgsTiMgS5axJtLk7qlQV3Xae8ddK5dctqML9IBBjGPkvXcPfWtrqlbdo57XM1d86jOdjvGOcrd+0XHn4ddGHw1uyLeUP3kky2/hIHLpUtzclj4a0DyELncJ4Sy8odrXqPc6SJLp/eV//Z"/>
          <p:cNvSpPr>
            <a:spLocks noChangeAspect="1" noChangeArrowheads="1"/>
          </p:cNvSpPr>
          <p:nvPr/>
        </p:nvSpPr>
        <p:spPr bwMode="auto">
          <a:xfrm>
            <a:off x="155575" y="-738188"/>
            <a:ext cx="2895600"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40402080"/>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5" grpId="0" animBg="1"/>
      <p:bldP spid="14" grpId="0" animBg="1"/>
      <p:bldP spid="13"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9" name="TextBox 8"/>
          <p:cNvSpPr txBox="1"/>
          <p:nvPr/>
        </p:nvSpPr>
        <p:spPr>
          <a:xfrm>
            <a:off x="1143000" y="838200"/>
            <a:ext cx="6858000" cy="369332"/>
          </a:xfrm>
          <a:prstGeom prst="rect">
            <a:avLst/>
          </a:prstGeom>
          <a:noFill/>
        </p:spPr>
        <p:txBody>
          <a:bodyPr wrap="square" rtlCol="0">
            <a:spAutoFit/>
          </a:bodyPr>
          <a:lstStyle/>
          <a:p>
            <a:r>
              <a:rPr lang="en-US" dirty="0" smtClean="0"/>
              <a:t>Identify the following image and give the larger significance</a:t>
            </a:r>
            <a:endParaRPr lang="en-US" dirty="0"/>
          </a:p>
        </p:txBody>
      </p:sp>
      <p:sp>
        <p:nvSpPr>
          <p:cNvPr id="5" name="TextBox 4"/>
          <p:cNvSpPr txBox="1"/>
          <p:nvPr/>
        </p:nvSpPr>
        <p:spPr>
          <a:xfrm>
            <a:off x="790575" y="5386387"/>
            <a:ext cx="7562850" cy="954107"/>
          </a:xfrm>
          <a:prstGeom prst="rect">
            <a:avLst/>
          </a:prstGeom>
          <a:no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t>Baron Christoph von </a:t>
            </a:r>
            <a:r>
              <a:rPr lang="en-US" sz="1400" dirty="0" err="1"/>
              <a:t>Graffenried's</a:t>
            </a:r>
            <a:r>
              <a:rPr lang="en-US" sz="1400" dirty="0"/>
              <a:t> drawing of when the Tuscarora captured him, John Lawson and the two black slaves they had brought along to survey the mouth of the Neuse river. Although von </a:t>
            </a:r>
            <a:r>
              <a:rPr lang="en-US" sz="1400" dirty="0" err="1"/>
              <a:t>Graffenried</a:t>
            </a:r>
            <a:r>
              <a:rPr lang="en-US" sz="1400" dirty="0"/>
              <a:t> and the enslaved men were spared, Lawson was the first casualty of the Tuscarora war.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52716"/>
            <a:ext cx="7315200" cy="3952568"/>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7229088"/>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a:ln>
            <a:solidFill>
              <a:schemeClr val="tx1"/>
            </a:solidFill>
          </a:ln>
          <a:effectLst>
            <a:outerShdw blurRad="63500" sx="102000" sy="102000" algn="ctr" rotWithShape="0">
              <a:prstClr val="black">
                <a:alpha val="40000"/>
              </a:prstClr>
            </a:outerShdw>
          </a:effectLst>
        </p:spPr>
      </p:pic>
      <p:sp>
        <p:nvSpPr>
          <p:cNvPr id="15" name="TextBox 14"/>
          <p:cNvSpPr txBox="1"/>
          <p:nvPr/>
        </p:nvSpPr>
        <p:spPr>
          <a:xfrm>
            <a:off x="1066800" y="32004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smtClean="0"/>
              <a:t>“Fictive Widow”</a:t>
            </a:r>
            <a:endParaRPr lang="en-US" dirty="0"/>
          </a:p>
        </p:txBody>
      </p:sp>
      <p:sp>
        <p:nvSpPr>
          <p:cNvPr id="14" name="TextBox 13"/>
          <p:cNvSpPr txBox="1"/>
          <p:nvPr/>
        </p:nvSpPr>
        <p:spPr>
          <a:xfrm>
            <a:off x="1066800" y="3187005"/>
            <a:ext cx="6896759" cy="1384995"/>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t>A “fictive widow” is a seventeenth century English term describing a woman whose husband has, for one reason or another, allowed his wife to take the lead. Anne Hutchinson is an example of a fictive widow because her husband William acknowledged her superiority in the spiritual things of the household. As a result, he was accused by some people in seventeenth century New England of being “impotent” for not fulfilling his role as spiritual head of the household. </a:t>
            </a:r>
            <a:endParaRPr lang="en-US" sz="1400" dirty="0"/>
          </a:p>
        </p:txBody>
      </p:sp>
      <p:sp>
        <p:nvSpPr>
          <p:cNvPr id="12" name="TextBox 11"/>
          <p:cNvSpPr txBox="1"/>
          <p:nvPr/>
        </p:nvSpPr>
        <p:spPr>
          <a:xfrm>
            <a:off x="1066800" y="19050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i="1" dirty="0" err="1" smtClean="0"/>
              <a:t>Alida</a:t>
            </a:r>
            <a:r>
              <a:rPr lang="en-US" i="1" dirty="0" smtClean="0"/>
              <a:t> Schuyler Livingston</a:t>
            </a:r>
            <a:endParaRPr lang="en-US" i="1" dirty="0"/>
          </a:p>
        </p:txBody>
      </p:sp>
      <p:sp>
        <p:nvSpPr>
          <p:cNvPr id="13" name="TextBox 12"/>
          <p:cNvSpPr txBox="1"/>
          <p:nvPr/>
        </p:nvSpPr>
        <p:spPr>
          <a:xfrm>
            <a:off x="1066799" y="1905000"/>
            <a:ext cx="6896759" cy="116955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t>An example of a Dutch businesswoman who managed her family’s Hudson valley farm. Her life reflected the change in elite women’s cultural status from the seventeenth to the eighteenth century; her business activities diminished during the early decades of the eighteenth century mirroring a cultural shift which relegated all women, regardless of status, to the private realm.</a:t>
            </a:r>
            <a:endParaRPr lang="en-US" sz="1400" dirty="0"/>
          </a:p>
        </p:txBody>
      </p:sp>
      <p:sp>
        <p:nvSpPr>
          <p:cNvPr id="9" name="TextBox 8"/>
          <p:cNvSpPr txBox="1"/>
          <p:nvPr/>
        </p:nvSpPr>
        <p:spPr>
          <a:xfrm>
            <a:off x="1066800" y="8498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i="1" dirty="0" smtClean="0"/>
              <a:t>Mary Black and Candy</a:t>
            </a:r>
            <a:endParaRPr lang="en-US" i="1" dirty="0"/>
          </a:p>
        </p:txBody>
      </p:sp>
      <p:sp>
        <p:nvSpPr>
          <p:cNvPr id="10" name="TextBox 9"/>
          <p:cNvSpPr txBox="1"/>
          <p:nvPr/>
        </p:nvSpPr>
        <p:spPr>
          <a:xfrm>
            <a:off x="1066798" y="859304"/>
            <a:ext cx="6896759" cy="954107"/>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t>Two women accused of witchcraft in Salem </a:t>
            </a:r>
            <a:r>
              <a:rPr lang="en-US" sz="1400" dirty="0" smtClean="0"/>
              <a:t>who were</a:t>
            </a:r>
            <a:r>
              <a:rPr lang="en-US" sz="1400" dirty="0"/>
              <a:t>, unlike </a:t>
            </a:r>
            <a:r>
              <a:rPr lang="en-US" sz="1400" dirty="0" smtClean="0"/>
              <a:t>Tituba, </a:t>
            </a:r>
            <a:r>
              <a:rPr lang="en-US" sz="1400" dirty="0"/>
              <a:t>of African </a:t>
            </a:r>
            <a:r>
              <a:rPr lang="en-US" sz="1400" dirty="0" smtClean="0"/>
              <a:t>descent. Although their racial and cultural difference made them more prone to accusation, their early confession spared their lives. Their stories were folded into the popular image of Tituba, although the historical Tituba was a Spanish Indian slave.</a:t>
            </a:r>
            <a:endParaRPr lang="en-US" sz="1400" dirty="0"/>
          </a:p>
        </p:txBody>
      </p:sp>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7" name="AutoShape 2" descr="data:image/jpeg;base64,/9j/4AAQSkZJRgABAQAAAQABAAD/2wCEAAkGBxQTEhUUExQWFRUXGR0bGBgYGRgaHhwcIBweHBgaGhkYHCggHh4mHxcXITEhJSkrLi4uGB8zODMsNygtLisBCgoKDg0OGxAQGzIkICUyNDU0LCw0LywsNC4sLC81LDIyLC4vLCwvNCwtLCwvLDQ0LC8sNCwsLSwsLCwsLCwsLP/AABEIAKQBNAMBEQACEQEDEQH/xAAaAAACAwEBAAAAAAAAAAAAAAAABAIDBQEG/8QAQBAAAgECBAMGAwYDBwQDAQAAAQIRAAMEEiExBUFREyIyYXGBUpGhBiNCscHRFGLhM1NjcoKi8BUkkrJD4vFE/8QAGwEBAAIDAQEAAAAAAAAAAAAAAAMEAQIFBgf/xAA/EQABAwMCAwQJAgYBBAEFAAABAAIRAwQhEjEFQVETImFxBhQygZGhwdHwI7EVM0JS4fFiJHKCkhZDg6Kywv/aAAwDAQACEQMRAD8A3f4g9otxSwZVyox8aprCz6Hb1ry7q9TXIcf8KjcXtyHVKRqGNRJAOJndLX7gSyVP9mhNzKBpmAnMB1rVtSoYaCtRxK8NTX2rtRETOY6JXG8ai53y6XL0K7GCSuoyuwJ7pCR02qUOrGXB0rAvLrQGioYaZAnY9QrF4qkWxmhbcdkYICFjAy81Mj8q11VhGThbG+vCXHtHS7fO/n1XcLLJclmPbMWeSTm7xK5gdCQIqS5qPbULQeQnzgT81g8RuwWkVHd3bO3kmhccOji42dFyo2kqvwgxoKg7erM6iozfXJaWdoYJkidz1VRQ5OzkZC2fKV0zfFAIE+dY7Z8RJhSfxO816+1dMRM5jou38ZcDly3fuAI78yuggzyrPb1ZnUVH69chgZ2hgGQJwD1UFaOzAuaWjNte7CGZlRGhmnbVMCThbniV2S4mq6XYOdx4qxi/3nentf7SROfpmgifenbVM945WBxG7Gn9R3d2zt5KQu3AyPnGa2Mts5TKrEQpzaCNKdvUkHUcLBv7otc3tDDjJE7nxVeRshtyuQtnK5dC3xEZt9N6x21SIkwt/wCJ3msVO1dqAiZzHRWm/dztczguy5GaDJX4SZ20GnlWe3qzOoyoxfXIYGdodIMgTieqrUsFtqMoW02a2OSNMyojQzrWO2qAAajhbniV2XOcarpcIOdx4rnbtmuBiPvQO0/xNTGad41+dZ7apnvHO6wOI3Q0/qO7u2dvLorxfYG20wbS5bZ+BYiFPIRpTt6mDqOFg390Q5pqGHZOdz4pc3kKNbkFGbMy6EFubEczoPlWO1qREmFuOJ3geH9q6QIBnIHRTPFZc3M7ZyuQtDSV+GY28q27erM6jKj9euQwU9Z0gzE4nqqXug27aKTltsGQLPcMzmAGxma17apAEnC3PErsuc41XS4QTO46FW9u33kZj239qWMZwBAzTv6edZ7epnvHO6wOIXQ0xUPd2zt5Ka3rgNtgQDaEWzJ7giIUxoI0p29THeOFg8QuiHA1DDt87+arKsUa2SMjtndcujN8RBME6DXyrHbVIIkwVsOJ3geH9q6QIBnIHRXG9c7TtO0bPlyZtJy/DMbeVZ9YqzOoytPXrnR2es6ZmJxPVU27ICJbBbJbbMgkwrTOYDkZJ1rHbVIAnZbnid2XOearpcIJncdCptiiWualmuiLp+IAbOeeh+tZ7epnvHO61HELoBoFQ93bO3ku2bjDsyW71oRbPwA6QnQRpTt6mO8cbIeIXRDh2h72+d/NDaq6HVLjZnXkzTOZhzMga1jtqkEScrYcSuw5rxVdLRAM7DoFb/Ev2naZj2mXJm55fhnp5Vn1irOrUZWnr1zo7PWdMzE4nqql0RLY8CNmReSt8QHI6nXzrHbVIAk4W54neF5f2rpIgmckdFW112ZxnOe9C3Dp3xH4tJIygiKuWAq3Fw1k77+Q3n9lG7iN01rR2hhu2dj4LZAg2yP/AItLf8gO+XptXuvVKOO4MeCqnid4dQ7V3e3zv59VBrSlXUgFbjZnECGaZzMOZnWax6pQgjQM+C2HFb0Oa4VXS0QDOw6BWhznFyfvAuQNzC/CD08qz6rRmdIlafxG70Gn2jtJMxOJ6qkWFCLbCjIrZ1WBAb4gOR1OtY9UoRGgfBSHi18Xl/bOkiCZMkdFY2rXGPiujLcPN1iIbqI0rPqtHJ0DPgtBxO8Aa0VXQ3IzsfBcCj7vQfdT2f8AJO+XpsPlWPVKGO4MeCyeKXh1fqu72+d/PquNaUrcUgFbpzXBAh2mZYczOtPVKEEaBnwWRxW9DmuFV0twM7DwVgY51ufjVcitzC/CD01OlZ9VozOkLT+I3eg0+0dpJkicT1V3DlxVtMuFuYS1bknLckGeZgDauJe03U6umlAEbL13Cq9G5t+0vO0e+TkZxy3WJcJkywcyZYbMZ1YRyO/vXkn+0fNeYuIFV8CMnHTO3uSL4xWlQjXBqDC6dCJaAeY0oARldEcIqNANaoynMGHOzkTs0EjGcwsziqsqBkwwZ0BZVJmYB00kky0xzmpaZ1OhzoBT1ezbM3E+Aa4SfMwAPH5JvhNgXbFprtkW3IBKQe6ZnnqOsHrFYquLHkNdI6rmvOlxAMpzh/8AZr6frW95/Pd+clo7dMVWWEURVt4h6H9P3oinlFEVbWlAJyr8hRFK0sKB0AoinREURFEVTqMw03BH5f1oikLS/CPkKIp0RE0RL4JdGPxMT+lETFERREURFESrYgSZYKo+Z6xPLltRFap0hVgeelEXe95H5j95+lEXO26K09NvqdKIpo8/tzFEUbj/ANT0/qay1pcYGSVhOcPwmXvt4iOfIdPXrXu+FcNFoyXZed/sqtR+op2uqo0URFERREURFERREURU3bNgmbmAv4hv7y3niOndMSK85xQN7fLCcBfQPRt9cWUMuGsEnBifmsniTlVOVezJYKF3yS0R7THtXlCO+cdcLi2VGnVv3GqdTW63HxDQT8yM+CSx1soLaW2ZQAdgTtA1I56z51atdJDi4A+fv/Cqj7h1xVfWq5c4z8fpyWh+P0X8z/8AWqSpoxN3KjNvAJA6nkKko0+0qNZ1KDJRhrWVVXeABPXqaVqnaVHP6lCZKQtcZUtlKsDIEDvHVmAOnLugz/N5GrT7FwbqBEfDkD8cn4eIU5oGJBTuHxSv4TMAfWdPXSqtSi6n7Sicwt3Uvxeg/M/0qNaqyiKLjQ+lERbaQIoilREURFEUG8S+9EU6IiiKLxBnaNaIq7OcKAQu3Uj6RREXCwBMjQE7H96Ip5D8XyA/WaIudl1LH3j8qIo2bQKidfUk/nRFPshEQIoigO5uZXkenr5edEV1ERRFTiSNNweo/wCa9I6kVlrS4ho3KwncFgyIZ9+Q6eZ8/wAuVe24Xwhtr+pUy/8Aby+6rPqasBPV2lEiiIoiKIiiIoiKIiiIoiO2I0HEhhf8MoG/1SWG9ee4mf1/bjAwveejrAbPNt2mT3pj3bLA4kwyghiw7RO8dyMw7x9d/evJf1GM7rm2LSbys2IJbVEeOl2AleMMJXUaBtM6qSe7AGb8xBHI1cswYOOnInGZ2/YyOoXLojB+y0EHeY+g+k/rVBQKrG65ByLrPtLfmoqxbY1u6NPzgfsfishWYm9lAMEyQIFR06eskTGFlrZSNvGWiTmTKVknuzAViASR6k+UmrTqFYAQ6QfHeQOXyUpY/kd/qrlxaKWGXLBJaB/KrEt/5KOf7RGjUeAZnp8SIHwK10OMfnMq+xcDGR0jXrJBHsQage0tMFRkQYV1arCKIoNbG+x6iiKLZhtDeun12oiBePNGHyP5GiKXajz+R/aiKtrwzL78j7UWFfRZRRFW+pA9z7f/AL9KIrKIq8R4G9D+VEVlERRFXb5jzn56/vRFZREURVzlIHI7ft+1EUnaBzPkNSfQVvTpvqODGCSeSwTG6awWCiHfV/aF8l/evc8O4VTtWhxEv69PJVX1C5O11VGiiIoiKIiiIoiKIiiIoiKIrrVq8R3MBZxC/wB45QH072ulef4kHdvhgOF7j0fdRFn37hzDJwJj5LznGQ2S4WADKZYDaVMsB5aECvJGe0M9Sufwwt/ijQCYLiAefeloJ+MlLcRxhRkgxOhBXQyRGpZRIjlO9WLeiKjHSPnnE8gD9FzadOQQeX09xT1rn5k/t+lU1Ao4q0WXTxDVfUbe3L0JqWhUDH97Y4PkfyR4hAV20wcAx7HkRoR6gyKw9rqbi38I+x3Wdlz+GSZyifTzn89adq+IkrOt3Vc/hU+FfkOgH5AD2FO1f1P5n901u6rtlACQBAAA/M/qPnWjnFxkrUmclW1hEURFERREURFEQaIqLJaAABppv0MdPKiKyW6D5n9qIqwTngx4f1FEV9EVeI8Deh/KiKyiIoig2jDz0/UfrRFOiIoi46giDsaImuHYcAByJZh4ucch+Ve84RZsoW7XR3iJJ555KpUdJTldVRrzGHx15rzjNeKreKjLbQqAG2LHXauCyvXfWcJdAcRhoIieZ3X0Ctw/h9KxpO0Ug51IO773NeSW7huQc7eOE1f4xc++XIqMiuRLGYGzQVgj0JqepfVf1G6QC0HnnHOIg+4qhb8AtP8Ap6hqOe17mgwBpl27ZDpaQeoGNpK43G3QKCmZsis0ZjM7ZYTeBOsCsHiL2BoLZMAnfn0gfvAWzfRuhXfUeyoWs1ua2dIjTvMuBicCNRjJATK8XPadnk72Zp12QKGDztrIHvU4vnGp2enMn/1AmfmqLuA0xb+sdr3S1sGJmo5xaWwMmIO2Y5JdePMQ33YJBQCGMMHJAIJUdN9jUI4m4g90YLeZg6vMD7K670XpAsmqQCHkyBINMDkHHrtMjnlSXizF1DDKRcdGCkEHKmbms/lWfXnF4DhEOcDBxgTzH2Wn8CpNoPdTdq1U6bmlwgjW/TydA8faU14w3ZG61sAEKUhgZzGADpp5+tbi/eKJquZ0jPUwJ6KA+j9A3otKdYkguDiWkRoEmOR6DIM74hSXF3XnKoVrTkXFBnMMsgKSOZK7xWza9arOkQWHI642Bj7LR9jY2sa3FzazAWOIgtJdBLgDyE7T5K3g/EWvBsyqpEaAmQTuGUqCP1qSzunVwdQAj4+8EBV+N8Jp8PLBTeXB05IGkgbFrgSDPTBHMZWjV1cJKYm5hAfvsTirT/DaMLHI+E615vivZ9v3nEYGy+h+jLbs2P6VJjhJy7f9wvPfaG+LdohCwD91VbU5fOdjGnrXl2gF5jZQejtg654s578im4uJG0yY+efIJ7C386KwAII6x+9RkQV52+talrcvo1N2n/R94ypBGyxptvJ3O52rCqKfYr0/OiJR7Yt3J1CPA0JEN13/ABaD1A61ZH6tPT/U3bxHT3bjwnoFndN9l5t8yfzqssI7P+Zvp+1EUkSJ1mT+kfpRFKiJLG4dixZNGywD5yORMTGberVGowN0v2n6HnvvClY4RDlVeXEZe6e9p8PTXToTHPQTzgHdhttXe29/u+XhvHLK2b2U5TeDDwc+pzGNtuW3v/Taq9YskaOnz/Pw7qJ+n+lX1EtUURFEVdjaOmh+Uz9aIrKIl17zzyUEe53+kUWExRZVeI8Deh/KiKyiIoipxfhkToQdPI0RXURFEUbh0NbMZrcG9THxWFrIsADppX05rQ1oA5Kku1lYWeeCWC+fJ3s2aczeKZmJ61TPD7cv16czO53+K7bfSLiLaAoCp3A3TEN9mIiYnZWf9KtZi2TVgQdTEN4oEwJ5xW/qVDUXad56898bZUJ43fGm2n2mGkEYEy32ZMSY5SSqb+Aw6BS8KB3QWdhOshSS3eG8AzUVS2tabQX4Axknzg5z5FWbfinFa73NoS5zskNYCRiC4AN7p2kiCTuZV1m1ZuFri5HJXIxBBEfCY051KxlvVcajYMiCRnHRVa1fiFqxlvV1MDTrAIIM9cid/dPio2+D2V2U/h/Ex8Jldzy/pWrbGg3ZvTmeW3PkpanH7+oZc/8Au/paPaEO2HPn453UhgrQfYZ5LxJmSMrNE7RA6Vt6vQD9u9JO/XBMfgUZ4jfm3jUdENZMCIaS5rZjfc7yuJwiyFZQgyvuNT5gCdgDqANqw2xoBpaG4O/5yWX8d4g+qyqap1M2OB4GYGSRgkzIwVbh8DbRSiqMrTmB1md5J1PvUlO3p02FjRg7+M9VXueJXVzWbWqvlzYg4ERtAEAR4BcwmAt2pKLGaJ1J22Gp2HSsUbanRksET+c1m94ndXgaK7pDZjAG+5wBJPM7pmp1QTmEfGBfuLmGVJ2uzmnntyrgcS7Ttu6RtzXtOBCzNp+s15Mn2dl4j7S8PNwPcL52QEyIysZlmHrv8q8mHQ8jx3V70e4wLS89VDAG1HmSZ1DcNHuOPeU3w3CC2gVWLDcTHPpHKo3GSuBxjiD765NSowNcMGJ5dZ58k3Wq5aWuYwBsoVmI3yjb1JgT5VnTzXRo8MqPpCq97WNO2sxPkACY8YjxVd3FoQVdHAIgyjER6rI+tbsLmuDmnIUo4RVcR2VSm+ejwDPSHaTPuXOG4oNKZgxXQHSSOU+fL1BreuwCHtGD8jzH1HgQqV1aVrZwbWYWk9fp1T1QKsuBh1otnU3tEkELtFqiiIoiKIiiLhNFkNLthK7RYVSyGPQ6/p+lEVtEStosojISZOsqOfrRFct0yAVIn0/Q0RGI8Deh/KiKN29o2UiR1pzAPNFStzMSM7ExPdA+kCam7CoXljRqI6Z/ZayFJFRubTqIJYHzkGtHMc3DhCzKsdDHjiPIfrWoE4CIFokeNj5jKPyFYRAw/UlvUz/z+lbau7Ee/mi0uHvKwd109uX0r3nCLo3FsCdxg+7b5QqtRsOTNdNRooiKIsn7SWGdLarM9quoXNG+pG0Dz0rncSpOqMY1v9w5TG+YXpPRi6pW1etUqHHZPxOmTjAO4J5Rnosu1hbiLdHfz50zlFyhrY5plUawdY1qg2jWpteIOqROkRLR/bAHvjK9FUvLO5q0HS3RofoD3ai2qeT9TiYkYJx8lbhmuqbTEXiguXIBDFshHczDff4qkpGswscQ7Tqd1JiO7I336qrcssqza9NppioadKSC0N1h36mk7bROnfoSlsJh7so5W52hw7hSc39pmOUNOg0+LTaoKNKsC15DtWgwc+1Jifd1wr97dWRbUoh1PshXYSBp/l6GyWxk97fT3okbStX7Pq+uYvlyrowfxc4Nwz8tKv8ADhVk6piBvO/P2s+cYXA9JXWpa0Ug3VqdlpZ7PLFMafKe91WzXUXk0URFES9+xhyZu4HEYhvjt9pljkO6QJFec4oGdvlhOBsvoPo0+4FlFO4awScOifmElcXcZcm4yfD/AC+23tXk3+0cRleUrPLa7nAyQ4meud0pwtvulHNe6fVTl/Sjt1e42wNvXubs+HDyeA7658Upx3iTWchUAzmmfaD9a2Y0OXT9GuC0OJ9qKpI06YI8Zke+PcrOA3w9uQrAz3mMd5uZH5e1YqCCofSe1fb3kOc0iO60T3Wj2QRy6+JJK0q0XnFn8SwQMXFkOvNdCRzE89tjpVijUEGm7Y/IjY/PPOF0LXiNWgNGHM/tdlvw5eYgqNhXuxnINsc1PjPRhyjmOp8q0qMNMwRn8/fkr7ryztmGrZgio7k4ToHPSdjq2B3AB6ruJw1pdBb7x27MBW+cj9utZpte/M4G5Ow/PDKrU+NXwMuqFw5h/eafMGR+YRgcSwc27kgxK5sskayJXQx7HXbrtUow3WwyOcTjznaeXLx5LF42jVoNuaTdJnS5o9mQJBEyRPTOQtGq65aKIiiKjF4jIBAliYUdT+3M1kCVdsbP1l51HSxolzugH1OwHMqgcNVge077HcnYf5R+H86zqjZXTxurReBafpsacAbmP7zu6ec45AKeAvGMj+NIB8xyYev5zRw5hQ8TtmAi5ofy6kkf8TzafEcuogq4OMx1HIb+/wCtawVylN3A1NZAJ2RSrCykrzvKyDvrEactN9DJ3+lFhaPC7aXLYYrO4lhvBImDpy3r3HDLO2fbsqGmJIzI+6rPcQYlRuW2a8UVsirbUgBUOpZx+IfyirTqbjW7Nh0gNGwHU9R4LrUPVqVi2vVpa3Oe5uXOEANYf6SObirBg7q+G8PMNbWD/wCOUz71sLeszLH/ABaPpH7rT1zh7sPto8WvdP8A+WofJZ3GMc1pfv7YYEHLcTk3LRtuu9c/iLyKZZcsBB2cOR8jt8V1OH8EtuKE+o1S1w3ZU3jqHN3HLbzhc4BxC3eYglswgjNC6/ygHXzqnwa3tNc5LhtMD4AfNR8b9HrvhtIVHkOad9IOPMkYnktbF4We8vi5jqPTr510OK8KbctNRmHj5+H+V5ynU04OyTVpnkQYIO4rxVSm+k4seII5KyDOyss3sjSdjofLof0966/BL0UK3Zu9l3yPL7KOq2RK069uqqKIkjxEdsLIUyQZbYaAGB13FVTdjtxRAPPPLA+e66w4S/1B16XCBEN3OSRJ6bGOqqw3Fc/aZVnJIADAsYJHh5AxprUdO97TXpbOnkDk56cvirF1wP1cUe0fHaRJLSGNkT7U5IBzgLi8UYo7ZBNskPL6CBJIYKZ6RA1msC9cWOdp9k5zjHQxn4Ld3BKTbinSNUkVQCyGyTJgS3UI6gyRGU3axR7IXHUrpJXcjy03NWGVj2PaPEYmNyubWsgLw2tF4dmA72QepzsBn4SkzxgdibuUjv5QCQNc2XU8utVvXx2Bq6ecQfOM9F0x6Pv9fbZ657mouAnGmcDn0G0ruK4qURXyZgRJIYR6KY7zdBpWat6abA/TIImQceQ6n4LWz4G25rvo9ppcCQAWnVgTLhPcaNiZOSpDio7XJl0zZM0/iy5oiNo5zvWRejtezjExPjE7LV3A3Cz9Y197Tr0xjRq0zqnecxG3OcLRq8uCiiLoukbcSXDf4ZVT76nnXnuJn9f24wML3fo8wGzzbGpk96T8FlEjkxccmO7Dkxnmd/evIv8AaK8zcz2z5EZOOmdvck8KYuXV9GHuIP1U/Oh2C6F8O0s7etzhzD/4GR8nfIpbiuDF65bU7AMzemgA+dZa7SCV0eC8Rfw2yr12e04ta3zhxJ9w+a0kQAAAQBsBWi83VqvqvL3mScklSotEURLXMOQS1tgpO4IkHodwQf8AkVOyq3SGVBIG0YI+RlZnqp4exlkkyx3PX9h5VpUqasDAGw/OZ5/ZYJSvEbOZ0gwxDBT56Mv1WfY1vQqaHSdufkcH5LrWhLrC4Z0LHfMgn4GPel8PjLzFzlJUEKF03BQMNtNS+pJkdIq863tmtY0u73M+eotO+ZGnAAjnMrmQFpYW4WUFhlPTUfQ6iufXY1jy1hkfnTC0KsuOFBJMACSaiW9Kk+q8U2CSTAHiUrg0LE3WmT4Afwr6dTuflyrY4wF1eIVW0KYsqJED2yP6n+fRuw5TJ5psmsAFxgbrjLzp4Bjmx/b9ovYDZGJiIgoVHUjf/wDK9bacLeKTRUYJGYOcq7QvqDKRov1aXe1p8NiJxI93SV6i3hLuWO0VT0VBlHzMmuoy2qtZpDg3wDRC1ddcNDobblzernkOPuAgfm6WuYO4PFbW4J3R2Vo8lYx/uql/DBTyKYPiwlp+Zj5rcN4bWw2o+mY/rAe2fNo1Z/7MJc3whgqbS6CHDADzz6pB9a5F7w9rqksHZjoQfjOW/NSN4RcPE0C2qOrHCf8A0MPxz7qyr3FYQPcyAOgcDMrAnu7Dlo/P4Tpzp/C2U2l4eJG0wQcbEKJnDrmo/Q2m73ggecnH0T+G+0LtbAt2QkBT3iFADNlWFB99Y+td+hXuDSADA0j3Dwgf68Ft/D7Oi/8A6itq8KYnoSCXRGPAwd9oVuG4siK9w53YqjMSF8JbKFAEREkwetT0QKcvcSXGJOPgFFe3BuAylTaGU2zDQScnckncmBnboE3Z48jGApmVH4T4nVOR27+jbGDExVgVQVzjQI/PBal+yrqVYSp0INb1KbajS1wkFYt7ipb1W1aRhw2ISGF4JaS32cSJJnZp5GRrIGk1TpcPospdnE5mefx8F2Lr0jva90LnVBgCN2xzwcEE5gz8gg3blnxk3Lfxx31/zBR3h5gT5U11Lf2zqZ15jzA3Higo2vEf5DRTrf2T3Hf9pce6fAmOhlV3Lql2Kkd6CIjXQajry+VeU44Wm61N2IGev5hc4U30yWPEEGCDuCkeMlsgC5oJgkRtB0M7A7SKo2jWFx1xtsZ/MKekGkmVscHuTZSZzBVDZt5gb+de7sbhlakCzlj4fmFQrN0vKcq4okrewk3bdyfAGERvmjn7VXfQ1Vm1Z2B+a6NG+FOxq2un2y0z00zy8UuOHPnZ+0GbIUSEiATMsAdTttFQC0qB5fqExAxtJnP4FfPFrc0W0DSOnUHvl0kkNiASJAPOdR5AqFvhTdiLRdSAwJIUjMAZYN3jJJ3Natsn9iKTnCJHLcTJnO56qSpxuj68bxlN06XAAuBDSRDY7ogNGw+aefCKbgud7MBA7xjnuux3q26g01BUMyPHHwXIZf1WWrrURpcZOBPLnuNktZwDJbKq4zZywJWRqSYInz3BFQU7V9Onpa4TJORIyfzmr1zxSjc3Iq1aZ06AwgOg4ETMR7iCEt/0QiytoXe6AQ0qDMnMWXmp3A3qE8Pd2LaIfjnjxmR0PxV9vpHTN6+8fR75MthxEQ3SGu3DhsTgGecYTDcKBvC4SIBkACCTGXUzBHtPnUpsga4qk7Z8ZiMn/E+KqN445tg60DTLgQTMiCZwCJHT2tPOJWjV5cBFEViWbpEpw61iR/eO1sH072ulee4mHdvhgOBnC9z6PvpCzh9y6mZPdAdHnhZF5WVytwANJPd8O+oHoTEelef4hY1LZwcdnZB8+XuXl6r2uqv09TvvukcZ3XS5ynK3odp9DHzNURkQutw79e3rWvMjU0f8m7x4ls+ceS7YE3bh6BVHyzH/ANh8qHYLS5Ojh9Bg/qL3H46R8NJ+KbrVcpFERREURFEWXxpnDWSsxn1iNyIWZGg1I9xV2zFEh3afOdszEc9o966fDhqp3DRv2Z6cnNJ+ABOM4VOIv3rRD5VhwO0IUkIdBmgNJgaH0HQ1cpUrWtNPUe7OnIlw6TECT7PvB3C54DSrkv4guO4ApyyD+HfNBBMnblA+tROpWQpmHkkTB67RjEc+cnfwSGwr8X94wtDYQbh8uS+5Hy9a5owJXWsYs6JvXe0ZbTH/AC2LvJoOP+Xkn7VotoIjmTt/U+VdGw4XVuzOzev26rhPqBqhi8K6IvZyzSZIiYytlAzSAM2QHymvVWnDado3uCXf3c/8clG14ce8gYjEyx7OApMCR3xAjWdD4oO201fl/RNNPqu/xGJzEFEjMgkSZWO+0SI121pL+ixppxuqlv4sKBkVmC6tESR5B+eo8oB1mBiai2ikTv8AnwW1Uyrql7SqCwVZAPIdPKoxTY3IaJ8lYddV6g0ve4joSSFlYXil3IDctEmGJVVg6FANMzDXOYGYyNdNRWoqOjIR1JswD+Z+yvtY83Ha0bBiWVixGWBAPKTObQRqCDzMbBxJiFqWBo1alpLbAkgATv5wIH0AqSFFJUqLCybzYhDcKhrs3VCq2WBbyrmIiD4i+87VEdYmM5U4DHROMfNVnGYoFAbanMQCQp+EkjxmPUzHQzTU/GFnRTMkH8+CzMAjdq7G3lVXYdApJkRrrvr0PyHkeK2vtPpjAOfAnl4/Reg4gRUtaNasf1SAN5LmAYc4cjyB/qGYxJb4kwyqYDd7bvaiD4coJnntsDXKtgdRExjfGMjeSB4brlUskp3h10DKRGVgBoZH8sHmOXvXW4LdGjdGi7Z37j77KvXbv4LVr2SqIoiKIiiIoiKIiiIoiKIiiJXEXcKD99isVaf4bROWOR0U615vipp9v3nEYGy+hejTbo2P6VJjhJy7f9wp3rCugCyBumbcfDPnGh967FS2Zc2wpu2IHuwvD3LnC5qE76jMbblZd63nVkOh1U+R6j8x7V4GvQfb1TTfuFbs7o0KzK7MlpBj6e/YpHAYgh2V92MSPiVQI9xDD36VG4YwvRcWtKb7VlS3PdYJg76XuJn/AMXS13TB2K1K0Xl0URFERREURKcS8IPR0J/8hWzd11eDjVXdTG7mPA8ywpm4gYEHYiDRjyxwc3cLlBJYbFZbUvqyd0gc22AHqdqlr0wKpDfZOR5Hb4c/FWrW1dc120mmJ5nYAZJPkJJ8lfgrJVSW8THM3r09AIHtULipuJXTa9UNpfy2DS3yHPzcZJ81q4G3Cz8Xe+f9Ir6Bwu29XtmtO5yfeuHUdLkxXQWiKIiiIoiKIu0RYmE4je+7DWmbPu+XJlMSwKnXQ7HnHzia92MKw6mzMFTwfEbs21uWml2IJUGFGQMC0jSSSKNe7AIWHU25LTt91r1KoEURZ/GrdxkXss05u9lMGMrfzr+LKfFy57HSoHEY/P2UtItB7358ikWxeIN3sYiY7wAaFjV5GgMqQAQJLeWtStVqF/Ys3O56Dr59F17K1t2UTeVxLBIDdtb+Q6wJBcZ2xuVsWMKqpkA7vnrM7kzuTVllBjGdmBj83XLurqrc1TVqmSfgByAHIDkFhcVslWCEOUO0BDzGhDKZjU15K8sPVKpcw4OQTPjOQR4b9VYt3gicT700sAJMxKjUa7jkK5lmAbtmr+4bea1qbFbNfRVRRREURFERREURFERREURFETmFONy/9u+FCTtdzZp57DauBxLte27sRHNe04F6l6p+sHl0n2YhJJcza5g5kyw2JnUj3rtW7w+k0gzheSugBXeAIycdMpXH2JGdR3l3HUdPXp/Wudxew9aoy0d5u3j4fnNaU36SsLiVoA9oJykd4ruI8LjrEmR0NeIE+yd16/g1257PVcF0nSHey4O9umemqAQf7huJTWCxGYQ3jXxD8iPI7itCIXM4lZCg/XSzSd7J/dp6ObsQc8+aZrC5yKIiiIoirxFkOrKdmBHzrIMGVPa3DrasyszdpB+CXtX3UZXRiR+JYg+ep09KyQOS6Naztazu0t6rWtP9LyQ5p6YBBHQ9N8pZsOz3M4QhQQcrEDOwETpMQI8j9anbUYWhj/cRyG8RzEk+I8dls59OxoFtKoHVHyCWyQ1nQExl3PG2OabOMgd9HT2zD1lJgesU9W1fy3B3yPwMT7p81xo6LV4XeD21IMjkeo5GvccLfUdas7QEEYzvjbdUqghxTVdBaIoiKIiiIoiKIiiIoiKIiiJfH4ns0LAS2yjqx2FQ3FbsmFwEnkOp5K9w6z9brimTDd3Ho0e0fcPmuYDCdmuursZdup/YbAdBWLej2Tc5cck9T+bLbiN961U7ohjcNbyDfudyeZTNTrnqN0AiDzqOq1j2lj9ishZGDzm4FIHcMsdwRBAjzn8q8nwzh1WneAnZvv5EeW+3Mc9lYe8Fq2a9gqyKIiiJTi+LNmxduASURmA1MkDujTXUwK1qO0tJW9Nut4b1XkF4/ixlRj3lOVybcMx/iLSg7ZdbVyYA0k8xpU7Wpt+bj6FXuwpHI/f/AIn6hMv9rrvfK2lIVXf8QJCoWCxrDGIg6iRIBEVv6w7MBaC1biT+SjD/AGjvhgtwKJLAsykKkXbqqWG/hRPxfjHvgVnTn8yUNuyJH+TgfdeusPKqdNQDpMbcpAPzFWwZCpEQVOiwiiJe/h8Mxm7gcRfb47efLHId1gJFeb4o1hr95hOBsvoPo1UuW2UU67GCTh0T8wVRgWi465cgbvBPhI0ZfYZfrT0fuJ10TyMgeHMe76rxd+P1nGZyc9cnPvT9ekVJZ2NwsSwEqfEv5kDp1Hv1rzfGeFGoTcUd+Y6+I8f3897NCsWOBBgjY9CsR7ZRhlJkf2RJ0Ybm2T7SP6GvLAyF7OlXp3dAvqAaT/NA3a7YVWjyMPjHUZlaWGvh1DDn8x1B8xWhELzV3a1LWs6lU3HPkRyI6g8lbWFXRREURFERREURQvPCk9Bp68hWzGF7g0c8LC08LZyIqjkI/c/OvplJgpsDByEfBUiZMq2t1hFERRFW+IQMFLKGbZSQCfQbmsSJhZDSRMKTXACASATsCdTG8dazISEWbqsMykMDzBBHzFAQdkIIwVxLqkkBgSpggEGD0PSgIKEEbqdFhFES/EMYtm2ztsOXU8gPOobiu2hTL3cle4dw+rf3DaFIZPPkBzJ8l5v7M4psRedrjTlOdV5SRln2HLzmuHwyq65rudUO2QOU7fIfvK936VWlPhdhTpWzY1dwu5x7Uf8Akck9BGxXrK9EvmyKIoXLKsQSoJG0iY6xUb6NN5DnNBI6rMkKSIAIAAHQVs1jWCGiAi7WywiiIoiKIvLY37TvazXGUMi3LyG2JDgWlZhcLTs2QfhGl1NetZ1ctz5/L8+auMtg6ADmBnlnl+dCmr32lyXRbNsE6Fir5lALsghsoGmWSGyxOk1sa0GIWgt5bqB/I/OqSt/bUEkdiYALE5/w/ckFQVBMjEKYMbfLUXPh+Y+6kNnHP8z9l62rKpLlERRFIXWG3Ekwv+GVUn/Nqedee4mT2/txgYXu/R5jTZ5tjUye8CfhssS651IJZlOYE7sJ3/1CfmedcBhqWV217us+YPP4fNeXuhqqvERk46Z29y2EcEAjUESD5cq9+CCJC5i7WUWRjsGB3SJttt/KenlrseW3SvH8a4b2Lu3pDuncdD9iuhZXlShUFSmYcPyD1B5josmzcNt2JMgEB/MHwXP0Y/y+VcI5C9dXo0763ptYILgXU+gcPbpA7wY1UxymFsA1GvIEEGCiiIoiKIiiIoig4kovxMPp3j9FNX+F0xUu6bT1n4CfotHmGlbFfQlTRREURFEWRjOFk4lbwuBZFtSpAJbIzvAnrnPmMsionM7+qfwKdtQCnpjr84Wbw37MsoGa/wBqAXAJBOhsizE5jrKlj5k1G2ies/6hSvuAThsf7lNX+BMbGHsJeyNZVZKyMwC5cwAaRrqJnWtjSOlrQdloKw1ueRMrQ4Nw3sEZQQc1y4+gjxuWA9gQPapKbNIhRVamsg+AHwCfrdRooihdtKwhgGHQifzrV7GvEOE+alo16tF2qk4tPUEj9lk8C4dbUvcVYbPcXSYChsoET/LPua51ha02F1Rogy4e4GPovSekHFrqs2nbVHS3RTdmJ1FuomYH90eQHitmumvLIoiKIiiIoiKIiiIoigbKyTlWSIJgSR0J5isQFmSorhkEQijL4e6NOsdKaQs6j1XFwlsbIg9FHl5eQ+QppHRNTuqurK1RREURTSxcOq8OtYkf3jm2D6d7XSvPcTBNfDAcDK916PPpizh1y6nk90THnhK4zCljJhHE7bA81j4ZH0q/c2DLug1r8EDBHLH7Lx1Z4bXeWmRJ380vwu5Ga2whlMgeR106iZHyrHC+0p0+wq+0z5jkR4cvcoqkEyE/XTUajcthgQdQRBrDmhzS12xWV5Xi+INlkZhJBKN5qdQfpPzFfPru0db1nUjtuPLkvaejtp/EqFa11QcOb4OEifLMH3HkreE4lT3FMrqUPlOqxyKzt0Iqm4Hda8dsazYuKgh2GvH/ACjDp5h4G/8AcDOVPj+Fa7hrttPE6kDlr61tQeGVGuOwXnqTg14JWBZ4Li7Yufem4WuAlwQpZRaZQAMwiGycxMc9jaNei6MRA235/aVOalMxiP8Aabx2CxTdqAxKtbYKM48ZtqM0R4SQYXkZPPTRj6I0z16cp/P2WjXUxH5zV74bERegtmM5G7QZcsrCqv4WgMJ7up3O41DqXd+359VjUzC0OFW7i24uTmzPEnMQpYlATrJC5QdTtuahqlpd3fD4xn5qN5BOE5bE3LfkSf8AaR+tdTgTNV4D0BP0+qhqnurVr3KqIoiKIiiLN41whcR2Ibw27mciSCe46iGUggguDI6VHUp64lS0qppzHMfULHwf2VuW8wW9CZHVUGdVXM7sICsNg669UG1RNoEbFTuuWu3Gf8BXv9n7pVR2+oRVJl++Vui4zN3pGcAgx8R5aVnsnRv+T9VqK7ZnTz+kfJOcL4VctXnuNdLqygBJYxoo/Ex2ymOffM1uymWuJJWlSq1zQAFr1KoEURFEWfw45bl22fizr/lbU/7s3zqnbHRUfSPWR5H/ADK7XEgK1tQu2/26Hf8AczA+LNPw6ynLt8DTUnoP+ae9YvOI0LQTVOTyGSuTTpOqGGhUDEMTAyA+pYj20rz1X0nd/wDTp+RJ+g+6ttsSd3fBSzP1U/6SPrmNRD0nrTlg+a3Nh0cpLiY8Yy+e4+fL3iu1Zcct7iGuOl3Q7e4/6KqVbZ9PcY6q+uyoEURFERREURFERREURFERREpib+EVovYvE2X+C2WyxyOinWvN8VNMV+84jA2X0P0Zp3brGaVFjhJy6J/dM24gZZyx3c28cp84r0FH+W2Og/ZeEu59Yqat9R223KOzE5oExE843it9ImearqVZRFEWH9p+G9qEM5QGAYxyOi/Ux/qrh8dt9VEVgMt/Yrv+j3GBwyu+rp1EtgDbMg5+CyMLgxbttlH3tpsx5yNx81MetePLpPgV6q94k+7u2Gof0K7dI5aSYBk9WvAJk7eC3EcEAjYiRUS8RVpupPdTduCQfMKVFoiiIoiKIuIYe2f5oPuCB9YHvXW4JU0XjR1kfX6KOqJatavdqoiiIoiKIiiIoiKIiiIoiKIiiLP4vbYAXU8VuZHVSO8PXQEeYqjfNqBvbUvabPvHMfX3LtcIqMqF1lWMNqxB/teD3T+4PgVPC2sygggKdZUyWnmWgVxrbgDaju2rv1znGAZ6nf4QqlerVoE0dOgtwRzwmWsKQAVEDbTb0r0Lrek5nZlo09IwqMmZUDhvhZh5bj66/WuXX4BaVctBafD7bKdl1VbznzVblwDKz5rr813+U15+59HrillnfHhg/D/PuV2nfNOHiF5lMddTDrcRGe6fGOzKlW7MsVGRQSM4UazvUlICldua1/ZgbGdxqG8k8s8ttldNvQqnYR1Ctu8dxNvtR2JuZXIQ5WEiXhe6NdFUAj4xXorHiNOsxjXOGsgYxkxnCqPsaQI70D/X3+S9Wp0rqLkrtFhFERREURFERREUROYX+Ny/9ucKE/xc2aeew2rgcS7Xtu7ERzXtOBepeqfrh+qT7MQlGJnvEMebDYnmR5Heu5S/lt8gvJXMds+BAk496wcdxq4mIa0qBgvYkiGki4zK5zeFQgTNrv5Vo6oQ+AOnzWWUWlmonr8vuuYL7UpdfIlty2p/CAVARs6sSAQRdWOvpRtcOMAfn4Vl1sWiSfzP2Wc/2zy5me3FtSRoJZiEuXJHfhdLcc9+XKP1iMkY/wB/ZS+qTgHP+QPqvTQbltgylCZEEgx0PdPv1qWrTFam5juYI+Kp+ycLFvhiFuqJbL3k+Icx6jWPcc6+blulxYeRXouHXFN7DaVzDXGQ7+x8YPkdne48lTgMaqrlYwsnI0d0jkCYhSPDB5isOaSujxThle4rGrSEvIGtgI1BwABIEkuDvaBE4K1Aa0XmiCDB3RRYRREURV3jAn4SG+RB/SrNnWFGuyoeRWrhIhbKmdRtX0gGVSRREURFERREURV3b6r4mVfUgfnWr6jWCXGPNZiUu3EV/CGb0ED5tH0rl1uNWlPZ2ryz89luKTiqzj3/ALtY83M/IIR9aoH0kZqxTMeefh/lb9j4pzD3g6hhOvX5GvQUaza1MVGbFQkQYVlSrCKIkW4YAS1pmtE6kL4SfNDp7iDVQ2gB1UiWnw2/9dl2GcYc9op3bBVA5uw8AHk8d73GR4InELytXPdk/RqTdN5Nd8W/dZjhNXnUpnybUH7sO3l71z/qDjx2LgHMqVceoCnMR/prHrNRvt0yPKD+2fkn8Mt6hIoXLCeQcHMJ8JcNIP8A5R4pjC4xLglGDdRzHqNx71PSr06olhn86Kjd2FzaO012Fvidj5HY+4qvFaMsQpO7HmOnmfy38q896RikKYJZLj/UOXmec8h70s9WvBj6qxlnQ140EgyF1yARBUVulfFqOvMev717DhvpA1wFO5wf7uXv6ft5LlV7NzcsyEyDXqFSRRFC/cyqzHZQT8hNFs0SQFlYf7SWWAzE22JAysJ3CMNVkai4nuwG9JVl1nUBxkf7+x+C7b+0dhhKsTqm6svjYKpEjXVh8xSVg2dUGCOvTl/pdT7R2CFYPKtMGGmRkgZYmT2iQOeYUlDaVQSCMj/P2Ksv8esJozkGFMZWJhoA0AnmPSaStW2tV2w/Ar3TCvDXMHicQSARctBypB1A0Yf8Neb4oGGvlpOBsvdejbrpllpp1mMGo4dEz8E2B/Lk/l+H+X229q9BR/lt8h+y8Jdfz35nvHPXJz71mcRxgtXAEtB7txGYmQspajQtBkzcAA27x1FHu0nAyfp/tYYzU3JwP3P+llWcfgTa7QWALcoc3ZKBmYW8gnYNFy2NYGm+lRB9KJjHl5KUsratOrPn5/YoxHGMAigtbXKylx92pmFedOuUXBOx7wmhqUgMj8/JWW0q5OD8/L/C3OE3LRQ9iuRQzArlywwPekdZ196mYWkd1V6gcD3knaESOjMP9xr57xFmi6qDxPzyrLDLQl7uC1LIcrHfmrf5lmPfeqod1XXt+KEMFK4braNuT2/9r4keRkeCU/hLi+FQpH928A/6GUgf81rMgrsDiNlWgV6he3pUZqcP/uMcDt5+XJCcSZTDgHyPcb0hu63qDTSOS1q8DoVmdpQdHlNRnxb32+Tme/o/hsUr7aEbqdCPUVqQQuDecPrWpBeJadnDLT5H6bjmFfWFSRRE1wx+5l+Alfbdf9pFfQOE3HbWrSTJGD7lUqCHJuuio0URFERRFG68KT0BNYJgSsjdeLwfGFRbZe3BY5AVgksrLbeSY3diRzIUnyrwtWwNR7nMdMDUZ6EFw+QE+Jhdg2u4adhPyJHy38U3b4/bYW4VpuEhRpMgTrB03A6g71C7h1RpfJHd33+3++S1Ns4T4KgfaVAtvMjZ3RWyrG5YLlliNZP0NTDhNR9RzWEQHRJ8pn8/ZbG1MmDgFek4JcDWUcfjGfXz/wCAe1exsbYW1BtPpv581y67S2oWnknqtKJFERREURFEWfxbha3VMd25+FxofQkcj0qnd2ba7DGHcj+cl2+D8aq2FZurvU+bDkR1AOARy+GyweCW8QjsbwuuiHIVzTB01yk94R06iuRZNuWPJrBzmjETPy5hev4+eE3VBrLU02Pqd7UWgSM41Ad0k9ehErVtY+2oOV7YEyQzFCJOxUry2rmXXC6dWq6pTqtaOh7seELzDOG8RowzsHO6FveB8QRIPxVT8Qun7xVUWV0LEzmnTMswYH1B0mq7eCv0F5d3R/V9QDEj4eC6VK1pR6tUMXDstaCTpgTpdiJdnAmCBMStWwjLMlSsSIkQfKeVet4da1rVnZvfqaNsQR4bnHRePqOD3TELCwv2sDZSy5AxthQQxnOqneNpYCY86hub24o1SAwObE7wYHxmfdsr38McQYdtPyUr32nEAG1obd12JMrFtirAaSZ9PY1s7ijYbobJLmgjpqEjwKw3h75yYyP2nql7nFrNu6bLYZAtoZ5UA5FKFmYAqPh1gzqIBisW3FW1aYqFsAmBtvIHzny+U7i0ruaXa8zHntz96vTi2BA/sgvdBg2ogAkqII3+6kf5QeldNlRjxLTKiNC55n5/nX5qpuLYULdC4dYtoWUZVAcBVzDbu6Kg8wo6VtK2FCuS2XnJjyyY+qdsXsK93s+yTtASvgGykhZJA/ujA1jKPKiic2u1mrUY8+v+/mt60zKAqcRt4RRoLRRDHmJI0/avP8TJ7fD4wML13o+GutJdbGoZPek/RcB6NnHxH8X83vv713aP8tvkP2Xi7r+e/Ed446ZOPclsbgLd2M6zEgEFlMEQwlSDB5jYwOlbOYHbqNr3N2VDcEsGfu9GgkBmAkZYYKDCsMiagA90Vjsm9Ft2z+v5+FVYj7OYZ/HbzaQZd9e6Vk97U5XYZjrrvWDRYdwstuKjdj+y0MPhlScojMxY76sTJOtbhoGyjLid0licOUJYaqTJ6qTufSdfKem3l+McJe5zrilnqPqPspqdTkVWDXl1Ou0RRdARBAI6Gi3p1X0na6ZIPUYKzsTwoaG2SCNgWby2bddvTyrcP6r0dn6ROGqndNBa7chrZ5+03DXfI9CsDG8dxdu8lsINwIdfGOfeU6N9Pyq1To0nMJJ+HL3K1dcFs6tI17d4aPPueQJEtPg73Er0WM4eGLsWiQvMwMpJlhMHeddqrsqQAPzK8k18QFVh7DqJ7bPKkMZmQQ2VoG+WZjpm3gR1eG34oVS0iGu+R6/da1IOYWxh8FcDKTdlQSTqdQYjnHtsJkV7MNO8qoXtIOFpVIokURFEWd9ocWbeHdlEsYVRBOrEDYeRJ9qhuKjWUySYU1vTD6ga7ZYbcUuW+69kllXMSp03IUDfWAJiYJG+9eFbZ0qg1MfAJjO+wnp7tpA9y6IotdlrsKu/x4rB7FyCoMAaj+0za8/7PQaeIda3Zw4OxrAMn/8AmP8A9vHYrZtsD/UPyPurv+t5biE2mIFwoI11OgMxGzE6E7Guhwa2bTuA4umW7efzxHQKJ9tqb7XKVpcO40zutt7ZDN2moDAAK7KsyOarMg7nzr1sqtVtg1pc04x8wJ/dbNFURREURFEQTFEVRxAyZ17ykAgrBkHYg7azUVxWbQpOqO2AlbaTq089lW2IbfIAPNo/IEfWvPn0moTDWE/D7q0LGqen57lwXtmZPRh3o+gPyrel6Q2r3xUaWnqYMfULJt7imwtBwdwCc+YxKvZVdSDBVhHkQa7/AHajOoI+RValUfSeHsMOaZB6ELNw2LNv7l1Zio0bTvJsGMnfkfTzrmm8Nq3s3tc4t6CZbyO/uP8AldfiVBleL6hAa894f21NyPI7t5RjkoPgLDZT2MZYylQhAy6LGpGkCPSubW4rw65b3nOaYjEgx7pCqNF2wy0/NWWsEhBDWliGAlQJDmXEdCdT1rzlzVDKk0KpcMGTIMjb4cir1GpVI74hVY652du9cW0LrqZVNJYhRABjkCfrVemZc1pdAW7Dkief0CzrCNcFm/at9mzqFuoMhAAPgaRoBLyABM67Cupb8RrWbnMDpEznn9c45rNzbucA18jmPfsfsrsOb7o0WLVslcuiAnRjIPegiAoy9WmeVextrn1ikKjNj+Fcl8MdDnGR4rYwCsczXLaqwY5SAJgxJnXnOvOJgVbbPNV3nkCn0sudV4dbxI/vGZAfTvCdK4HEwe3wycDK9t6PPYLOHXJp5PdAPxwqcU7KrHIM4BORdpH4RHKdK7tORTHkP2Xja+k13wcajk+e689Z+0NyELIsFXYwPFlAIVcziDqQYz7etRiq7H5+fNbmg3MHp+bfZOnjDl8i2u8HysC2miliQY20ABjWGGkVv2hmIUfZCJJSr/aYm2zpZJylQcxIjMygHwzpnltog7xWprYkBbi370E/n5sp4v7QkKxS33g+WHMT3lBgDUmGmNIiaOqmMBYbQzkqy59okGaFLBcssDoZ3y9YOnmQRI57GsFgUClMTjGUqy2mhysqCDGYE6CBGiEnXc864PEuFNrE1aQhx5cj+fnVSUxGCdlVY40GYKUynSZbaULiAQCdoO0ExXmX27mTPL7qfs8SCuPxqMsWySxUAT8TZemy/iP4fOsChvn8/wA8uqz2fj+fmyewWK7RZylfI+YDD6MPeRUb2aTCjc2CryokGNRsa0WRUcGloJg7jkY2kc4VeJs51KzE89/PastdpMrAMGUlf4aWhi3eA0CjIJhwSNTE9p5+HnUrasYjHx6fZbh8YT2AZ7SgTn5sNtTqck6ATMKfmK69hxp1v+m8Szl1A+qr1aYcZC0rWMRp70RuDoRO0g+h+Rr1lvd0a7dVN0qsWkbqDcRt8mzf5QW/9dB71FV4la0/aqD3Z/ZZDHHkq24j8Ntj5khR+p+YqhU9ILVvsyfdH7rYUXJc3GchnAUjZQZA6mev6V57iXE3XhAAho5eP5spmM0rtctSIoi7YWbiD4Zb9B/7H5Gu5wChrudf9o+Zx91FVMNhale1VVFERREURFEVGMw5dYDsmsysa6EQQdxr+VFux+kzErFu/ZK02hd8uVUC90iEXKv4dSN5PWsQrYv3jMCZJ58zldH2TtDL3nhc8Du/jDA7Lyz6f5RWjqLHbgLX112TAzHyj7Lj/ZO2VdRcuLnyyRlnu7alfl0gAVC6yolzXRkbdM742yt28QqAgx+63cPZyiJJ1mT/AEpZ2jbWkKTCSPHxVOo8vcXFV4zBi5lMlWUyrCJEiDvoR5VvWoCrBmCNiFcsr99rqbpDmPEOa7YwZG0EEHYjISOYr/bWMx/vLahp8yo7wPpPrVQiMV6U/wDICZ8xuPmrj7C0uD2lnVDf+FQ6SPAOPdcByMg+Erj4+0ozBnEbq4f5HONPmBXFveHWLqJ7HuuHXV8DOynp8M4k1whusf8AFzXT5Qc+5PWbalczZWnUnQiNxHkP0rs8PsKNvbgQCSMnr7+g5Li1+0dVLHg6pjSd/KF5HhvDMV2QuWzFx8x1bczILa7GWiDPh2ExRHDGXLO1Ikkn3iZ+YXp+JcRbTreq1my1jWj/AJNOgAgOB2DswZG+JT7YjF2Vh00DSbi98ZZOYlZnYA7GJq3S1WdPQWQ0c25Hj4/uqDOH214//pask/0v7rpnAB9k8uY8kle+19xXjKrRlmIy7nMA0yRljWJzeVR1uMU6fs97y2XTsfQ27uP5g7MTGd/ONj8frHqbmJwv/wAmNxFlo8Notljke6pEmqnEn0nVp1nYbbLp+j1C8ZaaW0Guhxy8Z+ZCquYtkwOKvCM9jEGykzBUFRLa6nU60HFKzKRiMGFsfRqzrX9Nji6KjdZzzMnGNltPaAx7Yf8AAMN2vnmmN+nlU/8AEq3a6cRErmD0ftDZCvnVr074iPJZGHxjNhMFeMZr+IFp94y52XuidDAFRDitfQ12MmNv8q9U9FrJt1XpAuhjNQzzgHOE5feH4ko2wqK1v1Kljm66jyrY8UrS8YwoGejdmWWpl36hIOehjGEWHm5w1TtirbNc9QgYZemp86DilaWDGVh/o3Zhl04F36ZAGfGM4SeIxrDB4y8Iz2MQbSbxlzKNROphjWp4rX0OdjBjb/KsM9FrJ13Qokuh7NRzzg7Y8FriyP48Yf8AAcN2vnmmN+nlUv8AEq3aacbSqP8A8ftfUjXzq16d8RHkvOKivhsHiyii9exAtOwH4CWEDnOgrm3NY3VJpeBJO4wV0j6NWjLqtQBdpYzUM84G+PFaWJwyrd4igmMLaV7fqbebvdRPpVM2VPU8ZwMfBQU+A2rqVq4zNRxBz/yjGFCzYBbhoO2KVjc9QoIy9N/OsCypzT3zusv4Baht0c/pkRnqTvhK4nu4XHXR4sPiOzTplzqveHMwTWptKYY92cGPmp6fo5aOubekS6KjNRzzgnGFqrw9P4+3h9ezbDdqddc0kb9NNql9RpdqG5iJVE8FtvUXV86g/TviPgsew84HDXz47uJFpumUlth17o1qIWlPs2uzJMLoP9G7MXlWhLoazUM5nHh4rQxGGVb3EbYnLhrIe31ns83e6ifStzZU9TxnA+iq0+A2rqNs8zNR0HPLVGMKi3hEZuGSoJxQbtDzEBSAvQd49aC0Z3BJ7262d6P2oF0c/pRGes748FTiTlw/ELg8WGv9nb6Ze0C97qYPlWps6el5zgqan6OWjq9tTJdFRknPPTOMLUtYBDj7GH17O5hhdbXXNLbHpoNKkFjS7UNzESqTuCWwsalfOpr9IziMeCxrF2cBYxB8dzEi03TKZ2HXSohaUzSDszK6D/RqzF7UoS7S1mrfM/BaWKwqriMfbE5cNh+0t9c3Zhu91EnyqR1lTDnjOBKp0+A2rqFvUMzUfpOeWqMYVVm0COGk/wD9RbtPaIy9N/OtRZU4ZvlSP9H7UG6Eu/TiM9Z3woXD2driVxfFh7qpbn4cwWG67k+pNX7Wu6zp1BTjB5o30as6la2aS6KjSTnwnGFq2UBxuGsHwXcMLrdc2ux6aVfHE63aNbjIlU3+j1oLOrWl0tfpGcRjwWQce38CMRAznFdlzjLrynfzqL+LV+z1Y3jb/Kv/APxWx9dNCXRo1biZ+C1bwjF4yz+CxY7ROubKDqeYk1IeJ1tbm4wJVFvo7aG1oVZdL3wc8pO2EnYxBNvhzGJxTlbnoGju9PrWo4rXhhxn86qw/wBGLIVLpsu/TEjPhzwi9iCLfEW0nCuFt+mYjvdfpQ8Vrw84x+dUb6MWRqWrZd+oJOfDlhO2kBxWDs/hv2O0frmyk6HkJFbjidbW1uMhVnejtoLavVl0sfAzynnhZC8Qb+AbEQM4xPZc4y6cp313qH+LV+y1YmY2/wAroH0UsfXRQl2nRq3Ez8FsX0AxmKsDwWsN2q9c0Dc9NamPE63aObjAlc9no9aG0pVpdLn6TnEfBZuExZaxw+4QM2JvFLm8QLhXu66GB51GOK1y1hxk/XzVur6L2Ta1ywF0U2gjPPTOcK+9eIXiREf9qVFv3mc3XbyrJ4rX7+2FGz0Zsy61Eu/Umc/thXYY5sRw+2fDibHaXOubsy/d6CR51sOKVtTBjI+ijqejlm2hc1AXTTdAzy1RnCzL3EGGAvYgAZ7eINpd4y6bid9ajPFq/Zl2MGPzKuM9FLE3tOhLtLmatxM58FtX7QGOvYf/AONMKbo65gQNT012ipTxKt2hZiIlc+n6PWhs6dxLtRfp35Z8N157DYa02GwFw2rebE3+zuACBl7Qr3ROhgedURcAtYdDcnp4+a9G+zqMr3FIV6kU2SCXAmdM5MSf3WreuZf+pAAf9oE7L3DTm67DaKufxSsNcAd3bC4jfRuzd6qSXfqzqz0jbHj4qdg5r3DrZHdxVkvc9ezzd3oJ6zQcTrFzAY7w6eC1d6OWjKVzUBdNN0DP/KM4XmeJ8JsvgsTiMgS5axJtLk7qlQV3Xae8ddK5dctqML9IBBjGPkvXcPfWtrqlbdo57XM1d86jOdjvGOcrd+0XHn4ddGHw1uyLeUP3kky2/hIHLpUtzclj4a0DyELncJ4Sy8odrXqPc6SJLp/eV//Z"/>
          <p:cNvSpPr>
            <a:spLocks noChangeAspect="1" noChangeArrowheads="1"/>
          </p:cNvSpPr>
          <p:nvPr/>
        </p:nvSpPr>
        <p:spPr bwMode="auto">
          <a:xfrm>
            <a:off x="155575" y="-738188"/>
            <a:ext cx="2895600"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290720"/>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2" grpId="0" animBg="1"/>
      <p:bldP spid="13"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9" name="TextBox 8"/>
          <p:cNvSpPr txBox="1"/>
          <p:nvPr/>
        </p:nvSpPr>
        <p:spPr>
          <a:xfrm>
            <a:off x="1066800" y="838200"/>
            <a:ext cx="6858000" cy="369332"/>
          </a:xfrm>
          <a:prstGeom prst="rect">
            <a:avLst/>
          </a:prstGeom>
          <a:noFill/>
        </p:spPr>
        <p:txBody>
          <a:bodyPr wrap="square" rtlCol="0">
            <a:spAutoFit/>
          </a:bodyPr>
          <a:lstStyle/>
          <a:p>
            <a:r>
              <a:rPr lang="en-US" dirty="0" smtClean="0"/>
              <a:t>Identify the following image and give the larger significance</a:t>
            </a:r>
            <a:endParaRPr lang="en-US" dirty="0"/>
          </a:p>
        </p:txBody>
      </p:sp>
      <p:sp>
        <p:nvSpPr>
          <p:cNvPr id="5" name="TextBox 4"/>
          <p:cNvSpPr txBox="1"/>
          <p:nvPr/>
        </p:nvSpPr>
        <p:spPr>
          <a:xfrm>
            <a:off x="5562600" y="1371600"/>
            <a:ext cx="2714625" cy="4616648"/>
          </a:xfrm>
          <a:prstGeom prst="rect">
            <a:avLst/>
          </a:prstGeom>
          <a:no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t>This is a portrait of </a:t>
            </a:r>
            <a:r>
              <a:rPr lang="en-US" sz="1400" b="1" dirty="0" smtClean="0"/>
              <a:t>Eliza </a:t>
            </a:r>
            <a:r>
              <a:rPr lang="en-US" sz="1400" b="1" dirty="0"/>
              <a:t>Lucas Pinckney</a:t>
            </a:r>
            <a:r>
              <a:rPr lang="en-US" sz="1400" dirty="0"/>
              <a:t> who as born in Antigua in the British West Indies in 1722 and emigrated to South Carolina in 1738, after her father inherited three plantations. Drawing on the knowledge of slaves and overseers from the Caribbean, Eliza Lucas </a:t>
            </a:r>
            <a:r>
              <a:rPr lang="en-US" sz="1400" b="1" dirty="0"/>
              <a:t>developed the planting and processing techniques for Indigo </a:t>
            </a:r>
            <a:r>
              <a:rPr lang="en-US" sz="1400" dirty="0"/>
              <a:t>in the 1740s that were later adopted throughout South Carolina. Many of her writings still survive (especially her letters with husband Charles </a:t>
            </a:r>
            <a:r>
              <a:rPr lang="en-US" sz="1400" dirty="0" smtClean="0"/>
              <a:t>Pinckney) </a:t>
            </a:r>
            <a:r>
              <a:rPr lang="en-US" sz="1400" dirty="0"/>
              <a:t>and </a:t>
            </a:r>
            <a:r>
              <a:rPr lang="en-US" sz="1400" b="1" dirty="0"/>
              <a:t>show changes in the personal nature of diaries</a:t>
            </a:r>
            <a:r>
              <a:rPr lang="en-US" sz="1400" dirty="0"/>
              <a:t> as well as the </a:t>
            </a:r>
            <a:r>
              <a:rPr lang="en-US" sz="1400" b="1" dirty="0"/>
              <a:t>ascendency of romantic love </a:t>
            </a:r>
            <a:r>
              <a:rPr lang="en-US" sz="1400" dirty="0"/>
              <a:t>during the </a:t>
            </a:r>
            <a:r>
              <a:rPr lang="en-US" sz="1400" b="1" dirty="0"/>
              <a:t>18th century</a:t>
            </a:r>
            <a:r>
              <a:rPr lang="en-US" sz="1400" dirty="0" smtClean="0"/>
              <a:t>.</a:t>
            </a:r>
            <a:endParaRPr lang="en-US" sz="1400" dirty="0"/>
          </a:p>
        </p:txBody>
      </p:sp>
      <p:pic>
        <p:nvPicPr>
          <p:cNvPr id="8" name="Picture 2" descr="http://3i5l7a3z22cj3ekuoz27ji2k.wpengine.netdna-cdn.com/wp-content/uploads/2012/09/Eliza-Lucas-Pinckne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4114800" cy="4114800"/>
          </a:xfrm>
          <a:prstGeom prst="rect">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249686"/>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20621" y="914400"/>
            <a:ext cx="3302758" cy="5029200"/>
          </a:xfrm>
          <a:prstGeom prst="rect">
            <a:avLst/>
          </a:prstGeom>
          <a:ln>
            <a:solidFill>
              <a:schemeClr val="tx1"/>
            </a:solidFill>
          </a:ln>
        </p:spPr>
      </p:pic>
      <p:sp>
        <p:nvSpPr>
          <p:cNvPr id="9" name="TextBox 8"/>
          <p:cNvSpPr txBox="1"/>
          <p:nvPr/>
        </p:nvSpPr>
        <p:spPr>
          <a:xfrm>
            <a:off x="1066800" y="8498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i="1" dirty="0" smtClean="0"/>
              <a:t>Describe recent theories on the origin of “red” as racial category</a:t>
            </a:r>
            <a:endParaRPr lang="en-US" i="1" dirty="0"/>
          </a:p>
        </p:txBody>
      </p:sp>
      <p:sp>
        <p:nvSpPr>
          <p:cNvPr id="12" name="TextBox 11"/>
          <p:cNvSpPr txBox="1"/>
          <p:nvPr/>
        </p:nvSpPr>
        <p:spPr>
          <a:xfrm>
            <a:off x="1066800" y="19050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i="1" dirty="0" smtClean="0"/>
              <a:t>Indian Slave Trade</a:t>
            </a:r>
            <a:endParaRPr lang="en-US" i="1" dirty="0"/>
          </a:p>
        </p:txBody>
      </p:sp>
      <p:sp>
        <p:nvSpPr>
          <p:cNvPr id="15" name="TextBox 14"/>
          <p:cNvSpPr txBox="1"/>
          <p:nvPr/>
        </p:nvSpPr>
        <p:spPr>
          <a:xfrm>
            <a:off x="1066800" y="30596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err="1" smtClean="0"/>
              <a:t>Metacomet</a:t>
            </a:r>
            <a:r>
              <a:rPr lang="en-US" dirty="0" smtClean="0"/>
              <a:t> or </a:t>
            </a:r>
            <a:r>
              <a:rPr lang="en-US" dirty="0" err="1" smtClean="0"/>
              <a:t>Metacom</a:t>
            </a:r>
            <a:endParaRPr lang="en-US" dirty="0"/>
          </a:p>
        </p:txBody>
      </p:sp>
      <p:sp>
        <p:nvSpPr>
          <p:cNvPr id="14" name="TextBox 13"/>
          <p:cNvSpPr txBox="1"/>
          <p:nvPr/>
        </p:nvSpPr>
        <p:spPr>
          <a:xfrm>
            <a:off x="1066800" y="3071336"/>
            <a:ext cx="6896759" cy="738664"/>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t>Native leader during King Phillips’ war </a:t>
            </a:r>
            <a:r>
              <a:rPr lang="en-US" sz="1400" b="1" dirty="0" smtClean="0"/>
              <a:t>who </a:t>
            </a:r>
            <a:r>
              <a:rPr lang="en-US" sz="1400" b="1" dirty="0"/>
              <a:t>adopted the English name "King Philip" in honor of the previously-friendly relations between his father, Massasoit, and the original Mayflower Pilgrims</a:t>
            </a:r>
            <a:r>
              <a:rPr lang="en-US" sz="1400" dirty="0"/>
              <a:t>.</a:t>
            </a:r>
          </a:p>
        </p:txBody>
      </p:sp>
      <p:sp>
        <p:nvSpPr>
          <p:cNvPr id="13" name="TextBox 12"/>
          <p:cNvSpPr txBox="1"/>
          <p:nvPr/>
        </p:nvSpPr>
        <p:spPr>
          <a:xfrm>
            <a:off x="1066799" y="1905000"/>
            <a:ext cx="6896759" cy="954107"/>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t>In </a:t>
            </a:r>
            <a:r>
              <a:rPr lang="en-US" sz="1400" b="1" dirty="0"/>
              <a:t>1708 enslaved Indians composed as much as 14% of the South Carolina </a:t>
            </a:r>
            <a:r>
              <a:rPr lang="en-US" sz="1400" b="1" dirty="0" smtClean="0"/>
              <a:t>population</a:t>
            </a:r>
            <a:r>
              <a:rPr lang="en-US" sz="1400" dirty="0" smtClean="0"/>
              <a:t>, which was a result of the</a:t>
            </a:r>
            <a:r>
              <a:rPr lang="en-US" sz="1400" b="1" dirty="0" smtClean="0"/>
              <a:t> </a:t>
            </a:r>
            <a:r>
              <a:rPr lang="en-US" sz="1400" b="1" dirty="0"/>
              <a:t>ready market for </a:t>
            </a:r>
            <a:r>
              <a:rPr lang="en-US" sz="1400" b="1" dirty="0" smtClean="0"/>
              <a:t>war captives </a:t>
            </a:r>
            <a:r>
              <a:rPr lang="en-US" sz="1400" b="1" dirty="0"/>
              <a:t>in Charles </a:t>
            </a:r>
            <a:r>
              <a:rPr lang="en-US" sz="1400" b="1" dirty="0" smtClean="0"/>
              <a:t>Town</a:t>
            </a:r>
            <a:r>
              <a:rPr lang="en-US" sz="1400" dirty="0" smtClean="0"/>
              <a:t>. Some native groups used the slave trade as </a:t>
            </a:r>
            <a:r>
              <a:rPr lang="en-US" sz="1400" b="1" dirty="0"/>
              <a:t>means of ridding themselves of real or potential rivals</a:t>
            </a:r>
            <a:r>
              <a:rPr lang="en-US" sz="1400" dirty="0"/>
              <a:t>. </a:t>
            </a:r>
          </a:p>
        </p:txBody>
      </p:sp>
      <p:sp>
        <p:nvSpPr>
          <p:cNvPr id="10" name="TextBox 9"/>
          <p:cNvSpPr txBox="1"/>
          <p:nvPr/>
        </p:nvSpPr>
        <p:spPr>
          <a:xfrm>
            <a:off x="1066798" y="859304"/>
            <a:ext cx="6896759" cy="954107"/>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t>Term red likely originated with Native peoples. It may have been a response to European settlers to the southeast referring to themselves as “white,” or to distinguish themselves from “black” slaves. Some Indians many have considered themselves red before European contact.</a:t>
            </a:r>
            <a:endParaRPr lang="en-US" sz="1400" dirty="0"/>
          </a:p>
        </p:txBody>
      </p:sp>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7" name="AutoShape 2" descr="data:image/jpeg;base64,/9j/4AAQSkZJRgABAQAAAQABAAD/2wCEAAkGBxQTEhUUExQWFRUXGR0bGBgYGRgaHhwcIBweHBgaGhkYHCggHh4mHxcXITEhJSkrLi4uGB8zODMsNygtLisBCgoKDg0OGxAQGzIkICUyNDU0LCw0LywsNC4sLC81LDIyLC4vLCwvNCwtLCwvLDQ0LC8sNCwsLSwsLCwsLCwsLP/AABEIAKQBNAMBEQACEQEDEQH/xAAaAAACAwEBAAAAAAAAAAAAAAAABAIDBQEG/8QAQBAAAgECBAMGAwYDBwQDAQAAAQIRAAMEEiExBUFREyIyYXGBUpGhBiNCscHRFGLhM1NjcoKi8BUkkrJD4vFE/8QAGwEBAAIDAQEAAAAAAAAAAAAAAAMEAQIFBgf/xAA/EQABAwMCAwQJAgYBBAEFAAABAAIRAwQhEjEFQVETImFxBhQygZGhwdHwI7EVM0JS4fFiJHKCkhZDg6Kywv/aAAwDAQACEQMRAD8A3f4g9otxSwZVyox8aprCz6Hb1ry7q9TXIcf8KjcXtyHVKRqGNRJAOJndLX7gSyVP9mhNzKBpmAnMB1rVtSoYaCtRxK8NTX2rtRETOY6JXG8ai53y6XL0K7GCSuoyuwJ7pCR02qUOrGXB0rAvLrQGioYaZAnY9QrF4qkWxmhbcdkYICFjAy81Mj8q11VhGThbG+vCXHtHS7fO/n1XcLLJclmPbMWeSTm7xK5gdCQIqS5qPbULQeQnzgT81g8RuwWkVHd3bO3kmhccOji42dFyo2kqvwgxoKg7erM6iozfXJaWdoYJkidz1VRQ5OzkZC2fKV0zfFAIE+dY7Z8RJhSfxO816+1dMRM5jou38ZcDly3fuAI78yuggzyrPb1ZnUVH69chgZ2hgGQJwD1UFaOzAuaWjNte7CGZlRGhmnbVMCThbniV2S4mq6XYOdx4qxi/3nentf7SROfpmgifenbVM945WBxG7Gn9R3d2zt5KQu3AyPnGa2Mts5TKrEQpzaCNKdvUkHUcLBv7otc3tDDjJE7nxVeRshtyuQtnK5dC3xEZt9N6x21SIkwt/wCJ3msVO1dqAiZzHRWm/dztczguy5GaDJX4SZ20GnlWe3qzOoyoxfXIYGdodIMgTieqrUsFtqMoW02a2OSNMyojQzrWO2qAAajhbniV2XOcarpcIOdx4rnbtmuBiPvQO0/xNTGad41+dZ7apnvHO6wOI3Q0/qO7u2dvLorxfYG20wbS5bZ+BYiFPIRpTt6mDqOFg390Q5pqGHZOdz4pc3kKNbkFGbMy6EFubEczoPlWO1qREmFuOJ3geH9q6QIBnIHRTPFZc3M7ZyuQtDSV+GY28q27erM6jKj9euQwU9Z0gzE4nqqXug27aKTltsGQLPcMzmAGxma17apAEnC3PErsuc41XS4QTO46FW9u33kZj239qWMZwBAzTv6edZ7epnvHO6wOIXQ0xUPd2zt5Ka3rgNtgQDaEWzJ7giIUxoI0p29THeOFg8QuiHA1DDt87+arKsUa2SMjtndcujN8RBME6DXyrHbVIIkwVsOJ3geH9q6QIBnIHRXG9c7TtO0bPlyZtJy/DMbeVZ9YqzOoytPXrnR2es6ZmJxPVU27ICJbBbJbbMgkwrTOYDkZJ1rHbVIAnZbnid2XOearpcIJncdCptiiWualmuiLp+IAbOeeh+tZ7epnvHO61HELoBoFQ93bO3ku2bjDsyW71oRbPwA6QnQRpTt6mO8cbIeIXRDh2h72+d/NDaq6HVLjZnXkzTOZhzMga1jtqkEScrYcSuw5rxVdLRAM7DoFb/Ev2naZj2mXJm55fhnp5Vn1irOrUZWnr1zo7PWdMzE4nqql0RLY8CNmReSt8QHI6nXzrHbVIAk4W54neF5f2rpIgmckdFW112ZxnOe9C3Dp3xH4tJIygiKuWAq3Fw1k77+Q3n9lG7iN01rR2hhu2dj4LZAg2yP/AItLf8gO+XptXuvVKOO4MeCqnid4dQ7V3e3zv59VBrSlXUgFbjZnECGaZzMOZnWax6pQgjQM+C2HFb0Oa4VXS0QDOw6BWhznFyfvAuQNzC/CD08qz6rRmdIlafxG70Gn2jtJMxOJ6qkWFCLbCjIrZ1WBAb4gOR1OtY9UoRGgfBSHi18Xl/bOkiCZMkdFY2rXGPiujLcPN1iIbqI0rPqtHJ0DPgtBxO8Aa0VXQ3IzsfBcCj7vQfdT2f8AJO+XpsPlWPVKGO4MeCyeKXh1fqu72+d/PquNaUrcUgFbpzXBAh2mZYczOtPVKEEaBnwWRxW9DmuFV0twM7DwVgY51ufjVcitzC/CD01OlZ9VozOkLT+I3eg0+0dpJkicT1V3DlxVtMuFuYS1bknLckGeZgDauJe03U6umlAEbL13Cq9G5t+0vO0e+TkZxy3WJcJkywcyZYbMZ1YRyO/vXkn+0fNeYuIFV8CMnHTO3uSL4xWlQjXBqDC6dCJaAeY0oARldEcIqNANaoynMGHOzkTs0EjGcwsziqsqBkwwZ0BZVJmYB00kky0xzmpaZ1OhzoBT1ezbM3E+Aa4SfMwAPH5JvhNgXbFprtkW3IBKQe6ZnnqOsHrFYquLHkNdI6rmvOlxAMpzh/8AZr6frW95/Pd+clo7dMVWWEURVt4h6H9P3oinlFEVbWlAJyr8hRFK0sKB0AoinREURFEVTqMw03BH5f1oikLS/CPkKIp0RE0RL4JdGPxMT+lETFERREURFESrYgSZYKo+Z6xPLltRFap0hVgeelEXe95H5j95+lEXO26K09NvqdKIpo8/tzFEUbj/ANT0/qay1pcYGSVhOcPwmXvt4iOfIdPXrXu+FcNFoyXZed/sqtR+op2uqo0URFERREURFERREURU3bNgmbmAv4hv7y3niOndMSK85xQN7fLCcBfQPRt9cWUMuGsEnBifmsniTlVOVezJYKF3yS0R7THtXlCO+cdcLi2VGnVv3GqdTW63HxDQT8yM+CSx1soLaW2ZQAdgTtA1I56z51atdJDi4A+fv/Cqj7h1xVfWq5c4z8fpyWh+P0X8z/8AWqSpoxN3KjNvAJA6nkKko0+0qNZ1KDJRhrWVVXeABPXqaVqnaVHP6lCZKQtcZUtlKsDIEDvHVmAOnLugz/N5GrT7FwbqBEfDkD8cn4eIU5oGJBTuHxSv4TMAfWdPXSqtSi6n7Sicwt3Uvxeg/M/0qNaqyiKLjQ+lERbaQIoilREURFEUG8S+9EU6IiiKLxBnaNaIq7OcKAQu3Uj6RREXCwBMjQE7H96Ip5D8XyA/WaIudl1LH3j8qIo2bQKidfUk/nRFPshEQIoigO5uZXkenr5edEV1ERRFTiSNNweo/wCa9I6kVlrS4ho3KwncFgyIZ9+Q6eZ8/wAuVe24Xwhtr+pUy/8Aby+6rPqasBPV2lEiiIoiKIiiIoiKIiiIoiO2I0HEhhf8MoG/1SWG9ee4mf1/bjAwveejrAbPNt2mT3pj3bLA4kwyghiw7RO8dyMw7x9d/evJf1GM7rm2LSbys2IJbVEeOl2AleMMJXUaBtM6qSe7AGb8xBHI1cswYOOnInGZ2/YyOoXLojB+y0EHeY+g+k/rVBQKrG65ByLrPtLfmoqxbY1u6NPzgfsfishWYm9lAMEyQIFR06eskTGFlrZSNvGWiTmTKVknuzAViASR6k+UmrTqFYAQ6QfHeQOXyUpY/kd/qrlxaKWGXLBJaB/KrEt/5KOf7RGjUeAZnp8SIHwK10OMfnMq+xcDGR0jXrJBHsQage0tMFRkQYV1arCKIoNbG+x6iiKLZhtDeun12oiBePNGHyP5GiKXajz+R/aiKtrwzL78j7UWFfRZRRFW+pA9z7f/AL9KIrKIq8R4G9D+VEVlERRFXb5jzn56/vRFZREURVzlIHI7ft+1EUnaBzPkNSfQVvTpvqODGCSeSwTG6awWCiHfV/aF8l/evc8O4VTtWhxEv69PJVX1C5O11VGiiIoiKIiiIoiKIiiIoiKIrrVq8R3MBZxC/wB45QH072ulef4kHdvhgOF7j0fdRFn37hzDJwJj5LznGQ2S4WADKZYDaVMsB5aECvJGe0M9Sufwwt/ijQCYLiAefeloJ+MlLcRxhRkgxOhBXQyRGpZRIjlO9WLeiKjHSPnnE8gD9FzadOQQeX09xT1rn5k/t+lU1Ao4q0WXTxDVfUbe3L0JqWhUDH97Y4PkfyR4hAV20wcAx7HkRoR6gyKw9rqbi38I+x3Wdlz+GSZyifTzn89adq+IkrOt3Vc/hU+FfkOgH5AD2FO1f1P5n901u6rtlACQBAAA/M/qPnWjnFxkrUmclW1hEURFERREURFEQaIqLJaAABppv0MdPKiKyW6D5n9qIqwTngx4f1FEV9EVeI8Deh/KiKyiIoig2jDz0/UfrRFOiIoi46giDsaImuHYcAByJZh4ucch+Ve84RZsoW7XR3iJJ555KpUdJTldVRrzGHx15rzjNeKreKjLbQqAG2LHXauCyvXfWcJdAcRhoIieZ3X0Ctw/h9KxpO0Ug51IO773NeSW7huQc7eOE1f4xc++XIqMiuRLGYGzQVgj0JqepfVf1G6QC0HnnHOIg+4qhb8AtP8Ap6hqOe17mgwBpl27ZDpaQeoGNpK43G3QKCmZsis0ZjM7ZYTeBOsCsHiL2BoLZMAnfn0gfvAWzfRuhXfUeyoWs1ua2dIjTvMuBicCNRjJATK8XPadnk72Zp12QKGDztrIHvU4vnGp2enMn/1AmfmqLuA0xb+sdr3S1sGJmo5xaWwMmIO2Y5JdePMQ33YJBQCGMMHJAIJUdN9jUI4m4g90YLeZg6vMD7K670XpAsmqQCHkyBINMDkHHrtMjnlSXizF1DDKRcdGCkEHKmbms/lWfXnF4DhEOcDBxgTzH2Wn8CpNoPdTdq1U6bmlwgjW/TydA8faU14w3ZG61sAEKUhgZzGADpp5+tbi/eKJquZ0jPUwJ6KA+j9A3otKdYkguDiWkRoEmOR6DIM74hSXF3XnKoVrTkXFBnMMsgKSOZK7xWza9arOkQWHI642Bj7LR9jY2sa3FzazAWOIgtJdBLgDyE7T5K3g/EWvBsyqpEaAmQTuGUqCP1qSzunVwdQAj4+8EBV+N8Jp8PLBTeXB05IGkgbFrgSDPTBHMZWjV1cJKYm5hAfvsTirT/DaMLHI+E615vivZ9v3nEYGy+h+jLbs2P6VJjhJy7f9wvPfaG+LdohCwD91VbU5fOdjGnrXl2gF5jZQejtg654s578im4uJG0yY+efIJ7C386KwAII6x+9RkQV52+talrcvo1N2n/R94ypBGyxptvJ3O52rCqKfYr0/OiJR7Yt3J1CPA0JEN13/ABaD1A61ZH6tPT/U3bxHT3bjwnoFndN9l5t8yfzqssI7P+Zvp+1EUkSJ1mT+kfpRFKiJLG4dixZNGywD5yORMTGberVGowN0v2n6HnvvClY4RDlVeXEZe6e9p8PTXToTHPQTzgHdhttXe29/u+XhvHLK2b2U5TeDDwc+pzGNtuW3v/Taq9YskaOnz/Pw7qJ+n+lX1EtUURFEVdjaOmh+Uz9aIrKIl17zzyUEe53+kUWExRZVeI8Deh/KiKyiIoipxfhkToQdPI0RXURFEUbh0NbMZrcG9THxWFrIsADppX05rQ1oA5Kku1lYWeeCWC+fJ3s2aczeKZmJ61TPD7cv16czO53+K7bfSLiLaAoCp3A3TEN9mIiYnZWf9KtZi2TVgQdTEN4oEwJ5xW/qVDUXad56898bZUJ43fGm2n2mGkEYEy32ZMSY5SSqb+Aw6BS8KB3QWdhOshSS3eG8AzUVS2tabQX4Axknzg5z5FWbfinFa73NoS5zskNYCRiC4AN7p2kiCTuZV1m1ZuFri5HJXIxBBEfCY051KxlvVcajYMiCRnHRVa1fiFqxlvV1MDTrAIIM9cid/dPio2+D2V2U/h/Ex8Jldzy/pWrbGg3ZvTmeW3PkpanH7+oZc/8Au/paPaEO2HPn453UhgrQfYZ5LxJmSMrNE7RA6Vt6vQD9u9JO/XBMfgUZ4jfm3jUdENZMCIaS5rZjfc7yuJwiyFZQgyvuNT5gCdgDqANqw2xoBpaG4O/5yWX8d4g+qyqap1M2OB4GYGSRgkzIwVbh8DbRSiqMrTmB1md5J1PvUlO3p02FjRg7+M9VXueJXVzWbWqvlzYg4ERtAEAR4BcwmAt2pKLGaJ1J22Gp2HSsUbanRksET+c1m94ndXgaK7pDZjAG+5wBJPM7pmp1QTmEfGBfuLmGVJ2uzmnntyrgcS7Ttu6RtzXtOBCzNp+s15Mn2dl4j7S8PNwPcL52QEyIysZlmHrv8q8mHQ8jx3V70e4wLS89VDAG1HmSZ1DcNHuOPeU3w3CC2gVWLDcTHPpHKo3GSuBxjiD765NSowNcMGJ5dZ58k3Wq5aWuYwBsoVmI3yjb1JgT5VnTzXRo8MqPpCq97WNO2sxPkACY8YjxVd3FoQVdHAIgyjER6rI+tbsLmuDmnIUo4RVcR2VSm+ejwDPSHaTPuXOG4oNKZgxXQHSSOU+fL1BreuwCHtGD8jzH1HgQqV1aVrZwbWYWk9fp1T1QKsuBh1otnU3tEkELtFqiiIoiKIiiLhNFkNLthK7RYVSyGPQ6/p+lEVtEStosojISZOsqOfrRFct0yAVIn0/Q0RGI8Deh/KiKN29o2UiR1pzAPNFStzMSM7ExPdA+kCam7CoXljRqI6Z/ZayFJFRubTqIJYHzkGtHMc3DhCzKsdDHjiPIfrWoE4CIFokeNj5jKPyFYRAw/UlvUz/z+lbau7Ee/mi0uHvKwd109uX0r3nCLo3FsCdxg+7b5QqtRsOTNdNRooiKIsn7SWGdLarM9quoXNG+pG0Dz0rncSpOqMY1v9w5TG+YXpPRi6pW1etUqHHZPxOmTjAO4J5Rnosu1hbiLdHfz50zlFyhrY5plUawdY1qg2jWpteIOqROkRLR/bAHvjK9FUvLO5q0HS3RofoD3ai2qeT9TiYkYJx8lbhmuqbTEXiguXIBDFshHczDff4qkpGswscQ7Tqd1JiO7I336qrcssqza9NppioadKSC0N1h36mk7bROnfoSlsJh7so5W52hw7hSc39pmOUNOg0+LTaoKNKsC15DtWgwc+1Jifd1wr97dWRbUoh1PshXYSBp/l6GyWxk97fT3okbStX7Pq+uYvlyrowfxc4Nwz8tKv8ADhVk6piBvO/P2s+cYXA9JXWpa0Ug3VqdlpZ7PLFMafKe91WzXUXk0URFES9+xhyZu4HEYhvjt9pljkO6QJFec4oGdvlhOBsvoPo0+4FlFO4awScOifmElcXcZcm4yfD/AC+23tXk3+0cRleUrPLa7nAyQ4meud0pwtvulHNe6fVTl/Sjt1e42wNvXubs+HDyeA7658Upx3iTWchUAzmmfaD9a2Y0OXT9GuC0OJ9qKpI06YI8Zke+PcrOA3w9uQrAz3mMd5uZH5e1YqCCofSe1fb3kOc0iO60T3Wj2QRy6+JJK0q0XnFn8SwQMXFkOvNdCRzE89tjpVijUEGm7Y/IjY/PPOF0LXiNWgNGHM/tdlvw5eYgqNhXuxnINsc1PjPRhyjmOp8q0qMNMwRn8/fkr7ryztmGrZgio7k4ToHPSdjq2B3AB6ruJw1pdBb7x27MBW+cj9utZpte/M4G5Ow/PDKrU+NXwMuqFw5h/eafMGR+YRgcSwc27kgxK5sskayJXQx7HXbrtUow3WwyOcTjznaeXLx5LF42jVoNuaTdJnS5o9mQJBEyRPTOQtGq65aKIiiKjF4jIBAliYUdT+3M1kCVdsbP1l51HSxolzugH1OwHMqgcNVge077HcnYf5R+H86zqjZXTxurReBafpsacAbmP7zu6ec45AKeAvGMj+NIB8xyYev5zRw5hQ8TtmAi5ofy6kkf8TzafEcuogq4OMx1HIb+/wCtawVylN3A1NZAJ2RSrCykrzvKyDvrEactN9DJ3+lFhaPC7aXLYYrO4lhvBImDpy3r3HDLO2fbsqGmJIzI+6rPcQYlRuW2a8UVsirbUgBUOpZx+IfyirTqbjW7Nh0gNGwHU9R4LrUPVqVi2vVpa3Oe5uXOEANYf6SObirBg7q+G8PMNbWD/wCOUz71sLeszLH/ABaPpH7rT1zh7sPto8WvdP8A+WofJZ3GMc1pfv7YYEHLcTk3LRtuu9c/iLyKZZcsBB2cOR8jt8V1OH8EtuKE+o1S1w3ZU3jqHN3HLbzhc4BxC3eYglswgjNC6/ygHXzqnwa3tNc5LhtMD4AfNR8b9HrvhtIVHkOad9IOPMkYnktbF4We8vi5jqPTr510OK8KbctNRmHj5+H+V5ynU04OyTVpnkQYIO4rxVSm+k4seII5KyDOyss3sjSdjofLof0966/BL0UK3Zu9l3yPL7KOq2RK069uqqKIkjxEdsLIUyQZbYaAGB13FVTdjtxRAPPPLA+e66w4S/1B16XCBEN3OSRJ6bGOqqw3Fc/aZVnJIADAsYJHh5AxprUdO97TXpbOnkDk56cvirF1wP1cUe0fHaRJLSGNkT7U5IBzgLi8UYo7ZBNskPL6CBJIYKZ6RA1msC9cWOdp9k5zjHQxn4Ld3BKTbinSNUkVQCyGyTJgS3UI6gyRGU3axR7IXHUrpJXcjy03NWGVj2PaPEYmNyubWsgLw2tF4dmA72QepzsBn4SkzxgdibuUjv5QCQNc2XU8utVvXx2Bq6ecQfOM9F0x6Pv9fbZ657mouAnGmcDn0G0ruK4qURXyZgRJIYR6KY7zdBpWat6abA/TIImQceQ6n4LWz4G25rvo9ppcCQAWnVgTLhPcaNiZOSpDio7XJl0zZM0/iy5oiNo5zvWRejtezjExPjE7LV3A3Cz9Y197Tr0xjRq0zqnecxG3OcLRq8uCiiLoukbcSXDf4ZVT76nnXnuJn9f24wML3fo8wGzzbGpk96T8FlEjkxccmO7Dkxnmd/evIv8AaK8zcz2z5EZOOmdvck8KYuXV9GHuIP1U/Oh2C6F8O0s7etzhzD/4GR8nfIpbiuDF65bU7AMzemgA+dZa7SCV0eC8Rfw2yr12e04ta3zhxJ9w+a0kQAAAQBsBWi83VqvqvL3mScklSotEURLXMOQS1tgpO4IkHodwQf8AkVOyq3SGVBIG0YI+RlZnqp4exlkkyx3PX9h5VpUqasDAGw/OZ5/ZYJSvEbOZ0gwxDBT56Mv1WfY1vQqaHSdufkcH5LrWhLrC4Z0LHfMgn4GPel8PjLzFzlJUEKF03BQMNtNS+pJkdIq863tmtY0u73M+eotO+ZGnAAjnMrmQFpYW4WUFhlPTUfQ6iufXY1jy1hkfnTC0KsuOFBJMACSaiW9Kk+q8U2CSTAHiUrg0LE3WmT4Afwr6dTuflyrY4wF1eIVW0KYsqJED2yP6n+fRuw5TJ5psmsAFxgbrjLzp4Bjmx/b9ovYDZGJiIgoVHUjf/wDK9bacLeKTRUYJGYOcq7QvqDKRov1aXe1p8NiJxI93SV6i3hLuWO0VT0VBlHzMmuoy2qtZpDg3wDRC1ddcNDobblzernkOPuAgfm6WuYO4PFbW4J3R2Vo8lYx/uql/DBTyKYPiwlp+Zj5rcN4bWw2o+mY/rAe2fNo1Z/7MJc3whgqbS6CHDADzz6pB9a5F7w9rqksHZjoQfjOW/NSN4RcPE0C2qOrHCf8A0MPxz7qyr3FYQPcyAOgcDMrAnu7Dlo/P4Tpzp/C2U2l4eJG0wQcbEKJnDrmo/Q2m73ggecnH0T+G+0LtbAt2QkBT3iFADNlWFB99Y+td+hXuDSADA0j3Dwgf68Ft/D7Oi/8A6itq8KYnoSCXRGPAwd9oVuG4siK9w53YqjMSF8JbKFAEREkwetT0QKcvcSXGJOPgFFe3BuAylTaGU2zDQScnckncmBnboE3Z48jGApmVH4T4nVOR27+jbGDExVgVQVzjQI/PBal+yrqVYSp0INb1KbajS1wkFYt7ipb1W1aRhw2ISGF4JaS32cSJJnZp5GRrIGk1TpcPospdnE5mefx8F2Lr0jva90LnVBgCN2xzwcEE5gz8gg3blnxk3Lfxx31/zBR3h5gT5U11Lf2zqZ15jzA3Higo2vEf5DRTrf2T3Hf9pce6fAmOhlV3Lql2Kkd6CIjXQajry+VeU44Wm61N2IGev5hc4U30yWPEEGCDuCkeMlsgC5oJgkRtB0M7A7SKo2jWFx1xtsZ/MKekGkmVscHuTZSZzBVDZt5gb+de7sbhlakCzlj4fmFQrN0vKcq4okrewk3bdyfAGERvmjn7VXfQ1Vm1Z2B+a6NG+FOxq2un2y0z00zy8UuOHPnZ+0GbIUSEiATMsAdTttFQC0qB5fqExAxtJnP4FfPFrc0W0DSOnUHvl0kkNiASJAPOdR5AqFvhTdiLRdSAwJIUjMAZYN3jJJ3Natsn9iKTnCJHLcTJnO56qSpxuj68bxlN06XAAuBDSRDY7ogNGw+aefCKbgud7MBA7xjnuux3q26g01BUMyPHHwXIZf1WWrrURpcZOBPLnuNktZwDJbKq4zZywJWRqSYInz3BFQU7V9Onpa4TJORIyfzmr1zxSjc3Iq1aZ06AwgOg4ETMR7iCEt/0QiytoXe6AQ0qDMnMWXmp3A3qE8Pd2LaIfjnjxmR0PxV9vpHTN6+8fR75MthxEQ3SGu3DhsTgGecYTDcKBvC4SIBkACCTGXUzBHtPnUpsga4qk7Z8ZiMn/E+KqN445tg60DTLgQTMiCZwCJHT2tPOJWjV5cBFEViWbpEpw61iR/eO1sH072ulee4mHdvhgOBnC9z6PvpCzh9y6mZPdAdHnhZF5WVytwANJPd8O+oHoTEelef4hY1LZwcdnZB8+XuXl6r2uqv09TvvukcZ3XS5ynK3odp9DHzNURkQutw79e3rWvMjU0f8m7x4ls+ceS7YE3bh6BVHyzH/ANh8qHYLS5Ojh9Bg/qL3H46R8NJ+KbrVcpFERREURFEWXxpnDWSsxn1iNyIWZGg1I9xV2zFEh3afOdszEc9o966fDhqp3DRv2Z6cnNJ+ABOM4VOIv3rRD5VhwO0IUkIdBmgNJgaH0HQ1cpUrWtNPUe7OnIlw6TECT7PvB3C54DSrkv4guO4ApyyD+HfNBBMnblA+tROpWQpmHkkTB67RjEc+cnfwSGwr8X94wtDYQbh8uS+5Hy9a5owJXWsYs6JvXe0ZbTH/AC2LvJoOP+Xkn7VotoIjmTt/U+VdGw4XVuzOzev26rhPqBqhi8K6IvZyzSZIiYytlAzSAM2QHymvVWnDado3uCXf3c/8clG14ce8gYjEyx7OApMCR3xAjWdD4oO201fl/RNNPqu/xGJzEFEjMgkSZWO+0SI121pL+ixppxuqlv4sKBkVmC6tESR5B+eo8oB1mBiai2ikTv8AnwW1Uyrql7SqCwVZAPIdPKoxTY3IaJ8lYddV6g0ve4joSSFlYXil3IDctEmGJVVg6FANMzDXOYGYyNdNRWoqOjIR1JswD+Z+yvtY83Ha0bBiWVixGWBAPKTObQRqCDzMbBxJiFqWBo1alpLbAkgATv5wIH0AqSFFJUqLCybzYhDcKhrs3VCq2WBbyrmIiD4i+87VEdYmM5U4DHROMfNVnGYoFAbanMQCQp+EkjxmPUzHQzTU/GFnRTMkH8+CzMAjdq7G3lVXYdApJkRrrvr0PyHkeK2vtPpjAOfAnl4/Reg4gRUtaNasf1SAN5LmAYc4cjyB/qGYxJb4kwyqYDd7bvaiD4coJnntsDXKtgdRExjfGMjeSB4brlUskp3h10DKRGVgBoZH8sHmOXvXW4LdGjdGi7Z37j77KvXbv4LVr2SqIoiKIiiIoiKIiiIoiKIiiJXEXcKD99isVaf4bROWOR0U615vipp9v3nEYGy+hejTbo2P6VJjhJy7f9wp3rCugCyBumbcfDPnGh967FS2Zc2wpu2IHuwvD3LnC5qE76jMbblZd63nVkOh1U+R6j8x7V4GvQfb1TTfuFbs7o0KzK7MlpBj6e/YpHAYgh2V92MSPiVQI9xDD36VG4YwvRcWtKb7VlS3PdYJg76XuJn/AMXS13TB2K1K0Xl0URFERREURKcS8IPR0J/8hWzd11eDjVXdTG7mPA8ywpm4gYEHYiDRjyxwc3cLlBJYbFZbUvqyd0gc22AHqdqlr0wKpDfZOR5Hb4c/FWrW1dc120mmJ5nYAZJPkJJ8lfgrJVSW8THM3r09AIHtULipuJXTa9UNpfy2DS3yHPzcZJ81q4G3Cz8Xe+f9Ir6Bwu29XtmtO5yfeuHUdLkxXQWiKIiiIoiKIu0RYmE4je+7DWmbPu+XJlMSwKnXQ7HnHzia92MKw6mzMFTwfEbs21uWml2IJUGFGQMC0jSSSKNe7AIWHU25LTt91r1KoEURZ/GrdxkXss05u9lMGMrfzr+LKfFy57HSoHEY/P2UtItB7358ikWxeIN3sYiY7wAaFjV5GgMqQAQJLeWtStVqF/Ys3O56Dr59F17K1t2UTeVxLBIDdtb+Q6wJBcZ2xuVsWMKqpkA7vnrM7kzuTVllBjGdmBj83XLurqrc1TVqmSfgByAHIDkFhcVslWCEOUO0BDzGhDKZjU15K8sPVKpcw4OQTPjOQR4b9VYt3gicT700sAJMxKjUa7jkK5lmAbtmr+4bea1qbFbNfRVRRREURFERREURFERREURFETmFONy/9u+FCTtdzZp57DauBxLte27sRHNe04F6l6p+sHl0n2YhJJcza5g5kyw2JnUj3rtW7w+k0gzheSugBXeAIycdMpXH2JGdR3l3HUdPXp/Wudxew9aoy0d5u3j4fnNaU36SsLiVoA9oJykd4ruI8LjrEmR0NeIE+yd16/g1257PVcF0nSHey4O9umemqAQf7huJTWCxGYQ3jXxD8iPI7itCIXM4lZCg/XSzSd7J/dp6ObsQc8+aZrC5yKIiiIoirxFkOrKdmBHzrIMGVPa3DrasyszdpB+CXtX3UZXRiR+JYg+ep09KyQOS6Naztazu0t6rWtP9LyQ5p6YBBHQ9N8pZsOz3M4QhQQcrEDOwETpMQI8j9anbUYWhj/cRyG8RzEk+I8dls59OxoFtKoHVHyCWyQ1nQExl3PG2OabOMgd9HT2zD1lJgesU9W1fy3B3yPwMT7p81xo6LV4XeD21IMjkeo5GvccLfUdas7QEEYzvjbdUqghxTVdBaIoiKIiiIoiKIiiIoiKIiiJfH4ns0LAS2yjqx2FQ3FbsmFwEnkOp5K9w6z9brimTDd3Ho0e0fcPmuYDCdmuursZdup/YbAdBWLej2Tc5cck9T+bLbiN961U7ohjcNbyDfudyeZTNTrnqN0AiDzqOq1j2lj9ishZGDzm4FIHcMsdwRBAjzn8q8nwzh1WneAnZvv5EeW+3Mc9lYe8Fq2a9gqyKIiiJTi+LNmxduASURmA1MkDujTXUwK1qO0tJW9Nut4b1XkF4/ixlRj3lOVybcMx/iLSg7ZdbVyYA0k8xpU7Wpt+bj6FXuwpHI/f/AIn6hMv9rrvfK2lIVXf8QJCoWCxrDGIg6iRIBEVv6w7MBaC1biT+SjD/AGjvhgtwKJLAsykKkXbqqWG/hRPxfjHvgVnTn8yUNuyJH+TgfdeusPKqdNQDpMbcpAPzFWwZCpEQVOiwiiJe/h8Mxm7gcRfb47efLHId1gJFeb4o1hr95hOBsvoPo1UuW2UU67GCTh0T8wVRgWi465cgbvBPhI0ZfYZfrT0fuJ10TyMgeHMe76rxd+P1nGZyc9cnPvT9ekVJZ2NwsSwEqfEv5kDp1Hv1rzfGeFGoTcUd+Y6+I8f3897NCsWOBBgjY9CsR7ZRhlJkf2RJ0Ybm2T7SP6GvLAyF7OlXp3dAvqAaT/NA3a7YVWjyMPjHUZlaWGvh1DDn8x1B8xWhELzV3a1LWs6lU3HPkRyI6g8lbWFXRREURFERREURQvPCk9Bp68hWzGF7g0c8LC08LZyIqjkI/c/OvplJgpsDByEfBUiZMq2t1hFERRFW+IQMFLKGbZSQCfQbmsSJhZDSRMKTXACASATsCdTG8dazISEWbqsMykMDzBBHzFAQdkIIwVxLqkkBgSpggEGD0PSgIKEEbqdFhFES/EMYtm2ztsOXU8gPOobiu2hTL3cle4dw+rf3DaFIZPPkBzJ8l5v7M4psRedrjTlOdV5SRln2HLzmuHwyq65rudUO2QOU7fIfvK936VWlPhdhTpWzY1dwu5x7Uf8Akck9BGxXrK9EvmyKIoXLKsQSoJG0iY6xUb6NN5DnNBI6rMkKSIAIAAHQVs1jWCGiAi7WywiiIoiKIvLY37TvazXGUMi3LyG2JDgWlZhcLTs2QfhGl1NetZ1ctz5/L8+auMtg6ADmBnlnl+dCmr32lyXRbNsE6Fir5lALsghsoGmWSGyxOk1sa0GIWgt5bqB/I/OqSt/bUEkdiYALE5/w/ckFQVBMjEKYMbfLUXPh+Y+6kNnHP8z9l62rKpLlERRFIXWG3Ekwv+GVUn/Nqedee4mT2/txgYXu/R5jTZ5tjUye8CfhssS651IJZlOYE7sJ3/1CfmedcBhqWV217us+YPP4fNeXuhqqvERk46Z29y2EcEAjUESD5cq9+CCJC5i7WUWRjsGB3SJttt/KenlrseW3SvH8a4b2Lu3pDuncdD9iuhZXlShUFSmYcPyD1B5josmzcNt2JMgEB/MHwXP0Y/y+VcI5C9dXo0763ptYILgXU+gcPbpA7wY1UxymFsA1GvIEEGCiiIoiKIiiIoig4kovxMPp3j9FNX+F0xUu6bT1n4CfotHmGlbFfQlTRREURFEWRjOFk4lbwuBZFtSpAJbIzvAnrnPmMsionM7+qfwKdtQCnpjr84Wbw37MsoGa/wBqAXAJBOhsizE5jrKlj5k1G2ies/6hSvuAThsf7lNX+BMbGHsJeyNZVZKyMwC5cwAaRrqJnWtjSOlrQdloKw1ueRMrQ4Nw3sEZQQc1y4+gjxuWA9gQPapKbNIhRVamsg+AHwCfrdRooihdtKwhgGHQifzrV7GvEOE+alo16tF2qk4tPUEj9lk8C4dbUvcVYbPcXSYChsoET/LPua51ha02F1Rogy4e4GPovSekHFrqs2nbVHS3RTdmJ1FuomYH90eQHitmumvLIoiKIiiIoiKIiiIoigbKyTlWSIJgSR0J5isQFmSorhkEQijL4e6NOsdKaQs6j1XFwlsbIg9FHl5eQ+QppHRNTuqurK1RREURTSxcOq8OtYkf3jm2D6d7XSvPcTBNfDAcDK916PPpizh1y6nk90THnhK4zCljJhHE7bA81j4ZH0q/c2DLug1r8EDBHLH7Lx1Z4bXeWmRJ380vwu5Ga2whlMgeR106iZHyrHC+0p0+wq+0z5jkR4cvcoqkEyE/XTUajcthgQdQRBrDmhzS12xWV5Xi+INlkZhJBKN5qdQfpPzFfPru0db1nUjtuPLkvaejtp/EqFa11QcOb4OEifLMH3HkreE4lT3FMrqUPlOqxyKzt0Iqm4Hda8dsazYuKgh2GvH/ACjDp5h4G/8AcDOVPj+Fa7hrttPE6kDlr61tQeGVGuOwXnqTg14JWBZ4Li7Yufem4WuAlwQpZRaZQAMwiGycxMc9jaNei6MRA235/aVOalMxiP8Aabx2CxTdqAxKtbYKM48ZtqM0R4SQYXkZPPTRj6I0z16cp/P2WjXUxH5zV74bERegtmM5G7QZcsrCqv4WgMJ7up3O41DqXd+359VjUzC0OFW7i24uTmzPEnMQpYlATrJC5QdTtuahqlpd3fD4xn5qN5BOE5bE3LfkSf8AaR+tdTgTNV4D0BP0+qhqnurVr3KqIoiKIiiLN41whcR2Ibw27mciSCe46iGUggguDI6VHUp64lS0qppzHMfULHwf2VuW8wW9CZHVUGdVXM7sICsNg669UG1RNoEbFTuuWu3Gf8BXv9n7pVR2+oRVJl++Vui4zN3pGcAgx8R5aVnsnRv+T9VqK7ZnTz+kfJOcL4VctXnuNdLqygBJYxoo/Ex2ymOffM1uymWuJJWlSq1zQAFr1KoEURFEWfw45bl22fizr/lbU/7s3zqnbHRUfSPWR5H/ADK7XEgK1tQu2/26Hf8AczA+LNPw6ynLt8DTUnoP+ae9YvOI0LQTVOTyGSuTTpOqGGhUDEMTAyA+pYj20rz1X0nd/wDTp+RJ+g+6ttsSd3fBSzP1U/6SPrmNRD0nrTlg+a3Nh0cpLiY8Yy+e4+fL3iu1Zcct7iGuOl3Q7e4/6KqVbZ9PcY6q+uyoEURFERREURFERREURFERREpib+EVovYvE2X+C2WyxyOinWvN8VNMV+84jA2X0P0Zp3brGaVFjhJy6J/dM24gZZyx3c28cp84r0FH+W2Og/ZeEu59Yqat9R223KOzE5oExE843it9ImearqVZRFEWH9p+G9qEM5QGAYxyOi/Ux/qrh8dt9VEVgMt/Yrv+j3GBwyu+rp1EtgDbMg5+CyMLgxbttlH3tpsx5yNx81MetePLpPgV6q94k+7u2Gof0K7dI5aSYBk9WvAJk7eC3EcEAjYiRUS8RVpupPdTduCQfMKVFoiiIoiKIuIYe2f5oPuCB9YHvXW4JU0XjR1kfX6KOqJatavdqoiiIoiKIiiIoiKIiiIoiKIiiLP4vbYAXU8VuZHVSO8PXQEeYqjfNqBvbUvabPvHMfX3LtcIqMqF1lWMNqxB/teD3T+4PgVPC2sygggKdZUyWnmWgVxrbgDaju2rv1znGAZ6nf4QqlerVoE0dOgtwRzwmWsKQAVEDbTb0r0Lrek5nZlo09IwqMmZUDhvhZh5bj66/WuXX4BaVctBafD7bKdl1VbznzVblwDKz5rr813+U15+59HrillnfHhg/D/PuV2nfNOHiF5lMddTDrcRGe6fGOzKlW7MsVGRQSM4UazvUlICldua1/ZgbGdxqG8k8s8ttldNvQqnYR1Ctu8dxNvtR2JuZXIQ5WEiXhe6NdFUAj4xXorHiNOsxjXOGsgYxkxnCqPsaQI70D/X3+S9Wp0rqLkrtFhFERREURFERREUROYX+Ny/9ucKE/xc2aeew2rgcS7Xtu7ERzXtOBepeqfrh+qT7MQlGJnvEMebDYnmR5Heu5S/lt8gvJXMds+BAk496wcdxq4mIa0qBgvYkiGki4zK5zeFQgTNrv5Vo6oQ+AOnzWWUWlmonr8vuuYL7UpdfIlty2p/CAVARs6sSAQRdWOvpRtcOMAfn4Vl1sWiSfzP2Wc/2zy5me3FtSRoJZiEuXJHfhdLcc9+XKP1iMkY/wB/ZS+qTgHP+QPqvTQbltgylCZEEgx0PdPv1qWrTFam5juYI+Kp+ycLFvhiFuqJbL3k+Icx6jWPcc6+blulxYeRXouHXFN7DaVzDXGQ7+x8YPkdne48lTgMaqrlYwsnI0d0jkCYhSPDB5isOaSujxThle4rGrSEvIGtgI1BwABIEkuDvaBE4K1Aa0XmiCDB3RRYRREURV3jAn4SG+RB/SrNnWFGuyoeRWrhIhbKmdRtX0gGVSRREURFERREURV3b6r4mVfUgfnWr6jWCXGPNZiUu3EV/CGb0ED5tH0rl1uNWlPZ2ryz89luKTiqzj3/ALtY83M/IIR9aoH0kZqxTMeefh/lb9j4pzD3g6hhOvX5GvQUaza1MVGbFQkQYVlSrCKIkW4YAS1pmtE6kL4SfNDp7iDVQ2gB1UiWnw2/9dl2GcYc9op3bBVA5uw8AHk8d73GR4InELytXPdk/RqTdN5Nd8W/dZjhNXnUpnybUH7sO3l71z/qDjx2LgHMqVceoCnMR/prHrNRvt0yPKD+2fkn8Mt6hIoXLCeQcHMJ8JcNIP8A5R4pjC4xLglGDdRzHqNx71PSr06olhn86Kjd2FzaO012Fvidj5HY+4qvFaMsQpO7HmOnmfy38q896RikKYJZLj/UOXmec8h70s9WvBj6qxlnQ140EgyF1yARBUVulfFqOvMev717DhvpA1wFO5wf7uXv6ft5LlV7NzcsyEyDXqFSRRFC/cyqzHZQT8hNFs0SQFlYf7SWWAzE22JAysJ3CMNVkai4nuwG9JVl1nUBxkf7+x+C7b+0dhhKsTqm6svjYKpEjXVh8xSVg2dUGCOvTl/pdT7R2CFYPKtMGGmRkgZYmT2iQOeYUlDaVQSCMj/P2Ksv8esJozkGFMZWJhoA0AnmPSaStW2tV2w/Ar3TCvDXMHicQSARctBypB1A0Yf8Neb4oGGvlpOBsvdejbrpllpp1mMGo4dEz8E2B/Lk/l+H+X229q9BR/lt8h+y8Jdfz35nvHPXJz71mcRxgtXAEtB7txGYmQspajQtBkzcAA27x1FHu0nAyfp/tYYzU3JwP3P+llWcfgTa7QWALcoc3ZKBmYW8gnYNFy2NYGm+lRB9KJjHl5KUsratOrPn5/YoxHGMAigtbXKylx92pmFedOuUXBOx7wmhqUgMj8/JWW0q5OD8/L/C3OE3LRQ9iuRQzArlywwPekdZ196mYWkd1V6gcD3knaESOjMP9xr57xFmi6qDxPzyrLDLQl7uC1LIcrHfmrf5lmPfeqod1XXt+KEMFK4braNuT2/9r4keRkeCU/hLi+FQpH928A/6GUgf81rMgrsDiNlWgV6he3pUZqcP/uMcDt5+XJCcSZTDgHyPcb0hu63qDTSOS1q8DoVmdpQdHlNRnxb32+Tme/o/hsUr7aEbqdCPUVqQQuDecPrWpBeJadnDLT5H6bjmFfWFSRRE1wx+5l+Alfbdf9pFfQOE3HbWrSTJGD7lUqCHJuuio0URFERRFG68KT0BNYJgSsjdeLwfGFRbZe3BY5AVgksrLbeSY3diRzIUnyrwtWwNR7nMdMDUZ6EFw+QE+Jhdg2u4adhPyJHy38U3b4/bYW4VpuEhRpMgTrB03A6g71C7h1RpfJHd33+3++S1Ns4T4KgfaVAtvMjZ3RWyrG5YLlliNZP0NTDhNR9RzWEQHRJ8pn8/ZbG1MmDgFek4JcDWUcfjGfXz/wCAe1exsbYW1BtPpv581y67S2oWnknqtKJFERREURFEWfxbha3VMd25+FxofQkcj0qnd2ba7DGHcj+cl2+D8aq2FZurvU+bDkR1AOARy+GyweCW8QjsbwuuiHIVzTB01yk94R06iuRZNuWPJrBzmjETPy5hev4+eE3VBrLU02Pqd7UWgSM41Ad0k9ehErVtY+2oOV7YEyQzFCJOxUry2rmXXC6dWq6pTqtaOh7seELzDOG8RowzsHO6FveB8QRIPxVT8Qun7xVUWV0LEzmnTMswYH1B0mq7eCv0F5d3R/V9QDEj4eC6VK1pR6tUMXDstaCTpgTpdiJdnAmCBMStWwjLMlSsSIkQfKeVet4da1rVnZvfqaNsQR4bnHRePqOD3TELCwv2sDZSy5AxthQQxnOqneNpYCY86hub24o1SAwObE7wYHxmfdsr38McQYdtPyUr32nEAG1obd12JMrFtirAaSZ9PY1s7ijYbobJLmgjpqEjwKw3h75yYyP2nql7nFrNu6bLYZAtoZ5UA5FKFmYAqPh1gzqIBisW3FW1aYqFsAmBtvIHzny+U7i0ruaXa8zHntz96vTi2BA/sgvdBg2ogAkqII3+6kf5QeldNlRjxLTKiNC55n5/nX5qpuLYULdC4dYtoWUZVAcBVzDbu6Kg8wo6VtK2FCuS2XnJjyyY+qdsXsK93s+yTtASvgGykhZJA/ujA1jKPKiic2u1mrUY8+v+/mt60zKAqcRt4RRoLRRDHmJI0/avP8TJ7fD4wML13o+GutJdbGoZPek/RcB6NnHxH8X83vv713aP8tvkP2Xi7r+e/Ed446ZOPclsbgLd2M6zEgEFlMEQwlSDB5jYwOlbOYHbqNr3N2VDcEsGfu9GgkBmAkZYYKDCsMiagA90Vjsm9Ft2z+v5+FVYj7OYZ/HbzaQZd9e6Vk97U5XYZjrrvWDRYdwstuKjdj+y0MPhlScojMxY76sTJOtbhoGyjLid0licOUJYaqTJ6qTufSdfKem3l+McJe5zrilnqPqPspqdTkVWDXl1Ou0RRdARBAI6Gi3p1X0na6ZIPUYKzsTwoaG2SCNgWby2bddvTyrcP6r0dn6ROGqndNBa7chrZ5+03DXfI9CsDG8dxdu8lsINwIdfGOfeU6N9Pyq1To0nMJJ+HL3K1dcFs6tI17d4aPPueQJEtPg73Er0WM4eGLsWiQvMwMpJlhMHeddqrsqQAPzK8k18QFVh7DqJ7bPKkMZmQQ2VoG+WZjpm3gR1eG34oVS0iGu+R6/da1IOYWxh8FcDKTdlQSTqdQYjnHtsJkV7MNO8qoXtIOFpVIokURFEWd9ocWbeHdlEsYVRBOrEDYeRJ9qhuKjWUySYU1vTD6ga7ZYbcUuW+69kllXMSp03IUDfWAJiYJG+9eFbZ0qg1MfAJjO+wnp7tpA9y6IotdlrsKu/x4rB7FyCoMAaj+0za8/7PQaeIda3Zw4OxrAMn/8AmP8A9vHYrZtsD/UPyPurv+t5biE2mIFwoI11OgMxGzE6E7Guhwa2bTuA4umW7efzxHQKJ9tqb7XKVpcO40zutt7ZDN2moDAAK7KsyOarMg7nzr1sqtVtg1pc04x8wJ/dbNFURREURFEQTFEVRxAyZ17ykAgrBkHYg7azUVxWbQpOqO2AlbaTq089lW2IbfIAPNo/IEfWvPn0moTDWE/D7q0LGqen57lwXtmZPRh3o+gPyrel6Q2r3xUaWnqYMfULJt7imwtBwdwCc+YxKvZVdSDBVhHkQa7/AHajOoI+RValUfSeHsMOaZB6ELNw2LNv7l1Zio0bTvJsGMnfkfTzrmm8Nq3s3tc4t6CZbyO/uP8AldfiVBleL6hAa894f21NyPI7t5RjkoPgLDZT2MZYylQhAy6LGpGkCPSubW4rw65b3nOaYjEgx7pCqNF2wy0/NWWsEhBDWliGAlQJDmXEdCdT1rzlzVDKk0KpcMGTIMjb4cir1GpVI74hVY652du9cW0LrqZVNJYhRABjkCfrVemZc1pdAW7Dkief0CzrCNcFm/at9mzqFuoMhAAPgaRoBLyABM67Cupb8RrWbnMDpEznn9c45rNzbucA18jmPfsfsrsOb7o0WLVslcuiAnRjIPegiAoy9WmeVextrn1ikKjNj+Fcl8MdDnGR4rYwCsczXLaqwY5SAJgxJnXnOvOJgVbbPNV3nkCn0sudV4dbxI/vGZAfTvCdK4HEwe3wycDK9t6PPYLOHXJp5PdAPxwqcU7KrHIM4BORdpH4RHKdK7tORTHkP2Xja+k13wcajk+e689Z+0NyELIsFXYwPFlAIVcziDqQYz7etRiq7H5+fNbmg3MHp+bfZOnjDl8i2u8HysC2miliQY20ABjWGGkVv2hmIUfZCJJSr/aYm2zpZJylQcxIjMygHwzpnltog7xWprYkBbi370E/n5sp4v7QkKxS33g+WHMT3lBgDUmGmNIiaOqmMBYbQzkqy59okGaFLBcssDoZ3y9YOnmQRI57GsFgUClMTjGUqy2mhysqCDGYE6CBGiEnXc864PEuFNrE1aQhx5cj+fnVSUxGCdlVY40GYKUynSZbaULiAQCdoO0ExXmX27mTPL7qfs8SCuPxqMsWySxUAT8TZemy/iP4fOsChvn8/wA8uqz2fj+fmyewWK7RZylfI+YDD6MPeRUb2aTCjc2CryokGNRsa0WRUcGloJg7jkY2kc4VeJs51KzE89/PastdpMrAMGUlf4aWhi3eA0CjIJhwSNTE9p5+HnUrasYjHx6fZbh8YT2AZ7SgTn5sNtTqck6ATMKfmK69hxp1v+m8Szl1A+qr1aYcZC0rWMRp70RuDoRO0g+h+Rr1lvd0a7dVN0qsWkbqDcRt8mzf5QW/9dB71FV4la0/aqD3Z/ZZDHHkq24j8Ntj5khR+p+YqhU9ILVvsyfdH7rYUXJc3GchnAUjZQZA6mev6V57iXE3XhAAho5eP5spmM0rtctSIoi7YWbiD4Zb9B/7H5Gu5wChrudf9o+Zx91FVMNhale1VVFERREURFEVGMw5dYDsmsysa6EQQdxr+VFux+kzErFu/ZK02hd8uVUC90iEXKv4dSN5PWsQrYv3jMCZJ58zldH2TtDL3nhc8Du/jDA7Lyz6f5RWjqLHbgLX112TAzHyj7Lj/ZO2VdRcuLnyyRlnu7alfl0gAVC6yolzXRkbdM742yt28QqAgx+63cPZyiJJ1mT/AEpZ2jbWkKTCSPHxVOo8vcXFV4zBi5lMlWUyrCJEiDvoR5VvWoCrBmCNiFcsr99rqbpDmPEOa7YwZG0EEHYjISOYr/bWMx/vLahp8yo7wPpPrVQiMV6U/wDICZ8xuPmrj7C0uD2lnVDf+FQ6SPAOPdcByMg+Erj4+0ozBnEbq4f5HONPmBXFveHWLqJ7HuuHXV8DOynp8M4k1whusf8AFzXT5Qc+5PWbalczZWnUnQiNxHkP0rs8PsKNvbgQCSMnr7+g5Li1+0dVLHg6pjSd/KF5HhvDMV2QuWzFx8x1bczILa7GWiDPh2ExRHDGXLO1Ikkn3iZ+YXp+JcRbTreq1my1jWj/AJNOgAgOB2DswZG+JT7YjF2Vh00DSbi98ZZOYlZnYA7GJq3S1WdPQWQ0c25Hj4/uqDOH214//pask/0v7rpnAB9k8uY8kle+19xXjKrRlmIy7nMA0yRljWJzeVR1uMU6fs97y2XTsfQ27uP5g7MTGd/ONj8frHqbmJwv/wAmNxFlo8Notljke6pEmqnEn0nVp1nYbbLp+j1C8ZaaW0Guhxy8Z+ZCquYtkwOKvCM9jEGykzBUFRLa6nU60HFKzKRiMGFsfRqzrX9Nji6KjdZzzMnGNltPaAx7Yf8AAMN2vnmmN+nlU/8AEq3a6cRErmD0ftDZCvnVr074iPJZGHxjNhMFeMZr+IFp94y52XuidDAFRDitfQ12MmNv8q9U9FrJt1XpAuhjNQzzgHOE5feH4ko2wqK1v1Kljm66jyrY8UrS8YwoGejdmWWpl36hIOehjGEWHm5w1TtirbNc9QgYZemp86DilaWDGVh/o3Zhl04F36ZAGfGM4SeIxrDB4y8Iz2MQbSbxlzKNROphjWp4rX0OdjBjb/KsM9FrJ13Qokuh7NRzzg7Y8FriyP48Yf8AAcN2vnmmN+nlUv8AEq3aacbSqP8A8ftfUjXzq16d8RHkvOKivhsHiyii9exAtOwH4CWEDnOgrm3NY3VJpeBJO4wV0j6NWjLqtQBdpYzUM84G+PFaWJwyrd4igmMLaV7fqbebvdRPpVM2VPU8ZwMfBQU+A2rqVq4zNRxBz/yjGFCzYBbhoO2KVjc9QoIy9N/OsCypzT3zusv4Baht0c/pkRnqTvhK4nu4XHXR4sPiOzTplzqveHMwTWptKYY92cGPmp6fo5aOubekS6KjNRzzgnGFqrw9P4+3h9ezbDdqddc0kb9NNql9RpdqG5iJVE8FtvUXV86g/TviPgsew84HDXz47uJFpumUlth17o1qIWlPs2uzJMLoP9G7MXlWhLoazUM5nHh4rQxGGVb3EbYnLhrIe31ns83e6ifStzZU9TxnA+iq0+A2rqNs8zNR0HPLVGMKi3hEZuGSoJxQbtDzEBSAvQd49aC0Z3BJ7262d6P2oF0c/pRGes748FTiTlw/ELg8WGv9nb6Ze0C97qYPlWps6el5zgqan6OWjq9tTJdFRknPPTOMLUtYBDj7GH17O5hhdbXXNLbHpoNKkFjS7UNzESqTuCWwsalfOpr9IziMeCxrF2cBYxB8dzEi03TKZ2HXSohaUzSDszK6D/RqzF7UoS7S1mrfM/BaWKwqriMfbE5cNh+0t9c3Zhu91EnyqR1lTDnjOBKp0+A2rqFvUMzUfpOeWqMYVVm0COGk/wD9RbtPaIy9N/OtRZU4ZvlSP9H7UG6Eu/TiM9Z3woXD2driVxfFh7qpbn4cwWG67k+pNX7Wu6zp1BTjB5o30as6la2aS6KjSTnwnGFq2UBxuGsHwXcMLrdc2ux6aVfHE63aNbjIlU3+j1oLOrWl0tfpGcRjwWQce38CMRAznFdlzjLrynfzqL+LV+z1Y3jb/Kv/APxWx9dNCXRo1biZ+C1bwjF4yz+CxY7ROubKDqeYk1IeJ1tbm4wJVFvo7aG1oVZdL3wc8pO2EnYxBNvhzGJxTlbnoGju9PrWo4rXhhxn86qw/wBGLIVLpsu/TEjPhzwi9iCLfEW0nCuFt+mYjvdfpQ8Vrw84x+dUb6MWRqWrZd+oJOfDlhO2kBxWDs/hv2O0frmyk6HkJFbjidbW1uMhVnejtoLavVl0sfAzynnhZC8Qb+AbEQM4xPZc4y6cp313qH+LV+y1YmY2/wAroH0UsfXRQl2nRq3Ez8FsX0AxmKsDwWsN2q9c0Dc9NamPE63aObjAlc9no9aG0pVpdLn6TnEfBZuExZaxw+4QM2JvFLm8QLhXu66GB51GOK1y1hxk/XzVur6L2Ta1ywF0U2gjPPTOcK+9eIXiREf9qVFv3mc3XbyrJ4rX7+2FGz0Zsy61Eu/Umc/thXYY5sRw+2fDibHaXOubsy/d6CR51sOKVtTBjI+ijqejlm2hc1AXTTdAzy1RnCzL3EGGAvYgAZ7eINpd4y6bid9ajPFq/Zl2MGPzKuM9FLE3tOhLtLmatxM58FtX7QGOvYf/AONMKbo65gQNT012ipTxKt2hZiIlc+n6PWhs6dxLtRfp35Z8N157DYa02GwFw2rebE3+zuACBl7Qr3ROhgedURcAtYdDcnp4+a9G+zqMr3FIV6kU2SCXAmdM5MSf3WreuZf+pAAf9oE7L3DTm67DaKufxSsNcAd3bC4jfRuzd6qSXfqzqz0jbHj4qdg5r3DrZHdxVkvc9ezzd3oJ6zQcTrFzAY7w6eC1d6OWjKVzUBdNN0DP/KM4XmeJ8JsvgsTiMgS5axJtLk7qlQV3Xae8ddK5dctqML9IBBjGPkvXcPfWtrqlbdo57XM1d86jOdjvGOcrd+0XHn4ddGHw1uyLeUP3kky2/hIHLpUtzclj4a0DyELncJ4Sy8odrXqPc6SJLp/eV//Z"/>
          <p:cNvSpPr>
            <a:spLocks noChangeAspect="1" noChangeArrowheads="1"/>
          </p:cNvSpPr>
          <p:nvPr/>
        </p:nvSpPr>
        <p:spPr bwMode="auto">
          <a:xfrm>
            <a:off x="155575" y="-738188"/>
            <a:ext cx="2895600"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24784435"/>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5" grpId="0" animBg="1"/>
      <p:bldP spid="14" grpId="0" animBg="1"/>
      <p:bldP spid="13"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9" name="TextBox 8"/>
          <p:cNvSpPr txBox="1"/>
          <p:nvPr/>
        </p:nvSpPr>
        <p:spPr>
          <a:xfrm>
            <a:off x="1143000" y="838200"/>
            <a:ext cx="6858000" cy="369332"/>
          </a:xfrm>
          <a:prstGeom prst="rect">
            <a:avLst/>
          </a:prstGeom>
          <a:noFill/>
        </p:spPr>
        <p:txBody>
          <a:bodyPr wrap="square" rtlCol="0">
            <a:spAutoFit/>
          </a:bodyPr>
          <a:lstStyle/>
          <a:p>
            <a:r>
              <a:rPr lang="en-US" dirty="0" smtClean="0"/>
              <a:t>Identify the following image and give the larger significance</a:t>
            </a:r>
            <a:endParaRPr lang="en-US" dirty="0"/>
          </a:p>
        </p:txBody>
      </p:sp>
      <p:sp>
        <p:nvSpPr>
          <p:cNvPr id="5" name="TextBox 4"/>
          <p:cNvSpPr txBox="1"/>
          <p:nvPr/>
        </p:nvSpPr>
        <p:spPr>
          <a:xfrm>
            <a:off x="790575" y="5386387"/>
            <a:ext cx="7562850" cy="954107"/>
          </a:xfrm>
          <a:prstGeom prst="rect">
            <a:avLst/>
          </a:prstGeom>
          <a:no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t>Baron Christoph von </a:t>
            </a:r>
            <a:r>
              <a:rPr lang="en-US" sz="1400" dirty="0" err="1"/>
              <a:t>Graffenried's</a:t>
            </a:r>
            <a:r>
              <a:rPr lang="en-US" sz="1400" dirty="0"/>
              <a:t> drawing of when the Tuscarora captured him, John Lawson and the two black slaves they had brought along to survey the mouth of the Neuse river. Although von </a:t>
            </a:r>
            <a:r>
              <a:rPr lang="en-US" sz="1400" dirty="0" err="1"/>
              <a:t>Graffenried</a:t>
            </a:r>
            <a:r>
              <a:rPr lang="en-US" sz="1400" dirty="0"/>
              <a:t> and the enslaved men were spared, Lawson was the first casualty of the Tuscarora war.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52716"/>
            <a:ext cx="7315200" cy="3952568"/>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545993216"/>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http://s3.amazonaws.com/mtv-main-assets/files/pages/washington_177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641" y="832756"/>
            <a:ext cx="4418718" cy="5029200"/>
          </a:xfrm>
          <a:prstGeom prst="rect">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066800" y="34290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The Treaty </a:t>
            </a:r>
            <a:r>
              <a:rPr lang="en-US" b="1" dirty="0">
                <a:latin typeface="Garamond" panose="02020404030301010803" pitchFamily="18" charset="0"/>
              </a:rPr>
              <a:t>of Paris (1763</a:t>
            </a:r>
            <a:r>
              <a:rPr lang="en-US" b="1" dirty="0" smtClean="0">
                <a:latin typeface="Garamond" panose="02020404030301010803" pitchFamily="18" charset="0"/>
              </a:rPr>
              <a:t>)</a:t>
            </a:r>
            <a:endParaRPr lang="en-US" dirty="0"/>
          </a:p>
        </p:txBody>
      </p:sp>
      <p:sp>
        <p:nvSpPr>
          <p:cNvPr id="14" name="TextBox 13"/>
          <p:cNvSpPr txBox="1"/>
          <p:nvPr/>
        </p:nvSpPr>
        <p:spPr>
          <a:xfrm>
            <a:off x="1066800" y="3415605"/>
            <a:ext cx="6896759" cy="1384995"/>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aramond" panose="02020404030301010803" pitchFamily="18" charset="0"/>
              </a:rPr>
              <a:t>In the </a:t>
            </a:r>
            <a:r>
              <a:rPr lang="en-US" sz="1400" b="1" dirty="0">
                <a:latin typeface="Garamond" panose="02020404030301010803" pitchFamily="18" charset="0"/>
              </a:rPr>
              <a:t>Treaty of Paris (1763</a:t>
            </a:r>
            <a:r>
              <a:rPr lang="en-US" sz="1400" b="1" dirty="0" smtClean="0">
                <a:latin typeface="Garamond" panose="02020404030301010803" pitchFamily="18" charset="0"/>
              </a:rPr>
              <a:t>) at the end of the seven years war,</a:t>
            </a:r>
            <a:r>
              <a:rPr lang="en-US" sz="1400" dirty="0" smtClean="0">
                <a:latin typeface="Garamond" panose="02020404030301010803" pitchFamily="18" charset="0"/>
              </a:rPr>
              <a:t> </a:t>
            </a:r>
            <a:r>
              <a:rPr lang="en-US" sz="1400" dirty="0">
                <a:latin typeface="Garamond" panose="02020404030301010803" pitchFamily="18" charset="0"/>
              </a:rPr>
              <a:t>France </a:t>
            </a:r>
            <a:r>
              <a:rPr lang="en-US" sz="1400" b="1" dirty="0">
                <a:latin typeface="Garamond" panose="02020404030301010803" pitchFamily="18" charset="0"/>
              </a:rPr>
              <a:t>ceded its major North American holdings to Britain</a:t>
            </a:r>
            <a:r>
              <a:rPr lang="en-US" sz="1400" dirty="0">
                <a:latin typeface="Garamond" panose="02020404030301010803" pitchFamily="18" charset="0"/>
              </a:rPr>
              <a:t>. </a:t>
            </a:r>
            <a:r>
              <a:rPr lang="en-US" sz="1400" b="1" dirty="0">
                <a:latin typeface="Garamond" panose="02020404030301010803" pitchFamily="18" charset="0"/>
              </a:rPr>
              <a:t>Spain, an ally of France toward the end of the war, gave Florida to the victors</a:t>
            </a:r>
            <a:r>
              <a:rPr lang="en-US" sz="1400" dirty="0">
                <a:latin typeface="Garamond" panose="02020404030301010803" pitchFamily="18" charset="0"/>
              </a:rPr>
              <a:t>. France, meanwhile, </a:t>
            </a:r>
            <a:r>
              <a:rPr lang="en-US" sz="1400" b="1" dirty="0">
                <a:latin typeface="Garamond" panose="02020404030301010803" pitchFamily="18" charset="0"/>
              </a:rPr>
              <a:t>ceded Louisiana west of the Mississippi to Spain</a:t>
            </a:r>
            <a:r>
              <a:rPr lang="en-US" sz="1400" dirty="0">
                <a:latin typeface="Garamond" panose="02020404030301010803" pitchFamily="18" charset="0"/>
              </a:rPr>
              <a:t>, in partial compensation for its ally’s losses elsewhere. </a:t>
            </a:r>
            <a:r>
              <a:rPr lang="en-US" sz="1400" b="1" dirty="0">
                <a:latin typeface="Garamond" panose="02020404030301010803" pitchFamily="18" charset="0"/>
              </a:rPr>
              <a:t>The British thus gained control of the continent’s fur trade</a:t>
            </a:r>
            <a:r>
              <a:rPr lang="en-US" sz="1400" dirty="0">
                <a:latin typeface="Garamond" panose="02020404030301010803" pitchFamily="18" charset="0"/>
              </a:rPr>
              <a:t>. No longer would the English seacoast colonies have to worry about the threat to their existence posed by France’s extensive North American territories.</a:t>
            </a:r>
          </a:p>
        </p:txBody>
      </p:sp>
      <p:sp>
        <p:nvSpPr>
          <p:cNvPr id="12" name="TextBox 11"/>
          <p:cNvSpPr txBox="1"/>
          <p:nvPr/>
        </p:nvSpPr>
        <p:spPr>
          <a:xfrm>
            <a:off x="1066800" y="22098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a:latin typeface="Garamond" panose="02020404030301010803" pitchFamily="18" charset="0"/>
              </a:rPr>
              <a:t>The Great Awakening</a:t>
            </a:r>
            <a:endParaRPr lang="en-US" i="1" dirty="0"/>
          </a:p>
        </p:txBody>
      </p:sp>
      <p:sp>
        <p:nvSpPr>
          <p:cNvPr id="13" name="TextBox 12"/>
          <p:cNvSpPr txBox="1"/>
          <p:nvPr/>
        </p:nvSpPr>
        <p:spPr>
          <a:xfrm>
            <a:off x="1066799" y="2107049"/>
            <a:ext cx="6896759" cy="116955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b="1" dirty="0">
                <a:latin typeface="Garamond" panose="02020404030301010803" pitchFamily="18" charset="0"/>
              </a:rPr>
              <a:t>The Great Awakening, </a:t>
            </a:r>
            <a:r>
              <a:rPr lang="en-US" sz="1400" dirty="0">
                <a:latin typeface="Garamond" panose="02020404030301010803" pitchFamily="18" charset="0"/>
              </a:rPr>
              <a:t>was an evangelical and revitalization movement that swept Protestant Europe and British America, and especially the American colonies in </a:t>
            </a:r>
            <a:r>
              <a:rPr lang="en-US" sz="1400" b="1" dirty="0">
                <a:latin typeface="Garamond" panose="02020404030301010803" pitchFamily="18" charset="0"/>
              </a:rPr>
              <a:t>the 1730s and 1740s</a:t>
            </a:r>
            <a:r>
              <a:rPr lang="en-US" sz="1400" dirty="0">
                <a:latin typeface="Garamond" panose="02020404030301010803" pitchFamily="18" charset="0"/>
              </a:rPr>
              <a:t>, </a:t>
            </a:r>
            <a:r>
              <a:rPr lang="en-US" sz="1400" b="1" dirty="0">
                <a:latin typeface="Garamond" panose="02020404030301010803" pitchFamily="18" charset="0"/>
              </a:rPr>
              <a:t>leaving a permanent impact on American Protestantism</a:t>
            </a:r>
            <a:r>
              <a:rPr lang="en-US" sz="1400" dirty="0">
                <a:latin typeface="Garamond" panose="02020404030301010803" pitchFamily="18" charset="0"/>
              </a:rPr>
              <a:t>. It resulted from powerful preaching that gave listeners a </a:t>
            </a:r>
            <a:r>
              <a:rPr lang="en-US" sz="1400" b="1" dirty="0">
                <a:latin typeface="Garamond" panose="02020404030301010803" pitchFamily="18" charset="0"/>
              </a:rPr>
              <a:t>sense of deep personal revelation of their need of salvation by Jesus Christ.</a:t>
            </a:r>
            <a:r>
              <a:rPr lang="en-US" sz="1400" dirty="0">
                <a:latin typeface="Garamond" panose="02020404030301010803" pitchFamily="18" charset="0"/>
              </a:rPr>
              <a:t> </a:t>
            </a:r>
            <a:r>
              <a:rPr lang="en-US" sz="1400" dirty="0" smtClean="0">
                <a:latin typeface="Garamond" panose="02020404030301010803" pitchFamily="18" charset="0"/>
              </a:rPr>
              <a:t>Changed the religious culture of the South for both the free and enslaved.</a:t>
            </a:r>
            <a:endParaRPr lang="en-US" sz="1400" dirty="0">
              <a:latin typeface="Garamond" panose="02020404030301010803" pitchFamily="18" charset="0"/>
            </a:endParaRPr>
          </a:p>
        </p:txBody>
      </p:sp>
      <p:sp>
        <p:nvSpPr>
          <p:cNvPr id="9" name="TextBox 8"/>
          <p:cNvSpPr txBox="1"/>
          <p:nvPr/>
        </p:nvSpPr>
        <p:spPr>
          <a:xfrm>
            <a:off x="1066800" y="8498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b="1" dirty="0" smtClean="0">
                <a:latin typeface="Garamond" panose="02020404030301010803" pitchFamily="18" charset="0"/>
              </a:rPr>
              <a:t>The Refinement of America</a:t>
            </a:r>
            <a:endParaRPr lang="en-US" b="1" dirty="0">
              <a:latin typeface="Garamond" panose="02020404030301010803" pitchFamily="18" charset="0"/>
            </a:endParaRPr>
          </a:p>
        </p:txBody>
      </p:sp>
      <p:sp>
        <p:nvSpPr>
          <p:cNvPr id="10" name="TextBox 9"/>
          <p:cNvSpPr txBox="1"/>
          <p:nvPr/>
        </p:nvSpPr>
        <p:spPr>
          <a:xfrm>
            <a:off x="1066798" y="838200"/>
            <a:ext cx="6896759" cy="116955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latin typeface="Garamond" panose="02020404030301010803" pitchFamily="18" charset="0"/>
              </a:rPr>
              <a:t>During the mid 18</a:t>
            </a:r>
            <a:r>
              <a:rPr lang="en-US" sz="1400" baseline="30000" dirty="0" smtClean="0">
                <a:latin typeface="Garamond" panose="02020404030301010803" pitchFamily="18" charset="0"/>
              </a:rPr>
              <a:t>th</a:t>
            </a:r>
            <a:r>
              <a:rPr lang="en-US" sz="1400" dirty="0" smtClean="0">
                <a:latin typeface="Garamond" panose="02020404030301010803" pitchFamily="18" charset="0"/>
              </a:rPr>
              <a:t> century, native-born </a:t>
            </a:r>
            <a:r>
              <a:rPr lang="en-US" sz="1400" b="1" dirty="0">
                <a:latin typeface="Garamond" panose="02020404030301010803" pitchFamily="18" charset="0"/>
              </a:rPr>
              <a:t>colonial elites sought to distinguish themselves form ordinary folk in a variety of ways</a:t>
            </a:r>
            <a:r>
              <a:rPr lang="en-US" sz="1400" dirty="0">
                <a:latin typeface="Garamond" panose="02020404030301010803" pitchFamily="18" charset="0"/>
              </a:rPr>
              <a:t> as they consolidated their hold on the local economy and political </a:t>
            </a:r>
            <a:r>
              <a:rPr lang="en-US" sz="1400" dirty="0" smtClean="0">
                <a:latin typeface="Garamond" panose="02020404030301010803" pitchFamily="18" charset="0"/>
              </a:rPr>
              <a:t>power. Colonists </a:t>
            </a:r>
            <a:r>
              <a:rPr lang="en-US" sz="1400" dirty="0">
                <a:latin typeface="Garamond" panose="02020404030301010803" pitchFamily="18" charset="0"/>
              </a:rPr>
              <a:t>who acquired wealth through trade, agriculture, or manufacturing </a:t>
            </a:r>
            <a:r>
              <a:rPr lang="en-US" sz="1400" b="1" dirty="0">
                <a:latin typeface="Garamond" panose="02020404030301010803" pitchFamily="18" charset="0"/>
              </a:rPr>
              <a:t>spent their money ostentatiously, dressing fashionably, traveling in horse-drawn carriages driven by uniformed servants</a:t>
            </a:r>
            <a:r>
              <a:rPr lang="en-US" sz="1400" dirty="0">
                <a:latin typeface="Garamond" panose="02020404030301010803" pitchFamily="18" charset="0"/>
              </a:rPr>
              <a:t>, and entertaining one another at lavish parties. </a:t>
            </a:r>
          </a:p>
        </p:txBody>
      </p:sp>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7" name="AutoShape 2" descr="data:image/jpeg;base64,/9j/4AAQSkZJRgABAQAAAQABAAD/2wCEAAkGBxQTEhUUExQWFRUXGR0bGBgYGRgaHhwcIBweHBgaGhkYHCggHh4mHxcXITEhJSkrLi4uGB8zODMsNygtLisBCgoKDg0OGxAQGzIkICUyNDU0LCw0LywsNC4sLC81LDIyLC4vLCwvNCwtLCwvLDQ0LC8sNCwsLSwsLCwsLCwsLP/AABEIAKQBNAMBEQACEQEDEQH/xAAaAAACAwEBAAAAAAAAAAAAAAAABAIDBQEG/8QAQBAAAgECBAMGAwYDBwQDAQAAAQIRAAMEEiExBUFREyIyYXGBUpGhBiNCscHRFGLhM1NjcoKi8BUkkrJD4vFE/8QAGwEBAAIDAQEAAAAAAAAAAAAAAAMEAQIFBgf/xAA/EQABAwMCAwQJAgYBBAEFAAABAAIRAwQhEjEFQVETImFxBhQygZGhwdHwI7EVM0JS4fFiJHKCkhZDg6Kywv/aAAwDAQACEQMRAD8A3f4g9otxSwZVyox8aprCz6Hb1ry7q9TXIcf8KjcXtyHVKRqGNRJAOJndLX7gSyVP9mhNzKBpmAnMB1rVtSoYaCtRxK8NTX2rtRETOY6JXG8ai53y6XL0K7GCSuoyuwJ7pCR02qUOrGXB0rAvLrQGioYaZAnY9QrF4qkWxmhbcdkYICFjAy81Mj8q11VhGThbG+vCXHtHS7fO/n1XcLLJclmPbMWeSTm7xK5gdCQIqS5qPbULQeQnzgT81g8RuwWkVHd3bO3kmhccOji42dFyo2kqvwgxoKg7erM6iozfXJaWdoYJkidz1VRQ5OzkZC2fKV0zfFAIE+dY7Z8RJhSfxO816+1dMRM5jou38ZcDly3fuAI78yuggzyrPb1ZnUVH69chgZ2hgGQJwD1UFaOzAuaWjNte7CGZlRGhmnbVMCThbniV2S4mq6XYOdx4qxi/3nentf7SROfpmgifenbVM945WBxG7Gn9R3d2zt5KQu3AyPnGa2Mts5TKrEQpzaCNKdvUkHUcLBv7otc3tDDjJE7nxVeRshtyuQtnK5dC3xEZt9N6x21SIkwt/wCJ3msVO1dqAiZzHRWm/dztczguy5GaDJX4SZ20GnlWe3qzOoyoxfXIYGdodIMgTieqrUsFtqMoW02a2OSNMyojQzrWO2qAAajhbniV2XOcarpcIOdx4rnbtmuBiPvQO0/xNTGad41+dZ7apnvHO6wOI3Q0/qO7u2dvLorxfYG20wbS5bZ+BYiFPIRpTt6mDqOFg390Q5pqGHZOdz4pc3kKNbkFGbMy6EFubEczoPlWO1qREmFuOJ3geH9q6QIBnIHRTPFZc3M7ZyuQtDSV+GY28q27erM6jKj9euQwU9Z0gzE4nqqXug27aKTltsGQLPcMzmAGxma17apAEnC3PErsuc41XS4QTO46FW9u33kZj239qWMZwBAzTv6edZ7epnvHO6wOIXQ0xUPd2zt5Ka3rgNtgQDaEWzJ7giIUxoI0p29THeOFg8QuiHA1DDt87+arKsUa2SMjtndcujN8RBME6DXyrHbVIIkwVsOJ3geH9q6QIBnIHRXG9c7TtO0bPlyZtJy/DMbeVZ9YqzOoytPXrnR2es6ZmJxPVU27ICJbBbJbbMgkwrTOYDkZJ1rHbVIAnZbnid2XOearpcIJncdCptiiWualmuiLp+IAbOeeh+tZ7epnvHO61HELoBoFQ93bO3ku2bjDsyW71oRbPwA6QnQRpTt6mO8cbIeIXRDh2h72+d/NDaq6HVLjZnXkzTOZhzMga1jtqkEScrYcSuw5rxVdLRAM7DoFb/Ev2naZj2mXJm55fhnp5Vn1irOrUZWnr1zo7PWdMzE4nqql0RLY8CNmReSt8QHI6nXzrHbVIAk4W54neF5f2rpIgmckdFW112ZxnOe9C3Dp3xH4tJIygiKuWAq3Fw1k77+Q3n9lG7iN01rR2hhu2dj4LZAg2yP/AItLf8gO+XptXuvVKOO4MeCqnid4dQ7V3e3zv59VBrSlXUgFbjZnECGaZzMOZnWax6pQgjQM+C2HFb0Oa4VXS0QDOw6BWhznFyfvAuQNzC/CD08qz6rRmdIlafxG70Gn2jtJMxOJ6qkWFCLbCjIrZ1WBAb4gOR1OtY9UoRGgfBSHi18Xl/bOkiCZMkdFY2rXGPiujLcPN1iIbqI0rPqtHJ0DPgtBxO8Aa0VXQ3IzsfBcCj7vQfdT2f8AJO+XpsPlWPVKGO4MeCyeKXh1fqu72+d/PquNaUrcUgFbpzXBAh2mZYczOtPVKEEaBnwWRxW9DmuFV0twM7DwVgY51ufjVcitzC/CD01OlZ9VozOkLT+I3eg0+0dpJkicT1V3DlxVtMuFuYS1bknLckGeZgDauJe03U6umlAEbL13Cq9G5t+0vO0e+TkZxy3WJcJkywcyZYbMZ1YRyO/vXkn+0fNeYuIFV8CMnHTO3uSL4xWlQjXBqDC6dCJaAeY0oARldEcIqNANaoynMGHOzkTs0EjGcwsziqsqBkwwZ0BZVJmYB00kky0xzmpaZ1OhzoBT1ezbM3E+Aa4SfMwAPH5JvhNgXbFprtkW3IBKQe6ZnnqOsHrFYquLHkNdI6rmvOlxAMpzh/8AZr6frW95/Pd+clo7dMVWWEURVt4h6H9P3oinlFEVbWlAJyr8hRFK0sKB0AoinREURFEVTqMw03BH5f1oikLS/CPkKIp0RE0RL4JdGPxMT+lETFERREURFESrYgSZYKo+Z6xPLltRFap0hVgeelEXe95H5j95+lEXO26K09NvqdKIpo8/tzFEUbj/ANT0/qay1pcYGSVhOcPwmXvt4iOfIdPXrXu+FcNFoyXZed/sqtR+op2uqo0URFERREURFERREURU3bNgmbmAv4hv7y3niOndMSK85xQN7fLCcBfQPRt9cWUMuGsEnBifmsniTlVOVezJYKF3yS0R7THtXlCO+cdcLi2VGnVv3GqdTW63HxDQT8yM+CSx1soLaW2ZQAdgTtA1I56z51atdJDi4A+fv/Cqj7h1xVfWq5c4z8fpyWh+P0X8z/8AWqSpoxN3KjNvAJA6nkKko0+0qNZ1KDJRhrWVVXeABPXqaVqnaVHP6lCZKQtcZUtlKsDIEDvHVmAOnLugz/N5GrT7FwbqBEfDkD8cn4eIU5oGJBTuHxSv4TMAfWdPXSqtSi6n7Sicwt3Uvxeg/M/0qNaqyiKLjQ+lERbaQIoilREURFEUG8S+9EU6IiiKLxBnaNaIq7OcKAQu3Uj6RREXCwBMjQE7H96Ip5D8XyA/WaIudl1LH3j8qIo2bQKidfUk/nRFPshEQIoigO5uZXkenr5edEV1ERRFTiSNNweo/wCa9I6kVlrS4ho3KwncFgyIZ9+Q6eZ8/wAuVe24Xwhtr+pUy/8Aby+6rPqasBPV2lEiiIoiKIiiIoiKIiiIoiO2I0HEhhf8MoG/1SWG9ee4mf1/bjAwveejrAbPNt2mT3pj3bLA4kwyghiw7RO8dyMw7x9d/evJf1GM7rm2LSbys2IJbVEeOl2AleMMJXUaBtM6qSe7AGb8xBHI1cswYOOnInGZ2/YyOoXLojB+y0EHeY+g+k/rVBQKrG65ByLrPtLfmoqxbY1u6NPzgfsfishWYm9lAMEyQIFR06eskTGFlrZSNvGWiTmTKVknuzAViASR6k+UmrTqFYAQ6QfHeQOXyUpY/kd/qrlxaKWGXLBJaB/KrEt/5KOf7RGjUeAZnp8SIHwK10OMfnMq+xcDGR0jXrJBHsQage0tMFRkQYV1arCKIoNbG+x6iiKLZhtDeun12oiBePNGHyP5GiKXajz+R/aiKtrwzL78j7UWFfRZRRFW+pA9z7f/AL9KIrKIq8R4G9D+VEVlERRFXb5jzn56/vRFZREURVzlIHI7ft+1EUnaBzPkNSfQVvTpvqODGCSeSwTG6awWCiHfV/aF8l/evc8O4VTtWhxEv69PJVX1C5O11VGiiIoiKIiiIoiKIiiIoiKIrrVq8R3MBZxC/wB45QH072ulef4kHdvhgOF7j0fdRFn37hzDJwJj5LznGQ2S4WADKZYDaVMsB5aECvJGe0M9Sufwwt/ijQCYLiAefeloJ+MlLcRxhRkgxOhBXQyRGpZRIjlO9WLeiKjHSPnnE8gD9FzadOQQeX09xT1rn5k/t+lU1Ao4q0WXTxDVfUbe3L0JqWhUDH97Y4PkfyR4hAV20wcAx7HkRoR6gyKw9rqbi38I+x3Wdlz+GSZyifTzn89adq+IkrOt3Vc/hU+FfkOgH5AD2FO1f1P5n901u6rtlACQBAAA/M/qPnWjnFxkrUmclW1hEURFERREURFEQaIqLJaAABppv0MdPKiKyW6D5n9qIqwTngx4f1FEV9EVeI8Deh/KiKyiIoig2jDz0/UfrRFOiIoi46giDsaImuHYcAByJZh4ucch+Ve84RZsoW7XR3iJJ555KpUdJTldVRrzGHx15rzjNeKreKjLbQqAG2LHXauCyvXfWcJdAcRhoIieZ3X0Ctw/h9KxpO0Ug51IO773NeSW7huQc7eOE1f4xc++XIqMiuRLGYGzQVgj0JqepfVf1G6QC0HnnHOIg+4qhb8AtP8Ap6hqOe17mgwBpl27ZDpaQeoGNpK43G3QKCmZsis0ZjM7ZYTeBOsCsHiL2BoLZMAnfn0gfvAWzfRuhXfUeyoWs1ua2dIjTvMuBicCNRjJATK8XPadnk72Zp12QKGDztrIHvU4vnGp2enMn/1AmfmqLuA0xb+sdr3S1sGJmo5xaWwMmIO2Y5JdePMQ33YJBQCGMMHJAIJUdN9jUI4m4g90YLeZg6vMD7K670XpAsmqQCHkyBINMDkHHrtMjnlSXizF1DDKRcdGCkEHKmbms/lWfXnF4DhEOcDBxgTzH2Wn8CpNoPdTdq1U6bmlwgjW/TydA8faU14w3ZG61sAEKUhgZzGADpp5+tbi/eKJquZ0jPUwJ6KA+j9A3otKdYkguDiWkRoEmOR6DIM74hSXF3XnKoVrTkXFBnMMsgKSOZK7xWza9arOkQWHI642Bj7LR9jY2sa3FzazAWOIgtJdBLgDyE7T5K3g/EWvBsyqpEaAmQTuGUqCP1qSzunVwdQAj4+8EBV+N8Jp8PLBTeXB05IGkgbFrgSDPTBHMZWjV1cJKYm5hAfvsTirT/DaMLHI+E615vivZ9v3nEYGy+h+jLbs2P6VJjhJy7f9wvPfaG+LdohCwD91VbU5fOdjGnrXl2gF5jZQejtg654s578im4uJG0yY+efIJ7C386KwAII6x+9RkQV52+talrcvo1N2n/R94ypBGyxptvJ3O52rCqKfYr0/OiJR7Yt3J1CPA0JEN13/ABaD1A61ZH6tPT/U3bxHT3bjwnoFndN9l5t8yfzqssI7P+Zvp+1EUkSJ1mT+kfpRFKiJLG4dixZNGywD5yORMTGberVGowN0v2n6HnvvClY4RDlVeXEZe6e9p8PTXToTHPQTzgHdhttXe29/u+XhvHLK2b2U5TeDDwc+pzGNtuW3v/Taq9YskaOnz/Pw7qJ+n+lX1EtUURFEVdjaOmh+Uz9aIrKIl17zzyUEe53+kUWExRZVeI8Deh/KiKyiIoipxfhkToQdPI0RXURFEUbh0NbMZrcG9THxWFrIsADppX05rQ1oA5Kku1lYWeeCWC+fJ3s2aczeKZmJ61TPD7cv16czO53+K7bfSLiLaAoCp3A3TEN9mIiYnZWf9KtZi2TVgQdTEN4oEwJ5xW/qVDUXad56898bZUJ43fGm2n2mGkEYEy32ZMSY5SSqb+Aw6BS8KB3QWdhOshSS3eG8AzUVS2tabQX4Axknzg5z5FWbfinFa73NoS5zskNYCRiC4AN7p2kiCTuZV1m1ZuFri5HJXIxBBEfCY051KxlvVcajYMiCRnHRVa1fiFqxlvV1MDTrAIIM9cid/dPio2+D2V2U/h/Ex8Jldzy/pWrbGg3ZvTmeW3PkpanH7+oZc/8Au/paPaEO2HPn453UhgrQfYZ5LxJmSMrNE7RA6Vt6vQD9u9JO/XBMfgUZ4jfm3jUdENZMCIaS5rZjfc7yuJwiyFZQgyvuNT5gCdgDqANqw2xoBpaG4O/5yWX8d4g+qyqap1M2OB4GYGSRgkzIwVbh8DbRSiqMrTmB1md5J1PvUlO3p02FjRg7+M9VXueJXVzWbWqvlzYg4ERtAEAR4BcwmAt2pKLGaJ1J22Gp2HSsUbanRksET+c1m94ndXgaK7pDZjAG+5wBJPM7pmp1QTmEfGBfuLmGVJ2uzmnntyrgcS7Ttu6RtzXtOBCzNp+s15Mn2dl4j7S8PNwPcL52QEyIysZlmHrv8q8mHQ8jx3V70e4wLS89VDAG1HmSZ1DcNHuOPeU3w3CC2gVWLDcTHPpHKo3GSuBxjiD765NSowNcMGJ5dZ58k3Wq5aWuYwBsoVmI3yjb1JgT5VnTzXRo8MqPpCq97WNO2sxPkACY8YjxVd3FoQVdHAIgyjER6rI+tbsLmuDmnIUo4RVcR2VSm+ejwDPSHaTPuXOG4oNKZgxXQHSSOU+fL1BreuwCHtGD8jzH1HgQqV1aVrZwbWYWk9fp1T1QKsuBh1otnU3tEkELtFqiiIoiKIiiLhNFkNLthK7RYVSyGPQ6/p+lEVtEStosojISZOsqOfrRFct0yAVIn0/Q0RGI8Deh/KiKN29o2UiR1pzAPNFStzMSM7ExPdA+kCam7CoXljRqI6Z/ZayFJFRubTqIJYHzkGtHMc3DhCzKsdDHjiPIfrWoE4CIFokeNj5jKPyFYRAw/UlvUz/z+lbau7Ee/mi0uHvKwd109uX0r3nCLo3FsCdxg+7b5QqtRsOTNdNRooiKIsn7SWGdLarM9quoXNG+pG0Dz0rncSpOqMY1v9w5TG+YXpPRi6pW1etUqHHZPxOmTjAO4J5Rnosu1hbiLdHfz50zlFyhrY5plUawdY1qg2jWpteIOqROkRLR/bAHvjK9FUvLO5q0HS3RofoD3ai2qeT9TiYkYJx8lbhmuqbTEXiguXIBDFshHczDff4qkpGswscQ7Tqd1JiO7I336qrcssqza9NppioadKSC0N1h36mk7bROnfoSlsJh7so5W52hw7hSc39pmOUNOg0+LTaoKNKsC15DtWgwc+1Jifd1wr97dWRbUoh1PshXYSBp/l6GyWxk97fT3okbStX7Pq+uYvlyrowfxc4Nwz8tKv8ADhVk6piBvO/P2s+cYXA9JXWpa0Ug3VqdlpZ7PLFMafKe91WzXUXk0URFES9+xhyZu4HEYhvjt9pljkO6QJFec4oGdvlhOBsvoPo0+4FlFO4awScOifmElcXcZcm4yfD/AC+23tXk3+0cRleUrPLa7nAyQ4meud0pwtvulHNe6fVTl/Sjt1e42wNvXubs+HDyeA7658Upx3iTWchUAzmmfaD9a2Y0OXT9GuC0OJ9qKpI06YI8Zke+PcrOA3w9uQrAz3mMd5uZH5e1YqCCofSe1fb3kOc0iO60T3Wj2QRy6+JJK0q0XnFn8SwQMXFkOvNdCRzE89tjpVijUEGm7Y/IjY/PPOF0LXiNWgNGHM/tdlvw5eYgqNhXuxnINsc1PjPRhyjmOp8q0qMNMwRn8/fkr7ryztmGrZgio7k4ToHPSdjq2B3AB6ruJw1pdBb7x27MBW+cj9utZpte/M4G5Ow/PDKrU+NXwMuqFw5h/eafMGR+YRgcSwc27kgxK5sskayJXQx7HXbrtUow3WwyOcTjznaeXLx5LF42jVoNuaTdJnS5o9mQJBEyRPTOQtGq65aKIiiKjF4jIBAliYUdT+3M1kCVdsbP1l51HSxolzugH1OwHMqgcNVge077HcnYf5R+H86zqjZXTxurReBafpsacAbmP7zu6ec45AKeAvGMj+NIB8xyYev5zRw5hQ8TtmAi5ofy6kkf8TzafEcuogq4OMx1HIb+/wCtawVylN3A1NZAJ2RSrCykrzvKyDvrEactN9DJ3+lFhaPC7aXLYYrO4lhvBImDpy3r3HDLO2fbsqGmJIzI+6rPcQYlRuW2a8UVsirbUgBUOpZx+IfyirTqbjW7Nh0gNGwHU9R4LrUPVqVi2vVpa3Oe5uXOEANYf6SObirBg7q+G8PMNbWD/wCOUz71sLeszLH/ABaPpH7rT1zh7sPto8WvdP8A+WofJZ3GMc1pfv7YYEHLcTk3LRtuu9c/iLyKZZcsBB2cOR8jt8V1OH8EtuKE+o1S1w3ZU3jqHN3HLbzhc4BxC3eYglswgjNC6/ygHXzqnwa3tNc5LhtMD4AfNR8b9HrvhtIVHkOad9IOPMkYnktbF4We8vi5jqPTr510OK8KbctNRmHj5+H+V5ynU04OyTVpnkQYIO4rxVSm+k4seII5KyDOyss3sjSdjofLof0966/BL0UK3Zu9l3yPL7KOq2RK069uqqKIkjxEdsLIUyQZbYaAGB13FVTdjtxRAPPPLA+e66w4S/1B16XCBEN3OSRJ6bGOqqw3Fc/aZVnJIADAsYJHh5AxprUdO97TXpbOnkDk56cvirF1wP1cUe0fHaRJLSGNkT7U5IBzgLi8UYo7ZBNskPL6CBJIYKZ6RA1msC9cWOdp9k5zjHQxn4Ld3BKTbinSNUkVQCyGyTJgS3UI6gyRGU3axR7IXHUrpJXcjy03NWGVj2PaPEYmNyubWsgLw2tF4dmA72QepzsBn4SkzxgdibuUjv5QCQNc2XU8utVvXx2Bq6ecQfOM9F0x6Pv9fbZ657mouAnGmcDn0G0ruK4qURXyZgRJIYR6KY7zdBpWat6abA/TIImQceQ6n4LWz4G25rvo9ppcCQAWnVgTLhPcaNiZOSpDio7XJl0zZM0/iy5oiNo5zvWRejtezjExPjE7LV3A3Cz9Y197Tr0xjRq0zqnecxG3OcLRq8uCiiLoukbcSXDf4ZVT76nnXnuJn9f24wML3fo8wGzzbGpk96T8FlEjkxccmO7Dkxnmd/evIv8AaK8zcz2z5EZOOmdvck8KYuXV9GHuIP1U/Oh2C6F8O0s7etzhzD/4GR8nfIpbiuDF65bU7AMzemgA+dZa7SCV0eC8Rfw2yr12e04ta3zhxJ9w+a0kQAAAQBsBWi83VqvqvL3mScklSotEURLXMOQS1tgpO4IkHodwQf8AkVOyq3SGVBIG0YI+RlZnqp4exlkkyx3PX9h5VpUqasDAGw/OZ5/ZYJSvEbOZ0gwxDBT56Mv1WfY1vQqaHSdufkcH5LrWhLrC4Z0LHfMgn4GPel8PjLzFzlJUEKF03BQMNtNS+pJkdIq863tmtY0u73M+eotO+ZGnAAjnMrmQFpYW4WUFhlPTUfQ6iufXY1jy1hkfnTC0KsuOFBJMACSaiW9Kk+q8U2CSTAHiUrg0LE3WmT4Afwr6dTuflyrY4wF1eIVW0KYsqJED2yP6n+fRuw5TJ5psmsAFxgbrjLzp4Bjmx/b9ovYDZGJiIgoVHUjf/wDK9bacLeKTRUYJGYOcq7QvqDKRov1aXe1p8NiJxI93SV6i3hLuWO0VT0VBlHzMmuoy2qtZpDg3wDRC1ddcNDobblzernkOPuAgfm6WuYO4PFbW4J3R2Vo8lYx/uql/DBTyKYPiwlp+Zj5rcN4bWw2o+mY/rAe2fNo1Z/7MJc3whgqbS6CHDADzz6pB9a5F7w9rqksHZjoQfjOW/NSN4RcPE0C2qOrHCf8A0MPxz7qyr3FYQPcyAOgcDMrAnu7Dlo/P4Tpzp/C2U2l4eJG0wQcbEKJnDrmo/Q2m73ggecnH0T+G+0LtbAt2QkBT3iFADNlWFB99Y+td+hXuDSADA0j3Dwgf68Ft/D7Oi/8A6itq8KYnoSCXRGPAwd9oVuG4siK9w53YqjMSF8JbKFAEREkwetT0QKcvcSXGJOPgFFe3BuAylTaGU2zDQScnckncmBnboE3Z48jGApmVH4T4nVOR27+jbGDExVgVQVzjQI/PBal+yrqVYSp0INb1KbajS1wkFYt7ipb1W1aRhw2ISGF4JaS32cSJJnZp5GRrIGk1TpcPospdnE5mefx8F2Lr0jva90LnVBgCN2xzwcEE5gz8gg3blnxk3Lfxx31/zBR3h5gT5U11Lf2zqZ15jzA3Higo2vEf5DRTrf2T3Hf9pce6fAmOhlV3Lql2Kkd6CIjXQajry+VeU44Wm61N2IGev5hc4U30yWPEEGCDuCkeMlsgC5oJgkRtB0M7A7SKo2jWFx1xtsZ/MKekGkmVscHuTZSZzBVDZt5gb+de7sbhlakCzlj4fmFQrN0vKcq4okrewk3bdyfAGERvmjn7VXfQ1Vm1Z2B+a6NG+FOxq2un2y0z00zy8UuOHPnZ+0GbIUSEiATMsAdTttFQC0qB5fqExAxtJnP4FfPFrc0W0DSOnUHvl0kkNiASJAPOdR5AqFvhTdiLRdSAwJIUjMAZYN3jJJ3Natsn9iKTnCJHLcTJnO56qSpxuj68bxlN06XAAuBDSRDY7ogNGw+aefCKbgud7MBA7xjnuux3q26g01BUMyPHHwXIZf1WWrrURpcZOBPLnuNktZwDJbKq4zZywJWRqSYInz3BFQU7V9Onpa4TJORIyfzmr1zxSjc3Iq1aZ06AwgOg4ETMR7iCEt/0QiytoXe6AQ0qDMnMWXmp3A3qE8Pd2LaIfjnjxmR0PxV9vpHTN6+8fR75MthxEQ3SGu3DhsTgGecYTDcKBvC4SIBkACCTGXUzBHtPnUpsga4qk7Z8ZiMn/E+KqN445tg60DTLgQTMiCZwCJHT2tPOJWjV5cBFEViWbpEpw61iR/eO1sH072ulee4mHdvhgOBnC9z6PvpCzh9y6mZPdAdHnhZF5WVytwANJPd8O+oHoTEelef4hY1LZwcdnZB8+XuXl6r2uqv09TvvukcZ3XS5ynK3odp9DHzNURkQutw79e3rWvMjU0f8m7x4ls+ceS7YE3bh6BVHyzH/ANh8qHYLS5Ojh9Bg/qL3H46R8NJ+KbrVcpFERREURFEWXxpnDWSsxn1iNyIWZGg1I9xV2zFEh3afOdszEc9o966fDhqp3DRv2Z6cnNJ+ABOM4VOIv3rRD5VhwO0IUkIdBmgNJgaH0HQ1cpUrWtNPUe7OnIlw6TECT7PvB3C54DSrkv4guO4ApyyD+HfNBBMnblA+tROpWQpmHkkTB67RjEc+cnfwSGwr8X94wtDYQbh8uS+5Hy9a5owJXWsYs6JvXe0ZbTH/AC2LvJoOP+Xkn7VotoIjmTt/U+VdGw4XVuzOzev26rhPqBqhi8K6IvZyzSZIiYytlAzSAM2QHymvVWnDado3uCXf3c/8clG14ce8gYjEyx7OApMCR3xAjWdD4oO201fl/RNNPqu/xGJzEFEjMgkSZWO+0SI121pL+ixppxuqlv4sKBkVmC6tESR5B+eo8oB1mBiai2ikTv8AnwW1Uyrql7SqCwVZAPIdPKoxTY3IaJ8lYddV6g0ve4joSSFlYXil3IDctEmGJVVg6FANMzDXOYGYyNdNRWoqOjIR1JswD+Z+yvtY83Ha0bBiWVixGWBAPKTObQRqCDzMbBxJiFqWBo1alpLbAkgATv5wIH0AqSFFJUqLCybzYhDcKhrs3VCq2WBbyrmIiD4i+87VEdYmM5U4DHROMfNVnGYoFAbanMQCQp+EkjxmPUzHQzTU/GFnRTMkH8+CzMAjdq7G3lVXYdApJkRrrvr0PyHkeK2vtPpjAOfAnl4/Reg4gRUtaNasf1SAN5LmAYc4cjyB/qGYxJb4kwyqYDd7bvaiD4coJnntsDXKtgdRExjfGMjeSB4brlUskp3h10DKRGVgBoZH8sHmOXvXW4LdGjdGi7Z37j77KvXbv4LVr2SqIoiKIiiIoiKIiiIoiKIiiJXEXcKD99isVaf4bROWOR0U615vipp9v3nEYGy+hejTbo2P6VJjhJy7f9wp3rCugCyBumbcfDPnGh967FS2Zc2wpu2IHuwvD3LnC5qE76jMbblZd63nVkOh1U+R6j8x7V4GvQfb1TTfuFbs7o0KzK7MlpBj6e/YpHAYgh2V92MSPiVQI9xDD36VG4YwvRcWtKb7VlS3PdYJg76XuJn/AMXS13TB2K1K0Xl0URFERREURKcS8IPR0J/8hWzd11eDjVXdTG7mPA8ywpm4gYEHYiDRjyxwc3cLlBJYbFZbUvqyd0gc22AHqdqlr0wKpDfZOR5Hb4c/FWrW1dc120mmJ5nYAZJPkJJ8lfgrJVSW8THM3r09AIHtULipuJXTa9UNpfy2DS3yHPzcZJ81q4G3Cz8Xe+f9Ir6Bwu29XtmtO5yfeuHUdLkxXQWiKIiiIoiKIu0RYmE4je+7DWmbPu+XJlMSwKnXQ7HnHzia92MKw6mzMFTwfEbs21uWml2IJUGFGQMC0jSSSKNe7AIWHU25LTt91r1KoEURZ/GrdxkXss05u9lMGMrfzr+LKfFy57HSoHEY/P2UtItB7358ikWxeIN3sYiY7wAaFjV5GgMqQAQJLeWtStVqF/Ys3O56Dr59F17K1t2UTeVxLBIDdtb+Q6wJBcZ2xuVsWMKqpkA7vnrM7kzuTVllBjGdmBj83XLurqrc1TVqmSfgByAHIDkFhcVslWCEOUO0BDzGhDKZjU15K8sPVKpcw4OQTPjOQR4b9VYt3gicT700sAJMxKjUa7jkK5lmAbtmr+4bea1qbFbNfRVRRREURFERREURFERREURFETmFONy/9u+FCTtdzZp57DauBxLte27sRHNe04F6l6p+sHl0n2YhJJcza5g5kyw2JnUj3rtW7w+k0gzheSugBXeAIycdMpXH2JGdR3l3HUdPXp/Wudxew9aoy0d5u3j4fnNaU36SsLiVoA9oJykd4ruI8LjrEmR0NeIE+yd16/g1257PVcF0nSHey4O9umemqAQf7huJTWCxGYQ3jXxD8iPI7itCIXM4lZCg/XSzSd7J/dp6ObsQc8+aZrC5yKIiiIoirxFkOrKdmBHzrIMGVPa3DrasyszdpB+CXtX3UZXRiR+JYg+ep09KyQOS6Naztazu0t6rWtP9LyQ5p6YBBHQ9N8pZsOz3M4QhQQcrEDOwETpMQI8j9anbUYWhj/cRyG8RzEk+I8dls59OxoFtKoHVHyCWyQ1nQExl3PG2OabOMgd9HT2zD1lJgesU9W1fy3B3yPwMT7p81xo6LV4XeD21IMjkeo5GvccLfUdas7QEEYzvjbdUqghxTVdBaIoiKIiiIoiKIiiIoiKIiiJfH4ns0LAS2yjqx2FQ3FbsmFwEnkOp5K9w6z9brimTDd3Ho0e0fcPmuYDCdmuursZdup/YbAdBWLej2Tc5cck9T+bLbiN961U7ohjcNbyDfudyeZTNTrnqN0AiDzqOq1j2lj9ishZGDzm4FIHcMsdwRBAjzn8q8nwzh1WneAnZvv5EeW+3Mc9lYe8Fq2a9gqyKIiiJTi+LNmxduASURmA1MkDujTXUwK1qO0tJW9Nut4b1XkF4/ixlRj3lOVybcMx/iLSg7ZdbVyYA0k8xpU7Wpt+bj6FXuwpHI/f/AIn6hMv9rrvfK2lIVXf8QJCoWCxrDGIg6iRIBEVv6w7MBaC1biT+SjD/AGjvhgtwKJLAsykKkXbqqWG/hRPxfjHvgVnTn8yUNuyJH+TgfdeusPKqdNQDpMbcpAPzFWwZCpEQVOiwiiJe/h8Mxm7gcRfb47efLHId1gJFeb4o1hr95hOBsvoPo1UuW2UU67GCTh0T8wVRgWi465cgbvBPhI0ZfYZfrT0fuJ10TyMgeHMe76rxd+P1nGZyc9cnPvT9ekVJZ2NwsSwEqfEv5kDp1Hv1rzfGeFGoTcUd+Y6+I8f3897NCsWOBBgjY9CsR7ZRhlJkf2RJ0Ybm2T7SP6GvLAyF7OlXp3dAvqAaT/NA3a7YVWjyMPjHUZlaWGvh1DDn8x1B8xWhELzV3a1LWs6lU3HPkRyI6g8lbWFXRREURFERREURQvPCk9Bp68hWzGF7g0c8LC08LZyIqjkI/c/OvplJgpsDByEfBUiZMq2t1hFERRFW+IQMFLKGbZSQCfQbmsSJhZDSRMKTXACASATsCdTG8dazISEWbqsMykMDzBBHzFAQdkIIwVxLqkkBgSpggEGD0PSgIKEEbqdFhFES/EMYtm2ztsOXU8gPOobiu2hTL3cle4dw+rf3DaFIZPPkBzJ8l5v7M4psRedrjTlOdV5SRln2HLzmuHwyq65rudUO2QOU7fIfvK936VWlPhdhTpWzY1dwu5x7Uf8Akck9BGxXrK9EvmyKIoXLKsQSoJG0iY6xUb6NN5DnNBI6rMkKSIAIAAHQVs1jWCGiAi7WywiiIoiKIvLY37TvazXGUMi3LyG2JDgWlZhcLTs2QfhGl1NetZ1ctz5/L8+auMtg6ADmBnlnl+dCmr32lyXRbNsE6Fir5lALsghsoGmWSGyxOk1sa0GIWgt5bqB/I/OqSt/bUEkdiYALE5/w/ckFQVBMjEKYMbfLUXPh+Y+6kNnHP8z9l62rKpLlERRFIXWG3Ekwv+GVUn/Nqedee4mT2/txgYXu/R5jTZ5tjUye8CfhssS651IJZlOYE7sJ3/1CfmedcBhqWV217us+YPP4fNeXuhqqvERk46Z29y2EcEAjUESD5cq9+CCJC5i7WUWRjsGB3SJttt/KenlrseW3SvH8a4b2Lu3pDuncdD9iuhZXlShUFSmYcPyD1B5josmzcNt2JMgEB/MHwXP0Y/y+VcI5C9dXo0763ptYILgXU+gcPbpA7wY1UxymFsA1GvIEEGCiiIoiKIiiIoig4kovxMPp3j9FNX+F0xUu6bT1n4CfotHmGlbFfQlTRREURFEWRjOFk4lbwuBZFtSpAJbIzvAnrnPmMsionM7+qfwKdtQCnpjr84Wbw37MsoGa/wBqAXAJBOhsizE5jrKlj5k1G2ies/6hSvuAThsf7lNX+BMbGHsJeyNZVZKyMwC5cwAaRrqJnWtjSOlrQdloKw1ueRMrQ4Nw3sEZQQc1y4+gjxuWA9gQPapKbNIhRVamsg+AHwCfrdRooihdtKwhgGHQifzrV7GvEOE+alo16tF2qk4tPUEj9lk8C4dbUvcVYbPcXSYChsoET/LPua51ha02F1Rogy4e4GPovSekHFrqs2nbVHS3RTdmJ1FuomYH90eQHitmumvLIoiKIiiIoiKIiiIoigbKyTlWSIJgSR0J5isQFmSorhkEQijL4e6NOsdKaQs6j1XFwlsbIg9FHl5eQ+QppHRNTuqurK1RREURTSxcOq8OtYkf3jm2D6d7XSvPcTBNfDAcDK916PPpizh1y6nk90THnhK4zCljJhHE7bA81j4ZH0q/c2DLug1r8EDBHLH7Lx1Z4bXeWmRJ380vwu5Ga2whlMgeR106iZHyrHC+0p0+wq+0z5jkR4cvcoqkEyE/XTUajcthgQdQRBrDmhzS12xWV5Xi+INlkZhJBKN5qdQfpPzFfPru0db1nUjtuPLkvaejtp/EqFa11QcOb4OEifLMH3HkreE4lT3FMrqUPlOqxyKzt0Iqm4Hda8dsazYuKgh2GvH/ACjDp5h4G/8AcDOVPj+Fa7hrttPE6kDlr61tQeGVGuOwXnqTg14JWBZ4Li7Yufem4WuAlwQpZRaZQAMwiGycxMc9jaNei6MRA235/aVOalMxiP8Aabx2CxTdqAxKtbYKM48ZtqM0R4SQYXkZPPTRj6I0z16cp/P2WjXUxH5zV74bERegtmM5G7QZcsrCqv4WgMJ7up3O41DqXd+359VjUzC0OFW7i24uTmzPEnMQpYlATrJC5QdTtuahqlpd3fD4xn5qN5BOE5bE3LfkSf8AaR+tdTgTNV4D0BP0+qhqnurVr3KqIoiKIiiLN41whcR2Ibw27mciSCe46iGUggguDI6VHUp64lS0qppzHMfULHwf2VuW8wW9CZHVUGdVXM7sICsNg669UG1RNoEbFTuuWu3Gf8BXv9n7pVR2+oRVJl++Vui4zN3pGcAgx8R5aVnsnRv+T9VqK7ZnTz+kfJOcL4VctXnuNdLqygBJYxoo/Ex2ymOffM1uymWuJJWlSq1zQAFr1KoEURFEWfw45bl22fizr/lbU/7s3zqnbHRUfSPWR5H/ADK7XEgK1tQu2/26Hf8AczA+LNPw6ynLt8DTUnoP+ae9YvOI0LQTVOTyGSuTTpOqGGhUDEMTAyA+pYj20rz1X0nd/wDTp+RJ+g+6ttsSd3fBSzP1U/6SPrmNRD0nrTlg+a3Nh0cpLiY8Yy+e4+fL3iu1Zcct7iGuOl3Q7e4/6KqVbZ9PcY6q+uyoEURFERREURFERREURFERREpib+EVovYvE2X+C2WyxyOinWvN8VNMV+84jA2X0P0Zp3brGaVFjhJy6J/dM24gZZyx3c28cp84r0FH+W2Og/ZeEu59Yqat9R223KOzE5oExE843it9ImearqVZRFEWH9p+G9qEM5QGAYxyOi/Ux/qrh8dt9VEVgMt/Yrv+j3GBwyu+rp1EtgDbMg5+CyMLgxbttlH3tpsx5yNx81MetePLpPgV6q94k+7u2Gof0K7dI5aSYBk9WvAJk7eC3EcEAjYiRUS8RVpupPdTduCQfMKVFoiiIoiKIuIYe2f5oPuCB9YHvXW4JU0XjR1kfX6KOqJatavdqoiiIoiKIiiIoiKIiiIoiKIiiLP4vbYAXU8VuZHVSO8PXQEeYqjfNqBvbUvabPvHMfX3LtcIqMqF1lWMNqxB/teD3T+4PgVPC2sygggKdZUyWnmWgVxrbgDaju2rv1znGAZ6nf4QqlerVoE0dOgtwRzwmWsKQAVEDbTb0r0Lrek5nZlo09IwqMmZUDhvhZh5bj66/WuXX4BaVctBafD7bKdl1VbznzVblwDKz5rr813+U15+59HrillnfHhg/D/PuV2nfNOHiF5lMddTDrcRGe6fGOzKlW7MsVGRQSM4UazvUlICldua1/ZgbGdxqG8k8s8ttldNvQqnYR1Ctu8dxNvtR2JuZXIQ5WEiXhe6NdFUAj4xXorHiNOsxjXOGsgYxkxnCqPsaQI70D/X3+S9Wp0rqLkrtFhFERREURFERREUROYX+Ny/9ucKE/xc2aeew2rgcS7Xtu7ERzXtOBepeqfrh+qT7MQlGJnvEMebDYnmR5Heu5S/lt8gvJXMds+BAk496wcdxq4mIa0qBgvYkiGki4zK5zeFQgTNrv5Vo6oQ+AOnzWWUWlmonr8vuuYL7UpdfIlty2p/CAVARs6sSAQRdWOvpRtcOMAfn4Vl1sWiSfzP2Wc/2zy5me3FtSRoJZiEuXJHfhdLcc9+XKP1iMkY/wB/ZS+qTgHP+QPqvTQbltgylCZEEgx0PdPv1qWrTFam5juYI+Kp+ycLFvhiFuqJbL3k+Icx6jWPcc6+blulxYeRXouHXFN7DaVzDXGQ7+x8YPkdne48lTgMaqrlYwsnI0d0jkCYhSPDB5isOaSujxThle4rGrSEvIGtgI1BwABIEkuDvaBE4K1Aa0XmiCDB3RRYRREURV3jAn4SG+RB/SrNnWFGuyoeRWrhIhbKmdRtX0gGVSRREURFERREURV3b6r4mVfUgfnWr6jWCXGPNZiUu3EV/CGb0ED5tH0rl1uNWlPZ2ryz89luKTiqzj3/ALtY83M/IIR9aoH0kZqxTMeefh/lb9j4pzD3g6hhOvX5GvQUaza1MVGbFQkQYVlSrCKIkW4YAS1pmtE6kL4SfNDp7iDVQ2gB1UiWnw2/9dl2GcYc9op3bBVA5uw8AHk8d73GR4InELytXPdk/RqTdN5Nd8W/dZjhNXnUpnybUH7sO3l71z/qDjx2LgHMqVceoCnMR/prHrNRvt0yPKD+2fkn8Mt6hIoXLCeQcHMJ8JcNIP8A5R4pjC4xLglGDdRzHqNx71PSr06olhn86Kjd2FzaO012Fvidj5HY+4qvFaMsQpO7HmOnmfy38q896RikKYJZLj/UOXmec8h70s9WvBj6qxlnQ140EgyF1yARBUVulfFqOvMev717DhvpA1wFO5wf7uXv6ft5LlV7NzcsyEyDXqFSRRFC/cyqzHZQT8hNFs0SQFlYf7SWWAzE22JAysJ3CMNVkai4nuwG9JVl1nUBxkf7+x+C7b+0dhhKsTqm6svjYKpEjXVh8xSVg2dUGCOvTl/pdT7R2CFYPKtMGGmRkgZYmT2iQOeYUlDaVQSCMj/P2Ksv8esJozkGFMZWJhoA0AnmPSaStW2tV2w/Ar3TCvDXMHicQSARctBypB1A0Yf8Neb4oGGvlpOBsvdejbrpllpp1mMGo4dEz8E2B/Lk/l+H+X229q9BR/lt8h+y8Jdfz35nvHPXJz71mcRxgtXAEtB7txGYmQspajQtBkzcAA27x1FHu0nAyfp/tYYzU3JwP3P+llWcfgTa7QWALcoc3ZKBmYW8gnYNFy2NYGm+lRB9KJjHl5KUsratOrPn5/YoxHGMAigtbXKylx92pmFedOuUXBOx7wmhqUgMj8/JWW0q5OD8/L/C3OE3LRQ9iuRQzArlywwPekdZ196mYWkd1V6gcD3knaESOjMP9xr57xFmi6qDxPzyrLDLQl7uC1LIcrHfmrf5lmPfeqod1XXt+KEMFK4braNuT2/9r4keRkeCU/hLi+FQpH928A/6GUgf81rMgrsDiNlWgV6he3pUZqcP/uMcDt5+XJCcSZTDgHyPcb0hu63qDTSOS1q8DoVmdpQdHlNRnxb32+Tme/o/hsUr7aEbqdCPUVqQQuDecPrWpBeJadnDLT5H6bjmFfWFSRRE1wx+5l+Alfbdf9pFfQOE3HbWrSTJGD7lUqCHJuuio0URFERRFG68KT0BNYJgSsjdeLwfGFRbZe3BY5AVgksrLbeSY3diRzIUnyrwtWwNR7nMdMDUZ6EFw+QE+Jhdg2u4adhPyJHy38U3b4/bYW4VpuEhRpMgTrB03A6g71C7h1RpfJHd33+3++S1Ns4T4KgfaVAtvMjZ3RWyrG5YLlliNZP0NTDhNR9RzWEQHRJ8pn8/ZbG1MmDgFek4JcDWUcfjGfXz/wCAe1exsbYW1BtPpv581y67S2oWnknqtKJFERREURFEWfxbha3VMd25+FxofQkcj0qnd2ba7DGHcj+cl2+D8aq2FZurvU+bDkR1AOARy+GyweCW8QjsbwuuiHIVzTB01yk94R06iuRZNuWPJrBzmjETPy5hev4+eE3VBrLU02Pqd7UWgSM41Ad0k9ehErVtY+2oOV7YEyQzFCJOxUry2rmXXC6dWq6pTqtaOh7seELzDOG8RowzsHO6FveB8QRIPxVT8Qun7xVUWV0LEzmnTMswYH1B0mq7eCv0F5d3R/V9QDEj4eC6VK1pR6tUMXDstaCTpgTpdiJdnAmCBMStWwjLMlSsSIkQfKeVet4da1rVnZvfqaNsQR4bnHRePqOD3TELCwv2sDZSy5AxthQQxnOqneNpYCY86hub24o1SAwObE7wYHxmfdsr38McQYdtPyUr32nEAG1obd12JMrFtirAaSZ9PY1s7ijYbobJLmgjpqEjwKw3h75yYyP2nql7nFrNu6bLYZAtoZ5UA5FKFmYAqPh1gzqIBisW3FW1aYqFsAmBtvIHzny+U7i0ruaXa8zHntz96vTi2BA/sgvdBg2ogAkqII3+6kf5QeldNlRjxLTKiNC55n5/nX5qpuLYULdC4dYtoWUZVAcBVzDbu6Kg8wo6VtK2FCuS2XnJjyyY+qdsXsK93s+yTtASvgGykhZJA/ujA1jKPKiic2u1mrUY8+v+/mt60zKAqcRt4RRoLRRDHmJI0/avP8TJ7fD4wML13o+GutJdbGoZPek/RcB6NnHxH8X83vv713aP8tvkP2Xi7r+e/Ed446ZOPclsbgLd2M6zEgEFlMEQwlSDB5jYwOlbOYHbqNr3N2VDcEsGfu9GgkBmAkZYYKDCsMiagA90Vjsm9Ft2z+v5+FVYj7OYZ/HbzaQZd9e6Vk97U5XYZjrrvWDRYdwstuKjdj+y0MPhlScojMxY76sTJOtbhoGyjLid0licOUJYaqTJ6qTufSdfKem3l+McJe5zrilnqPqPspqdTkVWDXl1Ou0RRdARBAI6Gi3p1X0na6ZIPUYKzsTwoaG2SCNgWby2bddvTyrcP6r0dn6ROGqndNBa7chrZ5+03DXfI9CsDG8dxdu8lsINwIdfGOfeU6N9Pyq1To0nMJJ+HL3K1dcFs6tI17d4aPPueQJEtPg73Er0WM4eGLsWiQvMwMpJlhMHeddqrsqQAPzK8k18QFVh7DqJ7bPKkMZmQQ2VoG+WZjpm3gR1eG34oVS0iGu+R6/da1IOYWxh8FcDKTdlQSTqdQYjnHtsJkV7MNO8qoXtIOFpVIokURFEWd9ocWbeHdlEsYVRBOrEDYeRJ9qhuKjWUySYU1vTD6ga7ZYbcUuW+69kllXMSp03IUDfWAJiYJG+9eFbZ0qg1MfAJjO+wnp7tpA9y6IotdlrsKu/x4rB7FyCoMAaj+0za8/7PQaeIda3Zw4OxrAMn/8AmP8A9vHYrZtsD/UPyPurv+t5biE2mIFwoI11OgMxGzE6E7Guhwa2bTuA4umW7efzxHQKJ9tqb7XKVpcO40zutt7ZDN2moDAAK7KsyOarMg7nzr1sqtVtg1pc04x8wJ/dbNFURREURFEQTFEVRxAyZ17ykAgrBkHYg7azUVxWbQpOqO2AlbaTq089lW2IbfIAPNo/IEfWvPn0moTDWE/D7q0LGqen57lwXtmZPRh3o+gPyrel6Q2r3xUaWnqYMfULJt7imwtBwdwCc+YxKvZVdSDBVhHkQa7/AHajOoI+RValUfSeHsMOaZB6ELNw2LNv7l1Zio0bTvJsGMnfkfTzrmm8Nq3s3tc4t6CZbyO/uP8AldfiVBleL6hAa894f21NyPI7t5RjkoPgLDZT2MZYylQhAy6LGpGkCPSubW4rw65b3nOaYjEgx7pCqNF2wy0/NWWsEhBDWliGAlQJDmXEdCdT1rzlzVDKk0KpcMGTIMjb4cir1GpVI74hVY652du9cW0LrqZVNJYhRABjkCfrVemZc1pdAW7Dkief0CzrCNcFm/at9mzqFuoMhAAPgaRoBLyABM67Cupb8RrWbnMDpEznn9c45rNzbucA18jmPfsfsrsOb7o0WLVslcuiAnRjIPegiAoy9WmeVextrn1ikKjNj+Fcl8MdDnGR4rYwCsczXLaqwY5SAJgxJnXnOvOJgVbbPNV3nkCn0sudV4dbxI/vGZAfTvCdK4HEwe3wycDK9t6PPYLOHXJp5PdAPxwqcU7KrHIM4BORdpH4RHKdK7tORTHkP2Xja+k13wcajk+e689Z+0NyELIsFXYwPFlAIVcziDqQYz7etRiq7H5+fNbmg3MHp+bfZOnjDl8i2u8HysC2miliQY20ABjWGGkVv2hmIUfZCJJSr/aYm2zpZJylQcxIjMygHwzpnltog7xWprYkBbi370E/n5sp4v7QkKxS33g+WHMT3lBgDUmGmNIiaOqmMBYbQzkqy59okGaFLBcssDoZ3y9YOnmQRI57GsFgUClMTjGUqy2mhysqCDGYE6CBGiEnXc864PEuFNrE1aQhx5cj+fnVSUxGCdlVY40GYKUynSZbaULiAQCdoO0ExXmX27mTPL7qfs8SCuPxqMsWySxUAT8TZemy/iP4fOsChvn8/wA8uqz2fj+fmyewWK7RZylfI+YDD6MPeRUb2aTCjc2CryokGNRsa0WRUcGloJg7jkY2kc4VeJs51KzE89/PastdpMrAMGUlf4aWhi3eA0CjIJhwSNTE9p5+HnUrasYjHx6fZbh8YT2AZ7SgTn5sNtTqck6ATMKfmK69hxp1v+m8Szl1A+qr1aYcZC0rWMRp70RuDoRO0g+h+Rr1lvd0a7dVN0qsWkbqDcRt8mzf5QW/9dB71FV4la0/aqD3Z/ZZDHHkq24j8Ntj5khR+p+YqhU9ILVvsyfdH7rYUXJc3GchnAUjZQZA6mev6V57iXE3XhAAho5eP5spmM0rtctSIoi7YWbiD4Zb9B/7H5Gu5wChrudf9o+Zx91FVMNhale1VVFERREURFEVGMw5dYDsmsysa6EQQdxr+VFux+kzErFu/ZK02hd8uVUC90iEXKv4dSN5PWsQrYv3jMCZJ58zldH2TtDL3nhc8Du/jDA7Lyz6f5RWjqLHbgLX112TAzHyj7Lj/ZO2VdRcuLnyyRlnu7alfl0gAVC6yolzXRkbdM742yt28QqAgx+63cPZyiJJ1mT/AEpZ2jbWkKTCSPHxVOo8vcXFV4zBi5lMlWUyrCJEiDvoR5VvWoCrBmCNiFcsr99rqbpDmPEOa7YwZG0EEHYjISOYr/bWMx/vLahp8yo7wPpPrVQiMV6U/wDICZ8xuPmrj7C0uD2lnVDf+FQ6SPAOPdcByMg+Erj4+0ozBnEbq4f5HONPmBXFveHWLqJ7HuuHXV8DOynp8M4k1whusf8AFzXT5Qc+5PWbalczZWnUnQiNxHkP0rs8PsKNvbgQCSMnr7+g5Li1+0dVLHg6pjSd/KF5HhvDMV2QuWzFx8x1bczILa7GWiDPh2ExRHDGXLO1Ikkn3iZ+YXp+JcRbTreq1my1jWj/AJNOgAgOB2DswZG+JT7YjF2Vh00DSbi98ZZOYlZnYA7GJq3S1WdPQWQ0c25Hj4/uqDOH214//pask/0v7rpnAB9k8uY8kle+19xXjKrRlmIy7nMA0yRljWJzeVR1uMU6fs97y2XTsfQ27uP5g7MTGd/ONj8frHqbmJwv/wAmNxFlo8Notljke6pEmqnEn0nVp1nYbbLp+j1C8ZaaW0Guhxy8Z+ZCquYtkwOKvCM9jEGykzBUFRLa6nU60HFKzKRiMGFsfRqzrX9Nji6KjdZzzMnGNltPaAx7Yf8AAMN2vnmmN+nlU/8AEq3a6cRErmD0ftDZCvnVr074iPJZGHxjNhMFeMZr+IFp94y52XuidDAFRDitfQ12MmNv8q9U9FrJt1XpAuhjNQzzgHOE5feH4ko2wqK1v1Kljm66jyrY8UrS8YwoGejdmWWpl36hIOehjGEWHm5w1TtirbNc9QgYZemp86DilaWDGVh/o3Zhl04F36ZAGfGM4SeIxrDB4y8Iz2MQbSbxlzKNROphjWp4rX0OdjBjb/KsM9FrJ13Qokuh7NRzzg7Y8FriyP48Yf8AAcN2vnmmN+nlUv8AEq3aacbSqP8A8ftfUjXzq16d8RHkvOKivhsHiyii9exAtOwH4CWEDnOgrm3NY3VJpeBJO4wV0j6NWjLqtQBdpYzUM84G+PFaWJwyrd4igmMLaV7fqbebvdRPpVM2VPU8ZwMfBQU+A2rqVq4zNRxBz/yjGFCzYBbhoO2KVjc9QoIy9N/OsCypzT3zusv4Baht0c/pkRnqTvhK4nu4XHXR4sPiOzTplzqveHMwTWptKYY92cGPmp6fo5aOubekS6KjNRzzgnGFqrw9P4+3h9ezbDdqddc0kb9NNql9RpdqG5iJVE8FtvUXV86g/TviPgsew84HDXz47uJFpumUlth17o1qIWlPs2uzJMLoP9G7MXlWhLoazUM5nHh4rQxGGVb3EbYnLhrIe31ns83e6ifStzZU9TxnA+iq0+A2rqNs8zNR0HPLVGMKi3hEZuGSoJxQbtDzEBSAvQd49aC0Z3BJ7262d6P2oF0c/pRGes748FTiTlw/ELg8WGv9nb6Ze0C97qYPlWps6el5zgqan6OWjq9tTJdFRknPPTOMLUtYBDj7GH17O5hhdbXXNLbHpoNKkFjS7UNzESqTuCWwsalfOpr9IziMeCxrF2cBYxB8dzEi03TKZ2HXSohaUzSDszK6D/RqzF7UoS7S1mrfM/BaWKwqriMfbE5cNh+0t9c3Zhu91EnyqR1lTDnjOBKp0+A2rqFvUMzUfpOeWqMYVVm0COGk/wD9RbtPaIy9N/OtRZU4ZvlSP9H7UG6Eu/TiM9Z3woXD2driVxfFh7qpbn4cwWG67k+pNX7Wu6zp1BTjB5o30as6la2aS6KjSTnwnGFq2UBxuGsHwXcMLrdc2ux6aVfHE63aNbjIlU3+j1oLOrWl0tfpGcRjwWQce38CMRAznFdlzjLrynfzqL+LV+z1Y3jb/Kv/APxWx9dNCXRo1biZ+C1bwjF4yz+CxY7ROubKDqeYk1IeJ1tbm4wJVFvo7aG1oVZdL3wc8pO2EnYxBNvhzGJxTlbnoGju9PrWo4rXhhxn86qw/wBGLIVLpsu/TEjPhzwi9iCLfEW0nCuFt+mYjvdfpQ8Vrw84x+dUb6MWRqWrZd+oJOfDlhO2kBxWDs/hv2O0frmyk6HkJFbjidbW1uMhVnejtoLavVl0sfAzynnhZC8Qb+AbEQM4xPZc4y6cp313qH+LV+y1YmY2/wAroH0UsfXRQl2nRq3Ez8FsX0AxmKsDwWsN2q9c0Dc9NamPE63aObjAlc9no9aG0pVpdLn6TnEfBZuExZaxw+4QM2JvFLm8QLhXu66GB51GOK1y1hxk/XzVur6L2Ta1ywF0U2gjPPTOcK+9eIXiREf9qVFv3mc3XbyrJ4rX7+2FGz0Zsy61Eu/Umc/thXYY5sRw+2fDibHaXOubsy/d6CR51sOKVtTBjI+ijqejlm2hc1AXTTdAzy1RnCzL3EGGAvYgAZ7eINpd4y6bid9ajPFq/Zl2MGPzKuM9FLE3tOhLtLmatxM58FtX7QGOvYf/AONMKbo65gQNT012ipTxKt2hZiIlc+n6PWhs6dxLtRfp35Z8N157DYa02GwFw2rebE3+zuACBl7Qr3ROhgedURcAtYdDcnp4+a9G+zqMr3FIV6kU2SCXAmdM5MSf3WreuZf+pAAf9oE7L3DTm67DaKufxSsNcAd3bC4jfRuzd6qSXfqzqz0jbHj4qdg5r3DrZHdxVkvc9ezzd3oJ6zQcTrFzAY7w6eC1d6OWjKVzUBdNN0DP/KM4XmeJ8JsvgsTiMgS5axJtLk7qlQV3Xae8ddK5dctqML9IBBjGPkvXcPfWtrqlbdo57XM1d86jOdjvGOcrd+0XHn4ddGHw1uyLeUP3kky2/hIHLpUtzclj4a0DyELncJ4Sy8odrXqPc6SJLp/eV//Z"/>
          <p:cNvSpPr>
            <a:spLocks noChangeAspect="1" noChangeArrowheads="1"/>
          </p:cNvSpPr>
          <p:nvPr/>
        </p:nvSpPr>
        <p:spPr bwMode="auto">
          <a:xfrm>
            <a:off x="155575" y="-738188"/>
            <a:ext cx="2895600"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27273112"/>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2" grpId="0" animBg="1"/>
      <p:bldP spid="13"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9" name="TextBox 8"/>
          <p:cNvSpPr txBox="1"/>
          <p:nvPr/>
        </p:nvSpPr>
        <p:spPr>
          <a:xfrm>
            <a:off x="1066800" y="838200"/>
            <a:ext cx="6858000" cy="369332"/>
          </a:xfrm>
          <a:prstGeom prst="rect">
            <a:avLst/>
          </a:prstGeom>
          <a:noFill/>
        </p:spPr>
        <p:txBody>
          <a:bodyPr wrap="square" rtlCol="0">
            <a:spAutoFit/>
          </a:bodyPr>
          <a:lstStyle/>
          <a:p>
            <a:r>
              <a:rPr lang="en-US" dirty="0" smtClean="0"/>
              <a:t>Identify the following image and give the larger significance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36" y="1447800"/>
            <a:ext cx="7782128" cy="36576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1" name="TextBox 10"/>
          <p:cNvSpPr txBox="1"/>
          <p:nvPr/>
        </p:nvSpPr>
        <p:spPr>
          <a:xfrm>
            <a:off x="609600" y="5281136"/>
            <a:ext cx="8001000" cy="738664"/>
          </a:xfrm>
          <a:prstGeom prst="rect">
            <a:avLst/>
          </a:prstGeom>
          <a:noFill/>
        </p:spPr>
        <p:txBody>
          <a:bodyPr wrap="square" rtlCol="0">
            <a:spAutoFit/>
          </a:bodyPr>
          <a:lstStyle/>
          <a:p>
            <a:r>
              <a:rPr lang="en-US" sz="1400" dirty="0" smtClean="0">
                <a:latin typeface="Garamond" panose="02020404030301010803" pitchFamily="18" charset="0"/>
              </a:rPr>
              <a:t>Eighteenth century Rhode Island family </a:t>
            </a:r>
            <a:r>
              <a:rPr lang="en-US" sz="1400" dirty="0">
                <a:latin typeface="Garamond" panose="02020404030301010803" pitchFamily="18" charset="0"/>
              </a:rPr>
              <a:t>d</a:t>
            </a:r>
            <a:r>
              <a:rPr lang="en-US" sz="1400" dirty="0" smtClean="0">
                <a:latin typeface="Garamond" panose="02020404030301010803" pitchFamily="18" charset="0"/>
              </a:rPr>
              <a:t>rinking tea. This portrait illustrates how tea was a female-dominated leisure activity. Also, the inclusion in the portrait of an </a:t>
            </a:r>
            <a:r>
              <a:rPr lang="en-US" sz="1400" b="1" dirty="0" smtClean="0">
                <a:latin typeface="Garamond" panose="02020404030301010803" pitchFamily="18" charset="0"/>
              </a:rPr>
              <a:t>enslaved child serving the tea,</a:t>
            </a:r>
            <a:r>
              <a:rPr lang="en-US" sz="1400" dirty="0" smtClean="0">
                <a:latin typeface="Garamond" panose="02020404030301010803" pitchFamily="18" charset="0"/>
              </a:rPr>
              <a:t> reflects </a:t>
            </a:r>
            <a:r>
              <a:rPr lang="en-US" sz="1400" b="1" dirty="0" smtClean="0">
                <a:latin typeface="Garamond" panose="02020404030301010803" pitchFamily="18" charset="0"/>
              </a:rPr>
              <a:t>how closely intertwined slavery was with notions of gentility throughout the British colonies</a:t>
            </a:r>
            <a:r>
              <a:rPr lang="en-US" sz="1400" dirty="0">
                <a:latin typeface="Garamond" panose="02020404030301010803" pitchFamily="18" charset="0"/>
              </a:rPr>
              <a:t>. </a:t>
            </a:r>
          </a:p>
        </p:txBody>
      </p:sp>
    </p:spTree>
    <p:extLst>
      <p:ext uri="{BB962C8B-B14F-4D97-AF65-F5344CB8AC3E}">
        <p14:creationId xmlns:p14="http://schemas.microsoft.com/office/powerpoint/2010/main" val="957884379"/>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791851"/>
            <a:ext cx="5715000" cy="5494059"/>
          </a:xfrm>
          <a:prstGeom prst="rect">
            <a:avLst/>
          </a:prstGeom>
          <a:ln>
            <a:solidFill>
              <a:schemeClr val="tx1"/>
            </a:solidFill>
          </a:ln>
          <a:effectLst>
            <a:outerShdw blurRad="63500" sx="102000" sy="102000" algn="ctr" rotWithShape="0">
              <a:prstClr val="black">
                <a:alpha val="40000"/>
              </a:prstClr>
            </a:outerShdw>
          </a:effectLst>
        </p:spPr>
      </p:pic>
      <p:sp>
        <p:nvSpPr>
          <p:cNvPr id="2" name="Title 1"/>
          <p:cNvSpPr>
            <a:spLocks noGrp="1"/>
          </p:cNvSpPr>
          <p:nvPr>
            <p:ph type="title"/>
          </p:nvPr>
        </p:nvSpPr>
        <p:spPr/>
        <p:txBody>
          <a:bodyPr/>
          <a:lstStyle/>
          <a:p>
            <a:r>
              <a:rPr lang="en-US" b="1"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3" name="TextBox 2"/>
          <p:cNvSpPr txBox="1"/>
          <p:nvPr/>
        </p:nvSpPr>
        <p:spPr>
          <a:xfrm>
            <a:off x="863151" y="914400"/>
            <a:ext cx="7417699"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smtClean="0"/>
              <a:t>“Facing East from Indian Country”</a:t>
            </a:r>
            <a:endParaRPr lang="en-US" dirty="0"/>
          </a:p>
        </p:txBody>
      </p:sp>
      <p:sp>
        <p:nvSpPr>
          <p:cNvPr id="8" name="TextBox 7"/>
          <p:cNvSpPr txBox="1"/>
          <p:nvPr/>
        </p:nvSpPr>
        <p:spPr>
          <a:xfrm>
            <a:off x="888101" y="1600200"/>
            <a:ext cx="7417699"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smtClean="0"/>
              <a:t>Mississippi Valley Civilization</a:t>
            </a:r>
            <a:endParaRPr lang="en-US" dirty="0"/>
          </a:p>
        </p:txBody>
      </p:sp>
      <p:sp>
        <p:nvSpPr>
          <p:cNvPr id="9" name="TextBox 8"/>
          <p:cNvSpPr txBox="1"/>
          <p:nvPr/>
        </p:nvSpPr>
        <p:spPr>
          <a:xfrm>
            <a:off x="888101" y="3276600"/>
            <a:ext cx="7417699"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smtClean="0"/>
              <a:t>“sacred three sisters”</a:t>
            </a:r>
            <a:endParaRPr lang="en-US" dirty="0"/>
          </a:p>
        </p:txBody>
      </p:sp>
      <p:sp>
        <p:nvSpPr>
          <p:cNvPr id="10" name="TextBox 9"/>
          <p:cNvSpPr txBox="1"/>
          <p:nvPr/>
        </p:nvSpPr>
        <p:spPr>
          <a:xfrm>
            <a:off x="838200" y="914400"/>
            <a:ext cx="7467600" cy="523220"/>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t>In </a:t>
            </a:r>
            <a:r>
              <a:rPr lang="en-US" sz="1400" i="1" dirty="0"/>
              <a:t>Facing East from Indian Country</a:t>
            </a:r>
            <a:r>
              <a:rPr lang="en-US" sz="1400" dirty="0"/>
              <a:t>, historian Daniel Richter challenges his reader to encounter the world from Native </a:t>
            </a:r>
            <a:r>
              <a:rPr lang="en-US" sz="1400" dirty="0" smtClean="0"/>
              <a:t>territory.</a:t>
            </a:r>
            <a:endParaRPr lang="en-US" sz="1400" dirty="0"/>
          </a:p>
        </p:txBody>
      </p:sp>
      <p:sp>
        <p:nvSpPr>
          <p:cNvPr id="11" name="TextBox 10"/>
          <p:cNvSpPr txBox="1"/>
          <p:nvPr/>
        </p:nvSpPr>
        <p:spPr>
          <a:xfrm>
            <a:off x="838200" y="1600200"/>
            <a:ext cx="7467600" cy="1384995"/>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t>Beginning in the lower Mississippi valley around 700 and displaying evidence of Mesoamerican influences, Mississippian cultures spread north to the Great Lakes and east to Florida and the Carolinas, reaching their height between 11000 and 1300.</a:t>
            </a:r>
          </a:p>
          <a:p>
            <a:r>
              <a:rPr lang="en-US" sz="1400" dirty="0"/>
              <a:t>Mississippian </a:t>
            </a:r>
            <a:r>
              <a:rPr lang="en-US" sz="1400" dirty="0" smtClean="0"/>
              <a:t>societies, such as Cahokia </a:t>
            </a:r>
            <a:r>
              <a:rPr lang="en-US" sz="1400" dirty="0"/>
              <a:t>were typically stable, agriculturally based settlements, close to floodplains, with relatively large populations and complex ceremonial and political </a:t>
            </a:r>
            <a:r>
              <a:rPr lang="en-US" sz="1400" dirty="0" smtClean="0"/>
              <a:t>structures.</a:t>
            </a:r>
            <a:endParaRPr lang="en-US" sz="1400" dirty="0"/>
          </a:p>
        </p:txBody>
      </p:sp>
      <p:sp>
        <p:nvSpPr>
          <p:cNvPr id="12" name="TextBox 11"/>
          <p:cNvSpPr txBox="1"/>
          <p:nvPr/>
        </p:nvSpPr>
        <p:spPr>
          <a:xfrm>
            <a:off x="838200" y="3276600"/>
            <a:ext cx="7467600" cy="738664"/>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t>Indian peoples in the from the Midwest to the East Coast developed a system of agriculture based on </a:t>
            </a:r>
            <a:r>
              <a:rPr lang="en-US" sz="1400" b="1" dirty="0"/>
              <a:t>corn, beans and squash</a:t>
            </a:r>
            <a:r>
              <a:rPr lang="en-US" sz="1400" dirty="0"/>
              <a:t>—known as the </a:t>
            </a:r>
            <a:r>
              <a:rPr lang="en-US" sz="1400" b="1" dirty="0"/>
              <a:t>“sacred three sisters” by the Iroquois</a:t>
            </a:r>
            <a:r>
              <a:rPr lang="en-US" sz="1400" dirty="0"/>
              <a:t>-supplemented with a variety of other crops.</a:t>
            </a:r>
          </a:p>
        </p:txBody>
      </p:sp>
    </p:spTree>
    <p:extLst>
      <p:ext uri="{BB962C8B-B14F-4D97-AF65-F5344CB8AC3E}">
        <p14:creationId xmlns:p14="http://schemas.microsoft.com/office/powerpoint/2010/main" val="1529556400"/>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487" y="914400"/>
            <a:ext cx="6069026" cy="4114800"/>
          </a:xfrm>
          <a:prstGeom prst="rect">
            <a:avLst/>
          </a:prstGeom>
          <a:ln>
            <a:solidFill>
              <a:schemeClr val="accent1"/>
            </a:solidFill>
          </a:ln>
        </p:spPr>
      </p:pic>
      <p:sp>
        <p:nvSpPr>
          <p:cNvPr id="3" name="TextBox 2"/>
          <p:cNvSpPr txBox="1"/>
          <p:nvPr/>
        </p:nvSpPr>
        <p:spPr>
          <a:xfrm>
            <a:off x="863151" y="914400"/>
            <a:ext cx="7417699"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a:t>Identify the following image and give the larger </a:t>
            </a:r>
            <a:r>
              <a:rPr lang="en-US" dirty="0" smtClean="0"/>
              <a:t>significance:</a:t>
            </a:r>
            <a:endParaRPr lang="en-US" dirty="0"/>
          </a:p>
        </p:txBody>
      </p:sp>
      <p:sp>
        <p:nvSpPr>
          <p:cNvPr id="6" name="TextBox 5"/>
          <p:cNvSpPr txBox="1"/>
          <p:nvPr/>
        </p:nvSpPr>
        <p:spPr>
          <a:xfrm>
            <a:off x="685800" y="5181600"/>
            <a:ext cx="7772400" cy="1169551"/>
          </a:xfrm>
          <a:prstGeom prst="rect">
            <a:avLst/>
          </a:prstGeom>
          <a:noFill/>
        </p:spPr>
        <p:txBody>
          <a:bodyPr wrap="square" rtlCol="0">
            <a:spAutoFit/>
          </a:bodyPr>
          <a:lstStyle/>
          <a:p>
            <a:r>
              <a:rPr lang="en-US" sz="1400" dirty="0">
                <a:latin typeface="Garamond" panose="02020404030301010803" pitchFamily="18" charset="0"/>
              </a:rPr>
              <a:t>Cahokia founded around AD 700 near the confluence of the Missouri, Mississippi, and Illinois rivers and occupied for about seven hundred years. At its height it had a population of between 10,000 and 30,000 people or about the population of medieval </a:t>
            </a:r>
            <a:r>
              <a:rPr lang="en-US" sz="1400" dirty="0" smtClean="0">
                <a:latin typeface="Garamond" panose="02020404030301010803" pitchFamily="18" charset="0"/>
              </a:rPr>
              <a:t>London. Largest </a:t>
            </a:r>
            <a:r>
              <a:rPr lang="en-US" sz="1400" dirty="0">
                <a:latin typeface="Garamond" panose="02020404030301010803" pitchFamily="18" charset="0"/>
              </a:rPr>
              <a:t>settlement to have existed North of the Rio Grande before the end of the eighteenth century, when it was surpassed by New York, and Philadelphia.</a:t>
            </a:r>
          </a:p>
          <a:p>
            <a:endParaRPr lang="en-US" sz="1400" dirty="0">
              <a:latin typeface="Garamond" panose="02020404030301010803" pitchFamily="18" charset="0"/>
            </a:endParaRPr>
          </a:p>
        </p:txBody>
      </p:sp>
    </p:spTree>
    <p:extLst>
      <p:ext uri="{BB962C8B-B14F-4D97-AF65-F5344CB8AC3E}">
        <p14:creationId xmlns:p14="http://schemas.microsoft.com/office/powerpoint/2010/main" val="949007092"/>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884" y="914400"/>
            <a:ext cx="7086233" cy="5029200"/>
          </a:xfrm>
          <a:prstGeom prst="rect">
            <a:avLst/>
          </a:prstGeom>
          <a:ln>
            <a:solidFill>
              <a:schemeClr val="tx1"/>
            </a:solidFill>
          </a:ln>
          <a:effectLst>
            <a:outerShdw blurRad="63500" sx="102000" sy="102000" algn="ctr" rotWithShape="0">
              <a:prstClr val="black">
                <a:alpha val="40000"/>
              </a:prstClr>
            </a:outerShdw>
          </a:effectLst>
        </p:spPr>
      </p:pic>
      <p:sp>
        <p:nvSpPr>
          <p:cNvPr id="2" name="Title 1"/>
          <p:cNvSpPr>
            <a:spLocks noGrp="1"/>
          </p:cNvSpPr>
          <p:nvPr>
            <p:ph type="title"/>
          </p:nvPr>
        </p:nvSpPr>
        <p:spPr/>
        <p:txBody>
          <a:bodyPr/>
          <a:lstStyle/>
          <a:p>
            <a:r>
              <a:rPr lang="en-US" b="1"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3" name="TextBox 2"/>
          <p:cNvSpPr txBox="1"/>
          <p:nvPr/>
        </p:nvSpPr>
        <p:spPr>
          <a:xfrm>
            <a:off x="841247" y="914400"/>
            <a:ext cx="7470648"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a:latin typeface="Georgia" panose="02040502050405020303" pitchFamily="18" charset="0"/>
              </a:rPr>
              <a:t>w</a:t>
            </a:r>
            <a:r>
              <a:rPr lang="en-US" dirty="0" smtClean="0">
                <a:latin typeface="Georgia" panose="02040502050405020303" pitchFamily="18" charset="0"/>
              </a:rPr>
              <a:t>orld system</a:t>
            </a:r>
            <a:endParaRPr lang="en-US" dirty="0">
              <a:latin typeface="Georgia" panose="02040502050405020303" pitchFamily="18" charset="0"/>
            </a:endParaRPr>
          </a:p>
        </p:txBody>
      </p:sp>
      <p:sp>
        <p:nvSpPr>
          <p:cNvPr id="8" name="TextBox 7"/>
          <p:cNvSpPr txBox="1"/>
          <p:nvPr/>
        </p:nvSpPr>
        <p:spPr>
          <a:xfrm>
            <a:off x="838199" y="2362200"/>
            <a:ext cx="7470648"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smtClean="0">
                <a:latin typeface="Georgia" panose="02040502050405020303" pitchFamily="18" charset="0"/>
              </a:rPr>
              <a:t>The Columbian Exchange</a:t>
            </a:r>
            <a:endParaRPr lang="en-US" dirty="0">
              <a:latin typeface="Georgia" panose="02040502050405020303" pitchFamily="18" charset="0"/>
            </a:endParaRPr>
          </a:p>
        </p:txBody>
      </p:sp>
      <p:sp>
        <p:nvSpPr>
          <p:cNvPr id="9" name="TextBox 8"/>
          <p:cNvSpPr txBox="1"/>
          <p:nvPr/>
        </p:nvSpPr>
        <p:spPr>
          <a:xfrm>
            <a:off x="841247" y="3227832"/>
            <a:ext cx="7470648"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a:latin typeface="Georgia" panose="02040502050405020303" pitchFamily="18" charset="0"/>
              </a:rPr>
              <a:t>v</a:t>
            </a:r>
            <a:r>
              <a:rPr lang="en-US" dirty="0" smtClean="0">
                <a:latin typeface="Georgia" panose="02040502050405020303" pitchFamily="18" charset="0"/>
              </a:rPr>
              <a:t>irgin soil epidemic</a:t>
            </a:r>
            <a:endParaRPr lang="en-US" dirty="0">
              <a:latin typeface="Georgia" panose="02040502050405020303" pitchFamily="18" charset="0"/>
            </a:endParaRPr>
          </a:p>
        </p:txBody>
      </p:sp>
      <p:sp>
        <p:nvSpPr>
          <p:cNvPr id="11" name="TextBox 10"/>
          <p:cNvSpPr txBox="1"/>
          <p:nvPr/>
        </p:nvSpPr>
        <p:spPr>
          <a:xfrm>
            <a:off x="838200" y="914400"/>
            <a:ext cx="7467600" cy="1384995"/>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eorgia" panose="02040502050405020303" pitchFamily="18" charset="0"/>
              </a:rPr>
              <a:t>Regions whose inhabitants are socially, politically and economically enmeshed with one another. Historians talk about the phenomena by labeling places as either Centers or Peripheries: Center of Native North America were the large cities-state of the Southwest and Mississippi valley civilization. The periphery, as Richter argues, were the sites of encounter such as Plymouth and the coastal locals. </a:t>
            </a:r>
            <a:r>
              <a:rPr lang="en-US" sz="1400" dirty="0" smtClean="0">
                <a:latin typeface="Georgia" panose="02040502050405020303" pitchFamily="18" charset="0"/>
              </a:rPr>
              <a:t>The </a:t>
            </a:r>
            <a:r>
              <a:rPr lang="en-US" sz="1400" dirty="0">
                <a:latin typeface="Georgia" panose="02040502050405020303" pitchFamily="18" charset="0"/>
              </a:rPr>
              <a:t>center of the non American world system is not Europe, it is the Middle East or perhaps the Indian Subcontinent. </a:t>
            </a:r>
          </a:p>
        </p:txBody>
      </p:sp>
      <p:sp>
        <p:nvSpPr>
          <p:cNvPr id="12" name="TextBox 11"/>
          <p:cNvSpPr txBox="1"/>
          <p:nvPr/>
        </p:nvSpPr>
        <p:spPr>
          <a:xfrm>
            <a:off x="841248" y="2359152"/>
            <a:ext cx="7467600" cy="738664"/>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latin typeface="Georgia" panose="02040502050405020303" pitchFamily="18" charset="0"/>
              </a:rPr>
              <a:t>The post 1492 interconnection </a:t>
            </a:r>
            <a:r>
              <a:rPr lang="en-US" sz="1400" dirty="0">
                <a:latin typeface="Georgia" panose="02040502050405020303" pitchFamily="18" charset="0"/>
              </a:rPr>
              <a:t>between the Americas, Europe, Africa and Asia. The physical isolation of the Americas meant that plant, animal and diseases were cut off from the rest of the world.</a:t>
            </a:r>
          </a:p>
        </p:txBody>
      </p:sp>
      <p:sp>
        <p:nvSpPr>
          <p:cNvPr id="13" name="TextBox 12"/>
          <p:cNvSpPr txBox="1"/>
          <p:nvPr/>
        </p:nvSpPr>
        <p:spPr>
          <a:xfrm>
            <a:off x="841248" y="3236976"/>
            <a:ext cx="7467600" cy="116955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latin typeface="Georgia" panose="02040502050405020303" pitchFamily="18" charset="0"/>
              </a:rPr>
              <a:t>A virgin soil epidemic occurs when bacteria or viruses are introduced into an area where no similar diseases have ever occurred before. Lacking even partial immunity, populations are devastated by such epidemics. Many scholars believe that the severity of Native American loss of life during the first decades of European colonization was due to the fact that these were virgin soil epidemics.</a:t>
            </a:r>
          </a:p>
        </p:txBody>
      </p:sp>
    </p:spTree>
    <p:extLst>
      <p:ext uri="{BB962C8B-B14F-4D97-AF65-F5344CB8AC3E}">
        <p14:creationId xmlns:p14="http://schemas.microsoft.com/office/powerpoint/2010/main" val="1715247345"/>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3" name="TextBox 2"/>
          <p:cNvSpPr txBox="1"/>
          <p:nvPr/>
        </p:nvSpPr>
        <p:spPr>
          <a:xfrm>
            <a:off x="836676" y="914400"/>
            <a:ext cx="7470648"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a:latin typeface="Georgia" panose="02040502050405020303" pitchFamily="18" charset="0"/>
              </a:rPr>
              <a:t>Identify the following image and give the larger </a:t>
            </a:r>
            <a:r>
              <a:rPr lang="en-US" dirty="0" smtClean="0">
                <a:latin typeface="Georgia" panose="02040502050405020303" pitchFamily="18" charset="0"/>
              </a:rPr>
              <a:t>significance:</a:t>
            </a:r>
            <a:endParaRPr lang="en-US" dirty="0">
              <a:latin typeface="Georgia" panose="02040502050405020303"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727" y="1371600"/>
            <a:ext cx="6234546" cy="4114800"/>
          </a:xfrm>
          <a:prstGeom prst="rect">
            <a:avLst/>
          </a:prstGeom>
          <a:ln>
            <a:solidFill>
              <a:schemeClr val="tx1"/>
            </a:solidFill>
          </a:ln>
          <a:effectLst>
            <a:outerShdw blurRad="63500" sx="102000" sy="102000" algn="ctr" rotWithShape="0">
              <a:prstClr val="black">
                <a:alpha val="40000"/>
              </a:prstClr>
            </a:outerShdw>
          </a:effectLst>
        </p:spPr>
      </p:pic>
      <p:sp>
        <p:nvSpPr>
          <p:cNvPr id="5" name="TextBox 4"/>
          <p:cNvSpPr txBox="1"/>
          <p:nvPr/>
        </p:nvSpPr>
        <p:spPr>
          <a:xfrm>
            <a:off x="836676" y="5562600"/>
            <a:ext cx="7470648" cy="523220"/>
          </a:xfrm>
          <a:prstGeom prst="rect">
            <a:avLst/>
          </a:prstGeom>
          <a:noFill/>
        </p:spPr>
        <p:txBody>
          <a:bodyPr wrap="square" rtlCol="0">
            <a:spAutoFit/>
          </a:bodyPr>
          <a:lstStyle/>
          <a:p>
            <a:r>
              <a:rPr lang="en-US" sz="1400" dirty="0">
                <a:latin typeface="Georgia" panose="02040502050405020303" pitchFamily="18" charset="0"/>
              </a:rPr>
              <a:t>Genghis Khan, first leader of the </a:t>
            </a:r>
            <a:r>
              <a:rPr lang="en-US" sz="1400" dirty="0" err="1">
                <a:latin typeface="Georgia" panose="02040502050405020303" pitchFamily="18" charset="0"/>
              </a:rPr>
              <a:t>Mongal</a:t>
            </a:r>
            <a:r>
              <a:rPr lang="en-US" sz="1400" dirty="0">
                <a:latin typeface="Georgia" panose="02040502050405020303" pitchFamily="18" charset="0"/>
              </a:rPr>
              <a:t> Empire. He opened up trade to the West and was able to police the safety of the trade roads throughout his kingdom</a:t>
            </a:r>
          </a:p>
        </p:txBody>
      </p:sp>
    </p:spTree>
    <p:extLst>
      <p:ext uri="{BB962C8B-B14F-4D97-AF65-F5344CB8AC3E}">
        <p14:creationId xmlns:p14="http://schemas.microsoft.com/office/powerpoint/2010/main" val="2438193129"/>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679" y="1143000"/>
            <a:ext cx="8156642" cy="4572000"/>
          </a:xfrm>
          <a:prstGeom prst="rect">
            <a:avLst/>
          </a:prstGeom>
          <a:ln>
            <a:solidFill>
              <a:schemeClr val="tx1"/>
            </a:solidFill>
          </a:ln>
        </p:spPr>
      </p:pic>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5" name="TextBox 4"/>
          <p:cNvSpPr txBox="1"/>
          <p:nvPr/>
        </p:nvSpPr>
        <p:spPr>
          <a:xfrm>
            <a:off x="1066801" y="946999"/>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i="1" dirty="0" smtClean="0">
                <a:latin typeface="Georgia" panose="02040502050405020303" pitchFamily="18" charset="0"/>
              </a:rPr>
              <a:t>A Key to the Language of America</a:t>
            </a:r>
            <a:endParaRPr lang="en-US" i="1" dirty="0">
              <a:latin typeface="Georgia" panose="02040502050405020303" pitchFamily="18" charset="0"/>
            </a:endParaRPr>
          </a:p>
        </p:txBody>
      </p:sp>
      <p:sp>
        <p:nvSpPr>
          <p:cNvPr id="10" name="TextBox 9"/>
          <p:cNvSpPr txBox="1"/>
          <p:nvPr/>
        </p:nvSpPr>
        <p:spPr>
          <a:xfrm>
            <a:off x="1066801" y="1676400"/>
            <a:ext cx="6896759"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smtClean="0">
                <a:latin typeface="Georgia" panose="02040502050405020303" pitchFamily="18" charset="0"/>
              </a:rPr>
              <a:t>“wall of separation”</a:t>
            </a:r>
            <a:endParaRPr lang="en-US" dirty="0">
              <a:latin typeface="Georgia" panose="02040502050405020303" pitchFamily="18" charset="0"/>
            </a:endParaRPr>
          </a:p>
        </p:txBody>
      </p:sp>
      <p:sp>
        <p:nvSpPr>
          <p:cNvPr id="8" name="TextBox 7"/>
          <p:cNvSpPr txBox="1"/>
          <p:nvPr/>
        </p:nvSpPr>
        <p:spPr>
          <a:xfrm>
            <a:off x="1066797" y="2961667"/>
            <a:ext cx="6896759"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smtClean="0">
                <a:latin typeface="Georgia" panose="02040502050405020303" pitchFamily="18" charset="0"/>
              </a:rPr>
              <a:t>Separatist</a:t>
            </a:r>
            <a:endParaRPr lang="en-US" dirty="0">
              <a:latin typeface="Georgia" panose="02040502050405020303" pitchFamily="18" charset="0"/>
            </a:endParaRPr>
          </a:p>
        </p:txBody>
      </p:sp>
      <p:sp>
        <p:nvSpPr>
          <p:cNvPr id="11" name="TextBox 10"/>
          <p:cNvSpPr txBox="1"/>
          <p:nvPr/>
        </p:nvSpPr>
        <p:spPr>
          <a:xfrm>
            <a:off x="1066800" y="1676400"/>
            <a:ext cx="6896759" cy="954107"/>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latin typeface="Georgia" panose="02040502050405020303" pitchFamily="18" charset="0"/>
              </a:rPr>
              <a:t>In 1644 Roger Williams famous wrote of a “wall of separation between the garden of the church and the wilderness of the word,” which served as the basis for the articulation of the separation of church and state asserted over a century later by Thomas Jefferson. </a:t>
            </a:r>
            <a:endParaRPr lang="en-US" sz="1400" dirty="0">
              <a:latin typeface="Georgia" panose="02040502050405020303" pitchFamily="18" charset="0"/>
            </a:endParaRPr>
          </a:p>
        </p:txBody>
      </p:sp>
      <p:sp>
        <p:nvSpPr>
          <p:cNvPr id="12" name="TextBox 11"/>
          <p:cNvSpPr txBox="1"/>
          <p:nvPr/>
        </p:nvSpPr>
        <p:spPr>
          <a:xfrm>
            <a:off x="1066798" y="950976"/>
            <a:ext cx="6896759" cy="523220"/>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latin typeface="Georgia" panose="02040502050405020303" pitchFamily="18" charset="0"/>
              </a:rPr>
              <a:t>Book written by </a:t>
            </a:r>
            <a:r>
              <a:rPr lang="en-US" sz="1400" b="1" dirty="0" smtClean="0">
                <a:latin typeface="Georgia" panose="02040502050405020303" pitchFamily="18" charset="0"/>
              </a:rPr>
              <a:t>Roger Williams</a:t>
            </a:r>
            <a:r>
              <a:rPr lang="en-US" sz="1400" dirty="0" smtClean="0">
                <a:latin typeface="Georgia" panose="02040502050405020303" pitchFamily="18" charset="0"/>
              </a:rPr>
              <a:t> published in </a:t>
            </a:r>
            <a:r>
              <a:rPr lang="en-US" sz="1400" dirty="0">
                <a:latin typeface="Georgia" panose="02040502050405020303" pitchFamily="18" charset="0"/>
              </a:rPr>
              <a:t>London, </a:t>
            </a:r>
            <a:r>
              <a:rPr lang="en-US" sz="1400" dirty="0" smtClean="0">
                <a:latin typeface="Georgia" panose="02040502050405020303" pitchFamily="18" charset="0"/>
              </a:rPr>
              <a:t>1643. Was the first English book length focused on an Native American Language, Narraganset.</a:t>
            </a:r>
            <a:endParaRPr lang="en-US" sz="1400" dirty="0">
              <a:latin typeface="Georgia" panose="02040502050405020303" pitchFamily="18" charset="0"/>
            </a:endParaRPr>
          </a:p>
        </p:txBody>
      </p:sp>
      <p:sp>
        <p:nvSpPr>
          <p:cNvPr id="13" name="TextBox 12"/>
          <p:cNvSpPr txBox="1"/>
          <p:nvPr/>
        </p:nvSpPr>
        <p:spPr>
          <a:xfrm>
            <a:off x="1066800" y="2971800"/>
            <a:ext cx="6896759" cy="116955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latin typeface="Georgia" panose="02040502050405020303" pitchFamily="18" charset="0"/>
              </a:rPr>
              <a:t>Separatists, also known as Pilgrims, believed that the Church of England was too corrupt to be salvaged and were the first religious dissenters to move to New England. These beliefs stood in contrast to the Puritans who believed that reform from within the Church of England was possible and sought to purify the church by serving as an example, a “city on a hill.”</a:t>
            </a:r>
            <a:endParaRPr lang="en-US" sz="1400" dirty="0">
              <a:latin typeface="Georgia" panose="02040502050405020303" pitchFamily="18" charset="0"/>
            </a:endParaRPr>
          </a:p>
        </p:txBody>
      </p:sp>
    </p:spTree>
    <p:extLst>
      <p:ext uri="{BB962C8B-B14F-4D97-AF65-F5344CB8AC3E}">
        <p14:creationId xmlns:p14="http://schemas.microsoft.com/office/powerpoint/2010/main" val="49092647"/>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8"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8" name="TextBox 7"/>
          <p:cNvSpPr txBox="1"/>
          <p:nvPr/>
        </p:nvSpPr>
        <p:spPr>
          <a:xfrm>
            <a:off x="1219200" y="5791200"/>
            <a:ext cx="6858000" cy="646331"/>
          </a:xfrm>
          <a:prstGeom prst="rect">
            <a:avLst/>
          </a:prstGeom>
          <a:noFill/>
        </p:spPr>
        <p:txBody>
          <a:bodyPr wrap="square" rtlCol="0">
            <a:spAutoFit/>
          </a:bodyPr>
          <a:lstStyle/>
          <a:p>
            <a:r>
              <a:rPr lang="en-US" sz="1200" dirty="0">
                <a:latin typeface="Georgia" panose="02040502050405020303" pitchFamily="18" charset="0"/>
              </a:rPr>
              <a:t>“A Model of Christian Charity” John Winthrop (1630</a:t>
            </a:r>
            <a:r>
              <a:rPr lang="en-US" sz="1200" dirty="0" smtClean="0">
                <a:latin typeface="Georgia" panose="02040502050405020303" pitchFamily="18" charset="0"/>
              </a:rPr>
              <a:t>). Speech given by Winthrop on board the </a:t>
            </a:r>
            <a:r>
              <a:rPr lang="en-US" sz="1200" dirty="0" err="1" smtClean="0">
                <a:latin typeface="Georgia" panose="02040502050405020303" pitchFamily="18" charset="0"/>
              </a:rPr>
              <a:t>Arbella</a:t>
            </a:r>
            <a:r>
              <a:rPr lang="en-US" sz="1200" dirty="0" smtClean="0">
                <a:latin typeface="Georgia" panose="02040502050405020303" pitchFamily="18" charset="0"/>
              </a:rPr>
              <a:t> before disembarking for America. Espoused communal, covenantal community in Massachusetts Bay as Puritan example for the Church of England.</a:t>
            </a:r>
            <a:endParaRPr lang="en-US" sz="1200" dirty="0">
              <a:latin typeface="Georgia" panose="02040502050405020303" pitchFamily="18" charset="0"/>
            </a:endParaRPr>
          </a:p>
        </p:txBody>
      </p:sp>
      <p:sp>
        <p:nvSpPr>
          <p:cNvPr id="9" name="TextBox 8"/>
          <p:cNvSpPr txBox="1"/>
          <p:nvPr/>
        </p:nvSpPr>
        <p:spPr>
          <a:xfrm>
            <a:off x="1143000" y="762000"/>
            <a:ext cx="6858000" cy="369332"/>
          </a:xfrm>
          <a:prstGeom prst="rect">
            <a:avLst/>
          </a:prstGeom>
          <a:noFill/>
        </p:spPr>
        <p:txBody>
          <a:bodyPr wrap="square" rtlCol="0">
            <a:spAutoFit/>
          </a:bodyPr>
          <a:lstStyle/>
          <a:p>
            <a:r>
              <a:rPr lang="en-US" dirty="0" smtClean="0">
                <a:latin typeface="Georgia" panose="02040502050405020303" pitchFamily="18" charset="0"/>
              </a:rPr>
              <a:t>Identify the following image and give the larger significance</a:t>
            </a:r>
            <a:endParaRPr lang="en-US" dirty="0">
              <a:latin typeface="Georgia" panose="02040502050405020303" pitchFamily="18"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9095" y="1143000"/>
            <a:ext cx="5485811" cy="4572000"/>
          </a:xfrm>
          <a:prstGeom prst="rect">
            <a:avLst/>
          </a:prstGeom>
          <a:ln>
            <a:solidFill>
              <a:schemeClr val="tx1"/>
            </a:solidFill>
          </a:ln>
        </p:spPr>
      </p:pic>
    </p:spTree>
    <p:extLst>
      <p:ext uri="{BB962C8B-B14F-4D97-AF65-F5344CB8AC3E}">
        <p14:creationId xmlns:p14="http://schemas.microsoft.com/office/powerpoint/2010/main" val="2264041335"/>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a:ln>
            <a:solidFill>
              <a:schemeClr val="tx1"/>
            </a:solidFill>
          </a:ln>
          <a:effectLst>
            <a:outerShdw blurRad="63500" sx="102000" sy="102000" algn="ctr" rotWithShape="0">
              <a:prstClr val="black">
                <a:alpha val="40000"/>
              </a:prstClr>
            </a:outerShdw>
          </a:effectLst>
        </p:spPr>
      </p:pic>
      <p:sp>
        <p:nvSpPr>
          <p:cNvPr id="15" name="TextBox 14"/>
          <p:cNvSpPr txBox="1"/>
          <p:nvPr/>
        </p:nvSpPr>
        <p:spPr>
          <a:xfrm>
            <a:off x="1066800" y="32004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dirty="0" smtClean="0"/>
              <a:t>“Fictive Widow”</a:t>
            </a:r>
            <a:endParaRPr lang="en-US" dirty="0"/>
          </a:p>
        </p:txBody>
      </p:sp>
      <p:sp>
        <p:nvSpPr>
          <p:cNvPr id="14" name="TextBox 13"/>
          <p:cNvSpPr txBox="1"/>
          <p:nvPr/>
        </p:nvSpPr>
        <p:spPr>
          <a:xfrm>
            <a:off x="1066800" y="3187005"/>
            <a:ext cx="6896759" cy="1384995"/>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t>A “fictive widow” is a seventeenth century English term describing a woman whose husband has, for one reason or another, allowed his wife to take the lead. Anne Hutchinson is an example of a fictive widow because her husband William acknowledged her superiority in the spiritual things of the household. As a result, he was accused by some people in seventeenth century New England of being “impotent” for not fulfilling his role as spiritual head of the household. </a:t>
            </a:r>
            <a:endParaRPr lang="en-US" sz="1400" dirty="0"/>
          </a:p>
        </p:txBody>
      </p:sp>
      <p:sp>
        <p:nvSpPr>
          <p:cNvPr id="12" name="TextBox 11"/>
          <p:cNvSpPr txBox="1"/>
          <p:nvPr/>
        </p:nvSpPr>
        <p:spPr>
          <a:xfrm>
            <a:off x="1066800" y="1905000"/>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i="1" dirty="0" err="1" smtClean="0"/>
              <a:t>Alida</a:t>
            </a:r>
            <a:r>
              <a:rPr lang="en-US" i="1" dirty="0" smtClean="0"/>
              <a:t> Schuyler Livingston</a:t>
            </a:r>
            <a:endParaRPr lang="en-US" i="1" dirty="0"/>
          </a:p>
        </p:txBody>
      </p:sp>
      <p:sp>
        <p:nvSpPr>
          <p:cNvPr id="13" name="TextBox 12"/>
          <p:cNvSpPr txBox="1"/>
          <p:nvPr/>
        </p:nvSpPr>
        <p:spPr>
          <a:xfrm>
            <a:off x="1066799" y="1905000"/>
            <a:ext cx="6896759" cy="1169551"/>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t>An example of a Dutch businesswoman who managed her family’s Hudson valley farm. Her life reflected the change in elite women’s cultural status from the seventeenth to the eighteenth century; her business activities diminished during the early decades of the eighteenth century mirroring a cultural shift which relegated all women, regardless of status, to the private realm.</a:t>
            </a:r>
            <a:endParaRPr lang="en-US" sz="1400" dirty="0"/>
          </a:p>
        </p:txBody>
      </p:sp>
      <p:sp>
        <p:nvSpPr>
          <p:cNvPr id="9" name="TextBox 8"/>
          <p:cNvSpPr txBox="1"/>
          <p:nvPr/>
        </p:nvSpPr>
        <p:spPr>
          <a:xfrm>
            <a:off x="1066800" y="849868"/>
            <a:ext cx="6896760" cy="369332"/>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i="1" dirty="0" smtClean="0"/>
              <a:t>Mary Black and Candy</a:t>
            </a:r>
            <a:endParaRPr lang="en-US" i="1" dirty="0"/>
          </a:p>
        </p:txBody>
      </p:sp>
      <p:sp>
        <p:nvSpPr>
          <p:cNvPr id="10" name="TextBox 9"/>
          <p:cNvSpPr txBox="1"/>
          <p:nvPr/>
        </p:nvSpPr>
        <p:spPr>
          <a:xfrm>
            <a:off x="1066798" y="859304"/>
            <a:ext cx="6896759" cy="954107"/>
          </a:xfrm>
          <a:prstGeom prst="rect">
            <a:avLst/>
          </a:prstGeom>
          <a:solidFill>
            <a:schemeClr val="bg1"/>
          </a:solid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a:t>Two women accused of witchcraft in Salem </a:t>
            </a:r>
            <a:r>
              <a:rPr lang="en-US" sz="1400" dirty="0" smtClean="0"/>
              <a:t>who were</a:t>
            </a:r>
            <a:r>
              <a:rPr lang="en-US" sz="1400" dirty="0"/>
              <a:t>, unlike </a:t>
            </a:r>
            <a:r>
              <a:rPr lang="en-US" sz="1400" dirty="0" smtClean="0"/>
              <a:t>Tituba, </a:t>
            </a:r>
            <a:r>
              <a:rPr lang="en-US" sz="1400" dirty="0"/>
              <a:t>of African </a:t>
            </a:r>
            <a:r>
              <a:rPr lang="en-US" sz="1400" dirty="0" smtClean="0"/>
              <a:t>descent. Although their racial and cultural difference made them more prone to accusation, their early confession spared their lives. Their stories were folded into the popular image of Tituba, although the historical Tituba was a Spanish Indian slave.</a:t>
            </a:r>
            <a:endParaRPr lang="en-US" sz="1400" dirty="0"/>
          </a:p>
        </p:txBody>
      </p:sp>
      <p:sp>
        <p:nvSpPr>
          <p:cNvPr id="2" name="Title 1"/>
          <p:cNvSpPr>
            <a:spLocks noGrp="1"/>
          </p:cNvSpPr>
          <p:nvPr>
            <p:ph type="title"/>
          </p:nvPr>
        </p:nvSpPr>
        <p:spPr/>
        <p:txBody>
          <a:bodyPr/>
          <a:lstStyle/>
          <a:p>
            <a:r>
              <a:rPr lang="en-US" dirty="0" smtClean="0"/>
              <a:t>Review</a:t>
            </a:r>
            <a:endParaRPr lang="en-US" dirty="0"/>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7" name="AutoShape 2" descr="data:image/jpeg;base64,/9j/4AAQSkZJRgABAQAAAQABAAD/2wCEAAkGBxQTEhUUExQWFRUXGR0bGBgYGRgaHhwcIBweHBgaGhkYHCggHh4mHxcXITEhJSkrLi4uGB8zODMsNygtLisBCgoKDg0OGxAQGzIkICUyNDU0LCw0LywsNC4sLC81LDIyLC4vLCwvNCwtLCwvLDQ0LC8sNCwsLSwsLCwsLCwsLP/AABEIAKQBNAMBEQACEQEDEQH/xAAaAAACAwEBAAAAAAAAAAAAAAAABAIDBQEG/8QAQBAAAgECBAMGAwYDBwQDAQAAAQIRAAMEEiExBUFREyIyYXGBUpGhBiNCscHRFGLhM1NjcoKi8BUkkrJD4vFE/8QAGwEBAAIDAQEAAAAAAAAAAAAAAAMEAQIFBgf/xAA/EQABAwMCAwQJAgYBBAEFAAABAAIRAwQhEjEFQVETImFxBhQygZGhwdHwI7EVM0JS4fFiJHKCkhZDg6Kywv/aAAwDAQACEQMRAD8A3f4g9otxSwZVyox8aprCz6Hb1ry7q9TXIcf8KjcXtyHVKRqGNRJAOJndLX7gSyVP9mhNzKBpmAnMB1rVtSoYaCtRxK8NTX2rtRETOY6JXG8ai53y6XL0K7GCSuoyuwJ7pCR02qUOrGXB0rAvLrQGioYaZAnY9QrF4qkWxmhbcdkYICFjAy81Mj8q11VhGThbG+vCXHtHS7fO/n1XcLLJclmPbMWeSTm7xK5gdCQIqS5qPbULQeQnzgT81g8RuwWkVHd3bO3kmhccOji42dFyo2kqvwgxoKg7erM6iozfXJaWdoYJkidz1VRQ5OzkZC2fKV0zfFAIE+dY7Z8RJhSfxO816+1dMRM5jou38ZcDly3fuAI78yuggzyrPb1ZnUVH69chgZ2hgGQJwD1UFaOzAuaWjNte7CGZlRGhmnbVMCThbniV2S4mq6XYOdx4qxi/3nentf7SROfpmgifenbVM945WBxG7Gn9R3d2zt5KQu3AyPnGa2Mts5TKrEQpzaCNKdvUkHUcLBv7otc3tDDjJE7nxVeRshtyuQtnK5dC3xEZt9N6x21SIkwt/wCJ3msVO1dqAiZzHRWm/dztczguy5GaDJX4SZ20GnlWe3qzOoyoxfXIYGdodIMgTieqrUsFtqMoW02a2OSNMyojQzrWO2qAAajhbniV2XOcarpcIOdx4rnbtmuBiPvQO0/xNTGad41+dZ7apnvHO6wOI3Q0/qO7u2dvLorxfYG20wbS5bZ+BYiFPIRpTt6mDqOFg390Q5pqGHZOdz4pc3kKNbkFGbMy6EFubEczoPlWO1qREmFuOJ3geH9q6QIBnIHRTPFZc3M7ZyuQtDSV+GY28q27erM6jKj9euQwU9Z0gzE4nqqXug27aKTltsGQLPcMzmAGxma17apAEnC3PErsuc41XS4QTO46FW9u33kZj239qWMZwBAzTv6edZ7epnvHO6wOIXQ0xUPd2zt5Ka3rgNtgQDaEWzJ7giIUxoI0p29THeOFg8QuiHA1DDt87+arKsUa2SMjtndcujN8RBME6DXyrHbVIIkwVsOJ3geH9q6QIBnIHRXG9c7TtO0bPlyZtJy/DMbeVZ9YqzOoytPXrnR2es6ZmJxPVU27ICJbBbJbbMgkwrTOYDkZJ1rHbVIAnZbnid2XOearpcIJncdCptiiWualmuiLp+IAbOeeh+tZ7epnvHO61HELoBoFQ93bO3ku2bjDsyW71oRbPwA6QnQRpTt6mO8cbIeIXRDh2h72+d/NDaq6HVLjZnXkzTOZhzMga1jtqkEScrYcSuw5rxVdLRAM7DoFb/Ev2naZj2mXJm55fhnp5Vn1irOrUZWnr1zo7PWdMzE4nqql0RLY8CNmReSt8QHI6nXzrHbVIAk4W54neF5f2rpIgmckdFW112ZxnOe9C3Dp3xH4tJIygiKuWAq3Fw1k77+Q3n9lG7iN01rR2hhu2dj4LZAg2yP/AItLf8gO+XptXuvVKOO4MeCqnid4dQ7V3e3zv59VBrSlXUgFbjZnECGaZzMOZnWax6pQgjQM+C2HFb0Oa4VXS0QDOw6BWhznFyfvAuQNzC/CD08qz6rRmdIlafxG70Gn2jtJMxOJ6qkWFCLbCjIrZ1WBAb4gOR1OtY9UoRGgfBSHi18Xl/bOkiCZMkdFY2rXGPiujLcPN1iIbqI0rPqtHJ0DPgtBxO8Aa0VXQ3IzsfBcCj7vQfdT2f8AJO+XpsPlWPVKGO4MeCyeKXh1fqu72+d/PquNaUrcUgFbpzXBAh2mZYczOtPVKEEaBnwWRxW9DmuFV0twM7DwVgY51ufjVcitzC/CD01OlZ9VozOkLT+I3eg0+0dpJkicT1V3DlxVtMuFuYS1bknLckGeZgDauJe03U6umlAEbL13Cq9G5t+0vO0e+TkZxy3WJcJkywcyZYbMZ1YRyO/vXkn+0fNeYuIFV8CMnHTO3uSL4xWlQjXBqDC6dCJaAeY0oARldEcIqNANaoynMGHOzkTs0EjGcwsziqsqBkwwZ0BZVJmYB00kky0xzmpaZ1OhzoBT1ezbM3E+Aa4SfMwAPH5JvhNgXbFprtkW3IBKQe6ZnnqOsHrFYquLHkNdI6rmvOlxAMpzh/8AZr6frW95/Pd+clo7dMVWWEURVt4h6H9P3oinlFEVbWlAJyr8hRFK0sKB0AoinREURFEVTqMw03BH5f1oikLS/CPkKIp0RE0RL4JdGPxMT+lETFERREURFESrYgSZYKo+Z6xPLltRFap0hVgeelEXe95H5j95+lEXO26K09NvqdKIpo8/tzFEUbj/ANT0/qay1pcYGSVhOcPwmXvt4iOfIdPXrXu+FcNFoyXZed/sqtR+op2uqo0URFERREURFERREURU3bNgmbmAv4hv7y3niOndMSK85xQN7fLCcBfQPRt9cWUMuGsEnBifmsniTlVOVezJYKF3yS0R7THtXlCO+cdcLi2VGnVv3GqdTW63HxDQT8yM+CSx1soLaW2ZQAdgTtA1I56z51atdJDi4A+fv/Cqj7h1xVfWq5c4z8fpyWh+P0X8z/8AWqSpoxN3KjNvAJA6nkKko0+0qNZ1KDJRhrWVVXeABPXqaVqnaVHP6lCZKQtcZUtlKsDIEDvHVmAOnLugz/N5GrT7FwbqBEfDkD8cn4eIU5oGJBTuHxSv4TMAfWdPXSqtSi6n7Sicwt3Uvxeg/M/0qNaqyiKLjQ+lERbaQIoilREURFEUG8S+9EU6IiiKLxBnaNaIq7OcKAQu3Uj6RREXCwBMjQE7H96Ip5D8XyA/WaIudl1LH3j8qIo2bQKidfUk/nRFPshEQIoigO5uZXkenr5edEV1ERRFTiSNNweo/wCa9I6kVlrS4ho3KwncFgyIZ9+Q6eZ8/wAuVe24Xwhtr+pUy/8Aby+6rPqasBPV2lEiiIoiKIiiIoiKIiiIoiO2I0HEhhf8MoG/1SWG9ee4mf1/bjAwveejrAbPNt2mT3pj3bLA4kwyghiw7RO8dyMw7x9d/evJf1GM7rm2LSbys2IJbVEeOl2AleMMJXUaBtM6qSe7AGb8xBHI1cswYOOnInGZ2/YyOoXLojB+y0EHeY+g+k/rVBQKrG65ByLrPtLfmoqxbY1u6NPzgfsfishWYm9lAMEyQIFR06eskTGFlrZSNvGWiTmTKVknuzAViASR6k+UmrTqFYAQ6QfHeQOXyUpY/kd/qrlxaKWGXLBJaB/KrEt/5KOf7RGjUeAZnp8SIHwK10OMfnMq+xcDGR0jXrJBHsQage0tMFRkQYV1arCKIoNbG+x6iiKLZhtDeun12oiBePNGHyP5GiKXajz+R/aiKtrwzL78j7UWFfRZRRFW+pA9z7f/AL9KIrKIq8R4G9D+VEVlERRFXb5jzn56/vRFZREURVzlIHI7ft+1EUnaBzPkNSfQVvTpvqODGCSeSwTG6awWCiHfV/aF8l/evc8O4VTtWhxEv69PJVX1C5O11VGiiIoiKIiiIoiKIiiIoiKIrrVq8R3MBZxC/wB45QH072ulef4kHdvhgOF7j0fdRFn37hzDJwJj5LznGQ2S4WADKZYDaVMsB5aECvJGe0M9Sufwwt/ijQCYLiAefeloJ+MlLcRxhRkgxOhBXQyRGpZRIjlO9WLeiKjHSPnnE8gD9FzadOQQeX09xT1rn5k/t+lU1Ao4q0WXTxDVfUbe3L0JqWhUDH97Y4PkfyR4hAV20wcAx7HkRoR6gyKw9rqbi38I+x3Wdlz+GSZyifTzn89adq+IkrOt3Vc/hU+FfkOgH5AD2FO1f1P5n901u6rtlACQBAAA/M/qPnWjnFxkrUmclW1hEURFERREURFEQaIqLJaAABppv0MdPKiKyW6D5n9qIqwTngx4f1FEV9EVeI8Deh/KiKyiIoig2jDz0/UfrRFOiIoi46giDsaImuHYcAByJZh4ucch+Ve84RZsoW7XR3iJJ555KpUdJTldVRrzGHx15rzjNeKreKjLbQqAG2LHXauCyvXfWcJdAcRhoIieZ3X0Ctw/h9KxpO0Ug51IO773NeSW7huQc7eOE1f4xc++XIqMiuRLGYGzQVgj0JqepfVf1G6QC0HnnHOIg+4qhb8AtP8Ap6hqOe17mgwBpl27ZDpaQeoGNpK43G3QKCmZsis0ZjM7ZYTeBOsCsHiL2BoLZMAnfn0gfvAWzfRuhXfUeyoWs1ua2dIjTvMuBicCNRjJATK8XPadnk72Zp12QKGDztrIHvU4vnGp2enMn/1AmfmqLuA0xb+sdr3S1sGJmo5xaWwMmIO2Y5JdePMQ33YJBQCGMMHJAIJUdN9jUI4m4g90YLeZg6vMD7K670XpAsmqQCHkyBINMDkHHrtMjnlSXizF1DDKRcdGCkEHKmbms/lWfXnF4DhEOcDBxgTzH2Wn8CpNoPdTdq1U6bmlwgjW/TydA8faU14w3ZG61sAEKUhgZzGADpp5+tbi/eKJquZ0jPUwJ6KA+j9A3otKdYkguDiWkRoEmOR6DIM74hSXF3XnKoVrTkXFBnMMsgKSOZK7xWza9arOkQWHI642Bj7LR9jY2sa3FzazAWOIgtJdBLgDyE7T5K3g/EWvBsyqpEaAmQTuGUqCP1qSzunVwdQAj4+8EBV+N8Jp8PLBTeXB05IGkgbFrgSDPTBHMZWjV1cJKYm5hAfvsTirT/DaMLHI+E615vivZ9v3nEYGy+h+jLbs2P6VJjhJy7f9wvPfaG+LdohCwD91VbU5fOdjGnrXl2gF5jZQejtg654s578im4uJG0yY+efIJ7C386KwAII6x+9RkQV52+talrcvo1N2n/R94ypBGyxptvJ3O52rCqKfYr0/OiJR7Yt3J1CPA0JEN13/ABaD1A61ZH6tPT/U3bxHT3bjwnoFndN9l5t8yfzqssI7P+Zvp+1EUkSJ1mT+kfpRFKiJLG4dixZNGywD5yORMTGberVGowN0v2n6HnvvClY4RDlVeXEZe6e9p8PTXToTHPQTzgHdhttXe29/u+XhvHLK2b2U5TeDDwc+pzGNtuW3v/Taq9YskaOnz/Pw7qJ+n+lX1EtUURFEVdjaOmh+Uz9aIrKIl17zzyUEe53+kUWExRZVeI8Deh/KiKyiIoipxfhkToQdPI0RXURFEUbh0NbMZrcG9THxWFrIsADppX05rQ1oA5Kku1lYWeeCWC+fJ3s2aczeKZmJ61TPD7cv16czO53+K7bfSLiLaAoCp3A3TEN9mIiYnZWf9KtZi2TVgQdTEN4oEwJ5xW/qVDUXad56898bZUJ43fGm2n2mGkEYEy32ZMSY5SSqb+Aw6BS8KB3QWdhOshSS3eG8AzUVS2tabQX4Axknzg5z5FWbfinFa73NoS5zskNYCRiC4AN7p2kiCTuZV1m1ZuFri5HJXIxBBEfCY051KxlvVcajYMiCRnHRVa1fiFqxlvV1MDTrAIIM9cid/dPio2+D2V2U/h/Ex8Jldzy/pWrbGg3ZvTmeW3PkpanH7+oZc/8Au/paPaEO2HPn453UhgrQfYZ5LxJmSMrNE7RA6Vt6vQD9u9JO/XBMfgUZ4jfm3jUdENZMCIaS5rZjfc7yuJwiyFZQgyvuNT5gCdgDqANqw2xoBpaG4O/5yWX8d4g+qyqap1M2OB4GYGSRgkzIwVbh8DbRSiqMrTmB1md5J1PvUlO3p02FjRg7+M9VXueJXVzWbWqvlzYg4ERtAEAR4BcwmAt2pKLGaJ1J22Gp2HSsUbanRksET+c1m94ndXgaK7pDZjAG+5wBJPM7pmp1QTmEfGBfuLmGVJ2uzmnntyrgcS7Ttu6RtzXtOBCzNp+s15Mn2dl4j7S8PNwPcL52QEyIysZlmHrv8q8mHQ8jx3V70e4wLS89VDAG1HmSZ1DcNHuOPeU3w3CC2gVWLDcTHPpHKo3GSuBxjiD765NSowNcMGJ5dZ58k3Wq5aWuYwBsoVmI3yjb1JgT5VnTzXRo8MqPpCq97WNO2sxPkACY8YjxVd3FoQVdHAIgyjER6rI+tbsLmuDmnIUo4RVcR2VSm+ejwDPSHaTPuXOG4oNKZgxXQHSSOU+fL1BreuwCHtGD8jzH1HgQqV1aVrZwbWYWk9fp1T1QKsuBh1otnU3tEkELtFqiiIoiKIiiLhNFkNLthK7RYVSyGPQ6/p+lEVtEStosojISZOsqOfrRFct0yAVIn0/Q0RGI8Deh/KiKN29o2UiR1pzAPNFStzMSM7ExPdA+kCam7CoXljRqI6Z/ZayFJFRubTqIJYHzkGtHMc3DhCzKsdDHjiPIfrWoE4CIFokeNj5jKPyFYRAw/UlvUz/z+lbau7Ee/mi0uHvKwd109uX0r3nCLo3FsCdxg+7b5QqtRsOTNdNRooiKIsn7SWGdLarM9quoXNG+pG0Dz0rncSpOqMY1v9w5TG+YXpPRi6pW1etUqHHZPxOmTjAO4J5Rnosu1hbiLdHfz50zlFyhrY5plUawdY1qg2jWpteIOqROkRLR/bAHvjK9FUvLO5q0HS3RofoD3ai2qeT9TiYkYJx8lbhmuqbTEXiguXIBDFshHczDff4qkpGswscQ7Tqd1JiO7I336qrcssqza9NppioadKSC0N1h36mk7bROnfoSlsJh7so5W52hw7hSc39pmOUNOg0+LTaoKNKsC15DtWgwc+1Jifd1wr97dWRbUoh1PshXYSBp/l6GyWxk97fT3okbStX7Pq+uYvlyrowfxc4Nwz8tKv8ADhVk6piBvO/P2s+cYXA9JXWpa0Ug3VqdlpZ7PLFMafKe91WzXUXk0URFES9+xhyZu4HEYhvjt9pljkO6QJFec4oGdvlhOBsvoPo0+4FlFO4awScOifmElcXcZcm4yfD/AC+23tXk3+0cRleUrPLa7nAyQ4meud0pwtvulHNe6fVTl/Sjt1e42wNvXubs+HDyeA7658Upx3iTWchUAzmmfaD9a2Y0OXT9GuC0OJ9qKpI06YI8Zke+PcrOA3w9uQrAz3mMd5uZH5e1YqCCofSe1fb3kOc0iO60T3Wj2QRy6+JJK0q0XnFn8SwQMXFkOvNdCRzE89tjpVijUEGm7Y/IjY/PPOF0LXiNWgNGHM/tdlvw5eYgqNhXuxnINsc1PjPRhyjmOp8q0qMNMwRn8/fkr7ryztmGrZgio7k4ToHPSdjq2B3AB6ruJw1pdBb7x27MBW+cj9utZpte/M4G5Ow/PDKrU+NXwMuqFw5h/eafMGR+YRgcSwc27kgxK5sskayJXQx7HXbrtUow3WwyOcTjznaeXLx5LF42jVoNuaTdJnS5o9mQJBEyRPTOQtGq65aKIiiKjF4jIBAliYUdT+3M1kCVdsbP1l51HSxolzugH1OwHMqgcNVge077HcnYf5R+H86zqjZXTxurReBafpsacAbmP7zu6ec45AKeAvGMj+NIB8xyYev5zRw5hQ8TtmAi5ofy6kkf8TzafEcuogq4OMx1HIb+/wCtawVylN3A1NZAJ2RSrCykrzvKyDvrEactN9DJ3+lFhaPC7aXLYYrO4lhvBImDpy3r3HDLO2fbsqGmJIzI+6rPcQYlRuW2a8UVsirbUgBUOpZx+IfyirTqbjW7Nh0gNGwHU9R4LrUPVqVi2vVpa3Oe5uXOEANYf6SObirBg7q+G8PMNbWD/wCOUz71sLeszLH/ABaPpH7rT1zh7sPto8WvdP8A+WofJZ3GMc1pfv7YYEHLcTk3LRtuu9c/iLyKZZcsBB2cOR8jt8V1OH8EtuKE+o1S1w3ZU3jqHN3HLbzhc4BxC3eYglswgjNC6/ygHXzqnwa3tNc5LhtMD4AfNR8b9HrvhtIVHkOad9IOPMkYnktbF4We8vi5jqPTr510OK8KbctNRmHj5+H+V5ynU04OyTVpnkQYIO4rxVSm+k4seII5KyDOyss3sjSdjofLof0966/BL0UK3Zu9l3yPL7KOq2RK069uqqKIkjxEdsLIUyQZbYaAGB13FVTdjtxRAPPPLA+e66w4S/1B16XCBEN3OSRJ6bGOqqw3Fc/aZVnJIADAsYJHh5AxprUdO97TXpbOnkDk56cvirF1wP1cUe0fHaRJLSGNkT7U5IBzgLi8UYo7ZBNskPL6CBJIYKZ6RA1msC9cWOdp9k5zjHQxn4Ld3BKTbinSNUkVQCyGyTJgS3UI6gyRGU3axR7IXHUrpJXcjy03NWGVj2PaPEYmNyubWsgLw2tF4dmA72QepzsBn4SkzxgdibuUjv5QCQNc2XU8utVvXx2Bq6ecQfOM9F0x6Pv9fbZ657mouAnGmcDn0G0ruK4qURXyZgRJIYR6KY7zdBpWat6abA/TIImQceQ6n4LWz4G25rvo9ppcCQAWnVgTLhPcaNiZOSpDio7XJl0zZM0/iy5oiNo5zvWRejtezjExPjE7LV3A3Cz9Y197Tr0xjRq0zqnecxG3OcLRq8uCiiLoukbcSXDf4ZVT76nnXnuJn9f24wML3fo8wGzzbGpk96T8FlEjkxccmO7Dkxnmd/evIv8AaK8zcz2z5EZOOmdvck8KYuXV9GHuIP1U/Oh2C6F8O0s7etzhzD/4GR8nfIpbiuDF65bU7AMzemgA+dZa7SCV0eC8Rfw2yr12e04ta3zhxJ9w+a0kQAAAQBsBWi83VqvqvL3mScklSotEURLXMOQS1tgpO4IkHodwQf8AkVOyq3SGVBIG0YI+RlZnqp4exlkkyx3PX9h5VpUqasDAGw/OZ5/ZYJSvEbOZ0gwxDBT56Mv1WfY1vQqaHSdufkcH5LrWhLrC4Z0LHfMgn4GPel8PjLzFzlJUEKF03BQMNtNS+pJkdIq863tmtY0u73M+eotO+ZGnAAjnMrmQFpYW4WUFhlPTUfQ6iufXY1jy1hkfnTC0KsuOFBJMACSaiW9Kk+q8U2CSTAHiUrg0LE3WmT4Afwr6dTuflyrY4wF1eIVW0KYsqJED2yP6n+fRuw5TJ5psmsAFxgbrjLzp4Bjmx/b9ovYDZGJiIgoVHUjf/wDK9bacLeKTRUYJGYOcq7QvqDKRov1aXe1p8NiJxI93SV6i3hLuWO0VT0VBlHzMmuoy2qtZpDg3wDRC1ddcNDobblzernkOPuAgfm6WuYO4PFbW4J3R2Vo8lYx/uql/DBTyKYPiwlp+Zj5rcN4bWw2o+mY/rAe2fNo1Z/7MJc3whgqbS6CHDADzz6pB9a5F7w9rqksHZjoQfjOW/NSN4RcPE0C2qOrHCf8A0MPxz7qyr3FYQPcyAOgcDMrAnu7Dlo/P4Tpzp/C2U2l4eJG0wQcbEKJnDrmo/Q2m73ggecnH0T+G+0LtbAt2QkBT3iFADNlWFB99Y+td+hXuDSADA0j3Dwgf68Ft/D7Oi/8A6itq8KYnoSCXRGPAwd9oVuG4siK9w53YqjMSF8JbKFAEREkwetT0QKcvcSXGJOPgFFe3BuAylTaGU2zDQScnckncmBnboE3Z48jGApmVH4T4nVOR27+jbGDExVgVQVzjQI/PBal+yrqVYSp0INb1KbajS1wkFYt7ipb1W1aRhw2ISGF4JaS32cSJJnZp5GRrIGk1TpcPospdnE5mefx8F2Lr0jva90LnVBgCN2xzwcEE5gz8gg3blnxk3Lfxx31/zBR3h5gT5U11Lf2zqZ15jzA3Higo2vEf5DRTrf2T3Hf9pce6fAmOhlV3Lql2Kkd6CIjXQajry+VeU44Wm61N2IGev5hc4U30yWPEEGCDuCkeMlsgC5oJgkRtB0M7A7SKo2jWFx1xtsZ/MKekGkmVscHuTZSZzBVDZt5gb+de7sbhlakCzlj4fmFQrN0vKcq4okrewk3bdyfAGERvmjn7VXfQ1Vm1Z2B+a6NG+FOxq2un2y0z00zy8UuOHPnZ+0GbIUSEiATMsAdTttFQC0qB5fqExAxtJnP4FfPFrc0W0DSOnUHvl0kkNiASJAPOdR5AqFvhTdiLRdSAwJIUjMAZYN3jJJ3Natsn9iKTnCJHLcTJnO56qSpxuj68bxlN06XAAuBDSRDY7ogNGw+aefCKbgud7MBA7xjnuux3q26g01BUMyPHHwXIZf1WWrrURpcZOBPLnuNktZwDJbKq4zZywJWRqSYInz3BFQU7V9Onpa4TJORIyfzmr1zxSjc3Iq1aZ06AwgOg4ETMR7iCEt/0QiytoXe6AQ0qDMnMWXmp3A3qE8Pd2LaIfjnjxmR0PxV9vpHTN6+8fR75MthxEQ3SGu3DhsTgGecYTDcKBvC4SIBkACCTGXUzBHtPnUpsga4qk7Z8ZiMn/E+KqN445tg60DTLgQTMiCZwCJHT2tPOJWjV5cBFEViWbpEpw61iR/eO1sH072ulee4mHdvhgOBnC9z6PvpCzh9y6mZPdAdHnhZF5WVytwANJPd8O+oHoTEelef4hY1LZwcdnZB8+XuXl6r2uqv09TvvukcZ3XS5ynK3odp9DHzNURkQutw79e3rWvMjU0f8m7x4ls+ceS7YE3bh6BVHyzH/ANh8qHYLS5Ojh9Bg/qL3H46R8NJ+KbrVcpFERREURFEWXxpnDWSsxn1iNyIWZGg1I9xV2zFEh3afOdszEc9o966fDhqp3DRv2Z6cnNJ+ABOM4VOIv3rRD5VhwO0IUkIdBmgNJgaH0HQ1cpUrWtNPUe7OnIlw6TECT7PvB3C54DSrkv4guO4ApyyD+HfNBBMnblA+tROpWQpmHkkTB67RjEc+cnfwSGwr8X94wtDYQbh8uS+5Hy9a5owJXWsYs6JvXe0ZbTH/AC2LvJoOP+Xkn7VotoIjmTt/U+VdGw4XVuzOzev26rhPqBqhi8K6IvZyzSZIiYytlAzSAM2QHymvVWnDado3uCXf3c/8clG14ce8gYjEyx7OApMCR3xAjWdD4oO201fl/RNNPqu/xGJzEFEjMgkSZWO+0SI121pL+ixppxuqlv4sKBkVmC6tESR5B+eo8oB1mBiai2ikTv8AnwW1Uyrql7SqCwVZAPIdPKoxTY3IaJ8lYddV6g0ve4joSSFlYXil3IDctEmGJVVg6FANMzDXOYGYyNdNRWoqOjIR1JswD+Z+yvtY83Ha0bBiWVixGWBAPKTObQRqCDzMbBxJiFqWBo1alpLbAkgATv5wIH0AqSFFJUqLCybzYhDcKhrs3VCq2WBbyrmIiD4i+87VEdYmM5U4DHROMfNVnGYoFAbanMQCQp+EkjxmPUzHQzTU/GFnRTMkH8+CzMAjdq7G3lVXYdApJkRrrvr0PyHkeK2vtPpjAOfAnl4/Reg4gRUtaNasf1SAN5LmAYc4cjyB/qGYxJb4kwyqYDd7bvaiD4coJnntsDXKtgdRExjfGMjeSB4brlUskp3h10DKRGVgBoZH8sHmOXvXW4LdGjdGi7Z37j77KvXbv4LVr2SqIoiKIiiIoiKIiiIoiKIiiJXEXcKD99isVaf4bROWOR0U615vipp9v3nEYGy+hejTbo2P6VJjhJy7f9wp3rCugCyBumbcfDPnGh967FS2Zc2wpu2IHuwvD3LnC5qE76jMbblZd63nVkOh1U+R6j8x7V4GvQfb1TTfuFbs7o0KzK7MlpBj6e/YpHAYgh2V92MSPiVQI9xDD36VG4YwvRcWtKb7VlS3PdYJg76XuJn/AMXS13TB2K1K0Xl0URFERREURKcS8IPR0J/8hWzd11eDjVXdTG7mPA8ywpm4gYEHYiDRjyxwc3cLlBJYbFZbUvqyd0gc22AHqdqlr0wKpDfZOR5Hb4c/FWrW1dc120mmJ5nYAZJPkJJ8lfgrJVSW8THM3r09AIHtULipuJXTa9UNpfy2DS3yHPzcZJ81q4G3Cz8Xe+f9Ir6Bwu29XtmtO5yfeuHUdLkxXQWiKIiiIoiKIu0RYmE4je+7DWmbPu+XJlMSwKnXQ7HnHzia92MKw6mzMFTwfEbs21uWml2IJUGFGQMC0jSSSKNe7AIWHU25LTt91r1KoEURZ/GrdxkXss05u9lMGMrfzr+LKfFy57HSoHEY/P2UtItB7358ikWxeIN3sYiY7wAaFjV5GgMqQAQJLeWtStVqF/Ys3O56Dr59F17K1t2UTeVxLBIDdtb+Q6wJBcZ2xuVsWMKqpkA7vnrM7kzuTVllBjGdmBj83XLurqrc1TVqmSfgByAHIDkFhcVslWCEOUO0BDzGhDKZjU15K8sPVKpcw4OQTPjOQR4b9VYt3gicT700sAJMxKjUa7jkK5lmAbtmr+4bea1qbFbNfRVRRREURFERREURFERREURFETmFONy/9u+FCTtdzZp57DauBxLte27sRHNe04F6l6p+sHl0n2YhJJcza5g5kyw2JnUj3rtW7w+k0gzheSugBXeAIycdMpXH2JGdR3l3HUdPXp/Wudxew9aoy0d5u3j4fnNaU36SsLiVoA9oJykd4ruI8LjrEmR0NeIE+yd16/g1257PVcF0nSHey4O9umemqAQf7huJTWCxGYQ3jXxD8iPI7itCIXM4lZCg/XSzSd7J/dp6ObsQc8+aZrC5yKIiiIoirxFkOrKdmBHzrIMGVPa3DrasyszdpB+CXtX3UZXRiR+JYg+ep09KyQOS6Naztazu0t6rWtP9LyQ5p6YBBHQ9N8pZsOz3M4QhQQcrEDOwETpMQI8j9anbUYWhj/cRyG8RzEk+I8dls59OxoFtKoHVHyCWyQ1nQExl3PG2OabOMgd9HT2zD1lJgesU9W1fy3B3yPwMT7p81xo6LV4XeD21IMjkeo5GvccLfUdas7QEEYzvjbdUqghxTVdBaIoiKIiiIoiKIiiIoiKIiiJfH4ns0LAS2yjqx2FQ3FbsmFwEnkOp5K9w6z9brimTDd3Ho0e0fcPmuYDCdmuursZdup/YbAdBWLej2Tc5cck9T+bLbiN961U7ohjcNbyDfudyeZTNTrnqN0AiDzqOq1j2lj9ishZGDzm4FIHcMsdwRBAjzn8q8nwzh1WneAnZvv5EeW+3Mc9lYe8Fq2a9gqyKIiiJTi+LNmxduASURmA1MkDujTXUwK1qO0tJW9Nut4b1XkF4/ixlRj3lOVybcMx/iLSg7ZdbVyYA0k8xpU7Wpt+bj6FXuwpHI/f/AIn6hMv9rrvfK2lIVXf8QJCoWCxrDGIg6iRIBEVv6w7MBaC1biT+SjD/AGjvhgtwKJLAsykKkXbqqWG/hRPxfjHvgVnTn8yUNuyJH+TgfdeusPKqdNQDpMbcpAPzFWwZCpEQVOiwiiJe/h8Mxm7gcRfb47efLHId1gJFeb4o1hr95hOBsvoPo1UuW2UU67GCTh0T8wVRgWi465cgbvBPhI0ZfYZfrT0fuJ10TyMgeHMe76rxd+P1nGZyc9cnPvT9ekVJZ2NwsSwEqfEv5kDp1Hv1rzfGeFGoTcUd+Y6+I8f3897NCsWOBBgjY9CsR7ZRhlJkf2RJ0Ybm2T7SP6GvLAyF7OlXp3dAvqAaT/NA3a7YVWjyMPjHUZlaWGvh1DDn8x1B8xWhELzV3a1LWs6lU3HPkRyI6g8lbWFXRREURFERREURQvPCk9Bp68hWzGF7g0c8LC08LZyIqjkI/c/OvplJgpsDByEfBUiZMq2t1hFERRFW+IQMFLKGbZSQCfQbmsSJhZDSRMKTXACASATsCdTG8dazISEWbqsMykMDzBBHzFAQdkIIwVxLqkkBgSpggEGD0PSgIKEEbqdFhFES/EMYtm2ztsOXU8gPOobiu2hTL3cle4dw+rf3DaFIZPPkBzJ8l5v7M4psRedrjTlOdV5SRln2HLzmuHwyq65rudUO2QOU7fIfvK936VWlPhdhTpWzY1dwu5x7Uf8Akck9BGxXrK9EvmyKIoXLKsQSoJG0iY6xUb6NN5DnNBI6rMkKSIAIAAHQVs1jWCGiAi7WywiiIoiKIvLY37TvazXGUMi3LyG2JDgWlZhcLTs2QfhGl1NetZ1ctz5/L8+auMtg6ADmBnlnl+dCmr32lyXRbNsE6Fir5lALsghsoGmWSGyxOk1sa0GIWgt5bqB/I/OqSt/bUEkdiYALE5/w/ckFQVBMjEKYMbfLUXPh+Y+6kNnHP8z9l62rKpLlERRFIXWG3Ekwv+GVUn/Nqedee4mT2/txgYXu/R5jTZ5tjUye8CfhssS651IJZlOYE7sJ3/1CfmedcBhqWV217us+YPP4fNeXuhqqvERk46Z29y2EcEAjUESD5cq9+CCJC5i7WUWRjsGB3SJttt/KenlrseW3SvH8a4b2Lu3pDuncdD9iuhZXlShUFSmYcPyD1B5josmzcNt2JMgEB/MHwXP0Y/y+VcI5C9dXo0763ptYILgXU+gcPbpA7wY1UxymFsA1GvIEEGCiiIoiKIiiIoig4kovxMPp3j9FNX+F0xUu6bT1n4CfotHmGlbFfQlTRREURFEWRjOFk4lbwuBZFtSpAJbIzvAnrnPmMsionM7+qfwKdtQCnpjr84Wbw37MsoGa/wBqAXAJBOhsizE5jrKlj5k1G2ies/6hSvuAThsf7lNX+BMbGHsJeyNZVZKyMwC5cwAaRrqJnWtjSOlrQdloKw1ueRMrQ4Nw3sEZQQc1y4+gjxuWA9gQPapKbNIhRVamsg+AHwCfrdRooihdtKwhgGHQifzrV7GvEOE+alo16tF2qk4tPUEj9lk8C4dbUvcVYbPcXSYChsoET/LPua51ha02F1Rogy4e4GPovSekHFrqs2nbVHS3RTdmJ1FuomYH90eQHitmumvLIoiKIiiIoiKIiiIoigbKyTlWSIJgSR0J5isQFmSorhkEQijL4e6NOsdKaQs6j1XFwlsbIg9FHl5eQ+QppHRNTuqurK1RREURTSxcOq8OtYkf3jm2D6d7XSvPcTBNfDAcDK916PPpizh1y6nk90THnhK4zCljJhHE7bA81j4ZH0q/c2DLug1r8EDBHLH7Lx1Z4bXeWmRJ380vwu5Ga2whlMgeR106iZHyrHC+0p0+wq+0z5jkR4cvcoqkEyE/XTUajcthgQdQRBrDmhzS12xWV5Xi+INlkZhJBKN5qdQfpPzFfPru0db1nUjtuPLkvaejtp/EqFa11QcOb4OEifLMH3HkreE4lT3FMrqUPlOqxyKzt0Iqm4Hda8dsazYuKgh2GvH/ACjDp5h4G/8AcDOVPj+Fa7hrttPE6kDlr61tQeGVGuOwXnqTg14JWBZ4Li7Yufem4WuAlwQpZRaZQAMwiGycxMc9jaNei6MRA235/aVOalMxiP8Aabx2CxTdqAxKtbYKM48ZtqM0R4SQYXkZPPTRj6I0z16cp/P2WjXUxH5zV74bERegtmM5G7QZcsrCqv4WgMJ7up3O41DqXd+359VjUzC0OFW7i24uTmzPEnMQpYlATrJC5QdTtuahqlpd3fD4xn5qN5BOE5bE3LfkSf8AaR+tdTgTNV4D0BP0+qhqnurVr3KqIoiKIiiLN41whcR2Ibw27mciSCe46iGUggguDI6VHUp64lS0qppzHMfULHwf2VuW8wW9CZHVUGdVXM7sICsNg669UG1RNoEbFTuuWu3Gf8BXv9n7pVR2+oRVJl++Vui4zN3pGcAgx8R5aVnsnRv+T9VqK7ZnTz+kfJOcL4VctXnuNdLqygBJYxoo/Ex2ymOffM1uymWuJJWlSq1zQAFr1KoEURFEWfw45bl22fizr/lbU/7s3zqnbHRUfSPWR5H/ADK7XEgK1tQu2/26Hf8AczA+LNPw6ynLt8DTUnoP+ae9YvOI0LQTVOTyGSuTTpOqGGhUDEMTAyA+pYj20rz1X0nd/wDTp+RJ+g+6ttsSd3fBSzP1U/6SPrmNRD0nrTlg+a3Nh0cpLiY8Yy+e4+fL3iu1Zcct7iGuOl3Q7e4/6KqVbZ9PcY6q+uyoEURFERREURFERREURFERREpib+EVovYvE2X+C2WyxyOinWvN8VNMV+84jA2X0P0Zp3brGaVFjhJy6J/dM24gZZyx3c28cp84r0FH+W2Og/ZeEu59Yqat9R223KOzE5oExE843it9ImearqVZRFEWH9p+G9qEM5QGAYxyOi/Ux/qrh8dt9VEVgMt/Yrv+j3GBwyu+rp1EtgDbMg5+CyMLgxbttlH3tpsx5yNx81MetePLpPgV6q94k+7u2Gof0K7dI5aSYBk9WvAJk7eC3EcEAjYiRUS8RVpupPdTduCQfMKVFoiiIoiKIuIYe2f5oPuCB9YHvXW4JU0XjR1kfX6KOqJatavdqoiiIoiKIiiIoiKIiiIoiKIiiLP4vbYAXU8VuZHVSO8PXQEeYqjfNqBvbUvabPvHMfX3LtcIqMqF1lWMNqxB/teD3T+4PgVPC2sygggKdZUyWnmWgVxrbgDaju2rv1znGAZ6nf4QqlerVoE0dOgtwRzwmWsKQAVEDbTb0r0Lrek5nZlo09IwqMmZUDhvhZh5bj66/WuXX4BaVctBafD7bKdl1VbznzVblwDKz5rr813+U15+59HrillnfHhg/D/PuV2nfNOHiF5lMddTDrcRGe6fGOzKlW7MsVGRQSM4UazvUlICldua1/ZgbGdxqG8k8s8ttldNvQqnYR1Ctu8dxNvtR2JuZXIQ5WEiXhe6NdFUAj4xXorHiNOsxjXOGsgYxkxnCqPsaQI70D/X3+S9Wp0rqLkrtFhFERREURFERREUROYX+Ny/9ucKE/xc2aeew2rgcS7Xtu7ERzXtOBepeqfrh+qT7MQlGJnvEMebDYnmR5Heu5S/lt8gvJXMds+BAk496wcdxq4mIa0qBgvYkiGki4zK5zeFQgTNrv5Vo6oQ+AOnzWWUWlmonr8vuuYL7UpdfIlty2p/CAVARs6sSAQRdWOvpRtcOMAfn4Vl1sWiSfzP2Wc/2zy5me3FtSRoJZiEuXJHfhdLcc9+XKP1iMkY/wB/ZS+qTgHP+QPqvTQbltgylCZEEgx0PdPv1qWrTFam5juYI+Kp+ycLFvhiFuqJbL3k+Icx6jWPcc6+blulxYeRXouHXFN7DaVzDXGQ7+x8YPkdne48lTgMaqrlYwsnI0d0jkCYhSPDB5isOaSujxThle4rGrSEvIGtgI1BwABIEkuDvaBE4K1Aa0XmiCDB3RRYRREURV3jAn4SG+RB/SrNnWFGuyoeRWrhIhbKmdRtX0gGVSRREURFERREURV3b6r4mVfUgfnWr6jWCXGPNZiUu3EV/CGb0ED5tH0rl1uNWlPZ2ryz89luKTiqzj3/ALtY83M/IIR9aoH0kZqxTMeefh/lb9j4pzD3g6hhOvX5GvQUaza1MVGbFQkQYVlSrCKIkW4YAS1pmtE6kL4SfNDp7iDVQ2gB1UiWnw2/9dl2GcYc9op3bBVA5uw8AHk8d73GR4InELytXPdk/RqTdN5Nd8W/dZjhNXnUpnybUH7sO3l71z/qDjx2LgHMqVceoCnMR/prHrNRvt0yPKD+2fkn8Mt6hIoXLCeQcHMJ8JcNIP8A5R4pjC4xLglGDdRzHqNx71PSr06olhn86Kjd2FzaO012Fvidj5HY+4qvFaMsQpO7HmOnmfy38q896RikKYJZLj/UOXmec8h70s9WvBj6qxlnQ140EgyF1yARBUVulfFqOvMev717DhvpA1wFO5wf7uXv6ft5LlV7NzcsyEyDXqFSRRFC/cyqzHZQT8hNFs0SQFlYf7SWWAzE22JAysJ3CMNVkai4nuwG9JVl1nUBxkf7+x+C7b+0dhhKsTqm6svjYKpEjXVh8xSVg2dUGCOvTl/pdT7R2CFYPKtMGGmRkgZYmT2iQOeYUlDaVQSCMj/P2Ksv8esJozkGFMZWJhoA0AnmPSaStW2tV2w/Ar3TCvDXMHicQSARctBypB1A0Yf8Neb4oGGvlpOBsvdejbrpllpp1mMGo4dEz8E2B/Lk/l+H+X229q9BR/lt8h+y8Jdfz35nvHPXJz71mcRxgtXAEtB7txGYmQspajQtBkzcAA27x1FHu0nAyfp/tYYzU3JwP3P+llWcfgTa7QWALcoc3ZKBmYW8gnYNFy2NYGm+lRB9KJjHl5KUsratOrPn5/YoxHGMAigtbXKylx92pmFedOuUXBOx7wmhqUgMj8/JWW0q5OD8/L/C3OE3LRQ9iuRQzArlywwPekdZ196mYWkd1V6gcD3knaESOjMP9xr57xFmi6qDxPzyrLDLQl7uC1LIcrHfmrf5lmPfeqod1XXt+KEMFK4braNuT2/9r4keRkeCU/hLi+FQpH928A/6GUgf81rMgrsDiNlWgV6he3pUZqcP/uMcDt5+XJCcSZTDgHyPcb0hu63qDTSOS1q8DoVmdpQdHlNRnxb32+Tme/o/hsUr7aEbqdCPUVqQQuDecPrWpBeJadnDLT5H6bjmFfWFSRRE1wx+5l+Alfbdf9pFfQOE3HbWrSTJGD7lUqCHJuuio0URFERRFG68KT0BNYJgSsjdeLwfGFRbZe3BY5AVgksrLbeSY3diRzIUnyrwtWwNR7nMdMDUZ6EFw+QE+Jhdg2u4adhPyJHy38U3b4/bYW4VpuEhRpMgTrB03A6g71C7h1RpfJHd33+3++S1Ns4T4KgfaVAtvMjZ3RWyrG5YLlliNZP0NTDhNR9RzWEQHRJ8pn8/ZbG1MmDgFek4JcDWUcfjGfXz/wCAe1exsbYW1BtPpv581y67S2oWnknqtKJFERREURFEWfxbha3VMd25+FxofQkcj0qnd2ba7DGHcj+cl2+D8aq2FZurvU+bDkR1AOARy+GyweCW8QjsbwuuiHIVzTB01yk94R06iuRZNuWPJrBzmjETPy5hev4+eE3VBrLU02Pqd7UWgSM41Ad0k9ehErVtY+2oOV7YEyQzFCJOxUry2rmXXC6dWq6pTqtaOh7seELzDOG8RowzsHO6FveB8QRIPxVT8Qun7xVUWV0LEzmnTMswYH1B0mq7eCv0F5d3R/V9QDEj4eC6VK1pR6tUMXDstaCTpgTpdiJdnAmCBMStWwjLMlSsSIkQfKeVet4da1rVnZvfqaNsQR4bnHRePqOD3TELCwv2sDZSy5AxthQQxnOqneNpYCY86hub24o1SAwObE7wYHxmfdsr38McQYdtPyUr32nEAG1obd12JMrFtirAaSZ9PY1s7ijYbobJLmgjpqEjwKw3h75yYyP2nql7nFrNu6bLYZAtoZ5UA5FKFmYAqPh1gzqIBisW3FW1aYqFsAmBtvIHzny+U7i0ruaXa8zHntz96vTi2BA/sgvdBg2ogAkqII3+6kf5QeldNlRjxLTKiNC55n5/nX5qpuLYULdC4dYtoWUZVAcBVzDbu6Kg8wo6VtK2FCuS2XnJjyyY+qdsXsK93s+yTtASvgGykhZJA/ujA1jKPKiic2u1mrUY8+v+/mt60zKAqcRt4RRoLRRDHmJI0/avP8TJ7fD4wML13o+GutJdbGoZPek/RcB6NnHxH8X83vv713aP8tvkP2Xi7r+e/Ed446ZOPclsbgLd2M6zEgEFlMEQwlSDB5jYwOlbOYHbqNr3N2VDcEsGfu9GgkBmAkZYYKDCsMiagA90Vjsm9Ft2z+v5+FVYj7OYZ/HbzaQZd9e6Vk97U5XYZjrrvWDRYdwstuKjdj+y0MPhlScojMxY76sTJOtbhoGyjLid0licOUJYaqTJ6qTufSdfKem3l+McJe5zrilnqPqPspqdTkVWDXl1Ou0RRdARBAI6Gi3p1X0na6ZIPUYKzsTwoaG2SCNgWby2bddvTyrcP6r0dn6ROGqndNBa7chrZ5+03DXfI9CsDG8dxdu8lsINwIdfGOfeU6N9Pyq1To0nMJJ+HL3K1dcFs6tI17d4aPPueQJEtPg73Er0WM4eGLsWiQvMwMpJlhMHeddqrsqQAPzK8k18QFVh7DqJ7bPKkMZmQQ2VoG+WZjpm3gR1eG34oVS0iGu+R6/da1IOYWxh8FcDKTdlQSTqdQYjnHtsJkV7MNO8qoXtIOFpVIokURFEWd9ocWbeHdlEsYVRBOrEDYeRJ9qhuKjWUySYU1vTD6ga7ZYbcUuW+69kllXMSp03IUDfWAJiYJG+9eFbZ0qg1MfAJjO+wnp7tpA9y6IotdlrsKu/x4rB7FyCoMAaj+0za8/7PQaeIda3Zw4OxrAMn/8AmP8A9vHYrZtsD/UPyPurv+t5biE2mIFwoI11OgMxGzE6E7Guhwa2bTuA4umW7efzxHQKJ9tqb7XKVpcO40zutt7ZDN2moDAAK7KsyOarMg7nzr1sqtVtg1pc04x8wJ/dbNFURREURFEQTFEVRxAyZ17ykAgrBkHYg7azUVxWbQpOqO2AlbaTq089lW2IbfIAPNo/IEfWvPn0moTDWE/D7q0LGqen57lwXtmZPRh3o+gPyrel6Q2r3xUaWnqYMfULJt7imwtBwdwCc+YxKvZVdSDBVhHkQa7/AHajOoI+RValUfSeHsMOaZB6ELNw2LNv7l1Zio0bTvJsGMnfkfTzrmm8Nq3s3tc4t6CZbyO/uP8AldfiVBleL6hAa894f21NyPI7t5RjkoPgLDZT2MZYylQhAy6LGpGkCPSubW4rw65b3nOaYjEgx7pCqNF2wy0/NWWsEhBDWliGAlQJDmXEdCdT1rzlzVDKk0KpcMGTIMjb4cir1GpVI74hVY652du9cW0LrqZVNJYhRABjkCfrVemZc1pdAW7Dkief0CzrCNcFm/at9mzqFuoMhAAPgaRoBLyABM67Cupb8RrWbnMDpEznn9c45rNzbucA18jmPfsfsrsOb7o0WLVslcuiAnRjIPegiAoy9WmeVextrn1ikKjNj+Fcl8MdDnGR4rYwCsczXLaqwY5SAJgxJnXnOvOJgVbbPNV3nkCn0sudV4dbxI/vGZAfTvCdK4HEwe3wycDK9t6PPYLOHXJp5PdAPxwqcU7KrHIM4BORdpH4RHKdK7tORTHkP2Xja+k13wcajk+e689Z+0NyELIsFXYwPFlAIVcziDqQYz7etRiq7H5+fNbmg3MHp+bfZOnjDl8i2u8HysC2miliQY20ABjWGGkVv2hmIUfZCJJSr/aYm2zpZJylQcxIjMygHwzpnltog7xWprYkBbi370E/n5sp4v7QkKxS33g+WHMT3lBgDUmGmNIiaOqmMBYbQzkqy59okGaFLBcssDoZ3y9YOnmQRI57GsFgUClMTjGUqy2mhysqCDGYE6CBGiEnXc864PEuFNrE1aQhx5cj+fnVSUxGCdlVY40GYKUynSZbaULiAQCdoO0ExXmX27mTPL7qfs8SCuPxqMsWySxUAT8TZemy/iP4fOsChvn8/wA8uqz2fj+fmyewWK7RZylfI+YDD6MPeRUb2aTCjc2CryokGNRsa0WRUcGloJg7jkY2kc4VeJs51KzE89/PastdpMrAMGUlf4aWhi3eA0CjIJhwSNTE9p5+HnUrasYjHx6fZbh8YT2AZ7SgTn5sNtTqck6ATMKfmK69hxp1v+m8Szl1A+qr1aYcZC0rWMRp70RuDoRO0g+h+Rr1lvd0a7dVN0qsWkbqDcRt8mzf5QW/9dB71FV4la0/aqD3Z/ZZDHHkq24j8Ntj5khR+p+YqhU9ILVvsyfdH7rYUXJc3GchnAUjZQZA6mev6V57iXE3XhAAho5eP5spmM0rtctSIoi7YWbiD4Zb9B/7H5Gu5wChrudf9o+Zx91FVMNhale1VVFERREURFEVGMw5dYDsmsysa6EQQdxr+VFux+kzErFu/ZK02hd8uVUC90iEXKv4dSN5PWsQrYv3jMCZJ58zldH2TtDL3nhc8Du/jDA7Lyz6f5RWjqLHbgLX112TAzHyj7Lj/ZO2VdRcuLnyyRlnu7alfl0gAVC6yolzXRkbdM742yt28QqAgx+63cPZyiJJ1mT/AEpZ2jbWkKTCSPHxVOo8vcXFV4zBi5lMlWUyrCJEiDvoR5VvWoCrBmCNiFcsr99rqbpDmPEOa7YwZG0EEHYjISOYr/bWMx/vLahp8yo7wPpPrVQiMV6U/wDICZ8xuPmrj7C0uD2lnVDf+FQ6SPAOPdcByMg+Erj4+0ozBnEbq4f5HONPmBXFveHWLqJ7HuuHXV8DOynp8M4k1whusf8AFzXT5Qc+5PWbalczZWnUnQiNxHkP0rs8PsKNvbgQCSMnr7+g5Li1+0dVLHg6pjSd/KF5HhvDMV2QuWzFx8x1bczILa7GWiDPh2ExRHDGXLO1Ikkn3iZ+YXp+JcRbTreq1my1jWj/AJNOgAgOB2DswZG+JT7YjF2Vh00DSbi98ZZOYlZnYA7GJq3S1WdPQWQ0c25Hj4/uqDOH214//pask/0v7rpnAB9k8uY8kle+19xXjKrRlmIy7nMA0yRljWJzeVR1uMU6fs97y2XTsfQ27uP5g7MTGd/ONj8frHqbmJwv/wAmNxFlo8Notljke6pEmqnEn0nVp1nYbbLp+j1C8ZaaW0Guhxy8Z+ZCquYtkwOKvCM9jEGykzBUFRLa6nU60HFKzKRiMGFsfRqzrX9Nji6KjdZzzMnGNltPaAx7Yf8AAMN2vnmmN+nlU/8AEq3a6cRErmD0ftDZCvnVr074iPJZGHxjNhMFeMZr+IFp94y52XuidDAFRDitfQ12MmNv8q9U9FrJt1XpAuhjNQzzgHOE5feH4ko2wqK1v1Kljm66jyrY8UrS8YwoGejdmWWpl36hIOehjGEWHm5w1TtirbNc9QgYZemp86DilaWDGVh/o3Zhl04F36ZAGfGM4SeIxrDB4y8Iz2MQbSbxlzKNROphjWp4rX0OdjBjb/KsM9FrJ13Qokuh7NRzzg7Y8FriyP48Yf8AAcN2vnmmN+nlUv8AEq3aacbSqP8A8ftfUjXzq16d8RHkvOKivhsHiyii9exAtOwH4CWEDnOgrm3NY3VJpeBJO4wV0j6NWjLqtQBdpYzUM84G+PFaWJwyrd4igmMLaV7fqbebvdRPpVM2VPU8ZwMfBQU+A2rqVq4zNRxBz/yjGFCzYBbhoO2KVjc9QoIy9N/OsCypzT3zusv4Baht0c/pkRnqTvhK4nu4XHXR4sPiOzTplzqveHMwTWptKYY92cGPmp6fo5aOubekS6KjNRzzgnGFqrw9P4+3h9ezbDdqddc0kb9NNql9RpdqG5iJVE8FtvUXV86g/TviPgsew84HDXz47uJFpumUlth17o1qIWlPs2uzJMLoP9G7MXlWhLoazUM5nHh4rQxGGVb3EbYnLhrIe31ns83e6ifStzZU9TxnA+iq0+A2rqNs8zNR0HPLVGMKi3hEZuGSoJxQbtDzEBSAvQd49aC0Z3BJ7262d6P2oF0c/pRGes748FTiTlw/ELg8WGv9nb6Ze0C97qYPlWps6el5zgqan6OWjq9tTJdFRknPPTOMLUtYBDj7GH17O5hhdbXXNLbHpoNKkFjS7UNzESqTuCWwsalfOpr9IziMeCxrF2cBYxB8dzEi03TKZ2HXSohaUzSDszK6D/RqzF7UoS7S1mrfM/BaWKwqriMfbE5cNh+0t9c3Zhu91EnyqR1lTDnjOBKp0+A2rqFvUMzUfpOeWqMYVVm0COGk/wD9RbtPaIy9N/OtRZU4ZvlSP9H7UG6Eu/TiM9Z3woXD2driVxfFh7qpbn4cwWG67k+pNX7Wu6zp1BTjB5o30as6la2aS6KjSTnwnGFq2UBxuGsHwXcMLrdc2ux6aVfHE63aNbjIlU3+j1oLOrWl0tfpGcRjwWQce38CMRAznFdlzjLrynfzqL+LV+z1Y3jb/Kv/APxWx9dNCXRo1biZ+C1bwjF4yz+CxY7ROubKDqeYk1IeJ1tbm4wJVFvo7aG1oVZdL3wc8pO2EnYxBNvhzGJxTlbnoGju9PrWo4rXhhxn86qw/wBGLIVLpsu/TEjPhzwi9iCLfEW0nCuFt+mYjvdfpQ8Vrw84x+dUb6MWRqWrZd+oJOfDlhO2kBxWDs/hv2O0frmyk6HkJFbjidbW1uMhVnejtoLavVl0sfAzynnhZC8Qb+AbEQM4xPZc4y6cp313qH+LV+y1YmY2/wAroH0UsfXRQl2nRq3Ez8FsX0AxmKsDwWsN2q9c0Dc9NamPE63aObjAlc9no9aG0pVpdLn6TnEfBZuExZaxw+4QM2JvFLm8QLhXu66GB51GOK1y1hxk/XzVur6L2Ta1ywF0U2gjPPTOcK+9eIXiREf9qVFv3mc3XbyrJ4rX7+2FGz0Zsy61Eu/Umc/thXYY5sRw+2fDibHaXOubsy/d6CR51sOKVtTBjI+ijqejlm2hc1AXTTdAzy1RnCzL3EGGAvYgAZ7eINpd4y6bid9ajPFq/Zl2MGPzKuM9FLE3tOhLtLmatxM58FtX7QGOvYf/AONMKbo65gQNT012ipTxKt2hZiIlc+n6PWhs6dxLtRfp35Z8N157DYa02GwFw2rebE3+zuACBl7Qr3ROhgedURcAtYdDcnp4+a9G+zqMr3FIV6kU2SCXAmdM5MSf3WreuZf+pAAf9oE7L3DTm67DaKufxSsNcAd3bC4jfRuzd6qSXfqzqz0jbHj4qdg5r3DrZHdxVkvc9ezzd3oJ6zQcTrFzAY7w6eC1d6OWjKVzUBdNN0DP/KM4XmeJ8JsvgsTiMgS5axJtLk7qlQV3Xae8ddK5dctqML9IBBjGPkvXcPfWtrqlbdo57XM1d86jOdjvGOcrd+0XHn4ddGHw1uyLeUP3kky2/hIHLpUtzclj4a0DyELncJ4Sy8odrXqPc6SJLp/eV//Z"/>
          <p:cNvSpPr>
            <a:spLocks noChangeAspect="1" noChangeArrowheads="1"/>
          </p:cNvSpPr>
          <p:nvPr/>
        </p:nvSpPr>
        <p:spPr bwMode="auto">
          <a:xfrm>
            <a:off x="155575" y="-738188"/>
            <a:ext cx="2895600" cy="15430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30585051"/>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2" grpId="0" animBg="1"/>
      <p:bldP spid="13"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4" name="Footer Placeholder 3"/>
          <p:cNvSpPr>
            <a:spLocks noGrp="1"/>
          </p:cNvSpPr>
          <p:nvPr>
            <p:ph type="ftr" sz="quarter" idx="11"/>
          </p:nvPr>
        </p:nvSpPr>
        <p:spPr/>
        <p:txBody>
          <a:bodyPr/>
          <a:lstStyle/>
          <a:p>
            <a:pPr>
              <a:defRPr/>
            </a:pPr>
            <a:r>
              <a:rPr lang="en-US" dirty="0" smtClean="0"/>
              <a:t>Copyrighted Images - Do Not Reproduce</a:t>
            </a:r>
            <a:endParaRPr lang="en-US" dirty="0"/>
          </a:p>
        </p:txBody>
      </p:sp>
      <p:sp>
        <p:nvSpPr>
          <p:cNvPr id="9" name="TextBox 8"/>
          <p:cNvSpPr txBox="1"/>
          <p:nvPr/>
        </p:nvSpPr>
        <p:spPr>
          <a:xfrm>
            <a:off x="1066800" y="838200"/>
            <a:ext cx="6858000" cy="369332"/>
          </a:xfrm>
          <a:prstGeom prst="rect">
            <a:avLst/>
          </a:prstGeom>
          <a:noFill/>
        </p:spPr>
        <p:txBody>
          <a:bodyPr wrap="square" rtlCol="0">
            <a:spAutoFit/>
          </a:bodyPr>
          <a:lstStyle/>
          <a:p>
            <a:r>
              <a:rPr lang="en-US" dirty="0" smtClean="0"/>
              <a:t>Identify the following image and give the larger significance</a:t>
            </a:r>
            <a:endParaRPr lang="en-US" dirty="0"/>
          </a:p>
        </p:txBody>
      </p:sp>
      <p:sp>
        <p:nvSpPr>
          <p:cNvPr id="5" name="TextBox 4"/>
          <p:cNvSpPr txBox="1"/>
          <p:nvPr/>
        </p:nvSpPr>
        <p:spPr>
          <a:xfrm>
            <a:off x="5562600" y="1371600"/>
            <a:ext cx="2714625" cy="4616648"/>
          </a:xfrm>
          <a:prstGeom prst="rect">
            <a:avLst/>
          </a:prstGeom>
          <a:noFill/>
          <a:ln>
            <a:solidFill>
              <a:schemeClr val="tx1"/>
            </a:solidFill>
          </a:ln>
          <a:effectLst>
            <a:outerShdw blurRad="63500" sx="102000" sy="102000" algn="ctr" rotWithShape="0">
              <a:prstClr val="black">
                <a:alpha val="40000"/>
              </a:prstClr>
            </a:outerShdw>
          </a:effectLst>
        </p:spPr>
        <p:txBody>
          <a:bodyPr wrap="square" rtlCol="0">
            <a:spAutoFit/>
          </a:bodyPr>
          <a:lstStyle/>
          <a:p>
            <a:r>
              <a:rPr lang="en-US" sz="1400" dirty="0" smtClean="0"/>
              <a:t>This is a portrait of </a:t>
            </a:r>
            <a:r>
              <a:rPr lang="en-US" sz="1400" b="1" dirty="0" smtClean="0"/>
              <a:t>Eliza </a:t>
            </a:r>
            <a:r>
              <a:rPr lang="en-US" sz="1400" b="1" dirty="0"/>
              <a:t>Lucas Pinckney</a:t>
            </a:r>
            <a:r>
              <a:rPr lang="en-US" sz="1400" dirty="0"/>
              <a:t> who as born in Antigua in the British West Indies in 1722 and emigrated to South Carolina in 1738, after her father inherited three plantations. Drawing on the knowledge of slaves and overseers from the Caribbean, Eliza Lucas </a:t>
            </a:r>
            <a:r>
              <a:rPr lang="en-US" sz="1400" b="1" dirty="0"/>
              <a:t>developed the planting and processing techniques for Indigo </a:t>
            </a:r>
            <a:r>
              <a:rPr lang="en-US" sz="1400" dirty="0"/>
              <a:t>in the 1740s that were later adopted throughout South Carolina. Many of her writings still survive (especially her letters with husband Charles </a:t>
            </a:r>
            <a:r>
              <a:rPr lang="en-US" sz="1400" dirty="0" smtClean="0"/>
              <a:t>Pinckney) </a:t>
            </a:r>
            <a:r>
              <a:rPr lang="en-US" sz="1400" dirty="0"/>
              <a:t>and </a:t>
            </a:r>
            <a:r>
              <a:rPr lang="en-US" sz="1400" b="1" dirty="0"/>
              <a:t>show changes in the personal nature of diaries</a:t>
            </a:r>
            <a:r>
              <a:rPr lang="en-US" sz="1400" dirty="0"/>
              <a:t> as well as the </a:t>
            </a:r>
            <a:r>
              <a:rPr lang="en-US" sz="1400" b="1" dirty="0"/>
              <a:t>ascendency of romantic love </a:t>
            </a:r>
            <a:r>
              <a:rPr lang="en-US" sz="1400" dirty="0"/>
              <a:t>during the </a:t>
            </a:r>
            <a:r>
              <a:rPr lang="en-US" sz="1400" b="1" dirty="0"/>
              <a:t>18th century</a:t>
            </a:r>
            <a:r>
              <a:rPr lang="en-US" sz="1400" dirty="0" smtClean="0"/>
              <a:t>.</a:t>
            </a:r>
            <a:endParaRPr lang="en-US" sz="1400" dirty="0"/>
          </a:p>
        </p:txBody>
      </p:sp>
      <p:pic>
        <p:nvPicPr>
          <p:cNvPr id="8" name="Picture 2" descr="http://3i5l7a3z22cj3ekuoz27ji2k.wpengine.netdna-cdn.com/wp-content/uploads/2012/09/Eliza-Lucas-Pinckne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4114800" cy="4114800"/>
          </a:xfrm>
          <a:prstGeom prst="rect">
            <a:avLst/>
          </a:prstGeom>
          <a:noFill/>
          <a:ln>
            <a:solidFill>
              <a:schemeClr val="tx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16598"/>
      </p:ext>
    </p:extLst>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8865</TotalTime>
  <Words>2406</Words>
  <Application>Microsoft Office PowerPoint</Application>
  <PresentationFormat>On-screen Show (4:3)</PresentationFormat>
  <Paragraphs>116</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Garamond</vt:lpstr>
      <vt:lpstr>Georgia</vt:lpstr>
      <vt:lpstr>Times New Roman</vt:lpstr>
      <vt:lpstr>Office Theme</vt:lpstr>
      <vt:lpstr>HIST 111: United States History to 1865</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lpstr>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Hoge Veluwe</dc:title>
  <dc:creator>nmaskiell</dc:creator>
  <cp:lastModifiedBy>Microsoft account</cp:lastModifiedBy>
  <cp:revision>250</cp:revision>
  <dcterms:created xsi:type="dcterms:W3CDTF">2008-09-27T00:11:27Z</dcterms:created>
  <dcterms:modified xsi:type="dcterms:W3CDTF">2016-09-15T02:39:37Z</dcterms:modified>
</cp:coreProperties>
</file>