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86" r:id="rId2"/>
    <p:sldMasterId id="2147483650" r:id="rId3"/>
    <p:sldMasterId id="2147483663" r:id="rId4"/>
    <p:sldMasterId id="2147483677" r:id="rId5"/>
    <p:sldMasterId id="2147483675" r:id="rId6"/>
    <p:sldMasterId id="2147483673" r:id="rId7"/>
    <p:sldMasterId id="2147483722" r:id="rId8"/>
    <p:sldMasterId id="2147483724" r:id="rId9"/>
    <p:sldMasterId id="2147483726" r:id="rId10"/>
    <p:sldMasterId id="2147483728" r:id="rId11"/>
    <p:sldMasterId id="2147483730" r:id="rId12"/>
  </p:sldMasterIdLst>
  <p:sldIdLst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0750"/>
            <a:ext cx="7772400" cy="9167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772" y="44414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0772" y="612775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772" y="500815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25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8139"/>
            <a:ext cx="8229600" cy="3954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2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2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09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59656"/>
            <a:ext cx="4038600" cy="4050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9655"/>
            <a:ext cx="4038600" cy="405039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905"/>
            <a:ext cx="8229600" cy="10392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760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7364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760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57364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12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8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7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8713"/>
            <a:ext cx="5111750" cy="52620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0764"/>
            <a:ext cx="3008313" cy="4100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5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97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58" y="501866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358" y="1190020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4358" y="558539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8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712" y="2130425"/>
            <a:ext cx="5937487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711" y="3886200"/>
            <a:ext cx="5937487" cy="257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685123"/>
            <a:ext cx="6166087" cy="1234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2" y="2010686"/>
            <a:ext cx="6166087" cy="4435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3" y="4406900"/>
            <a:ext cx="594193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713" y="2906713"/>
            <a:ext cx="594193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46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499123"/>
            <a:ext cx="6166087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28" y="1824685"/>
            <a:ext cx="2959071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520712" y="1824685"/>
            <a:ext cx="2969697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9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704365"/>
            <a:ext cx="6166087" cy="177137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3" y="536017"/>
            <a:ext cx="6166087" cy="5903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660" y="4598386"/>
            <a:ext cx="572495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0659" y="769745"/>
            <a:ext cx="5724953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660" y="5165124"/>
            <a:ext cx="57249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776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39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6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6545"/>
            <a:ext cx="7772400" cy="144267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2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4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ain logo center garnet 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ottom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535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op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vertical bar with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main logo center garn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Peer to Peer </a:t>
            </a:r>
            <a:r>
              <a:rPr lang="en-US" dirty="0" smtClean="0"/>
              <a:t>Lending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Final Project </a:t>
            </a:r>
            <a:r>
              <a:rPr lang="en-US" sz="3200" dirty="0"/>
              <a:t>Proposal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Justin </a:t>
            </a:r>
            <a:r>
              <a:rPr lang="en-US" sz="1600" dirty="0"/>
              <a:t>Schneider, Anthony Frazier, James Edwards, Anna </a:t>
            </a:r>
            <a:r>
              <a:rPr lang="en-US" sz="1600" dirty="0" err="1"/>
              <a:t>Hettermann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Peer to Peer Lending?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Peer to Peer lending is a practice to lending money to individuals or businesses through online services that match lenders directly with borrowers.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Data provided by:</a:t>
            </a:r>
          </a:p>
          <a:p>
            <a:endParaRPr lang="en-US" dirty="0"/>
          </a:p>
        </p:txBody>
      </p:sp>
      <p:pic>
        <p:nvPicPr>
          <p:cNvPr id="4" name="Picture 2" descr="https://upload.wikimedia.org/wikipedia/en/c/c1/LendingClu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68" y="3928735"/>
            <a:ext cx="56102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560"/>
            <a:ext cx="8229600" cy="747078"/>
          </a:xfrm>
        </p:spPr>
        <p:txBody>
          <a:bodyPr/>
          <a:lstStyle/>
          <a:p>
            <a:r>
              <a:rPr lang="en-US" sz="3600" dirty="0"/>
              <a:t>Domain: Peer to Peer Lending 2007-2011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Problem statement:</a:t>
            </a:r>
          </a:p>
          <a:p>
            <a:pPr lvl="1"/>
            <a:r>
              <a:rPr lang="en-US" sz="2000" dirty="0"/>
              <a:t>Visualizing Peer to Peer lending geographically from 2007-2011</a:t>
            </a:r>
          </a:p>
          <a:p>
            <a:pPr lvl="1"/>
            <a:r>
              <a:rPr lang="en-US" sz="2000" dirty="0"/>
              <a:t>Using the recession as a critical point of change</a:t>
            </a:r>
          </a:p>
          <a:p>
            <a:r>
              <a:rPr lang="en-US" sz="2400" dirty="0"/>
              <a:t>Questions to be answered:</a:t>
            </a:r>
          </a:p>
          <a:p>
            <a:pPr lvl="1"/>
            <a:r>
              <a:rPr lang="en-US" sz="2000" dirty="0"/>
              <a:t>How did the recession effect peer to peer lending acceptance and rejection status?</a:t>
            </a:r>
          </a:p>
          <a:p>
            <a:pPr lvl="1"/>
            <a:r>
              <a:rPr lang="en-US" sz="2000" dirty="0"/>
              <a:t>Who gets loans? (homeowners, mortgage, rent, blue collar/white collar) What do they want the loans for? car, debt consolidation?</a:t>
            </a:r>
          </a:p>
          <a:p>
            <a:pPr lvl="1"/>
            <a:r>
              <a:rPr lang="en-US" sz="2000" dirty="0"/>
              <a:t>How many grade A - F loans were before and after the recession?</a:t>
            </a:r>
          </a:p>
          <a:p>
            <a:pPr lvl="1"/>
            <a:r>
              <a:rPr lang="en-US" sz="2000" dirty="0"/>
              <a:t>How often can people pay back certain percent's of loans without defaulting? 10%, 20%, 30%,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977"/>
            <a:ext cx="8229600" cy="818605"/>
          </a:xfrm>
        </p:spPr>
        <p:txBody>
          <a:bodyPr/>
          <a:lstStyle/>
          <a:p>
            <a:r>
              <a:rPr lang="en-US" dirty="0"/>
              <a:t>Presenting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Datasets: Issue date of the loan, and Location of the loan</a:t>
            </a:r>
          </a:p>
          <a:p>
            <a:pPr lvl="1"/>
            <a:r>
              <a:rPr lang="en-US" sz="2000" dirty="0"/>
              <a:t>Loan amount</a:t>
            </a:r>
          </a:p>
          <a:p>
            <a:pPr lvl="1"/>
            <a:r>
              <a:rPr lang="en-US" sz="2000" dirty="0"/>
              <a:t>Grade of the loan</a:t>
            </a:r>
          </a:p>
          <a:p>
            <a:pPr lvl="1"/>
            <a:r>
              <a:rPr lang="en-US" sz="2000" dirty="0"/>
              <a:t>Homeownership status</a:t>
            </a:r>
          </a:p>
          <a:p>
            <a:pPr lvl="1"/>
            <a:r>
              <a:rPr lang="en-US" sz="2000" dirty="0"/>
              <a:t>Annual Income</a:t>
            </a:r>
          </a:p>
          <a:p>
            <a:pPr lvl="1"/>
            <a:r>
              <a:rPr lang="en-US" sz="2000" dirty="0"/>
              <a:t>Status of the loan</a:t>
            </a:r>
          </a:p>
          <a:p>
            <a:r>
              <a:rPr lang="en-US" sz="2400" dirty="0"/>
              <a:t>Data Manipulations and Cleaning</a:t>
            </a:r>
          </a:p>
          <a:p>
            <a:pPr lvl="1"/>
            <a:r>
              <a:rPr lang="en-US" sz="2000" dirty="0"/>
              <a:t>Loan Title: Borrower gave insufficient information to categorize.</a:t>
            </a:r>
          </a:p>
          <a:p>
            <a:pPr lvl="1"/>
            <a:r>
              <a:rPr lang="en-US" sz="2000" dirty="0"/>
              <a:t>Member ID, Loan ID, Employer’s Name: Not useful information</a:t>
            </a:r>
          </a:p>
          <a:p>
            <a:pPr lvl="1"/>
            <a:r>
              <a:rPr lang="en-US" sz="2000" dirty="0"/>
              <a:t>Generated new data: For example to determine who was blue/white collar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Visualization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Primary 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map of the US showing the percentage of people being accepted or rejected in each state.</a:t>
            </a:r>
          </a:p>
          <a:p>
            <a:r>
              <a:rPr lang="en-US" sz="2000" dirty="0"/>
              <a:t>Secondary View: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 secondary graph showing more detailed information about each state.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For example If they are homeowners, the most common grade of loans, blue/white collar, loan purpose, etc.</a:t>
            </a:r>
          </a:p>
          <a:p>
            <a:endParaRPr lang="en-US" dirty="0"/>
          </a:p>
        </p:txBody>
      </p:sp>
      <p:pic>
        <p:nvPicPr>
          <p:cNvPr id="7" name="Picture 4" descr="http://www.freeworldmaps.net/pdf/us/us_political_blank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t="-35271" r="-1" b="-293"/>
          <a:stretch/>
        </p:blipFill>
        <p:spPr bwMode="auto">
          <a:xfrm>
            <a:off x="3810181" y="-986462"/>
            <a:ext cx="5111750" cy="44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www.qimacros.com/excel-charts-qimacros/bar-graph-exc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41" y="3457882"/>
            <a:ext cx="3424146" cy="248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2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Tools and Implementation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Visuals: Considering using D3.js because of the interactive visuals and compatibility with HTML. Tableau makes visualizing and Data Wrangling easy.</a:t>
            </a:r>
          </a:p>
          <a:p>
            <a:endParaRPr lang="en-US" dirty="0"/>
          </a:p>
        </p:txBody>
      </p:sp>
      <p:pic>
        <p:nvPicPr>
          <p:cNvPr id="7" name="Picture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3651159" y="624350"/>
            <a:ext cx="2484923" cy="1962095"/>
          </a:xfrm>
        </p:spPr>
      </p:pic>
      <p:pic>
        <p:nvPicPr>
          <p:cNvPr id="8" name="Picture 6" descr="Image result for tablea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74" y="3334141"/>
            <a:ext cx="4430508" cy="166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HTM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82" y="312759"/>
            <a:ext cx="2585275" cy="25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7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8273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14412"/>
      </p:ext>
    </p:extLst>
  </p:cSld>
  <p:clrMapOvr>
    <a:masterClrMapping/>
  </p:clrMapOvr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_Template_Style1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_Template_Style2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P_Template_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Style2_Package</Template>
  <TotalTime>11</TotalTime>
  <Words>313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ＭＳ Ｐゴシック</vt:lpstr>
      <vt:lpstr>Arial</vt:lpstr>
      <vt:lpstr>Calibri</vt:lpstr>
      <vt:lpstr>PP_Template_Style3_Title</vt:lpstr>
      <vt:lpstr>PP_Template_Style1_Title</vt:lpstr>
      <vt:lpstr>Style2_Footer</vt:lpstr>
      <vt:lpstr>PP_Template_Style2_Header</vt:lpstr>
      <vt:lpstr>PP_Template_Style2_Footer</vt:lpstr>
      <vt:lpstr>1_PP_Template_Style2_Logo</vt:lpstr>
      <vt:lpstr>PP_Template_Style2_Logo</vt:lpstr>
      <vt:lpstr>Custom Design</vt:lpstr>
      <vt:lpstr>1_Custom Design</vt:lpstr>
      <vt:lpstr>2_Custom Design</vt:lpstr>
      <vt:lpstr>3_Custom Design</vt:lpstr>
      <vt:lpstr>4_Custom Design</vt:lpstr>
      <vt:lpstr>Peer to Peer Lending Final Project Proposal </vt:lpstr>
      <vt:lpstr>What is Peer to Peer Lending?</vt:lpstr>
      <vt:lpstr>Domain: Peer to Peer Lending 2007-2011</vt:lpstr>
      <vt:lpstr>Presenting the Data</vt:lpstr>
      <vt:lpstr>Data Visualization</vt:lpstr>
      <vt:lpstr>Tools and Implementation</vt:lpstr>
      <vt:lpstr>Questions?</vt:lpstr>
    </vt:vector>
  </TitlesOfParts>
  <Company>University of South Carolina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Lending Final  Project Proposal</dc:title>
  <dc:creator>Justin Schneider</dc:creator>
  <cp:lastModifiedBy>Justin Schneider</cp:lastModifiedBy>
  <cp:revision>2</cp:revision>
  <dcterms:created xsi:type="dcterms:W3CDTF">2017-02-08T20:53:35Z</dcterms:created>
  <dcterms:modified xsi:type="dcterms:W3CDTF">2017-02-08T21:04:56Z</dcterms:modified>
</cp:coreProperties>
</file>