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63" r:id="rId14"/>
    <p:sldId id="269" r:id="rId15"/>
    <p:sldId id="270" r:id="rId16"/>
    <p:sldId id="271" r:id="rId17"/>
    <p:sldId id="272" r:id="rId18"/>
    <p:sldId id="277" r:id="rId19"/>
    <p:sldId id="279" r:id="rId20"/>
    <p:sldId id="278" r:id="rId21"/>
    <p:sldId id="276" r:id="rId22"/>
    <p:sldId id="274" r:id="rId23"/>
    <p:sldId id="273" r:id="rId24"/>
    <p:sldId id="275" r:id="rId25"/>
    <p:sldId id="26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19"/>
    <p:restoredTop sz="94668"/>
  </p:normalViewPr>
  <p:slideViewPr>
    <p:cSldViewPr snapToGrid="0" snapToObjects="1" showGuides="1">
      <p:cViewPr varScale="1">
        <p:scale>
          <a:sx n="72" d="100"/>
          <a:sy n="72" d="100"/>
        </p:scale>
        <p:origin x="216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97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10.xml"/><Relationship Id="rId3" Type="http://schemas.openxmlformats.org/officeDocument/2006/relationships/image" Target="../media/image10.pn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11.xml"/><Relationship Id="rId3" Type="http://schemas.openxmlformats.org/officeDocument/2006/relationships/image" Target="../media/image11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12.xml"/><Relationship Id="rId3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4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theme" Target="../theme/theme5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6.xml"/><Relationship Id="rId3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7.xml"/><Relationship Id="rId3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8.xml"/><Relationship Id="rId3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9.xml"/><Relationship Id="rId3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justin-schneider.github.io/CSCE567_GroupThree_Spring17/fundedRateDti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Peer to Peer Lending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Project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Justin Schneider, Anthony Frazier, James Edwards, Anna </a:t>
            </a:r>
            <a:r>
              <a:rPr lang="en-US" sz="1600" dirty="0" err="1"/>
              <a:t>Hettermann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choropleth map to represent data geographically </a:t>
            </a:r>
          </a:p>
          <a:p>
            <a:pPr lvl="1"/>
            <a:r>
              <a:rPr lang="en-US" dirty="0"/>
              <a:t>Which states were granted more of amount requested</a:t>
            </a:r>
          </a:p>
          <a:p>
            <a:r>
              <a:rPr lang="en-US" dirty="0"/>
              <a:t>Bar graphs to further demonstrate the states variation of debt to income and average interest rate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8"/>
            <a:ext cx="8229600" cy="1143000"/>
          </a:xfrm>
        </p:spPr>
        <p:txBody>
          <a:bodyPr/>
          <a:lstStyle/>
          <a:p>
            <a:r>
              <a:rPr lang="en-US" b="1" dirty="0"/>
              <a:t>Questions visualization addresses: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recession effect:</a:t>
            </a:r>
          </a:p>
          <a:p>
            <a:pPr lvl="1"/>
            <a:r>
              <a:rPr lang="en-US" dirty="0"/>
              <a:t>Average Loan funded amount</a:t>
            </a:r>
          </a:p>
          <a:p>
            <a:pPr lvl="2"/>
            <a:r>
              <a:rPr lang="en-US" dirty="0"/>
              <a:t>Average DTI (debt to income ratio of individual requesting loan)</a:t>
            </a:r>
          </a:p>
          <a:p>
            <a:pPr lvl="2"/>
            <a:r>
              <a:rPr lang="en-US" dirty="0"/>
              <a:t>Average Interest Rate</a:t>
            </a:r>
          </a:p>
        </p:txBody>
      </p:sp>
    </p:spTree>
    <p:extLst>
      <p:ext uri="{BB962C8B-B14F-4D97-AF65-F5344CB8AC3E}">
        <p14:creationId xmlns:p14="http://schemas.microsoft.com/office/powerpoint/2010/main" val="68895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5676"/>
            <a:ext cx="8229600" cy="4108119"/>
          </a:xfrm>
        </p:spPr>
        <p:txBody>
          <a:bodyPr/>
          <a:lstStyle/>
          <a:p>
            <a:pPr marL="0" indent="0" algn="ctr">
              <a:buNone/>
            </a:pPr>
            <a:endParaRPr lang="en-US" sz="48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DEMO</a:t>
            </a:r>
            <a: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153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Drawn: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interest rate much higher and more varied during the recession vs after the recession</a:t>
            </a:r>
          </a:p>
          <a:p>
            <a:r>
              <a:rPr lang="en-US" dirty="0"/>
              <a:t>Average DTI lower after recession </a:t>
            </a:r>
          </a:p>
          <a:p>
            <a:r>
              <a:rPr lang="en-US" dirty="0"/>
              <a:t>Average amount funded is much higher after recession </a:t>
            </a:r>
            <a:r>
              <a:rPr lang="mr-IN" dirty="0"/>
              <a:t>–</a:t>
            </a:r>
            <a:r>
              <a:rPr lang="en-US" dirty="0"/>
              <a:t> people had more spending money to invest in p2p loans</a:t>
            </a:r>
          </a:p>
        </p:txBody>
      </p:sp>
    </p:spTree>
    <p:extLst>
      <p:ext uri="{BB962C8B-B14F-4D97-AF65-F5344CB8AC3E}">
        <p14:creationId xmlns:p14="http://schemas.microsoft.com/office/powerpoint/2010/main" val="124221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8273"/>
            <a:ext cx="8229600" cy="114300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88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Peer to Peer Lending?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Peer to Peer lending is the practice of lending money to individuals or businesses through online services that match lenders directly with borrowers as opposed to more traditional bank loans.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Data provided by: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en/c/c1/LendingClu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68" y="3928735"/>
            <a:ext cx="5610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7"/>
            <a:ext cx="8229600" cy="1143000"/>
          </a:xfrm>
        </p:spPr>
        <p:txBody>
          <a:bodyPr/>
          <a:lstStyle/>
          <a:p>
            <a:r>
              <a:rPr lang="en-US" b="1" dirty="0"/>
              <a:t>Data we received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large excel files with data from 2007-2011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One containing info on </a:t>
            </a:r>
            <a:r>
              <a:rPr lang="en-US" dirty="0" smtClean="0"/>
              <a:t>loans that were rejected/the people that had requested the loan</a:t>
            </a:r>
            <a:endParaRPr lang="en-US" dirty="0"/>
          </a:p>
          <a:p>
            <a:pPr lvl="1"/>
            <a:r>
              <a:rPr lang="en-US" dirty="0"/>
              <a:t>One containing info </a:t>
            </a:r>
            <a:r>
              <a:rPr lang="en-US" dirty="0" smtClean="0"/>
              <a:t>on loans that were accepted/the people that had requested the loan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270"/>
          </a:xfrm>
        </p:spPr>
        <p:txBody>
          <a:bodyPr/>
          <a:lstStyle/>
          <a:p>
            <a:r>
              <a:rPr lang="en-US" b="1" dirty="0"/>
              <a:t>Cleaning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153"/>
            <a:ext cx="8229600" cy="4108119"/>
          </a:xfrm>
        </p:spPr>
        <p:txBody>
          <a:bodyPr/>
          <a:lstStyle/>
          <a:p>
            <a:r>
              <a:rPr lang="en-US" dirty="0"/>
              <a:t>From Accepted Loans excel sheet:</a:t>
            </a:r>
          </a:p>
          <a:p>
            <a:pPr lvl="1"/>
            <a:r>
              <a:rPr lang="en-US" dirty="0"/>
              <a:t>Deleted a total of 88 columns </a:t>
            </a:r>
          </a:p>
          <a:p>
            <a:pPr lvl="2"/>
            <a:r>
              <a:rPr lang="en-US" dirty="0"/>
              <a:t>32 of columns were populated but had information that was not necessary for our visualization such as :</a:t>
            </a:r>
          </a:p>
          <a:p>
            <a:pPr lvl="3"/>
            <a:r>
              <a:rPr lang="en-US" dirty="0"/>
              <a:t>Member-Id</a:t>
            </a:r>
          </a:p>
          <a:p>
            <a:pPr lvl="3"/>
            <a:r>
              <a:rPr lang="en-US" dirty="0"/>
              <a:t>URL</a:t>
            </a:r>
          </a:p>
          <a:p>
            <a:pPr lvl="3"/>
            <a:r>
              <a:rPr lang="en-US" dirty="0"/>
              <a:t>Title</a:t>
            </a:r>
          </a:p>
          <a:p>
            <a:pPr lvl="3"/>
            <a:r>
              <a:rPr lang="en-US" dirty="0"/>
              <a:t>Sub-grade</a:t>
            </a:r>
          </a:p>
          <a:p>
            <a:pPr lvl="3"/>
            <a:r>
              <a:rPr lang="en-US" dirty="0"/>
              <a:t>Next payment date</a:t>
            </a:r>
          </a:p>
          <a:p>
            <a:pPr lvl="2"/>
            <a:r>
              <a:rPr lang="en-US" dirty="0"/>
              <a:t>The remaining  56 columns were more than 50% unpopulated rendering the data from those columns useless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of the data </a:t>
            </a:r>
            <a:r>
              <a:rPr lang="en-US" sz="1400" b="1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Rejected Loans excel sheet: </a:t>
            </a:r>
          </a:p>
          <a:p>
            <a:pPr lvl="1"/>
            <a:r>
              <a:rPr lang="en-US" dirty="0"/>
              <a:t>Deleted only 1 column: </a:t>
            </a:r>
          </a:p>
          <a:p>
            <a:pPr lvl="2"/>
            <a:r>
              <a:rPr lang="en-US" dirty="0"/>
              <a:t>policy number</a:t>
            </a:r>
          </a:p>
        </p:txBody>
      </p:sp>
    </p:spTree>
    <p:extLst>
      <p:ext uri="{BB962C8B-B14F-4D97-AF65-F5344CB8AC3E}">
        <p14:creationId xmlns:p14="http://schemas.microsoft.com/office/powerpoint/2010/main" val="17550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we faced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raw data for rejected loans</a:t>
            </a:r>
          </a:p>
          <a:p>
            <a:pPr lvl="1"/>
            <a:r>
              <a:rPr lang="en-US" i="1" dirty="0"/>
              <a:t>More total entries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Significantly more data types for accepted loans than rejected loans</a:t>
            </a:r>
          </a:p>
          <a:p>
            <a:pPr lvl="1"/>
            <a:r>
              <a:rPr lang="en-US" i="1" dirty="0"/>
              <a:t>More detailed data, but many less entries</a:t>
            </a:r>
          </a:p>
        </p:txBody>
      </p:sp>
    </p:spTree>
    <p:extLst>
      <p:ext uri="{BB962C8B-B14F-4D97-AF65-F5344CB8AC3E}">
        <p14:creationId xmlns:p14="http://schemas.microsoft.com/office/powerpoint/2010/main" val="7771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we faced with </a:t>
            </a:r>
            <a:r>
              <a:rPr lang="en-US" b="1" dirty="0" smtClean="0"/>
              <a:t>data </a:t>
            </a:r>
            <a:r>
              <a:rPr lang="en-US" sz="1400" b="1" dirty="0" smtClean="0"/>
              <a:t>cont’d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Recession as a critical point to demonstrate a ‘during vs after’ </a:t>
            </a:r>
            <a:r>
              <a:rPr lang="en-US" dirty="0" smtClean="0"/>
              <a:t>approach</a:t>
            </a:r>
          </a:p>
          <a:p>
            <a:endParaRPr lang="en-US" dirty="0"/>
          </a:p>
          <a:p>
            <a:r>
              <a:rPr lang="en-US" dirty="0"/>
              <a:t>Since we chose to use the Recession, had to make our own CSVs to use for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we faced with data </a:t>
            </a:r>
            <a:r>
              <a:rPr lang="en-US" sz="1400" b="1" dirty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of these practices are legal in all states. We had trouble with data for North Dakota, Maine, and West Virginia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we faced with data </a:t>
            </a:r>
            <a:r>
              <a:rPr lang="en-US" sz="1400" b="1" dirty="0"/>
              <a:t>cont’d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91" y="1293091"/>
            <a:ext cx="4271536" cy="41846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100" y="1417638"/>
            <a:ext cx="4396509" cy="42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97870"/>
      </p:ext>
    </p:extLst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320</TotalTime>
  <Words>344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Calibri</vt:lpstr>
      <vt:lpstr>ＭＳ Ｐゴシック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Peer to Peer Lending Final Project </vt:lpstr>
      <vt:lpstr>What is Peer to Peer Lending?</vt:lpstr>
      <vt:lpstr>Data we received </vt:lpstr>
      <vt:lpstr>Cleaning of the data</vt:lpstr>
      <vt:lpstr>Cleaning of the data cont’d</vt:lpstr>
      <vt:lpstr>Problems we faced with data</vt:lpstr>
      <vt:lpstr>Problems we faced with data cont’d</vt:lpstr>
      <vt:lpstr>Problems we faced with data cont’d</vt:lpstr>
      <vt:lpstr>Problems we faced with data cont’d</vt:lpstr>
      <vt:lpstr>Data Validation</vt:lpstr>
      <vt:lpstr>Questions visualization addresses:</vt:lpstr>
      <vt:lpstr>PowerPoint Presentation</vt:lpstr>
      <vt:lpstr>Conclusions Drawn:</vt:lpstr>
      <vt:lpstr>Questions?</vt:lpstr>
    </vt:vector>
  </TitlesOfParts>
  <Company>University of South Carolina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Lending Final  Project Proposal</dc:title>
  <dc:creator>Justin Schneider</dc:creator>
  <cp:lastModifiedBy>HETTERMANN, ANNA M</cp:lastModifiedBy>
  <cp:revision>11</cp:revision>
  <dcterms:created xsi:type="dcterms:W3CDTF">2017-02-08T20:53:35Z</dcterms:created>
  <dcterms:modified xsi:type="dcterms:W3CDTF">2017-04-18T13:25:37Z</dcterms:modified>
</cp:coreProperties>
</file>