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/>
    <p:restoredTop sz="94702"/>
  </p:normalViewPr>
  <p:slideViewPr>
    <p:cSldViewPr snapToGrid="0">
      <p:cViewPr varScale="1">
        <p:scale>
          <a:sx n="113" d="100"/>
          <a:sy n="113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724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4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8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3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1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4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4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7/7/25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4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7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6" r:id="rId6"/>
    <p:sldLayoutId id="2147483731" r:id="rId7"/>
    <p:sldLayoutId id="2147483732" r:id="rId8"/>
    <p:sldLayoutId id="2147483733" r:id="rId9"/>
    <p:sldLayoutId id="2147483735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30C1E733-7D0C-D8DA-414C-6DC52D7D2E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125" r="-1" b="7760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AE8D4C-CC1E-74BA-2DB9-FDD40B3C2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ptos Mono" panose="020B0009020202020204" pitchFamily="49" charset="0"/>
              </a:rPr>
              <a:t>Cloud Architecture Flowchart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EC39D-B3FB-88B5-203D-DA03A52C3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ptos Mono" panose="020B0009020202020204" pitchFamily="49" charset="0"/>
              </a:rPr>
              <a:t>Presented by Ama Ananaba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diagram of a software process&#10;&#10;AI-generated content may be incorrect.">
            <a:extLst>
              <a:ext uri="{FF2B5EF4-FFF2-40B4-BE49-F238E27FC236}">
                <a16:creationId xmlns:a16="http://schemas.microsoft.com/office/drawing/2014/main" id="{9DB985EE-604A-E2F6-7241-01E75650C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784" y="1122363"/>
            <a:ext cx="6524687" cy="43497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24863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C49AC1-FE19-07B9-247B-A4192B8AF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ED9D3776-6EB6-8564-C5C2-89DA4C06A5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125" r="-1" b="7760"/>
          <a:stretch>
            <a:fillRect/>
          </a:stretch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EC92A-2230-45B0-A12F-07F9F9EA4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60E5D-FF25-B91F-30C0-5FE64B4A5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ptos Mono" panose="020B0009020202020204" pitchFamily="49" charset="0"/>
              </a:rPr>
              <a:t>Data Sources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7D90BF-0F66-E2E9-AB16-0CEC0CA98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868" y="2718054"/>
            <a:ext cx="3438906" cy="355856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Aptos Mono" panose="020B0009020202020204" pitchFamily="49" charset="0"/>
              </a:rPr>
              <a:t>From top to bottom: SAP, Oracle DB, Dynamics 365, and Azure Blob Storage.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Aptos Mono" panose="020B0009020202020204" pitchFamily="49" charset="0"/>
              </a:rPr>
              <a:t>These are STK’s existing platforms where key operational, customer, and product data live.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Aptos Mono" panose="020B0009020202020204" pitchFamily="49" charset="0"/>
              </a:rPr>
              <a:t>They are where data are extracted for centralized analysis.</a:t>
            </a:r>
          </a:p>
        </p:txBody>
      </p:sp>
      <p:pic>
        <p:nvPicPr>
          <p:cNvPr id="9" name="Picture 8" descr="A black and white diagram of a computer&#10;&#10;AI-generated content may be incorrect.">
            <a:extLst>
              <a:ext uri="{FF2B5EF4-FFF2-40B4-BE49-F238E27FC236}">
                <a16:creationId xmlns:a16="http://schemas.microsoft.com/office/drawing/2014/main" id="{D6B4505F-D3EC-73AF-EA7D-2452FFC8E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838" y="439201"/>
            <a:ext cx="1999428" cy="597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45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5FA686-B654-4104-967D-D199E663A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85404C9-C982-E906-DE04-0E31D93DB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A4456E9-1C6F-E7F2-3694-E81F838DB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4A625-C6DE-B75C-CC1A-AF00803BA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559CA7B-9944-9176-2D5A-AB726C957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24AB7DAE-24FD-CC00-B7E3-AD54DD4B6D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125" r="-1" b="7760"/>
          <a:stretch>
            <a:fillRect/>
          </a:stretch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48D98E4-8553-88ED-62DA-DC95CBDA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1B4948-3E06-8B86-CE7F-FD5E10B08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8826" y="1161288"/>
            <a:ext cx="3385185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ptos Mono" panose="020B0009020202020204" pitchFamily="49" charset="0"/>
              </a:rPr>
              <a:t>Data Ingestion &amp; ETL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417779-DEF1-0D4F-8718-9987AEEBF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BC8102-B6D5-FBC2-8B14-4B6988F36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17BF82-B19A-C157-CF74-16B2F8C92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9588" y="2718054"/>
            <a:ext cx="3385185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Aptos Mono" panose="020B0009020202020204" pitchFamily="49" charset="0"/>
              </a:rPr>
              <a:t>ETL stands for Extract, Transform &amp; Load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Aptos Mono" panose="020B0009020202020204" pitchFamily="49" charset="0"/>
              </a:rPr>
              <a:t>Azure Data Factory acts like a “data robot courier” that travels to each source and fetches the data.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Aptos Mono" panose="020B0009020202020204" pitchFamily="49" charset="0"/>
              </a:rPr>
              <a:t>It supports automated &amp; scheduled pipelines.</a:t>
            </a:r>
          </a:p>
        </p:txBody>
      </p:sp>
      <p:pic>
        <p:nvPicPr>
          <p:cNvPr id="5" name="Picture 4" descr="A blue and white logo&#10;&#10;AI-generated content may be incorrect.">
            <a:extLst>
              <a:ext uri="{FF2B5EF4-FFF2-40B4-BE49-F238E27FC236}">
                <a16:creationId xmlns:a16="http://schemas.microsoft.com/office/drawing/2014/main" id="{D4EBB9D9-053A-DF6E-94F9-4240FC568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50" y="1934982"/>
            <a:ext cx="5717848" cy="29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60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88CB59-3352-77F6-D892-29336D4CE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D681579-2491-140A-5133-03781CA62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B47E75B-1051-2AA5-F300-F0CC38E5C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3E46FB-5DE1-76D2-D3D0-9FBC85E58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B8FA400-93FB-136E-CB3E-4EE523DCA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873997C0-A53C-D055-245C-BEA0B98CE0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125" r="-1" b="7760"/>
          <a:stretch>
            <a:fillRect/>
          </a:stretch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A6E6C9B-2060-66A1-DBEB-905D1A1EB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95F40-799C-DF6F-C298-344F74B4D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ptos Mono" panose="020B0009020202020204" pitchFamily="49" charset="0"/>
              </a:rPr>
              <a:t>Azure Data Lake Storage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A703D5-7AF3-2500-FF6D-3E5994662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3EF0A7-CA00-FBDF-A6E7-10954F0B2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55E96C-D28E-AB4C-E03B-386B8204B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868" y="2718054"/>
            <a:ext cx="3438906" cy="39233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Aptos Mono" panose="020B0009020202020204" pitchFamily="49" charset="0"/>
              </a:rPr>
              <a:t>STK needs a single storage layer for raw files, processed structured data &amp; future scalability and Azure DLS serves as a centralized cloud data storage.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Aptos Mono" panose="020B0009020202020204" pitchFamily="49" charset="0"/>
              </a:rPr>
              <a:t>It handles both structured and unstructured data &amp; integrates well with Synapse, Databricks and ML.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  <a:latin typeface="Aptos Mono" panose="020B0009020202020204" pitchFamily="49" charset="0"/>
            </a:endParaRPr>
          </a:p>
        </p:txBody>
      </p:sp>
      <p:pic>
        <p:nvPicPr>
          <p:cNvPr id="5" name="Picture 4" descr="A blue and grey container with a green liquid inside&#10;&#10;AI-generated content may be incorrect.">
            <a:extLst>
              <a:ext uri="{FF2B5EF4-FFF2-40B4-BE49-F238E27FC236}">
                <a16:creationId xmlns:a16="http://schemas.microsoft.com/office/drawing/2014/main" id="{99437938-A423-1A53-F27B-E809EFF8B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7937" y="1746113"/>
            <a:ext cx="5970242" cy="336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56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2D9116-DE40-536E-2DCA-BD5CDB955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FB1DD-BC7E-7B38-0B14-05F11BC9A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9EC1D6B-2F65-9674-D03F-678A69B66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0F795B-C172-8DC0-9D80-6112FCA41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AB49AD7-9DC4-E94D-011E-3DD0F17C8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4ACA7FC5-065F-5154-53F0-2E01B8B3CF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125" r="-1" b="7760"/>
          <a:stretch>
            <a:fillRect/>
          </a:stretch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7BD65E5-B85F-246A-1510-BD55474AA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FF96F-DB2A-D612-9B8F-5995D453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ptos Mono" panose="020B0009020202020204" pitchFamily="49" charset="0"/>
              </a:rPr>
              <a:t>Azure Machine Learning (ML)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FBD40D-6340-1DC9-77FE-FB8969D17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45865E-92FB-8955-2ED1-9E4D0B35E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1B325D-0A79-85B8-D69F-AB30331E1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868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Aptos Mono" panose="020B0009020202020204" pitchFamily="49" charset="0"/>
              </a:rPr>
              <a:t>Azure ML enables data scientists to build, train, and deploy models using existing data in the lake.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Aptos Mono" panose="020B0009020202020204" pitchFamily="49" charset="0"/>
              </a:rPr>
              <a:t>It helps predict delays, optimize routes, forecast demand, and train models on historic data.</a:t>
            </a:r>
          </a:p>
        </p:txBody>
      </p:sp>
      <p:pic>
        <p:nvPicPr>
          <p:cNvPr id="8" name="Picture 7" descr="A logo for a machine learning company&#10;&#10;AI-generated content may be incorrect.">
            <a:extLst>
              <a:ext uri="{FF2B5EF4-FFF2-40B4-BE49-F238E27FC236}">
                <a16:creationId xmlns:a16="http://schemas.microsoft.com/office/drawing/2014/main" id="{06025891-6D22-0862-0E59-2C23B119C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8658" y="1578176"/>
            <a:ext cx="6610086" cy="370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39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9E080F-DCEF-B930-5128-7D5A189C8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1F6E8A-558A-E060-8AEE-ADEFB5805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46100F3-55B8-DE1C-40AA-470E3A6E9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F51250-94D8-BF30-B84E-BB6AB9FBE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50B9534-FC62-F6D4-D8A4-871A4DC77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6CEC5E97-61A2-00F1-BB5A-34AB6FCCF6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125" r="-1" b="7760"/>
          <a:stretch>
            <a:fillRect/>
          </a:stretch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F837F98-AE17-AD59-30B0-894BBBCBB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A1762-EB62-3A94-E226-316AB0535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ptos Mono" panose="020B0009020202020204" pitchFamily="49" charset="0"/>
              </a:rPr>
              <a:t>Azure Synapse Analytics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77A453-6BE3-8A15-6268-BF5D8C79F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3743E4-D52D-AA88-86B1-CAAE476B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B3138F-3FA5-24F3-60F7-EE526CFCC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868" y="2718054"/>
            <a:ext cx="3438906" cy="366445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Aptos Mono" panose="020B0009020202020204" pitchFamily="49" charset="0"/>
              </a:rPr>
              <a:t>This is Azure’s query engine and data analytics platform.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Aptos Mono" panose="020B0009020202020204" pitchFamily="49" charset="0"/>
              </a:rPr>
              <a:t>It can help STK run complex SQL queries, transform data into usable formats, and power dashboards using Power BI.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Aptos Mono" panose="020B0009020202020204" pitchFamily="49" charset="0"/>
              </a:rPr>
              <a:t>It supports big data workloads and connects directly with Data Lake.</a:t>
            </a:r>
          </a:p>
        </p:txBody>
      </p:sp>
      <p:pic>
        <p:nvPicPr>
          <p:cNvPr id="5" name="Picture 4" descr="A logo with blue and white text&#10;&#10;AI-generated content may be incorrect.">
            <a:extLst>
              <a:ext uri="{FF2B5EF4-FFF2-40B4-BE49-F238E27FC236}">
                <a16:creationId xmlns:a16="http://schemas.microsoft.com/office/drawing/2014/main" id="{DDB1BA06-AC57-813A-90FC-02A16686F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24" y="1596771"/>
            <a:ext cx="6543675" cy="366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15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A8C89E-9F70-47AA-3988-32D245453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1D5F39E-AEEB-8AAD-29EE-74A72DA4B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90DFB50-E600-E936-DD89-B96D2BAB1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EE9C92-4976-1D3F-0618-D6BA2CBFC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3ACB853-A171-01E5-36D0-C22E4DAA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E452FC00-FD00-17C7-0BDE-4416A592B4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125" r="-1" b="7760"/>
          <a:stretch>
            <a:fillRect/>
          </a:stretch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B0D19E6-E64B-5309-A1A2-43EAA2DD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7B7B7-92F6-27C5-FCB3-80FAB5DE6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ptos Mono" panose="020B0009020202020204" pitchFamily="49" charset="0"/>
              </a:rPr>
              <a:t>Power BI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670C48-ACA9-80BE-AF75-66BAD2E4A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9D81B7-7594-B752-9D7B-426D7AC33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0A1E24-878E-4F85-EBAB-2B2A6B198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869" y="2718054"/>
            <a:ext cx="3438144" cy="36644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Aptos Mono" panose="020B0009020202020204" pitchFamily="49" charset="0"/>
              </a:rPr>
              <a:t>This is a data visualization and reporting tool.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Aptos Mono" panose="020B0009020202020204" pitchFamily="49" charset="0"/>
              </a:rPr>
              <a:t>It integrates seamlessly with Synapse &amp; ML.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Aptos Mono" panose="020B0009020202020204" pitchFamily="49" charset="0"/>
              </a:rPr>
              <a:t>It enables STK track KPIs, monitor AI/ML model outputs, and view dashboards.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  <a:latin typeface="Aptos Mono" panose="020B0009020202020204" pitchFamily="49" charset="0"/>
            </a:endParaRPr>
          </a:p>
        </p:txBody>
      </p:sp>
      <p:pic>
        <p:nvPicPr>
          <p:cNvPr id="5" name="Picture 4" descr="A logo on a black background&#10;&#10;AI-generated content may be incorrect.">
            <a:extLst>
              <a:ext uri="{FF2B5EF4-FFF2-40B4-BE49-F238E27FC236}">
                <a16:creationId xmlns:a16="http://schemas.microsoft.com/office/drawing/2014/main" id="{2702D6A8-4CF5-71EE-35B4-FF5044EBDA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0203"/>
          <a:stretch>
            <a:fillRect/>
          </a:stretch>
        </p:blipFill>
        <p:spPr>
          <a:xfrm>
            <a:off x="1930363" y="1341538"/>
            <a:ext cx="4328645" cy="417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8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268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 Mono</vt:lpstr>
      <vt:lpstr>Arial</vt:lpstr>
      <vt:lpstr>Avenir Next LT Pro</vt:lpstr>
      <vt:lpstr>Calibri</vt:lpstr>
      <vt:lpstr>AccentBoxVTI</vt:lpstr>
      <vt:lpstr>Cloud Architecture Flowchart</vt:lpstr>
      <vt:lpstr>Data Sources</vt:lpstr>
      <vt:lpstr>Data Ingestion &amp; ETL</vt:lpstr>
      <vt:lpstr>Azure Data Lake Storage</vt:lpstr>
      <vt:lpstr>Azure Machine Learning (ML)</vt:lpstr>
      <vt:lpstr>Azure Synapse Analytics</vt:lpstr>
      <vt:lpstr>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 Ananaba</dc:creator>
  <cp:lastModifiedBy>Ama Ananaba</cp:lastModifiedBy>
  <cp:revision>1</cp:revision>
  <dcterms:created xsi:type="dcterms:W3CDTF">2025-07-07T12:49:44Z</dcterms:created>
  <dcterms:modified xsi:type="dcterms:W3CDTF">2025-07-07T14:05:48Z</dcterms:modified>
</cp:coreProperties>
</file>