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69" r:id="rId4"/>
    <p:sldId id="257" r:id="rId5"/>
    <p:sldId id="273" r:id="rId6"/>
    <p:sldId id="279" r:id="rId7"/>
    <p:sldId id="280" r:id="rId8"/>
    <p:sldId id="259" r:id="rId9"/>
    <p:sldId id="278" r:id="rId10"/>
    <p:sldId id="271" r:id="rId11"/>
    <p:sldId id="274" r:id="rId12"/>
    <p:sldId id="275" r:id="rId13"/>
    <p:sldId id="262"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C596FD-574E-4108-90DC-FE46DF8F6EA2}" type="datetimeFigureOut">
              <a:rPr lang="en-IN" smtClean="0"/>
              <a:t>24-11-2021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3651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260429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317040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831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879927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C596FD-574E-4108-90DC-FE46DF8F6EA2}"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16949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C596FD-574E-4108-90DC-FE46DF8F6EA2}"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157333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96FD-574E-4108-90DC-FE46DF8F6EA2}"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3022613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96FD-574E-4108-90DC-FE46DF8F6EA2}"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360638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96FD-574E-4108-90DC-FE46DF8F6EA2}"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83293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596FD-574E-4108-90DC-FE46DF8F6EA2}"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316803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260519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596FD-574E-4108-90DC-FE46DF8F6EA2}"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377728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596FD-574E-4108-90DC-FE46DF8F6EA2}"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52834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596FD-574E-4108-90DC-FE46DF8F6EA2}"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426695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176625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596FD-574E-4108-90DC-FE46DF8F6EA2}"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016F-66F1-45A4-AD14-25A189B8CA6E}" type="slidenum">
              <a:rPr lang="en-IN" smtClean="0"/>
              <a:t>‹#›</a:t>
            </a:fld>
            <a:endParaRPr lang="en-IN"/>
          </a:p>
        </p:txBody>
      </p:sp>
    </p:spTree>
    <p:extLst>
      <p:ext uri="{BB962C8B-B14F-4D97-AF65-F5344CB8AC3E}">
        <p14:creationId xmlns:p14="http://schemas.microsoft.com/office/powerpoint/2010/main" val="108914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C596FD-574E-4108-90DC-FE46DF8F6EA2}" type="datetimeFigureOut">
              <a:rPr lang="en-IN" smtClean="0"/>
              <a:t>24-11-2021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4C016F-66F1-45A4-AD14-25A189B8CA6E}" type="slidenum">
              <a:rPr lang="en-IN" smtClean="0"/>
              <a:t>‹#›</a:t>
            </a:fld>
            <a:endParaRPr lang="en-IN"/>
          </a:p>
        </p:txBody>
      </p:sp>
    </p:spTree>
    <p:extLst>
      <p:ext uri="{BB962C8B-B14F-4D97-AF65-F5344CB8AC3E}">
        <p14:creationId xmlns:p14="http://schemas.microsoft.com/office/powerpoint/2010/main" val="177436439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2E0B-77AC-40A9-B05C-7C7C861D0F84}"/>
              </a:ext>
            </a:extLst>
          </p:cNvPr>
          <p:cNvSpPr>
            <a:spLocks noGrp="1"/>
          </p:cNvSpPr>
          <p:nvPr>
            <p:ph type="ctrTitle"/>
          </p:nvPr>
        </p:nvSpPr>
        <p:spPr>
          <a:xfrm>
            <a:off x="1314824" y="735106"/>
            <a:ext cx="10053763" cy="2928470"/>
          </a:xfrm>
        </p:spPr>
        <p:txBody>
          <a:bodyPr anchor="b">
            <a:normAutofit/>
          </a:bodyPr>
          <a:lstStyle/>
          <a:p>
            <a:pPr algn="l"/>
            <a:r>
              <a:rPr lang="en-US" sz="4800" b="1" i="0" dirty="0">
                <a:solidFill>
                  <a:srgbClr val="FFFFFF"/>
                </a:solidFill>
                <a:effectLst/>
                <a:latin typeface="Arial" panose="020B0604020202020204" pitchFamily="34" charset="0"/>
              </a:rPr>
              <a:t>    Online Car-Hailing System </a:t>
            </a:r>
            <a:br>
              <a:rPr lang="en-US" sz="4800" b="1" i="0" dirty="0">
                <a:solidFill>
                  <a:srgbClr val="FFFFFF"/>
                </a:solidFill>
                <a:effectLst/>
                <a:latin typeface="Arial" panose="020B0604020202020204" pitchFamily="34" charset="0"/>
              </a:rPr>
            </a:br>
            <a:r>
              <a:rPr lang="en-US" sz="4800" b="1" i="0" dirty="0">
                <a:solidFill>
                  <a:srgbClr val="FFFFFF"/>
                </a:solidFill>
                <a:effectLst/>
                <a:latin typeface="Arial" panose="020B0604020202020204" pitchFamily="34" charset="0"/>
              </a:rPr>
              <a:t>       Performance Analysis</a:t>
            </a:r>
            <a:br>
              <a:rPr lang="en-US" sz="4800" b="1" i="0" dirty="0">
                <a:solidFill>
                  <a:srgbClr val="FFFFFF"/>
                </a:solidFill>
                <a:effectLst/>
                <a:latin typeface="Arial" panose="020B0604020202020204" pitchFamily="34" charset="0"/>
              </a:rPr>
            </a:br>
            <a:r>
              <a:rPr lang="en-US" sz="4800" b="1" i="0" dirty="0">
                <a:solidFill>
                  <a:srgbClr val="FFFFFF"/>
                </a:solidFill>
                <a:effectLst/>
                <a:latin typeface="Arial" panose="020B0604020202020204" pitchFamily="34" charset="0"/>
              </a:rPr>
              <a:t>			USING GGPLOT2</a:t>
            </a:r>
            <a:br>
              <a:rPr lang="en-US" sz="4800" b="1" i="0" dirty="0">
                <a:solidFill>
                  <a:srgbClr val="FFFFFF"/>
                </a:solidFill>
                <a:effectLst/>
                <a:latin typeface="Arial" panose="020B0604020202020204" pitchFamily="34" charset="0"/>
              </a:rPr>
            </a:br>
            <a:endParaRPr lang="en-IN" sz="4800" dirty="0">
              <a:solidFill>
                <a:srgbClr val="FFFFFF"/>
              </a:solidFill>
            </a:endParaRPr>
          </a:p>
        </p:txBody>
      </p:sp>
      <p:sp>
        <p:nvSpPr>
          <p:cNvPr id="3" name="TextBox 2">
            <a:extLst>
              <a:ext uri="{FF2B5EF4-FFF2-40B4-BE49-F238E27FC236}">
                <a16:creationId xmlns:a16="http://schemas.microsoft.com/office/drawing/2014/main" id="{612A533A-A9BB-4112-8D2B-EF78FA892F0D}"/>
              </a:ext>
            </a:extLst>
          </p:cNvPr>
          <p:cNvSpPr txBox="1"/>
          <p:nvPr/>
        </p:nvSpPr>
        <p:spPr>
          <a:xfrm>
            <a:off x="1350682" y="3293617"/>
            <a:ext cx="10005951" cy="3035466"/>
          </a:xfrm>
          <a:prstGeom prst="rect">
            <a:avLst/>
          </a:prstGeom>
        </p:spPr>
        <p:txBody>
          <a:bodyPr rtlCol="0" anchor="ctr">
            <a:normAutofit lnSpcReduction="10000"/>
          </a:bodyPr>
          <a:lstStyle/>
          <a:p>
            <a:pPr>
              <a:spcAft>
                <a:spcPts val="600"/>
              </a:spcAft>
            </a:pPr>
            <a:r>
              <a:rPr lang="en-US" sz="3200" dirty="0"/>
              <a:t>					          Guided by:</a:t>
            </a:r>
          </a:p>
          <a:p>
            <a:pPr>
              <a:spcAft>
                <a:spcPts val="600"/>
              </a:spcAft>
            </a:pPr>
            <a:r>
              <a:rPr lang="en-US" sz="3200" dirty="0"/>
              <a:t>						Siva Nageswara Rao</a:t>
            </a:r>
          </a:p>
          <a:p>
            <a:pPr>
              <a:spcAft>
                <a:spcPts val="600"/>
              </a:spcAft>
            </a:pPr>
            <a:endParaRPr lang="en-US" dirty="0"/>
          </a:p>
          <a:p>
            <a:pPr>
              <a:spcAft>
                <a:spcPts val="600"/>
              </a:spcAft>
            </a:pPr>
            <a:endParaRPr lang="en-US" dirty="0"/>
          </a:p>
          <a:p>
            <a:pPr algn="ctr"/>
            <a:r>
              <a:rPr lang="en-US" dirty="0"/>
              <a:t>														</a:t>
            </a:r>
          </a:p>
          <a:p>
            <a:pPr>
              <a:spcAft>
                <a:spcPts val="600"/>
              </a:spcAft>
            </a:pPr>
            <a:r>
              <a:rPr lang="en-US" dirty="0"/>
              <a:t>														180030058-P Sai </a:t>
            </a:r>
            <a:r>
              <a:rPr lang="en-US" dirty="0" err="1"/>
              <a:t>Harshitha</a:t>
            </a:r>
            <a:endParaRPr lang="en-US" dirty="0"/>
          </a:p>
          <a:p>
            <a:pPr>
              <a:spcAft>
                <a:spcPts val="600"/>
              </a:spcAft>
            </a:pPr>
            <a:r>
              <a:rPr lang="en-US" dirty="0"/>
              <a:t>																																			180030713-Shaik Afreen Anjum</a:t>
            </a:r>
            <a:endParaRPr lang="en-IN" dirty="0"/>
          </a:p>
        </p:txBody>
      </p:sp>
    </p:spTree>
    <p:extLst>
      <p:ext uri="{BB962C8B-B14F-4D97-AF65-F5344CB8AC3E}">
        <p14:creationId xmlns:p14="http://schemas.microsoft.com/office/powerpoint/2010/main" val="28807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910A0-4C8D-4C29-921B-194E20DEA7D3}"/>
              </a:ext>
            </a:extLst>
          </p:cNvPr>
          <p:cNvSpPr>
            <a:spLocks noGrp="1"/>
          </p:cNvSpPr>
          <p:nvPr>
            <p:ph type="title"/>
          </p:nvPr>
        </p:nvSpPr>
        <p:spPr/>
        <p:txBody>
          <a:bodyPr/>
          <a:lstStyle/>
          <a:p>
            <a:r>
              <a:rPr lang="en-IN" dirty="0"/>
              <a:t>Necessary Libraries required for the analysis</a:t>
            </a:r>
          </a:p>
        </p:txBody>
      </p:sp>
      <p:sp>
        <p:nvSpPr>
          <p:cNvPr id="4" name="Content Placeholder 3">
            <a:extLst>
              <a:ext uri="{FF2B5EF4-FFF2-40B4-BE49-F238E27FC236}">
                <a16:creationId xmlns:a16="http://schemas.microsoft.com/office/drawing/2014/main" id="{2D49D640-BE8A-4F52-AE21-49551CF2E806}"/>
              </a:ext>
            </a:extLst>
          </p:cNvPr>
          <p:cNvSpPr>
            <a:spLocks noGrp="1"/>
          </p:cNvSpPr>
          <p:nvPr>
            <p:ph idx="1"/>
          </p:nvPr>
        </p:nvSpPr>
        <p:spPr>
          <a:xfrm>
            <a:off x="1141412" y="2249487"/>
            <a:ext cx="9905999" cy="4240090"/>
          </a:xfrm>
        </p:spPr>
        <p:txBody>
          <a:bodyPr>
            <a:normAutofit fontScale="70000" lnSpcReduction="20000"/>
          </a:bodyPr>
          <a:lstStyle/>
          <a:p>
            <a:pPr algn="l">
              <a:buFont typeface="+mj-lt"/>
              <a:buAutoNum type="arabicPeriod"/>
            </a:pPr>
            <a:r>
              <a:rPr lang="en-US" b="1" i="0" dirty="0">
                <a:effectLst/>
                <a:latin typeface="Inter"/>
              </a:rPr>
              <a:t>gplot2</a:t>
            </a:r>
            <a:r>
              <a:rPr lang="en-US" b="0" i="0" dirty="0">
                <a:effectLst/>
                <a:latin typeface="Inter"/>
              </a:rPr>
              <a:t>: </a:t>
            </a:r>
          </a:p>
          <a:p>
            <a:pPr marL="457200" lvl="1" indent="0">
              <a:buNone/>
            </a:pPr>
            <a:r>
              <a:rPr lang="en-US" b="0" i="0" dirty="0">
                <a:effectLst/>
                <a:latin typeface="Inter"/>
              </a:rPr>
              <a:t>	ggplot2 is the most popular data visualization library that is most widely used for creating aesthetic visualization plots.</a:t>
            </a:r>
          </a:p>
          <a:p>
            <a:pPr algn="l">
              <a:buFont typeface="+mj-lt"/>
              <a:buAutoNum type="arabicPeriod"/>
            </a:pPr>
            <a:r>
              <a:rPr lang="en-US" b="1" i="0" dirty="0" err="1">
                <a:effectLst/>
                <a:latin typeface="Inter"/>
              </a:rPr>
              <a:t>lubridate</a:t>
            </a:r>
            <a:r>
              <a:rPr lang="en-US" b="0" i="0" dirty="0">
                <a:effectLst/>
                <a:latin typeface="Inter"/>
              </a:rPr>
              <a:t>: </a:t>
            </a:r>
          </a:p>
          <a:p>
            <a:pPr marL="914400" lvl="2" indent="0">
              <a:buNone/>
            </a:pPr>
            <a:r>
              <a:rPr lang="en-US" b="0" i="0" dirty="0">
                <a:effectLst/>
                <a:latin typeface="Inter"/>
              </a:rPr>
              <a:t>Use time-frames in the dataset</a:t>
            </a:r>
          </a:p>
          <a:p>
            <a:pPr marL="0" indent="0" algn="l">
              <a:buNone/>
            </a:pPr>
            <a:r>
              <a:rPr lang="en-US" b="1" i="0" dirty="0">
                <a:effectLst/>
                <a:latin typeface="Inter"/>
              </a:rPr>
              <a:t>3. </a:t>
            </a:r>
            <a:r>
              <a:rPr lang="en-US" b="1" i="0" dirty="0" err="1">
                <a:effectLst/>
                <a:latin typeface="Inter"/>
              </a:rPr>
              <a:t>dplyr</a:t>
            </a:r>
            <a:r>
              <a:rPr lang="en-US" b="0" i="0" dirty="0">
                <a:effectLst/>
                <a:latin typeface="Inter"/>
              </a:rPr>
              <a:t>: </a:t>
            </a:r>
          </a:p>
          <a:p>
            <a:pPr marL="457200" lvl="1" indent="0">
              <a:buNone/>
            </a:pPr>
            <a:r>
              <a:rPr lang="en-US" b="0" i="0" dirty="0">
                <a:effectLst/>
                <a:latin typeface="Inter"/>
              </a:rPr>
              <a:t>            Data Manipulation</a:t>
            </a:r>
          </a:p>
          <a:p>
            <a:pPr algn="l">
              <a:buFont typeface="+mj-lt"/>
              <a:buAutoNum type="arabicPeriod"/>
            </a:pPr>
            <a:r>
              <a:rPr lang="en-US" b="1" i="0" dirty="0" err="1">
                <a:effectLst/>
                <a:latin typeface="Inter"/>
              </a:rPr>
              <a:t>tidyr</a:t>
            </a:r>
            <a:r>
              <a:rPr lang="en-US" b="0" i="0" dirty="0">
                <a:effectLst/>
                <a:latin typeface="Inter"/>
              </a:rPr>
              <a:t>: </a:t>
            </a:r>
          </a:p>
          <a:p>
            <a:pPr marL="457200" lvl="1" indent="0">
              <a:buNone/>
            </a:pPr>
            <a:r>
              <a:rPr lang="en-US" b="0" i="0" dirty="0">
                <a:effectLst/>
                <a:latin typeface="Inter"/>
              </a:rPr>
              <a:t>           Tidy the data</a:t>
            </a:r>
          </a:p>
          <a:p>
            <a:pPr algn="l">
              <a:buFont typeface="+mj-lt"/>
              <a:buAutoNum type="arabicPeriod"/>
            </a:pPr>
            <a:r>
              <a:rPr lang="en-US" b="1" i="0" dirty="0">
                <a:effectLst/>
                <a:latin typeface="Inter"/>
              </a:rPr>
              <a:t>DT</a:t>
            </a:r>
            <a:r>
              <a:rPr lang="en-US" b="0" i="0" dirty="0">
                <a:effectLst/>
                <a:latin typeface="Inter"/>
              </a:rPr>
              <a:t>: </a:t>
            </a:r>
            <a:endParaRPr lang="en-US" dirty="0">
              <a:latin typeface="Inter"/>
            </a:endParaRPr>
          </a:p>
          <a:p>
            <a:pPr marL="457200" lvl="1" indent="0">
              <a:buNone/>
            </a:pPr>
            <a:r>
              <a:rPr lang="en-US" dirty="0">
                <a:latin typeface="Inter"/>
              </a:rPr>
              <a:t>       </a:t>
            </a:r>
            <a:r>
              <a:rPr lang="en-US" b="0" i="0" dirty="0">
                <a:effectLst/>
                <a:latin typeface="Inter"/>
              </a:rPr>
              <a:t>    Data tables in JS</a:t>
            </a:r>
          </a:p>
          <a:p>
            <a:pPr algn="l">
              <a:buFont typeface="+mj-lt"/>
              <a:buAutoNum type="arabicPeriod"/>
            </a:pPr>
            <a:r>
              <a:rPr lang="en-US" b="1" i="0" dirty="0">
                <a:effectLst/>
                <a:latin typeface="Inter"/>
              </a:rPr>
              <a:t>scales</a:t>
            </a:r>
            <a:r>
              <a:rPr lang="en-US" b="0" i="0" dirty="0">
                <a:effectLst/>
                <a:latin typeface="Inter"/>
              </a:rPr>
              <a:t>: </a:t>
            </a:r>
          </a:p>
          <a:p>
            <a:pPr marL="914400" lvl="2" indent="0">
              <a:buNone/>
            </a:pPr>
            <a:r>
              <a:rPr lang="en-US" b="0" i="0" dirty="0">
                <a:effectLst/>
                <a:latin typeface="Inter"/>
              </a:rPr>
              <a:t>With the help of graphical scales, we can automatically map the data to the correct scales with well-placed axes and legends.</a:t>
            </a:r>
          </a:p>
          <a:p>
            <a:endParaRPr lang="en-IN" dirty="0"/>
          </a:p>
        </p:txBody>
      </p:sp>
    </p:spTree>
    <p:extLst>
      <p:ext uri="{BB962C8B-B14F-4D97-AF65-F5344CB8AC3E}">
        <p14:creationId xmlns:p14="http://schemas.microsoft.com/office/powerpoint/2010/main" val="61853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FE5E-0C8D-4BAA-B0D9-797C7A3A2B0B}"/>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9AA975E2-A8C3-41BD-8C22-3F5A850A1A09}"/>
              </a:ext>
            </a:extLst>
          </p:cNvPr>
          <p:cNvSpPr>
            <a:spLocks noGrp="1"/>
          </p:cNvSpPr>
          <p:nvPr>
            <p:ph idx="1"/>
          </p:nvPr>
        </p:nvSpPr>
        <p:spPr>
          <a:xfrm>
            <a:off x="1141412" y="2249486"/>
            <a:ext cx="9905999" cy="3989995"/>
          </a:xfrm>
        </p:spPr>
        <p:txBody>
          <a:bodyPr>
            <a:normAutofit/>
          </a:bodyPr>
          <a:lstStyle/>
          <a:p>
            <a:r>
              <a:rPr lang="en-US" sz="2400" b="0" i="0" dirty="0">
                <a:effectLst/>
                <a:latin typeface="Cambria" panose="02040503050406030204" pitchFamily="18" charset="0"/>
              </a:rPr>
              <a:t> Estimated Time of Arrival can be reduced with rise in the number of Uber drivers which in turn will make Uber more liked by the customers and hence, the startup will get more revenue and drivers will also be profited.</a:t>
            </a:r>
            <a:br>
              <a:rPr lang="en-US" sz="2400" b="0" i="0" dirty="0">
                <a:effectLst/>
                <a:latin typeface="Cambria" panose="02040503050406030204" pitchFamily="18" charset="0"/>
              </a:rPr>
            </a:br>
            <a:endParaRPr lang="en-US" sz="2400" b="0" i="0" dirty="0">
              <a:effectLst/>
              <a:latin typeface="Cambria" panose="02040503050406030204" pitchFamily="18" charset="0"/>
            </a:endParaRPr>
          </a:p>
          <a:p>
            <a:pPr algn="just"/>
            <a:r>
              <a:rPr lang="en-US" sz="2400" b="0" i="0" dirty="0">
                <a:effectLst/>
                <a:latin typeface="Cambria" panose="02040503050406030204" pitchFamily="18" charset="0"/>
              </a:rPr>
              <a:t>Convenient system for the drivers. They can work for flexible hours and can even choose to be a part-time employee. Drivers can also reject unwanted clients. </a:t>
            </a:r>
          </a:p>
          <a:p>
            <a:endParaRPr lang="en-IN" dirty="0"/>
          </a:p>
        </p:txBody>
      </p:sp>
    </p:spTree>
    <p:extLst>
      <p:ext uri="{BB962C8B-B14F-4D97-AF65-F5344CB8AC3E}">
        <p14:creationId xmlns:p14="http://schemas.microsoft.com/office/powerpoint/2010/main" val="392794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1138-9A4D-45D5-9F58-A8AC56AC61AB}"/>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7887571E-5F81-4B83-BB41-80D8ED5CA81F}"/>
              </a:ext>
            </a:extLst>
          </p:cNvPr>
          <p:cNvSpPr>
            <a:spLocks noGrp="1"/>
          </p:cNvSpPr>
          <p:nvPr>
            <p:ph idx="1"/>
          </p:nvPr>
        </p:nvSpPr>
        <p:spPr>
          <a:xfrm>
            <a:off x="754602" y="2219417"/>
            <a:ext cx="10191565" cy="3480047"/>
          </a:xfrm>
        </p:spPr>
        <p:txBody>
          <a:bodyPr/>
          <a:lstStyle/>
          <a:p>
            <a:r>
              <a:rPr lang="en-US" sz="2400" b="0" i="0" dirty="0">
                <a:effectLst/>
                <a:latin typeface="Cambria" panose="02040503050406030204" pitchFamily="18" charset="0"/>
              </a:rPr>
              <a:t>However, there is a lack of simple and pragmatic methods for selecting popular destinations.</a:t>
            </a:r>
          </a:p>
          <a:p>
            <a:endParaRPr lang="en-US" sz="2400" b="0" i="0" dirty="0">
              <a:effectLst/>
              <a:latin typeface="Cambria" panose="02040503050406030204" pitchFamily="18" charset="0"/>
            </a:endParaRPr>
          </a:p>
          <a:p>
            <a:r>
              <a:rPr lang="en-US" sz="2400" dirty="0">
                <a:effectLst/>
                <a:latin typeface="Cambria" panose="02040503050406030204" pitchFamily="18" charset="0"/>
              </a:rPr>
              <a:t>Uber and its customers have no bonding. Incentive remaining with Uber is low. </a:t>
            </a:r>
          </a:p>
          <a:p>
            <a:endParaRPr lang="en-IN" dirty="0"/>
          </a:p>
        </p:txBody>
      </p:sp>
    </p:spTree>
    <p:extLst>
      <p:ext uri="{BB962C8B-B14F-4D97-AF65-F5344CB8AC3E}">
        <p14:creationId xmlns:p14="http://schemas.microsoft.com/office/powerpoint/2010/main" val="169006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B511-A989-408C-A829-F2225FE7FF7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39571E7-1A12-4381-96C1-BF90BBF6C9AF}"/>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 So we  have used </a:t>
            </a:r>
            <a:r>
              <a:rPr lang="en-US" dirty="0" err="1"/>
              <a:t>ggplot</a:t>
            </a:r>
            <a:r>
              <a:rPr lang="en-US" dirty="0"/>
              <a:t> package to perform various analysis on the data. So we can understand the insights of the car-hailing process. We understood the difference in the cost ,popularity of car- hailing at different destinations and with the respective of time. After the analysis of the data it can be helpful to organization to foresee the  economy to the variation coming towards the site and plan accordingly and it would be helpful. So they can overcome the upcoming hurdles.</a:t>
            </a:r>
          </a:p>
        </p:txBody>
      </p:sp>
    </p:spTree>
    <p:extLst>
      <p:ext uri="{BB962C8B-B14F-4D97-AF65-F5344CB8AC3E}">
        <p14:creationId xmlns:p14="http://schemas.microsoft.com/office/powerpoint/2010/main" val="161791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ACE5-CB13-4C22-A3AF-62AD7B32685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C82B2D-C4AF-48E9-AEEE-ADCE18D007E6}"/>
              </a:ext>
            </a:extLst>
          </p:cNvPr>
          <p:cNvSpPr>
            <a:spLocks noGrp="1"/>
          </p:cNvSpPr>
          <p:nvPr>
            <p:ph idx="1"/>
          </p:nvPr>
        </p:nvSpPr>
        <p:spPr/>
        <p:txBody>
          <a:bodyPr>
            <a:normAutofit fontScale="92500"/>
          </a:bodyPr>
          <a:lstStyle/>
          <a:p>
            <a:r>
              <a:rPr lang="en-IN" dirty="0"/>
              <a:t>X. Wang, F. He, H. Yang, and H. Gao, ‘‘Pricing strategies for a taxi-hailing platform,’’ Transp. Res. E, Logistics Transp. Rev., vol. 93, pp. 212–231, Sep. 2016.</a:t>
            </a:r>
          </a:p>
          <a:p>
            <a:r>
              <a:rPr lang="en-US" dirty="0"/>
              <a:t>L. </a:t>
            </a:r>
            <a:r>
              <a:rPr lang="en-US" dirty="0" err="1"/>
              <a:t>Rayle</a:t>
            </a:r>
            <a:r>
              <a:rPr lang="en-US" dirty="0"/>
              <a:t>, D. Dai, N. Chan, R. Cervero, and S. </a:t>
            </a:r>
            <a:r>
              <a:rPr lang="en-US" dirty="0" err="1"/>
              <a:t>Shaheen</a:t>
            </a:r>
            <a:r>
              <a:rPr lang="en-US" dirty="0"/>
              <a:t>, ‘‘Just a better taxi? A </a:t>
            </a:r>
            <a:r>
              <a:rPr lang="en-US" dirty="0" err="1"/>
              <a:t>surveybased</a:t>
            </a:r>
            <a:r>
              <a:rPr lang="en-US" dirty="0"/>
              <a:t> comparison of taxis, transit, and </a:t>
            </a:r>
            <a:r>
              <a:rPr lang="en-US" dirty="0" err="1"/>
              <a:t>ridesourcing</a:t>
            </a:r>
            <a:r>
              <a:rPr lang="en-US" dirty="0"/>
              <a:t> services in San Francisco,’’ Transp. Policy, vol. 45, pp. 168–178, Jan. 2016. </a:t>
            </a:r>
            <a:endParaRPr lang="en-IN" dirty="0"/>
          </a:p>
          <a:p>
            <a:r>
              <a:rPr lang="en-US" dirty="0"/>
              <a:t>C. Kamga, M. A. </a:t>
            </a:r>
            <a:r>
              <a:rPr lang="en-US" dirty="0" err="1"/>
              <a:t>Yazici</a:t>
            </a:r>
            <a:r>
              <a:rPr lang="en-US" dirty="0"/>
              <a:t>, and A. Singhal, ‘‘Analysis of taxi demand and supply in New York City: Implications of recent taxi regulations,’’ Transp. Planning Technol., vol. 38, no. 6, pp. 601–625, 2015.</a:t>
            </a:r>
            <a:endParaRPr lang="en-IN" dirty="0"/>
          </a:p>
        </p:txBody>
      </p:sp>
    </p:spTree>
    <p:extLst>
      <p:ext uri="{BB962C8B-B14F-4D97-AF65-F5344CB8AC3E}">
        <p14:creationId xmlns:p14="http://schemas.microsoft.com/office/powerpoint/2010/main" val="352612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7680-5DF6-4D2D-9954-BA36DE1DE06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7063C33-2883-4C7C-8761-EF88B60713DC}"/>
              </a:ext>
            </a:extLst>
          </p:cNvPr>
          <p:cNvSpPr>
            <a:spLocks noGrp="1"/>
          </p:cNvSpPr>
          <p:nvPr>
            <p:ph idx="1"/>
          </p:nvPr>
        </p:nvSpPr>
        <p:spPr/>
        <p:txBody>
          <a:bodyPr>
            <a:normAutofit fontScale="92500" lnSpcReduction="20000"/>
          </a:bodyPr>
          <a:lstStyle/>
          <a:p>
            <a:pPr marL="0" indent="0">
              <a:buNone/>
            </a:pPr>
            <a:r>
              <a:rPr lang="en-US" dirty="0"/>
              <a:t>        Applications like uber, ola or any car hailing application to say, made life a lot easier for you, me, everyone in this smartphone era. We are just one tap away from accessing a vehicle that takes us to our required destination. One tap away from a place we want to be. One tap away from having a safe and secured ride back home after a long day at work. One tap away from meeting our friends at a restaurant. One tap away. Ever wondered what really happens with that one tap? What are the metrics that were used to charge us, the customers? Well, Me and my team did. We were so fascinated about the idea of modern technology and how it makes one’s life so simple with just a click. So, we put on our research hats on and kept digging until we found our answers. </a:t>
            </a:r>
            <a:endParaRPr lang="en-IN" dirty="0"/>
          </a:p>
        </p:txBody>
      </p:sp>
    </p:spTree>
    <p:extLst>
      <p:ext uri="{BB962C8B-B14F-4D97-AF65-F5344CB8AC3E}">
        <p14:creationId xmlns:p14="http://schemas.microsoft.com/office/powerpoint/2010/main" val="405468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80A7AED-1EF6-4C56-86B7-BD9A206E0B33}"/>
              </a:ext>
            </a:extLst>
          </p:cNvPr>
          <p:cNvSpPr>
            <a:spLocks noGrp="1"/>
          </p:cNvSpPr>
          <p:nvPr>
            <p:ph idx="1"/>
          </p:nvPr>
        </p:nvSpPr>
        <p:spPr>
          <a:xfrm>
            <a:off x="1141412" y="1278384"/>
            <a:ext cx="9905999" cy="4512817"/>
          </a:xfrm>
        </p:spPr>
        <p:txBody>
          <a:bodyPr/>
          <a:lstStyle/>
          <a:p>
            <a:endParaRPr lang="en-US" dirty="0"/>
          </a:p>
          <a:p>
            <a:pPr marL="0" indent="0">
              <a:buNone/>
            </a:pPr>
            <a:r>
              <a:rPr lang="en-US" dirty="0"/>
              <a:t>  The concept of car pooling sharing a ride really did substitute the traditional personal car service. It is better for the economy too. This is beneficial for the driver, the company and the passenger too. The driver gets to pick up few customers at a time, the customer pays a lot less than they would at the normal price. We take in the factors that influence and their relations too. This project helps us understand the online car hailing in an in depth way</a:t>
            </a:r>
            <a:endParaRPr lang="en-IN" dirty="0"/>
          </a:p>
        </p:txBody>
      </p:sp>
    </p:spTree>
    <p:extLst>
      <p:ext uri="{BB962C8B-B14F-4D97-AF65-F5344CB8AC3E}">
        <p14:creationId xmlns:p14="http://schemas.microsoft.com/office/powerpoint/2010/main" val="200702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95DD-2E44-40CA-BE58-E66B80E1DED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33AC53F-7DFA-4EB0-A1C5-730E16451B5B}"/>
              </a:ext>
            </a:extLst>
          </p:cNvPr>
          <p:cNvSpPr>
            <a:spLocks noGrp="1"/>
          </p:cNvSpPr>
          <p:nvPr>
            <p:ph idx="1"/>
          </p:nvPr>
        </p:nvSpPr>
        <p:spPr/>
        <p:txBody>
          <a:bodyPr>
            <a:normAutofit lnSpcReduction="10000"/>
          </a:bodyPr>
          <a:lstStyle/>
          <a:p>
            <a:r>
              <a:rPr lang="en-IN" dirty="0"/>
              <a:t>T</a:t>
            </a:r>
            <a:r>
              <a:rPr lang="en-US" dirty="0"/>
              <a:t>his is a Data analysis project, we have chosen to take the help of Kaggle to provide us with the required data set, tableau and google </a:t>
            </a:r>
            <a:r>
              <a:rPr lang="en-US" dirty="0" err="1"/>
              <a:t>colabs</a:t>
            </a:r>
            <a:r>
              <a:rPr lang="en-US" dirty="0"/>
              <a:t> to perform the analysis on.</a:t>
            </a:r>
          </a:p>
          <a:p>
            <a:r>
              <a:rPr lang="en-US" dirty="0"/>
              <a:t> The most interesting part through out this project is that we could see the insights and analyze why are we being charged buy the car hailing application only this much for certain extend and how charging that little amount of money, giving away coupon codes, offering sale on the amount for premium customers is actually beneficial for the company’s growth</a:t>
            </a:r>
            <a:endParaRPr lang="en-IN" dirty="0"/>
          </a:p>
        </p:txBody>
      </p:sp>
    </p:spTree>
    <p:extLst>
      <p:ext uri="{BB962C8B-B14F-4D97-AF65-F5344CB8AC3E}">
        <p14:creationId xmlns:p14="http://schemas.microsoft.com/office/powerpoint/2010/main" val="394631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5BFB6-4DE4-4074-8D06-2CBEFC44C190}"/>
              </a:ext>
            </a:extLst>
          </p:cNvPr>
          <p:cNvSpPr>
            <a:spLocks noGrp="1"/>
          </p:cNvSpPr>
          <p:nvPr>
            <p:ph idx="1"/>
          </p:nvPr>
        </p:nvSpPr>
        <p:spPr>
          <a:xfrm>
            <a:off x="1141412" y="1056442"/>
            <a:ext cx="9905999" cy="5078027"/>
          </a:xfrm>
        </p:spPr>
        <p:txBody>
          <a:bodyPr>
            <a:normAutofit fontScale="92500" lnSpcReduction="10000"/>
          </a:bodyPr>
          <a:lstStyle/>
          <a:p>
            <a:endParaRPr lang="en-IN" dirty="0"/>
          </a:p>
          <a:p>
            <a:r>
              <a:rPr lang="en-IN" dirty="0"/>
              <a:t>We are using </a:t>
            </a:r>
            <a:r>
              <a:rPr lang="en-IN" dirty="0" err="1"/>
              <a:t>ggplot</a:t>
            </a:r>
            <a:r>
              <a:rPr lang="en-IN" dirty="0"/>
              <a:t> to visualize the data. </a:t>
            </a:r>
            <a:r>
              <a:rPr lang="en-US" dirty="0"/>
              <a:t>It is the most useful and effective for story telling and data visualization. Data visualization plays a crucial factor in a business. With the help of it we could foresee the effects that our business might face in the near future.</a:t>
            </a:r>
          </a:p>
          <a:p>
            <a:endParaRPr lang="en-US" dirty="0"/>
          </a:p>
          <a:p>
            <a:r>
              <a:rPr lang="en-US" dirty="0"/>
              <a:t>With this analysis we could see the economic variation during different seasons. We could for see the business stats long before they come into picture and make sure the business is shape shifting to fit into the criteria for a better tomorrow. Storytelling , the most important part of our data analysis project would help companies to craft their future option, opinion, decisions . We could avail benefits even during complex time.</a:t>
            </a:r>
          </a:p>
        </p:txBody>
      </p:sp>
    </p:spTree>
    <p:extLst>
      <p:ext uri="{BB962C8B-B14F-4D97-AF65-F5344CB8AC3E}">
        <p14:creationId xmlns:p14="http://schemas.microsoft.com/office/powerpoint/2010/main" val="201540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561B-03B1-4615-BA7E-54506130DC60}"/>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5FA8AB64-8ECA-46F7-A370-F3F4209B60CA}"/>
              </a:ext>
            </a:extLst>
          </p:cNvPr>
          <p:cNvSpPr>
            <a:spLocks noGrp="1"/>
          </p:cNvSpPr>
          <p:nvPr>
            <p:ph idx="1"/>
          </p:nvPr>
        </p:nvSpPr>
        <p:spPr/>
        <p:txBody>
          <a:bodyPr>
            <a:normAutofit fontScale="92500" lnSpcReduction="20000"/>
          </a:bodyPr>
          <a:lstStyle/>
          <a:p>
            <a:r>
              <a:rPr lang="en-US" dirty="0"/>
              <a:t>Customers are often dissatisfied with traditional cab companies because of their high prices and long waiting time and hence can exploit new and big markets in countries like India. Can tap growing markets in suburban areas where taxi services are not available. </a:t>
            </a:r>
          </a:p>
          <a:p>
            <a:r>
              <a:rPr lang="en-US" dirty="0"/>
              <a:t> Unlimited fleet of vehicles available. Regular Taxi service regulations are not applicable for Uber. </a:t>
            </a:r>
          </a:p>
          <a:p>
            <a:r>
              <a:rPr lang="en-US" dirty="0"/>
              <a:t> One key strategy of Uber regarding charging for fake bookings me delayed cancellation has levied against Ola in India. Now comes the deep pocketed backers that Ola has been able to excel in.</a:t>
            </a:r>
            <a:endParaRPr lang="en-IN" dirty="0"/>
          </a:p>
        </p:txBody>
      </p:sp>
    </p:spTree>
    <p:extLst>
      <p:ext uri="{BB962C8B-B14F-4D97-AF65-F5344CB8AC3E}">
        <p14:creationId xmlns:p14="http://schemas.microsoft.com/office/powerpoint/2010/main" val="160915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A0FD-898F-43C8-ACB5-7A39DF647E1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2123272-A1F2-43FB-B532-36678F180440}"/>
              </a:ext>
            </a:extLst>
          </p:cNvPr>
          <p:cNvSpPr>
            <a:spLocks noGrp="1"/>
          </p:cNvSpPr>
          <p:nvPr>
            <p:ph idx="1"/>
          </p:nvPr>
        </p:nvSpPr>
        <p:spPr/>
        <p:txBody>
          <a:bodyPr>
            <a:normAutofit fontScale="92500"/>
          </a:bodyPr>
          <a:lstStyle/>
          <a:p>
            <a:r>
              <a:rPr lang="en-US" dirty="0"/>
              <a:t>We proposed that we will find the days on which each basement has more trips. </a:t>
            </a:r>
          </a:p>
          <a:p>
            <a:r>
              <a:rPr lang="en-US" dirty="0"/>
              <a:t>•Customers are often dissatisfied with traditional cab companies because of their high prices and long waiting time and hence can exploit new and big markets in countries like India. </a:t>
            </a:r>
          </a:p>
          <a:p>
            <a:r>
              <a:rPr lang="en-US" dirty="0"/>
              <a:t> Find the days on which each basement has more number of active vehicles.</a:t>
            </a:r>
          </a:p>
          <a:p>
            <a:r>
              <a:rPr lang="en-US" dirty="0"/>
              <a:t>  Can tap growing markets in suburban areas where taxi services are not available. </a:t>
            </a:r>
            <a:endParaRPr lang="en-IN" dirty="0"/>
          </a:p>
        </p:txBody>
      </p:sp>
    </p:spTree>
    <p:extLst>
      <p:ext uri="{BB962C8B-B14F-4D97-AF65-F5344CB8AC3E}">
        <p14:creationId xmlns:p14="http://schemas.microsoft.com/office/powerpoint/2010/main" val="417656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CC2-7D55-4C4C-81C6-10914C8980F2}"/>
              </a:ext>
            </a:extLst>
          </p:cNvPr>
          <p:cNvSpPr>
            <a:spLocks noGrp="1"/>
          </p:cNvSpPr>
          <p:nvPr>
            <p:ph type="title"/>
          </p:nvPr>
        </p:nvSpPr>
        <p:spPr/>
        <p:txBody>
          <a:bodyPr>
            <a:normAutofit/>
          </a:bodyPr>
          <a:lstStyle/>
          <a:p>
            <a:r>
              <a:rPr lang="en-IN" dirty="0"/>
              <a:t>Software And Hardware </a:t>
            </a:r>
            <a:r>
              <a:rPr lang="en-IN" dirty="0" err="1"/>
              <a:t>Requirments</a:t>
            </a:r>
            <a:endParaRPr lang="en-IN" dirty="0"/>
          </a:p>
        </p:txBody>
      </p:sp>
      <p:sp>
        <p:nvSpPr>
          <p:cNvPr id="3" name="Content Placeholder 2">
            <a:extLst>
              <a:ext uri="{FF2B5EF4-FFF2-40B4-BE49-F238E27FC236}">
                <a16:creationId xmlns:a16="http://schemas.microsoft.com/office/drawing/2014/main" id="{AD0D74CB-3A6D-4A1E-BCC6-748F216C1635}"/>
              </a:ext>
            </a:extLst>
          </p:cNvPr>
          <p:cNvSpPr>
            <a:spLocks noGrp="1"/>
          </p:cNvSpPr>
          <p:nvPr>
            <p:ph idx="1"/>
          </p:nvPr>
        </p:nvSpPr>
        <p:spPr/>
        <p:txBody>
          <a:bodyPr>
            <a:normAutofit/>
          </a:bodyPr>
          <a:lstStyle/>
          <a:p>
            <a:pPr marL="0" indent="0">
              <a:buNone/>
            </a:pPr>
            <a:r>
              <a:rPr lang="en-IN" dirty="0"/>
              <a:t>SOFTWARE:</a:t>
            </a:r>
          </a:p>
          <a:p>
            <a:pPr marL="0" indent="0">
              <a:buNone/>
            </a:pPr>
            <a:r>
              <a:rPr lang="en-IN" dirty="0"/>
              <a:t>	Kaggle, R Studio</a:t>
            </a:r>
          </a:p>
          <a:p>
            <a:pPr marL="0" indent="0">
              <a:buNone/>
            </a:pPr>
            <a:r>
              <a:rPr lang="en-IN" dirty="0"/>
              <a:t>	R Programming	</a:t>
            </a:r>
          </a:p>
          <a:p>
            <a:pPr marL="0" indent="0">
              <a:buNone/>
            </a:pPr>
            <a:r>
              <a:rPr lang="en-IN" dirty="0"/>
              <a:t>HARDWARE:</a:t>
            </a:r>
          </a:p>
          <a:p>
            <a:pPr marL="0" indent="0">
              <a:buNone/>
            </a:pPr>
            <a:r>
              <a:rPr lang="en-IN" dirty="0"/>
              <a:t>	8GB RAM</a:t>
            </a:r>
          </a:p>
          <a:p>
            <a:pPr marL="0" indent="0">
              <a:buNone/>
            </a:pPr>
            <a:r>
              <a:rPr lang="en-IN" dirty="0"/>
              <a:t>	64 bit</a:t>
            </a:r>
          </a:p>
          <a:p>
            <a:pPr marL="0" indent="0">
              <a:buNone/>
            </a:pPr>
            <a:endParaRPr lang="en-IN" dirty="0"/>
          </a:p>
        </p:txBody>
      </p:sp>
    </p:spTree>
    <p:extLst>
      <p:ext uri="{BB962C8B-B14F-4D97-AF65-F5344CB8AC3E}">
        <p14:creationId xmlns:p14="http://schemas.microsoft.com/office/powerpoint/2010/main" val="183163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BA72-5033-4B16-A45C-D92B029950AD}"/>
              </a:ext>
            </a:extLst>
          </p:cNvPr>
          <p:cNvSpPr>
            <a:spLocks noGrp="1"/>
          </p:cNvSpPr>
          <p:nvPr>
            <p:ph type="title"/>
          </p:nvPr>
        </p:nvSpPr>
        <p:spPr/>
        <p:txBody>
          <a:bodyPr/>
          <a:lstStyle/>
          <a:p>
            <a:r>
              <a:rPr lang="en-IN" dirty="0"/>
              <a:t>Implementation/FLOW OF PROJECT</a:t>
            </a:r>
          </a:p>
        </p:txBody>
      </p:sp>
      <p:sp>
        <p:nvSpPr>
          <p:cNvPr id="3" name="Content Placeholder 2">
            <a:extLst>
              <a:ext uri="{FF2B5EF4-FFF2-40B4-BE49-F238E27FC236}">
                <a16:creationId xmlns:a16="http://schemas.microsoft.com/office/drawing/2014/main" id="{1C8C47B1-2BBC-49E5-BED7-DCBB717C22EC}"/>
              </a:ext>
            </a:extLst>
          </p:cNvPr>
          <p:cNvSpPr>
            <a:spLocks noGrp="1"/>
          </p:cNvSpPr>
          <p:nvPr>
            <p:ph idx="1"/>
          </p:nvPr>
        </p:nvSpPr>
        <p:spPr/>
        <p:txBody>
          <a:bodyPr/>
          <a:lstStyle/>
          <a:p>
            <a:endParaRPr lang="en-IN" dirty="0"/>
          </a:p>
          <a:p>
            <a:r>
              <a:rPr lang="en-IN" dirty="0"/>
              <a:t> Importing </a:t>
            </a:r>
            <a:r>
              <a:rPr lang="en-IN" dirty="0" err="1"/>
              <a:t>Necessay</a:t>
            </a:r>
            <a:r>
              <a:rPr lang="en-IN" dirty="0"/>
              <a:t> Libraries.</a:t>
            </a:r>
          </a:p>
          <a:p>
            <a:endParaRPr lang="en-IN" dirty="0"/>
          </a:p>
          <a:p>
            <a:r>
              <a:rPr lang="en-IN" dirty="0"/>
              <a:t>Importing the data and performing various data cleaning process.</a:t>
            </a:r>
          </a:p>
          <a:p>
            <a:pPr marL="0" indent="0">
              <a:buNone/>
            </a:pPr>
            <a:endParaRPr lang="en-IN" dirty="0"/>
          </a:p>
          <a:p>
            <a:r>
              <a:rPr lang="en-IN" dirty="0"/>
              <a:t>Visualization of Data using </a:t>
            </a:r>
            <a:r>
              <a:rPr lang="en-IN" dirty="0" err="1"/>
              <a:t>ggplot</a:t>
            </a:r>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134401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523</TotalTime>
  <Words>1253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Inter</vt:lpstr>
      <vt:lpstr>Tw Cen MT</vt:lpstr>
      <vt:lpstr>Circuit</vt:lpstr>
      <vt:lpstr>    Online Car-Hailing System         Performance Analysis    USING GGPLOT2 </vt:lpstr>
      <vt:lpstr>Abstract:</vt:lpstr>
      <vt:lpstr>PowerPoint Presentation</vt:lpstr>
      <vt:lpstr>Introduction</vt:lpstr>
      <vt:lpstr>PowerPoint Presentation</vt:lpstr>
      <vt:lpstr>Existing System</vt:lpstr>
      <vt:lpstr>PROPOSED SYSTEM</vt:lpstr>
      <vt:lpstr>Software And Hardware Requirments</vt:lpstr>
      <vt:lpstr>Implementation/FLOW OF PROJECT</vt:lpstr>
      <vt:lpstr>Necessary Libraries required for the analysis</vt:lpstr>
      <vt:lpstr>Advantages</vt:lpstr>
      <vt:lpstr>DISADVANTAGES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Car-Hailing System Performance Analysis Based on Bayesian Network </dc:title>
  <dc:creator>afreen anjum</dc:creator>
  <cp:lastModifiedBy>afreen anjum</cp:lastModifiedBy>
  <cp:revision>26</cp:revision>
  <dcterms:created xsi:type="dcterms:W3CDTF">2021-08-21T04:29:03Z</dcterms:created>
  <dcterms:modified xsi:type="dcterms:W3CDTF">2021-11-24T04:57:17Z</dcterms:modified>
</cp:coreProperties>
</file>