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77"/>
      <p:regular r:id="rId26"/>
      <p:bold r:id="rId27"/>
      <p:italic r:id="rId28"/>
      <p:boldItalic r:id="rId29"/>
    </p:embeddedFont>
    <p:embeddedFont>
      <p:font typeface="Montserrat"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5"/>
  </p:normalViewPr>
  <p:slideViewPr>
    <p:cSldViewPr snapToGrid="0">
      <p:cViewPr>
        <p:scale>
          <a:sx n="100" d="100"/>
          <a:sy n="100" d="100"/>
        </p:scale>
        <p:origin x="1424" y="7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05899df5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05899df5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05899df5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05899df5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06b51380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06b51380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06b51380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06b51380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05899df5e_1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05899df5e_1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05899df5e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d05899df5e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05899df5e_1_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d05899df5e_1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6b51380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6b51380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06b51380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d06b5138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05899df5e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05899df5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0ba8b1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0ba8b1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05899df5e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05899df5e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05899df5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05899df5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05899df5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05899df5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d05899df5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d05899df5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ea0a8a028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ea0a8a028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0ba8b122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0ba8b12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f70a87d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f70a87d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60ba8b12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60ba8b12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06b51380e_0_20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06b51380e_0_2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ea0a8a028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ea0a8a02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05899df5e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05899df5e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ata.cityofnewyork.us/Health/DOHMH-New-York-City-Restaurant-Inspection-Results/rs6k-p7g6"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en.wikipedia.org/wiki/Restaurant#Typ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Health/DOHMH-New-York-City-Restaurant-Inspection-Results/43nn-pn8j"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52675" y="1512900"/>
            <a:ext cx="5483700" cy="21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i="1">
                <a:solidFill>
                  <a:srgbClr val="FFFFFF"/>
                </a:solidFill>
                <a:latin typeface="Times New Roman"/>
                <a:ea typeface="Times New Roman"/>
                <a:cs typeface="Times New Roman"/>
                <a:sym typeface="Times New Roman"/>
              </a:rPr>
              <a:t>NYC </a:t>
            </a:r>
            <a:endParaRPr sz="3600" b="1" i="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 sz="3600" b="1" i="1">
                <a:solidFill>
                  <a:srgbClr val="FFFFFF"/>
                </a:solidFill>
                <a:latin typeface="Times New Roman"/>
                <a:ea typeface="Times New Roman"/>
                <a:cs typeface="Times New Roman"/>
                <a:sym typeface="Times New Roman"/>
              </a:rPr>
              <a:t>Restaurant Inspection Results Analysis</a:t>
            </a:r>
            <a:endParaRPr sz="3600">
              <a:solidFill>
                <a:srgbClr val="FFFFFF"/>
              </a:solidFill>
            </a:endParaRPr>
          </a:p>
        </p:txBody>
      </p:sp>
      <p:sp>
        <p:nvSpPr>
          <p:cNvPr id="135" name="Google Shape;135;p13"/>
          <p:cNvSpPr txBox="1">
            <a:spLocks noGrp="1"/>
          </p:cNvSpPr>
          <p:nvPr>
            <p:ph type="subTitle" idx="1"/>
          </p:nvPr>
        </p:nvSpPr>
        <p:spPr>
          <a:xfrm>
            <a:off x="6033000" y="4814400"/>
            <a:ext cx="3111000" cy="329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i="1">
                <a:latin typeface="Times New Roman"/>
                <a:ea typeface="Times New Roman"/>
                <a:cs typeface="Times New Roman"/>
                <a:sym typeface="Times New Roman"/>
              </a:rPr>
              <a:t>https://github.com/afreenazimshaikh/NYC_RIR</a:t>
            </a:r>
            <a:endParaRPr b="1" i="1">
              <a:latin typeface="Times New Roman"/>
              <a:ea typeface="Times New Roman"/>
              <a:cs typeface="Times New Roman"/>
              <a:sym typeface="Times New Roman"/>
            </a:endParaRPr>
          </a:p>
        </p:txBody>
      </p:sp>
      <p:sp>
        <p:nvSpPr>
          <p:cNvPr id="136" name="Google Shape;136;p13"/>
          <p:cNvSpPr txBox="1">
            <a:spLocks noGrp="1"/>
          </p:cNvSpPr>
          <p:nvPr>
            <p:ph type="subTitle" idx="1"/>
          </p:nvPr>
        </p:nvSpPr>
        <p:spPr>
          <a:xfrm>
            <a:off x="0" y="4112400"/>
            <a:ext cx="3600300" cy="103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latin typeface="Times New Roman"/>
                <a:ea typeface="Times New Roman"/>
                <a:cs typeface="Times New Roman"/>
                <a:sym typeface="Times New Roman"/>
              </a:rPr>
              <a:t>Afreen Azim Shaikh</a:t>
            </a:r>
            <a:endParaRPr b="1" i="1">
              <a:latin typeface="Times New Roman"/>
              <a:ea typeface="Times New Roman"/>
              <a:cs typeface="Times New Roman"/>
              <a:sym typeface="Times New Roman"/>
            </a:endParaRPr>
          </a:p>
          <a:p>
            <a:pPr marL="0" lvl="0" indent="0" algn="l" rtl="0">
              <a:spcBef>
                <a:spcPts val="0"/>
              </a:spcBef>
              <a:spcAft>
                <a:spcPts val="0"/>
              </a:spcAft>
              <a:buNone/>
            </a:pPr>
            <a:r>
              <a:rPr lang="en" b="1" i="1">
                <a:latin typeface="Times New Roman"/>
                <a:ea typeface="Times New Roman"/>
                <a:cs typeface="Times New Roman"/>
                <a:sym typeface="Times New Roman"/>
              </a:rPr>
              <a:t>as11152n@pace.edu</a:t>
            </a:r>
            <a:endParaRPr b="1" i="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1297500" y="393750"/>
            <a:ext cx="3953700" cy="110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BOROUGHS</a:t>
            </a:r>
            <a:endParaRPr b="1">
              <a:latin typeface="Times New Roman"/>
              <a:ea typeface="Times New Roman"/>
              <a:cs typeface="Times New Roman"/>
              <a:sym typeface="Times New Roman"/>
            </a:endParaRPr>
          </a:p>
        </p:txBody>
      </p:sp>
      <p:pic>
        <p:nvPicPr>
          <p:cNvPr id="208" name="Google Shape;208;p22"/>
          <p:cNvPicPr preferRelativeResize="0"/>
          <p:nvPr/>
        </p:nvPicPr>
        <p:blipFill>
          <a:blip r:embed="rId3">
            <a:alphaModFix/>
          </a:blip>
          <a:stretch>
            <a:fillRect/>
          </a:stretch>
        </p:blipFill>
        <p:spPr>
          <a:xfrm>
            <a:off x="6370200" y="2291850"/>
            <a:ext cx="2773800" cy="1741800"/>
          </a:xfrm>
          <a:prstGeom prst="rect">
            <a:avLst/>
          </a:prstGeom>
          <a:noFill/>
          <a:ln>
            <a:noFill/>
          </a:ln>
        </p:spPr>
      </p:pic>
      <p:pic>
        <p:nvPicPr>
          <p:cNvPr id="209" name="Google Shape;209;p22"/>
          <p:cNvPicPr preferRelativeResize="0"/>
          <p:nvPr/>
        </p:nvPicPr>
        <p:blipFill>
          <a:blip r:embed="rId4">
            <a:alphaModFix/>
          </a:blip>
          <a:stretch>
            <a:fillRect/>
          </a:stretch>
        </p:blipFill>
        <p:spPr>
          <a:xfrm>
            <a:off x="0" y="1495700"/>
            <a:ext cx="6251823" cy="3647800"/>
          </a:xfrm>
          <a:prstGeom prst="rect">
            <a:avLst/>
          </a:prstGeom>
          <a:noFill/>
          <a:ln>
            <a:noFill/>
          </a:ln>
        </p:spPr>
      </p:pic>
      <p:sp>
        <p:nvSpPr>
          <p:cNvPr id="210" name="Google Shape;210;p22"/>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1297500" y="393750"/>
            <a:ext cx="3770700" cy="97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GRADES</a:t>
            </a:r>
            <a:endParaRPr b="1">
              <a:latin typeface="Times New Roman"/>
              <a:ea typeface="Times New Roman"/>
              <a:cs typeface="Times New Roman"/>
              <a:sym typeface="Times New Roman"/>
            </a:endParaRPr>
          </a:p>
        </p:txBody>
      </p:sp>
      <p:pic>
        <p:nvPicPr>
          <p:cNvPr id="216" name="Google Shape;216;p23"/>
          <p:cNvPicPr preferRelativeResize="0"/>
          <p:nvPr/>
        </p:nvPicPr>
        <p:blipFill>
          <a:blip r:embed="rId3">
            <a:alphaModFix/>
          </a:blip>
          <a:stretch>
            <a:fillRect/>
          </a:stretch>
        </p:blipFill>
        <p:spPr>
          <a:xfrm>
            <a:off x="0" y="1506900"/>
            <a:ext cx="6531473" cy="3636600"/>
          </a:xfrm>
          <a:prstGeom prst="rect">
            <a:avLst/>
          </a:prstGeom>
          <a:noFill/>
          <a:ln>
            <a:noFill/>
          </a:ln>
        </p:spPr>
      </p:pic>
      <p:pic>
        <p:nvPicPr>
          <p:cNvPr id="217" name="Google Shape;217;p23"/>
          <p:cNvPicPr preferRelativeResize="0"/>
          <p:nvPr/>
        </p:nvPicPr>
        <p:blipFill rotWithShape="1">
          <a:blip r:embed="rId4">
            <a:alphaModFix/>
          </a:blip>
          <a:srcRect r="-4755"/>
          <a:stretch/>
        </p:blipFill>
        <p:spPr>
          <a:xfrm>
            <a:off x="6609225" y="2571750"/>
            <a:ext cx="2477325" cy="1506900"/>
          </a:xfrm>
          <a:prstGeom prst="rect">
            <a:avLst/>
          </a:prstGeom>
          <a:noFill/>
          <a:ln>
            <a:noFill/>
          </a:ln>
        </p:spPr>
      </p:pic>
      <p:sp>
        <p:nvSpPr>
          <p:cNvPr id="218" name="Google Shape;218;p23"/>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1297500" y="393750"/>
            <a:ext cx="2674200" cy="149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BOROUGHS</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AND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SCORE</a:t>
            </a:r>
            <a:endParaRPr b="1">
              <a:latin typeface="Times New Roman"/>
              <a:ea typeface="Times New Roman"/>
              <a:cs typeface="Times New Roman"/>
              <a:sym typeface="Times New Roman"/>
            </a:endParaRPr>
          </a:p>
        </p:txBody>
      </p:sp>
      <p:pic>
        <p:nvPicPr>
          <p:cNvPr id="224" name="Google Shape;224;p24"/>
          <p:cNvPicPr preferRelativeResize="0"/>
          <p:nvPr/>
        </p:nvPicPr>
        <p:blipFill>
          <a:blip r:embed="rId3">
            <a:alphaModFix/>
          </a:blip>
          <a:stretch>
            <a:fillRect/>
          </a:stretch>
        </p:blipFill>
        <p:spPr>
          <a:xfrm>
            <a:off x="1297500" y="2155450"/>
            <a:ext cx="3903649" cy="2554799"/>
          </a:xfrm>
          <a:prstGeom prst="rect">
            <a:avLst/>
          </a:prstGeom>
          <a:noFill/>
          <a:ln>
            <a:noFill/>
          </a:ln>
        </p:spPr>
      </p:pic>
      <p:sp>
        <p:nvSpPr>
          <p:cNvPr id="225" name="Google Shape;225;p24"/>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1647600" y="393750"/>
            <a:ext cx="2924400" cy="14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BOROUGH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AND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GRADE</a:t>
            </a:r>
            <a:endParaRPr b="1">
              <a:latin typeface="Times New Roman"/>
              <a:ea typeface="Times New Roman"/>
              <a:cs typeface="Times New Roman"/>
              <a:sym typeface="Times New Roman"/>
            </a:endParaRPr>
          </a:p>
        </p:txBody>
      </p:sp>
      <p:pic>
        <p:nvPicPr>
          <p:cNvPr id="231" name="Google Shape;231;p25"/>
          <p:cNvPicPr preferRelativeResize="0"/>
          <p:nvPr/>
        </p:nvPicPr>
        <p:blipFill>
          <a:blip r:embed="rId3">
            <a:alphaModFix/>
          </a:blip>
          <a:stretch>
            <a:fillRect/>
          </a:stretch>
        </p:blipFill>
        <p:spPr>
          <a:xfrm>
            <a:off x="0" y="1987652"/>
            <a:ext cx="6962491" cy="3155849"/>
          </a:xfrm>
          <a:prstGeom prst="rect">
            <a:avLst/>
          </a:prstGeom>
          <a:noFill/>
          <a:ln>
            <a:noFill/>
          </a:ln>
        </p:spPr>
      </p:pic>
      <p:sp>
        <p:nvSpPr>
          <p:cNvPr id="232" name="Google Shape;232;p25"/>
          <p:cNvSpPr txBox="1">
            <a:spLocks noGrp="1"/>
          </p:cNvSpPr>
          <p:nvPr>
            <p:ph type="body" idx="1"/>
          </p:nvPr>
        </p:nvSpPr>
        <p:spPr>
          <a:xfrm>
            <a:off x="7229125" y="2643975"/>
            <a:ext cx="1779600" cy="19623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b="1">
                <a:latin typeface="Times New Roman"/>
                <a:ea typeface="Times New Roman"/>
                <a:cs typeface="Times New Roman"/>
                <a:sym typeface="Times New Roman"/>
              </a:rPr>
              <a:t>• N= Not Yet Graded</a:t>
            </a:r>
            <a:endParaRPr b="1">
              <a:latin typeface="Times New Roman"/>
              <a:ea typeface="Times New Roman"/>
              <a:cs typeface="Times New Roman"/>
              <a:sym typeface="Times New Roman"/>
            </a:endParaRPr>
          </a:p>
          <a:p>
            <a:pPr marL="0" lvl="0" indent="0" algn="l" rtl="0">
              <a:lnSpc>
                <a:spcPct val="80000"/>
              </a:lnSpc>
              <a:spcBef>
                <a:spcPts val="0"/>
              </a:spcBef>
              <a:spcAft>
                <a:spcPts val="0"/>
              </a:spcAft>
              <a:buNone/>
            </a:pPr>
            <a:r>
              <a:rPr lang="en" b="1">
                <a:latin typeface="Times New Roman"/>
                <a:ea typeface="Times New Roman"/>
                <a:cs typeface="Times New Roman"/>
                <a:sym typeface="Times New Roman"/>
              </a:rPr>
              <a:t>• A = Grade A</a:t>
            </a:r>
            <a:endParaRPr b="1">
              <a:latin typeface="Times New Roman"/>
              <a:ea typeface="Times New Roman"/>
              <a:cs typeface="Times New Roman"/>
              <a:sym typeface="Times New Roman"/>
            </a:endParaRPr>
          </a:p>
          <a:p>
            <a:pPr marL="0" lvl="0" indent="0" algn="l" rtl="0">
              <a:lnSpc>
                <a:spcPct val="80000"/>
              </a:lnSpc>
              <a:spcBef>
                <a:spcPts val="0"/>
              </a:spcBef>
              <a:spcAft>
                <a:spcPts val="0"/>
              </a:spcAft>
              <a:buNone/>
            </a:pPr>
            <a:r>
              <a:rPr lang="en" b="1">
                <a:latin typeface="Times New Roman"/>
                <a:ea typeface="Times New Roman"/>
                <a:cs typeface="Times New Roman"/>
                <a:sym typeface="Times New Roman"/>
              </a:rPr>
              <a:t>• B = Grade B</a:t>
            </a:r>
            <a:endParaRPr b="1">
              <a:latin typeface="Times New Roman"/>
              <a:ea typeface="Times New Roman"/>
              <a:cs typeface="Times New Roman"/>
              <a:sym typeface="Times New Roman"/>
            </a:endParaRPr>
          </a:p>
          <a:p>
            <a:pPr marL="0" lvl="0" indent="0" algn="l" rtl="0">
              <a:lnSpc>
                <a:spcPct val="80000"/>
              </a:lnSpc>
              <a:spcBef>
                <a:spcPts val="0"/>
              </a:spcBef>
              <a:spcAft>
                <a:spcPts val="0"/>
              </a:spcAft>
              <a:buNone/>
            </a:pPr>
            <a:r>
              <a:rPr lang="en" b="1">
                <a:latin typeface="Times New Roman"/>
                <a:ea typeface="Times New Roman"/>
                <a:cs typeface="Times New Roman"/>
                <a:sym typeface="Times New Roman"/>
              </a:rPr>
              <a:t>• C = Grade C</a:t>
            </a:r>
            <a:endParaRPr b="1">
              <a:latin typeface="Times New Roman"/>
              <a:ea typeface="Times New Roman"/>
              <a:cs typeface="Times New Roman"/>
              <a:sym typeface="Times New Roman"/>
            </a:endParaRPr>
          </a:p>
          <a:p>
            <a:pPr marL="0" lvl="0" indent="0" algn="l" rtl="0">
              <a:lnSpc>
                <a:spcPct val="80000"/>
              </a:lnSpc>
              <a:spcBef>
                <a:spcPts val="0"/>
              </a:spcBef>
              <a:spcAft>
                <a:spcPts val="0"/>
              </a:spcAft>
              <a:buNone/>
            </a:pPr>
            <a:r>
              <a:rPr lang="en" b="1">
                <a:latin typeface="Times New Roman"/>
                <a:ea typeface="Times New Roman"/>
                <a:cs typeface="Times New Roman"/>
                <a:sym typeface="Times New Roman"/>
              </a:rPr>
              <a:t>• Z = Grade Pending</a:t>
            </a:r>
            <a:endParaRPr b="1">
              <a:latin typeface="Times New Roman"/>
              <a:ea typeface="Times New Roman"/>
              <a:cs typeface="Times New Roman"/>
              <a:sym typeface="Times New Roman"/>
            </a:endParaRPr>
          </a:p>
          <a:p>
            <a:pPr marL="0" lvl="0" indent="0" algn="l" rtl="0">
              <a:lnSpc>
                <a:spcPct val="80000"/>
              </a:lnSpc>
              <a:spcBef>
                <a:spcPts val="0"/>
              </a:spcBef>
              <a:spcAft>
                <a:spcPts val="0"/>
              </a:spcAft>
              <a:buNone/>
            </a:pPr>
            <a:r>
              <a:rPr lang="en" b="1">
                <a:latin typeface="Times New Roman"/>
                <a:ea typeface="Times New Roman"/>
                <a:cs typeface="Times New Roman"/>
                <a:sym typeface="Times New Roman"/>
              </a:rPr>
              <a:t>• P=Grade Pending issued on re-opening following an initial inspection that resulted in a closure.</a:t>
            </a:r>
            <a:endParaRPr b="1">
              <a:latin typeface="Times New Roman"/>
              <a:ea typeface="Times New Roman"/>
              <a:cs typeface="Times New Roman"/>
              <a:sym typeface="Times New Roman"/>
            </a:endParaRPr>
          </a:p>
        </p:txBody>
      </p:sp>
      <p:sp>
        <p:nvSpPr>
          <p:cNvPr id="233" name="Google Shape;233;p25"/>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a:spLocks noGrp="1"/>
          </p:cNvSpPr>
          <p:nvPr>
            <p:ph type="title"/>
          </p:nvPr>
        </p:nvSpPr>
        <p:spPr>
          <a:xfrm>
            <a:off x="2386500" y="383025"/>
            <a:ext cx="43710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SCORE AND GRADES</a:t>
            </a:r>
            <a:endParaRPr b="1">
              <a:latin typeface="Times New Roman"/>
              <a:ea typeface="Times New Roman"/>
              <a:cs typeface="Times New Roman"/>
              <a:sym typeface="Times New Roman"/>
            </a:endParaRPr>
          </a:p>
        </p:txBody>
      </p:sp>
      <p:pic>
        <p:nvPicPr>
          <p:cNvPr id="239" name="Google Shape;239;p26"/>
          <p:cNvPicPr preferRelativeResize="0"/>
          <p:nvPr/>
        </p:nvPicPr>
        <p:blipFill>
          <a:blip r:embed="rId3">
            <a:alphaModFix/>
          </a:blip>
          <a:stretch>
            <a:fillRect/>
          </a:stretch>
        </p:blipFill>
        <p:spPr>
          <a:xfrm>
            <a:off x="637575" y="1554300"/>
            <a:ext cx="7868852" cy="3282351"/>
          </a:xfrm>
          <a:prstGeom prst="rect">
            <a:avLst/>
          </a:prstGeom>
          <a:noFill/>
          <a:ln>
            <a:noFill/>
          </a:ln>
        </p:spPr>
      </p:pic>
      <p:sp>
        <p:nvSpPr>
          <p:cNvPr id="240" name="Google Shape;240;p26"/>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6477300" y="1558349"/>
            <a:ext cx="2038200" cy="202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GRADE AND CUISINE</a:t>
            </a:r>
            <a:endParaRPr b="1" dirty="0">
              <a:latin typeface="Times New Roman"/>
              <a:ea typeface="Times New Roman"/>
              <a:cs typeface="Times New Roman"/>
              <a:sym typeface="Times New Roman"/>
            </a:endParaRPr>
          </a:p>
        </p:txBody>
      </p:sp>
      <p:pic>
        <p:nvPicPr>
          <p:cNvPr id="246" name="Google Shape;246;p27"/>
          <p:cNvPicPr preferRelativeResize="0"/>
          <p:nvPr/>
        </p:nvPicPr>
        <p:blipFill>
          <a:blip r:embed="rId3">
            <a:alphaModFix/>
          </a:blip>
          <a:stretch>
            <a:fillRect/>
          </a:stretch>
        </p:blipFill>
        <p:spPr>
          <a:xfrm>
            <a:off x="409720" y="0"/>
            <a:ext cx="5647058" cy="5143499"/>
          </a:xfrm>
          <a:prstGeom prst="rect">
            <a:avLst/>
          </a:prstGeom>
          <a:noFill/>
          <a:ln>
            <a:noFill/>
          </a:ln>
        </p:spPr>
      </p:pic>
      <p:sp>
        <p:nvSpPr>
          <p:cNvPr id="247" name="Google Shape;247;p27"/>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297500" y="393750"/>
            <a:ext cx="33312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CRITICAL FLAGS</a:t>
            </a:r>
            <a:endParaRPr b="1">
              <a:latin typeface="Times New Roman"/>
              <a:ea typeface="Times New Roman"/>
              <a:cs typeface="Times New Roman"/>
              <a:sym typeface="Times New Roman"/>
            </a:endParaRPr>
          </a:p>
        </p:txBody>
      </p:sp>
      <p:pic>
        <p:nvPicPr>
          <p:cNvPr id="253" name="Google Shape;253;p28"/>
          <p:cNvPicPr preferRelativeResize="0"/>
          <p:nvPr/>
        </p:nvPicPr>
        <p:blipFill>
          <a:blip r:embed="rId3">
            <a:alphaModFix/>
          </a:blip>
          <a:stretch>
            <a:fillRect/>
          </a:stretch>
        </p:blipFill>
        <p:spPr>
          <a:xfrm>
            <a:off x="4677000" y="973846"/>
            <a:ext cx="4208301" cy="1403625"/>
          </a:xfrm>
          <a:prstGeom prst="rect">
            <a:avLst/>
          </a:prstGeom>
          <a:noFill/>
          <a:ln>
            <a:noFill/>
          </a:ln>
        </p:spPr>
      </p:pic>
      <p:pic>
        <p:nvPicPr>
          <p:cNvPr id="254" name="Google Shape;254;p28"/>
          <p:cNvPicPr preferRelativeResize="0"/>
          <p:nvPr/>
        </p:nvPicPr>
        <p:blipFill>
          <a:blip r:embed="rId4">
            <a:alphaModFix/>
          </a:blip>
          <a:stretch>
            <a:fillRect/>
          </a:stretch>
        </p:blipFill>
        <p:spPr>
          <a:xfrm>
            <a:off x="791985" y="2571750"/>
            <a:ext cx="7560035" cy="2289975"/>
          </a:xfrm>
          <a:prstGeom prst="rect">
            <a:avLst/>
          </a:prstGeom>
          <a:noFill/>
          <a:ln>
            <a:noFill/>
          </a:ln>
        </p:spPr>
      </p:pic>
      <p:sp>
        <p:nvSpPr>
          <p:cNvPr id="255" name="Google Shape;255;p28"/>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BOROUGH AND CRITICAL FLAG</a:t>
            </a:r>
            <a:endParaRPr b="1">
              <a:latin typeface="Times New Roman"/>
              <a:ea typeface="Times New Roman"/>
              <a:cs typeface="Times New Roman"/>
              <a:sym typeface="Times New Roman"/>
            </a:endParaRPr>
          </a:p>
        </p:txBody>
      </p:sp>
      <p:pic>
        <p:nvPicPr>
          <p:cNvPr id="261" name="Google Shape;261;p29"/>
          <p:cNvPicPr preferRelativeResize="0"/>
          <p:nvPr/>
        </p:nvPicPr>
        <p:blipFill>
          <a:blip r:embed="rId3">
            <a:alphaModFix/>
          </a:blip>
          <a:stretch>
            <a:fillRect/>
          </a:stretch>
        </p:blipFill>
        <p:spPr>
          <a:xfrm>
            <a:off x="1327248" y="1307850"/>
            <a:ext cx="6489500" cy="3813500"/>
          </a:xfrm>
          <a:prstGeom prst="rect">
            <a:avLst/>
          </a:prstGeom>
          <a:noFill/>
          <a:ln>
            <a:noFill/>
          </a:ln>
        </p:spPr>
      </p:pic>
      <p:sp>
        <p:nvSpPr>
          <p:cNvPr id="262" name="Google Shape;262;p29"/>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xfrm>
            <a:off x="7309775" y="1468050"/>
            <a:ext cx="1786200" cy="177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CRITICAL FLAG AND CUISINE</a:t>
            </a:r>
            <a:endParaRPr b="1">
              <a:latin typeface="Times New Roman"/>
              <a:ea typeface="Times New Roman"/>
              <a:cs typeface="Times New Roman"/>
              <a:sym typeface="Times New Roman"/>
            </a:endParaRPr>
          </a:p>
        </p:txBody>
      </p:sp>
      <p:pic>
        <p:nvPicPr>
          <p:cNvPr id="268" name="Google Shape;268;p30"/>
          <p:cNvPicPr preferRelativeResize="0"/>
          <p:nvPr/>
        </p:nvPicPr>
        <p:blipFill>
          <a:blip r:embed="rId3">
            <a:alphaModFix/>
          </a:blip>
          <a:stretch>
            <a:fillRect/>
          </a:stretch>
        </p:blipFill>
        <p:spPr>
          <a:xfrm>
            <a:off x="0" y="0"/>
            <a:ext cx="7217875" cy="5143499"/>
          </a:xfrm>
          <a:prstGeom prst="rect">
            <a:avLst/>
          </a:prstGeom>
          <a:noFill/>
          <a:ln>
            <a:noFill/>
          </a:ln>
        </p:spPr>
      </p:pic>
      <p:sp>
        <p:nvSpPr>
          <p:cNvPr id="269" name="Google Shape;269;p30"/>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1297500" y="393750"/>
            <a:ext cx="6926400" cy="12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LOGISTIC REGRESSION TO PREDICT IF THE RESTAURANT WILL HAVE A CRITICAL FLAG OR NOT </a:t>
            </a:r>
            <a:endParaRPr b="1">
              <a:latin typeface="Times New Roman"/>
              <a:ea typeface="Times New Roman"/>
              <a:cs typeface="Times New Roman"/>
              <a:sym typeface="Times New Roman"/>
            </a:endParaRPr>
          </a:p>
        </p:txBody>
      </p:sp>
      <p:pic>
        <p:nvPicPr>
          <p:cNvPr id="275" name="Google Shape;275;p31"/>
          <p:cNvPicPr preferRelativeResize="0"/>
          <p:nvPr/>
        </p:nvPicPr>
        <p:blipFill rotWithShape="1">
          <a:blip r:embed="rId3">
            <a:alphaModFix/>
          </a:blip>
          <a:srcRect l="24414"/>
          <a:stretch/>
        </p:blipFill>
        <p:spPr>
          <a:xfrm>
            <a:off x="2474900" y="2001150"/>
            <a:ext cx="3754274" cy="1248775"/>
          </a:xfrm>
          <a:prstGeom prst="rect">
            <a:avLst/>
          </a:prstGeom>
          <a:noFill/>
          <a:ln>
            <a:noFill/>
          </a:ln>
        </p:spPr>
      </p:pic>
      <p:pic>
        <p:nvPicPr>
          <p:cNvPr id="276" name="Google Shape;276;p31"/>
          <p:cNvPicPr preferRelativeResize="0"/>
          <p:nvPr/>
        </p:nvPicPr>
        <p:blipFill>
          <a:blip r:embed="rId4">
            <a:alphaModFix/>
          </a:blip>
          <a:stretch>
            <a:fillRect/>
          </a:stretch>
        </p:blipFill>
        <p:spPr>
          <a:xfrm>
            <a:off x="1088925" y="3432575"/>
            <a:ext cx="7326950" cy="1374850"/>
          </a:xfrm>
          <a:prstGeom prst="rect">
            <a:avLst/>
          </a:prstGeom>
          <a:noFill/>
          <a:ln>
            <a:noFill/>
          </a:ln>
        </p:spPr>
      </p:pic>
      <p:sp>
        <p:nvSpPr>
          <p:cNvPr id="277" name="Google Shape;277;p31"/>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INTRODUCTION</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ABOUT THE DATA</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BACKGROUND</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APPROACH</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METHODOLOGY &amp; TOOLS </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RESULTS</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SUMMARY &amp; FUTURE WORK </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REFERENCES</a:t>
            </a:r>
            <a:endParaRPr sz="1500" b="1" dirty="0">
              <a:latin typeface="Times New Roman"/>
              <a:ea typeface="Times New Roman"/>
              <a:cs typeface="Times New Roman"/>
              <a:sym typeface="Times New Roman"/>
            </a:endParaRPr>
          </a:p>
        </p:txBody>
      </p:sp>
      <p:sp>
        <p:nvSpPr>
          <p:cNvPr id="143" name="Google Shape;143;p14"/>
          <p:cNvSpPr txBox="1">
            <a:spLocks noGrp="1"/>
          </p:cNvSpPr>
          <p:nvPr>
            <p:ph type="subTitle" idx="4294967295"/>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1175300" y="4857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CONFUSION MATRIX AND CLASSIFICATION</a:t>
            </a:r>
            <a:endParaRPr b="1">
              <a:latin typeface="Times New Roman"/>
              <a:ea typeface="Times New Roman"/>
              <a:cs typeface="Times New Roman"/>
              <a:sym typeface="Times New Roman"/>
            </a:endParaRPr>
          </a:p>
        </p:txBody>
      </p:sp>
      <p:pic>
        <p:nvPicPr>
          <p:cNvPr id="283" name="Google Shape;283;p32"/>
          <p:cNvPicPr preferRelativeResize="0"/>
          <p:nvPr/>
        </p:nvPicPr>
        <p:blipFill>
          <a:blip r:embed="rId3">
            <a:alphaModFix/>
          </a:blip>
          <a:stretch>
            <a:fillRect/>
          </a:stretch>
        </p:blipFill>
        <p:spPr>
          <a:xfrm>
            <a:off x="209375" y="1515400"/>
            <a:ext cx="3047890" cy="3095874"/>
          </a:xfrm>
          <a:prstGeom prst="rect">
            <a:avLst/>
          </a:prstGeom>
          <a:noFill/>
          <a:ln>
            <a:noFill/>
          </a:ln>
        </p:spPr>
      </p:pic>
      <p:pic>
        <p:nvPicPr>
          <p:cNvPr id="284" name="Google Shape;284;p32"/>
          <p:cNvPicPr preferRelativeResize="0"/>
          <p:nvPr/>
        </p:nvPicPr>
        <p:blipFill>
          <a:blip r:embed="rId4">
            <a:alphaModFix/>
          </a:blip>
          <a:stretch>
            <a:fillRect/>
          </a:stretch>
        </p:blipFill>
        <p:spPr>
          <a:xfrm>
            <a:off x="3454125" y="1452650"/>
            <a:ext cx="5389674" cy="3158625"/>
          </a:xfrm>
          <a:prstGeom prst="rect">
            <a:avLst/>
          </a:prstGeom>
          <a:noFill/>
          <a:ln>
            <a:noFill/>
          </a:ln>
        </p:spPr>
      </p:pic>
      <p:sp>
        <p:nvSpPr>
          <p:cNvPr id="285" name="Google Shape;285;p32"/>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1277250" y="3139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SUMMARY &amp; FUTURE WORK </a:t>
            </a:r>
            <a:endParaRPr b="1" dirty="0">
              <a:latin typeface="Times New Roman"/>
              <a:ea typeface="Times New Roman"/>
              <a:cs typeface="Times New Roman"/>
              <a:sym typeface="Times New Roman"/>
            </a:endParaRPr>
          </a:p>
        </p:txBody>
      </p:sp>
      <p:sp>
        <p:nvSpPr>
          <p:cNvPr id="291" name="Google Shape;291;p33"/>
          <p:cNvSpPr txBox="1">
            <a:spLocks noGrp="1"/>
          </p:cNvSpPr>
          <p:nvPr>
            <p:ph type="body" idx="1"/>
          </p:nvPr>
        </p:nvSpPr>
        <p:spPr>
          <a:xfrm>
            <a:off x="1277250" y="1358700"/>
            <a:ext cx="6589500" cy="3485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b="1" dirty="0">
                <a:latin typeface="Times New Roman"/>
                <a:ea typeface="Times New Roman"/>
                <a:cs typeface="Times New Roman"/>
                <a:sym typeface="Times New Roman"/>
              </a:rPr>
              <a:t>THE RESTAURANTS WILL HAVE CRITICAL FLAGS AS THEY ARE RELATED TO THE VIOLATION CODE RESULTING IN THE INCREASE OF SCORE AND DEGRADATION IF A RE-INSPECTION TAKES PLACE. </a:t>
            </a:r>
            <a:endParaRPr sz="1400"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500" b="1" dirty="0">
                <a:latin typeface="Times New Roman"/>
                <a:ea typeface="Times New Roman"/>
                <a:cs typeface="Times New Roman"/>
                <a:sym typeface="Times New Roman"/>
              </a:rPr>
              <a:t>SEARCH PLATFORM IMPLEMENTATION: IMPLEMENTING THESE INSPECTION RESULTS ON SEARCH ENGINE PLATFORMS WOULD EVENTUALLY LEAD PEOPLE TO LOOK AT THE INSPECTION SCORE RATHER THAN THE AVERAGE RATING GIVEN BY CONSUMERS. </a:t>
            </a:r>
            <a:endParaRPr b="1" dirty="0"/>
          </a:p>
          <a:p>
            <a:pPr marL="0" lvl="0" indent="0" algn="l" rtl="0">
              <a:spcBef>
                <a:spcPts val="1200"/>
              </a:spcBef>
              <a:spcAft>
                <a:spcPts val="1200"/>
              </a:spcAft>
              <a:buNone/>
            </a:pPr>
            <a:endParaRPr sz="1400" b="1" dirty="0">
              <a:latin typeface="Times New Roman"/>
              <a:ea typeface="Times New Roman"/>
              <a:cs typeface="Times New Roman"/>
              <a:sym typeface="Times New Roman"/>
            </a:endParaRPr>
          </a:p>
        </p:txBody>
      </p:sp>
      <p:sp>
        <p:nvSpPr>
          <p:cNvPr id="292" name="Google Shape;292;p33"/>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98" name="Google Shape;298;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Font typeface="Times New Roman"/>
              <a:buAutoNum type="arabicPeriod"/>
            </a:pPr>
            <a:r>
              <a:rPr lang="en" b="1" u="sng">
                <a:latin typeface="Times New Roman"/>
                <a:ea typeface="Times New Roman"/>
                <a:cs typeface="Times New Roman"/>
                <a:sym typeface="Times New Roman"/>
                <a:hlinkClick r:id="rId3"/>
              </a:rPr>
              <a:t>https://data.cityofnewyork.us/Health/DOHMH-New-York-City-Restaurant-Inspection-Results/rs6k-p7g6</a:t>
            </a:r>
            <a:endParaRPr b="1">
              <a:latin typeface="Times New Roman"/>
              <a:ea typeface="Times New Roman"/>
              <a:cs typeface="Times New Roman"/>
              <a:sym typeface="Times New Roman"/>
            </a:endParaRPr>
          </a:p>
          <a:p>
            <a:pPr marL="0" lvl="0" indent="0" algn="just" rtl="0">
              <a:spcBef>
                <a:spcPts val="0"/>
              </a:spcBef>
              <a:spcAft>
                <a:spcPts val="0"/>
              </a:spcAft>
              <a:buNone/>
            </a:pPr>
            <a:endParaRPr b="1">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AutoNum type="arabicPeriod"/>
            </a:pPr>
            <a:r>
              <a:rPr lang="en" b="1" u="sng">
                <a:latin typeface="Times New Roman"/>
                <a:ea typeface="Times New Roman"/>
                <a:cs typeface="Times New Roman"/>
                <a:sym typeface="Times New Roman"/>
                <a:hlinkClick r:id="rId4"/>
              </a:rPr>
              <a:t>https://en.wikipedia.org/wiki/Restaurant#Types</a:t>
            </a:r>
            <a:br>
              <a:rPr lang="en" b="1">
                <a:latin typeface="Times New Roman"/>
                <a:ea typeface="Times New Roman"/>
                <a:cs typeface="Times New Roman"/>
                <a:sym typeface="Times New Roman"/>
              </a:rPr>
            </a:br>
            <a:endParaRPr b="1">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AutoNum type="arabicPeriod"/>
            </a:pPr>
            <a:r>
              <a:rPr lang="en" b="1">
                <a:latin typeface="Times New Roman"/>
                <a:ea typeface="Times New Roman"/>
                <a:cs typeface="Times New Roman"/>
                <a:sym typeface="Times New Roman"/>
              </a:rPr>
              <a:t>Impact of a Letter-Grade Program on Restaurant Sanitary Conditions and Diner Behavior in New York City, Melissa R. Wong, MPH, Wendy McKelvey, PhD, Kazuhiko Ito, PhD, Corinne Schiff, JD, J. Bryan Jacobson, MPH, and Daniel Kass, MSPH, PMID: 25602861</a:t>
            </a:r>
            <a:br>
              <a:rPr lang="en" b="1">
                <a:latin typeface="Times New Roman"/>
                <a:ea typeface="Times New Roman"/>
                <a:cs typeface="Times New Roman"/>
                <a:sym typeface="Times New Roman"/>
              </a:rPr>
            </a:br>
            <a:r>
              <a:rPr lang="en" b="1">
                <a:latin typeface="Times New Roman"/>
                <a:ea typeface="Times New Roman"/>
                <a:cs typeface="Times New Roman"/>
                <a:sym typeface="Times New Roman"/>
              </a:rPr>
              <a:t>https://www.ncbi.nlm.nih.gov/pmc/articles/PMC4330857/pdf/AJPH.2014.302404.pdf</a:t>
            </a:r>
            <a:endParaRPr b="1">
              <a:latin typeface="Times New Roman"/>
              <a:ea typeface="Times New Roman"/>
              <a:cs typeface="Times New Roman"/>
              <a:sym typeface="Times New Roman"/>
            </a:endParaRPr>
          </a:p>
          <a:p>
            <a:pPr marL="0" lvl="0" indent="0" algn="just"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1200"/>
              </a:spcAft>
              <a:buNone/>
            </a:pPr>
            <a:endParaRPr b="1">
              <a:latin typeface="Times New Roman"/>
              <a:ea typeface="Times New Roman"/>
              <a:cs typeface="Times New Roman"/>
              <a:sym typeface="Times New Roman"/>
            </a:endParaRPr>
          </a:p>
        </p:txBody>
      </p:sp>
      <p:sp>
        <p:nvSpPr>
          <p:cNvPr id="299" name="Google Shape;299;p34"/>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5"/>
          <p:cNvSpPr txBox="1">
            <a:spLocks noGrp="1"/>
          </p:cNvSpPr>
          <p:nvPr>
            <p:ph type="title"/>
          </p:nvPr>
        </p:nvSpPr>
        <p:spPr>
          <a:xfrm>
            <a:off x="3185400" y="2114700"/>
            <a:ext cx="27732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THANK YOU</a:t>
            </a:r>
            <a:endParaRPr sz="3200" b="1">
              <a:latin typeface="Times New Roman"/>
              <a:ea typeface="Times New Roman"/>
              <a:cs typeface="Times New Roman"/>
              <a:sym typeface="Times New Roman"/>
            </a:endParaRPr>
          </a:p>
        </p:txBody>
      </p:sp>
      <p:sp>
        <p:nvSpPr>
          <p:cNvPr id="305" name="Google Shape;305;p35"/>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INTRODUCTION </a:t>
            </a:r>
            <a:endParaRPr b="1">
              <a:latin typeface="Times New Roman"/>
              <a:ea typeface="Times New Roman"/>
              <a:cs typeface="Times New Roman"/>
              <a:sym typeface="Times New Roman"/>
            </a:endParaRPr>
          </a:p>
        </p:txBody>
      </p:sp>
      <p:sp>
        <p:nvSpPr>
          <p:cNvPr id="149" name="Google Shape;149;p15"/>
          <p:cNvSpPr txBox="1">
            <a:spLocks noGrp="1"/>
          </p:cNvSpPr>
          <p:nvPr>
            <p:ph type="body" idx="1"/>
          </p:nvPr>
        </p:nvSpPr>
        <p:spPr>
          <a:xfrm>
            <a:off x="1081600" y="1145025"/>
            <a:ext cx="7516300" cy="3604725"/>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FFFF"/>
              </a:buClr>
              <a:buSzPts val="1800"/>
              <a:buFont typeface="Times New Roman"/>
              <a:buChar char="●"/>
            </a:pPr>
            <a:r>
              <a:rPr lang="en" sz="1400" b="1" dirty="0">
                <a:solidFill>
                  <a:srgbClr val="FFFFFF"/>
                </a:solidFill>
                <a:latin typeface="Times New Roman"/>
                <a:ea typeface="Times New Roman"/>
                <a:cs typeface="Times New Roman"/>
                <a:sym typeface="Times New Roman"/>
              </a:rPr>
              <a:t>The Department of Health and Mental Hygiene (DOHMH) conducts a two-step inspection program at restaurants in New York City.</a:t>
            </a:r>
            <a:br>
              <a:rPr lang="en" sz="1400" b="1" dirty="0">
                <a:solidFill>
                  <a:srgbClr val="FFFFFF"/>
                </a:solidFill>
                <a:latin typeface="Times New Roman"/>
                <a:ea typeface="Times New Roman"/>
                <a:cs typeface="Times New Roman"/>
                <a:sym typeface="Times New Roman"/>
              </a:rPr>
            </a:br>
            <a:endParaRPr sz="1400" b="1" dirty="0">
              <a:solidFill>
                <a:srgbClr val="FFFFFF"/>
              </a:solidFill>
              <a:latin typeface="Times New Roman"/>
              <a:ea typeface="Times New Roman"/>
              <a:cs typeface="Times New Roman"/>
              <a:sym typeface="Times New Roman"/>
            </a:endParaRPr>
          </a:p>
          <a:p>
            <a:pPr marL="457200" lvl="0" indent="-336550" rtl="0">
              <a:spcBef>
                <a:spcPts val="0"/>
              </a:spcBef>
              <a:spcAft>
                <a:spcPts val="0"/>
              </a:spcAft>
              <a:buClr>
                <a:srgbClr val="FFFFFF"/>
              </a:buClr>
              <a:buSzPts val="1700"/>
              <a:buFont typeface="Times New Roman"/>
              <a:buChar char="●"/>
            </a:pPr>
            <a:r>
              <a:rPr lang="en" sz="1400" b="1" dirty="0">
                <a:solidFill>
                  <a:srgbClr val="FFFFFF"/>
                </a:solidFill>
                <a:latin typeface="Times New Roman"/>
                <a:ea typeface="Times New Roman"/>
                <a:cs typeface="Times New Roman"/>
                <a:sym typeface="Times New Roman"/>
              </a:rPr>
              <a:t>The following are the sanitary inspection score: </a:t>
            </a:r>
            <a:br>
              <a:rPr lang="en" sz="1400" b="1" dirty="0">
                <a:solidFill>
                  <a:srgbClr val="FFFFFF"/>
                </a:solidFill>
                <a:latin typeface="Times New Roman"/>
                <a:ea typeface="Times New Roman"/>
                <a:cs typeface="Times New Roman"/>
                <a:sym typeface="Times New Roman"/>
              </a:rPr>
            </a:br>
            <a:r>
              <a:rPr lang="en" sz="1400" b="1" dirty="0">
                <a:solidFill>
                  <a:srgbClr val="FFFFFF"/>
                </a:solidFill>
                <a:latin typeface="Times New Roman"/>
                <a:ea typeface="Times New Roman"/>
                <a:cs typeface="Times New Roman"/>
                <a:sym typeface="Times New Roman"/>
              </a:rPr>
              <a:t>Score 0 to 13 points = A; Score 14 to 27 points = B; Score 28 or more points = C</a:t>
            </a:r>
            <a:br>
              <a:rPr lang="en" sz="1400" b="1" dirty="0">
                <a:solidFill>
                  <a:srgbClr val="FFFFFF"/>
                </a:solidFill>
                <a:latin typeface="Times New Roman"/>
                <a:ea typeface="Times New Roman"/>
                <a:cs typeface="Times New Roman"/>
                <a:sym typeface="Times New Roman"/>
              </a:rPr>
            </a:br>
            <a:endParaRPr sz="1400" b="1" dirty="0">
              <a:solidFill>
                <a:srgbClr val="FFFFFF"/>
              </a:solidFill>
              <a:latin typeface="Times New Roman"/>
              <a:ea typeface="Times New Roman"/>
              <a:cs typeface="Times New Roman"/>
              <a:sym typeface="Times New Roman"/>
            </a:endParaRPr>
          </a:p>
          <a:p>
            <a:pPr marL="457200" lvl="0" indent="-323850" rtl="0">
              <a:spcBef>
                <a:spcPts val="0"/>
              </a:spcBef>
              <a:spcAft>
                <a:spcPts val="0"/>
              </a:spcAft>
              <a:buClr>
                <a:srgbClr val="FFFFFF"/>
              </a:buClr>
              <a:buSzPts val="1500"/>
              <a:buFont typeface="Times New Roman"/>
              <a:buChar char="●"/>
            </a:pPr>
            <a:r>
              <a:rPr lang="en" sz="1400" b="1" dirty="0">
                <a:solidFill>
                  <a:srgbClr val="FFFFFF"/>
                </a:solidFill>
                <a:latin typeface="Times New Roman"/>
                <a:ea typeface="Times New Roman"/>
                <a:cs typeface="Times New Roman"/>
                <a:sym typeface="Times New Roman"/>
              </a:rPr>
              <a:t>Any score below grade A leads to a re-inspection in scope of better score. </a:t>
            </a:r>
            <a:br>
              <a:rPr lang="en" sz="1400" b="1" dirty="0">
                <a:solidFill>
                  <a:srgbClr val="FFFFFF"/>
                </a:solidFill>
                <a:latin typeface="Times New Roman"/>
                <a:ea typeface="Times New Roman"/>
                <a:cs typeface="Times New Roman"/>
                <a:sym typeface="Times New Roman"/>
              </a:rPr>
            </a:br>
            <a:endParaRPr sz="1400" b="1" dirty="0">
              <a:solidFill>
                <a:srgbClr val="FFFFFF"/>
              </a:solidFill>
              <a:latin typeface="Times New Roman"/>
              <a:ea typeface="Times New Roman"/>
              <a:cs typeface="Times New Roman"/>
              <a:sym typeface="Times New Roman"/>
            </a:endParaRPr>
          </a:p>
          <a:p>
            <a:pPr marL="457200" lvl="0" indent="-323850" rtl="0">
              <a:spcBef>
                <a:spcPts val="0"/>
              </a:spcBef>
              <a:spcAft>
                <a:spcPts val="0"/>
              </a:spcAft>
              <a:buClr>
                <a:srgbClr val="FFFFFF"/>
              </a:buClr>
              <a:buSzPts val="1500"/>
              <a:buFont typeface="Times New Roman"/>
              <a:buChar char="●"/>
            </a:pPr>
            <a:r>
              <a:rPr lang="en" sz="1400" b="1" dirty="0">
                <a:solidFill>
                  <a:srgbClr val="FFFFFF"/>
                </a:solidFill>
                <a:latin typeface="Times New Roman"/>
                <a:ea typeface="Times New Roman"/>
                <a:cs typeface="Times New Roman"/>
                <a:sym typeface="Times New Roman"/>
              </a:rPr>
              <a:t>If the all the above inspection results are presented to the consumers making it available on search platforms, will this upgrade get people to chance their options of dining. </a:t>
            </a:r>
            <a:br>
              <a:rPr lang="en" sz="1400" b="1" dirty="0">
                <a:solidFill>
                  <a:srgbClr val="FFFFFF"/>
                </a:solidFill>
                <a:latin typeface="Times New Roman"/>
                <a:ea typeface="Times New Roman"/>
                <a:cs typeface="Times New Roman"/>
                <a:sym typeface="Times New Roman"/>
              </a:rPr>
            </a:br>
            <a:endParaRPr lang="en" sz="1400" b="1" dirty="0">
              <a:solidFill>
                <a:srgbClr val="FFFFFF"/>
              </a:solidFill>
              <a:latin typeface="Times New Roman"/>
              <a:ea typeface="Times New Roman"/>
              <a:cs typeface="Times New Roman"/>
              <a:sym typeface="Times New Roman"/>
            </a:endParaRPr>
          </a:p>
          <a:p>
            <a:pPr marL="457200" lvl="0" indent="-323850" rtl="0">
              <a:spcBef>
                <a:spcPts val="0"/>
              </a:spcBef>
              <a:spcAft>
                <a:spcPts val="0"/>
              </a:spcAft>
              <a:buClr>
                <a:srgbClr val="FFFFFF"/>
              </a:buClr>
              <a:buSzPts val="1500"/>
              <a:buFont typeface="Times New Roman"/>
              <a:buChar char="●"/>
            </a:pPr>
            <a:r>
              <a:rPr lang="en" sz="1400" b="1" dirty="0">
                <a:solidFill>
                  <a:srgbClr val="FFFFFF"/>
                </a:solidFill>
                <a:latin typeface="Times New Roman"/>
                <a:ea typeface="Times New Roman"/>
                <a:cs typeface="Times New Roman"/>
                <a:sym typeface="Times New Roman"/>
              </a:rPr>
              <a:t>QUESTION: </a:t>
            </a:r>
            <a:r>
              <a:rPr lang="en" sz="1400" b="1" i="1" dirty="0">
                <a:solidFill>
                  <a:srgbClr val="FFFFFF"/>
                </a:solidFill>
                <a:latin typeface="Times New Roman"/>
                <a:ea typeface="Times New Roman"/>
                <a:cs typeface="Times New Roman"/>
                <a:sym typeface="Times New Roman"/>
              </a:rPr>
              <a:t>SHOULD AN INSPECTION-BASEDRATING SYSTEM FOR THE RESTAURANTS ET PEOPLE TO CHANGE THEIR RESTAURANT SELECTION?</a:t>
            </a:r>
            <a:endParaRPr sz="1400" b="1" i="1" dirty="0">
              <a:solidFill>
                <a:srgbClr val="FFFFFF"/>
              </a:solidFill>
              <a:latin typeface="Times New Roman"/>
              <a:ea typeface="Times New Roman"/>
              <a:cs typeface="Times New Roman"/>
              <a:sym typeface="Times New Roman"/>
            </a:endParaRPr>
          </a:p>
        </p:txBody>
      </p:sp>
      <p:sp>
        <p:nvSpPr>
          <p:cNvPr id="150" name="Google Shape;150;p15"/>
          <p:cNvSpPr txBox="1">
            <a:spLocks noGrp="1"/>
          </p:cNvSpPr>
          <p:nvPr>
            <p:ph type="subTitle" idx="4294967295"/>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ABOUT THE DATA</a:t>
            </a:r>
            <a:endParaRPr b="1">
              <a:latin typeface="Times New Roman"/>
              <a:ea typeface="Times New Roman"/>
              <a:cs typeface="Times New Roman"/>
              <a:sym typeface="Times New Roman"/>
            </a:endParaRPr>
          </a:p>
        </p:txBody>
      </p:sp>
      <p:sp>
        <p:nvSpPr>
          <p:cNvPr id="156" name="Google Shape;156;p16"/>
          <p:cNvSpPr txBox="1">
            <a:spLocks noGrp="1"/>
          </p:cNvSpPr>
          <p:nvPr>
            <p:ph type="body" idx="1"/>
          </p:nvPr>
        </p:nvSpPr>
        <p:spPr>
          <a:xfrm>
            <a:off x="1297500" y="15998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latin typeface="Times New Roman"/>
                <a:ea typeface="Times New Roman"/>
                <a:cs typeface="Times New Roman"/>
                <a:sym typeface="Times New Roman"/>
              </a:rPr>
              <a:t>SOURCE: </a:t>
            </a:r>
            <a:r>
              <a:rPr lang="en" sz="1500" b="1" u="sng" dirty="0">
                <a:solidFill>
                  <a:schemeClr val="hlink"/>
                </a:solidFill>
                <a:latin typeface="Times New Roman"/>
                <a:ea typeface="Times New Roman"/>
                <a:cs typeface="Times New Roman"/>
                <a:sym typeface="Times New Roman"/>
                <a:hlinkClick r:id="rId3"/>
              </a:rPr>
              <a:t>https://data.cityofnewyork.us/Health/DOHMH-New-York-City-Restaurant-Inspection-Results/43nn-pn8j</a:t>
            </a:r>
            <a:endParaRPr sz="1500" b="1" dirty="0">
              <a:latin typeface="Times New Roman"/>
              <a:ea typeface="Times New Roman"/>
              <a:cs typeface="Times New Roman"/>
              <a:sym typeface="Times New Roman"/>
            </a:endParaRPr>
          </a:p>
          <a:p>
            <a:pPr marL="0" lvl="0" indent="0" algn="l" rtl="0">
              <a:spcBef>
                <a:spcPts val="1200"/>
              </a:spcBef>
              <a:spcAft>
                <a:spcPts val="0"/>
              </a:spcAft>
              <a:buNone/>
            </a:pPr>
            <a:r>
              <a:rPr lang="en" sz="1500" b="1" dirty="0">
                <a:latin typeface="Times New Roman"/>
                <a:ea typeface="Times New Roman"/>
                <a:cs typeface="Times New Roman"/>
                <a:sym typeface="Times New Roman"/>
              </a:rPr>
              <a:t>The dataset contains all the information about the inspections held in New York City restaurants and is updated on a daily basis. </a:t>
            </a:r>
            <a:endParaRPr sz="1500" b="1" dirty="0">
              <a:latin typeface="Times New Roman"/>
              <a:ea typeface="Times New Roman"/>
              <a:cs typeface="Times New Roman"/>
              <a:sym typeface="Times New Roman"/>
            </a:endParaRPr>
          </a:p>
          <a:p>
            <a:pPr marL="457200" lvl="0" indent="-323850" algn="l" rtl="0">
              <a:spcBef>
                <a:spcPts val="1200"/>
              </a:spcBef>
              <a:spcAft>
                <a:spcPts val="0"/>
              </a:spcAft>
              <a:buSzPts val="1500"/>
              <a:buFont typeface="Times New Roman"/>
              <a:buChar char="●"/>
            </a:pPr>
            <a:r>
              <a:rPr lang="en" sz="1500" b="1" dirty="0">
                <a:latin typeface="Times New Roman"/>
                <a:ea typeface="Times New Roman"/>
                <a:cs typeface="Times New Roman"/>
                <a:sym typeface="Times New Roman"/>
              </a:rPr>
              <a:t>Number of Rows: 396,077</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Number of Columns: 26</a:t>
            </a:r>
            <a:endParaRPr sz="1500" b="1"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b="1" dirty="0">
                <a:latin typeface="Times New Roman"/>
                <a:ea typeface="Times New Roman"/>
                <a:cs typeface="Times New Roman"/>
                <a:sym typeface="Times New Roman"/>
              </a:rPr>
              <a:t>Provider: Department of Health and Mental Hygiene(DOHMH) </a:t>
            </a:r>
            <a:endParaRPr sz="1500" b="1" dirty="0">
              <a:latin typeface="Times New Roman"/>
              <a:ea typeface="Times New Roman"/>
              <a:cs typeface="Times New Roman"/>
              <a:sym typeface="Times New Roman"/>
            </a:endParaRPr>
          </a:p>
        </p:txBody>
      </p:sp>
      <p:sp>
        <p:nvSpPr>
          <p:cNvPr id="157" name="Google Shape;157;p16"/>
          <p:cNvSpPr txBox="1">
            <a:spLocks noGrp="1"/>
          </p:cNvSpPr>
          <p:nvPr>
            <p:ph type="subTitle" idx="4294967295"/>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BACKGROUND</a:t>
            </a:r>
            <a:endParaRPr b="1">
              <a:latin typeface="Times New Roman"/>
              <a:ea typeface="Times New Roman"/>
              <a:cs typeface="Times New Roman"/>
              <a:sym typeface="Times New Roman"/>
            </a:endParaRPr>
          </a:p>
        </p:txBody>
      </p:sp>
      <p:sp>
        <p:nvSpPr>
          <p:cNvPr id="163" name="Google Shape;163;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Clr>
                <a:srgbClr val="FFFFFF"/>
              </a:buClr>
              <a:buSzPts val="1500"/>
              <a:buFont typeface="Times New Roman"/>
              <a:buChar char="●"/>
            </a:pPr>
            <a:r>
              <a:rPr lang="en" sz="1500" b="1">
                <a:solidFill>
                  <a:srgbClr val="FFFFFF"/>
                </a:solidFill>
                <a:latin typeface="Times New Roman"/>
                <a:ea typeface="Times New Roman"/>
                <a:cs typeface="Times New Roman"/>
                <a:sym typeface="Times New Roman"/>
              </a:rPr>
              <a:t>A positive impact was observed after the grading system of restaurant inspections.</a:t>
            </a:r>
            <a:br>
              <a:rPr lang="en" sz="1500" b="1">
                <a:solidFill>
                  <a:srgbClr val="FFFFFF"/>
                </a:solidFill>
                <a:latin typeface="Times New Roman"/>
                <a:ea typeface="Times New Roman"/>
                <a:cs typeface="Times New Roman"/>
                <a:sym typeface="Times New Roman"/>
              </a:rPr>
            </a:br>
            <a:endParaRPr sz="1500" b="1">
              <a:solidFill>
                <a:srgbClr val="FFFFFF"/>
              </a:solidFill>
              <a:latin typeface="Times New Roman"/>
              <a:ea typeface="Times New Roman"/>
              <a:cs typeface="Times New Roman"/>
              <a:sym typeface="Times New Roman"/>
            </a:endParaRPr>
          </a:p>
          <a:p>
            <a:pPr marL="457200" lvl="0" indent="-323850" algn="just" rtl="0">
              <a:spcBef>
                <a:spcPts val="0"/>
              </a:spcBef>
              <a:spcAft>
                <a:spcPts val="0"/>
              </a:spcAft>
              <a:buClr>
                <a:srgbClr val="FFFFFF"/>
              </a:buClr>
              <a:buSzPts val="1500"/>
              <a:buFont typeface="Times New Roman"/>
              <a:buChar char="●"/>
            </a:pPr>
            <a:r>
              <a:rPr lang="en" sz="1500" b="1">
                <a:solidFill>
                  <a:srgbClr val="FFFFFF"/>
                </a:solidFill>
                <a:latin typeface="Times New Roman"/>
                <a:ea typeface="Times New Roman"/>
                <a:cs typeface="Times New Roman"/>
                <a:sym typeface="Times New Roman"/>
              </a:rPr>
              <a:t>A possible way to include an inspection score on search platforms for people to judge a restaurant not only on the rating system. </a:t>
            </a:r>
            <a:endParaRPr sz="1500" b="1">
              <a:solidFill>
                <a:srgbClr val="FFFFFF"/>
              </a:solidFill>
              <a:latin typeface="Times New Roman"/>
              <a:ea typeface="Times New Roman"/>
              <a:cs typeface="Times New Roman"/>
              <a:sym typeface="Times New Roman"/>
            </a:endParaRPr>
          </a:p>
        </p:txBody>
      </p:sp>
      <p:sp>
        <p:nvSpPr>
          <p:cNvPr id="164" name="Google Shape;164;p17"/>
          <p:cNvSpPr txBox="1">
            <a:spLocks noGrp="1"/>
          </p:cNvSpPr>
          <p:nvPr>
            <p:ph type="subTitle" idx="4294967295"/>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9125" y="3715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APPROACH</a:t>
            </a:r>
            <a:endParaRPr b="1">
              <a:latin typeface="Times New Roman"/>
              <a:ea typeface="Times New Roman"/>
              <a:cs typeface="Times New Roman"/>
              <a:sym typeface="Times New Roman"/>
            </a:endParaRPr>
          </a:p>
        </p:txBody>
      </p:sp>
      <p:sp>
        <p:nvSpPr>
          <p:cNvPr id="170" name="Google Shape;170;p18"/>
          <p:cNvSpPr txBox="1">
            <a:spLocks noGrp="1"/>
          </p:cNvSpPr>
          <p:nvPr>
            <p:ph type="subTitle" idx="4294967295"/>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
        <p:nvSpPr>
          <p:cNvPr id="171" name="Google Shape;171;p18"/>
          <p:cNvSpPr/>
          <p:nvPr/>
        </p:nvSpPr>
        <p:spPr>
          <a:xfrm>
            <a:off x="1130500" y="1427054"/>
            <a:ext cx="1690800" cy="65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a:latin typeface="Times New Roman"/>
                <a:ea typeface="Times New Roman"/>
                <a:cs typeface="Times New Roman"/>
                <a:sym typeface="Times New Roman"/>
              </a:rPr>
              <a:t>NYC_RIR Data</a:t>
            </a:r>
            <a:endParaRPr sz="1200" b="1" i="1">
              <a:latin typeface="Times New Roman"/>
              <a:ea typeface="Times New Roman"/>
              <a:cs typeface="Times New Roman"/>
              <a:sym typeface="Times New Roman"/>
            </a:endParaRPr>
          </a:p>
        </p:txBody>
      </p:sp>
      <p:sp>
        <p:nvSpPr>
          <p:cNvPr id="172" name="Google Shape;172;p18"/>
          <p:cNvSpPr/>
          <p:nvPr/>
        </p:nvSpPr>
        <p:spPr>
          <a:xfrm>
            <a:off x="1130500" y="4013639"/>
            <a:ext cx="1690800" cy="65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a:latin typeface="Times New Roman"/>
                <a:ea typeface="Times New Roman"/>
                <a:cs typeface="Times New Roman"/>
                <a:sym typeface="Times New Roman"/>
              </a:rPr>
              <a:t>Data Cleaning in Python</a:t>
            </a:r>
            <a:endParaRPr sz="1200" b="1" i="1">
              <a:latin typeface="Times New Roman"/>
              <a:ea typeface="Times New Roman"/>
              <a:cs typeface="Times New Roman"/>
              <a:sym typeface="Times New Roman"/>
            </a:endParaRPr>
          </a:p>
        </p:txBody>
      </p:sp>
      <p:sp>
        <p:nvSpPr>
          <p:cNvPr id="173" name="Google Shape;173;p18"/>
          <p:cNvSpPr/>
          <p:nvPr/>
        </p:nvSpPr>
        <p:spPr>
          <a:xfrm>
            <a:off x="3686777" y="4013639"/>
            <a:ext cx="1859100" cy="65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a:latin typeface="Times New Roman"/>
                <a:ea typeface="Times New Roman"/>
                <a:cs typeface="Times New Roman"/>
                <a:sym typeface="Times New Roman"/>
              </a:rPr>
              <a:t>Conducting Descriptive Analysis</a:t>
            </a:r>
            <a:endParaRPr sz="1200" b="1" i="1">
              <a:latin typeface="Times New Roman"/>
              <a:ea typeface="Times New Roman"/>
              <a:cs typeface="Times New Roman"/>
              <a:sym typeface="Times New Roman"/>
            </a:endParaRPr>
          </a:p>
        </p:txBody>
      </p:sp>
      <p:sp>
        <p:nvSpPr>
          <p:cNvPr id="174" name="Google Shape;174;p18"/>
          <p:cNvSpPr/>
          <p:nvPr/>
        </p:nvSpPr>
        <p:spPr>
          <a:xfrm>
            <a:off x="6959373" y="3824242"/>
            <a:ext cx="1943700" cy="10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a:latin typeface="Times New Roman"/>
                <a:ea typeface="Times New Roman"/>
                <a:cs typeface="Times New Roman"/>
                <a:sym typeface="Times New Roman"/>
              </a:rPr>
              <a:t>Conducting Exploratory Data Analysis</a:t>
            </a:r>
            <a:endParaRPr sz="1200" b="1" i="1">
              <a:latin typeface="Times New Roman"/>
              <a:ea typeface="Times New Roman"/>
              <a:cs typeface="Times New Roman"/>
              <a:sym typeface="Times New Roman"/>
            </a:endParaRPr>
          </a:p>
        </p:txBody>
      </p:sp>
      <p:sp>
        <p:nvSpPr>
          <p:cNvPr id="175" name="Google Shape;175;p18"/>
          <p:cNvSpPr/>
          <p:nvPr/>
        </p:nvSpPr>
        <p:spPr>
          <a:xfrm>
            <a:off x="5819623" y="4321551"/>
            <a:ext cx="866100" cy="15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6913625" y="1285600"/>
            <a:ext cx="2035200" cy="110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a:latin typeface="Times New Roman"/>
                <a:ea typeface="Times New Roman"/>
                <a:cs typeface="Times New Roman"/>
                <a:sym typeface="Times New Roman"/>
              </a:rPr>
              <a:t>Using scikit-learn library to perform predictive analytics using regression algorithm. </a:t>
            </a:r>
            <a:endParaRPr sz="1200" b="1" i="1">
              <a:latin typeface="Times New Roman"/>
              <a:ea typeface="Times New Roman"/>
              <a:cs typeface="Times New Roman"/>
              <a:sym typeface="Times New Roman"/>
            </a:endParaRPr>
          </a:p>
        </p:txBody>
      </p:sp>
      <p:sp>
        <p:nvSpPr>
          <p:cNvPr id="177" name="Google Shape;177;p18"/>
          <p:cNvSpPr/>
          <p:nvPr/>
        </p:nvSpPr>
        <p:spPr>
          <a:xfrm rot="10800000">
            <a:off x="1911457" y="2613239"/>
            <a:ext cx="129000" cy="1032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3686769" y="1427054"/>
            <a:ext cx="1690800" cy="65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a:latin typeface="Times New Roman"/>
                <a:ea typeface="Times New Roman"/>
                <a:cs typeface="Times New Roman"/>
                <a:sym typeface="Times New Roman"/>
              </a:rPr>
              <a:t>The end.</a:t>
            </a:r>
            <a:endParaRPr sz="1200" b="1" i="1">
              <a:latin typeface="Times New Roman"/>
              <a:ea typeface="Times New Roman"/>
              <a:cs typeface="Times New Roman"/>
              <a:sym typeface="Times New Roman"/>
            </a:endParaRPr>
          </a:p>
        </p:txBody>
      </p:sp>
      <p:sp>
        <p:nvSpPr>
          <p:cNvPr id="179" name="Google Shape;179;p18"/>
          <p:cNvSpPr/>
          <p:nvPr/>
        </p:nvSpPr>
        <p:spPr>
          <a:xfrm>
            <a:off x="2926104" y="4321538"/>
            <a:ext cx="655800" cy="15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7866625" y="2750870"/>
            <a:ext cx="129000" cy="860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10800000">
            <a:off x="5712557" y="1620409"/>
            <a:ext cx="866100" cy="140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1419725" y="2103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METHODOLOGY &amp; TOOLS</a:t>
            </a:r>
            <a:endParaRPr>
              <a:latin typeface="Times New Roman"/>
              <a:ea typeface="Times New Roman"/>
              <a:cs typeface="Times New Roman"/>
              <a:sym typeface="Times New Roman"/>
            </a:endParaRPr>
          </a:p>
        </p:txBody>
      </p:sp>
      <p:sp>
        <p:nvSpPr>
          <p:cNvPr id="187" name="Google Shape;187;p19"/>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
        <p:nvSpPr>
          <p:cNvPr id="188" name="Google Shape;188;p19"/>
          <p:cNvSpPr txBox="1"/>
          <p:nvPr/>
        </p:nvSpPr>
        <p:spPr>
          <a:xfrm>
            <a:off x="1419725" y="1035375"/>
            <a:ext cx="7230300" cy="34287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lt1"/>
              </a:buClr>
              <a:buSzPts val="1100"/>
              <a:buFont typeface="Times New Roman"/>
              <a:buChar char="●"/>
            </a:pPr>
            <a:r>
              <a:rPr lang="en" sz="1100" b="1">
                <a:solidFill>
                  <a:schemeClr val="lt1"/>
                </a:solidFill>
                <a:latin typeface="Times New Roman"/>
                <a:ea typeface="Times New Roman"/>
                <a:cs typeface="Times New Roman"/>
                <a:sym typeface="Times New Roman"/>
              </a:rPr>
              <a:t>LANGUAGE: </a:t>
            </a:r>
            <a:br>
              <a:rPr lang="en" sz="1100" b="1">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PYTHON</a:t>
            </a:r>
            <a:br>
              <a:rPr lang="en" sz="1100" b="1">
                <a:solidFill>
                  <a:schemeClr val="lt1"/>
                </a:solidFill>
                <a:latin typeface="Times New Roman"/>
                <a:ea typeface="Times New Roman"/>
                <a:cs typeface="Times New Roman"/>
                <a:sym typeface="Times New Roman"/>
              </a:rPr>
            </a:br>
            <a:endParaRPr sz="1100" b="1">
              <a:solidFill>
                <a:schemeClr val="lt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lt1"/>
              </a:buClr>
              <a:buSzPts val="1100"/>
              <a:buFont typeface="Times New Roman"/>
              <a:buChar char="●"/>
            </a:pPr>
            <a:r>
              <a:rPr lang="en" sz="1100" b="1">
                <a:solidFill>
                  <a:schemeClr val="lt1"/>
                </a:solidFill>
                <a:latin typeface="Times New Roman"/>
                <a:ea typeface="Times New Roman"/>
                <a:cs typeface="Times New Roman"/>
                <a:sym typeface="Times New Roman"/>
              </a:rPr>
              <a:t>PYTHON PACKETS: </a:t>
            </a:r>
            <a:br>
              <a:rPr lang="en" sz="1100" b="1">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PANDAS</a:t>
            </a:r>
            <a:br>
              <a:rPr lang="en" sz="1100">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SCIKIT-LEARN</a:t>
            </a:r>
            <a:br>
              <a:rPr lang="en" sz="1100">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NUMPY</a:t>
            </a:r>
            <a:br>
              <a:rPr lang="en" sz="1100">
                <a:solidFill>
                  <a:schemeClr val="lt1"/>
                </a:solidFill>
                <a:latin typeface="Times New Roman"/>
                <a:ea typeface="Times New Roman"/>
                <a:cs typeface="Times New Roman"/>
                <a:sym typeface="Times New Roman"/>
              </a:rPr>
            </a:br>
            <a:endParaRPr sz="1100">
              <a:solidFill>
                <a:schemeClr val="lt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lt1"/>
              </a:buClr>
              <a:buSzPts val="1100"/>
              <a:buFont typeface="Times New Roman"/>
              <a:buChar char="●"/>
            </a:pPr>
            <a:r>
              <a:rPr lang="en" sz="1100" b="1">
                <a:solidFill>
                  <a:schemeClr val="lt1"/>
                </a:solidFill>
                <a:latin typeface="Times New Roman"/>
                <a:ea typeface="Times New Roman"/>
                <a:cs typeface="Times New Roman"/>
                <a:sym typeface="Times New Roman"/>
              </a:rPr>
              <a:t>ALGORITHMS: </a:t>
            </a:r>
            <a:br>
              <a:rPr lang="en" sz="1100" b="1">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DESCRIPTIVE ANALYSIS </a:t>
            </a:r>
            <a:br>
              <a:rPr lang="en" sz="1100">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EXPLORATORY DATA ANALYSIS</a:t>
            </a:r>
            <a:br>
              <a:rPr lang="en" sz="1100">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PREDICTIVE ANALYTICS USING LOGISTIC REGRESSION ALGORITHM</a:t>
            </a:r>
            <a:br>
              <a:rPr lang="en" sz="1100" b="1">
                <a:solidFill>
                  <a:schemeClr val="lt1"/>
                </a:solidFill>
                <a:latin typeface="Times New Roman"/>
                <a:ea typeface="Times New Roman"/>
                <a:cs typeface="Times New Roman"/>
                <a:sym typeface="Times New Roman"/>
              </a:rPr>
            </a:br>
            <a:endParaRPr sz="1100" b="1">
              <a:solidFill>
                <a:schemeClr val="lt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lt1"/>
              </a:buClr>
              <a:buSzPts val="1100"/>
              <a:buFont typeface="Times New Roman"/>
              <a:buChar char="●"/>
            </a:pPr>
            <a:r>
              <a:rPr lang="en" sz="1100" b="1">
                <a:solidFill>
                  <a:schemeClr val="lt1"/>
                </a:solidFill>
                <a:latin typeface="Times New Roman"/>
                <a:ea typeface="Times New Roman"/>
                <a:cs typeface="Times New Roman"/>
                <a:sym typeface="Times New Roman"/>
              </a:rPr>
              <a:t>SOFTWARES: </a:t>
            </a:r>
            <a:br>
              <a:rPr lang="en" sz="1100" b="1">
                <a:solidFill>
                  <a:schemeClr val="lt1"/>
                </a:solidFill>
                <a:latin typeface="Times New Roman"/>
                <a:ea typeface="Times New Roman"/>
                <a:cs typeface="Times New Roman"/>
                <a:sym typeface="Times New Roman"/>
              </a:rPr>
            </a:br>
            <a:r>
              <a:rPr lang="en" sz="1100">
                <a:solidFill>
                  <a:schemeClr val="lt1"/>
                </a:solidFill>
                <a:latin typeface="Times New Roman"/>
                <a:ea typeface="Times New Roman"/>
                <a:cs typeface="Times New Roman"/>
                <a:sym typeface="Times New Roman"/>
              </a:rPr>
              <a:t>JUPYTER NOTEBOOK</a:t>
            </a:r>
            <a:endParaRPr sz="1100">
              <a:solidFill>
                <a:schemeClr val="lt1"/>
              </a:solidFill>
              <a:latin typeface="Times New Roman"/>
              <a:ea typeface="Times New Roman"/>
              <a:cs typeface="Times New Roman"/>
              <a:sym typeface="Times New Roman"/>
            </a:endParaRPr>
          </a:p>
          <a:p>
            <a:pPr marL="0" lvl="0" indent="0" algn="l" rtl="0">
              <a:spcBef>
                <a:spcPts val="1200"/>
              </a:spcBef>
              <a:spcAft>
                <a:spcPts val="0"/>
              </a:spcAft>
              <a:buNone/>
            </a:pPr>
            <a:endParaRPr sz="11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3004950" y="2136450"/>
            <a:ext cx="3134100" cy="87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800" b="1">
                <a:latin typeface="Times New Roman"/>
                <a:ea typeface="Times New Roman"/>
                <a:cs typeface="Times New Roman"/>
                <a:sym typeface="Times New Roman"/>
              </a:rPr>
              <a:t>RESULTS</a:t>
            </a:r>
            <a:endParaRPr sz="4800" b="1">
              <a:latin typeface="Times New Roman"/>
              <a:ea typeface="Times New Roman"/>
              <a:cs typeface="Times New Roman"/>
              <a:sym typeface="Times New Roman"/>
            </a:endParaRPr>
          </a:p>
        </p:txBody>
      </p:sp>
      <p:sp>
        <p:nvSpPr>
          <p:cNvPr id="194" name="Google Shape;194;p20"/>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297500" y="393750"/>
            <a:ext cx="34518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SCORE </a:t>
            </a:r>
            <a:endParaRPr b="1">
              <a:latin typeface="Times New Roman"/>
              <a:ea typeface="Times New Roman"/>
              <a:cs typeface="Times New Roman"/>
              <a:sym typeface="Times New Roman"/>
            </a:endParaRPr>
          </a:p>
        </p:txBody>
      </p:sp>
      <p:pic>
        <p:nvPicPr>
          <p:cNvPr id="200" name="Google Shape;200;p21"/>
          <p:cNvPicPr preferRelativeResize="0"/>
          <p:nvPr/>
        </p:nvPicPr>
        <p:blipFill>
          <a:blip r:embed="rId3">
            <a:alphaModFix/>
          </a:blip>
          <a:stretch>
            <a:fillRect/>
          </a:stretch>
        </p:blipFill>
        <p:spPr>
          <a:xfrm>
            <a:off x="5713800" y="2951062"/>
            <a:ext cx="3451700" cy="2192450"/>
          </a:xfrm>
          <a:prstGeom prst="rect">
            <a:avLst/>
          </a:prstGeom>
          <a:noFill/>
          <a:ln>
            <a:noFill/>
          </a:ln>
        </p:spPr>
      </p:pic>
      <p:pic>
        <p:nvPicPr>
          <p:cNvPr id="201" name="Google Shape;201;p21"/>
          <p:cNvPicPr preferRelativeResize="0"/>
          <p:nvPr/>
        </p:nvPicPr>
        <p:blipFill>
          <a:blip r:embed="rId4">
            <a:alphaModFix/>
          </a:blip>
          <a:stretch>
            <a:fillRect/>
          </a:stretch>
        </p:blipFill>
        <p:spPr>
          <a:xfrm>
            <a:off x="0" y="1912375"/>
            <a:ext cx="5584674" cy="3231125"/>
          </a:xfrm>
          <a:prstGeom prst="rect">
            <a:avLst/>
          </a:prstGeom>
          <a:noFill/>
          <a:ln>
            <a:noFill/>
          </a:ln>
        </p:spPr>
      </p:pic>
      <p:sp>
        <p:nvSpPr>
          <p:cNvPr id="202" name="Google Shape;202;p21"/>
          <p:cNvSpPr txBox="1">
            <a:spLocks noGrp="1"/>
          </p:cNvSpPr>
          <p:nvPr>
            <p:ph type="body" idx="1"/>
          </p:nvPr>
        </p:nvSpPr>
        <p:spPr>
          <a:xfrm>
            <a:off x="7887000" y="0"/>
            <a:ext cx="1257000" cy="48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275"/>
              <a:buNone/>
            </a:pPr>
            <a:r>
              <a:rPr lang="en" sz="925" b="1" i="1">
                <a:latin typeface="Times New Roman"/>
                <a:ea typeface="Times New Roman"/>
                <a:cs typeface="Times New Roman"/>
                <a:sym typeface="Times New Roman"/>
              </a:rPr>
              <a:t>Afreen Azim Shaikh</a:t>
            </a:r>
            <a:br>
              <a:rPr lang="en" sz="925" b="1" i="1">
                <a:latin typeface="Times New Roman"/>
                <a:ea typeface="Times New Roman"/>
                <a:cs typeface="Times New Roman"/>
                <a:sym typeface="Times New Roman"/>
              </a:rPr>
            </a:br>
            <a:r>
              <a:rPr lang="en" sz="925" b="1" i="1">
                <a:latin typeface="Times New Roman"/>
                <a:ea typeface="Times New Roman"/>
                <a:cs typeface="Times New Roman"/>
                <a:sym typeface="Times New Roman"/>
              </a:rPr>
              <a:t>as11152n@pace.edu</a:t>
            </a:r>
            <a:endParaRPr sz="925" b="1" i="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793</Words>
  <Application>Microsoft Macintosh PowerPoint</Application>
  <PresentationFormat>On-screen Show (16:9)</PresentationFormat>
  <Paragraphs>95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Montserrat</vt:lpstr>
      <vt:lpstr>Arial</vt:lpstr>
      <vt:lpstr>Lato</vt:lpstr>
      <vt:lpstr>Focus</vt:lpstr>
      <vt:lpstr>NYC  Restaurant Inspection Results Analysis</vt:lpstr>
      <vt:lpstr>OUTLINE</vt:lpstr>
      <vt:lpstr>INTRODUCTION </vt:lpstr>
      <vt:lpstr>ABOUT THE DATA</vt:lpstr>
      <vt:lpstr>BACKGROUND</vt:lpstr>
      <vt:lpstr>APPROACH</vt:lpstr>
      <vt:lpstr>METHODOLOGY &amp; TOOLS</vt:lpstr>
      <vt:lpstr>RESULTS</vt:lpstr>
      <vt:lpstr>SCORE </vt:lpstr>
      <vt:lpstr>BOROUGHS</vt:lpstr>
      <vt:lpstr>GRADES</vt:lpstr>
      <vt:lpstr>BOROUGHS AND  SCORE</vt:lpstr>
      <vt:lpstr>BOROUGH  AND  GRADE</vt:lpstr>
      <vt:lpstr>SCORE AND GRADES</vt:lpstr>
      <vt:lpstr>GRADE AND CUISINE</vt:lpstr>
      <vt:lpstr>CRITICAL FLAGS</vt:lpstr>
      <vt:lpstr>BOROUGH AND CRITICAL FLAG</vt:lpstr>
      <vt:lpstr>CRITICAL FLAG AND CUISINE</vt:lpstr>
      <vt:lpstr>LOGISTIC REGRESSION TO PREDICT IF THE RESTAURANT WILL HAVE A CRITICAL FLAG OR NOT </vt:lpstr>
      <vt:lpstr>CONFUSION MATRIX AND CLASSIFICATION</vt:lpstr>
      <vt:lpstr>SUMMARY &amp; FUTURE WORK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Restaurant Inspection Results Analysis</dc:title>
  <cp:lastModifiedBy>Madaan, Sashwat</cp:lastModifiedBy>
  <cp:revision>3</cp:revision>
  <dcterms:modified xsi:type="dcterms:W3CDTF">2021-04-29T23:12:06Z</dcterms:modified>
</cp:coreProperties>
</file>