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9144000" cy="6858000"/>
  <p:embeddedFontLst>
    <p:embeddedFont>
      <p:font typeface="Verizon NHG TX"/>
      <p:regular r:id="rId20"/>
      <p:bold r:id="rId21"/>
      <p:italic r:id="rId22"/>
      <p:boldItalic r:id="rId23"/>
    </p:embeddedFont>
    <p:embeddedFont>
      <p:font typeface="Verizon NHG D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1CA325-03AB-479E-94A3-B579AE033560}">
  <a:tblStyle styleId="{9B1CA325-03AB-479E-94A3-B579AE033560}" styleName="Table_0">
    <a:wholeTbl>
      <a:tcTxStyle b="off" i="off">
        <a:font>
          <a:latin typeface="Verizon NHG TX"/>
          <a:ea typeface="Verizon NHG TX"/>
          <a:cs typeface="Verizon NHG TX"/>
        </a:font>
        <a:srgbClr val="333333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rgbClr val="F6F6F6"/>
          </a:solidFill>
        </a:fill>
      </a:tcStyle>
    </a:band1H>
    <a:band2H>
      <a:tcTxStyle/>
      <a:tcStyle>
        <a:fill>
          <a:solidFill>
            <a:srgbClr val="FFFFFF">
              <a:alpha val="0"/>
            </a:srgbClr>
          </a:solidFill>
        </a:fill>
      </a:tcStyle>
    </a:band2H>
    <a:band1V>
      <a:tcTxStyle/>
      <a:tcStyle>
        <a:fill>
          <a:solidFill>
            <a:srgbClr val="F6F6F6"/>
          </a:solidFill>
        </a:fill>
      </a:tcStyle>
    </a:band1V>
    <a:band2V>
      <a:tcTxStyle/>
      <a:tcStyle>
        <a:fill>
          <a:solidFill>
            <a:srgbClr val="FFFFFF">
              <a:alpha val="0"/>
            </a:srgbClr>
          </a:solidFill>
        </a:fill>
      </a:tcStyle>
    </a:band2V>
    <a:lastCol>
      <a:tcTxStyle b="on" i="off">
        <a:font>
          <a:latin typeface="Verizon NHG TX"/>
          <a:ea typeface="Verizon NHG TX"/>
          <a:cs typeface="Verizon NHG TX"/>
        </a:font>
        <a:srgbClr val="000000"/>
      </a:tcTxStyle>
    </a:lastCol>
    <a:firstCol>
      <a:tcTxStyle b="on" i="off">
        <a:font>
          <a:latin typeface="Verizon NHG TX"/>
          <a:ea typeface="Verizon NHG TX"/>
          <a:cs typeface="Verizon NHG TX"/>
        </a:font>
        <a:srgbClr val="000000"/>
      </a:tcTxStyle>
    </a:firstCol>
    <a:lastRow>
      <a:tcTxStyle b="on" i="off">
        <a:font>
          <a:latin typeface="Verizon NHG TX"/>
          <a:ea typeface="Verizon NHG TX"/>
          <a:cs typeface="Verizon NHG TX"/>
        </a:font>
        <a:srgbClr val="000000"/>
      </a:tcTxStyle>
      <a:tcStyle>
        <a:tcBdr>
          <a:top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Verizon NHG TX"/>
          <a:ea typeface="Verizon NHG TX"/>
          <a:cs typeface="Verizon NHG TX"/>
        </a:font>
        <a:srgbClr val="000000"/>
      </a:tcTxStyle>
      <a:tcStyle>
        <a:tcBdr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VerizonNHGTX-regular.fntdata"/><Relationship Id="rId22" Type="http://schemas.openxmlformats.org/officeDocument/2006/relationships/font" Target="fonts/VerizonNHGTX-italic.fntdata"/><Relationship Id="rId21" Type="http://schemas.openxmlformats.org/officeDocument/2006/relationships/font" Target="fonts/VerizonNHGTX-bold.fntdata"/><Relationship Id="rId24" Type="http://schemas.openxmlformats.org/officeDocument/2006/relationships/font" Target="fonts/VerizonNHGDS-regular.fntdata"/><Relationship Id="rId23" Type="http://schemas.openxmlformats.org/officeDocument/2006/relationships/font" Target="fonts/VerizonNHGTX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VerizonNHGDS-italic.fntdata"/><Relationship Id="rId25" Type="http://schemas.openxmlformats.org/officeDocument/2006/relationships/font" Target="fonts/VerizonNHGDS-bold.fntdata"/><Relationship Id="rId27" Type="http://schemas.openxmlformats.org/officeDocument/2006/relationships/font" Target="fonts/VerizonNHGD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508000" y="3257550"/>
            <a:ext cx="8128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:notes"/>
          <p:cNvSpPr txBox="1"/>
          <p:nvPr>
            <p:ph idx="1" type="body"/>
          </p:nvPr>
        </p:nvSpPr>
        <p:spPr>
          <a:xfrm>
            <a:off x="508000" y="3257550"/>
            <a:ext cx="8128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58" name="Google Shape;158;p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Verizon NHG TX"/>
                <a:ea typeface="Verizon NHG TX"/>
                <a:cs typeface="Verizon NHG TX"/>
                <a:sym typeface="Verizon NHG TX"/>
              </a:rPr>
              <a:t>‹#›</a:t>
            </a:fld>
            <a:endParaRPr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31a9cd0cd_0_12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31a9cd0cd_0_12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031a9cd0cd_0_12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552e44e5f_0_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552e44e5f_0_0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0552e44e5f_0_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552e44e5f_0_7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552e44e5f_0_7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0552e44e5f_0_7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31a9cd0cd_0_26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031a9cd0cd_0_26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508000" y="3257550"/>
            <a:ext cx="81280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f89f6ca8_0_1708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e1f89f6ca8_0_1708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f89f6ca8_0_240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e1f89f6ca8_0_2409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e1f89f6ca8_0_2409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1f89f6ca8_0_2156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1f89f6ca8_0_2156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e1f89f6ca8_0_2156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31a9cd0cd_0_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31a9cd0cd_0_0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031a9cd0cd_0_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1f89f6ca8_0_194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e1f89f6ca8_0_1940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e1f89f6ca8_0_194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1f89f6ca8_0_1960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e1f89f6ca8_0_196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1f89f6ca8_0_3755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e1f89f6ca8_0_3755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e1f89f6ca8_0_3755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 Cover">
  <p:cSld name="Cover slide - wh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457200" y="463073"/>
            <a:ext cx="6271846" cy="17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izon NHG DS"/>
              <a:buNone/>
              <a:defRPr b="1" i="0" sz="6000"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TX"/>
              <a:buNone/>
              <a:defRPr b="0" i="0" sz="24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TX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44181" y="4572318"/>
            <a:ext cx="8513093" cy="5711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40137" y="3106187"/>
            <a:ext cx="1981180" cy="2137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Three Column Text and Photos">
  <p:cSld name="Three Column Text and Photo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6119213" y="3032360"/>
            <a:ext cx="25677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3288207" y="3032360"/>
            <a:ext cx="25677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3" type="body"/>
          </p:nvPr>
        </p:nvSpPr>
        <p:spPr>
          <a:xfrm>
            <a:off x="457200" y="3032360"/>
            <a:ext cx="25677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9" name="Google Shape;69;p11"/>
          <p:cNvSpPr/>
          <p:nvPr>
            <p:ph idx="4" type="pic"/>
          </p:nvPr>
        </p:nvSpPr>
        <p:spPr>
          <a:xfrm>
            <a:off x="457200" y="1352550"/>
            <a:ext cx="25677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70" name="Google Shape;70;p11"/>
          <p:cNvSpPr/>
          <p:nvPr>
            <p:ph idx="5" type="pic"/>
          </p:nvPr>
        </p:nvSpPr>
        <p:spPr>
          <a:xfrm>
            <a:off x="3288206" y="1352550"/>
            <a:ext cx="25677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71" name="Google Shape;71;p11"/>
          <p:cNvSpPr/>
          <p:nvPr>
            <p:ph idx="6" type="pic"/>
          </p:nvPr>
        </p:nvSpPr>
        <p:spPr>
          <a:xfrm>
            <a:off x="6119213" y="1352550"/>
            <a:ext cx="25677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Four Column Text and Photos">
  <p:cSld name="Four Column Text and Photo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12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4701228" y="3032360"/>
            <a:ext cx="18699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2" type="body"/>
          </p:nvPr>
        </p:nvSpPr>
        <p:spPr>
          <a:xfrm>
            <a:off x="2572863" y="3032360"/>
            <a:ext cx="18699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3" type="body"/>
          </p:nvPr>
        </p:nvSpPr>
        <p:spPr>
          <a:xfrm>
            <a:off x="457200" y="3032360"/>
            <a:ext cx="18699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79" name="Google Shape;79;p12"/>
          <p:cNvSpPr/>
          <p:nvPr>
            <p:ph idx="4" type="pic"/>
          </p:nvPr>
        </p:nvSpPr>
        <p:spPr>
          <a:xfrm>
            <a:off x="457200" y="1352550"/>
            <a:ext cx="18699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80" name="Google Shape;80;p12"/>
          <p:cNvSpPr/>
          <p:nvPr>
            <p:ph idx="5" type="pic"/>
          </p:nvPr>
        </p:nvSpPr>
        <p:spPr>
          <a:xfrm>
            <a:off x="2572862" y="1352550"/>
            <a:ext cx="18699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81" name="Google Shape;81;p12"/>
          <p:cNvSpPr/>
          <p:nvPr>
            <p:ph idx="6" type="pic"/>
          </p:nvPr>
        </p:nvSpPr>
        <p:spPr>
          <a:xfrm>
            <a:off x="4701228" y="1352550"/>
            <a:ext cx="18699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7" type="body"/>
          </p:nvPr>
        </p:nvSpPr>
        <p:spPr>
          <a:xfrm>
            <a:off x="6816891" y="3032360"/>
            <a:ext cx="18699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84" name="Google Shape;84;p12"/>
          <p:cNvSpPr/>
          <p:nvPr>
            <p:ph idx="8" type="pic"/>
          </p:nvPr>
        </p:nvSpPr>
        <p:spPr>
          <a:xfrm>
            <a:off x="6816891" y="1352550"/>
            <a:ext cx="18699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No Overline">
  <p:cSld name="Complex Char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457200" y="2476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457200" y="590550"/>
            <a:ext cx="8229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 Statement">
  <p:cSld name="Statem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199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izon NHG DS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Statement - Reverse">
  <p:cSld name="Statement - Reverse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izon NHG DS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108488" y="4531602"/>
            <a:ext cx="2588100" cy="57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012342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014" y="4573128"/>
            <a:ext cx="402029" cy="43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 Statement Photo Bg">
  <p:cSld name="Statement Photo Bg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4572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izon NHG DS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1012342" y="4612166"/>
            <a:ext cx="7124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014" y="4573128"/>
            <a:ext cx="402029" cy="43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Statement Photo Bg - Reverse">
  <p:cSld name="Statement Photo Bg - Reverse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0" lIns="0" spcFirstLastPara="1" rIns="0" wrap="square" tIns="4572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izon NHG DS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1012342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014" y="4573128"/>
            <a:ext cx="402029" cy="43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Statement - Red">
  <p:cSld name="Statement - Red">
    <p:bg>
      <p:bgPr>
        <a:solidFill>
          <a:schemeClr val="accen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457199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izon NHG DS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014" y="4573128"/>
            <a:ext cx="402022" cy="43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 Q&amp;A">
  <p:cSld name="Q&amp;A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50" y="6350"/>
            <a:ext cx="9131298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1012342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014" y="4573128"/>
            <a:ext cx="402029" cy="43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 Appendix">
  <p:cSld name="Appendix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50" y="6350"/>
            <a:ext cx="9131298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08488" y="4531602"/>
            <a:ext cx="2588100" cy="57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012342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014" y="4573128"/>
            <a:ext cx="402029" cy="43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Cover - Reverse">
  <p:cSld name="Cover slide - wht_1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457200" y="463073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Verizon NHG DS"/>
              <a:buNone/>
              <a:defRPr b="1" i="0" sz="60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izon NHG TX"/>
              <a:buNone/>
              <a:defRPr b="0" i="0" sz="24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izon NHG TX"/>
              <a:buNone/>
              <a:defRPr b="1" sz="2000">
                <a:solidFill>
                  <a:schemeClr val="lt1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40137" y="3106187"/>
            <a:ext cx="1981181" cy="2137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Purpose">
  <p:cSld name="Purpose-Positiv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09112" y="1596165"/>
            <a:ext cx="2725775" cy="19511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Purpose - Reverse">
  <p:cSld name="Purpose-Reverse"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9112" y="1596165"/>
            <a:ext cx="2725775" cy="1951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 Forward Together">
  <p:cSld name="ForwardTogether-Positiv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9088" y="585113"/>
            <a:ext cx="5565824" cy="3973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 Forward Together - Reverse">
  <p:cSld name="ForwardTogether-Reverse"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9088" y="585113"/>
            <a:ext cx="5565824" cy="3973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 #ForwardTogether">
  <p:cSld name="#ForwardTogether-Positiv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9775" y="2094675"/>
            <a:ext cx="5324452" cy="9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 #ForwardTogether - Reverse">
  <p:cSld name="#ForwardTogether-Reverse"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09775" y="2094675"/>
            <a:ext cx="5324452" cy="9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 Sign Off">
  <p:cSld name="Sign Off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27947" y="1884811"/>
            <a:ext cx="3344138" cy="123956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 Sign Off - Reverse">
  <p:cSld name="Sign Off - Reverse"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27947" y="1884811"/>
            <a:ext cx="3344138" cy="123956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 External Sign Off">
  <p:cSld name="External Sign Off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7125" y="72650"/>
            <a:ext cx="4729752" cy="49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 External Sign Off - Reverse">
  <p:cSld name="External Sign Off - Reverse"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154" name="Google Shape;15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7125" y="72650"/>
            <a:ext cx="4729752" cy="49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External Cover">
  <p:cSld name="Cover slide - wht_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457200" y="463073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izon NHG DS"/>
              <a:buNone/>
              <a:defRPr b="1" i="0" sz="6000"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TX"/>
              <a:buNone/>
              <a:defRPr b="0" i="0" sz="24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TX"/>
              <a:buNone/>
              <a:defRPr b="1" sz="2000">
                <a:solidFill>
                  <a:schemeClr val="dk1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1886" y="4584645"/>
            <a:ext cx="1123624" cy="421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External Cover - Reverse">
  <p:cSld name="Cover slide - wht_1_1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ctrTitle"/>
          </p:nvPr>
        </p:nvSpPr>
        <p:spPr>
          <a:xfrm>
            <a:off x="457200" y="463073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Verizon NHG DS"/>
              <a:buNone/>
              <a:defRPr b="1" i="0" sz="60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izon NHG TX"/>
              <a:buNone/>
              <a:defRPr b="0" i="0" sz="24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izon NHG TX"/>
              <a:buNone/>
              <a:defRPr b="1" sz="2000">
                <a:solidFill>
                  <a:schemeClr val="lt1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1886" y="4584645"/>
            <a:ext cx="1123624" cy="421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Section Header">
  <p:cSld name="Section Header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57200" y="594359"/>
            <a:ext cx="70866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izon NHG DS"/>
              <a:buNone/>
              <a:defRPr b="1" sz="40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2057400"/>
            <a:ext cx="70866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izon NHG TX"/>
              <a:buNone/>
              <a:defRPr b="0" i="0" sz="18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izon NHG TX"/>
              <a:buNone/>
              <a:defRPr b="0" i="0" sz="18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0" i="0" sz="18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b="0" i="0" sz="18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b="0" i="0" sz="18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1012342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 Agenda">
  <p:cSld name="Agenda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594360"/>
            <a:ext cx="70866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D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352550"/>
            <a:ext cx="7086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izon NHG DS"/>
              <a:buAutoNum type="arabicPeriod"/>
              <a:defRPr sz="160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 Agenda - Reverse">
  <p:cSld name="Agenda - Reverse">
    <p:bg>
      <p:bgPr>
        <a:solidFill>
          <a:schemeClr val="dk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457200" y="594360"/>
            <a:ext cx="70866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izon NHG DS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457200" y="1352550"/>
            <a:ext cx="7086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izon NHG DS"/>
              <a:buAutoNum type="arabicPeriod"/>
              <a:defRPr sz="16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izon NHG TX"/>
              <a:buNone/>
              <a:defRPr>
                <a:solidFill>
                  <a:schemeClr val="lt1"/>
                </a:solidFill>
              </a:defRPr>
            </a:lvl2pPr>
            <a:lvl3pPr indent="-3048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8"/>
          <p:cNvSpPr txBox="1"/>
          <p:nvPr/>
        </p:nvSpPr>
        <p:spPr>
          <a:xfrm>
            <a:off x="1012342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 Title and Content">
  <p:cSld name="Title and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" type="body"/>
          </p:nvPr>
        </p:nvSpPr>
        <p:spPr>
          <a:xfrm>
            <a:off x="457200" y="1352550"/>
            <a:ext cx="7086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" name="Google Shape;55;p9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 Title and 2 Column Content">
  <p:cSld name="Title and 2 Column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10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57201" y="1352550"/>
            <a:ext cx="4017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4668982" y="1352550"/>
            <a:ext cx="4017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DS"/>
              <a:buNone/>
              <a:defRPr b="1" i="0" sz="20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352550"/>
            <a:ext cx="7086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1009752" y="4612166"/>
            <a:ext cx="7124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 u="none" cap="none" strike="noStrike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2014" y="4573128"/>
            <a:ext cx="402026" cy="43384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88">
          <p15:clr>
            <a:srgbClr val="F26B43"/>
          </p15:clr>
        </p15:guide>
        <p15:guide id="2" pos="288">
          <p15:clr>
            <a:srgbClr val="F26B43"/>
          </p15:clr>
        </p15:guide>
        <p15:guide id="3" pos="5472">
          <p15:clr>
            <a:srgbClr val="F26B43"/>
          </p15:clr>
        </p15:guide>
        <p15:guide id="4" pos="4752">
          <p15:clr>
            <a:srgbClr val="F26B43"/>
          </p15:clr>
        </p15:guide>
        <p15:guide id="5" orient="horz" pos="852">
          <p15:clr>
            <a:srgbClr val="F26B43"/>
          </p15:clr>
        </p15:guide>
        <p15:guide id="6" orient="horz" pos="2964">
          <p15:clr>
            <a:srgbClr val="F26B43"/>
          </p15:clr>
        </p15:guide>
        <p15:guide id="7" pos="2880">
          <p15:clr>
            <a:srgbClr val="F26B43"/>
          </p15:clr>
        </p15:guide>
        <p15:guide id="8" orient="horz" pos="372">
          <p15:clr>
            <a:srgbClr val="F26B43"/>
          </p15:clr>
        </p15:guide>
        <p15:guide id="9" orient="horz" pos="3084">
          <p15:clr>
            <a:srgbClr val="F26B43"/>
          </p15:clr>
        </p15:guide>
        <p15:guide id="10" orient="horz" pos="2796">
          <p15:clr>
            <a:srgbClr val="F26B43"/>
          </p15:clr>
        </p15:guide>
        <p15:guide id="11" pos="840">
          <p15:clr>
            <a:srgbClr val="F26B43"/>
          </p15:clr>
        </p15:guide>
        <p15:guide id="12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ctrTitle"/>
          </p:nvPr>
        </p:nvSpPr>
        <p:spPr>
          <a:xfrm>
            <a:off x="457200" y="459900"/>
            <a:ext cx="800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izon NHG DS"/>
              <a:buNone/>
            </a:pPr>
            <a:r>
              <a:rPr lang="en-US"/>
              <a:t>2021 Pre-Hackathon </a:t>
            </a:r>
            <a:endParaRPr/>
          </a:p>
        </p:txBody>
      </p:sp>
      <p:sp>
        <p:nvSpPr>
          <p:cNvPr id="161" name="Google Shape;161;p31"/>
          <p:cNvSpPr txBox="1"/>
          <p:nvPr/>
        </p:nvSpPr>
        <p:spPr>
          <a:xfrm>
            <a:off x="457200" y="4543050"/>
            <a:ext cx="13086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izon NHG DS"/>
              <a:buNone/>
            </a:pPr>
            <a:r>
              <a:rPr b="1" lang="en-US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December 2021</a:t>
            </a:r>
            <a:endParaRPr b="0" i="0" sz="1600" u="none" cap="none" strike="noStrike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40"/>
          <p:cNvSpPr txBox="1"/>
          <p:nvPr>
            <p:ph type="title"/>
          </p:nvPr>
        </p:nvSpPr>
        <p:spPr>
          <a:xfrm>
            <a:off x="457200" y="247650"/>
            <a:ext cx="70866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Stretch</a:t>
            </a:r>
            <a:r>
              <a:rPr lang="en-US"/>
              <a:t> Goals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457200" y="590550"/>
            <a:ext cx="8229600" cy="38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-US" sz="1400"/>
              <a:t>As a user, I want to be able to text back “COMPLETE” to remove the task reminder text.</a:t>
            </a:r>
            <a:endParaRPr b="0"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-US" sz="1400"/>
              <a:t>As a user, I want to be able to have prioritized tasks.</a:t>
            </a:r>
            <a:endParaRPr b="0"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-US" sz="1400"/>
              <a:t>Have reminder pop up during presentation.</a:t>
            </a:r>
            <a:endParaRPr b="0"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-US" sz="1400"/>
              <a:t>As a user ,I want to be able snooze the task.</a:t>
            </a:r>
            <a:endParaRPr b="0"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-US" sz="1400"/>
              <a:t>As a user ,I want to be able to view historical views of completed tasks.</a:t>
            </a:r>
            <a:endParaRPr b="0" sz="14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41"/>
          <p:cNvSpPr txBox="1"/>
          <p:nvPr>
            <p:ph type="title"/>
          </p:nvPr>
        </p:nvSpPr>
        <p:spPr>
          <a:xfrm>
            <a:off x="457200" y="247650"/>
            <a:ext cx="70866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457200" y="590550"/>
            <a:ext cx="8229600" cy="38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42"/>
          <p:cNvSpPr txBox="1"/>
          <p:nvPr>
            <p:ph type="title"/>
          </p:nvPr>
        </p:nvSpPr>
        <p:spPr>
          <a:xfrm>
            <a:off x="457200" y="247650"/>
            <a:ext cx="70866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457200" y="590550"/>
            <a:ext cx="8229600" cy="38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ctrTitle"/>
          </p:nvPr>
        </p:nvSpPr>
        <p:spPr>
          <a:xfrm>
            <a:off x="457200" y="459908"/>
            <a:ext cx="7687056" cy="1479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izon NHG DS"/>
              <a:buNone/>
            </a:pPr>
            <a:r>
              <a:rPr lang="en-US"/>
              <a:t>Task Reminder App</a:t>
            </a:r>
            <a:endParaRPr/>
          </a:p>
        </p:txBody>
      </p:sp>
      <p:sp>
        <p:nvSpPr>
          <p:cNvPr id="167" name="Google Shape;167;p32"/>
          <p:cNvSpPr txBox="1"/>
          <p:nvPr/>
        </p:nvSpPr>
        <p:spPr>
          <a:xfrm>
            <a:off x="457199" y="2493115"/>
            <a:ext cx="5222631" cy="883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</a:pPr>
            <a:r>
              <a:rPr b="1" lang="en-US" sz="24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Twilio Tech Titans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izon NHG TX"/>
              <a:buNone/>
            </a:pPr>
            <a:r>
              <a:t/>
            </a:r>
            <a:endParaRPr b="0" i="0" sz="1600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izon NHG DS"/>
              <a:buNone/>
            </a:pPr>
            <a:r>
              <a:rPr lang="en-US" sz="16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Saleem ,Afreen ,Judith,Mushfika ,Ricardo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izon NHG DS"/>
              <a:buNone/>
            </a:pPr>
            <a:r>
              <a:rPr lang="en-US" sz="16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December 2 ,2021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457200" y="594360"/>
            <a:ext cx="70866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DS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173" name="Google Shape;173;p33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4" name="Google Shape;174;p33"/>
          <p:cNvGraphicFramePr/>
          <p:nvPr/>
        </p:nvGraphicFramePr>
        <p:xfrm>
          <a:off x="457200" y="148695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{9B1CA325-03AB-479E-94A3-B579AE033560}</a:tableStyleId>
              </a:tblPr>
              <a:tblGrid>
                <a:gridCol w="382900"/>
                <a:gridCol w="2155950"/>
                <a:gridCol w="2155950"/>
                <a:gridCol w="872825"/>
                <a:gridCol w="872825"/>
              </a:tblGrid>
              <a:tr h="31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izon NHG TX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1.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izon NHG TX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Introduction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izon NHG TX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.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izon NHG TX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Wireframe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izon NHG TX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izon NHG TX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.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izon NHG TX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Technologies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izon NHG TX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izon NHG TX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.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izon NHG TX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Potential Problem Statement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izon NHG TX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izon NHG TX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.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izon NHG TX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User Stories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izon NHG TX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izon NHG TX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.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izon NHG TX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Stretch Goals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izon NHG TX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izon NHG TX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izon NHG TX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izon NHG TX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457200" y="594347"/>
            <a:ext cx="7086600" cy="27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Verizon NHG DS"/>
              <a:buNone/>
            </a:pPr>
            <a:r>
              <a:rPr lang="en-US">
                <a:solidFill>
                  <a:schemeClr val="accent1"/>
                </a:solidFill>
              </a:rPr>
              <a:t>“A Challenge is not an obstacle,but rather a reminder of a task to be completed ,or a dream to be achieved</a:t>
            </a:r>
            <a:r>
              <a:rPr lang="en-US">
                <a:solidFill>
                  <a:schemeClr val="accent1"/>
                </a:solidFill>
              </a:rPr>
              <a:t>.”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Verizon NHG DS"/>
              <a:buNone/>
            </a:pPr>
            <a:r>
              <a:rPr lang="en-US" sz="3100"/>
              <a:t>-</a:t>
            </a:r>
            <a:r>
              <a:rPr lang="en-US" sz="2000"/>
              <a:t>Chaker Khazaal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Verizon NHG DS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Verizon NHG DS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1" name="Google Shape;181;p34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457200" y="1352550"/>
            <a:ext cx="3848100" cy="30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</a:pPr>
            <a:r>
              <a:rPr lang="en-US" sz="1300">
                <a:latin typeface="Verizon NHG DS"/>
                <a:ea typeface="Verizon NHG DS"/>
                <a:cs typeface="Verizon NHG DS"/>
                <a:sym typeface="Verizon NHG DS"/>
              </a:rPr>
              <a:t>Building an  app to remind you to do tasks</a:t>
            </a:r>
            <a:r>
              <a:rPr lang="en-US"/>
              <a:t>. </a:t>
            </a:r>
            <a:endParaRPr/>
          </a:p>
          <a:p>
            <a:pPr indent="0" lvl="1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</a:pPr>
            <a:r>
              <a:rPr lang="en-US" sz="13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task reminder app that sends text notifications with Twilio to keep users on task with project timelines.</a:t>
            </a:r>
            <a:r>
              <a:rPr lang="en-US" sz="1250">
                <a:latin typeface="Arial"/>
                <a:ea typeface="Arial"/>
                <a:cs typeface="Arial"/>
                <a:sym typeface="Arial"/>
              </a:rPr>
              <a:t>Integrate Twilio into a planner to send text and email reminders for upcoming tasks.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</a:pPr>
            <a:r>
              <a:t/>
            </a:r>
            <a:endParaRPr/>
          </a:p>
          <a:p>
            <a:pPr indent="-230187" lvl="2" marL="230187" rtl="0" algn="l">
              <a:spcBef>
                <a:spcPts val="60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Submitting Timesheet</a:t>
            </a:r>
            <a:endParaRPr/>
          </a:p>
          <a:p>
            <a:pPr indent="-230187" lvl="2" marL="230187" rtl="0" algn="l">
              <a:spcBef>
                <a:spcPts val="60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Workout Reminders</a:t>
            </a:r>
            <a:endParaRPr/>
          </a:p>
          <a:p>
            <a:pPr indent="-230187" lvl="2" marL="230187" rtl="0" algn="l">
              <a:spcBef>
                <a:spcPts val="60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Meeting Reminders</a:t>
            </a:r>
            <a:endParaRPr/>
          </a:p>
          <a:p>
            <a:pPr indent="0" lvl="0" marL="455612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9225" lvl="3" marL="45561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5"/>
          <p:cNvSpPr txBox="1"/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DS"/>
              <a:buNone/>
            </a:pPr>
            <a:r>
              <a:rPr lang="en-US"/>
              <a:t>Introduction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4572000" y="407119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None/>
            </a:pPr>
            <a:r>
              <a:rPr b="0" lang="en-US" sz="700"/>
              <a:t>Life is full of tasks.</a:t>
            </a:r>
            <a:endParaRPr b="0" sz="700"/>
          </a:p>
        </p:txBody>
      </p:sp>
      <p:pic>
        <p:nvPicPr>
          <p:cNvPr id="191" name="Google Shape;191;p35"/>
          <p:cNvPicPr preferRelativeResize="0"/>
          <p:nvPr/>
        </p:nvPicPr>
        <p:blipFill rotWithShape="1">
          <a:blip r:embed="rId3">
            <a:alphaModFix/>
          </a:blip>
          <a:srcRect b="0" l="6605" r="6596" t="0"/>
          <a:stretch/>
        </p:blipFill>
        <p:spPr>
          <a:xfrm>
            <a:off x="4572000" y="1352550"/>
            <a:ext cx="4114801" cy="26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36"/>
          <p:cNvSpPr txBox="1"/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Wireframe</a:t>
            </a:r>
            <a:endParaRPr/>
          </a:p>
        </p:txBody>
      </p:sp>
      <p:sp>
        <p:nvSpPr>
          <p:cNvPr id="199" name="Google Shape;199;p36"/>
          <p:cNvSpPr txBox="1"/>
          <p:nvPr>
            <p:ph idx="2" type="body"/>
          </p:nvPr>
        </p:nvSpPr>
        <p:spPr>
          <a:xfrm>
            <a:off x="598800" y="1205275"/>
            <a:ext cx="8088000" cy="32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00" y="1181700"/>
            <a:ext cx="8037675" cy="32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6119213" y="3032360"/>
            <a:ext cx="25677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</a:pPr>
            <a:r>
              <a:rPr lang="en-US"/>
              <a:t>Back End-Spring Boot Java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</a:pPr>
            <a:r>
              <a:rPr lang="en-US"/>
              <a:t>No ubique graecis ponderum sea, vis quando altera lobortis at.</a:t>
            </a:r>
            <a:endParaRPr/>
          </a:p>
        </p:txBody>
      </p:sp>
      <p:sp>
        <p:nvSpPr>
          <p:cNvPr id="208" name="Google Shape;208;p37"/>
          <p:cNvSpPr txBox="1"/>
          <p:nvPr>
            <p:ph idx="2" type="body"/>
          </p:nvPr>
        </p:nvSpPr>
        <p:spPr>
          <a:xfrm>
            <a:off x="3288207" y="3032360"/>
            <a:ext cx="25677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</a:pPr>
            <a:r>
              <a:rPr lang="en-US"/>
              <a:t>Twilio App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</a:pPr>
            <a:r>
              <a:rPr lang="en-US"/>
              <a:t>No ubique graecis ponderum sea, vis quando altera lobortis at.</a:t>
            </a:r>
            <a:endParaRPr/>
          </a:p>
        </p:txBody>
      </p:sp>
      <p:sp>
        <p:nvSpPr>
          <p:cNvPr id="209" name="Google Shape;209;p37"/>
          <p:cNvSpPr txBox="1"/>
          <p:nvPr>
            <p:ph idx="3" type="body"/>
          </p:nvPr>
        </p:nvSpPr>
        <p:spPr>
          <a:xfrm>
            <a:off x="457200" y="3032360"/>
            <a:ext cx="25677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</a:pPr>
            <a:r>
              <a:rPr lang="en-US"/>
              <a:t>Front End -React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</a:pPr>
            <a:r>
              <a:rPr lang="en-US"/>
              <a:t>No ubique graecis ponderum sea, vis quando altera lobortis at.</a:t>
            </a:r>
            <a:endParaRPr/>
          </a:p>
        </p:txBody>
      </p:sp>
      <p:sp>
        <p:nvSpPr>
          <p:cNvPr id="210" name="Google Shape;210;p37"/>
          <p:cNvSpPr txBox="1"/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DS"/>
              <a:buNone/>
            </a:pPr>
            <a:r>
              <a:rPr lang="en-US"/>
              <a:t>Technologies</a:t>
            </a:r>
            <a:br>
              <a:rPr lang="en-US"/>
            </a:br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 rotWithShape="1">
          <a:blip r:embed="rId3">
            <a:alphaModFix/>
          </a:blip>
          <a:srcRect b="19018" l="0" r="0" t="19012"/>
          <a:stretch/>
        </p:blipFill>
        <p:spPr>
          <a:xfrm>
            <a:off x="457175" y="1235637"/>
            <a:ext cx="2567700" cy="1708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7"/>
          <p:cNvPicPr preferRelativeResize="0"/>
          <p:nvPr/>
        </p:nvPicPr>
        <p:blipFill rotWithShape="1">
          <a:blip r:embed="rId4">
            <a:alphaModFix/>
          </a:blip>
          <a:srcRect b="0" l="5052" r="5052" t="0"/>
          <a:stretch/>
        </p:blipFill>
        <p:spPr>
          <a:xfrm>
            <a:off x="3288200" y="1266337"/>
            <a:ext cx="2567701" cy="167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7"/>
          <p:cNvPicPr preferRelativeResize="0"/>
          <p:nvPr/>
        </p:nvPicPr>
        <p:blipFill rotWithShape="1">
          <a:blip r:embed="rId5">
            <a:alphaModFix/>
          </a:blip>
          <a:srcRect b="20293" l="0" r="0" t="20299"/>
          <a:stretch/>
        </p:blipFill>
        <p:spPr>
          <a:xfrm>
            <a:off x="6119225" y="1266350"/>
            <a:ext cx="2678475" cy="16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457200" y="590550"/>
            <a:ext cx="8229600" cy="38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-US" sz="1400"/>
              <a:t>As a user working on a project, I would like to know when to start my next task so I can hit project milestones.</a:t>
            </a:r>
            <a:endParaRPr b="0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</p:txBody>
      </p:sp>
      <p:sp>
        <p:nvSpPr>
          <p:cNvPr id="219" name="Google Shape;219;p38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38"/>
          <p:cNvSpPr txBox="1"/>
          <p:nvPr>
            <p:ph type="title"/>
          </p:nvPr>
        </p:nvSpPr>
        <p:spPr>
          <a:xfrm>
            <a:off x="457200" y="2476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DS"/>
              <a:buNone/>
            </a:pPr>
            <a:r>
              <a:rPr lang="en-US"/>
              <a:t>Problem Statement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39"/>
          <p:cNvSpPr txBox="1"/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DS"/>
              <a:buNone/>
            </a:pPr>
            <a:r>
              <a:rPr lang="en-US"/>
              <a:t>User Stories</a:t>
            </a:r>
            <a:br>
              <a:rPr lang="en-US"/>
            </a:br>
            <a:endParaRPr/>
          </a:p>
        </p:txBody>
      </p:sp>
      <p:sp>
        <p:nvSpPr>
          <p:cNvPr id="228" name="Google Shape;228;p39"/>
          <p:cNvSpPr txBox="1"/>
          <p:nvPr/>
        </p:nvSpPr>
        <p:spPr>
          <a:xfrm>
            <a:off x="1219200" y="1616149"/>
            <a:ext cx="63246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izon NHG TX"/>
              <a:buNone/>
            </a:pPr>
            <a:r>
              <a:rPr lang="en-US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As a user, I want to be able to create a task reminder with a title, description, and time</a:t>
            </a:r>
            <a:r>
              <a:rPr b="0" i="0" lang="en-US" sz="14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izon NHG TX"/>
              <a:buNone/>
            </a:pPr>
            <a:r>
              <a:rPr lang="en-US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As a user, I want to receive a text notification about my task at the correct time</a:t>
            </a:r>
            <a:r>
              <a:rPr b="0" i="0" lang="en-US" sz="14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izon NHG TX"/>
              <a:buNone/>
            </a:pPr>
            <a:r>
              <a:rPr b="0" i="0" lang="en-US" sz="14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As a user ,I want to be delete the task when completed.</a:t>
            </a:r>
            <a:endParaRPr/>
          </a:p>
        </p:txBody>
      </p:sp>
      <p:sp>
        <p:nvSpPr>
          <p:cNvPr id="229" name="Google Shape;229;p39"/>
          <p:cNvSpPr txBox="1"/>
          <p:nvPr/>
        </p:nvSpPr>
        <p:spPr>
          <a:xfrm>
            <a:off x="457200" y="1289797"/>
            <a:ext cx="3954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erizon Google Slides">
  <a:themeElements>
    <a:clrScheme name="Verizon Theme Colors">
      <a:dk1>
        <a:srgbClr val="000000"/>
      </a:dk1>
      <a:lt1>
        <a:srgbClr val="FFFFFF"/>
      </a:lt1>
      <a:dk2>
        <a:srgbClr val="747676"/>
      </a:dk2>
      <a:lt2>
        <a:srgbClr val="D8DADA"/>
      </a:lt2>
      <a:accent1>
        <a:srgbClr val="EE0000"/>
      </a:accent1>
      <a:accent2>
        <a:srgbClr val="333333"/>
      </a:accent2>
      <a:accent3>
        <a:srgbClr val="FFBC3D"/>
      </a:accent3>
      <a:accent4>
        <a:srgbClr val="ED7000"/>
      </a:accent4>
      <a:accent5>
        <a:srgbClr val="00AC3E"/>
      </a:accent5>
      <a:accent6>
        <a:srgbClr val="0088CE"/>
      </a:accent6>
      <a:hlink>
        <a:srgbClr val="000000"/>
      </a:hlink>
      <a:folHlink>
        <a:srgbClr val="0088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