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2.xml" ContentType="application/vnd.openxmlformats-officedocument.presentationml.tags+xml"/>
  <Override PartName="/ppt/tags/tag5.xml" ContentType="application/vnd.openxmlformats-officedocument.presentationml.tags+xml"/>
  <Override PartName="/docProps/app.xml" ContentType="application/vnd.openxmlformats-officedocument.extended-properties+xml"/>
  <Override PartName="/ppt/tags/tag4.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134806125" r:id="rId2"/>
    <p:sldId id="2147377315" r:id="rId3"/>
    <p:sldId id="2147196782" r:id="rId4"/>
    <p:sldId id="2147196783" r:id="rId5"/>
    <p:sldId id="2147196784" r:id="rId6"/>
    <p:sldId id="2147196786" r:id="rId7"/>
    <p:sldId id="2147196787" r:id="rId8"/>
    <p:sldId id="2147377311" r:id="rId9"/>
    <p:sldId id="2134806128" r:id="rId10"/>
    <p:sldId id="2147377316" r:id="rId11"/>
    <p:sldId id="2147377312" r:id="rId12"/>
    <p:sldId id="2134806129" r:id="rId13"/>
    <p:sldId id="2147377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FDD91-8738-4FFE-8A2F-28F9F4FFBD6D}"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BFC38-6EFB-4693-B253-9C6229439AB5}" type="slidenum">
              <a:rPr lang="en-IN" smtClean="0"/>
              <a:t>‹#›</a:t>
            </a:fld>
            <a:endParaRPr lang="en-IN"/>
          </a:p>
        </p:txBody>
      </p:sp>
    </p:spTree>
    <p:extLst>
      <p:ext uri="{BB962C8B-B14F-4D97-AF65-F5344CB8AC3E}">
        <p14:creationId xmlns:p14="http://schemas.microsoft.com/office/powerpoint/2010/main" val="50718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5670985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74412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52331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70657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8113705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6145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6AF4BD-0F78-234F-892D-AE0FED3E5B31}"/>
              </a:ext>
            </a:extLst>
          </p:cNvPr>
          <p:cNvSpPr/>
          <p:nvPr userDrawn="1"/>
        </p:nvSpPr>
        <p:spPr>
          <a:xfrm>
            <a:off x="0" y="5229200"/>
            <a:ext cx="12192000" cy="1628800"/>
          </a:xfrm>
          <a:prstGeom prst="rect">
            <a:avLst/>
          </a:prstGeom>
          <a:solidFill>
            <a:srgbClr val="26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6" name="Rectangle 27">
            <a:extLst>
              <a:ext uri="{FF2B5EF4-FFF2-40B4-BE49-F238E27FC236}">
                <a16:creationId xmlns:a16="http://schemas.microsoft.com/office/drawing/2014/main" id="{A0D56D9A-3F69-A340-B8B7-87EA131FB45F}"/>
              </a:ext>
            </a:extLst>
          </p:cNvPr>
          <p:cNvSpPr/>
          <p:nvPr userDrawn="1"/>
        </p:nvSpPr>
        <p:spPr>
          <a:xfrm>
            <a:off x="404813" y="6517871"/>
            <a:ext cx="53311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RDV - Rapid Design and Visualization | Experience Design and Engineering</a:t>
            </a:r>
          </a:p>
        </p:txBody>
      </p:sp>
      <p:sp>
        <p:nvSpPr>
          <p:cNvPr id="7" name="Retângulo 43">
            <a:extLst>
              <a:ext uri="{FF2B5EF4-FFF2-40B4-BE49-F238E27FC236}">
                <a16:creationId xmlns:a16="http://schemas.microsoft.com/office/drawing/2014/main" id="{A1FDBF36-6B34-EA42-9AC2-3CD675ED2904}"/>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 name="Rectangle 27">
            <a:extLst>
              <a:ext uri="{FF2B5EF4-FFF2-40B4-BE49-F238E27FC236}">
                <a16:creationId xmlns:a16="http://schemas.microsoft.com/office/drawing/2014/main" id="{A40774F5-E96A-F544-84D3-9C11D1878FCB}"/>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42589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536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10261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ark grey">
    <p:bg>
      <p:bgPr>
        <a:solidFill>
          <a:schemeClr val="accent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D624C-3772-1642-A8A0-B53DE9CDFC9B}"/>
              </a:ext>
            </a:extLst>
          </p:cNvPr>
          <p:cNvSpPr/>
          <p:nvPr userDrawn="1"/>
        </p:nvSpPr>
        <p:spPr>
          <a:xfrm>
            <a:off x="0" y="5429519"/>
            <a:ext cx="12192000" cy="1428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Rectangle 27">
            <a:extLst>
              <a:ext uri="{FF2B5EF4-FFF2-40B4-BE49-F238E27FC236}">
                <a16:creationId xmlns:a16="http://schemas.microsoft.com/office/drawing/2014/main" id="{64E64246-BC0C-1947-A595-B2726CE87A8A}"/>
              </a:ext>
            </a:extLst>
          </p:cNvPr>
          <p:cNvSpPr/>
          <p:nvPr userDrawn="1"/>
        </p:nvSpPr>
        <p:spPr>
          <a:xfrm>
            <a:off x="404813" y="6517871"/>
            <a:ext cx="53311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RDV - Rapid Design and Visualization | Experience Design and Engineering </a:t>
            </a:r>
          </a:p>
        </p:txBody>
      </p:sp>
      <p:sp>
        <p:nvSpPr>
          <p:cNvPr id="4" name="Retângulo 43">
            <a:extLst>
              <a:ext uri="{FF2B5EF4-FFF2-40B4-BE49-F238E27FC236}">
                <a16:creationId xmlns:a16="http://schemas.microsoft.com/office/drawing/2014/main" id="{06D1E4C0-0E06-F84C-A073-EF067A5541DA}"/>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5" name="Rectangle 27">
            <a:extLst>
              <a:ext uri="{FF2B5EF4-FFF2-40B4-BE49-F238E27FC236}">
                <a16:creationId xmlns:a16="http://schemas.microsoft.com/office/drawing/2014/main" id="{622CB130-6BCA-E040-83C6-AC5BB51C898A}"/>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565224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15536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54118263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
        <p:nvSpPr>
          <p:cNvPr id="3" name="Rectangle 2">
            <a:extLst>
              <a:ext uri="{FF2B5EF4-FFF2-40B4-BE49-F238E27FC236}">
                <a16:creationId xmlns:a16="http://schemas.microsoft.com/office/drawing/2014/main" id="{1BE35273-1097-2940-A3E3-A293071E698F}"/>
              </a:ext>
            </a:extLst>
          </p:cNvPr>
          <p:cNvSpPr/>
          <p:nvPr userDrawn="1"/>
        </p:nvSpPr>
        <p:spPr>
          <a:xfrm>
            <a:off x="1" y="0"/>
            <a:ext cx="3647727" cy="6858000"/>
          </a:xfrm>
          <a:prstGeom prst="rect">
            <a:avLst/>
          </a:prstGeom>
          <a:solidFill>
            <a:srgbClr val="26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latin typeface="Ubuntu" panose="020B0504030602030204" pitchFamily="34" charset="0"/>
            </a:endParaRPr>
          </a:p>
        </p:txBody>
      </p:sp>
      <p:sp>
        <p:nvSpPr>
          <p:cNvPr id="4" name="Rectangle 27">
            <a:extLst>
              <a:ext uri="{FF2B5EF4-FFF2-40B4-BE49-F238E27FC236}">
                <a16:creationId xmlns:a16="http://schemas.microsoft.com/office/drawing/2014/main" id="{9A1547A5-60AF-4F47-BF4C-FB3D03077174}"/>
              </a:ext>
            </a:extLst>
          </p:cNvPr>
          <p:cNvSpPr/>
          <p:nvPr userDrawn="1"/>
        </p:nvSpPr>
        <p:spPr>
          <a:xfrm>
            <a:off x="404813" y="6517871"/>
            <a:ext cx="5331147" cy="219456"/>
          </a:xfrm>
          <a:prstGeom prst="rect">
            <a:avLst/>
          </a:prstGeom>
        </p:spPr>
        <p:txBody>
          <a:bodyPr wrap="square" lIns="0" tIns="0" rIns="0" bIns="0" anchor="ctr" anchorCtr="0">
            <a:noAutofit/>
          </a:bodyPr>
          <a:lstStyle/>
          <a:p>
            <a:pPr lvl="0">
              <a:defRPr/>
            </a:pPr>
            <a:r>
              <a:rPr lang="en-US" sz="700" kern="0" dirty="0">
                <a:solidFill>
                  <a:srgbClr val="A6A6A6"/>
                </a:solidFill>
                <a:latin typeface="Ubuntu" panose="020B0504030602030204" pitchFamily="34" charset="0"/>
                <a:cs typeface="Arial" panose="020B0604020202020204" pitchFamily="34" charset="0"/>
              </a:rPr>
              <a:t>RDV - Rapid Design and Visualization | Experience Design and Engineering</a:t>
            </a:r>
          </a:p>
        </p:txBody>
      </p:sp>
    </p:spTree>
    <p:extLst>
      <p:ext uri="{BB962C8B-B14F-4D97-AF65-F5344CB8AC3E}">
        <p14:creationId xmlns:p14="http://schemas.microsoft.com/office/powerpoint/2010/main" val="728056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
        <p:nvSpPr>
          <p:cNvPr id="3" name="Rectangle 2">
            <a:extLst>
              <a:ext uri="{FF2B5EF4-FFF2-40B4-BE49-F238E27FC236}">
                <a16:creationId xmlns:a16="http://schemas.microsoft.com/office/drawing/2014/main" id="{1BE35273-1097-2940-A3E3-A293071E698F}"/>
              </a:ext>
            </a:extLst>
          </p:cNvPr>
          <p:cNvSpPr/>
          <p:nvPr userDrawn="1"/>
        </p:nvSpPr>
        <p:spPr>
          <a:xfrm>
            <a:off x="1" y="0"/>
            <a:ext cx="5303911" cy="6858000"/>
          </a:xfrm>
          <a:prstGeom prst="rect">
            <a:avLst/>
          </a:prstGeom>
          <a:solidFill>
            <a:srgbClr val="26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latin typeface="Ubuntu" panose="020B0504030602030204" pitchFamily="34" charset="0"/>
            </a:endParaRPr>
          </a:p>
        </p:txBody>
      </p:sp>
      <p:sp>
        <p:nvSpPr>
          <p:cNvPr id="4" name="Rectangle 27">
            <a:extLst>
              <a:ext uri="{FF2B5EF4-FFF2-40B4-BE49-F238E27FC236}">
                <a16:creationId xmlns:a16="http://schemas.microsoft.com/office/drawing/2014/main" id="{9A1547A5-60AF-4F47-BF4C-FB3D03077174}"/>
              </a:ext>
            </a:extLst>
          </p:cNvPr>
          <p:cNvSpPr/>
          <p:nvPr userDrawn="1"/>
        </p:nvSpPr>
        <p:spPr>
          <a:xfrm>
            <a:off x="404813" y="6517871"/>
            <a:ext cx="5331147" cy="219456"/>
          </a:xfrm>
          <a:prstGeom prst="rect">
            <a:avLst/>
          </a:prstGeom>
        </p:spPr>
        <p:txBody>
          <a:bodyPr wrap="square" lIns="0" tIns="0" rIns="0" bIns="0" anchor="ctr" anchorCtr="0">
            <a:noAutofit/>
          </a:bodyPr>
          <a:lstStyle/>
          <a:p>
            <a:pPr lvl="0">
              <a:defRPr/>
            </a:pPr>
            <a:r>
              <a:rPr lang="en-US" sz="700" kern="0" dirty="0">
                <a:solidFill>
                  <a:srgbClr val="A6A6A6"/>
                </a:solidFill>
                <a:latin typeface="Ubuntu" panose="020B0504030602030204" pitchFamily="34" charset="0"/>
                <a:cs typeface="Arial" panose="020B0604020202020204" pitchFamily="34" charset="0"/>
              </a:rPr>
              <a:t>RDV - Rapid Design and Visualization | Experience Design and Engineering</a:t>
            </a:r>
          </a:p>
        </p:txBody>
      </p:sp>
    </p:spTree>
    <p:extLst>
      <p:ext uri="{BB962C8B-B14F-4D97-AF65-F5344CB8AC3E}">
        <p14:creationId xmlns:p14="http://schemas.microsoft.com/office/powerpoint/2010/main" val="1209050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48954100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41998165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aster - Generic slides - shape">
    <p:bg>
      <p:bgRef idx="1001">
        <a:schemeClr val="bg2"/>
      </p:bgRef>
    </p:bg>
    <p:spTree>
      <p:nvGrpSpPr>
        <p:cNvPr id="1" name=""/>
        <p:cNvGrpSpPr/>
        <p:nvPr/>
      </p:nvGrpSpPr>
      <p:grpSpPr>
        <a:xfrm>
          <a:off x="0" y="0"/>
          <a:ext cx="0" cy="0"/>
          <a:chOff x="0" y="0"/>
          <a:chExt cx="0" cy="0"/>
        </a:xfrm>
      </p:grpSpPr>
      <p:sp>
        <p:nvSpPr>
          <p:cNvPr id="4" name="Graphic 4">
            <a:extLst>
              <a:ext uri="{FF2B5EF4-FFF2-40B4-BE49-F238E27FC236}">
                <a16:creationId xmlns:a16="http://schemas.microsoft.com/office/drawing/2014/main" id="{F7B7D5C5-A325-C846-89B5-26F85E074FEE}"/>
              </a:ext>
            </a:extLst>
          </p:cNvPr>
          <p:cNvSpPr/>
          <p:nvPr userDrawn="1"/>
        </p:nvSpPr>
        <p:spPr>
          <a:xfrm>
            <a:off x="0" y="-1"/>
            <a:ext cx="12192000" cy="6622637"/>
          </a:xfrm>
          <a:custGeom>
            <a:avLst/>
            <a:gdLst>
              <a:gd name="connsiteX0" fmla="*/ 0 w 5204049"/>
              <a:gd name="connsiteY0" fmla="*/ 0 h 3048260"/>
              <a:gd name="connsiteX1" fmla="*/ 0 w 5204049"/>
              <a:gd name="connsiteY1" fmla="*/ 1505426 h 3048260"/>
              <a:gd name="connsiteX2" fmla="*/ 1808647 w 5204049"/>
              <a:gd name="connsiteY2" fmla="*/ 3048000 h 3048260"/>
              <a:gd name="connsiteX3" fmla="*/ 3422912 w 5204049"/>
              <a:gd name="connsiteY3" fmla="*/ 1538859 h 3048260"/>
              <a:gd name="connsiteX4" fmla="*/ 5204049 w 5204049"/>
              <a:gd name="connsiteY4" fmla="*/ 2070449 h 3048260"/>
              <a:gd name="connsiteX5" fmla="*/ 5204049 w 5204049"/>
              <a:gd name="connsiteY5" fmla="*/ 0 h 304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4049" h="3048260">
                <a:moveTo>
                  <a:pt x="0" y="0"/>
                </a:moveTo>
                <a:lnTo>
                  <a:pt x="0" y="1505426"/>
                </a:lnTo>
                <a:cubicBezTo>
                  <a:pt x="0" y="1505426"/>
                  <a:pt x="470915" y="3025426"/>
                  <a:pt x="1808647" y="3048000"/>
                </a:cubicBezTo>
                <a:cubicBezTo>
                  <a:pt x="2596837" y="3061145"/>
                  <a:pt x="2897358" y="2577084"/>
                  <a:pt x="3422912" y="1538859"/>
                </a:cubicBezTo>
                <a:cubicBezTo>
                  <a:pt x="4054797" y="1634109"/>
                  <a:pt x="4666976" y="1808512"/>
                  <a:pt x="5204049" y="2070449"/>
                </a:cubicBezTo>
                <a:lnTo>
                  <a:pt x="5204049" y="0"/>
                </a:lnTo>
                <a:close/>
              </a:path>
            </a:pathLst>
          </a:custGeom>
          <a:solidFill>
            <a:schemeClr val="bg1"/>
          </a:solidFill>
          <a:ln w="9508" cap="flat">
            <a:noFill/>
            <a:prstDash val="solid"/>
            <a:miter/>
          </a:ln>
        </p:spPr>
        <p:txBody>
          <a:bodyPr rtlCol="0" anchor="ctr"/>
          <a:lstStyle/>
          <a:p>
            <a:endParaRPr lang="fr-FR"/>
          </a:p>
        </p:txBody>
      </p:sp>
      <p:graphicFrame>
        <p:nvGraphicFramePr>
          <p:cNvPr id="5" name="Object 4" hidden="1"/>
          <p:cNvGraphicFramePr>
            <a:graphicFrameLocks noChangeAspect="1"/>
          </p:cNvGraphicFramePr>
          <p:nvPr>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13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re 2">
            <a:extLst>
              <a:ext uri="{FF2B5EF4-FFF2-40B4-BE49-F238E27FC236}">
                <a16:creationId xmlns:a16="http://schemas.microsoft.com/office/drawing/2014/main" id="{71508793-8330-E64F-B149-00669C7A3BA0}"/>
              </a:ext>
            </a:extLst>
          </p:cNvPr>
          <p:cNvSpPr>
            <a:spLocks noGrp="1"/>
          </p:cNvSpPr>
          <p:nvPr>
            <p:ph type="title"/>
          </p:nvPr>
        </p:nvSpPr>
        <p:spPr>
          <a:xfrm>
            <a:off x="504000" y="432000"/>
            <a:ext cx="11125236" cy="538961"/>
          </a:xfrm>
          <a:prstGeom prst="rect">
            <a:avLst/>
          </a:prstGeom>
        </p:spPr>
        <p:txBody>
          <a:bodyPr anchor="t"/>
          <a:lstStyle>
            <a:lvl1pPr>
              <a:defRPr kumimoji="0" lang="en-US" sz="3200" b="1" i="0" u="none" strike="noStrike" kern="1200" cap="none" spc="0" normalizeH="0" baseline="0" noProof="0" dirty="0">
                <a:ln>
                  <a:noFill/>
                </a:ln>
                <a:solidFill>
                  <a:schemeClr val="tx2"/>
                </a:solidFill>
                <a:effectLst/>
                <a:uLnTx/>
                <a:uFillTx/>
                <a:latin typeface="+mj-lt"/>
                <a:ea typeface="+mj-ea"/>
                <a:cs typeface="+mj-cs"/>
              </a:defRPr>
            </a:lvl1pPr>
          </a:lstStyle>
          <a:p>
            <a:endParaRPr lang="en-US"/>
          </a:p>
        </p:txBody>
      </p:sp>
      <p:grpSp>
        <p:nvGrpSpPr>
          <p:cNvPr id="8" name="Groupe 1">
            <a:extLst>
              <a:ext uri="{FF2B5EF4-FFF2-40B4-BE49-F238E27FC236}">
                <a16:creationId xmlns:a16="http://schemas.microsoft.com/office/drawing/2014/main" id="{D5FBDF9D-8C0E-804E-A315-9C7CA123D7A9}"/>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57A601D8-1BBA-214B-9465-91B2C979A24D}"/>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a:extLst>
                <a:ext uri="{FF2B5EF4-FFF2-40B4-BE49-F238E27FC236}">
                  <a16:creationId xmlns:a16="http://schemas.microsoft.com/office/drawing/2014/main" id="{1B31EC3F-8275-C44E-A02A-A1FA7560EFBD}"/>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809470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29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8737364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70669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78803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6623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6916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94998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60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1"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2" name="Rectangle 27">
            <a:extLst>
              <a:ext uri="{FF2B5EF4-FFF2-40B4-BE49-F238E27FC236}">
                <a16:creationId xmlns:a16="http://schemas.microsoft.com/office/drawing/2014/main" id="{68F16DCF-52DB-B544-97E7-E34585A4AD03}"/>
              </a:ext>
            </a:extLst>
          </p:cNvPr>
          <p:cNvSpPr/>
          <p:nvPr userDrawn="1"/>
        </p:nvSpPr>
        <p:spPr>
          <a:xfrm>
            <a:off x="404813" y="6517871"/>
            <a:ext cx="53311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Targeted Member Marketing – Team Alohomora</a:t>
            </a:r>
          </a:p>
        </p:txBody>
      </p:sp>
      <p:sp>
        <p:nvSpPr>
          <p:cNvPr id="64" name="Retângulo 43">
            <a:extLst>
              <a:ext uri="{FF2B5EF4-FFF2-40B4-BE49-F238E27FC236}">
                <a16:creationId xmlns:a16="http://schemas.microsoft.com/office/drawing/2014/main" id="{9A431EF0-0DD4-EA42-AD0D-FB1469F1A5D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7" name="Rectangle 27">
            <a:extLst>
              <a:ext uri="{FF2B5EF4-FFF2-40B4-BE49-F238E27FC236}">
                <a16:creationId xmlns:a16="http://schemas.microsoft.com/office/drawing/2014/main" id="{567DE1FA-B62A-B74E-92C6-7E822A53A577}"/>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78693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mailto:Shyamsree.Nandi@capgemini.com" TargetMode="External"/><Relationship Id="rId3" Type="http://schemas.openxmlformats.org/officeDocument/2006/relationships/image" Target="../media/image17.png"/><Relationship Id="rId7" Type="http://schemas.openxmlformats.org/officeDocument/2006/relationships/hyperlink" Target="https://www.hhs.gov/hipaa/for-professionals/security/laws-regulations/index.html" TargetMode="External"/><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hyperlink" Target="https://www.cms.gov/Medicare/Fraud-and-Abuse/PhysicianSelfReferral" TargetMode="External"/><Relationship Id="rId5" Type="http://schemas.openxmlformats.org/officeDocument/2006/relationships/hyperlink" Target="https://www.ncbi.nlm.nih.gov/pmc/articles/PMC3865615/" TargetMode="External"/><Relationship Id="rId4" Type="http://schemas.openxmlformats.org/officeDocument/2006/relationships/image" Target="../media/image18.png"/><Relationship Id="rId9" Type="http://schemas.openxmlformats.org/officeDocument/2006/relationships/hyperlink" Target="mailto:Ananth.Venugopal@capgemini.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physionet.org/content/mimic-seqex/1.0.0/" TargetMode="External"/><Relationship Id="rId2" Type="http://schemas.openxmlformats.org/officeDocument/2006/relationships/hyperlink" Target="https://physionet.org/content/mimiciii/1.4/"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0"/>
          </p:nvPr>
        </p:nvPicPr>
        <p:blipFill>
          <a:blip r:embed="rId2" cstate="print">
            <a:alphaModFix amt="47000"/>
            <a:extLst>
              <a:ext uri="{28A0092B-C50C-407E-A947-70E740481C1C}">
                <a14:useLocalDpi xmlns:a14="http://schemas.microsoft.com/office/drawing/2010/main" val="0"/>
              </a:ext>
            </a:extLst>
          </a:blip>
          <a:srcRect l="18107" r="18107"/>
          <a:stretch>
            <a:fillRect/>
          </a:stretch>
        </p:blipFill>
        <p:spPr/>
      </p:pic>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569899"/>
            <a:ext cx="4899025" cy="747897"/>
          </a:xfrm>
        </p:spPr>
        <p:txBody>
          <a:bodyPr/>
          <a:lstStyle/>
          <a:p>
            <a:r>
              <a:rPr lang="en-GB" sz="5400" dirty="0"/>
              <a:t>PATIENT GROUPING</a:t>
            </a:r>
          </a:p>
        </p:txBody>
      </p:sp>
      <p:pic>
        <p:nvPicPr>
          <p:cNvPr id="6" name="Image 15">
            <a:extLst>
              <a:ext uri="{FF2B5EF4-FFF2-40B4-BE49-F238E27FC236}">
                <a16:creationId xmlns:a16="http://schemas.microsoft.com/office/drawing/2014/main" id="{0489A022-D524-4B27-A5EC-7E24500CC9B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96726" y="814716"/>
            <a:ext cx="9702386" cy="6043284"/>
          </a:xfrm>
          <a:prstGeom prst="rect">
            <a:avLst/>
          </a:prstGeom>
        </p:spPr>
      </p:pic>
    </p:spTree>
    <p:extLst>
      <p:ext uri="{BB962C8B-B14F-4D97-AF65-F5344CB8AC3E}">
        <p14:creationId xmlns:p14="http://schemas.microsoft.com/office/powerpoint/2010/main" val="307810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15F91-7BF8-4F33-AECF-1FCC30A1A3A2}"/>
              </a:ext>
            </a:extLst>
          </p:cNvPr>
          <p:cNvSpPr>
            <a:spLocks noGrp="1"/>
          </p:cNvSpPr>
          <p:nvPr>
            <p:ph type="body" sz="quarter" idx="10"/>
          </p:nvPr>
        </p:nvSpPr>
        <p:spPr/>
        <p:txBody>
          <a:bodyPr/>
          <a:lstStyle/>
          <a:p>
            <a:pPr>
              <a:lnSpc>
                <a:spcPct val="150000"/>
              </a:lnSpc>
            </a:pPr>
            <a:r>
              <a:rPr lang="en-US" sz="2000" b="1" dirty="0">
                <a:solidFill>
                  <a:schemeClr val="bg1">
                    <a:lumMod val="85000"/>
                  </a:schemeClr>
                </a:solidFill>
              </a:rPr>
              <a:t>Technologies / Tools to be used:</a:t>
            </a:r>
          </a:p>
          <a:p>
            <a:pPr marL="342900" indent="-342900">
              <a:lnSpc>
                <a:spcPct val="150000"/>
              </a:lnSpc>
              <a:buFont typeface="Arial" panose="020B0604020202020204" pitchFamily="34" charset="0"/>
              <a:buChar char="•"/>
            </a:pPr>
            <a:r>
              <a:rPr lang="en-US" sz="2000" dirty="0">
                <a:solidFill>
                  <a:schemeClr val="bg1">
                    <a:lumMod val="85000"/>
                  </a:schemeClr>
                </a:solidFill>
              </a:rPr>
              <a:t>Solution should be easily deployable. Therefore Open-Source solutions are preferred.</a:t>
            </a:r>
          </a:p>
          <a:p>
            <a:pPr marL="342900" indent="-342900">
              <a:lnSpc>
                <a:spcPct val="150000"/>
              </a:lnSpc>
              <a:buFont typeface="Arial" panose="020B0604020202020204" pitchFamily="34" charset="0"/>
              <a:buChar char="•"/>
            </a:pPr>
            <a:r>
              <a:rPr lang="en-US" sz="2000" dirty="0">
                <a:solidFill>
                  <a:schemeClr val="bg1">
                    <a:lumMod val="85000"/>
                  </a:schemeClr>
                </a:solidFill>
              </a:rPr>
              <a:t>Open-Source technologies using Artificial Intelligence / Machine Learning.</a:t>
            </a:r>
          </a:p>
          <a:p>
            <a:pPr marL="342900" indent="-342900">
              <a:lnSpc>
                <a:spcPct val="150000"/>
              </a:lnSpc>
              <a:buFont typeface="Arial" panose="020B0604020202020204" pitchFamily="34" charset="0"/>
              <a:buChar char="•"/>
            </a:pPr>
            <a:r>
              <a:rPr lang="en-US" sz="2000" dirty="0">
                <a:solidFill>
                  <a:schemeClr val="bg1">
                    <a:lumMod val="85000"/>
                  </a:schemeClr>
                </a:solidFill>
              </a:rPr>
              <a:t>Python with Deep Learning solution preferred (ex: TensorFlow or </a:t>
            </a:r>
            <a:r>
              <a:rPr lang="en-US" sz="2000" dirty="0" err="1">
                <a:solidFill>
                  <a:schemeClr val="bg1">
                    <a:lumMod val="85000"/>
                  </a:schemeClr>
                </a:solidFill>
              </a:rPr>
              <a:t>PyTorch</a:t>
            </a:r>
            <a:r>
              <a:rPr lang="en-US" sz="2000" dirty="0">
                <a:solidFill>
                  <a:schemeClr val="bg1">
                    <a:lumMod val="85000"/>
                  </a:schemeClr>
                </a:solidFill>
              </a:rPr>
              <a:t>), but any open-source technology is fine as long as it solves the problem.</a:t>
            </a:r>
            <a:endParaRPr lang="en-US" dirty="0"/>
          </a:p>
        </p:txBody>
      </p:sp>
      <p:sp>
        <p:nvSpPr>
          <p:cNvPr id="3" name="Title 2">
            <a:extLst>
              <a:ext uri="{FF2B5EF4-FFF2-40B4-BE49-F238E27FC236}">
                <a16:creationId xmlns:a16="http://schemas.microsoft.com/office/drawing/2014/main" id="{5FDDA136-5FC9-43A8-A265-C870DB38BF56}"/>
              </a:ext>
            </a:extLst>
          </p:cNvPr>
          <p:cNvSpPr>
            <a:spLocks noGrp="1"/>
          </p:cNvSpPr>
          <p:nvPr>
            <p:ph type="title"/>
          </p:nvPr>
        </p:nvSpPr>
        <p:spPr/>
        <p:txBody>
          <a:bodyPr/>
          <a:lstStyle/>
          <a:p>
            <a:r>
              <a:rPr lang="en-US" dirty="0"/>
              <a:t>SOLUTION REQUIREMENTS – TECHNICAL and NON-TECHNICAL</a:t>
            </a:r>
          </a:p>
        </p:txBody>
      </p:sp>
    </p:spTree>
    <p:extLst>
      <p:ext uri="{BB962C8B-B14F-4D97-AF65-F5344CB8AC3E}">
        <p14:creationId xmlns:p14="http://schemas.microsoft.com/office/powerpoint/2010/main" val="29931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F584-AE83-42AB-81CB-30727C58E942}"/>
              </a:ext>
            </a:extLst>
          </p:cNvPr>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en-IN" dirty="0"/>
              <a:t>Better approach is preferred over accuracy – </a:t>
            </a:r>
            <a:r>
              <a:rPr lang="en-IN" i="1" dirty="0"/>
              <a:t>Novelty of business case, statistical methods and clarity of the algorithm evolution to address the business problem at hand</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Detailed Exploratory Data Analysis of the data set. Some examples are as below (not exhaustive):</a:t>
            </a:r>
          </a:p>
          <a:p>
            <a:pPr marL="520700" lvl="1" indent="-342900">
              <a:buFont typeface="Arial" panose="020B0604020202020204" pitchFamily="34" charset="0"/>
              <a:buChar char="•"/>
            </a:pPr>
            <a:r>
              <a:rPr lang="en-IN" dirty="0"/>
              <a:t>Effect of Age, gender, location, diagnosis codes, prescriptions on:</a:t>
            </a:r>
          </a:p>
          <a:p>
            <a:pPr marL="520700" lvl="1" indent="-342900">
              <a:buFont typeface="Arial" panose="020B0604020202020204" pitchFamily="34" charset="0"/>
              <a:buChar char="•"/>
            </a:pPr>
            <a:r>
              <a:rPr lang="en-IN" dirty="0"/>
              <a:t>The billing amount affected over the course of patient’s journey</a:t>
            </a:r>
          </a:p>
          <a:p>
            <a:pPr marL="520700" lvl="1" indent="-342900">
              <a:buFont typeface="Arial" panose="020B0604020202020204" pitchFamily="34" charset="0"/>
              <a:buChar char="•"/>
            </a:pPr>
            <a:r>
              <a:rPr lang="en-IN" dirty="0"/>
              <a:t>Hospitalizations</a:t>
            </a:r>
          </a:p>
          <a:p>
            <a:pPr marL="520700" lvl="1" indent="-342900">
              <a:buFont typeface="Arial" panose="020B0604020202020204" pitchFamily="34" charset="0"/>
              <a:buChar char="•"/>
            </a:pPr>
            <a:r>
              <a:rPr lang="en-IN" dirty="0"/>
              <a:t>Correlation of diagnosis/procedure/prescription codes with patient demographics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 solution that can influence personalization and better understanding of patients’ longitudinal journeys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Clarity of novel approaches that can help in delivering better clinical outcomes through effective coordination and evolved understanding of health journeys</a:t>
            </a:r>
          </a:p>
        </p:txBody>
      </p:sp>
      <p:sp>
        <p:nvSpPr>
          <p:cNvPr id="3" name="Title 2">
            <a:extLst>
              <a:ext uri="{FF2B5EF4-FFF2-40B4-BE49-F238E27FC236}">
                <a16:creationId xmlns:a16="http://schemas.microsoft.com/office/drawing/2014/main" id="{0884FFD8-B461-4DC1-9B34-8F3288F60B43}"/>
              </a:ext>
            </a:extLst>
          </p:cNvPr>
          <p:cNvSpPr>
            <a:spLocks noGrp="1"/>
          </p:cNvSpPr>
          <p:nvPr>
            <p:ph type="title"/>
          </p:nvPr>
        </p:nvSpPr>
        <p:spPr/>
        <p:txBody>
          <a:bodyPr/>
          <a:lstStyle/>
          <a:p>
            <a:r>
              <a:rPr lang="en-IN" dirty="0"/>
              <a:t>Evaluation criteria</a:t>
            </a:r>
          </a:p>
        </p:txBody>
      </p:sp>
    </p:spTree>
    <p:extLst>
      <p:ext uri="{BB962C8B-B14F-4D97-AF65-F5344CB8AC3E}">
        <p14:creationId xmlns:p14="http://schemas.microsoft.com/office/powerpoint/2010/main" val="60680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0524C-DE16-4C2C-835E-F998B60B6ECF}"/>
              </a:ext>
            </a:extLst>
          </p:cNvPr>
          <p:cNvSpPr>
            <a:spLocks noGrp="1"/>
          </p:cNvSpPr>
          <p:nvPr>
            <p:ph type="title"/>
          </p:nvPr>
        </p:nvSpPr>
        <p:spPr/>
        <p:txBody>
          <a:bodyPr/>
          <a:lstStyle/>
          <a:p>
            <a:r>
              <a:rPr lang="en-US" dirty="0"/>
              <a:t>references</a:t>
            </a:r>
          </a:p>
        </p:txBody>
      </p:sp>
      <p:grpSp>
        <p:nvGrpSpPr>
          <p:cNvPr id="4" name="Group 3">
            <a:extLst>
              <a:ext uri="{FF2B5EF4-FFF2-40B4-BE49-F238E27FC236}">
                <a16:creationId xmlns:a16="http://schemas.microsoft.com/office/drawing/2014/main" id="{4CDCC2F6-80F4-4FD6-9D88-A33C0422CCBD}"/>
              </a:ext>
            </a:extLst>
          </p:cNvPr>
          <p:cNvGrpSpPr>
            <a:grpSpLocks noChangeAspect="1"/>
          </p:cNvGrpSpPr>
          <p:nvPr/>
        </p:nvGrpSpPr>
        <p:grpSpPr>
          <a:xfrm>
            <a:off x="119336" y="0"/>
            <a:ext cx="4856447" cy="7419946"/>
            <a:chOff x="166741" y="686134"/>
            <a:chExt cx="4013593" cy="6132186"/>
          </a:xfrm>
        </p:grpSpPr>
        <p:pic>
          <p:nvPicPr>
            <p:cNvPr id="5" name="Picture 4">
              <a:extLst>
                <a:ext uri="{FF2B5EF4-FFF2-40B4-BE49-F238E27FC236}">
                  <a16:creationId xmlns:a16="http://schemas.microsoft.com/office/drawing/2014/main" id="{4C5380BA-299A-49E1-89C1-243C3E7921E2}"/>
                </a:ext>
              </a:extLst>
            </p:cNvPr>
            <p:cNvPicPr>
              <a:picLocks noChangeAspect="1"/>
            </p:cNvPicPr>
            <p:nvPr/>
          </p:nvPicPr>
          <p:blipFill>
            <a:blip r:embed="rId2"/>
            <a:stretch>
              <a:fillRect/>
            </a:stretch>
          </p:blipFill>
          <p:spPr>
            <a:xfrm>
              <a:off x="166741" y="686134"/>
              <a:ext cx="492146" cy="2526839"/>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80EB8950-A3D4-4693-9685-058901263EE9}"/>
                </a:ext>
              </a:extLst>
            </p:cNvPr>
            <p:cNvPicPr>
              <a:picLocks noChangeAspect="1"/>
            </p:cNvPicPr>
            <p:nvPr/>
          </p:nvPicPr>
          <p:blipFill>
            <a:blip r:embed="rId3"/>
            <a:stretch>
              <a:fillRect/>
            </a:stretch>
          </p:blipFill>
          <p:spPr>
            <a:xfrm>
              <a:off x="658887" y="1666862"/>
              <a:ext cx="1329345" cy="1550903"/>
            </a:xfrm>
            <a:prstGeom prst="rect">
              <a:avLst/>
            </a:prstGeom>
          </p:spPr>
        </p:pic>
        <p:pic>
          <p:nvPicPr>
            <p:cNvPr id="7" name="Picture 6" descr="A picture containing venn diagram&#10;&#10;Description automatically generated">
              <a:extLst>
                <a:ext uri="{FF2B5EF4-FFF2-40B4-BE49-F238E27FC236}">
                  <a16:creationId xmlns:a16="http://schemas.microsoft.com/office/drawing/2014/main" id="{EA182647-0F0F-4EC9-8304-A94A39300878}"/>
                </a:ext>
              </a:extLst>
            </p:cNvPr>
            <p:cNvPicPr>
              <a:picLocks noChangeAspect="1"/>
            </p:cNvPicPr>
            <p:nvPr/>
          </p:nvPicPr>
          <p:blipFill>
            <a:blip r:embed="rId4"/>
            <a:stretch>
              <a:fillRect/>
            </a:stretch>
          </p:blipFill>
          <p:spPr>
            <a:xfrm>
              <a:off x="1988868" y="1665199"/>
              <a:ext cx="2191466" cy="5153121"/>
            </a:xfrm>
            <a:prstGeom prst="rect">
              <a:avLst/>
            </a:prstGeom>
          </p:spPr>
        </p:pic>
      </p:grpSp>
      <p:sp>
        <p:nvSpPr>
          <p:cNvPr id="9" name="TextBox 8">
            <a:extLst>
              <a:ext uri="{FF2B5EF4-FFF2-40B4-BE49-F238E27FC236}">
                <a16:creationId xmlns:a16="http://schemas.microsoft.com/office/drawing/2014/main" id="{443E95EC-2E3A-4B81-A602-91AE8A37D02A}"/>
              </a:ext>
            </a:extLst>
          </p:cNvPr>
          <p:cNvSpPr txBox="1"/>
          <p:nvPr/>
        </p:nvSpPr>
        <p:spPr>
          <a:xfrm>
            <a:off x="378093" y="1105275"/>
            <a:ext cx="9491074" cy="2633157"/>
          </a:xfrm>
          <a:prstGeom prst="rect">
            <a:avLst/>
          </a:prstGeom>
          <a:noFill/>
        </p:spPr>
        <p:txBody>
          <a:bodyPr wrap="square">
            <a:spAutoFit/>
          </a:bodyPr>
          <a:lstStyle/>
          <a:p>
            <a:pPr>
              <a:lnSpc>
                <a:spcPct val="150000"/>
              </a:lnSpc>
            </a:pPr>
            <a:r>
              <a:rPr lang="en-US" sz="1400" b="1" dirty="0">
                <a:solidFill>
                  <a:schemeClr val="accent2"/>
                </a:solidFill>
                <a:hlinkClick r:id="rId5"/>
              </a:rPr>
              <a:t>https://www.ncbi.nlm.nih.gov/pmc/articles/PMC3865615/</a:t>
            </a:r>
            <a:r>
              <a:rPr lang="en-US" sz="1400" b="1" dirty="0">
                <a:solidFill>
                  <a:schemeClr val="accent2"/>
                </a:solidFill>
              </a:rPr>
              <a:t> - ICD9 / ICD10 codes</a:t>
            </a:r>
          </a:p>
          <a:p>
            <a:pPr>
              <a:lnSpc>
                <a:spcPct val="150000"/>
              </a:lnSpc>
            </a:pPr>
            <a:r>
              <a:rPr lang="en-US" sz="1400" b="1" dirty="0">
                <a:solidFill>
                  <a:schemeClr val="accent2"/>
                </a:solidFill>
                <a:hlinkClick r:id="rId6"/>
              </a:rPr>
              <a:t>https://www.cms.gov/Medicare/Fraud-and-Abuse/PhysicianSelfReferral</a:t>
            </a:r>
            <a:r>
              <a:rPr lang="en-US" sz="1400" b="1" dirty="0">
                <a:solidFill>
                  <a:schemeClr val="accent2"/>
                </a:solidFill>
              </a:rPr>
              <a:t> - CPT Codes</a:t>
            </a:r>
          </a:p>
          <a:p>
            <a:pPr>
              <a:lnSpc>
                <a:spcPct val="150000"/>
              </a:lnSpc>
            </a:pPr>
            <a:r>
              <a:rPr lang="en-US" sz="1400" b="1" dirty="0">
                <a:solidFill>
                  <a:schemeClr val="accent2"/>
                </a:solidFill>
                <a:hlinkClick r:id="rId7"/>
              </a:rPr>
              <a:t>https://www.hhs.gov/hipaa/for-professionals/security/laws-regulations/index.html</a:t>
            </a:r>
            <a:r>
              <a:rPr lang="en-US" sz="1400" b="1" dirty="0">
                <a:solidFill>
                  <a:schemeClr val="accent2"/>
                </a:solidFill>
              </a:rPr>
              <a:t> - HIPAA Rules</a:t>
            </a:r>
          </a:p>
          <a:p>
            <a:pPr>
              <a:lnSpc>
                <a:spcPct val="150000"/>
              </a:lnSpc>
            </a:pPr>
            <a:endParaRPr lang="en-US" sz="1400" b="1" dirty="0">
              <a:solidFill>
                <a:schemeClr val="accent2"/>
              </a:solidFill>
            </a:endParaRPr>
          </a:p>
          <a:p>
            <a:pPr>
              <a:lnSpc>
                <a:spcPct val="150000"/>
              </a:lnSpc>
            </a:pPr>
            <a:endParaRPr lang="en-US" sz="1400" b="1" dirty="0">
              <a:solidFill>
                <a:schemeClr val="accent2"/>
              </a:solidFill>
            </a:endParaRPr>
          </a:p>
          <a:p>
            <a:pPr>
              <a:lnSpc>
                <a:spcPct val="150000"/>
              </a:lnSpc>
            </a:pPr>
            <a:r>
              <a:rPr lang="en-US" sz="1400" b="1" dirty="0">
                <a:solidFill>
                  <a:schemeClr val="bg1">
                    <a:lumMod val="85000"/>
                  </a:schemeClr>
                </a:solidFill>
              </a:rPr>
              <a:t>Key Contacts</a:t>
            </a:r>
          </a:p>
          <a:p>
            <a:pPr>
              <a:lnSpc>
                <a:spcPct val="150000"/>
              </a:lnSpc>
            </a:pPr>
            <a:r>
              <a:rPr lang="en-US" sz="1400" dirty="0">
                <a:solidFill>
                  <a:schemeClr val="bg1">
                    <a:lumMod val="85000"/>
                  </a:schemeClr>
                </a:solidFill>
              </a:rPr>
              <a:t>Shyamsree Nandi – </a:t>
            </a:r>
            <a:r>
              <a:rPr lang="en-US" sz="1400" dirty="0">
                <a:solidFill>
                  <a:schemeClr val="bg1">
                    <a:lumMod val="85000"/>
                  </a:schemeClr>
                </a:solidFill>
                <a:hlinkClick r:id="rId8"/>
              </a:rPr>
              <a:t>Shyamsree.Nandi@capgemini.com</a:t>
            </a:r>
            <a:r>
              <a:rPr lang="en-US" sz="1400" dirty="0">
                <a:solidFill>
                  <a:schemeClr val="bg1">
                    <a:lumMod val="85000"/>
                  </a:schemeClr>
                </a:solidFill>
              </a:rPr>
              <a:t> </a:t>
            </a:r>
          </a:p>
          <a:p>
            <a:pPr>
              <a:lnSpc>
                <a:spcPct val="150000"/>
              </a:lnSpc>
            </a:pPr>
            <a:r>
              <a:rPr lang="en-US" sz="1400" dirty="0">
                <a:solidFill>
                  <a:schemeClr val="bg1">
                    <a:lumMod val="85000"/>
                  </a:schemeClr>
                </a:solidFill>
              </a:rPr>
              <a:t>Ananth Venugopal – </a:t>
            </a:r>
            <a:r>
              <a:rPr lang="en-US" sz="1400" dirty="0">
                <a:solidFill>
                  <a:schemeClr val="bg1">
                    <a:lumMod val="85000"/>
                  </a:schemeClr>
                </a:solidFill>
                <a:hlinkClick r:id="rId9"/>
              </a:rPr>
              <a:t>Ananth.Venugopal@capgemini.com</a:t>
            </a:r>
            <a:r>
              <a:rPr lang="en-US" sz="1400" dirty="0">
                <a:solidFill>
                  <a:schemeClr val="bg1">
                    <a:lumMod val="85000"/>
                  </a:schemeClr>
                </a:solidFill>
              </a:rPr>
              <a:t> </a:t>
            </a:r>
          </a:p>
        </p:txBody>
      </p:sp>
    </p:spTree>
    <p:extLst>
      <p:ext uri="{BB962C8B-B14F-4D97-AF65-F5344CB8AC3E}">
        <p14:creationId xmlns:p14="http://schemas.microsoft.com/office/powerpoint/2010/main" val="243578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70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7545F-69B9-41B0-AAC5-46530CA546DD}"/>
              </a:ext>
            </a:extLst>
          </p:cNvPr>
          <p:cNvSpPr>
            <a:spLocks noGrp="1"/>
          </p:cNvSpPr>
          <p:nvPr>
            <p:ph type="title"/>
          </p:nvPr>
        </p:nvSpPr>
        <p:spPr/>
        <p:txBody>
          <a:bodyPr/>
          <a:lstStyle/>
          <a:p>
            <a:r>
              <a:rPr lang="en-IN" dirty="0"/>
              <a:t>INTRODUCTION</a:t>
            </a:r>
          </a:p>
        </p:txBody>
      </p:sp>
      <p:grpSp>
        <p:nvGrpSpPr>
          <p:cNvPr id="16" name="Group 15">
            <a:extLst>
              <a:ext uri="{FF2B5EF4-FFF2-40B4-BE49-F238E27FC236}">
                <a16:creationId xmlns:a16="http://schemas.microsoft.com/office/drawing/2014/main" id="{708F9A06-D996-4597-8D09-08BC2AB94122}"/>
              </a:ext>
            </a:extLst>
          </p:cNvPr>
          <p:cNvGrpSpPr/>
          <p:nvPr/>
        </p:nvGrpSpPr>
        <p:grpSpPr>
          <a:xfrm>
            <a:off x="1717040" y="1476688"/>
            <a:ext cx="8757920" cy="4695038"/>
            <a:chOff x="1706880" y="1486848"/>
            <a:chExt cx="8757920" cy="4695038"/>
          </a:xfrm>
        </p:grpSpPr>
        <p:grpSp>
          <p:nvGrpSpPr>
            <p:cNvPr id="7" name="Group 6">
              <a:extLst>
                <a:ext uri="{FF2B5EF4-FFF2-40B4-BE49-F238E27FC236}">
                  <a16:creationId xmlns:a16="http://schemas.microsoft.com/office/drawing/2014/main" id="{8DE5B465-637F-442D-A6F5-9564CFEC9C7F}"/>
                </a:ext>
              </a:extLst>
            </p:cNvPr>
            <p:cNvGrpSpPr/>
            <p:nvPr/>
          </p:nvGrpSpPr>
          <p:grpSpPr>
            <a:xfrm>
              <a:off x="1706880" y="1508042"/>
              <a:ext cx="3464814" cy="4673844"/>
              <a:chOff x="7123861" y="1380493"/>
              <a:chExt cx="3464814" cy="4673844"/>
            </a:xfrm>
          </p:grpSpPr>
          <p:pic>
            <p:nvPicPr>
              <p:cNvPr id="8" name="Picture 7">
                <a:extLst>
                  <a:ext uri="{FF2B5EF4-FFF2-40B4-BE49-F238E27FC236}">
                    <a16:creationId xmlns:a16="http://schemas.microsoft.com/office/drawing/2014/main" id="{D459F94F-7DEA-400B-A583-4F8938704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014" y="1380493"/>
                <a:ext cx="1812164" cy="1812164"/>
              </a:xfrm>
              <a:prstGeom prst="ellipse">
                <a:avLst/>
              </a:prstGeom>
              <a:solidFill>
                <a:schemeClr val="bg1">
                  <a:lumMod val="65000"/>
                </a:schemeClr>
              </a:solidFill>
              <a:ln>
                <a:noFill/>
              </a:ln>
            </p:spPr>
          </p:pic>
          <p:sp>
            <p:nvSpPr>
              <p:cNvPr id="9" name="“Customer first” approach">
                <a:extLst>
                  <a:ext uri="{FF2B5EF4-FFF2-40B4-BE49-F238E27FC236}">
                    <a16:creationId xmlns:a16="http://schemas.microsoft.com/office/drawing/2014/main" id="{F7A6BB24-89C4-4BB9-A9B2-F702D7C6F61C}"/>
                  </a:ext>
                </a:extLst>
              </p:cNvPr>
              <p:cNvSpPr txBox="1"/>
              <p:nvPr/>
            </p:nvSpPr>
            <p:spPr>
              <a:xfrm>
                <a:off x="7123861" y="3443788"/>
                <a:ext cx="3464814"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marR="0" defTabSz="822960">
                  <a:lnSpc>
                    <a:spcPct val="90000"/>
                  </a:lnSpc>
                  <a:defRPr sz="4600" spc="-45">
                    <a:uFillTx/>
                    <a:latin typeface="Quarto Light"/>
                    <a:ea typeface="Quarto Light"/>
                    <a:cs typeface="Quarto Light"/>
                    <a:sym typeface="Quarto Light"/>
                  </a:defRPr>
                </a:lvl1pPr>
              </a:lstStyle>
              <a:p>
                <a:pPr algn="ctr"/>
                <a:r>
                  <a:rPr lang="en-US" sz="2000" b="1" dirty="0">
                    <a:solidFill>
                      <a:schemeClr val="bg1"/>
                    </a:solidFill>
                    <a:latin typeface="+mn-lt"/>
                  </a:rPr>
                  <a:t>Shyamsree Nandi</a:t>
                </a:r>
              </a:p>
            </p:txBody>
          </p:sp>
          <p:sp>
            <p:nvSpPr>
              <p:cNvPr id="10" name="Today, leading global brands compete on customer experience. We believe your customers’ needs to drive the vision; connecting the dots between interactions that make the ADNIC brand.">
                <a:extLst>
                  <a:ext uri="{FF2B5EF4-FFF2-40B4-BE49-F238E27FC236}">
                    <a16:creationId xmlns:a16="http://schemas.microsoft.com/office/drawing/2014/main" id="{61154195-6A52-4D15-B8F3-86210D9B1DED}"/>
                  </a:ext>
                </a:extLst>
              </p:cNvPr>
              <p:cNvSpPr/>
              <p:nvPr/>
            </p:nvSpPr>
            <p:spPr>
              <a:xfrm>
                <a:off x="7123861" y="3862583"/>
                <a:ext cx="3464814" cy="2191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defTabSz="822960">
                  <a:lnSpc>
                    <a:spcPct val="120000"/>
                  </a:lnSpc>
                  <a:defRPr sz="2100">
                    <a:uFillTx/>
                    <a:latin typeface="BentonSansF Book"/>
                    <a:ea typeface="BentonSansF Book"/>
                    <a:cs typeface="BentonSansF Book"/>
                    <a:sym typeface="BentonSansF Book"/>
                  </a:defRPr>
                </a:lvl1pPr>
              </a:lstStyle>
              <a:p>
                <a:pPr algn="ctr"/>
                <a:r>
                  <a:rPr lang="en-IN" sz="1200" dirty="0">
                    <a:solidFill>
                      <a:schemeClr val="bg1"/>
                    </a:solidFill>
                    <a:latin typeface="+mn-lt"/>
                  </a:rPr>
                  <a:t>Vice President, Insights and Data</a:t>
                </a:r>
              </a:p>
              <a:p>
                <a:pPr algn="ctr"/>
                <a:endParaRPr lang="en-IN" sz="1200" dirty="0">
                  <a:solidFill>
                    <a:schemeClr val="bg1"/>
                  </a:solidFill>
                  <a:latin typeface="+mn-lt"/>
                </a:endParaRPr>
              </a:p>
              <a:p>
                <a:pPr algn="ctr"/>
                <a:endParaRPr lang="en-IN" sz="1200" dirty="0">
                  <a:solidFill>
                    <a:schemeClr val="bg1"/>
                  </a:solidFill>
                  <a:latin typeface="+mn-lt"/>
                </a:endParaRPr>
              </a:p>
              <a:p>
                <a:pPr algn="just"/>
                <a:r>
                  <a:rPr lang="en-IN" sz="1200" dirty="0">
                    <a:solidFill>
                      <a:schemeClr val="bg1"/>
                    </a:solidFill>
                    <a:latin typeface="+mn-lt"/>
                  </a:rPr>
                  <a:t>Shyamsree has 22+ years of professional experience working with Healthcare and Life Sc. sectors. She heads Capgemini’s Healthcare Solutions and specializes in FHIR, Clinical Outcome Analytics, Care Gap Closure, Connected Digital Health, Price Transparency and Value Based Care. </a:t>
                </a:r>
              </a:p>
            </p:txBody>
          </p:sp>
        </p:grpSp>
        <p:grpSp>
          <p:nvGrpSpPr>
            <p:cNvPr id="11" name="Group 10">
              <a:extLst>
                <a:ext uri="{FF2B5EF4-FFF2-40B4-BE49-F238E27FC236}">
                  <a16:creationId xmlns:a16="http://schemas.microsoft.com/office/drawing/2014/main" id="{D688D910-45A6-47EA-BEAF-DFB58F871E92}"/>
                </a:ext>
              </a:extLst>
            </p:cNvPr>
            <p:cNvGrpSpPr/>
            <p:nvPr/>
          </p:nvGrpSpPr>
          <p:grpSpPr>
            <a:xfrm>
              <a:off x="6999986" y="1486848"/>
              <a:ext cx="3464814" cy="4665432"/>
              <a:chOff x="8691626" y="1775772"/>
              <a:chExt cx="3464814" cy="4665432"/>
            </a:xfrm>
          </p:grpSpPr>
          <p:pic>
            <p:nvPicPr>
              <p:cNvPr id="12" name="Picture 11" descr="A person wearing glasses and smiling at the camera&#10;&#10;Description automatically generated">
                <a:extLst>
                  <a:ext uri="{FF2B5EF4-FFF2-40B4-BE49-F238E27FC236}">
                    <a16:creationId xmlns:a16="http://schemas.microsoft.com/office/drawing/2014/main" id="{8DA29028-B109-42D5-89E7-5D949D2466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333" b="13333"/>
              <a:stretch/>
            </p:blipFill>
            <p:spPr>
              <a:xfrm>
                <a:off x="9517951" y="1775772"/>
                <a:ext cx="1812164" cy="181216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3" name="Group 12">
                <a:extLst>
                  <a:ext uri="{FF2B5EF4-FFF2-40B4-BE49-F238E27FC236}">
                    <a16:creationId xmlns:a16="http://schemas.microsoft.com/office/drawing/2014/main" id="{CCCEFADE-708B-4448-846E-F08D8C8D941E}"/>
                  </a:ext>
                </a:extLst>
              </p:cNvPr>
              <p:cNvGrpSpPr/>
              <p:nvPr/>
            </p:nvGrpSpPr>
            <p:grpSpPr>
              <a:xfrm>
                <a:off x="8691626" y="3807707"/>
                <a:ext cx="3464814" cy="2633497"/>
                <a:chOff x="4768444" y="3927039"/>
                <a:chExt cx="3464814" cy="2633497"/>
              </a:xfrm>
            </p:grpSpPr>
            <p:sp>
              <p:nvSpPr>
                <p:cNvPr id="14" name="“Customer first” approach">
                  <a:extLst>
                    <a:ext uri="{FF2B5EF4-FFF2-40B4-BE49-F238E27FC236}">
                      <a16:creationId xmlns:a16="http://schemas.microsoft.com/office/drawing/2014/main" id="{99E7CA7C-B85B-469B-9B6C-0BF096E8BFFC}"/>
                    </a:ext>
                  </a:extLst>
                </p:cNvPr>
                <p:cNvSpPr txBox="1"/>
                <p:nvPr/>
              </p:nvSpPr>
              <p:spPr>
                <a:xfrm>
                  <a:off x="4768444" y="3927039"/>
                  <a:ext cx="3464814"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marR="0" defTabSz="822960">
                    <a:lnSpc>
                      <a:spcPct val="90000"/>
                    </a:lnSpc>
                    <a:defRPr sz="4600" spc="-45">
                      <a:uFillTx/>
                      <a:latin typeface="Quarto Light"/>
                      <a:ea typeface="Quarto Light"/>
                      <a:cs typeface="Quarto Light"/>
                      <a:sym typeface="Quarto Light"/>
                    </a:defRPr>
                  </a:lvl1pPr>
                </a:lstStyle>
                <a:p>
                  <a:pPr algn="ctr"/>
                  <a:r>
                    <a:rPr lang="en-US" sz="2000" b="1" dirty="0">
                      <a:solidFill>
                        <a:schemeClr val="bg1"/>
                      </a:solidFill>
                      <a:latin typeface="+mn-lt"/>
                    </a:rPr>
                    <a:t>Ananth Venugopal</a:t>
                  </a:r>
                </a:p>
              </p:txBody>
            </p:sp>
            <p:sp>
              <p:nvSpPr>
                <p:cNvPr id="15" name="Today, leading global brands compete on customer experience. We believe your customers’ needs to drive the vision; connecting the dots between interactions that make the ADNIC brand.">
                  <a:extLst>
                    <a:ext uri="{FF2B5EF4-FFF2-40B4-BE49-F238E27FC236}">
                      <a16:creationId xmlns:a16="http://schemas.microsoft.com/office/drawing/2014/main" id="{36E4A345-BF3F-4B06-B953-001BBCBDA781}"/>
                    </a:ext>
                  </a:extLst>
                </p:cNvPr>
                <p:cNvSpPr/>
                <p:nvPr/>
              </p:nvSpPr>
              <p:spPr>
                <a:xfrm>
                  <a:off x="4768444" y="4368782"/>
                  <a:ext cx="3464814" cy="2191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defTabSz="822960">
                    <a:lnSpc>
                      <a:spcPct val="120000"/>
                    </a:lnSpc>
                    <a:defRPr sz="2100">
                      <a:uFillTx/>
                      <a:latin typeface="BentonSansF Book"/>
                      <a:ea typeface="BentonSansF Book"/>
                      <a:cs typeface="BentonSansF Book"/>
                      <a:sym typeface="BentonSansF Book"/>
                    </a:defRPr>
                  </a:lvl1pPr>
                </a:lstStyle>
                <a:p>
                  <a:pPr algn="ctr"/>
                  <a:r>
                    <a:rPr lang="en-IN" sz="1200" dirty="0">
                      <a:solidFill>
                        <a:schemeClr val="bg1"/>
                      </a:solidFill>
                      <a:latin typeface="+mn-lt"/>
                    </a:rPr>
                    <a:t>Healthcare Solutions Leader</a:t>
                  </a:r>
                </a:p>
                <a:p>
                  <a:pPr algn="just"/>
                  <a:endParaRPr lang="en-IN" sz="1200" dirty="0">
                    <a:solidFill>
                      <a:schemeClr val="bg1"/>
                    </a:solidFill>
                    <a:latin typeface="+mn-lt"/>
                  </a:endParaRPr>
                </a:p>
                <a:p>
                  <a:pPr algn="just"/>
                  <a:endParaRPr lang="en-IN" sz="1200" dirty="0">
                    <a:solidFill>
                      <a:schemeClr val="bg1"/>
                    </a:solidFill>
                    <a:latin typeface="+mn-lt"/>
                  </a:endParaRPr>
                </a:p>
                <a:p>
                  <a:pPr algn="just"/>
                  <a:r>
                    <a:rPr lang="en-IN" sz="1200" dirty="0">
                      <a:solidFill>
                        <a:schemeClr val="bg1"/>
                      </a:solidFill>
                      <a:latin typeface="+mn-lt"/>
                    </a:rPr>
                    <a:t>17+ years of experience in Pharma, Healthcare, Insurance and Investment Banking domains with a focus on Machine Learning, Artificial Intelligence and Data Science projects. Experienced in finding insights, modelling and Industrialization of ML, Data Science, Analytics and Data Engineering Solutions</a:t>
                  </a:r>
                </a:p>
              </p:txBody>
            </p:sp>
          </p:grpSp>
        </p:grpSp>
      </p:grpSp>
    </p:spTree>
    <p:extLst>
      <p:ext uri="{BB962C8B-B14F-4D97-AF65-F5344CB8AC3E}">
        <p14:creationId xmlns:p14="http://schemas.microsoft.com/office/powerpoint/2010/main" val="130887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6">
            <a:extLst>
              <a:ext uri="{FF2B5EF4-FFF2-40B4-BE49-F238E27FC236}">
                <a16:creationId xmlns:a16="http://schemas.microsoft.com/office/drawing/2014/main" id="{0EC0F2F6-65DD-452E-93B8-18ABFC9F5EC3}"/>
              </a:ext>
            </a:extLst>
          </p:cNvPr>
          <p:cNvSpPr/>
          <p:nvPr/>
        </p:nvSpPr>
        <p:spPr>
          <a:xfrm>
            <a:off x="364772" y="1196753"/>
            <a:ext cx="11634951" cy="5263997"/>
          </a:xfrm>
          <a:prstGeom prst="roundRect">
            <a:avLst>
              <a:gd name="adj" fmla="val 494"/>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a:ln>
                <a:noFill/>
              </a:ln>
              <a:solidFill>
                <a:srgbClr val="0070AD">
                  <a:lumMod val="50000"/>
                </a:srgbClr>
              </a:solidFill>
              <a:effectLst/>
              <a:uLnTx/>
              <a:uFillTx/>
              <a:latin typeface="Verdana"/>
              <a:ea typeface="+mn-ea"/>
              <a:cs typeface="+mn-cs"/>
            </a:endParaRPr>
          </a:p>
        </p:txBody>
      </p:sp>
      <p:pic>
        <p:nvPicPr>
          <p:cNvPr id="93" name="Picture 92">
            <a:extLst>
              <a:ext uri="{FF2B5EF4-FFF2-40B4-BE49-F238E27FC236}">
                <a16:creationId xmlns:a16="http://schemas.microsoft.com/office/drawing/2014/main" id="{E4A3424F-3671-4B42-82D5-4647222010F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49260" y="1196752"/>
            <a:ext cx="4450699" cy="5263997"/>
          </a:xfrm>
          <a:prstGeom prst="rect">
            <a:avLst/>
          </a:prstGeom>
        </p:spPr>
      </p:pic>
      <p:sp>
        <p:nvSpPr>
          <p:cNvPr id="94" name="Freeform 11">
            <a:extLst>
              <a:ext uri="{FF2B5EF4-FFF2-40B4-BE49-F238E27FC236}">
                <a16:creationId xmlns:a16="http://schemas.microsoft.com/office/drawing/2014/main" id="{A020E26E-F6D8-498B-9E2D-84778C01CE08}"/>
              </a:ext>
            </a:extLst>
          </p:cNvPr>
          <p:cNvSpPr>
            <a:spLocks/>
          </p:cNvSpPr>
          <p:nvPr/>
        </p:nvSpPr>
        <p:spPr bwMode="auto">
          <a:xfrm rot="16200000">
            <a:off x="3174961" y="3211408"/>
            <a:ext cx="4379699" cy="1129689"/>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accent3"/>
          </a:solidFill>
          <a:ln w="38100">
            <a:noFill/>
            <a:round/>
            <a:headEnd/>
            <a:tailEnd/>
          </a:ln>
          <a:effectLst/>
        </p:spPr>
        <p:txBody>
          <a:bodyPr vert="horz" wrap="square" lIns="77510" tIns="38755" rIns="77510" bIns="38755" numCol="1" anchor="t" anchorCtr="0" compatLnSpc="1">
            <a:prstTxWarp prst="textNoShape">
              <a:avLst/>
            </a:prstTxWarp>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62" b="0" i="0" u="none" strike="noStrike" kern="1200" cap="none" spc="0" normalizeH="0" baseline="0">
                <a:ln>
                  <a:noFill/>
                </a:ln>
                <a:solidFill>
                  <a:prstClr val="white"/>
                </a:solidFill>
                <a:effectLst/>
                <a:uLnTx/>
                <a:uFillTx/>
                <a:latin typeface="Verdana"/>
                <a:ea typeface="+mn-ea"/>
                <a:cs typeface="+mn-cs"/>
              </a:rPr>
              <a:t>Capabilities </a:t>
            </a:r>
          </a:p>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62" b="0" i="0" u="none" strike="noStrike" kern="1200" cap="none" spc="0" normalizeH="0" baseline="0">
                <a:ln>
                  <a:noFill/>
                </a:ln>
                <a:solidFill>
                  <a:prstClr val="white"/>
                </a:solidFill>
                <a:effectLst/>
                <a:uLnTx/>
                <a:uFillTx/>
                <a:latin typeface="Verdana"/>
                <a:ea typeface="+mn-ea"/>
                <a:cs typeface="+mn-cs"/>
              </a:rPr>
              <a:t>Enabling</a:t>
            </a:r>
          </a:p>
        </p:txBody>
      </p:sp>
      <p:cxnSp>
        <p:nvCxnSpPr>
          <p:cNvPr id="96" name="Connecteur droit 8">
            <a:extLst>
              <a:ext uri="{FF2B5EF4-FFF2-40B4-BE49-F238E27FC236}">
                <a16:creationId xmlns:a16="http://schemas.microsoft.com/office/drawing/2014/main" id="{78CA1212-BCF0-48B1-B101-95CD764454F4}"/>
              </a:ext>
            </a:extLst>
          </p:cNvPr>
          <p:cNvCxnSpPr>
            <a:cxnSpLocks/>
          </p:cNvCxnSpPr>
          <p:nvPr/>
        </p:nvCxnSpPr>
        <p:spPr>
          <a:xfrm>
            <a:off x="6167450" y="1248670"/>
            <a:ext cx="0" cy="5212080"/>
          </a:xfrm>
          <a:prstGeom prst="line">
            <a:avLst/>
          </a:prstGeom>
          <a:noFill/>
          <a:ln w="9525" cap="flat" cmpd="sng" algn="ctr">
            <a:solidFill>
              <a:srgbClr val="0070AD">
                <a:lumMod val="50000"/>
              </a:srgbClr>
            </a:solidFill>
            <a:prstDash val="solid"/>
            <a:miter lim="800000"/>
            <a:headEnd type="none" w="med" len="med"/>
            <a:tailEnd type="none" w="med" len="med"/>
          </a:ln>
          <a:effectLst/>
        </p:spPr>
      </p:cxnSp>
      <p:grpSp>
        <p:nvGrpSpPr>
          <p:cNvPr id="10" name="Group 9">
            <a:extLst>
              <a:ext uri="{FF2B5EF4-FFF2-40B4-BE49-F238E27FC236}">
                <a16:creationId xmlns:a16="http://schemas.microsoft.com/office/drawing/2014/main" id="{86274A56-9E28-4DE3-900A-21EF13CDCFDE}"/>
              </a:ext>
            </a:extLst>
          </p:cNvPr>
          <p:cNvGrpSpPr/>
          <p:nvPr/>
        </p:nvGrpSpPr>
        <p:grpSpPr>
          <a:xfrm>
            <a:off x="6017491" y="1292323"/>
            <a:ext cx="5952733" cy="662021"/>
            <a:chOff x="6017491" y="1292323"/>
            <a:chExt cx="5952733" cy="662021"/>
          </a:xfrm>
        </p:grpSpPr>
        <p:sp>
          <p:nvSpPr>
            <p:cNvPr id="98" name="Ellipse 2">
              <a:extLst>
                <a:ext uri="{FF2B5EF4-FFF2-40B4-BE49-F238E27FC236}">
                  <a16:creationId xmlns:a16="http://schemas.microsoft.com/office/drawing/2014/main" id="{23E295BC-BD85-44C9-BB30-1C4F02420FF4}"/>
                </a:ext>
              </a:extLst>
            </p:cNvPr>
            <p:cNvSpPr/>
            <p:nvPr/>
          </p:nvSpPr>
          <p:spPr>
            <a:xfrm>
              <a:off x="6017491" y="1459697"/>
              <a:ext cx="328087" cy="327273"/>
            </a:xfrm>
            <a:prstGeom prst="ellipse">
              <a:avLst/>
            </a:prstGeom>
            <a:solidFill>
              <a:srgbClr val="0070AD"/>
            </a:solidFill>
            <a:ln w="57150" cap="flat" cmpd="sng" algn="ctr">
              <a:solidFill>
                <a:sysClr val="window" lastClr="FFFFFF"/>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dirty="0">
                  <a:ln>
                    <a:noFill/>
                  </a:ln>
                  <a:solidFill>
                    <a:prstClr val="white"/>
                  </a:solidFill>
                  <a:effectLst/>
                  <a:uLnTx/>
                  <a:uFillTx/>
                  <a:latin typeface="Verdana"/>
                  <a:ea typeface="+mn-ea"/>
                  <a:cs typeface="+mn-cs"/>
                </a:rPr>
                <a:t>1</a:t>
              </a:r>
            </a:p>
          </p:txBody>
        </p:sp>
        <p:sp>
          <p:nvSpPr>
            <p:cNvPr id="101" name="Rectangle: Rounded Corners 100">
              <a:extLst>
                <a:ext uri="{FF2B5EF4-FFF2-40B4-BE49-F238E27FC236}">
                  <a16:creationId xmlns:a16="http://schemas.microsoft.com/office/drawing/2014/main" id="{159F42F9-2F22-485F-ACE1-14B294355FF4}"/>
                </a:ext>
              </a:extLst>
            </p:cNvPr>
            <p:cNvSpPr/>
            <p:nvPr/>
          </p:nvSpPr>
          <p:spPr>
            <a:xfrm>
              <a:off x="6597763" y="1292323"/>
              <a:ext cx="5372461" cy="662021"/>
            </a:xfrm>
            <a:prstGeom prst="roundRect">
              <a:avLst>
                <a:gd name="adj" fmla="val 10063"/>
              </a:avLst>
            </a:prstGeom>
            <a:noFill/>
            <a:ln w="6350" cap="flat" cmpd="sng" algn="ctr">
              <a:noFill/>
              <a:prstDash val="solid"/>
              <a:miter lim="800000"/>
            </a:ln>
            <a:effectLst/>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dirty="0">
                  <a:ln>
                    <a:noFill/>
                  </a:ln>
                  <a:solidFill>
                    <a:srgbClr val="0070AD"/>
                  </a:solidFill>
                  <a:effectLst/>
                  <a:uLnTx/>
                  <a:uFillTx/>
                  <a:latin typeface="Verdana"/>
                  <a:ea typeface="+mn-ea"/>
                  <a:cs typeface="+mn-cs"/>
                </a:rPr>
                <a:t>Identification of correlated healthcare journeys </a:t>
              </a:r>
              <a:r>
                <a:rPr kumimoji="0" lang="en-US" sz="1300" b="0" i="0" u="none" strike="noStrike" kern="0" cap="none" spc="0" normalizeH="0" baseline="0" dirty="0">
                  <a:ln>
                    <a:noFill/>
                  </a:ln>
                  <a:solidFill>
                    <a:srgbClr val="000000"/>
                  </a:solidFill>
                  <a:effectLst/>
                  <a:uLnTx/>
                  <a:uFillTx/>
                  <a:latin typeface="Verdana"/>
                  <a:ea typeface="+mn-ea"/>
                  <a:cs typeface="+mn-cs"/>
                </a:rPr>
                <a:t>by predicting outcomes that may likely be similar based on historic data from other patients </a:t>
              </a:r>
            </a:p>
          </p:txBody>
        </p:sp>
      </p:grpSp>
      <p:grpSp>
        <p:nvGrpSpPr>
          <p:cNvPr id="9" name="Group 8">
            <a:extLst>
              <a:ext uri="{FF2B5EF4-FFF2-40B4-BE49-F238E27FC236}">
                <a16:creationId xmlns:a16="http://schemas.microsoft.com/office/drawing/2014/main" id="{84918CB9-A812-4B62-BC08-5C1F2FCB9F1C}"/>
              </a:ext>
            </a:extLst>
          </p:cNvPr>
          <p:cNvGrpSpPr/>
          <p:nvPr/>
        </p:nvGrpSpPr>
        <p:grpSpPr>
          <a:xfrm>
            <a:off x="6017491" y="2363065"/>
            <a:ext cx="5952725" cy="662021"/>
            <a:chOff x="6017491" y="2406939"/>
            <a:chExt cx="5952725" cy="662021"/>
          </a:xfrm>
        </p:grpSpPr>
        <p:sp>
          <p:nvSpPr>
            <p:cNvPr id="99" name="Ellipse 2">
              <a:extLst>
                <a:ext uri="{FF2B5EF4-FFF2-40B4-BE49-F238E27FC236}">
                  <a16:creationId xmlns:a16="http://schemas.microsoft.com/office/drawing/2014/main" id="{6C79905B-2BBD-4347-AE72-F6A083A67991}"/>
                </a:ext>
              </a:extLst>
            </p:cNvPr>
            <p:cNvSpPr/>
            <p:nvPr/>
          </p:nvSpPr>
          <p:spPr>
            <a:xfrm>
              <a:off x="6017491" y="2574313"/>
              <a:ext cx="328087" cy="327273"/>
            </a:xfrm>
            <a:prstGeom prst="ellipse">
              <a:avLst/>
            </a:prstGeom>
            <a:solidFill>
              <a:srgbClr val="0070AD"/>
            </a:solidFill>
            <a:ln w="57150" cap="flat" cmpd="sng" algn="ctr">
              <a:solidFill>
                <a:sysClr val="window" lastClr="FFFFFF"/>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dirty="0">
                  <a:ln>
                    <a:noFill/>
                  </a:ln>
                  <a:solidFill>
                    <a:prstClr val="white"/>
                  </a:solidFill>
                  <a:effectLst/>
                  <a:uLnTx/>
                  <a:uFillTx/>
                  <a:latin typeface="Verdana"/>
                  <a:ea typeface="+mn-ea"/>
                  <a:cs typeface="+mn-cs"/>
                </a:rPr>
                <a:t>2</a:t>
              </a:r>
            </a:p>
          </p:txBody>
        </p:sp>
        <p:sp>
          <p:nvSpPr>
            <p:cNvPr id="102" name="Rectangle: Rounded Corners 101">
              <a:extLst>
                <a:ext uri="{FF2B5EF4-FFF2-40B4-BE49-F238E27FC236}">
                  <a16:creationId xmlns:a16="http://schemas.microsoft.com/office/drawing/2014/main" id="{E4A77C6B-D66C-4F8D-919C-EF9A0E88B3DD}"/>
                </a:ext>
              </a:extLst>
            </p:cNvPr>
            <p:cNvSpPr/>
            <p:nvPr/>
          </p:nvSpPr>
          <p:spPr>
            <a:xfrm>
              <a:off x="6597763" y="2406939"/>
              <a:ext cx="5372453" cy="662021"/>
            </a:xfrm>
            <a:prstGeom prst="roundRect">
              <a:avLst>
                <a:gd name="adj" fmla="val 10063"/>
              </a:avLst>
            </a:prstGeom>
            <a:noFill/>
            <a:ln w="6350" cap="flat" cmpd="sng" algn="ctr">
              <a:noFill/>
              <a:prstDash val="solid"/>
              <a:miter lim="800000"/>
            </a:ln>
            <a:effectLst/>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dirty="0">
                  <a:ln>
                    <a:noFill/>
                  </a:ln>
                  <a:solidFill>
                    <a:srgbClr val="0070AD"/>
                  </a:solidFill>
                  <a:effectLst/>
                  <a:uLnTx/>
                  <a:uFillTx/>
                  <a:latin typeface="Verdana"/>
                  <a:ea typeface="+mn-ea"/>
                  <a:cs typeface="+mn-cs"/>
                </a:rPr>
                <a:t>Improving treatment </a:t>
              </a:r>
              <a:r>
                <a:rPr lang="en-US" sz="1300" b="1" kern="0" dirty="0">
                  <a:solidFill>
                    <a:srgbClr val="0070AD"/>
                  </a:solidFill>
                  <a:latin typeface="Verdana"/>
                </a:rPr>
                <a:t>pathways </a:t>
              </a:r>
              <a:r>
                <a:rPr kumimoji="0" lang="en-US" sz="1300" b="0" i="0" u="none" strike="noStrike" kern="0" cap="none" spc="0" normalizeH="0" baseline="0" dirty="0">
                  <a:ln>
                    <a:noFill/>
                  </a:ln>
                  <a:solidFill>
                    <a:srgbClr val="000000"/>
                  </a:solidFill>
                  <a:effectLst/>
                  <a:uLnTx/>
                  <a:uFillTx/>
                  <a:latin typeface="Verdana"/>
                  <a:ea typeface="+mn-ea"/>
                  <a:cs typeface="+mn-cs"/>
                </a:rPr>
                <a:t>through better understanding of patient’s clinical patterns and hence individual healthcare needs</a:t>
              </a:r>
            </a:p>
          </p:txBody>
        </p:sp>
      </p:grpSp>
      <p:grpSp>
        <p:nvGrpSpPr>
          <p:cNvPr id="8" name="Group 7">
            <a:extLst>
              <a:ext uri="{FF2B5EF4-FFF2-40B4-BE49-F238E27FC236}">
                <a16:creationId xmlns:a16="http://schemas.microsoft.com/office/drawing/2014/main" id="{10EFA00C-3B7A-4F28-AA1A-957588D72B74}"/>
              </a:ext>
            </a:extLst>
          </p:cNvPr>
          <p:cNvGrpSpPr/>
          <p:nvPr/>
        </p:nvGrpSpPr>
        <p:grpSpPr>
          <a:xfrm>
            <a:off x="6017491" y="3433807"/>
            <a:ext cx="5714842" cy="662021"/>
            <a:chOff x="6017491" y="3415051"/>
            <a:chExt cx="5714842" cy="662021"/>
          </a:xfrm>
        </p:grpSpPr>
        <p:sp>
          <p:nvSpPr>
            <p:cNvPr id="100" name="Ellipse 2">
              <a:extLst>
                <a:ext uri="{FF2B5EF4-FFF2-40B4-BE49-F238E27FC236}">
                  <a16:creationId xmlns:a16="http://schemas.microsoft.com/office/drawing/2014/main" id="{AE827E02-D7E1-4CA0-B656-E8E9F41016DB}"/>
                </a:ext>
              </a:extLst>
            </p:cNvPr>
            <p:cNvSpPr/>
            <p:nvPr/>
          </p:nvSpPr>
          <p:spPr>
            <a:xfrm>
              <a:off x="6017491" y="3582425"/>
              <a:ext cx="328087" cy="327273"/>
            </a:xfrm>
            <a:prstGeom prst="ellipse">
              <a:avLst/>
            </a:prstGeom>
            <a:solidFill>
              <a:srgbClr val="0070AD"/>
            </a:solidFill>
            <a:ln w="57150" cap="flat" cmpd="sng" algn="ctr">
              <a:solidFill>
                <a:sysClr val="window" lastClr="FFFFFF"/>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dirty="0">
                  <a:ln>
                    <a:noFill/>
                  </a:ln>
                  <a:solidFill>
                    <a:prstClr val="white"/>
                  </a:solidFill>
                  <a:effectLst/>
                  <a:uLnTx/>
                  <a:uFillTx/>
                  <a:latin typeface="Verdana"/>
                  <a:ea typeface="+mn-ea"/>
                  <a:cs typeface="+mn-cs"/>
                </a:rPr>
                <a:t>3</a:t>
              </a:r>
            </a:p>
          </p:txBody>
        </p:sp>
        <p:sp>
          <p:nvSpPr>
            <p:cNvPr id="103" name="Rectangle: Rounded Corners 102">
              <a:extLst>
                <a:ext uri="{FF2B5EF4-FFF2-40B4-BE49-F238E27FC236}">
                  <a16:creationId xmlns:a16="http://schemas.microsoft.com/office/drawing/2014/main" id="{865F5585-4108-4C47-8D28-302FA7398D06}"/>
                </a:ext>
              </a:extLst>
            </p:cNvPr>
            <p:cNvSpPr/>
            <p:nvPr/>
          </p:nvSpPr>
          <p:spPr>
            <a:xfrm>
              <a:off x="6597763" y="3415051"/>
              <a:ext cx="5134570" cy="662021"/>
            </a:xfrm>
            <a:prstGeom prst="roundRect">
              <a:avLst>
                <a:gd name="adj" fmla="val 10063"/>
              </a:avLst>
            </a:prstGeom>
            <a:noFill/>
            <a:ln w="6350" cap="flat" cmpd="sng" algn="ctr">
              <a:noFill/>
              <a:prstDash val="solid"/>
              <a:miter lim="800000"/>
            </a:ln>
            <a:effectLst/>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dirty="0">
                  <a:ln>
                    <a:noFill/>
                  </a:ln>
                  <a:solidFill>
                    <a:srgbClr val="0070AD"/>
                  </a:solidFill>
                  <a:effectLst/>
                  <a:uLnTx/>
                  <a:uFillTx/>
                  <a:latin typeface="Verdana"/>
                  <a:ea typeface="+mn-ea"/>
                  <a:cs typeface="+mn-cs"/>
                </a:rPr>
                <a:t>Enablin</a:t>
              </a:r>
              <a:r>
                <a:rPr lang="en-US" sz="1300" b="1" kern="0" dirty="0">
                  <a:solidFill>
                    <a:srgbClr val="0070AD"/>
                  </a:solidFill>
                  <a:latin typeface="Verdana"/>
                </a:rPr>
                <a:t>g personalization of clinical interventions </a:t>
              </a:r>
              <a:r>
                <a:rPr lang="en-US" sz="1300" kern="0" dirty="0">
                  <a:solidFill>
                    <a:srgbClr val="000000"/>
                  </a:solidFill>
                  <a:latin typeface="Verdana"/>
                </a:rPr>
                <a:t>through identification of clinical risks upfront for patients across different cohorts</a:t>
              </a:r>
              <a:endParaRPr kumimoji="0" lang="en-US" sz="1300" b="0" i="0" u="none" strike="noStrike" kern="0" cap="none" spc="0" normalizeH="0" baseline="0" dirty="0">
                <a:ln>
                  <a:noFill/>
                </a:ln>
                <a:solidFill>
                  <a:srgbClr val="000000"/>
                </a:solidFill>
                <a:effectLst/>
                <a:uLnTx/>
                <a:uFillTx/>
                <a:latin typeface="Verdana"/>
                <a:ea typeface="+mn-ea"/>
                <a:cs typeface="+mn-cs"/>
              </a:endParaRPr>
            </a:p>
          </p:txBody>
        </p:sp>
      </p:grpSp>
      <p:grpSp>
        <p:nvGrpSpPr>
          <p:cNvPr id="6" name="Group 5">
            <a:extLst>
              <a:ext uri="{FF2B5EF4-FFF2-40B4-BE49-F238E27FC236}">
                <a16:creationId xmlns:a16="http://schemas.microsoft.com/office/drawing/2014/main" id="{09CA8D1C-F3A6-46D8-9128-E9AAC0831B45}"/>
              </a:ext>
            </a:extLst>
          </p:cNvPr>
          <p:cNvGrpSpPr/>
          <p:nvPr/>
        </p:nvGrpSpPr>
        <p:grpSpPr>
          <a:xfrm>
            <a:off x="6017537" y="4504549"/>
            <a:ext cx="5728926" cy="662021"/>
            <a:chOff x="6017537" y="4437112"/>
            <a:chExt cx="5728926" cy="662021"/>
          </a:xfrm>
        </p:grpSpPr>
        <p:sp>
          <p:nvSpPr>
            <p:cNvPr id="104" name="Ellipse 2">
              <a:extLst>
                <a:ext uri="{FF2B5EF4-FFF2-40B4-BE49-F238E27FC236}">
                  <a16:creationId xmlns:a16="http://schemas.microsoft.com/office/drawing/2014/main" id="{57646CD9-DC34-4C34-BDD3-DB8755BDA4B1}"/>
                </a:ext>
              </a:extLst>
            </p:cNvPr>
            <p:cNvSpPr/>
            <p:nvPr/>
          </p:nvSpPr>
          <p:spPr>
            <a:xfrm>
              <a:off x="6017537" y="4604486"/>
              <a:ext cx="328087" cy="327273"/>
            </a:xfrm>
            <a:prstGeom prst="ellipse">
              <a:avLst/>
            </a:prstGeom>
            <a:solidFill>
              <a:srgbClr val="0070AD"/>
            </a:solidFill>
            <a:ln w="57150" cap="flat" cmpd="sng" algn="ctr">
              <a:solidFill>
                <a:sysClr val="window" lastClr="FFFFFF"/>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dirty="0">
                  <a:ln>
                    <a:noFill/>
                  </a:ln>
                  <a:solidFill>
                    <a:prstClr val="white"/>
                  </a:solidFill>
                  <a:effectLst/>
                  <a:uLnTx/>
                  <a:uFillTx/>
                  <a:latin typeface="Verdana"/>
                  <a:ea typeface="+mn-ea"/>
                  <a:cs typeface="+mn-cs"/>
                </a:rPr>
                <a:t>4</a:t>
              </a:r>
            </a:p>
          </p:txBody>
        </p:sp>
        <p:sp>
          <p:nvSpPr>
            <p:cNvPr id="105" name="Rectangle: Rounded Corners 104">
              <a:extLst>
                <a:ext uri="{FF2B5EF4-FFF2-40B4-BE49-F238E27FC236}">
                  <a16:creationId xmlns:a16="http://schemas.microsoft.com/office/drawing/2014/main" id="{C07787FC-2CDC-42B1-AFF1-D23520E6266C}"/>
                </a:ext>
              </a:extLst>
            </p:cNvPr>
            <p:cNvSpPr/>
            <p:nvPr/>
          </p:nvSpPr>
          <p:spPr>
            <a:xfrm>
              <a:off x="6611893" y="4437112"/>
              <a:ext cx="5134570" cy="662021"/>
            </a:xfrm>
            <a:prstGeom prst="roundRect">
              <a:avLst>
                <a:gd name="adj" fmla="val 10063"/>
              </a:avLst>
            </a:prstGeom>
            <a:noFill/>
            <a:ln w="6350" cap="flat" cmpd="sng" algn="ctr">
              <a:noFill/>
              <a:prstDash val="solid"/>
              <a:miter lim="800000"/>
            </a:ln>
            <a:effectLst/>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dirty="0">
                  <a:ln>
                    <a:noFill/>
                  </a:ln>
                  <a:solidFill>
                    <a:srgbClr val="0070AD"/>
                  </a:solidFill>
                  <a:effectLst/>
                  <a:uLnTx/>
                  <a:uFillTx/>
                  <a:latin typeface="Verdana"/>
                  <a:ea typeface="+mn-ea"/>
                  <a:cs typeface="+mn-cs"/>
                </a:rPr>
                <a:t>Measuring outcome efficiencies </a:t>
              </a:r>
              <a:r>
                <a:rPr kumimoji="0" lang="en-US" sz="1300" b="0" i="0" u="none" strike="noStrike" kern="0" cap="none" spc="0" normalizeH="0" baseline="0" dirty="0">
                  <a:ln>
                    <a:noFill/>
                  </a:ln>
                  <a:solidFill>
                    <a:srgbClr val="000000"/>
                  </a:solidFill>
                  <a:effectLst/>
                  <a:uLnTx/>
                  <a:uFillTx/>
                  <a:latin typeface="Verdana"/>
                  <a:ea typeface="+mn-ea"/>
                  <a:cs typeface="+mn-cs"/>
                </a:rPr>
                <a:t>geared towards value-based care and provider effectiveness in delivering good healthcare outcomes with an episodic focus</a:t>
              </a:r>
            </a:p>
          </p:txBody>
        </p:sp>
      </p:grpSp>
      <p:grpSp>
        <p:nvGrpSpPr>
          <p:cNvPr id="7" name="Group 6">
            <a:extLst>
              <a:ext uri="{FF2B5EF4-FFF2-40B4-BE49-F238E27FC236}">
                <a16:creationId xmlns:a16="http://schemas.microsoft.com/office/drawing/2014/main" id="{E2D83503-FC01-4B50-8552-D78512160D46}"/>
              </a:ext>
            </a:extLst>
          </p:cNvPr>
          <p:cNvGrpSpPr/>
          <p:nvPr/>
        </p:nvGrpSpPr>
        <p:grpSpPr>
          <a:xfrm>
            <a:off x="6003404" y="5575291"/>
            <a:ext cx="5728929" cy="662021"/>
            <a:chOff x="6003404" y="5575291"/>
            <a:chExt cx="5728929" cy="662021"/>
          </a:xfrm>
        </p:grpSpPr>
        <p:sp>
          <p:nvSpPr>
            <p:cNvPr id="107" name="Rectangle: Rounded Corners 106">
              <a:extLst>
                <a:ext uri="{FF2B5EF4-FFF2-40B4-BE49-F238E27FC236}">
                  <a16:creationId xmlns:a16="http://schemas.microsoft.com/office/drawing/2014/main" id="{958E8CDB-CFB7-4C4F-974D-84DECF40E7AC}"/>
                </a:ext>
              </a:extLst>
            </p:cNvPr>
            <p:cNvSpPr/>
            <p:nvPr/>
          </p:nvSpPr>
          <p:spPr>
            <a:xfrm>
              <a:off x="6597763" y="5575291"/>
              <a:ext cx="5134570" cy="662021"/>
            </a:xfrm>
            <a:prstGeom prst="roundRect">
              <a:avLst>
                <a:gd name="adj" fmla="val 10063"/>
              </a:avLst>
            </a:prstGeom>
            <a:noFill/>
            <a:ln w="6350" cap="flat" cmpd="sng" algn="ctr">
              <a:noFill/>
              <a:prstDash val="solid"/>
              <a:miter lim="800000"/>
            </a:ln>
            <a:effectLst/>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dirty="0">
                  <a:ln>
                    <a:noFill/>
                  </a:ln>
                  <a:solidFill>
                    <a:srgbClr val="0070AD"/>
                  </a:solidFill>
                  <a:effectLst/>
                  <a:uLnTx/>
                  <a:uFillTx/>
                  <a:latin typeface="Verdana"/>
                  <a:ea typeface="+mn-ea"/>
                  <a:cs typeface="+mn-cs"/>
                </a:rPr>
                <a:t>Reducing risk of hospital readmissions </a:t>
              </a:r>
              <a:r>
                <a:rPr kumimoji="0" lang="en-US" sz="1300" b="0" i="0" u="none" strike="noStrike" kern="0" cap="none" spc="0" normalizeH="0" baseline="0" dirty="0">
                  <a:ln>
                    <a:noFill/>
                  </a:ln>
                  <a:solidFill>
                    <a:srgbClr val="000000"/>
                  </a:solidFill>
                  <a:effectLst/>
                  <a:uLnTx/>
                  <a:uFillTx/>
                  <a:latin typeface="Verdana"/>
                  <a:ea typeface="+mn-ea"/>
                  <a:cs typeface="+mn-cs"/>
                </a:rPr>
                <a:t>based on discharge disposition and clinical patterns discovered during inpatient encounters</a:t>
              </a:r>
            </a:p>
          </p:txBody>
        </p:sp>
        <p:sp>
          <p:nvSpPr>
            <p:cNvPr id="109" name="Ellipse 2">
              <a:extLst>
                <a:ext uri="{FF2B5EF4-FFF2-40B4-BE49-F238E27FC236}">
                  <a16:creationId xmlns:a16="http://schemas.microsoft.com/office/drawing/2014/main" id="{C5BEEDBB-379D-4627-96B9-11F8CB18F1AA}"/>
                </a:ext>
              </a:extLst>
            </p:cNvPr>
            <p:cNvSpPr/>
            <p:nvPr/>
          </p:nvSpPr>
          <p:spPr>
            <a:xfrm>
              <a:off x="6003404" y="5742665"/>
              <a:ext cx="328087" cy="327273"/>
            </a:xfrm>
            <a:prstGeom prst="ellipse">
              <a:avLst/>
            </a:prstGeom>
            <a:solidFill>
              <a:srgbClr val="0070AD"/>
            </a:solidFill>
            <a:ln w="57150" cap="flat" cmpd="sng" algn="ctr">
              <a:solidFill>
                <a:sysClr val="window" lastClr="FFFFFF"/>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dirty="0">
                  <a:ln>
                    <a:noFill/>
                  </a:ln>
                  <a:solidFill>
                    <a:prstClr val="white"/>
                  </a:solidFill>
                  <a:effectLst/>
                  <a:uLnTx/>
                  <a:uFillTx/>
                  <a:latin typeface="Verdana"/>
                  <a:ea typeface="+mn-ea"/>
                  <a:cs typeface="+mn-cs"/>
                </a:rPr>
                <a:t>5</a:t>
              </a:r>
            </a:p>
          </p:txBody>
        </p:sp>
      </p:grpSp>
      <p:sp>
        <p:nvSpPr>
          <p:cNvPr id="3" name="Title 2">
            <a:extLst>
              <a:ext uri="{FF2B5EF4-FFF2-40B4-BE49-F238E27FC236}">
                <a16:creationId xmlns:a16="http://schemas.microsoft.com/office/drawing/2014/main" id="{F7E8C73B-E7EE-448F-A049-C14ACCA0D4B6}"/>
              </a:ext>
            </a:extLst>
          </p:cNvPr>
          <p:cNvSpPr>
            <a:spLocks noGrp="1"/>
          </p:cNvSpPr>
          <p:nvPr>
            <p:ph type="title"/>
          </p:nvPr>
        </p:nvSpPr>
        <p:spPr/>
        <p:txBody>
          <a:bodyPr/>
          <a:lstStyle/>
          <a:p>
            <a:r>
              <a:rPr lang="en-IN" dirty="0"/>
              <a:t>Problems that we are trying to solve</a:t>
            </a:r>
          </a:p>
        </p:txBody>
      </p:sp>
    </p:spTree>
    <p:extLst>
      <p:ext uri="{BB962C8B-B14F-4D97-AF65-F5344CB8AC3E}">
        <p14:creationId xmlns:p14="http://schemas.microsoft.com/office/powerpoint/2010/main" val="52216039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1B665E-000A-49CF-85B0-37F9434ED4FD}"/>
              </a:ext>
            </a:extLst>
          </p:cNvPr>
          <p:cNvSpPr>
            <a:spLocks noGrp="1"/>
          </p:cNvSpPr>
          <p:nvPr>
            <p:ph type="body" sz="quarter" idx="10"/>
          </p:nvPr>
        </p:nvSpPr>
        <p:spPr>
          <a:xfrm>
            <a:off x="404813" y="1447800"/>
            <a:ext cx="7540307" cy="4951413"/>
          </a:xfrm>
        </p:spPr>
        <p:txBody>
          <a:bodyPr>
            <a:normAutofit fontScale="92500" lnSpcReduction="20000"/>
          </a:bodyPr>
          <a:lstStyle/>
          <a:p>
            <a:r>
              <a:rPr lang="en-IN" dirty="0"/>
              <a:t>Given the history of patient diagnoses:</a:t>
            </a:r>
          </a:p>
          <a:p>
            <a:pPr marL="342900" indent="-342900">
              <a:buFont typeface="Arial" panose="020B0604020202020204" pitchFamily="34" charset="0"/>
              <a:buChar char="•"/>
            </a:pPr>
            <a:r>
              <a:rPr lang="en-IN" dirty="0"/>
              <a:t>Which patients are likely to develop a particular illness in the future? </a:t>
            </a:r>
          </a:p>
          <a:p>
            <a:pPr marL="520700" lvl="1" indent="-342900">
              <a:buFont typeface="Arial" panose="020B0604020202020204" pitchFamily="34" charset="0"/>
              <a:buChar char="•"/>
            </a:pPr>
            <a:r>
              <a:rPr lang="en-IN" dirty="0"/>
              <a:t>An example: given a patient who was diagnosed with diabetes, how likely is that person going to develop a eye problem</a:t>
            </a:r>
          </a:p>
          <a:p>
            <a:pPr marL="520700" lvl="1"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Some conditions for representation only:</a:t>
            </a:r>
          </a:p>
          <a:p>
            <a:pPr marL="520700" lvl="1" indent="-342900">
              <a:buFont typeface="Arial" panose="020B0604020202020204" pitchFamily="34" charset="0"/>
              <a:buChar char="•"/>
            </a:pPr>
            <a:r>
              <a:rPr lang="en-IN" dirty="0"/>
              <a:t>Chronic conditions like E11 (Diabetes Type 2) starts moving into N186 (Chronic Kidney Disease) or other nephropathy related ICD codes</a:t>
            </a:r>
          </a:p>
          <a:p>
            <a:pPr marL="520700" lvl="1" indent="-342900">
              <a:buFont typeface="Arial" panose="020B0604020202020204" pitchFamily="34" charset="0"/>
              <a:buChar char="•"/>
            </a:pPr>
            <a:r>
              <a:rPr lang="en-IN" dirty="0"/>
              <a:t>Onset of cardiovascular diseases can identify patient risk and could be traced to prior history or as a risk factor associated with other conditions</a:t>
            </a:r>
          </a:p>
          <a:p>
            <a:pPr marL="342900" indent="-342900">
              <a:buFont typeface="Arial" panose="020B0604020202020204" pitchFamily="34" charset="0"/>
              <a:buChar char="•"/>
            </a:pPr>
            <a:r>
              <a:rPr lang="en-IN" dirty="0"/>
              <a:t>Pick any condition which the data has a correlation for</a:t>
            </a:r>
          </a:p>
          <a:p>
            <a:endParaRPr lang="en-IN" dirty="0"/>
          </a:p>
          <a:p>
            <a:r>
              <a:rPr lang="en-IN" dirty="0"/>
              <a:t>Data Set:</a:t>
            </a:r>
          </a:p>
          <a:p>
            <a:r>
              <a:rPr lang="en-IN" dirty="0"/>
              <a:t>Pick any of the data set for solving the above 2 problems. Information about the data is in the next couple of slides 11 and 12</a:t>
            </a:r>
          </a:p>
        </p:txBody>
      </p:sp>
      <p:sp>
        <p:nvSpPr>
          <p:cNvPr id="3" name="Title 2">
            <a:extLst>
              <a:ext uri="{FF2B5EF4-FFF2-40B4-BE49-F238E27FC236}">
                <a16:creationId xmlns:a16="http://schemas.microsoft.com/office/drawing/2014/main" id="{C64E1271-341D-465C-8D24-22EE8AF9AFEE}"/>
              </a:ext>
            </a:extLst>
          </p:cNvPr>
          <p:cNvSpPr>
            <a:spLocks noGrp="1"/>
          </p:cNvSpPr>
          <p:nvPr>
            <p:ph type="title"/>
          </p:nvPr>
        </p:nvSpPr>
        <p:spPr/>
        <p:txBody>
          <a:bodyPr/>
          <a:lstStyle/>
          <a:p>
            <a:r>
              <a:rPr lang="en-IN" dirty="0"/>
              <a:t>Use case 1: patient health risk prediction</a:t>
            </a:r>
          </a:p>
        </p:txBody>
      </p:sp>
      <p:graphicFrame>
        <p:nvGraphicFramePr>
          <p:cNvPr id="4" name="Table 4">
            <a:extLst>
              <a:ext uri="{FF2B5EF4-FFF2-40B4-BE49-F238E27FC236}">
                <a16:creationId xmlns:a16="http://schemas.microsoft.com/office/drawing/2014/main" id="{1A880259-8BE4-49A6-8A5C-5D9E75FC7561}"/>
              </a:ext>
            </a:extLst>
          </p:cNvPr>
          <p:cNvGraphicFramePr>
            <a:graphicFrameLocks noGrp="1"/>
          </p:cNvGraphicFramePr>
          <p:nvPr>
            <p:extLst>
              <p:ext uri="{D42A27DB-BD31-4B8C-83A1-F6EECF244321}">
                <p14:modId xmlns:p14="http://schemas.microsoft.com/office/powerpoint/2010/main" val="2016365793"/>
              </p:ext>
            </p:extLst>
          </p:nvPr>
        </p:nvGraphicFramePr>
        <p:xfrm>
          <a:off x="8109267" y="1737360"/>
          <a:ext cx="3484880" cy="3619881"/>
        </p:xfrm>
        <a:graphic>
          <a:graphicData uri="http://schemas.openxmlformats.org/drawingml/2006/table">
            <a:tbl>
              <a:tblPr>
                <a:tableStyleId>{5C22544A-7EE6-4342-B048-85BDC9FD1C3A}</a:tableStyleId>
              </a:tblPr>
              <a:tblGrid>
                <a:gridCol w="3484880">
                  <a:extLst>
                    <a:ext uri="{9D8B030D-6E8A-4147-A177-3AD203B41FA5}">
                      <a16:colId xmlns:a16="http://schemas.microsoft.com/office/drawing/2014/main" val="2168692134"/>
                    </a:ext>
                  </a:extLst>
                </a:gridCol>
              </a:tblGrid>
              <a:tr h="370840">
                <a:tc>
                  <a:txBody>
                    <a:bodyPr/>
                    <a:lstStyle/>
                    <a:p>
                      <a:pPr marL="190500" lvl="1" indent="-285750">
                        <a:lnSpc>
                          <a:spcPct val="150000"/>
                        </a:lnSpc>
                        <a:buFont typeface="Arial" panose="020B0604020202020204" pitchFamily="34" charset="0"/>
                        <a:buChar char="•"/>
                      </a:pPr>
                      <a:r>
                        <a:rPr lang="en-IN" sz="1200" dirty="0"/>
                        <a:t>I25.10 Cardiovascular Disease, Unspecified (ASCVD)</a:t>
                      </a:r>
                    </a:p>
                    <a:p>
                      <a:pPr marL="190500" lvl="1" indent="-285750">
                        <a:lnSpc>
                          <a:spcPct val="150000"/>
                        </a:lnSpc>
                        <a:buFont typeface="Arial" panose="020B0604020202020204" pitchFamily="34" charset="0"/>
                        <a:buChar char="•"/>
                      </a:pPr>
                      <a:r>
                        <a:rPr lang="en-IN" sz="1200" dirty="0"/>
                        <a:t>I48.91 Atrial Fibrillation</a:t>
                      </a:r>
                    </a:p>
                    <a:p>
                      <a:pPr marL="190500" lvl="1" indent="-285750">
                        <a:lnSpc>
                          <a:spcPct val="150000"/>
                        </a:lnSpc>
                        <a:buFont typeface="Arial" panose="020B0604020202020204" pitchFamily="34" charset="0"/>
                        <a:buChar char="•"/>
                      </a:pPr>
                      <a:r>
                        <a:rPr lang="en-IN" sz="1200" dirty="0"/>
                        <a:t>I50.9 Congestive Heart Failure</a:t>
                      </a:r>
                    </a:p>
                    <a:p>
                      <a:pPr marL="190500" lvl="1" indent="-285750">
                        <a:lnSpc>
                          <a:spcPct val="150000"/>
                        </a:lnSpc>
                        <a:buFont typeface="Arial" panose="020B0604020202020204" pitchFamily="34" charset="0"/>
                        <a:buChar char="•"/>
                      </a:pPr>
                      <a:r>
                        <a:rPr lang="en-IN" sz="1200" dirty="0"/>
                        <a:t>I63.9 CVA</a:t>
                      </a:r>
                    </a:p>
                    <a:p>
                      <a:pPr marL="190500" lvl="1" indent="-285750">
                        <a:lnSpc>
                          <a:spcPct val="150000"/>
                        </a:lnSpc>
                        <a:buFont typeface="Arial" panose="020B0604020202020204" pitchFamily="34" charset="0"/>
                        <a:buChar char="•"/>
                      </a:pPr>
                      <a:r>
                        <a:rPr lang="en-IN" sz="1200" dirty="0"/>
                        <a:t>I63.9 Stroke</a:t>
                      </a:r>
                    </a:p>
                    <a:p>
                      <a:pPr marL="190500" lvl="1" indent="-285750">
                        <a:lnSpc>
                          <a:spcPct val="150000"/>
                        </a:lnSpc>
                        <a:buFont typeface="Arial" panose="020B0604020202020204" pitchFamily="34" charset="0"/>
                        <a:buChar char="•"/>
                      </a:pPr>
                      <a:r>
                        <a:rPr lang="en-IN" sz="1200" dirty="0"/>
                        <a:t>I65.23 Carotid Artery Occlusion, Bilateral</a:t>
                      </a:r>
                    </a:p>
                    <a:p>
                      <a:pPr marL="190500" lvl="1" indent="-285750">
                        <a:lnSpc>
                          <a:spcPct val="150000"/>
                        </a:lnSpc>
                        <a:buFont typeface="Arial" panose="020B0604020202020204" pitchFamily="34" charset="0"/>
                        <a:buChar char="•"/>
                      </a:pPr>
                      <a:r>
                        <a:rPr lang="en-IN" sz="1200" dirty="0"/>
                        <a:t>I65.23 Carotid Artery Stenosis, Bilateral</a:t>
                      </a:r>
                    </a:p>
                    <a:p>
                      <a:pPr marL="190500" lvl="1" indent="-285750">
                        <a:lnSpc>
                          <a:spcPct val="150000"/>
                        </a:lnSpc>
                        <a:buFont typeface="Arial" panose="020B0604020202020204" pitchFamily="34" charset="0"/>
                        <a:buChar char="•"/>
                      </a:pPr>
                      <a:r>
                        <a:rPr lang="en-IN" sz="1200" dirty="0"/>
                        <a:t>I65.29 Carotid Artery Occlusion</a:t>
                      </a:r>
                    </a:p>
                    <a:p>
                      <a:pPr marL="190500" lvl="1" indent="-285750">
                        <a:lnSpc>
                          <a:spcPct val="150000"/>
                        </a:lnSpc>
                        <a:buFont typeface="Arial" panose="020B0604020202020204" pitchFamily="34" charset="0"/>
                        <a:buChar char="•"/>
                      </a:pPr>
                      <a:r>
                        <a:rPr lang="en-IN" sz="1200" dirty="0"/>
                        <a:t>I65.29 Carotid Artery Stenosis</a:t>
                      </a:r>
                    </a:p>
                    <a:p>
                      <a:pPr marL="190500" lvl="1" indent="-285750">
                        <a:lnSpc>
                          <a:spcPct val="150000"/>
                        </a:lnSpc>
                        <a:buFont typeface="Arial" panose="020B0604020202020204" pitchFamily="34" charset="0"/>
                        <a:buChar char="•"/>
                      </a:pPr>
                      <a:r>
                        <a:rPr lang="en-IN" sz="1200" dirty="0"/>
                        <a:t>I67.2 Cerebral Atherosclerosis</a:t>
                      </a:r>
                    </a:p>
                    <a:p>
                      <a:pPr marL="190500" lvl="1" indent="-285750">
                        <a:lnSpc>
                          <a:spcPct val="150000"/>
                        </a:lnSpc>
                        <a:buFont typeface="Arial" panose="020B0604020202020204" pitchFamily="34" charset="0"/>
                        <a:buChar char="•"/>
                      </a:pPr>
                      <a:r>
                        <a:rPr lang="en-IN" sz="1200" dirty="0"/>
                        <a:t>I67.9 Ischaemic Cerebrovascular Disease</a:t>
                      </a:r>
                    </a:p>
                    <a:p>
                      <a:pPr marL="190500" lvl="1" indent="-285750">
                        <a:lnSpc>
                          <a:spcPct val="150000"/>
                        </a:lnSpc>
                        <a:buFont typeface="Arial" panose="020B0604020202020204" pitchFamily="34" charset="0"/>
                        <a:buChar char="•"/>
                      </a:pPr>
                      <a:r>
                        <a:rPr lang="en-IN" sz="1200" dirty="0"/>
                        <a:t>I73.9 Peripheral Vascular Disease</a:t>
                      </a:r>
                    </a:p>
                  </a:txBody>
                  <a:tcPr>
                    <a:solidFill>
                      <a:schemeClr val="accent2">
                        <a:lumMod val="20000"/>
                        <a:lumOff val="80000"/>
                      </a:schemeClr>
                    </a:solidFill>
                  </a:tcPr>
                </a:tc>
                <a:extLst>
                  <a:ext uri="{0D108BD9-81ED-4DB2-BD59-A6C34878D82A}">
                    <a16:rowId xmlns:a16="http://schemas.microsoft.com/office/drawing/2014/main" val="2298330476"/>
                  </a:ext>
                </a:extLst>
              </a:tr>
            </a:tbl>
          </a:graphicData>
        </a:graphic>
      </p:graphicFrame>
    </p:spTree>
    <p:extLst>
      <p:ext uri="{BB962C8B-B14F-4D97-AF65-F5344CB8AC3E}">
        <p14:creationId xmlns:p14="http://schemas.microsoft.com/office/powerpoint/2010/main" val="221600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EE134-5B37-4E71-9C9F-38A3077476EF}"/>
              </a:ext>
            </a:extLst>
          </p:cNvPr>
          <p:cNvSpPr>
            <a:spLocks noGrp="1"/>
          </p:cNvSpPr>
          <p:nvPr>
            <p:ph type="body" sz="quarter" idx="10"/>
          </p:nvPr>
        </p:nvSpPr>
        <p:spPr>
          <a:xfrm>
            <a:off x="404813" y="1447800"/>
            <a:ext cx="8475027" cy="4951413"/>
          </a:xfrm>
        </p:spPr>
        <p:txBody>
          <a:bodyPr>
            <a:normAutofit lnSpcReduction="10000"/>
          </a:bodyPr>
          <a:lstStyle/>
          <a:p>
            <a:r>
              <a:rPr lang="en-IN" dirty="0"/>
              <a:t>Given a patient who has a set of diagnoses in their history, identify other patients who had a similar history</a:t>
            </a:r>
          </a:p>
          <a:p>
            <a:endParaRPr lang="en-IN" dirty="0"/>
          </a:p>
          <a:p>
            <a:pPr marL="342900" indent="-342900">
              <a:buFont typeface="Arial" panose="020B0604020202020204" pitchFamily="34" charset="0"/>
              <a:buChar char="•"/>
            </a:pPr>
            <a:r>
              <a:rPr lang="en-IN" dirty="0"/>
              <a:t>Identify clinical journeys of high risk cases and model the turn of catastrophic events using methods</a:t>
            </a:r>
          </a:p>
          <a:p>
            <a:pPr marL="342900" indent="-342900">
              <a:buFont typeface="Arial" panose="020B0604020202020204" pitchFamily="34" charset="0"/>
              <a:buChar char="•"/>
            </a:pPr>
            <a:r>
              <a:rPr lang="en-IN" dirty="0"/>
              <a:t>Compare and develop association of journeys to detect similarities and degree of similarity</a:t>
            </a:r>
          </a:p>
          <a:p>
            <a:pPr marL="342900" indent="-342900">
              <a:buFont typeface="Arial" panose="020B0604020202020204" pitchFamily="34" charset="0"/>
              <a:buChar char="•"/>
            </a:pPr>
            <a:r>
              <a:rPr lang="en-IN" dirty="0"/>
              <a:t>Evaluate possibility of a new journey to follow a likely catastrophic path – Use some degree of association mining in identifying similarities</a:t>
            </a:r>
          </a:p>
          <a:p>
            <a:pPr marL="342900" indent="-342900">
              <a:buFont typeface="Arial" panose="020B0604020202020204" pitchFamily="34" charset="0"/>
              <a:buChar char="•"/>
            </a:pPr>
            <a:r>
              <a:rPr lang="en-IN" dirty="0"/>
              <a:t>Map with old interventions that were known to create positive impact on similar journeys</a:t>
            </a:r>
          </a:p>
          <a:p>
            <a:endParaRPr lang="en-IN" dirty="0"/>
          </a:p>
          <a:p>
            <a:r>
              <a:rPr lang="en-IN" dirty="0"/>
              <a:t>Data Set:</a:t>
            </a:r>
          </a:p>
          <a:p>
            <a:r>
              <a:rPr lang="en-IN" dirty="0"/>
              <a:t>Pick any of the data set for solving the above 2 problems. Information about the data is in the next couple of slides 11 and 12</a:t>
            </a:r>
          </a:p>
          <a:p>
            <a:endParaRPr lang="en-IN" dirty="0"/>
          </a:p>
        </p:txBody>
      </p:sp>
      <p:sp>
        <p:nvSpPr>
          <p:cNvPr id="3" name="Title 2">
            <a:extLst>
              <a:ext uri="{FF2B5EF4-FFF2-40B4-BE49-F238E27FC236}">
                <a16:creationId xmlns:a16="http://schemas.microsoft.com/office/drawing/2014/main" id="{91BDDB7C-42EE-4D32-840F-648FE8619788}"/>
              </a:ext>
            </a:extLst>
          </p:cNvPr>
          <p:cNvSpPr>
            <a:spLocks noGrp="1"/>
          </p:cNvSpPr>
          <p:nvPr>
            <p:ph type="title"/>
          </p:nvPr>
        </p:nvSpPr>
        <p:spPr/>
        <p:txBody>
          <a:bodyPr/>
          <a:lstStyle/>
          <a:p>
            <a:r>
              <a:rPr lang="en-IN" dirty="0"/>
              <a:t>Use case 2: patient treatment pathways</a:t>
            </a:r>
          </a:p>
        </p:txBody>
      </p:sp>
      <p:grpSp>
        <p:nvGrpSpPr>
          <p:cNvPr id="4" name="Group 3">
            <a:extLst>
              <a:ext uri="{FF2B5EF4-FFF2-40B4-BE49-F238E27FC236}">
                <a16:creationId xmlns:a16="http://schemas.microsoft.com/office/drawing/2014/main" id="{59AD3C08-53BE-4B13-A393-F326A594F347}"/>
              </a:ext>
            </a:extLst>
          </p:cNvPr>
          <p:cNvGrpSpPr/>
          <p:nvPr/>
        </p:nvGrpSpPr>
        <p:grpSpPr>
          <a:xfrm>
            <a:off x="9135672" y="1578864"/>
            <a:ext cx="2548328" cy="2657856"/>
            <a:chOff x="9486667" y="1841382"/>
            <a:chExt cx="2048656" cy="2257551"/>
          </a:xfrm>
        </p:grpSpPr>
        <p:pic>
          <p:nvPicPr>
            <p:cNvPr id="5" name="Picture 4">
              <a:extLst>
                <a:ext uri="{FF2B5EF4-FFF2-40B4-BE49-F238E27FC236}">
                  <a16:creationId xmlns:a16="http://schemas.microsoft.com/office/drawing/2014/main" id="{E7C359E3-C999-4774-9052-AB815984ED41}"/>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66292" y="2609527"/>
              <a:ext cx="1489406" cy="1489406"/>
            </a:xfrm>
            <a:prstGeom prst="rect">
              <a:avLst/>
            </a:prstGeom>
          </p:spPr>
        </p:pic>
        <p:pic>
          <p:nvPicPr>
            <p:cNvPr id="6" name="Picture 5">
              <a:extLst>
                <a:ext uri="{FF2B5EF4-FFF2-40B4-BE49-F238E27FC236}">
                  <a16:creationId xmlns:a16="http://schemas.microsoft.com/office/drawing/2014/main" id="{C40013A8-3C1D-4CE0-AAB5-C8B51724FFA9}"/>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86667" y="1841382"/>
              <a:ext cx="2048656" cy="2048656"/>
            </a:xfrm>
            <a:prstGeom prst="rect">
              <a:avLst/>
            </a:prstGeom>
          </p:spPr>
        </p:pic>
      </p:grpSp>
    </p:spTree>
    <p:extLst>
      <p:ext uri="{BB962C8B-B14F-4D97-AF65-F5344CB8AC3E}">
        <p14:creationId xmlns:p14="http://schemas.microsoft.com/office/powerpoint/2010/main" val="107329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585560-69FB-48BE-938F-912A45C5E201}"/>
              </a:ext>
            </a:extLst>
          </p:cNvPr>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en-IN" dirty="0"/>
              <a:t>Objective is to create a chatbot application that can be integrated in a patient self help portal to direct the queries to the appropriate care manager or care giver</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Using Natural Language Datasets and from a list of known questions asked by actual physicians from hospital discharge notes, generate a model that can replicate the </a:t>
            </a:r>
            <a:r>
              <a:rPr lang="en-IN" dirty="0" err="1"/>
              <a:t>behavior</a:t>
            </a:r>
            <a:r>
              <a:rPr lang="en-IN" dirty="0"/>
              <a:t> of a doctor during patient handoff after hospitalization.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Existing question answering (QA) datasets derived from electronic health records (EHR) are artificially generated and consequently fail to capture realistic physician information needs.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Dataset</a:t>
            </a:r>
          </a:p>
          <a:p>
            <a:pPr marL="520700" lvl="1" indent="-342900">
              <a:buFont typeface="Arial" panose="020B0604020202020204" pitchFamily="34" charset="0"/>
              <a:buChar char="•"/>
            </a:pPr>
            <a:r>
              <a:rPr lang="en-IN" dirty="0"/>
              <a:t>This dataset composed of 2,000+ questions paired with the snippets of text (triggers) that prompted each question</a:t>
            </a:r>
          </a:p>
          <a:p>
            <a:pPr marL="520700" lvl="1" indent="-342900">
              <a:buFont typeface="Arial" panose="020B0604020202020204" pitchFamily="34" charset="0"/>
              <a:buChar char="•"/>
            </a:pPr>
            <a:r>
              <a:rPr lang="en-IN" dirty="0"/>
              <a:t>The questions are generated by medical experts from 100+ MIMIC-III, version 1.4, discharge summaries. Generate questions based on the triggers in the dataset.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https://physionet.org/content/discq/1.0/</a:t>
            </a:r>
          </a:p>
          <a:p>
            <a:pPr marL="342900" indent="-342900">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F7ED39B6-0B3E-4903-A04F-9C1311F8F291}"/>
              </a:ext>
            </a:extLst>
          </p:cNvPr>
          <p:cNvSpPr>
            <a:spLocks noGrp="1"/>
          </p:cNvSpPr>
          <p:nvPr>
            <p:ph type="title"/>
          </p:nvPr>
        </p:nvSpPr>
        <p:spPr/>
        <p:txBody>
          <a:bodyPr/>
          <a:lstStyle/>
          <a:p>
            <a:r>
              <a:rPr lang="en-IN" dirty="0"/>
              <a:t>Use case 3: chatbots for post hospitalization care</a:t>
            </a:r>
          </a:p>
        </p:txBody>
      </p:sp>
    </p:spTree>
    <p:extLst>
      <p:ext uri="{BB962C8B-B14F-4D97-AF65-F5344CB8AC3E}">
        <p14:creationId xmlns:p14="http://schemas.microsoft.com/office/powerpoint/2010/main" val="16465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0C78F-71D9-4775-82B7-2F301643B2A2}"/>
              </a:ext>
            </a:extLst>
          </p:cNvPr>
          <p:cNvSpPr>
            <a:spLocks noGrp="1"/>
          </p:cNvSpPr>
          <p:nvPr>
            <p:ph type="body" sz="quarter" idx="10"/>
          </p:nvPr>
        </p:nvSpPr>
        <p:spPr/>
        <p:txBody>
          <a:bodyPr>
            <a:normAutofit fontScale="92500" lnSpcReduction="10000"/>
          </a:bodyPr>
          <a:lstStyle/>
          <a:p>
            <a:pPr marL="342900" indent="-342900">
              <a:buFont typeface="Arial" panose="020B0604020202020204" pitchFamily="34" charset="0"/>
              <a:buChar char="•"/>
            </a:pPr>
            <a:r>
              <a:rPr lang="en-IN" dirty="0"/>
              <a:t>Given a discharge summary, the task is to extract all the clinically actionable follow-up items in the note. Ex: appointments, lab work, procedures to be conducted, medications, etc.</a:t>
            </a:r>
          </a:p>
          <a:p>
            <a:pPr marL="342900" indent="-342900">
              <a:buFont typeface="Arial" panose="020B0604020202020204" pitchFamily="34" charset="0"/>
              <a:buChar char="•"/>
            </a:pPr>
            <a:r>
              <a:rPr lang="en-IN" dirty="0"/>
              <a:t>A successful NLP model for this task can generate a focused summary by extracting spans from a discharge summary to present to a physician. This may reduce physicians’ cognitive load, time spent reading documentation, and likelihood of omitting important care items when receiving patients recently discharged from an inpatient setting.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Dataset:</a:t>
            </a:r>
          </a:p>
          <a:p>
            <a:pPr marL="520700" lvl="1" indent="-342900">
              <a:buFont typeface="Arial" panose="020B0604020202020204" pitchFamily="34" charset="0"/>
              <a:buChar char="•"/>
            </a:pPr>
            <a:r>
              <a:rPr lang="en-IN" dirty="0"/>
              <a:t>This dataset, is annotated by physicians and covers 718 discharge summaries, representing 107,494 sentences.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 spans are annotated with 0 or more labels of 7 different types, representing the different actions that may need to be taken: Appointment, Lab, Procedure, Medication, Imaging, Patient Instructions, and Other. </a:t>
            </a:r>
          </a:p>
          <a:p>
            <a:pPr marL="342900" indent="-342900">
              <a:buFont typeface="Arial" panose="020B0604020202020204" pitchFamily="34" charset="0"/>
              <a:buChar char="•"/>
            </a:pPr>
            <a:endParaRPr lang="en-IN" dirty="0"/>
          </a:p>
          <a:p>
            <a:r>
              <a:rPr lang="en-IN" dirty="0"/>
              <a:t>https://physionet.org/content/mimic-iii-clinical-action/1.0.0/</a:t>
            </a:r>
          </a:p>
          <a:p>
            <a:endParaRPr lang="en-IN" dirty="0"/>
          </a:p>
          <a:p>
            <a:endParaRPr lang="en-IN" dirty="0"/>
          </a:p>
          <a:p>
            <a:endParaRPr lang="en-IN" dirty="0"/>
          </a:p>
          <a:p>
            <a:endParaRPr lang="en-IN" dirty="0"/>
          </a:p>
        </p:txBody>
      </p:sp>
      <p:sp>
        <p:nvSpPr>
          <p:cNvPr id="3" name="Title 2">
            <a:extLst>
              <a:ext uri="{FF2B5EF4-FFF2-40B4-BE49-F238E27FC236}">
                <a16:creationId xmlns:a16="http://schemas.microsoft.com/office/drawing/2014/main" id="{38C602EB-CCA2-4CB7-959A-4BFD47269A9C}"/>
              </a:ext>
            </a:extLst>
          </p:cNvPr>
          <p:cNvSpPr>
            <a:spLocks noGrp="1"/>
          </p:cNvSpPr>
          <p:nvPr>
            <p:ph type="title"/>
          </p:nvPr>
        </p:nvSpPr>
        <p:spPr/>
        <p:txBody>
          <a:bodyPr/>
          <a:lstStyle/>
          <a:p>
            <a:r>
              <a:rPr lang="en-IN" dirty="0"/>
              <a:t>Use case 4: effective care coordination</a:t>
            </a:r>
          </a:p>
        </p:txBody>
      </p:sp>
    </p:spTree>
    <p:extLst>
      <p:ext uri="{BB962C8B-B14F-4D97-AF65-F5344CB8AC3E}">
        <p14:creationId xmlns:p14="http://schemas.microsoft.com/office/powerpoint/2010/main" val="355671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2F2DC-2BAB-5FA8-CA87-8A9527FAB047}"/>
              </a:ext>
            </a:extLst>
          </p:cNvPr>
          <p:cNvSpPr>
            <a:spLocks noGrp="1"/>
          </p:cNvSpPr>
          <p:nvPr>
            <p:ph type="body" sz="quarter" idx="10"/>
          </p:nvPr>
        </p:nvSpPr>
        <p:spPr>
          <a:xfrm>
            <a:off x="404813" y="1196752"/>
            <a:ext cx="11406187" cy="4951413"/>
          </a:xfrm>
        </p:spPr>
        <p:txBody>
          <a:bodyPr vert="horz" lIns="0" tIns="0" rIns="0" bIns="0" rtlCol="0" anchor="t">
            <a:normAutofit/>
          </a:bodyPr>
          <a:lstStyle/>
          <a:p>
            <a:pPr marL="279400" indent="0">
              <a:lnSpc>
                <a:spcPct val="150000"/>
              </a:lnSpc>
              <a:spcAft>
                <a:spcPts val="0"/>
              </a:spcAft>
              <a:buClr>
                <a:srgbClr val="0070AD"/>
              </a:buClr>
              <a:buNone/>
            </a:pPr>
            <a:r>
              <a:rPr lang="en-US" sz="1600" dirty="0">
                <a:solidFill>
                  <a:schemeClr val="bg1">
                    <a:lumMod val="85000"/>
                  </a:schemeClr>
                </a:solidFill>
                <a:latin typeface="+mn-lt"/>
              </a:rPr>
              <a:t>The data set will contain the following information for each patient. </a:t>
            </a:r>
            <a:endParaRPr lang="en-US" sz="1600" dirty="0">
              <a:solidFill>
                <a:schemeClr val="bg1">
                  <a:lumMod val="85000"/>
                </a:schemeClr>
              </a:solidFill>
            </a:endParaRPr>
          </a:p>
          <a:p>
            <a:pPr marL="742950" lvl="1" indent="-285750">
              <a:lnSpc>
                <a:spcPct val="150000"/>
              </a:lnSpc>
              <a:spcAft>
                <a:spcPts val="0"/>
              </a:spcAft>
              <a:buClr>
                <a:srgbClr val="0070AD"/>
              </a:buClr>
              <a:buFont typeface="Arial,Sans-Serif" panose="020B0604020202020204" pitchFamily="34" charset="0"/>
              <a:buChar char="•"/>
            </a:pPr>
            <a:r>
              <a:rPr lang="en-US" sz="1400" b="1" dirty="0">
                <a:solidFill>
                  <a:schemeClr val="accent2"/>
                </a:solidFill>
                <a:latin typeface="+mn-lt"/>
              </a:rPr>
              <a:t>Patient  Demographics</a:t>
            </a:r>
            <a:endParaRPr lang="en-US" sz="1400" dirty="0">
              <a:solidFill>
                <a:srgbClr val="D9D9D9"/>
              </a:solidFill>
            </a:endParaRPr>
          </a:p>
          <a:p>
            <a:pPr marL="742950" lvl="1" indent="-285750">
              <a:lnSpc>
                <a:spcPct val="150000"/>
              </a:lnSpc>
              <a:spcAft>
                <a:spcPts val="0"/>
              </a:spcAft>
              <a:buClr>
                <a:srgbClr val="0070AD"/>
              </a:buClr>
              <a:buFont typeface="Arial,Sans-Serif" panose="020B0604020202020204" pitchFamily="34" charset="0"/>
              <a:buChar char="•"/>
            </a:pPr>
            <a:r>
              <a:rPr lang="en-US" sz="1400" dirty="0">
                <a:solidFill>
                  <a:schemeClr val="bg1">
                    <a:lumMod val="85000"/>
                  </a:schemeClr>
                </a:solidFill>
                <a:latin typeface="+mn-lt"/>
              </a:rPr>
              <a:t>Age, Gender, Location</a:t>
            </a:r>
            <a:endParaRPr lang="en-US" sz="1400" dirty="0">
              <a:solidFill>
                <a:schemeClr val="bg1">
                  <a:lumMod val="85000"/>
                </a:schemeClr>
              </a:solidFill>
            </a:endParaRPr>
          </a:p>
          <a:p>
            <a:pPr marL="742950" lvl="1" indent="-285750">
              <a:lnSpc>
                <a:spcPct val="150000"/>
              </a:lnSpc>
              <a:spcAft>
                <a:spcPts val="0"/>
              </a:spcAft>
              <a:buClr>
                <a:srgbClr val="0070AD"/>
              </a:buClr>
              <a:buFont typeface="Arial,Sans-Serif" panose="020B0604020202020204" pitchFamily="34" charset="0"/>
              <a:buChar char="•"/>
            </a:pPr>
            <a:r>
              <a:rPr lang="en-US" sz="1400" b="1" dirty="0">
                <a:solidFill>
                  <a:schemeClr val="accent2"/>
                </a:solidFill>
                <a:latin typeface="Ubuntu"/>
              </a:rPr>
              <a:t>Encounters / Claims Data </a:t>
            </a:r>
            <a:endParaRPr lang="en-US" sz="1400" dirty="0">
              <a:solidFill>
                <a:schemeClr val="accent2"/>
              </a:solidFill>
              <a:latin typeface="Ubuntu"/>
            </a:endParaRPr>
          </a:p>
          <a:p>
            <a:pPr marL="1200150" lvl="2" indent="-285750">
              <a:lnSpc>
                <a:spcPct val="150000"/>
              </a:lnSpc>
              <a:spcAft>
                <a:spcPts val="0"/>
              </a:spcAft>
              <a:buClr>
                <a:srgbClr val="12ABDB"/>
              </a:buClr>
              <a:buFont typeface="Arial,Sans-Serif" panose="020B0604020202020204" pitchFamily="34" charset="0"/>
              <a:buChar char="•"/>
            </a:pPr>
            <a:r>
              <a:rPr lang="en-US" sz="1400" dirty="0">
                <a:solidFill>
                  <a:schemeClr val="bg1">
                    <a:lumMod val="85000"/>
                  </a:schemeClr>
                </a:solidFill>
                <a:latin typeface="+mn-lt"/>
              </a:rPr>
              <a:t>Diagnosis Codes – ICD10 / ICD 9 format – Primary, Secondary, Tertiary</a:t>
            </a:r>
            <a:endParaRPr lang="en-US" sz="1400" dirty="0">
              <a:solidFill>
                <a:schemeClr val="bg1">
                  <a:lumMod val="85000"/>
                </a:schemeClr>
              </a:solidFill>
            </a:endParaRPr>
          </a:p>
          <a:p>
            <a:pPr marL="1200150" lvl="2" indent="-285750">
              <a:lnSpc>
                <a:spcPct val="150000"/>
              </a:lnSpc>
              <a:spcAft>
                <a:spcPts val="0"/>
              </a:spcAft>
              <a:buClr>
                <a:srgbClr val="12ABDB"/>
              </a:buClr>
              <a:buFont typeface="Arial,Sans-Serif" panose="020B0604020202020204" pitchFamily="34" charset="0"/>
              <a:buChar char="•"/>
            </a:pPr>
            <a:r>
              <a:rPr lang="en-US" sz="1400" dirty="0">
                <a:solidFill>
                  <a:schemeClr val="bg1">
                    <a:lumMod val="85000"/>
                  </a:schemeClr>
                </a:solidFill>
                <a:latin typeface="+mn-lt"/>
              </a:rPr>
              <a:t>Tests and Procedures conducted – CPT / HCPCS format</a:t>
            </a:r>
            <a:endParaRPr lang="en-US" sz="1400" dirty="0">
              <a:solidFill>
                <a:schemeClr val="bg1">
                  <a:lumMod val="85000"/>
                </a:schemeClr>
              </a:solidFill>
            </a:endParaRPr>
          </a:p>
          <a:p>
            <a:pPr marL="1200150" lvl="2" indent="-285750">
              <a:lnSpc>
                <a:spcPct val="150000"/>
              </a:lnSpc>
              <a:spcAft>
                <a:spcPts val="0"/>
              </a:spcAft>
              <a:buClr>
                <a:srgbClr val="12ABDB"/>
              </a:buClr>
              <a:buFont typeface="Arial,Sans-Serif" panose="020B0604020202020204" pitchFamily="34" charset="0"/>
              <a:buChar char="•"/>
            </a:pPr>
            <a:r>
              <a:rPr lang="en-US" sz="1400" dirty="0">
                <a:solidFill>
                  <a:schemeClr val="bg1">
                    <a:lumMod val="85000"/>
                  </a:schemeClr>
                </a:solidFill>
                <a:latin typeface="+mn-lt"/>
              </a:rPr>
              <a:t>Pharmacy / Prescription details</a:t>
            </a:r>
            <a:endParaRPr lang="en-US" sz="1400" dirty="0">
              <a:solidFill>
                <a:schemeClr val="bg1">
                  <a:lumMod val="85000"/>
                </a:schemeClr>
              </a:solidFill>
            </a:endParaRPr>
          </a:p>
          <a:p>
            <a:pPr marL="1200150" lvl="2" indent="-285750">
              <a:lnSpc>
                <a:spcPct val="150000"/>
              </a:lnSpc>
              <a:spcAft>
                <a:spcPts val="0"/>
              </a:spcAft>
              <a:buClr>
                <a:srgbClr val="12ABDB"/>
              </a:buClr>
              <a:buFont typeface="Arial,Sans-Serif" panose="020B0604020202020204" pitchFamily="34" charset="0"/>
              <a:buChar char="•"/>
            </a:pPr>
            <a:r>
              <a:rPr lang="en-US" sz="1400" dirty="0">
                <a:solidFill>
                  <a:schemeClr val="bg1">
                    <a:lumMod val="85000"/>
                  </a:schemeClr>
                </a:solidFill>
                <a:latin typeface="+mn-lt"/>
              </a:rPr>
              <a:t>Hospitalization details </a:t>
            </a:r>
            <a:endParaRPr lang="en-US" sz="1400" dirty="0">
              <a:solidFill>
                <a:schemeClr val="bg1">
                  <a:lumMod val="85000"/>
                </a:schemeClr>
              </a:solidFill>
            </a:endParaRPr>
          </a:p>
          <a:p>
            <a:pPr marL="1200150" lvl="2" indent="-285750">
              <a:lnSpc>
                <a:spcPct val="150000"/>
              </a:lnSpc>
              <a:spcAft>
                <a:spcPts val="0"/>
              </a:spcAft>
              <a:buClr>
                <a:srgbClr val="12ABDB"/>
              </a:buClr>
              <a:buFont typeface="Arial,Sans-Serif" panose="020B0604020202020204" pitchFamily="34" charset="0"/>
              <a:buChar char="•"/>
            </a:pPr>
            <a:r>
              <a:rPr lang="en-US" sz="1400" dirty="0">
                <a:solidFill>
                  <a:schemeClr val="bg1">
                    <a:lumMod val="85000"/>
                  </a:schemeClr>
                </a:solidFill>
                <a:latin typeface="Ubuntu"/>
              </a:rPr>
              <a:t>Billing details</a:t>
            </a:r>
            <a:endParaRPr lang="en-US" sz="1800" dirty="0">
              <a:solidFill>
                <a:schemeClr val="bg1">
                  <a:lumMod val="85000"/>
                </a:schemeClr>
              </a:solidFill>
            </a:endParaRPr>
          </a:p>
          <a:p>
            <a:pPr marL="914400" lvl="2" indent="0">
              <a:lnSpc>
                <a:spcPct val="150000"/>
              </a:lnSpc>
              <a:spcAft>
                <a:spcPts val="0"/>
              </a:spcAft>
              <a:buClr>
                <a:srgbClr val="12ABDB"/>
              </a:buClr>
              <a:buNone/>
            </a:pPr>
            <a:endParaRPr lang="en-US" sz="1400" dirty="0">
              <a:solidFill>
                <a:schemeClr val="bg1">
                  <a:lumMod val="85000"/>
                </a:schemeClr>
              </a:solidFill>
              <a:latin typeface="+mn-lt"/>
            </a:endParaRPr>
          </a:p>
          <a:p>
            <a:r>
              <a:rPr lang="en-US" sz="1600" b="1" dirty="0">
                <a:solidFill>
                  <a:schemeClr val="bg1">
                    <a:lumMod val="85000"/>
                  </a:schemeClr>
                </a:solidFill>
                <a:latin typeface="+mn-lt"/>
              </a:rPr>
              <a:t>Link to Data: will be shared over </a:t>
            </a:r>
            <a:r>
              <a:rPr lang="en-US" sz="1600" b="1" dirty="0" err="1">
                <a:solidFill>
                  <a:schemeClr val="bg1">
                    <a:lumMod val="85000"/>
                  </a:schemeClr>
                </a:solidFill>
                <a:latin typeface="+mn-lt"/>
              </a:rPr>
              <a:t>Gdrive</a:t>
            </a:r>
            <a:r>
              <a:rPr lang="en-US" sz="1600" b="1" dirty="0">
                <a:solidFill>
                  <a:schemeClr val="bg1">
                    <a:lumMod val="85000"/>
                  </a:schemeClr>
                </a:solidFill>
                <a:latin typeface="+mn-lt"/>
              </a:rPr>
              <a:t>/Dropbox</a:t>
            </a:r>
          </a:p>
          <a:p>
            <a:endParaRPr lang="en-US" sz="1600" b="1" dirty="0">
              <a:solidFill>
                <a:schemeClr val="bg1">
                  <a:lumMod val="85000"/>
                </a:schemeClr>
              </a:solidFill>
              <a:latin typeface="+mn-lt"/>
            </a:endParaRPr>
          </a:p>
          <a:p>
            <a:r>
              <a:rPr lang="en-US" sz="1600" b="1" dirty="0">
                <a:solidFill>
                  <a:schemeClr val="bg1">
                    <a:lumMod val="85000"/>
                  </a:schemeClr>
                </a:solidFill>
                <a:latin typeface="+mn-lt"/>
              </a:rPr>
              <a:t>Other </a:t>
            </a:r>
          </a:p>
          <a:p>
            <a:r>
              <a:rPr lang="en-US" sz="1600" b="1" dirty="0">
                <a:solidFill>
                  <a:schemeClr val="bg1">
                    <a:lumMod val="85000"/>
                  </a:schemeClr>
                </a:solidFill>
                <a:latin typeface="+mn-lt"/>
              </a:rPr>
              <a:t>Details:</a:t>
            </a:r>
          </a:p>
          <a:p>
            <a:endParaRPr lang="en-US" dirty="0"/>
          </a:p>
        </p:txBody>
      </p:sp>
      <p:sp>
        <p:nvSpPr>
          <p:cNvPr id="3" name="Title 2">
            <a:extLst>
              <a:ext uri="{FF2B5EF4-FFF2-40B4-BE49-F238E27FC236}">
                <a16:creationId xmlns:a16="http://schemas.microsoft.com/office/drawing/2014/main" id="{BE20400C-7832-3287-0A88-A839FECF5A0D}"/>
              </a:ext>
            </a:extLst>
          </p:cNvPr>
          <p:cNvSpPr>
            <a:spLocks noGrp="1"/>
          </p:cNvSpPr>
          <p:nvPr>
            <p:ph type="title"/>
          </p:nvPr>
        </p:nvSpPr>
        <p:spPr/>
        <p:txBody>
          <a:bodyPr/>
          <a:lstStyle/>
          <a:p>
            <a:r>
              <a:rPr lang="en-US" dirty="0">
                <a:ea typeface="+mj-lt"/>
                <a:cs typeface="+mj-lt"/>
              </a:rPr>
              <a:t>Data set details and other references – CLAIMS</a:t>
            </a:r>
            <a:endParaRPr lang="en-US" dirty="0"/>
          </a:p>
        </p:txBody>
      </p:sp>
      <p:graphicFrame>
        <p:nvGraphicFramePr>
          <p:cNvPr id="12" name="Table 7">
            <a:extLst>
              <a:ext uri="{FF2B5EF4-FFF2-40B4-BE49-F238E27FC236}">
                <a16:creationId xmlns:a16="http://schemas.microsoft.com/office/drawing/2014/main" id="{0F2DA985-FACF-6B90-4118-CD54CB2651AE}"/>
              </a:ext>
            </a:extLst>
          </p:cNvPr>
          <p:cNvGraphicFramePr>
            <a:graphicFrameLocks noGrp="1"/>
          </p:cNvGraphicFramePr>
          <p:nvPr/>
        </p:nvGraphicFramePr>
        <p:xfrm>
          <a:off x="1876503" y="4945470"/>
          <a:ext cx="6736844" cy="1371600"/>
        </p:xfrm>
        <a:graphic>
          <a:graphicData uri="http://schemas.openxmlformats.org/drawingml/2006/table">
            <a:tbl>
              <a:tblPr firstRow="1" bandRow="1">
                <a:tableStyleId>{8A107856-5554-42FB-B03E-39F5DBC370BA}</a:tableStyleId>
              </a:tblPr>
              <a:tblGrid>
                <a:gridCol w="3368422">
                  <a:extLst>
                    <a:ext uri="{9D8B030D-6E8A-4147-A177-3AD203B41FA5}">
                      <a16:colId xmlns:a16="http://schemas.microsoft.com/office/drawing/2014/main" val="2387555795"/>
                    </a:ext>
                  </a:extLst>
                </a:gridCol>
                <a:gridCol w="3368422">
                  <a:extLst>
                    <a:ext uri="{9D8B030D-6E8A-4147-A177-3AD203B41FA5}">
                      <a16:colId xmlns:a16="http://schemas.microsoft.com/office/drawing/2014/main" val="2739850478"/>
                    </a:ext>
                  </a:extLst>
                </a:gridCol>
              </a:tblGrid>
              <a:tr h="233670">
                <a:tc>
                  <a:txBody>
                    <a:bodyPr/>
                    <a:lstStyle/>
                    <a:p>
                      <a:r>
                        <a:rPr lang="en-US" sz="1200" b="1"/>
                        <a:t>Data Set Size</a:t>
                      </a:r>
                    </a:p>
                  </a:txBody>
                  <a:tcPr/>
                </a:tc>
                <a:tc>
                  <a:txBody>
                    <a:bodyPr/>
                    <a:lstStyle/>
                    <a:p>
                      <a:r>
                        <a:rPr lang="en-US" sz="1200" b="1"/>
                        <a:t>~10 GB</a:t>
                      </a:r>
                    </a:p>
                  </a:txBody>
                  <a:tcPr/>
                </a:tc>
                <a:extLst>
                  <a:ext uri="{0D108BD9-81ED-4DB2-BD59-A6C34878D82A}">
                    <a16:rowId xmlns:a16="http://schemas.microsoft.com/office/drawing/2014/main" val="4258299032"/>
                  </a:ext>
                </a:extLst>
              </a:tr>
              <a:tr h="233670">
                <a:tc>
                  <a:txBody>
                    <a:bodyPr/>
                    <a:lstStyle/>
                    <a:p>
                      <a:r>
                        <a:rPr lang="en-US" sz="1200" b="1"/>
                        <a:t>Number of Patients</a:t>
                      </a:r>
                    </a:p>
                  </a:txBody>
                  <a:tcPr/>
                </a:tc>
                <a:tc>
                  <a:txBody>
                    <a:bodyPr/>
                    <a:lstStyle/>
                    <a:p>
                      <a:r>
                        <a:rPr lang="en-US" sz="1200" b="1"/>
                        <a:t>~100,000</a:t>
                      </a:r>
                    </a:p>
                  </a:txBody>
                  <a:tcPr/>
                </a:tc>
                <a:extLst>
                  <a:ext uri="{0D108BD9-81ED-4DB2-BD59-A6C34878D82A}">
                    <a16:rowId xmlns:a16="http://schemas.microsoft.com/office/drawing/2014/main" val="2366457020"/>
                  </a:ext>
                </a:extLst>
              </a:tr>
              <a:tr h="233670">
                <a:tc>
                  <a:txBody>
                    <a:bodyPr/>
                    <a:lstStyle/>
                    <a:p>
                      <a:r>
                        <a:rPr lang="en-US" sz="1200" b="1"/>
                        <a:t>Number of unique Diagnosis codes</a:t>
                      </a:r>
                    </a:p>
                  </a:txBody>
                  <a:tcPr/>
                </a:tc>
                <a:tc>
                  <a:txBody>
                    <a:bodyPr/>
                    <a:lstStyle/>
                    <a:p>
                      <a:r>
                        <a:rPr lang="en-US" sz="1200" b="1"/>
                        <a:t>~40,000</a:t>
                      </a:r>
                    </a:p>
                  </a:txBody>
                  <a:tcPr/>
                </a:tc>
                <a:extLst>
                  <a:ext uri="{0D108BD9-81ED-4DB2-BD59-A6C34878D82A}">
                    <a16:rowId xmlns:a16="http://schemas.microsoft.com/office/drawing/2014/main" val="2254992126"/>
                  </a:ext>
                </a:extLst>
              </a:tr>
              <a:tr h="233670">
                <a:tc>
                  <a:txBody>
                    <a:bodyPr/>
                    <a:lstStyle/>
                    <a:p>
                      <a:r>
                        <a:rPr lang="en-US" sz="1200" b="1"/>
                        <a:t>Number of unique Procedure codes</a:t>
                      </a:r>
                    </a:p>
                  </a:txBody>
                  <a:tcPr/>
                </a:tc>
                <a:tc>
                  <a:txBody>
                    <a:bodyPr/>
                    <a:lstStyle/>
                    <a:p>
                      <a:r>
                        <a:rPr lang="en-US" sz="1200" b="1"/>
                        <a:t>~10,000</a:t>
                      </a:r>
                    </a:p>
                  </a:txBody>
                  <a:tcPr/>
                </a:tc>
                <a:extLst>
                  <a:ext uri="{0D108BD9-81ED-4DB2-BD59-A6C34878D82A}">
                    <a16:rowId xmlns:a16="http://schemas.microsoft.com/office/drawing/2014/main" val="3456802810"/>
                  </a:ext>
                </a:extLst>
              </a:tr>
              <a:tr h="233670">
                <a:tc>
                  <a:txBody>
                    <a:bodyPr/>
                    <a:lstStyle/>
                    <a:p>
                      <a:r>
                        <a:rPr lang="en-US" sz="1200" b="1"/>
                        <a:t>Number of unique Prescription codes</a:t>
                      </a:r>
                    </a:p>
                  </a:txBody>
                  <a:tcPr/>
                </a:tc>
                <a:tc>
                  <a:txBody>
                    <a:bodyPr/>
                    <a:lstStyle/>
                    <a:p>
                      <a:r>
                        <a:rPr lang="en-US" sz="1200" b="1"/>
                        <a:t>~1000</a:t>
                      </a:r>
                    </a:p>
                  </a:txBody>
                  <a:tcPr/>
                </a:tc>
                <a:extLst>
                  <a:ext uri="{0D108BD9-81ED-4DB2-BD59-A6C34878D82A}">
                    <a16:rowId xmlns:a16="http://schemas.microsoft.com/office/drawing/2014/main" val="4282145096"/>
                  </a:ext>
                </a:extLst>
              </a:tr>
            </a:tbl>
          </a:graphicData>
        </a:graphic>
      </p:graphicFrame>
    </p:spTree>
    <p:extLst>
      <p:ext uri="{BB962C8B-B14F-4D97-AF65-F5344CB8AC3E}">
        <p14:creationId xmlns:p14="http://schemas.microsoft.com/office/powerpoint/2010/main" val="12215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43E95EC-2E3A-4B81-A602-91AE8A37D02A}"/>
              </a:ext>
            </a:extLst>
          </p:cNvPr>
          <p:cNvSpPr txBox="1"/>
          <p:nvPr/>
        </p:nvSpPr>
        <p:spPr>
          <a:xfrm>
            <a:off x="379834" y="1135673"/>
            <a:ext cx="11188773" cy="3925818"/>
          </a:xfrm>
          <a:prstGeom prst="rect">
            <a:avLst/>
          </a:prstGeom>
          <a:noFill/>
        </p:spPr>
        <p:txBody>
          <a:bodyPr wrap="square" lIns="91440" tIns="45720" rIns="91440" bIns="45720" anchor="t">
            <a:spAutoFit/>
          </a:bodyPr>
          <a:lstStyle/>
          <a:p>
            <a:pPr>
              <a:lnSpc>
                <a:spcPct val="150000"/>
              </a:lnSpc>
            </a:pPr>
            <a:r>
              <a:rPr lang="en-US" sz="1400" dirty="0">
                <a:solidFill>
                  <a:schemeClr val="bg1">
                    <a:lumMod val="85000"/>
                  </a:schemeClr>
                </a:solidFill>
              </a:rPr>
              <a:t>The data set will contain the following information for each patient. </a:t>
            </a:r>
          </a:p>
          <a:p>
            <a:pPr marL="742950" lvl="1" indent="-285750">
              <a:lnSpc>
                <a:spcPct val="150000"/>
              </a:lnSpc>
              <a:buFont typeface="Arial" panose="020B0604020202020204" pitchFamily="34" charset="0"/>
              <a:buChar char="•"/>
            </a:pPr>
            <a:r>
              <a:rPr lang="en-US" sz="1400" b="1" dirty="0">
                <a:solidFill>
                  <a:schemeClr val="accent2"/>
                </a:solidFill>
              </a:rPr>
              <a:t>Patient  Demographics</a:t>
            </a:r>
            <a:endParaRPr lang="en-US" sz="1400" dirty="0">
              <a:solidFill>
                <a:schemeClr val="bg1">
                  <a:lumMod val="85000"/>
                </a:schemeClr>
              </a:solidFill>
            </a:endParaRPr>
          </a:p>
          <a:p>
            <a:pPr marL="742950" lvl="1" indent="-285750">
              <a:lnSpc>
                <a:spcPct val="150000"/>
              </a:lnSpc>
              <a:buFont typeface="Arial" panose="020B0604020202020204" pitchFamily="34" charset="0"/>
              <a:buChar char="•"/>
            </a:pPr>
            <a:r>
              <a:rPr lang="en-US" sz="1400" dirty="0">
                <a:solidFill>
                  <a:schemeClr val="bg1">
                    <a:lumMod val="85000"/>
                  </a:schemeClr>
                </a:solidFill>
              </a:rPr>
              <a:t>	Age, Gender</a:t>
            </a:r>
          </a:p>
          <a:p>
            <a:pPr marL="742950" lvl="1" indent="-285750">
              <a:lnSpc>
                <a:spcPct val="150000"/>
              </a:lnSpc>
              <a:buFont typeface="Arial" panose="020B0604020202020204" pitchFamily="34" charset="0"/>
              <a:buChar char="•"/>
            </a:pPr>
            <a:r>
              <a:rPr lang="en-US" sz="1400" b="1" dirty="0">
                <a:solidFill>
                  <a:schemeClr val="accent2"/>
                </a:solidFill>
              </a:rPr>
              <a:t>Hospitalizations Data</a:t>
            </a:r>
            <a:r>
              <a:rPr lang="en-US" sz="1400" b="1" dirty="0">
                <a:solidFill>
                  <a:schemeClr val="accent2"/>
                </a:solidFill>
                <a:ea typeface="+mn-lt"/>
                <a:cs typeface="+mn-lt"/>
              </a:rPr>
              <a:t> </a:t>
            </a:r>
            <a:r>
              <a:rPr lang="en-US" sz="1400" dirty="0">
                <a:solidFill>
                  <a:schemeClr val="bg1">
                    <a:lumMod val="85000"/>
                  </a:schemeClr>
                </a:solidFill>
                <a:ea typeface="+mn-lt"/>
                <a:cs typeface="+mn-lt"/>
              </a:rPr>
              <a:t>– Following data related to the patients' hospitalizations (not exhaustive)</a:t>
            </a:r>
            <a:endParaRPr lang="en-US" sz="1400" dirty="0">
              <a:solidFill>
                <a:schemeClr val="bg1">
                  <a:lumMod val="85000"/>
                </a:schemeClr>
              </a:solidFill>
            </a:endParaRPr>
          </a:p>
          <a:p>
            <a:pPr marL="1200150" lvl="2" indent="-285750">
              <a:lnSpc>
                <a:spcPct val="150000"/>
              </a:lnSpc>
              <a:buFont typeface="Arial" panose="020B0604020202020204" pitchFamily="34" charset="0"/>
              <a:buChar char="•"/>
            </a:pPr>
            <a:r>
              <a:rPr lang="en-US" sz="1400" dirty="0">
                <a:solidFill>
                  <a:schemeClr val="bg1">
                    <a:lumMod val="85000"/>
                  </a:schemeClr>
                </a:solidFill>
              </a:rPr>
              <a:t>Diagnosis Codes – ICD 9 format </a:t>
            </a:r>
          </a:p>
          <a:p>
            <a:pPr marL="1200150" lvl="2" indent="-285750">
              <a:lnSpc>
                <a:spcPct val="150000"/>
              </a:lnSpc>
              <a:buFont typeface="Arial" panose="020B0604020202020204" pitchFamily="34" charset="0"/>
              <a:buChar char="•"/>
            </a:pPr>
            <a:r>
              <a:rPr lang="en-US" sz="1400" dirty="0">
                <a:solidFill>
                  <a:schemeClr val="bg1">
                    <a:lumMod val="85000"/>
                  </a:schemeClr>
                </a:solidFill>
              </a:rPr>
              <a:t>Tests and Procedures conducted – CPT / HCPCS format</a:t>
            </a:r>
          </a:p>
          <a:p>
            <a:pPr marL="1200150" lvl="2" indent="-285750">
              <a:lnSpc>
                <a:spcPct val="150000"/>
              </a:lnSpc>
              <a:buFont typeface="Arial" panose="020B0604020202020204" pitchFamily="34" charset="0"/>
              <a:buChar char="•"/>
            </a:pPr>
            <a:r>
              <a:rPr lang="en-US" sz="1400" dirty="0">
                <a:solidFill>
                  <a:schemeClr val="bg1">
                    <a:lumMod val="85000"/>
                  </a:schemeClr>
                </a:solidFill>
              </a:rPr>
              <a:t>Prescription details</a:t>
            </a:r>
          </a:p>
          <a:p>
            <a:pPr marL="1200150" lvl="2" indent="-285750">
              <a:lnSpc>
                <a:spcPct val="150000"/>
              </a:lnSpc>
              <a:buFont typeface="Arial" panose="020B0604020202020204" pitchFamily="34" charset="0"/>
              <a:buChar char="•"/>
            </a:pPr>
            <a:r>
              <a:rPr lang="en-US" sz="1400" dirty="0">
                <a:solidFill>
                  <a:schemeClr val="bg1">
                    <a:lumMod val="85000"/>
                  </a:schemeClr>
                </a:solidFill>
              </a:rPr>
              <a:t>Hospitalization details – Start, End dates</a:t>
            </a:r>
          </a:p>
          <a:p>
            <a:pPr marL="1200150" lvl="2" indent="-285750">
              <a:lnSpc>
                <a:spcPct val="150000"/>
              </a:lnSpc>
              <a:buFont typeface="Arial" panose="020B0604020202020204" pitchFamily="34" charset="0"/>
              <a:buChar char="•"/>
            </a:pPr>
            <a:r>
              <a:rPr lang="en-US" sz="1400" dirty="0">
                <a:solidFill>
                  <a:schemeClr val="bg1">
                    <a:lumMod val="85000"/>
                  </a:schemeClr>
                </a:solidFill>
              </a:rPr>
              <a:t>Chart Events – Caregiver notes</a:t>
            </a:r>
          </a:p>
          <a:p>
            <a:pPr marL="1200150" lvl="2" indent="-285750">
              <a:lnSpc>
                <a:spcPct val="150000"/>
              </a:lnSpc>
              <a:buFont typeface="Arial" panose="020B0604020202020204" pitchFamily="34" charset="0"/>
              <a:buChar char="•"/>
            </a:pPr>
            <a:r>
              <a:rPr lang="en-US" sz="1400" dirty="0">
                <a:solidFill>
                  <a:schemeClr val="bg1">
                    <a:lumMod val="85000"/>
                  </a:schemeClr>
                </a:solidFill>
              </a:rPr>
              <a:t>time-stamped nurse-verified physiological measurements – Ex: heart rate, BP, respiratory rate</a:t>
            </a:r>
          </a:p>
          <a:p>
            <a:pPr>
              <a:lnSpc>
                <a:spcPct val="150000"/>
              </a:lnSpc>
            </a:pPr>
            <a:r>
              <a:rPr lang="en-US" sz="1400" dirty="0">
                <a:solidFill>
                  <a:srgbClr val="D9D9D9"/>
                </a:solidFill>
              </a:rPr>
              <a:t>Link to download data: </a:t>
            </a:r>
            <a:r>
              <a:rPr lang="en-US" sz="1400" dirty="0">
                <a:solidFill>
                  <a:srgbClr val="D9D9D9"/>
                </a:solidFill>
                <a:hlinkClick r:id="rId2"/>
              </a:rPr>
              <a:t>https://physionet.org/content/mimiciii/1.4/</a:t>
            </a:r>
            <a:r>
              <a:rPr lang="en-US" sz="1400" dirty="0">
                <a:solidFill>
                  <a:srgbClr val="D9D9D9"/>
                </a:solidFill>
              </a:rPr>
              <a:t>, </a:t>
            </a:r>
            <a:r>
              <a:rPr lang="en-US" sz="1400" dirty="0">
                <a:solidFill>
                  <a:srgbClr val="D9D9D9"/>
                </a:solidFill>
                <a:hlinkClick r:id="rId3"/>
              </a:rPr>
              <a:t>https://physionet.org/content/mimic-seqex/1.0.0/</a:t>
            </a:r>
            <a:r>
              <a:rPr lang="en-US" sz="1400" dirty="0">
                <a:solidFill>
                  <a:srgbClr val="D9D9D9"/>
                </a:solidFill>
              </a:rPr>
              <a:t> </a:t>
            </a:r>
          </a:p>
          <a:p>
            <a:pPr marL="1200150" lvl="2" indent="-285750">
              <a:lnSpc>
                <a:spcPct val="150000"/>
              </a:lnSpc>
              <a:buFont typeface="Arial" panose="020B0604020202020204" pitchFamily="34" charset="0"/>
              <a:buChar char="•"/>
            </a:pPr>
            <a:endParaRPr lang="en-US" sz="1400" dirty="0">
              <a:solidFill>
                <a:srgbClr val="D9D9D9"/>
              </a:solidFill>
            </a:endParaRPr>
          </a:p>
        </p:txBody>
      </p:sp>
      <p:sp>
        <p:nvSpPr>
          <p:cNvPr id="3" name="Title 2">
            <a:extLst>
              <a:ext uri="{FF2B5EF4-FFF2-40B4-BE49-F238E27FC236}">
                <a16:creationId xmlns:a16="http://schemas.microsoft.com/office/drawing/2014/main" id="{0E50524C-DE16-4C2C-835E-F998B60B6ECF}"/>
              </a:ext>
            </a:extLst>
          </p:cNvPr>
          <p:cNvSpPr>
            <a:spLocks noGrp="1"/>
          </p:cNvSpPr>
          <p:nvPr>
            <p:ph type="title"/>
          </p:nvPr>
        </p:nvSpPr>
        <p:spPr/>
        <p:txBody>
          <a:bodyPr/>
          <a:lstStyle/>
          <a:p>
            <a:r>
              <a:rPr lang="en-US" dirty="0"/>
              <a:t>Data set details and other references</a:t>
            </a:r>
            <a:r>
              <a:rPr lang="en-US"/>
              <a:t> - MIMIC</a:t>
            </a:r>
            <a:endParaRPr lang="en-US" dirty="0"/>
          </a:p>
        </p:txBody>
      </p:sp>
      <p:graphicFrame>
        <p:nvGraphicFramePr>
          <p:cNvPr id="2" name="Table 7">
            <a:extLst>
              <a:ext uri="{FF2B5EF4-FFF2-40B4-BE49-F238E27FC236}">
                <a16:creationId xmlns:a16="http://schemas.microsoft.com/office/drawing/2014/main" id="{35AA6C05-E5AC-49AE-BA90-F1FF9A997514}"/>
              </a:ext>
            </a:extLst>
          </p:cNvPr>
          <p:cNvGraphicFramePr>
            <a:graphicFrameLocks noGrp="1"/>
          </p:cNvGraphicFramePr>
          <p:nvPr/>
        </p:nvGraphicFramePr>
        <p:xfrm>
          <a:off x="2301805" y="5122679"/>
          <a:ext cx="6736844" cy="1371600"/>
        </p:xfrm>
        <a:graphic>
          <a:graphicData uri="http://schemas.openxmlformats.org/drawingml/2006/table">
            <a:tbl>
              <a:tblPr firstRow="1" bandRow="1">
                <a:tableStyleId>{8A107856-5554-42FB-B03E-39F5DBC370BA}</a:tableStyleId>
              </a:tblPr>
              <a:tblGrid>
                <a:gridCol w="3368422">
                  <a:extLst>
                    <a:ext uri="{9D8B030D-6E8A-4147-A177-3AD203B41FA5}">
                      <a16:colId xmlns:a16="http://schemas.microsoft.com/office/drawing/2014/main" val="2387555795"/>
                    </a:ext>
                  </a:extLst>
                </a:gridCol>
                <a:gridCol w="3368422">
                  <a:extLst>
                    <a:ext uri="{9D8B030D-6E8A-4147-A177-3AD203B41FA5}">
                      <a16:colId xmlns:a16="http://schemas.microsoft.com/office/drawing/2014/main" val="2739850478"/>
                    </a:ext>
                  </a:extLst>
                </a:gridCol>
              </a:tblGrid>
              <a:tr h="233670">
                <a:tc>
                  <a:txBody>
                    <a:bodyPr/>
                    <a:lstStyle/>
                    <a:p>
                      <a:r>
                        <a:rPr lang="en-US" sz="1200" b="1" dirty="0"/>
                        <a:t>Data Set Size</a:t>
                      </a:r>
                    </a:p>
                  </a:txBody>
                  <a:tcPr/>
                </a:tc>
                <a:tc>
                  <a:txBody>
                    <a:bodyPr/>
                    <a:lstStyle/>
                    <a:p>
                      <a:r>
                        <a:rPr lang="en-US" sz="1200" b="1" dirty="0"/>
                        <a:t>~10 GB</a:t>
                      </a:r>
                    </a:p>
                  </a:txBody>
                  <a:tcPr/>
                </a:tc>
                <a:extLst>
                  <a:ext uri="{0D108BD9-81ED-4DB2-BD59-A6C34878D82A}">
                    <a16:rowId xmlns:a16="http://schemas.microsoft.com/office/drawing/2014/main" val="4258299032"/>
                  </a:ext>
                </a:extLst>
              </a:tr>
              <a:tr h="233670">
                <a:tc>
                  <a:txBody>
                    <a:bodyPr/>
                    <a:lstStyle/>
                    <a:p>
                      <a:r>
                        <a:rPr lang="en-US" sz="1200" b="1" dirty="0"/>
                        <a:t>Number of Patients</a:t>
                      </a:r>
                    </a:p>
                  </a:txBody>
                  <a:tcPr/>
                </a:tc>
                <a:tc>
                  <a:txBody>
                    <a:bodyPr/>
                    <a:lstStyle/>
                    <a:p>
                      <a:r>
                        <a:rPr lang="en-US" sz="1200" b="1"/>
                        <a:t>~40,000</a:t>
                      </a:r>
                    </a:p>
                  </a:txBody>
                  <a:tcPr/>
                </a:tc>
                <a:extLst>
                  <a:ext uri="{0D108BD9-81ED-4DB2-BD59-A6C34878D82A}">
                    <a16:rowId xmlns:a16="http://schemas.microsoft.com/office/drawing/2014/main" val="2366457020"/>
                  </a:ext>
                </a:extLst>
              </a:tr>
              <a:tr h="233670">
                <a:tc>
                  <a:txBody>
                    <a:bodyPr/>
                    <a:lstStyle/>
                    <a:p>
                      <a:r>
                        <a:rPr lang="en-US" sz="1200" b="1" dirty="0"/>
                        <a:t>Number of unique Diagnosis codes</a:t>
                      </a:r>
                    </a:p>
                  </a:txBody>
                  <a:tcPr/>
                </a:tc>
                <a:tc>
                  <a:txBody>
                    <a:bodyPr/>
                    <a:lstStyle/>
                    <a:p>
                      <a:r>
                        <a:rPr lang="en-US" sz="1200" b="1"/>
                        <a:t>~25,000</a:t>
                      </a:r>
                    </a:p>
                  </a:txBody>
                  <a:tcPr/>
                </a:tc>
                <a:extLst>
                  <a:ext uri="{0D108BD9-81ED-4DB2-BD59-A6C34878D82A}">
                    <a16:rowId xmlns:a16="http://schemas.microsoft.com/office/drawing/2014/main" val="2254992126"/>
                  </a:ext>
                </a:extLst>
              </a:tr>
              <a:tr h="233670">
                <a:tc>
                  <a:txBody>
                    <a:bodyPr/>
                    <a:lstStyle/>
                    <a:p>
                      <a:r>
                        <a:rPr lang="en-US" sz="1200" b="1" dirty="0"/>
                        <a:t>Number of unique Procedure codes</a:t>
                      </a:r>
                    </a:p>
                  </a:txBody>
                  <a:tcPr/>
                </a:tc>
                <a:tc>
                  <a:txBody>
                    <a:bodyPr/>
                    <a:lstStyle/>
                    <a:p>
                      <a:r>
                        <a:rPr lang="en-US" sz="1200" b="1"/>
                        <a:t>~8,000</a:t>
                      </a:r>
                    </a:p>
                  </a:txBody>
                  <a:tcPr/>
                </a:tc>
                <a:extLst>
                  <a:ext uri="{0D108BD9-81ED-4DB2-BD59-A6C34878D82A}">
                    <a16:rowId xmlns:a16="http://schemas.microsoft.com/office/drawing/2014/main" val="3456802810"/>
                  </a:ext>
                </a:extLst>
              </a:tr>
              <a:tr h="233670">
                <a:tc>
                  <a:txBody>
                    <a:bodyPr/>
                    <a:lstStyle/>
                    <a:p>
                      <a:r>
                        <a:rPr lang="en-US" sz="1200" b="1" dirty="0"/>
                        <a:t>Number of unique Prescription codes</a:t>
                      </a:r>
                    </a:p>
                  </a:txBody>
                  <a:tcPr/>
                </a:tc>
                <a:tc>
                  <a:txBody>
                    <a:bodyPr/>
                    <a:lstStyle/>
                    <a:p>
                      <a:r>
                        <a:rPr lang="en-US" sz="1200" b="1" dirty="0"/>
                        <a:t>~1000</a:t>
                      </a:r>
                    </a:p>
                  </a:txBody>
                  <a:tcPr/>
                </a:tc>
                <a:extLst>
                  <a:ext uri="{0D108BD9-81ED-4DB2-BD59-A6C34878D82A}">
                    <a16:rowId xmlns:a16="http://schemas.microsoft.com/office/drawing/2014/main" val="4282145096"/>
                  </a:ext>
                </a:extLst>
              </a:tr>
            </a:tbl>
          </a:graphicData>
        </a:graphic>
      </p:graphicFrame>
      <p:sp>
        <p:nvSpPr>
          <p:cNvPr id="10" name="TextBox 9">
            <a:extLst>
              <a:ext uri="{FF2B5EF4-FFF2-40B4-BE49-F238E27FC236}">
                <a16:creationId xmlns:a16="http://schemas.microsoft.com/office/drawing/2014/main" id="{A02039BD-360E-4F4F-98EA-57FA0CECE2C5}"/>
              </a:ext>
            </a:extLst>
          </p:cNvPr>
          <p:cNvSpPr txBox="1"/>
          <p:nvPr/>
        </p:nvSpPr>
        <p:spPr>
          <a:xfrm>
            <a:off x="623392" y="5229200"/>
            <a:ext cx="1430444" cy="866135"/>
          </a:xfrm>
          <a:prstGeom prst="rect">
            <a:avLst/>
          </a:prstGeom>
          <a:noFill/>
        </p:spPr>
        <p:txBody>
          <a:bodyPr wrap="square">
            <a:spAutoFit/>
          </a:bodyPr>
          <a:lstStyle/>
          <a:p>
            <a:pPr>
              <a:lnSpc>
                <a:spcPct val="150000"/>
              </a:lnSpc>
            </a:pPr>
            <a:r>
              <a:rPr lang="en-US" sz="1800" b="1" dirty="0">
                <a:solidFill>
                  <a:schemeClr val="bg1">
                    <a:lumMod val="85000"/>
                  </a:schemeClr>
                </a:solidFill>
              </a:rPr>
              <a:t>Other Details:</a:t>
            </a:r>
          </a:p>
        </p:txBody>
      </p:sp>
    </p:spTree>
    <p:extLst>
      <p:ext uri="{BB962C8B-B14F-4D97-AF65-F5344CB8AC3E}">
        <p14:creationId xmlns:p14="http://schemas.microsoft.com/office/powerpoint/2010/main" val="494491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EB5A8A985F854BB0401F2F5289F0A3" ma:contentTypeVersion="0" ma:contentTypeDescription="Create a new document." ma:contentTypeScope="" ma:versionID="7058f52bd683c9ed4276c160dc800f6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C0FD8-2717-4CF7-96A4-F7EAAF9D1F71}"/>
</file>

<file path=customXml/itemProps2.xml><?xml version="1.0" encoding="utf-8"?>
<ds:datastoreItem xmlns:ds="http://schemas.openxmlformats.org/officeDocument/2006/customXml" ds:itemID="{5E37B975-1379-48DD-90FE-7724A511B88C}"/>
</file>

<file path=docProps/app.xml><?xml version="1.0" encoding="utf-8"?>
<Properties xmlns="http://schemas.openxmlformats.org/officeDocument/2006/extended-properties" xmlns:vt="http://schemas.openxmlformats.org/officeDocument/2006/docPropsVTypes">
  <TotalTime>59</TotalTime>
  <Words>1381</Words>
  <Application>Microsoft Office PowerPoint</Application>
  <PresentationFormat>Widescreen</PresentationFormat>
  <Paragraphs>157</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Arial,Sans-Serif</vt:lpstr>
      <vt:lpstr>Calibri</vt:lpstr>
      <vt:lpstr>Ubuntu</vt:lpstr>
      <vt:lpstr>Ubuntu Light</vt:lpstr>
      <vt:lpstr>Ubuntu Medium</vt:lpstr>
      <vt:lpstr>Verdana</vt:lpstr>
      <vt:lpstr>Wingdings</vt:lpstr>
      <vt:lpstr>Capgemini Master 2021</vt:lpstr>
      <vt:lpstr>think-cell Slide</vt:lpstr>
      <vt:lpstr>PATIENT GROUPING</vt:lpstr>
      <vt:lpstr>INTRODUCTION</vt:lpstr>
      <vt:lpstr>Problems that we are trying to solve</vt:lpstr>
      <vt:lpstr>Use case 1: patient health risk prediction</vt:lpstr>
      <vt:lpstr>Use case 2: patient treatment pathways</vt:lpstr>
      <vt:lpstr>Use case 3: chatbots for post hospitalization care</vt:lpstr>
      <vt:lpstr>Use case 4: effective care coordination</vt:lpstr>
      <vt:lpstr>Data set details and other references – CLAIMS</vt:lpstr>
      <vt:lpstr>Data set details and other references - MIMIC</vt:lpstr>
      <vt:lpstr>SOLUTION REQUIREMENTS – TECHNICAL and NON-TECHNICAL</vt:lpstr>
      <vt:lpstr>Evaluation criteria</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GROUPING</dc:title>
  <dc:creator>Nandi, Shyamsree</dc:creator>
  <cp:lastModifiedBy>Venugopal, Ananth</cp:lastModifiedBy>
  <cp:revision>16</cp:revision>
  <dcterms:created xsi:type="dcterms:W3CDTF">2022-08-26T12:53:12Z</dcterms:created>
  <dcterms:modified xsi:type="dcterms:W3CDTF">2022-09-01T05:12:22Z</dcterms:modified>
</cp:coreProperties>
</file>