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0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4FD9-10F4-4DBE-AA2F-DE3D7E7CB9C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AACF-3FED-43C5-A634-66CC5E300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119" y="1628800"/>
            <a:ext cx="10363200" cy="1470025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第</a:t>
            </a:r>
            <a:r>
              <a:rPr lang="en-US" altLang="zh-CN" sz="6000" b="1" dirty="0" smtClean="0"/>
              <a:t>2</a:t>
            </a:r>
            <a:r>
              <a:rPr lang="zh-CN" altLang="en-US" sz="6000" b="1" dirty="0" smtClean="0"/>
              <a:t>单元 </a:t>
            </a:r>
            <a:r>
              <a:rPr lang="zh-CN" altLang="en-US" sz="6000" b="1" dirty="0"/>
              <a:t>软件需求开发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746" y="4623008"/>
            <a:ext cx="3281386" cy="2238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92" y="4293096"/>
            <a:ext cx="2600344" cy="24622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4589670"/>
            <a:ext cx="2343167" cy="22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病例信息管理系统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4884420"/>
        </p:xfrm>
        <a:graphic>
          <a:graphicData uri="http://schemas.openxmlformats.org/drawingml/2006/table">
            <a:tbl>
              <a:tblPr/>
              <a:tblGrid>
                <a:gridCol w="193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编号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性能需求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必须支持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个客户的同时访问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应该在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秒内必须从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10000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条记录中检索出需要的患者信息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应该在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分钟之内给出季度统计报告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33261"/>
            <a:ext cx="2243154" cy="24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0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</a:t>
            </a:r>
            <a:r>
              <a:rPr lang="zh-CN" altLang="en-US" b="1" dirty="0"/>
              <a:t>需求工程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5720" y="1772816"/>
            <a:ext cx="4766320" cy="4608512"/>
          </a:xfrm>
          <a:ln w="38100">
            <a:solidFill>
              <a:schemeClr val="accent3">
                <a:lumMod val="50000"/>
              </a:schemeClr>
            </a:solidFill>
            <a:prstDash val="dashDot"/>
          </a:ln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a typeface="楷体_GB2312" pitchFamily="49" charset="-122"/>
              </a:rPr>
              <a:t>需求获取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a typeface="楷体_GB2312" pitchFamily="49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a typeface="楷体_GB2312" pitchFamily="49" charset="-122"/>
              </a:rPr>
              <a:t>需求规格编写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a typeface="楷体_GB2312" pitchFamily="49" charset="-122"/>
              </a:rPr>
              <a:t>需求验证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a typeface="楷体_GB2312" pitchFamily="49" charset="-122"/>
              </a:rPr>
              <a:t>需求变更管理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50" y="4941168"/>
            <a:ext cx="351429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a typeface="楷体_GB2312" pitchFamily="49" charset="-122"/>
              </a:rPr>
              <a:t>2.1 </a:t>
            </a:r>
            <a:r>
              <a:rPr lang="zh-CN" altLang="en-US" b="1" dirty="0">
                <a:ea typeface="楷体_GB2312" pitchFamily="49" charset="-122"/>
              </a:rPr>
              <a:t>需求获取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847851" y="3141663"/>
            <a:ext cx="1655763" cy="792162"/>
          </a:xfrm>
          <a:prstGeom prst="flowChartPunchedCard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用户要求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024563" y="3068639"/>
            <a:ext cx="2519362" cy="1152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基线需求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43475" y="2205039"/>
            <a:ext cx="4464050" cy="3095625"/>
            <a:chOff x="2154" y="1389"/>
            <a:chExt cx="2812" cy="1950"/>
          </a:xfrm>
        </p:grpSpPr>
        <p:sp>
          <p:nvSpPr>
            <p:cNvPr id="15371" name="Oval 5"/>
            <p:cNvSpPr>
              <a:spLocks noChangeArrowheads="1"/>
            </p:cNvSpPr>
            <p:nvPr/>
          </p:nvSpPr>
          <p:spPr bwMode="auto">
            <a:xfrm>
              <a:off x="2154" y="1389"/>
              <a:ext cx="2812" cy="1950"/>
            </a:xfrm>
            <a:prstGeom prst="ellips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3140" y="2795"/>
              <a:ext cx="9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/>
                <a:t>扩展需求</a:t>
              </a:r>
            </a:p>
          </p:txBody>
        </p:sp>
      </p:grp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648075" y="3573463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8256588" y="1052513"/>
            <a:ext cx="1943100" cy="1008062"/>
          </a:xfrm>
          <a:prstGeom prst="wedgeEllipseCallout">
            <a:avLst>
              <a:gd name="adj1" fmla="val -43463"/>
              <a:gd name="adj2" fmla="val 82125"/>
            </a:avLst>
          </a:prstGeom>
          <a:noFill/>
          <a:ln w="571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软件需求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2038" y="1484313"/>
            <a:ext cx="5795962" cy="2520950"/>
            <a:chOff x="2109" y="935"/>
            <a:chExt cx="3651" cy="1588"/>
          </a:xfrm>
        </p:grpSpPr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2109" y="935"/>
              <a:ext cx="3651" cy="15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5370" name="Text Box 12"/>
            <p:cNvSpPr txBox="1">
              <a:spLocks noChangeArrowheads="1"/>
            </p:cNvSpPr>
            <p:nvPr/>
          </p:nvSpPr>
          <p:spPr bwMode="auto">
            <a:xfrm>
              <a:off x="2323" y="1117"/>
              <a:ext cx="3040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主要任务：是和用户方的领导层、</a:t>
              </a:r>
            </a:p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业务层人员访谈把握用户的具体需</a:t>
              </a:r>
            </a:p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求方向和趋势，了解现有的</a:t>
              </a:r>
              <a:r>
                <a:rPr lang="zh-CN" altLang="en-US" sz="2400" b="1" dirty="0">
                  <a:solidFill>
                    <a:srgbClr val="FF0066"/>
                  </a:solidFill>
                  <a:ea typeface="楷体_GB2312" pitchFamily="49" charset="-122"/>
                </a:rPr>
                <a:t>组织架</a:t>
              </a:r>
            </a:p>
            <a:p>
              <a:r>
                <a:rPr lang="zh-CN" altLang="en-US" sz="2400" b="1" dirty="0">
                  <a:solidFill>
                    <a:srgbClr val="FF0066"/>
                  </a:solidFill>
                  <a:ea typeface="楷体_GB2312" pitchFamily="49" charset="-122"/>
                </a:rPr>
                <a:t>构、业务流程、硬件环境、软件环</a:t>
              </a:r>
            </a:p>
            <a:p>
              <a:r>
                <a:rPr lang="zh-CN" altLang="en-US" sz="2400" b="1" dirty="0">
                  <a:solidFill>
                    <a:srgbClr val="FF0066"/>
                  </a:solidFill>
                  <a:ea typeface="楷体_GB2312" pitchFamily="49" charset="-122"/>
                </a:rPr>
                <a:t>境、现有系统的运行状况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等信息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 animBg="1"/>
      <p:bldP spid="16392" grpId="0" animBg="1"/>
      <p:bldP spid="16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</a:rPr>
              <a:t>需求获取需要执行的活动：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、了解客户方的所有用户类型以及潜在的类型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、对用户进行访谈和调研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、对用户需求作进一步分析和整理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、呈交需求文档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032104" y="4328027"/>
            <a:ext cx="3311525" cy="1700212"/>
          </a:xfrm>
          <a:prstGeom prst="wedgeRectCallout">
            <a:avLst>
              <a:gd name="adj1" fmla="val -91611"/>
              <a:gd name="adj2" fmla="val -146824"/>
            </a:avLst>
          </a:prstGeom>
          <a:noFill/>
          <a:ln w="57150">
            <a:solidFill>
              <a:schemeClr val="accent6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功能性需求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非功能需求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环境限制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设计约束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67212" y="4328027"/>
            <a:ext cx="3600450" cy="1700212"/>
          </a:xfrm>
          <a:prstGeom prst="wedgeRectCallout">
            <a:avLst>
              <a:gd name="adj1" fmla="val -70060"/>
              <a:gd name="adj2" fmla="val -74278"/>
            </a:avLst>
          </a:prstGeom>
          <a:noFill/>
          <a:ln w="57150">
            <a:solidFill>
              <a:schemeClr val="accent6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标明未定的需求项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使需求符合系统目标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保证需求项之间的一致性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311900" y="4690815"/>
            <a:ext cx="3311525" cy="1484312"/>
          </a:xfrm>
          <a:prstGeom prst="wedgeRectCallout">
            <a:avLst>
              <a:gd name="adj1" fmla="val -88829"/>
              <a:gd name="adj2" fmla="val -132245"/>
            </a:avLst>
          </a:prstGeom>
          <a:noFill/>
          <a:ln w="57150">
            <a:solidFill>
              <a:schemeClr val="accent6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为什么？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做什么？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隐含需求</a:t>
            </a:r>
          </a:p>
        </p:txBody>
      </p:sp>
    </p:spTree>
    <p:extLst>
      <p:ext uri="{BB962C8B-B14F-4D97-AF65-F5344CB8AC3E}">
        <p14:creationId xmlns:p14="http://schemas.microsoft.com/office/powerpoint/2010/main" val="27762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49" charset="-122"/>
              </a:rPr>
              <a:t>需求获取注意</a:t>
            </a:r>
            <a:r>
              <a:rPr lang="zh-CN" altLang="en-US" b="1" dirty="0" smtClean="0">
                <a:ea typeface="楷体_GB2312" pitchFamily="49" charset="-122"/>
              </a:rPr>
              <a:t>问题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、识别真正的客户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、正确理解客户的需求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、具备较强的忍耐力和清晰的思维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、使用符合客户语言习惯的表达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、提供需求开发评估报告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、尊重开发人员和客户的意见，妥善解决矛盾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、划分需求的优先级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、说服和教育客户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3933056"/>
            <a:ext cx="2481281" cy="20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0"/>
            <a:ext cx="10972800" cy="1143000"/>
          </a:xfrm>
        </p:spPr>
        <p:txBody>
          <a:bodyPr/>
          <a:lstStyle/>
          <a:p>
            <a:r>
              <a:rPr lang="zh-CN" altLang="en-US" b="1" dirty="0"/>
              <a:t>需求开发内容组成表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934357"/>
          <a:ext cx="871296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预备知识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UML</a:t>
                      </a:r>
                      <a:r>
                        <a:rPr lang="zh-CN" altLang="en-US" sz="2400" dirty="0"/>
                        <a:t>概述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Rose</a:t>
                      </a:r>
                      <a:r>
                        <a:rPr lang="zh-CN" altLang="en-US" sz="2400" dirty="0"/>
                        <a:t>概述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业务调研报告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业务调研方法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业务调研资料整理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业务调研报告编写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解读业务调研报告，规划用例图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用例图基础知识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用例概念解析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解读业务调研报告，设计用例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Rose</a:t>
                      </a:r>
                      <a:r>
                        <a:rPr lang="zh-CN" altLang="en-US" sz="2400" dirty="0"/>
                        <a:t>绘制用例图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解读业务调研报告，编写用例描述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事件流基础知识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事件流概念解析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解读业务调研报告，编写事件流描述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投核保系统时间流描述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409520"/>
            <a:ext cx="10972800" cy="1143000"/>
          </a:xfrm>
        </p:spPr>
        <p:txBody>
          <a:bodyPr/>
          <a:lstStyle/>
          <a:p>
            <a:r>
              <a:rPr lang="zh-CN" altLang="en-US" b="1" dirty="0"/>
              <a:t>需求开发内容组成表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163452" y="1556792"/>
          <a:ext cx="98650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解读业务调研报告，用例关系分析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用例与参与者关系基础知识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用例与参与者关系概念解析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解读业务调研报告，分析用例与参与者关系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Rose</a:t>
                      </a:r>
                      <a:r>
                        <a:rPr lang="zh-CN" altLang="en-US" sz="2400" dirty="0"/>
                        <a:t>绘制用例关系和参与者关系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投核保系统用例关系和参与者关系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解读业务调研报告，完成领域类图设计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领域类图基础知识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领域类图概念解析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解读业务调研报告，完成用例图设计领域类图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Rose</a:t>
                      </a:r>
                      <a:r>
                        <a:rPr lang="zh-CN" altLang="en-US" sz="2400" dirty="0"/>
                        <a:t>绘制领域类图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投核保系统领域类图设计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5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972800" cy="1143000"/>
          </a:xfrm>
        </p:spPr>
        <p:txBody>
          <a:bodyPr/>
          <a:lstStyle/>
          <a:p>
            <a:r>
              <a:rPr lang="zh-CN" altLang="en-US" b="1" dirty="0"/>
              <a:t>需求开发内容组成表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626332" y="1556792"/>
          <a:ext cx="922219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解读业务调研报告，编写数据字典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数据字典基础知识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接卸数据字典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解读调研报告，编写数据字典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投核保系统数据字典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解读业务调研报告，分析非功能需求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非功能需求基础知识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解析非功能需求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解读业务调研报告，分析非功能需求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编写投核保系统非功能需求文档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编写需求分析报告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需求分析报告基础知识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如何编写需求分析报告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编写投核保系统需求分析报告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/>
          <a:lstStyle/>
          <a:p>
            <a:r>
              <a:rPr lang="zh-CN" altLang="en-US" b="1" dirty="0"/>
              <a:t>学习流程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4439816" y="836712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需求开发实训项目启动</a:t>
            </a:r>
          </a:p>
        </p:txBody>
      </p:sp>
      <p:sp>
        <p:nvSpPr>
          <p:cNvPr id="5" name="矩形 4"/>
          <p:cNvSpPr/>
          <p:nvPr/>
        </p:nvSpPr>
        <p:spPr>
          <a:xfrm>
            <a:off x="2711624" y="1628800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整理业务调研报告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628800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UML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2348880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Rose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4223792" y="3068960"/>
            <a:ext cx="352839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解读业务调研报告、规划用例图</a:t>
            </a:r>
          </a:p>
        </p:txBody>
      </p:sp>
      <p:sp>
        <p:nvSpPr>
          <p:cNvPr id="9" name="矩形 8"/>
          <p:cNvSpPr/>
          <p:nvPr/>
        </p:nvSpPr>
        <p:spPr>
          <a:xfrm>
            <a:off x="4223792" y="3789040"/>
            <a:ext cx="36724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解读业务调研报告、设计用例描述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4223792" y="4509120"/>
            <a:ext cx="36724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解读业务调研报告、设计用例关系</a:t>
            </a:r>
          </a:p>
        </p:txBody>
      </p:sp>
      <p:sp>
        <p:nvSpPr>
          <p:cNvPr id="11" name="矩形 10"/>
          <p:cNvSpPr/>
          <p:nvPr/>
        </p:nvSpPr>
        <p:spPr>
          <a:xfrm>
            <a:off x="1524000" y="3789040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编写数据字典</a:t>
            </a:r>
          </a:p>
        </p:txBody>
      </p:sp>
      <p:sp>
        <p:nvSpPr>
          <p:cNvPr id="12" name="矩形 11"/>
          <p:cNvSpPr/>
          <p:nvPr/>
        </p:nvSpPr>
        <p:spPr>
          <a:xfrm>
            <a:off x="4223792" y="5373216"/>
            <a:ext cx="36724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解读业务调研报告、设计领域类图</a:t>
            </a:r>
          </a:p>
        </p:txBody>
      </p:sp>
      <p:sp>
        <p:nvSpPr>
          <p:cNvPr id="13" name="矩形 12"/>
          <p:cNvSpPr/>
          <p:nvPr/>
        </p:nvSpPr>
        <p:spPr>
          <a:xfrm>
            <a:off x="6456040" y="6165304"/>
            <a:ext cx="388843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解读业务调研报告、分析非功能需求</a:t>
            </a:r>
          </a:p>
        </p:txBody>
      </p:sp>
      <p:sp>
        <p:nvSpPr>
          <p:cNvPr id="14" name="矩形 13"/>
          <p:cNvSpPr/>
          <p:nvPr/>
        </p:nvSpPr>
        <p:spPr>
          <a:xfrm>
            <a:off x="2135560" y="6165304"/>
            <a:ext cx="388843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编写需求分析报告</a:t>
            </a: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4835860" y="368660"/>
            <a:ext cx="288032" cy="22322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6" idx="0"/>
          </p:cNvCxnSpPr>
          <p:nvPr/>
        </p:nvCxnSpPr>
        <p:spPr>
          <a:xfrm rot="16200000" flipH="1">
            <a:off x="6528048" y="908720"/>
            <a:ext cx="28803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7" idx="0"/>
          </p:cNvCxnSpPr>
          <p:nvPr/>
        </p:nvCxnSpPr>
        <p:spPr>
          <a:xfrm rot="5400000">
            <a:off x="7140116" y="2240868"/>
            <a:ext cx="21602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8" idx="0"/>
          </p:cNvCxnSpPr>
          <p:nvPr/>
        </p:nvCxnSpPr>
        <p:spPr>
          <a:xfrm rot="5400000">
            <a:off x="6510046" y="2330878"/>
            <a:ext cx="216024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9" idx="0"/>
          </p:cNvCxnSpPr>
          <p:nvPr/>
        </p:nvCxnSpPr>
        <p:spPr>
          <a:xfrm rot="16200000" flipH="1">
            <a:off x="5915980" y="3645024"/>
            <a:ext cx="216024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2"/>
            <a:endCxn id="10" idx="0"/>
          </p:cNvCxnSpPr>
          <p:nvPr/>
        </p:nvCxnSpPr>
        <p:spPr>
          <a:xfrm rot="5400000">
            <a:off x="5951984" y="4401108"/>
            <a:ext cx="21602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2"/>
            <a:endCxn id="12" idx="0"/>
          </p:cNvCxnSpPr>
          <p:nvPr/>
        </p:nvCxnSpPr>
        <p:spPr>
          <a:xfrm rot="5400000">
            <a:off x="5879976" y="519319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2"/>
            <a:endCxn id="8" idx="0"/>
          </p:cNvCxnSpPr>
          <p:nvPr/>
        </p:nvCxnSpPr>
        <p:spPr>
          <a:xfrm rot="16200000" flipH="1">
            <a:off x="4457818" y="1538790"/>
            <a:ext cx="936104" cy="2124236"/>
          </a:xfrm>
          <a:prstGeom prst="bentConnector3">
            <a:avLst>
              <a:gd name="adj1" fmla="val 88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2"/>
            <a:endCxn id="11" idx="0"/>
          </p:cNvCxnSpPr>
          <p:nvPr/>
        </p:nvCxnSpPr>
        <p:spPr>
          <a:xfrm rot="5400000">
            <a:off x="2441848" y="2367136"/>
            <a:ext cx="1656184" cy="1187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1" idx="2"/>
            <a:endCxn id="12" idx="0"/>
          </p:cNvCxnSpPr>
          <p:nvPr/>
        </p:nvCxnSpPr>
        <p:spPr>
          <a:xfrm rot="16200000" flipH="1">
            <a:off x="3828002" y="3141222"/>
            <a:ext cx="1080120" cy="3383868"/>
          </a:xfrm>
          <a:prstGeom prst="bentConnector3">
            <a:avLst>
              <a:gd name="adj1" fmla="val 79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13" idx="0"/>
          </p:cNvCxnSpPr>
          <p:nvPr/>
        </p:nvCxnSpPr>
        <p:spPr>
          <a:xfrm rot="16200000" flipH="1">
            <a:off x="7086110" y="4851158"/>
            <a:ext cx="288032" cy="2340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1"/>
            <a:endCxn id="14" idx="3"/>
          </p:cNvCxnSpPr>
          <p:nvPr/>
        </p:nvCxnSpPr>
        <p:spPr>
          <a:xfrm rot="10800000">
            <a:off x="6023992" y="6417332"/>
            <a:ext cx="4320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</a:t>
            </a:r>
            <a:r>
              <a:rPr lang="zh-CN" altLang="en-US" b="1" dirty="0"/>
              <a:t>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180892" y="2132856"/>
            <a:ext cx="3830216" cy="2260847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3600" b="1" dirty="0"/>
              <a:t>需求的定义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3600" b="1" dirty="0"/>
              <a:t>需求类型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4581128"/>
            <a:ext cx="2678088" cy="21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6" y="203201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1.1 </a:t>
            </a:r>
            <a:r>
              <a:rPr lang="zh-CN" altLang="en-US" b="1" dirty="0"/>
              <a:t>需求定义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351088" y="1916114"/>
            <a:ext cx="2449512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业务需求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071813" y="2924175"/>
            <a:ext cx="2736850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用户需求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4079876" y="4003675"/>
            <a:ext cx="24479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功能需求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51088" y="4724400"/>
            <a:ext cx="2520950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系统需求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6167439" y="3067050"/>
            <a:ext cx="259238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非功能性需求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967664" y="2133600"/>
            <a:ext cx="2700337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质量特征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8328025" y="3500439"/>
            <a:ext cx="2376488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约束和假设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664200" y="5589589"/>
            <a:ext cx="3168650" cy="7191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软件需求规格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719514" y="2565401"/>
            <a:ext cx="504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591176" y="4652964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727576" y="3573463"/>
            <a:ext cx="5048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511676" y="5300664"/>
            <a:ext cx="12239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7319963" y="3716338"/>
            <a:ext cx="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8112126" y="4149726"/>
            <a:ext cx="1439863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5664200" y="1773239"/>
            <a:ext cx="3816350" cy="1584325"/>
          </a:xfrm>
          <a:prstGeom prst="wedgeRectCallout">
            <a:avLst>
              <a:gd name="adj1" fmla="val -76704"/>
              <a:gd name="adj2" fmla="val -16935"/>
            </a:avLst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ea typeface="楷体_GB2312" pitchFamily="49" charset="-122"/>
              </a:rPr>
              <a:t>组织或客户对系统、产品高层次的目标需求，由管理人员或市场分析人员确定</a:t>
            </a: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6167438" y="1844676"/>
            <a:ext cx="3816350" cy="1584325"/>
          </a:xfrm>
          <a:prstGeom prst="wedgeRectCallout">
            <a:avLst>
              <a:gd name="adj1" fmla="val -77454"/>
              <a:gd name="adj2" fmla="val 45190"/>
            </a:avLst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ea typeface="楷体_GB2312" pitchFamily="49" charset="-122"/>
              </a:rPr>
              <a:t>描述了用户通过使用本软件产品必须要完成的任务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6672263" y="2060576"/>
            <a:ext cx="3816350" cy="1584325"/>
          </a:xfrm>
          <a:prstGeom prst="wedgeRectCallout">
            <a:avLst>
              <a:gd name="adj1" fmla="val -61190"/>
              <a:gd name="adj2" fmla="val 86171"/>
            </a:avLst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ea typeface="楷体_GB2312" pitchFamily="49" charset="-122"/>
              </a:rPr>
              <a:t>开发人员必须实现的功能，使得用户通过使用此软件能完成他们的任务，从而满足了业务需求。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7932738" y="2781300"/>
            <a:ext cx="1008062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307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26" grpId="0" animBg="1"/>
      <p:bldP spid="9227" grpId="0" animBg="1"/>
      <p:bldP spid="9228" grpId="0" animBg="1"/>
      <p:bldP spid="9230" grpId="0" animBg="1"/>
      <p:bldP spid="9231" grpId="0" animBg="1"/>
      <p:bldP spid="9232" grpId="0" animBg="1"/>
      <p:bldP spid="9233" grpId="0" animBg="1"/>
      <p:bldP spid="9235" grpId="0" animBg="1"/>
      <p:bldP spid="9236" grpId="0" animBg="1"/>
      <p:bldP spid="9237" grpId="0" animBg="1"/>
      <p:bldP spid="9238" grpId="0" animBg="1"/>
      <p:bldP spid="92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1.2 </a:t>
            </a:r>
            <a:r>
              <a:rPr lang="zh-CN" altLang="en-US" b="1" dirty="0"/>
              <a:t>需求的类型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91544" y="1600201"/>
            <a:ext cx="8136904" cy="4525963"/>
          </a:xfrm>
          <a:ln w="38100">
            <a:solidFill>
              <a:schemeClr val="accent3">
                <a:lumMod val="50000"/>
              </a:schemeClr>
            </a:solidFill>
            <a:prstDash val="dash"/>
          </a:ln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b="1" dirty="0"/>
              <a:t>功能需求：必须执行的功能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b="1" dirty="0"/>
              <a:t>非功能需求：性能要求、可靠性要求、安全性要求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58" y="4629134"/>
            <a:ext cx="2257442" cy="2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404664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病例信息管理系统</a:t>
            </a:r>
          </a:p>
        </p:txBody>
      </p:sp>
      <p:graphicFrame>
        <p:nvGraphicFramePr>
          <p:cNvPr id="12310" name="Group 22"/>
          <p:cNvGraphicFramePr>
            <a:graphicFrameLocks noGrp="1"/>
          </p:cNvGraphicFramePr>
          <p:nvPr>
            <p:ph idx="1"/>
            <p:extLst/>
          </p:nvPr>
        </p:nvGraphicFramePr>
        <p:xfrm>
          <a:off x="1415480" y="1844824"/>
          <a:ext cx="9875440" cy="4114800"/>
        </p:xfrm>
        <a:graphic>
          <a:graphicData uri="http://schemas.openxmlformats.org/drawingml/2006/table">
            <a:tbl>
              <a:tblPr/>
              <a:tblGrid>
                <a:gridCol w="232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编号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功能需求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提供病历信息录入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提供病历信息的条件查询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提供统计、月统计、年统计，并提供打印功能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0"/>
            <a:ext cx="2243154" cy="24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宽屏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楷体_GB2312</vt:lpstr>
      <vt:lpstr>Arial</vt:lpstr>
      <vt:lpstr>Wingdings</vt:lpstr>
      <vt:lpstr>Office 主题​​</vt:lpstr>
      <vt:lpstr>第2单元 软件需求开发</vt:lpstr>
      <vt:lpstr>需求开发内容组成表</vt:lpstr>
      <vt:lpstr>需求开发内容组成表</vt:lpstr>
      <vt:lpstr>需求开发内容组成表</vt:lpstr>
      <vt:lpstr>学习流程</vt:lpstr>
      <vt:lpstr>1、 概述</vt:lpstr>
      <vt:lpstr>1.1 需求定义</vt:lpstr>
      <vt:lpstr>1.2 需求的类型</vt:lpstr>
      <vt:lpstr>病例信息管理系统</vt:lpstr>
      <vt:lpstr>病例信息管理系统</vt:lpstr>
      <vt:lpstr>2、 需求工程</vt:lpstr>
      <vt:lpstr>2.1 需求获取</vt:lpstr>
      <vt:lpstr>需求获取需要执行的活动：</vt:lpstr>
      <vt:lpstr>需求获取注意问题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第2单元 软件需求开发</dc:title>
  <dc:creator>Windows 用户</dc:creator>
  <cp:lastModifiedBy>Windows 用户</cp:lastModifiedBy>
  <cp:revision>1</cp:revision>
  <dcterms:created xsi:type="dcterms:W3CDTF">2021-09-09T01:34:12Z</dcterms:created>
  <dcterms:modified xsi:type="dcterms:W3CDTF">2021-09-09T01:34:30Z</dcterms:modified>
</cp:coreProperties>
</file>