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7" r:id="rId2"/>
    <p:sldId id="298" r:id="rId3"/>
    <p:sldId id="299" r:id="rId4"/>
    <p:sldId id="300" r:id="rId5"/>
    <p:sldId id="301" r:id="rId6"/>
    <p:sldId id="302" r:id="rId7"/>
    <p:sldId id="303" r:id="rId8"/>
    <p:sldId id="304" r:id="rId9"/>
    <p:sldId id="305" r:id="rId10"/>
    <p:sldId id="359" r:id="rId11"/>
    <p:sldId id="306" r:id="rId12"/>
    <p:sldId id="307" r:id="rId13"/>
    <p:sldId id="360" r:id="rId14"/>
    <p:sldId id="308" r:id="rId15"/>
    <p:sldId id="361" r:id="rId16"/>
    <p:sldId id="362" r:id="rId17"/>
    <p:sldId id="363" r:id="rId18"/>
    <p:sldId id="364" r:id="rId19"/>
    <p:sldId id="309" r:id="rId20"/>
    <p:sldId id="310" r:id="rId21"/>
    <p:sldId id="311" r:id="rId22"/>
    <p:sldId id="312" r:id="rId23"/>
    <p:sldId id="368" r:id="rId24"/>
    <p:sldId id="369" r:id="rId25"/>
    <p:sldId id="366" r:id="rId26"/>
    <p:sldId id="367" r:id="rId27"/>
    <p:sldId id="332" r:id="rId28"/>
    <p:sldId id="313" r:id="rId29"/>
    <p:sldId id="370" r:id="rId30"/>
    <p:sldId id="336" r:id="rId31"/>
    <p:sldId id="337" r:id="rId32"/>
    <p:sldId id="338" r:id="rId33"/>
    <p:sldId id="339" r:id="rId34"/>
    <p:sldId id="326" r:id="rId35"/>
    <p:sldId id="334" r:id="rId36"/>
    <p:sldId id="372" r:id="rId37"/>
    <p:sldId id="373" r:id="rId38"/>
    <p:sldId id="374" r:id="rId39"/>
    <p:sldId id="375" r:id="rId40"/>
    <p:sldId id="333" r:id="rId41"/>
    <p:sldId id="335" r:id="rId42"/>
    <p:sldId id="331" r:id="rId43"/>
    <p:sldId id="340" r:id="rId44"/>
    <p:sldId id="341" r:id="rId45"/>
    <p:sldId id="343" r:id="rId46"/>
    <p:sldId id="342" r:id="rId47"/>
    <p:sldId id="344" r:id="rId48"/>
    <p:sldId id="345" r:id="rId49"/>
    <p:sldId id="346" r:id="rId50"/>
    <p:sldId id="347" r:id="rId51"/>
    <p:sldId id="348" r:id="rId52"/>
    <p:sldId id="349" r:id="rId53"/>
    <p:sldId id="350" r:id="rId54"/>
    <p:sldId id="351" r:id="rId55"/>
    <p:sldId id="352" r:id="rId56"/>
    <p:sldId id="353" r:id="rId57"/>
    <p:sldId id="354" r:id="rId58"/>
    <p:sldId id="355" r:id="rId59"/>
    <p:sldId id="356" r:id="rId60"/>
    <p:sldId id="357" r:id="rId61"/>
    <p:sldId id="376" r:id="rId6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6" d="100"/>
          <a:sy n="56" d="100"/>
        </p:scale>
        <p:origin x="1041" y="39"/>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4280E6B-3C17-4954-9C9A-6A0F4190A516}" type="datetimeFigureOut">
              <a:rPr lang="zh-CN" altLang="en-US" smtClean="0"/>
              <a:pPr/>
              <a:t>2022/4/9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88F2F1-3BFB-43CA-AEE4-C27EE2B5B6D8}"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4280E6B-3C17-4954-9C9A-6A0F4190A516}" type="datetimeFigureOut">
              <a:rPr lang="zh-CN" altLang="en-US" smtClean="0"/>
              <a:pPr/>
              <a:t>2022/4/9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88F2F1-3BFB-43CA-AEE4-C27EE2B5B6D8}"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4280E6B-3C17-4954-9C9A-6A0F4190A516}" type="datetimeFigureOut">
              <a:rPr lang="zh-CN" altLang="en-US" smtClean="0"/>
              <a:pPr/>
              <a:t>2022/4/9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88F2F1-3BFB-43CA-AEE4-C27EE2B5B6D8}"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4280E6B-3C17-4954-9C9A-6A0F4190A516}" type="datetimeFigureOut">
              <a:rPr lang="zh-CN" altLang="en-US" smtClean="0"/>
              <a:pPr/>
              <a:t>2022/4/9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88F2F1-3BFB-43CA-AEE4-C27EE2B5B6D8}"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4280E6B-3C17-4954-9C9A-6A0F4190A516}" type="datetimeFigureOut">
              <a:rPr lang="zh-CN" altLang="en-US" smtClean="0"/>
              <a:pPr/>
              <a:t>2022/4/9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88F2F1-3BFB-43CA-AEE4-C27EE2B5B6D8}"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4280E6B-3C17-4954-9C9A-6A0F4190A516}" type="datetimeFigureOut">
              <a:rPr lang="zh-CN" altLang="en-US" smtClean="0"/>
              <a:pPr/>
              <a:t>2022/4/9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788F2F1-3BFB-43CA-AEE4-C27EE2B5B6D8}"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4280E6B-3C17-4954-9C9A-6A0F4190A516}" type="datetimeFigureOut">
              <a:rPr lang="zh-CN" altLang="en-US" smtClean="0"/>
              <a:pPr/>
              <a:t>2022/4/9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788F2F1-3BFB-43CA-AEE4-C27EE2B5B6D8}"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4280E6B-3C17-4954-9C9A-6A0F4190A516}" type="datetimeFigureOut">
              <a:rPr lang="zh-CN" altLang="en-US" smtClean="0"/>
              <a:pPr/>
              <a:t>2022/4/9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788F2F1-3BFB-43CA-AEE4-C27EE2B5B6D8}"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4280E6B-3C17-4954-9C9A-6A0F4190A516}" type="datetimeFigureOut">
              <a:rPr lang="zh-CN" altLang="en-US" smtClean="0"/>
              <a:pPr/>
              <a:t>2022/4/9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788F2F1-3BFB-43CA-AEE4-C27EE2B5B6D8}"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4280E6B-3C17-4954-9C9A-6A0F4190A516}" type="datetimeFigureOut">
              <a:rPr lang="zh-CN" altLang="en-US" smtClean="0"/>
              <a:pPr/>
              <a:t>2022/4/9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788F2F1-3BFB-43CA-AEE4-C27EE2B5B6D8}"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4280E6B-3C17-4954-9C9A-6A0F4190A516}" type="datetimeFigureOut">
              <a:rPr lang="zh-CN" altLang="en-US" smtClean="0"/>
              <a:pPr/>
              <a:t>2022/4/9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788F2F1-3BFB-43CA-AEE4-C27EE2B5B6D8}"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280E6B-3C17-4954-9C9A-6A0F4190A516}" type="datetimeFigureOut">
              <a:rPr lang="zh-CN" altLang="en-US" smtClean="0"/>
              <a:pPr/>
              <a:t>2022/4/9</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88F2F1-3BFB-43CA-AEE4-C27EE2B5B6D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25237;&#26680;&#20445;&#19994;&#21153;&#35843;&#30740;&#25253;&#21578;.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25237;&#26680;&#20445;&#19994;&#21153;&#35843;&#30740;&#25253;&#21578;.pdf"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25237;&#26680;&#20445;&#19994;&#21153;&#35843;&#30740;&#25253;&#21578;.pdf"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91544" y="0"/>
            <a:ext cx="8229600" cy="908720"/>
          </a:xfrm>
        </p:spPr>
        <p:txBody>
          <a:bodyPr/>
          <a:lstStyle/>
          <a:p>
            <a:r>
              <a:rPr lang="zh-CN" altLang="en-US" dirty="0"/>
              <a:t>学习流程</a:t>
            </a:r>
          </a:p>
        </p:txBody>
      </p:sp>
      <p:sp>
        <p:nvSpPr>
          <p:cNvPr id="4" name="矩形 3"/>
          <p:cNvSpPr/>
          <p:nvPr/>
        </p:nvSpPr>
        <p:spPr>
          <a:xfrm>
            <a:off x="4439816" y="836712"/>
            <a:ext cx="3312368"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需求开发实训项目启动</a:t>
            </a:r>
          </a:p>
        </p:txBody>
      </p:sp>
      <p:sp>
        <p:nvSpPr>
          <p:cNvPr id="5" name="矩形 4"/>
          <p:cNvSpPr/>
          <p:nvPr/>
        </p:nvSpPr>
        <p:spPr>
          <a:xfrm>
            <a:off x="2711624" y="1628800"/>
            <a:ext cx="2304256" cy="50405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C00000"/>
                </a:solidFill>
              </a:rPr>
              <a:t>整理业务调研报告</a:t>
            </a:r>
          </a:p>
        </p:txBody>
      </p:sp>
      <p:sp>
        <p:nvSpPr>
          <p:cNvPr id="6" name="矩形 5"/>
          <p:cNvSpPr/>
          <p:nvPr/>
        </p:nvSpPr>
        <p:spPr>
          <a:xfrm>
            <a:off x="6096000" y="1628800"/>
            <a:ext cx="2304256"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UML</a:t>
            </a:r>
            <a:r>
              <a:rPr lang="zh-CN" altLang="en-US" dirty="0">
                <a:solidFill>
                  <a:schemeClr val="tx1"/>
                </a:solidFill>
              </a:rPr>
              <a:t>概述</a:t>
            </a:r>
          </a:p>
        </p:txBody>
      </p:sp>
      <p:sp>
        <p:nvSpPr>
          <p:cNvPr id="7" name="矩形 6"/>
          <p:cNvSpPr/>
          <p:nvPr/>
        </p:nvSpPr>
        <p:spPr>
          <a:xfrm>
            <a:off x="6096000" y="2348880"/>
            <a:ext cx="2304256"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Rose</a:t>
            </a:r>
            <a:r>
              <a:rPr lang="zh-CN" altLang="en-US" dirty="0">
                <a:solidFill>
                  <a:schemeClr val="tx1"/>
                </a:solidFill>
              </a:rPr>
              <a:t>概述</a:t>
            </a:r>
          </a:p>
        </p:txBody>
      </p:sp>
      <p:sp>
        <p:nvSpPr>
          <p:cNvPr id="8" name="矩形 7"/>
          <p:cNvSpPr/>
          <p:nvPr/>
        </p:nvSpPr>
        <p:spPr>
          <a:xfrm>
            <a:off x="4223792" y="3068960"/>
            <a:ext cx="3528392"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解读业务调研报告、规划用例图</a:t>
            </a:r>
          </a:p>
        </p:txBody>
      </p:sp>
      <p:sp>
        <p:nvSpPr>
          <p:cNvPr id="9" name="矩形 8"/>
          <p:cNvSpPr/>
          <p:nvPr/>
        </p:nvSpPr>
        <p:spPr>
          <a:xfrm>
            <a:off x="4223792" y="3789040"/>
            <a:ext cx="3672408"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解读业务调研报告、设计用例描述</a:t>
            </a:r>
          </a:p>
        </p:txBody>
      </p:sp>
      <p:sp>
        <p:nvSpPr>
          <p:cNvPr id="10" name="矩形 9"/>
          <p:cNvSpPr/>
          <p:nvPr/>
        </p:nvSpPr>
        <p:spPr>
          <a:xfrm>
            <a:off x="4223792" y="4509120"/>
            <a:ext cx="3672408"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解读业务调研报告、设计用例关系</a:t>
            </a:r>
          </a:p>
        </p:txBody>
      </p:sp>
      <p:sp>
        <p:nvSpPr>
          <p:cNvPr id="11" name="矩形 10"/>
          <p:cNvSpPr/>
          <p:nvPr/>
        </p:nvSpPr>
        <p:spPr>
          <a:xfrm>
            <a:off x="1524000" y="3789040"/>
            <a:ext cx="2304256"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编写数据字典</a:t>
            </a:r>
          </a:p>
        </p:txBody>
      </p:sp>
      <p:sp>
        <p:nvSpPr>
          <p:cNvPr id="12" name="矩形 11"/>
          <p:cNvSpPr/>
          <p:nvPr/>
        </p:nvSpPr>
        <p:spPr>
          <a:xfrm>
            <a:off x="4223792" y="5373216"/>
            <a:ext cx="3672408"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解读业务调研报告、设计领域类图</a:t>
            </a:r>
          </a:p>
        </p:txBody>
      </p:sp>
      <p:sp>
        <p:nvSpPr>
          <p:cNvPr id="13" name="矩形 12"/>
          <p:cNvSpPr/>
          <p:nvPr/>
        </p:nvSpPr>
        <p:spPr>
          <a:xfrm>
            <a:off x="6456040" y="6165304"/>
            <a:ext cx="3888432"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解读业务调研报告、分析非功能需求</a:t>
            </a:r>
          </a:p>
        </p:txBody>
      </p:sp>
      <p:sp>
        <p:nvSpPr>
          <p:cNvPr id="14" name="矩形 13"/>
          <p:cNvSpPr/>
          <p:nvPr/>
        </p:nvSpPr>
        <p:spPr>
          <a:xfrm>
            <a:off x="2135560" y="6165304"/>
            <a:ext cx="3888432"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编写需求分析报告</a:t>
            </a:r>
          </a:p>
        </p:txBody>
      </p:sp>
      <p:cxnSp>
        <p:nvCxnSpPr>
          <p:cNvPr id="16" name="肘形连接符 15"/>
          <p:cNvCxnSpPr>
            <a:stCxn id="4" idx="2"/>
            <a:endCxn id="5" idx="0"/>
          </p:cNvCxnSpPr>
          <p:nvPr/>
        </p:nvCxnSpPr>
        <p:spPr>
          <a:xfrm rot="5400000">
            <a:off x="4835860" y="368660"/>
            <a:ext cx="288032" cy="223224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4" idx="2"/>
            <a:endCxn id="6" idx="0"/>
          </p:cNvCxnSpPr>
          <p:nvPr/>
        </p:nvCxnSpPr>
        <p:spPr>
          <a:xfrm rot="16200000" flipH="1">
            <a:off x="6528048" y="908720"/>
            <a:ext cx="288032" cy="115212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肘形连接符 20"/>
          <p:cNvCxnSpPr>
            <a:stCxn id="6" idx="2"/>
            <a:endCxn id="7" idx="0"/>
          </p:cNvCxnSpPr>
          <p:nvPr/>
        </p:nvCxnSpPr>
        <p:spPr>
          <a:xfrm rot="5400000">
            <a:off x="7140116" y="2240868"/>
            <a:ext cx="216024"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7" idx="2"/>
            <a:endCxn id="8" idx="0"/>
          </p:cNvCxnSpPr>
          <p:nvPr/>
        </p:nvCxnSpPr>
        <p:spPr>
          <a:xfrm rot="5400000">
            <a:off x="6510046" y="2330878"/>
            <a:ext cx="216024" cy="126014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8" idx="2"/>
            <a:endCxn id="9" idx="0"/>
          </p:cNvCxnSpPr>
          <p:nvPr/>
        </p:nvCxnSpPr>
        <p:spPr>
          <a:xfrm rot="16200000" flipH="1">
            <a:off x="5915980" y="3645024"/>
            <a:ext cx="216024" cy="7200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肘形连接符 26"/>
          <p:cNvCxnSpPr>
            <a:stCxn id="9" idx="2"/>
            <a:endCxn id="10" idx="0"/>
          </p:cNvCxnSpPr>
          <p:nvPr/>
        </p:nvCxnSpPr>
        <p:spPr>
          <a:xfrm rot="5400000">
            <a:off x="5951984" y="4401108"/>
            <a:ext cx="216024"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肘形连接符 28"/>
          <p:cNvCxnSpPr>
            <a:stCxn id="10" idx="2"/>
            <a:endCxn id="12" idx="0"/>
          </p:cNvCxnSpPr>
          <p:nvPr/>
        </p:nvCxnSpPr>
        <p:spPr>
          <a:xfrm rot="5400000">
            <a:off x="5879976" y="5193196"/>
            <a:ext cx="360040"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肘形连接符 32"/>
          <p:cNvCxnSpPr>
            <a:stCxn id="5" idx="2"/>
            <a:endCxn id="8" idx="0"/>
          </p:cNvCxnSpPr>
          <p:nvPr/>
        </p:nvCxnSpPr>
        <p:spPr>
          <a:xfrm rot="16200000" flipH="1">
            <a:off x="4457818" y="1538790"/>
            <a:ext cx="936104" cy="2124236"/>
          </a:xfrm>
          <a:prstGeom prst="bentConnector3">
            <a:avLst>
              <a:gd name="adj1" fmla="val 8805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肘形连接符 34"/>
          <p:cNvCxnSpPr>
            <a:stCxn id="5" idx="2"/>
            <a:endCxn id="11" idx="0"/>
          </p:cNvCxnSpPr>
          <p:nvPr/>
        </p:nvCxnSpPr>
        <p:spPr>
          <a:xfrm rot="5400000">
            <a:off x="2441848" y="2367136"/>
            <a:ext cx="1656184" cy="118762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肘形连接符 36"/>
          <p:cNvCxnSpPr>
            <a:stCxn id="11" idx="2"/>
            <a:endCxn id="12" idx="0"/>
          </p:cNvCxnSpPr>
          <p:nvPr/>
        </p:nvCxnSpPr>
        <p:spPr>
          <a:xfrm rot="16200000" flipH="1">
            <a:off x="3828002" y="3141222"/>
            <a:ext cx="1080120" cy="3383868"/>
          </a:xfrm>
          <a:prstGeom prst="bentConnector3">
            <a:avLst>
              <a:gd name="adj1" fmla="val 7968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肘形连接符 40"/>
          <p:cNvCxnSpPr>
            <a:stCxn id="12" idx="2"/>
            <a:endCxn id="13" idx="0"/>
          </p:cNvCxnSpPr>
          <p:nvPr/>
        </p:nvCxnSpPr>
        <p:spPr>
          <a:xfrm rot="16200000" flipH="1">
            <a:off x="7086110" y="4851158"/>
            <a:ext cx="288032" cy="234026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肘形连接符 42"/>
          <p:cNvCxnSpPr>
            <a:stCxn id="13" idx="1"/>
            <a:endCxn id="14" idx="3"/>
          </p:cNvCxnSpPr>
          <p:nvPr/>
        </p:nvCxnSpPr>
        <p:spPr>
          <a:xfrm rot="10800000">
            <a:off x="6023992" y="6417332"/>
            <a:ext cx="432048"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303912" y="116632"/>
            <a:ext cx="1872208" cy="571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投核保系统</a:t>
            </a:r>
            <a:endParaRPr lang="zh-CN" altLang="en-US" sz="2400" dirty="0"/>
          </a:p>
        </p:txBody>
      </p:sp>
      <p:sp>
        <p:nvSpPr>
          <p:cNvPr id="7" name="矩形 6"/>
          <p:cNvSpPr/>
          <p:nvPr/>
        </p:nvSpPr>
        <p:spPr>
          <a:xfrm>
            <a:off x="75452" y="949318"/>
            <a:ext cx="1872208" cy="57120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bg1"/>
                </a:solidFill>
              </a:rPr>
              <a:t>柜员系统</a:t>
            </a:r>
            <a:endParaRPr lang="zh-CN" altLang="en-US" sz="2400" dirty="0">
              <a:solidFill>
                <a:schemeClr val="bg1"/>
              </a:solidFill>
            </a:endParaRPr>
          </a:p>
        </p:txBody>
      </p:sp>
      <p:sp>
        <p:nvSpPr>
          <p:cNvPr id="8" name="矩形 7"/>
          <p:cNvSpPr/>
          <p:nvPr/>
        </p:nvSpPr>
        <p:spPr>
          <a:xfrm>
            <a:off x="2086051" y="949318"/>
            <a:ext cx="1872208" cy="5712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bg1"/>
                </a:solidFill>
              </a:rPr>
              <a:t>扫描系统</a:t>
            </a:r>
            <a:endParaRPr lang="zh-CN" altLang="en-US" sz="2400" dirty="0">
              <a:solidFill>
                <a:schemeClr val="bg1"/>
              </a:solidFill>
            </a:endParaRPr>
          </a:p>
        </p:txBody>
      </p:sp>
      <p:sp>
        <p:nvSpPr>
          <p:cNvPr id="9" name="矩形 8"/>
          <p:cNvSpPr/>
          <p:nvPr/>
        </p:nvSpPr>
        <p:spPr>
          <a:xfrm>
            <a:off x="4080321" y="974031"/>
            <a:ext cx="1872208" cy="57120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bg1"/>
                </a:solidFill>
              </a:rPr>
              <a:t>录入系统</a:t>
            </a:r>
            <a:endParaRPr lang="zh-CN" altLang="en-US" sz="2400" dirty="0">
              <a:solidFill>
                <a:schemeClr val="bg1"/>
              </a:solidFill>
            </a:endParaRPr>
          </a:p>
        </p:txBody>
      </p:sp>
      <p:sp>
        <p:nvSpPr>
          <p:cNvPr id="10" name="矩形 9"/>
          <p:cNvSpPr/>
          <p:nvPr/>
        </p:nvSpPr>
        <p:spPr>
          <a:xfrm>
            <a:off x="6148393" y="974031"/>
            <a:ext cx="1872208" cy="571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核保系统</a:t>
            </a:r>
            <a:endParaRPr lang="zh-CN" altLang="en-US" sz="2400" dirty="0"/>
          </a:p>
        </p:txBody>
      </p:sp>
      <p:sp>
        <p:nvSpPr>
          <p:cNvPr id="11" name="矩形 10"/>
          <p:cNvSpPr/>
          <p:nvPr/>
        </p:nvSpPr>
        <p:spPr>
          <a:xfrm>
            <a:off x="8127444" y="949318"/>
            <a:ext cx="1872208" cy="571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系统维护</a:t>
            </a:r>
            <a:endParaRPr lang="zh-CN" altLang="en-US" sz="2400" dirty="0"/>
          </a:p>
        </p:txBody>
      </p:sp>
      <p:cxnSp>
        <p:nvCxnSpPr>
          <p:cNvPr id="12" name="肘形连接符 11"/>
          <p:cNvCxnSpPr>
            <a:stCxn id="6" idx="2"/>
            <a:endCxn id="7" idx="0"/>
          </p:cNvCxnSpPr>
          <p:nvPr/>
        </p:nvCxnSpPr>
        <p:spPr>
          <a:xfrm rot="5400000">
            <a:off x="3495044" y="-1795654"/>
            <a:ext cx="261484" cy="5228460"/>
          </a:xfrm>
          <a:prstGeom prst="bentConnector3">
            <a:avLst/>
          </a:prstGeom>
          <a:ln w="28575"/>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6" idx="2"/>
            <a:endCxn id="8" idx="0"/>
          </p:cNvCxnSpPr>
          <p:nvPr/>
        </p:nvCxnSpPr>
        <p:spPr>
          <a:xfrm rot="5400000">
            <a:off x="4500344" y="-790354"/>
            <a:ext cx="261484" cy="3217861"/>
          </a:xfrm>
          <a:prstGeom prst="bentConnector3">
            <a:avLst/>
          </a:prstGeom>
          <a:ln w="28575"/>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6" idx="2"/>
            <a:endCxn id="9" idx="0"/>
          </p:cNvCxnSpPr>
          <p:nvPr/>
        </p:nvCxnSpPr>
        <p:spPr>
          <a:xfrm rot="5400000">
            <a:off x="5485123" y="219137"/>
            <a:ext cx="286197" cy="1223591"/>
          </a:xfrm>
          <a:prstGeom prst="bentConnector3">
            <a:avLst/>
          </a:prstGeom>
          <a:ln w="28575"/>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6" idx="2"/>
            <a:endCxn id="10" idx="0"/>
          </p:cNvCxnSpPr>
          <p:nvPr/>
        </p:nvCxnSpPr>
        <p:spPr>
          <a:xfrm rot="16200000" flipH="1">
            <a:off x="6519158" y="408691"/>
            <a:ext cx="286197" cy="844481"/>
          </a:xfrm>
          <a:prstGeom prst="bentConnector3">
            <a:avLst/>
          </a:prstGeom>
          <a:ln w="28575"/>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6" idx="2"/>
            <a:endCxn id="11" idx="0"/>
          </p:cNvCxnSpPr>
          <p:nvPr/>
        </p:nvCxnSpPr>
        <p:spPr>
          <a:xfrm rot="16200000" flipH="1">
            <a:off x="7521040" y="-593190"/>
            <a:ext cx="261484" cy="2823532"/>
          </a:xfrm>
          <a:prstGeom prst="bentConnector3">
            <a:avLst>
              <a:gd name="adj1" fmla="val 50000"/>
            </a:avLst>
          </a:prstGeom>
          <a:ln w="28575"/>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10106495" y="949318"/>
            <a:ext cx="2085505" cy="571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档案管理系统</a:t>
            </a:r>
            <a:endParaRPr lang="zh-CN" altLang="en-US" sz="2400" dirty="0"/>
          </a:p>
        </p:txBody>
      </p:sp>
      <p:cxnSp>
        <p:nvCxnSpPr>
          <p:cNvPr id="37" name="肘形连接符 36"/>
          <p:cNvCxnSpPr>
            <a:stCxn id="6" idx="2"/>
            <a:endCxn id="24" idx="0"/>
          </p:cNvCxnSpPr>
          <p:nvPr/>
        </p:nvCxnSpPr>
        <p:spPr>
          <a:xfrm rot="16200000" flipH="1">
            <a:off x="8563890" y="-1636040"/>
            <a:ext cx="261484" cy="4909232"/>
          </a:xfrm>
          <a:prstGeom prst="bentConnector3">
            <a:avLst/>
          </a:prstGeom>
          <a:ln w="28575"/>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812" y="2060848"/>
            <a:ext cx="547940" cy="2088232"/>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黑体" panose="02010609060101010101" pitchFamily="49" charset="-122"/>
                <a:ea typeface="黑体" panose="02010609060101010101" pitchFamily="49" charset="-122"/>
              </a:rPr>
              <a:t>投保建档</a:t>
            </a:r>
            <a:endParaRPr lang="zh-CN" altLang="en-US" dirty="0">
              <a:solidFill>
                <a:schemeClr val="tx1"/>
              </a:solidFill>
              <a:latin typeface="黑体" panose="02010609060101010101" pitchFamily="49" charset="-122"/>
              <a:ea typeface="黑体" panose="02010609060101010101" pitchFamily="49" charset="-122"/>
            </a:endParaRPr>
          </a:p>
        </p:txBody>
      </p:sp>
      <p:sp>
        <p:nvSpPr>
          <p:cNvPr id="39" name="矩形 38"/>
          <p:cNvSpPr/>
          <p:nvPr/>
        </p:nvSpPr>
        <p:spPr>
          <a:xfrm>
            <a:off x="623392" y="2060848"/>
            <a:ext cx="547940" cy="2088232"/>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黑体" panose="02010609060101010101" pitchFamily="49" charset="-122"/>
                <a:ea typeface="黑体" panose="02010609060101010101" pitchFamily="49" charset="-122"/>
              </a:rPr>
              <a:t>回执单处理</a:t>
            </a:r>
            <a:endParaRPr lang="zh-CN" altLang="en-US" dirty="0">
              <a:solidFill>
                <a:schemeClr val="tx1"/>
              </a:solidFill>
              <a:latin typeface="黑体" panose="02010609060101010101" pitchFamily="49" charset="-122"/>
              <a:ea typeface="黑体" panose="02010609060101010101" pitchFamily="49" charset="-122"/>
            </a:endParaRPr>
          </a:p>
        </p:txBody>
      </p:sp>
      <p:sp>
        <p:nvSpPr>
          <p:cNvPr id="40" name="矩形 39"/>
          <p:cNvSpPr/>
          <p:nvPr/>
        </p:nvSpPr>
        <p:spPr>
          <a:xfrm>
            <a:off x="1245972" y="2060848"/>
            <a:ext cx="547940" cy="2088232"/>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黑体" panose="02010609060101010101" pitchFamily="49" charset="-122"/>
                <a:ea typeface="黑体" panose="02010609060101010101" pitchFamily="49" charset="-122"/>
              </a:rPr>
              <a:t>业绩统计</a:t>
            </a:r>
            <a:endParaRPr lang="zh-CN" altLang="en-US" dirty="0">
              <a:solidFill>
                <a:schemeClr val="tx1"/>
              </a:solidFill>
              <a:latin typeface="黑体" panose="02010609060101010101" pitchFamily="49" charset="-122"/>
              <a:ea typeface="黑体" panose="02010609060101010101" pitchFamily="49" charset="-122"/>
            </a:endParaRPr>
          </a:p>
        </p:txBody>
      </p:sp>
      <p:sp>
        <p:nvSpPr>
          <p:cNvPr id="41" name="矩形 40"/>
          <p:cNvSpPr/>
          <p:nvPr/>
        </p:nvSpPr>
        <p:spPr>
          <a:xfrm>
            <a:off x="1868552" y="2060848"/>
            <a:ext cx="547940" cy="2088232"/>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黑体" panose="02010609060101010101" pitchFamily="49" charset="-122"/>
                <a:ea typeface="黑体" panose="02010609060101010101" pitchFamily="49" charset="-122"/>
              </a:rPr>
              <a:t>投保书跟踪</a:t>
            </a:r>
            <a:endParaRPr lang="zh-CN" altLang="en-US" dirty="0">
              <a:solidFill>
                <a:schemeClr val="tx1"/>
              </a:solidFill>
              <a:latin typeface="黑体" panose="02010609060101010101" pitchFamily="49" charset="-122"/>
              <a:ea typeface="黑体" panose="02010609060101010101" pitchFamily="49" charset="-122"/>
            </a:endParaRPr>
          </a:p>
        </p:txBody>
      </p:sp>
      <p:cxnSp>
        <p:nvCxnSpPr>
          <p:cNvPr id="43" name="肘形连接符 42"/>
          <p:cNvCxnSpPr>
            <a:stCxn id="7" idx="2"/>
            <a:endCxn id="38" idx="0"/>
          </p:cNvCxnSpPr>
          <p:nvPr/>
        </p:nvCxnSpPr>
        <p:spPr>
          <a:xfrm rot="5400000">
            <a:off x="373005" y="1422297"/>
            <a:ext cx="540328" cy="736774"/>
          </a:xfrm>
          <a:prstGeom prst="bentConnector3">
            <a:avLst/>
          </a:prstGeom>
          <a:ln w="28575"/>
        </p:spPr>
        <p:style>
          <a:lnRef idx="1">
            <a:schemeClr val="accent1"/>
          </a:lnRef>
          <a:fillRef idx="0">
            <a:schemeClr val="accent1"/>
          </a:fillRef>
          <a:effectRef idx="0">
            <a:schemeClr val="accent1"/>
          </a:effectRef>
          <a:fontRef idx="minor">
            <a:schemeClr val="tx1"/>
          </a:fontRef>
        </p:style>
      </p:cxnSp>
      <p:cxnSp>
        <p:nvCxnSpPr>
          <p:cNvPr id="45" name="肘形连接符 44"/>
          <p:cNvCxnSpPr>
            <a:stCxn id="7" idx="2"/>
            <a:endCxn id="39" idx="0"/>
          </p:cNvCxnSpPr>
          <p:nvPr/>
        </p:nvCxnSpPr>
        <p:spPr>
          <a:xfrm rot="5400000">
            <a:off x="684295" y="1733587"/>
            <a:ext cx="540328" cy="114194"/>
          </a:xfrm>
          <a:prstGeom prst="bentConnector3">
            <a:avLst/>
          </a:prstGeom>
          <a:ln w="28575"/>
        </p:spPr>
        <p:style>
          <a:lnRef idx="1">
            <a:schemeClr val="accent1"/>
          </a:lnRef>
          <a:fillRef idx="0">
            <a:schemeClr val="accent1"/>
          </a:fillRef>
          <a:effectRef idx="0">
            <a:schemeClr val="accent1"/>
          </a:effectRef>
          <a:fontRef idx="minor">
            <a:schemeClr val="tx1"/>
          </a:fontRef>
        </p:style>
      </p:cxnSp>
      <p:cxnSp>
        <p:nvCxnSpPr>
          <p:cNvPr id="47" name="肘形连接符 46"/>
          <p:cNvCxnSpPr>
            <a:stCxn id="7" idx="2"/>
            <a:endCxn id="40" idx="0"/>
          </p:cNvCxnSpPr>
          <p:nvPr/>
        </p:nvCxnSpPr>
        <p:spPr>
          <a:xfrm rot="16200000" flipH="1">
            <a:off x="995585" y="1536491"/>
            <a:ext cx="540328" cy="508386"/>
          </a:xfrm>
          <a:prstGeom prst="bentConnector3">
            <a:avLst/>
          </a:prstGeom>
          <a:ln w="28575"/>
        </p:spPr>
        <p:style>
          <a:lnRef idx="1">
            <a:schemeClr val="accent1"/>
          </a:lnRef>
          <a:fillRef idx="0">
            <a:schemeClr val="accent1"/>
          </a:fillRef>
          <a:effectRef idx="0">
            <a:schemeClr val="accent1"/>
          </a:effectRef>
          <a:fontRef idx="minor">
            <a:schemeClr val="tx1"/>
          </a:fontRef>
        </p:style>
      </p:cxnSp>
      <p:cxnSp>
        <p:nvCxnSpPr>
          <p:cNvPr id="49" name="肘形连接符 48"/>
          <p:cNvCxnSpPr>
            <a:stCxn id="7" idx="2"/>
            <a:endCxn id="41" idx="0"/>
          </p:cNvCxnSpPr>
          <p:nvPr/>
        </p:nvCxnSpPr>
        <p:spPr>
          <a:xfrm rot="16200000" flipH="1">
            <a:off x="1306875" y="1225201"/>
            <a:ext cx="540328" cy="1130966"/>
          </a:xfrm>
          <a:prstGeom prst="bentConnector3">
            <a:avLst/>
          </a:prstGeom>
          <a:ln w="28575"/>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2600200" y="2060848"/>
            <a:ext cx="547940" cy="2088232"/>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黑体" panose="02010609060101010101" pitchFamily="49" charset="-122"/>
                <a:ea typeface="黑体" panose="02010609060101010101" pitchFamily="49" charset="-122"/>
              </a:rPr>
              <a:t>投保扫描</a:t>
            </a:r>
            <a:endParaRPr lang="zh-CN" altLang="en-US" dirty="0">
              <a:solidFill>
                <a:schemeClr val="tx1"/>
              </a:solidFill>
              <a:latin typeface="黑体" panose="02010609060101010101" pitchFamily="49" charset="-122"/>
              <a:ea typeface="黑体" panose="02010609060101010101" pitchFamily="49" charset="-122"/>
            </a:endParaRPr>
          </a:p>
        </p:txBody>
      </p:sp>
      <p:sp>
        <p:nvSpPr>
          <p:cNvPr id="51" name="矩形 50"/>
          <p:cNvSpPr/>
          <p:nvPr/>
        </p:nvSpPr>
        <p:spPr>
          <a:xfrm>
            <a:off x="3222780" y="2060848"/>
            <a:ext cx="547940" cy="2088232"/>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黑体" panose="02010609060101010101" pitchFamily="49" charset="-122"/>
                <a:ea typeface="黑体" panose="02010609060101010101" pitchFamily="49" charset="-122"/>
              </a:rPr>
              <a:t>扫描文件件编写</a:t>
            </a:r>
            <a:endParaRPr lang="zh-CN" altLang="en-US" dirty="0">
              <a:solidFill>
                <a:schemeClr val="tx1"/>
              </a:solidFill>
              <a:latin typeface="黑体" panose="02010609060101010101" pitchFamily="49" charset="-122"/>
              <a:ea typeface="黑体" panose="02010609060101010101" pitchFamily="49" charset="-122"/>
            </a:endParaRPr>
          </a:p>
        </p:txBody>
      </p:sp>
      <p:sp>
        <p:nvSpPr>
          <p:cNvPr id="52" name="矩形 51"/>
          <p:cNvSpPr/>
          <p:nvPr/>
        </p:nvSpPr>
        <p:spPr>
          <a:xfrm>
            <a:off x="3845360" y="2060848"/>
            <a:ext cx="547940" cy="2088232"/>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黑体" panose="02010609060101010101" pitchFamily="49" charset="-122"/>
                <a:ea typeface="黑体" panose="02010609060101010101" pitchFamily="49" charset="-122"/>
              </a:rPr>
              <a:t>问题件扫描</a:t>
            </a:r>
            <a:endParaRPr lang="zh-CN" altLang="en-US" dirty="0">
              <a:solidFill>
                <a:schemeClr val="tx1"/>
              </a:solidFill>
              <a:latin typeface="黑体" panose="02010609060101010101" pitchFamily="49" charset="-122"/>
              <a:ea typeface="黑体" panose="02010609060101010101" pitchFamily="49" charset="-122"/>
            </a:endParaRPr>
          </a:p>
        </p:txBody>
      </p:sp>
      <p:sp>
        <p:nvSpPr>
          <p:cNvPr id="53" name="矩形 52"/>
          <p:cNvSpPr/>
          <p:nvPr/>
        </p:nvSpPr>
        <p:spPr>
          <a:xfrm>
            <a:off x="4467940" y="2060848"/>
            <a:ext cx="547940" cy="2088232"/>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黑体" panose="02010609060101010101" pitchFamily="49" charset="-122"/>
                <a:ea typeface="黑体" panose="02010609060101010101" pitchFamily="49" charset="-122"/>
              </a:rPr>
              <a:t>录入问题件编写</a:t>
            </a:r>
            <a:endParaRPr lang="zh-CN" altLang="en-US" dirty="0">
              <a:solidFill>
                <a:schemeClr val="tx1"/>
              </a:solidFill>
              <a:latin typeface="黑体" panose="02010609060101010101" pitchFamily="49" charset="-122"/>
              <a:ea typeface="黑体" panose="02010609060101010101" pitchFamily="49" charset="-122"/>
            </a:endParaRPr>
          </a:p>
        </p:txBody>
      </p:sp>
      <p:cxnSp>
        <p:nvCxnSpPr>
          <p:cNvPr id="55" name="肘形连接符 54"/>
          <p:cNvCxnSpPr>
            <a:stCxn id="8" idx="2"/>
            <a:endCxn id="50" idx="0"/>
          </p:cNvCxnSpPr>
          <p:nvPr/>
        </p:nvCxnSpPr>
        <p:spPr>
          <a:xfrm rot="5400000">
            <a:off x="2677999" y="1716692"/>
            <a:ext cx="540328" cy="147985"/>
          </a:xfrm>
          <a:prstGeom prst="bentConnector3">
            <a:avLst/>
          </a:prstGeom>
          <a:ln w="28575"/>
        </p:spPr>
        <p:style>
          <a:lnRef idx="1">
            <a:schemeClr val="accent1"/>
          </a:lnRef>
          <a:fillRef idx="0">
            <a:schemeClr val="accent1"/>
          </a:fillRef>
          <a:effectRef idx="0">
            <a:schemeClr val="accent1"/>
          </a:effectRef>
          <a:fontRef idx="minor">
            <a:schemeClr val="tx1"/>
          </a:fontRef>
        </p:style>
      </p:cxnSp>
      <p:cxnSp>
        <p:nvCxnSpPr>
          <p:cNvPr id="57" name="肘形连接符 56"/>
          <p:cNvCxnSpPr>
            <a:stCxn id="8" idx="2"/>
            <a:endCxn id="51" idx="0"/>
          </p:cNvCxnSpPr>
          <p:nvPr/>
        </p:nvCxnSpPr>
        <p:spPr>
          <a:xfrm rot="16200000" flipH="1">
            <a:off x="2989288" y="1553386"/>
            <a:ext cx="540328" cy="474595"/>
          </a:xfrm>
          <a:prstGeom prst="bentConnector3">
            <a:avLst/>
          </a:prstGeom>
          <a:ln w="28575"/>
        </p:spPr>
        <p:style>
          <a:lnRef idx="1">
            <a:schemeClr val="accent1"/>
          </a:lnRef>
          <a:fillRef idx="0">
            <a:schemeClr val="accent1"/>
          </a:fillRef>
          <a:effectRef idx="0">
            <a:schemeClr val="accent1"/>
          </a:effectRef>
          <a:fontRef idx="minor">
            <a:schemeClr val="tx1"/>
          </a:fontRef>
        </p:style>
      </p:cxnSp>
      <p:cxnSp>
        <p:nvCxnSpPr>
          <p:cNvPr id="59" name="肘形连接符 58"/>
          <p:cNvCxnSpPr>
            <a:stCxn id="8" idx="2"/>
            <a:endCxn id="52" idx="0"/>
          </p:cNvCxnSpPr>
          <p:nvPr/>
        </p:nvCxnSpPr>
        <p:spPr>
          <a:xfrm rot="16200000" flipH="1">
            <a:off x="3300578" y="1242096"/>
            <a:ext cx="540328" cy="1097175"/>
          </a:xfrm>
          <a:prstGeom prst="bentConnector3">
            <a:avLst/>
          </a:prstGeom>
          <a:ln w="28575"/>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5144391" y="2060848"/>
            <a:ext cx="547940" cy="2088232"/>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黑体" panose="02010609060101010101" pitchFamily="49" charset="-122"/>
                <a:ea typeface="黑体" panose="02010609060101010101" pitchFamily="49" charset="-122"/>
              </a:rPr>
              <a:t>投保书录入</a:t>
            </a:r>
            <a:endParaRPr lang="zh-CN" altLang="en-US" dirty="0">
              <a:solidFill>
                <a:schemeClr val="tx1"/>
              </a:solidFill>
              <a:latin typeface="黑体" panose="02010609060101010101" pitchFamily="49" charset="-122"/>
              <a:ea typeface="黑体" panose="02010609060101010101" pitchFamily="49" charset="-122"/>
            </a:endParaRPr>
          </a:p>
        </p:txBody>
      </p:sp>
      <p:sp>
        <p:nvSpPr>
          <p:cNvPr id="61" name="矩形 60"/>
          <p:cNvSpPr/>
          <p:nvPr/>
        </p:nvSpPr>
        <p:spPr>
          <a:xfrm>
            <a:off x="5766971" y="2060848"/>
            <a:ext cx="547940" cy="2088232"/>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黑体" panose="02010609060101010101" pitchFamily="49" charset="-122"/>
                <a:ea typeface="黑体" panose="02010609060101010101" pitchFamily="49" charset="-122"/>
              </a:rPr>
              <a:t>回执单录入</a:t>
            </a:r>
            <a:endParaRPr lang="zh-CN" altLang="en-US" dirty="0">
              <a:solidFill>
                <a:schemeClr val="tx1"/>
              </a:solidFill>
              <a:latin typeface="黑体" panose="02010609060101010101" pitchFamily="49" charset="-122"/>
              <a:ea typeface="黑体" panose="02010609060101010101" pitchFamily="49" charset="-122"/>
            </a:endParaRPr>
          </a:p>
        </p:txBody>
      </p:sp>
      <p:cxnSp>
        <p:nvCxnSpPr>
          <p:cNvPr id="64" name="肘形连接符 63"/>
          <p:cNvCxnSpPr>
            <a:stCxn id="9" idx="2"/>
            <a:endCxn id="53" idx="0"/>
          </p:cNvCxnSpPr>
          <p:nvPr/>
        </p:nvCxnSpPr>
        <p:spPr>
          <a:xfrm rot="5400000">
            <a:off x="4621361" y="1665783"/>
            <a:ext cx="515615" cy="274515"/>
          </a:xfrm>
          <a:prstGeom prst="bentConnector3">
            <a:avLst/>
          </a:prstGeom>
          <a:ln w="28575"/>
        </p:spPr>
        <p:style>
          <a:lnRef idx="1">
            <a:schemeClr val="accent1"/>
          </a:lnRef>
          <a:fillRef idx="0">
            <a:schemeClr val="accent1"/>
          </a:fillRef>
          <a:effectRef idx="0">
            <a:schemeClr val="accent1"/>
          </a:effectRef>
          <a:fontRef idx="minor">
            <a:schemeClr val="tx1"/>
          </a:fontRef>
        </p:style>
      </p:cxnSp>
      <p:cxnSp>
        <p:nvCxnSpPr>
          <p:cNvPr id="66" name="肘形连接符 65"/>
          <p:cNvCxnSpPr>
            <a:stCxn id="9" idx="2"/>
            <a:endCxn id="60" idx="0"/>
          </p:cNvCxnSpPr>
          <p:nvPr/>
        </p:nvCxnSpPr>
        <p:spPr>
          <a:xfrm rot="16200000" flipH="1">
            <a:off x="4959586" y="1602072"/>
            <a:ext cx="515615" cy="401936"/>
          </a:xfrm>
          <a:prstGeom prst="bentConnector3">
            <a:avLst/>
          </a:prstGeom>
          <a:ln w="28575"/>
        </p:spPr>
        <p:style>
          <a:lnRef idx="1">
            <a:schemeClr val="accent1"/>
          </a:lnRef>
          <a:fillRef idx="0">
            <a:schemeClr val="accent1"/>
          </a:fillRef>
          <a:effectRef idx="0">
            <a:schemeClr val="accent1"/>
          </a:effectRef>
          <a:fontRef idx="minor">
            <a:schemeClr val="tx1"/>
          </a:fontRef>
        </p:style>
      </p:cxnSp>
      <p:cxnSp>
        <p:nvCxnSpPr>
          <p:cNvPr id="68" name="肘形连接符 67"/>
          <p:cNvCxnSpPr>
            <a:stCxn id="9" idx="2"/>
            <a:endCxn id="61" idx="0"/>
          </p:cNvCxnSpPr>
          <p:nvPr/>
        </p:nvCxnSpPr>
        <p:spPr>
          <a:xfrm rot="16200000" flipH="1">
            <a:off x="5270876" y="1290782"/>
            <a:ext cx="515615" cy="1024516"/>
          </a:xfrm>
          <a:prstGeom prst="bentConnector3">
            <a:avLst/>
          </a:prstGeom>
          <a:ln w="28575"/>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6478645" y="2060848"/>
            <a:ext cx="547940" cy="2088232"/>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黑体" panose="02010609060101010101" pitchFamily="49" charset="-122"/>
                <a:ea typeface="黑体" panose="02010609060101010101" pitchFamily="49" charset="-122"/>
              </a:rPr>
              <a:t>核保</a:t>
            </a:r>
            <a:endParaRPr lang="zh-CN" altLang="en-US" dirty="0">
              <a:solidFill>
                <a:schemeClr val="tx1"/>
              </a:solidFill>
              <a:latin typeface="黑体" panose="02010609060101010101" pitchFamily="49" charset="-122"/>
              <a:ea typeface="黑体" panose="02010609060101010101" pitchFamily="49" charset="-122"/>
            </a:endParaRPr>
          </a:p>
        </p:txBody>
      </p:sp>
      <p:sp>
        <p:nvSpPr>
          <p:cNvPr id="44" name="矩形 43"/>
          <p:cNvSpPr/>
          <p:nvPr/>
        </p:nvSpPr>
        <p:spPr>
          <a:xfrm>
            <a:off x="7101225" y="2060848"/>
            <a:ext cx="547940" cy="2088232"/>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黑体" panose="02010609060101010101" pitchFamily="49" charset="-122"/>
                <a:ea typeface="黑体" panose="02010609060101010101" pitchFamily="49" charset="-122"/>
              </a:rPr>
              <a:t>自动核保</a:t>
            </a:r>
            <a:endParaRPr lang="zh-CN" altLang="en-US" dirty="0">
              <a:solidFill>
                <a:schemeClr val="tx1"/>
              </a:solidFill>
              <a:latin typeface="黑体" panose="02010609060101010101" pitchFamily="49" charset="-122"/>
              <a:ea typeface="黑体" panose="02010609060101010101" pitchFamily="49" charset="-122"/>
            </a:endParaRPr>
          </a:p>
        </p:txBody>
      </p:sp>
      <p:sp>
        <p:nvSpPr>
          <p:cNvPr id="46" name="矩形 45"/>
          <p:cNvSpPr/>
          <p:nvPr/>
        </p:nvSpPr>
        <p:spPr>
          <a:xfrm>
            <a:off x="7723805" y="2060848"/>
            <a:ext cx="547940" cy="2088232"/>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黑体" panose="02010609060101010101" pitchFamily="49" charset="-122"/>
                <a:ea typeface="黑体" panose="02010609060101010101" pitchFamily="49" charset="-122"/>
              </a:rPr>
              <a:t>问题件编写</a:t>
            </a:r>
            <a:endParaRPr lang="zh-CN" altLang="en-US" dirty="0">
              <a:solidFill>
                <a:schemeClr val="tx1"/>
              </a:solidFill>
              <a:latin typeface="黑体" panose="02010609060101010101" pitchFamily="49" charset="-122"/>
              <a:ea typeface="黑体" panose="02010609060101010101" pitchFamily="49" charset="-122"/>
            </a:endParaRPr>
          </a:p>
        </p:txBody>
      </p:sp>
      <p:sp>
        <p:nvSpPr>
          <p:cNvPr id="48" name="矩形 47"/>
          <p:cNvSpPr/>
          <p:nvPr/>
        </p:nvSpPr>
        <p:spPr>
          <a:xfrm>
            <a:off x="8400256" y="2060848"/>
            <a:ext cx="547940" cy="2088232"/>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黑体" panose="02010609060101010101" pitchFamily="49" charset="-122"/>
                <a:ea typeface="黑体" panose="02010609060101010101" pitchFamily="49" charset="-122"/>
              </a:rPr>
              <a:t>深调函编写</a:t>
            </a:r>
            <a:endParaRPr lang="zh-CN" altLang="en-US" dirty="0">
              <a:solidFill>
                <a:schemeClr val="tx1"/>
              </a:solidFill>
              <a:latin typeface="黑体" panose="02010609060101010101" pitchFamily="49" charset="-122"/>
              <a:ea typeface="黑体" panose="02010609060101010101" pitchFamily="49" charset="-122"/>
            </a:endParaRPr>
          </a:p>
        </p:txBody>
      </p:sp>
      <p:sp>
        <p:nvSpPr>
          <p:cNvPr id="54" name="矩形 53"/>
          <p:cNvSpPr/>
          <p:nvPr/>
        </p:nvSpPr>
        <p:spPr>
          <a:xfrm>
            <a:off x="9022836" y="2060848"/>
            <a:ext cx="547940" cy="2088232"/>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黑体" panose="02010609060101010101" pitchFamily="49" charset="-122"/>
                <a:ea typeface="黑体" panose="02010609060101010101" pitchFamily="49" charset="-122"/>
              </a:rPr>
              <a:t>体检函编号</a:t>
            </a:r>
            <a:endParaRPr lang="zh-CN" altLang="en-US" dirty="0">
              <a:solidFill>
                <a:schemeClr val="tx1"/>
              </a:solidFill>
              <a:latin typeface="黑体" panose="02010609060101010101" pitchFamily="49" charset="-122"/>
              <a:ea typeface="黑体" panose="02010609060101010101" pitchFamily="49" charset="-122"/>
            </a:endParaRPr>
          </a:p>
        </p:txBody>
      </p:sp>
      <p:cxnSp>
        <p:nvCxnSpPr>
          <p:cNvPr id="3" name="肘形连接符 2"/>
          <p:cNvCxnSpPr>
            <a:stCxn id="10" idx="2"/>
            <a:endCxn id="42" idx="0"/>
          </p:cNvCxnSpPr>
          <p:nvPr/>
        </p:nvCxnSpPr>
        <p:spPr>
          <a:xfrm rot="5400000">
            <a:off x="6660749" y="1637099"/>
            <a:ext cx="515615" cy="331882"/>
          </a:xfrm>
          <a:prstGeom prst="bentConnector3">
            <a:avLst/>
          </a:prstGeom>
          <a:ln w="28575"/>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10" idx="2"/>
            <a:endCxn id="44" idx="0"/>
          </p:cNvCxnSpPr>
          <p:nvPr/>
        </p:nvCxnSpPr>
        <p:spPr>
          <a:xfrm rot="16200000" flipH="1">
            <a:off x="6972039" y="1657691"/>
            <a:ext cx="515615" cy="290698"/>
          </a:xfrm>
          <a:prstGeom prst="bentConnector3">
            <a:avLst/>
          </a:prstGeom>
          <a:ln w="28575"/>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10" idx="2"/>
            <a:endCxn id="46" idx="0"/>
          </p:cNvCxnSpPr>
          <p:nvPr/>
        </p:nvCxnSpPr>
        <p:spPr>
          <a:xfrm rot="16200000" flipH="1">
            <a:off x="7283329" y="1346401"/>
            <a:ext cx="515615" cy="913278"/>
          </a:xfrm>
          <a:prstGeom prst="bentConnector3">
            <a:avLst/>
          </a:prstGeom>
          <a:ln w="28575"/>
        </p:spPr>
        <p:style>
          <a:lnRef idx="1">
            <a:schemeClr val="accent1"/>
          </a:lnRef>
          <a:fillRef idx="0">
            <a:schemeClr val="accent1"/>
          </a:fillRef>
          <a:effectRef idx="0">
            <a:schemeClr val="accent1"/>
          </a:effectRef>
          <a:fontRef idx="minor">
            <a:schemeClr val="tx1"/>
          </a:fontRef>
        </p:style>
      </p:cxnSp>
      <p:cxnSp>
        <p:nvCxnSpPr>
          <p:cNvPr id="21" name="肘形连接符 20"/>
          <p:cNvCxnSpPr>
            <a:stCxn id="10" idx="2"/>
            <a:endCxn id="54" idx="0"/>
          </p:cNvCxnSpPr>
          <p:nvPr/>
        </p:nvCxnSpPr>
        <p:spPr>
          <a:xfrm rot="16200000" flipH="1">
            <a:off x="7932844" y="696885"/>
            <a:ext cx="515615" cy="2212309"/>
          </a:xfrm>
          <a:prstGeom prst="bentConnector3">
            <a:avLst/>
          </a:prstGeom>
          <a:ln w="28575"/>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10388101" y="2060847"/>
            <a:ext cx="547940" cy="2088232"/>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黑体" panose="02010609060101010101" pitchFamily="49" charset="-122"/>
                <a:ea typeface="黑体" panose="02010609060101010101" pitchFamily="49" charset="-122"/>
              </a:rPr>
              <a:t>回执单存记</a:t>
            </a:r>
            <a:endParaRPr lang="zh-CN" altLang="en-US" dirty="0">
              <a:solidFill>
                <a:schemeClr val="tx1"/>
              </a:solidFill>
              <a:latin typeface="黑体" panose="02010609060101010101" pitchFamily="49" charset="-122"/>
              <a:ea typeface="黑体" panose="02010609060101010101" pitchFamily="49" charset="-122"/>
            </a:endParaRPr>
          </a:p>
        </p:txBody>
      </p:sp>
      <p:sp>
        <p:nvSpPr>
          <p:cNvPr id="58" name="矩形 57"/>
          <p:cNvSpPr/>
          <p:nvPr/>
        </p:nvSpPr>
        <p:spPr>
          <a:xfrm>
            <a:off x="11064552" y="2060847"/>
            <a:ext cx="547940" cy="2088232"/>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黑体" panose="02010609060101010101" pitchFamily="49" charset="-122"/>
                <a:ea typeface="黑体" panose="02010609060101010101" pitchFamily="49" charset="-122"/>
              </a:rPr>
              <a:t>保险合同打印</a:t>
            </a:r>
            <a:endParaRPr lang="zh-CN" altLang="en-US" dirty="0">
              <a:solidFill>
                <a:schemeClr val="tx1"/>
              </a:solidFill>
              <a:latin typeface="黑体" panose="02010609060101010101" pitchFamily="49" charset="-122"/>
              <a:ea typeface="黑体" panose="02010609060101010101" pitchFamily="49" charset="-122"/>
            </a:endParaRPr>
          </a:p>
        </p:txBody>
      </p:sp>
      <p:sp>
        <p:nvSpPr>
          <p:cNvPr id="63" name="矩形 62"/>
          <p:cNvSpPr/>
          <p:nvPr/>
        </p:nvSpPr>
        <p:spPr>
          <a:xfrm>
            <a:off x="11687132" y="2060847"/>
            <a:ext cx="547940" cy="2088232"/>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黑体" panose="02010609060101010101" pitchFamily="49" charset="-122"/>
                <a:ea typeface="黑体" panose="02010609060101010101" pitchFamily="49" charset="-122"/>
              </a:rPr>
              <a:t>档案管理</a:t>
            </a:r>
            <a:endParaRPr lang="zh-CN" altLang="en-US" dirty="0">
              <a:solidFill>
                <a:schemeClr val="tx1"/>
              </a:solidFill>
              <a:latin typeface="黑体" panose="02010609060101010101" pitchFamily="49" charset="-122"/>
              <a:ea typeface="黑体" panose="02010609060101010101" pitchFamily="49" charset="-122"/>
            </a:endParaRPr>
          </a:p>
        </p:txBody>
      </p:sp>
      <p:cxnSp>
        <p:nvCxnSpPr>
          <p:cNvPr id="23" name="肘形连接符 22"/>
          <p:cNvCxnSpPr>
            <a:stCxn id="24" idx="2"/>
            <a:endCxn id="56" idx="0"/>
          </p:cNvCxnSpPr>
          <p:nvPr/>
        </p:nvCxnSpPr>
        <p:spPr>
          <a:xfrm rot="5400000">
            <a:off x="10635497" y="1547095"/>
            <a:ext cx="540327" cy="487177"/>
          </a:xfrm>
          <a:prstGeom prst="bentConnector3">
            <a:avLst/>
          </a:prstGeom>
          <a:ln w="28575"/>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24" idx="2"/>
            <a:endCxn id="58" idx="0"/>
          </p:cNvCxnSpPr>
          <p:nvPr/>
        </p:nvCxnSpPr>
        <p:spPr>
          <a:xfrm rot="16200000" flipH="1">
            <a:off x="10973722" y="1696046"/>
            <a:ext cx="540327" cy="189274"/>
          </a:xfrm>
          <a:prstGeom prst="bentConnector3">
            <a:avLst/>
          </a:prstGeom>
          <a:ln w="28575"/>
        </p:spPr>
        <p:style>
          <a:lnRef idx="1">
            <a:schemeClr val="accent1"/>
          </a:lnRef>
          <a:fillRef idx="0">
            <a:schemeClr val="accent1"/>
          </a:fillRef>
          <a:effectRef idx="0">
            <a:schemeClr val="accent1"/>
          </a:effectRef>
          <a:fontRef idx="minor">
            <a:schemeClr val="tx1"/>
          </a:fontRef>
        </p:style>
      </p:cxnSp>
      <p:cxnSp>
        <p:nvCxnSpPr>
          <p:cNvPr id="28" name="肘形连接符 27"/>
          <p:cNvCxnSpPr>
            <a:stCxn id="24" idx="2"/>
            <a:endCxn id="63" idx="0"/>
          </p:cNvCxnSpPr>
          <p:nvPr/>
        </p:nvCxnSpPr>
        <p:spPr>
          <a:xfrm rot="16200000" flipH="1">
            <a:off x="11285012" y="1384756"/>
            <a:ext cx="540327" cy="811854"/>
          </a:xfrm>
          <a:prstGeom prst="bentConnector3">
            <a:avLst/>
          </a:prstGeom>
          <a:ln w="28575"/>
        </p:spPr>
        <p:style>
          <a:lnRef idx="1">
            <a:schemeClr val="accent1"/>
          </a:lnRef>
          <a:fillRef idx="0">
            <a:schemeClr val="accent1"/>
          </a:fillRef>
          <a:effectRef idx="0">
            <a:schemeClr val="accent1"/>
          </a:effectRef>
          <a:fontRef idx="minor">
            <a:schemeClr val="tx1"/>
          </a:fontRef>
        </p:style>
      </p:cxnSp>
      <p:sp>
        <p:nvSpPr>
          <p:cNvPr id="65" name="矩形 64"/>
          <p:cNvSpPr/>
          <p:nvPr/>
        </p:nvSpPr>
        <p:spPr>
          <a:xfrm>
            <a:off x="7692795" y="4653136"/>
            <a:ext cx="547940" cy="2088232"/>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黑体" panose="02010609060101010101" pitchFamily="49" charset="-122"/>
                <a:ea typeface="黑体" panose="02010609060101010101" pitchFamily="49" charset="-122"/>
              </a:rPr>
              <a:t>产品信息维护</a:t>
            </a:r>
            <a:endParaRPr lang="zh-CN" altLang="en-US" dirty="0">
              <a:solidFill>
                <a:schemeClr val="tx1"/>
              </a:solidFill>
              <a:latin typeface="黑体" panose="02010609060101010101" pitchFamily="49" charset="-122"/>
              <a:ea typeface="黑体" panose="02010609060101010101" pitchFamily="49" charset="-122"/>
            </a:endParaRPr>
          </a:p>
        </p:txBody>
      </p:sp>
      <p:sp>
        <p:nvSpPr>
          <p:cNvPr id="67" name="矩形 66"/>
          <p:cNvSpPr/>
          <p:nvPr/>
        </p:nvSpPr>
        <p:spPr>
          <a:xfrm>
            <a:off x="8404469" y="4653136"/>
            <a:ext cx="547940" cy="2088232"/>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黑体" panose="02010609060101010101" pitchFamily="49" charset="-122"/>
                <a:ea typeface="黑体" panose="02010609060101010101" pitchFamily="49" charset="-122"/>
              </a:rPr>
              <a:t>核保书跟踪</a:t>
            </a:r>
            <a:endParaRPr lang="zh-CN" altLang="en-US" dirty="0">
              <a:solidFill>
                <a:schemeClr val="tx1"/>
              </a:solidFill>
              <a:latin typeface="黑体" panose="02010609060101010101" pitchFamily="49" charset="-122"/>
              <a:ea typeface="黑体" panose="02010609060101010101" pitchFamily="49" charset="-122"/>
            </a:endParaRPr>
          </a:p>
        </p:txBody>
      </p:sp>
      <p:sp>
        <p:nvSpPr>
          <p:cNvPr id="69" name="矩形 68"/>
          <p:cNvSpPr/>
          <p:nvPr/>
        </p:nvSpPr>
        <p:spPr>
          <a:xfrm>
            <a:off x="9027049" y="4653136"/>
            <a:ext cx="547940" cy="2088232"/>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黑体" panose="02010609060101010101" pitchFamily="49" charset="-122"/>
                <a:ea typeface="黑体" panose="02010609060101010101" pitchFamily="49" charset="-122"/>
              </a:rPr>
              <a:t>用户管理</a:t>
            </a:r>
            <a:endParaRPr lang="zh-CN" altLang="en-US" dirty="0">
              <a:solidFill>
                <a:schemeClr val="tx1"/>
              </a:solidFill>
              <a:latin typeface="黑体" panose="02010609060101010101" pitchFamily="49" charset="-122"/>
              <a:ea typeface="黑体" panose="02010609060101010101" pitchFamily="49" charset="-122"/>
            </a:endParaRPr>
          </a:p>
        </p:txBody>
      </p:sp>
      <p:sp>
        <p:nvSpPr>
          <p:cNvPr id="70" name="矩形 69"/>
          <p:cNvSpPr/>
          <p:nvPr/>
        </p:nvSpPr>
        <p:spPr>
          <a:xfrm>
            <a:off x="9649629" y="4653136"/>
            <a:ext cx="547940" cy="2088232"/>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黑体" panose="02010609060101010101" pitchFamily="49" charset="-122"/>
                <a:ea typeface="黑体" panose="02010609060101010101" pitchFamily="49" charset="-122"/>
              </a:rPr>
              <a:t>投保规则维护</a:t>
            </a:r>
            <a:endParaRPr lang="zh-CN" altLang="en-US" dirty="0">
              <a:solidFill>
                <a:schemeClr val="tx1"/>
              </a:solidFill>
              <a:latin typeface="黑体" panose="02010609060101010101" pitchFamily="49" charset="-122"/>
              <a:ea typeface="黑体" panose="02010609060101010101" pitchFamily="49" charset="-122"/>
            </a:endParaRPr>
          </a:p>
        </p:txBody>
      </p:sp>
      <p:sp>
        <p:nvSpPr>
          <p:cNvPr id="71" name="矩形 70"/>
          <p:cNvSpPr/>
          <p:nvPr/>
        </p:nvSpPr>
        <p:spPr>
          <a:xfrm>
            <a:off x="10326080" y="4653136"/>
            <a:ext cx="547940" cy="2088232"/>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黑体" panose="02010609060101010101" pitchFamily="49" charset="-122"/>
                <a:ea typeface="黑体" panose="02010609060101010101" pitchFamily="49" charset="-122"/>
              </a:rPr>
              <a:t>数据备份</a:t>
            </a:r>
            <a:endParaRPr lang="zh-CN" altLang="en-US" dirty="0">
              <a:solidFill>
                <a:schemeClr val="tx1"/>
              </a:solidFill>
              <a:latin typeface="黑体" panose="02010609060101010101" pitchFamily="49" charset="-122"/>
              <a:ea typeface="黑体" panose="02010609060101010101" pitchFamily="49" charset="-122"/>
            </a:endParaRPr>
          </a:p>
        </p:txBody>
      </p:sp>
      <p:sp>
        <p:nvSpPr>
          <p:cNvPr id="72" name="矩形 71"/>
          <p:cNvSpPr/>
          <p:nvPr/>
        </p:nvSpPr>
        <p:spPr>
          <a:xfrm>
            <a:off x="10948660" y="4653136"/>
            <a:ext cx="547940" cy="2088232"/>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黑体" panose="02010609060101010101" pitchFamily="49" charset="-122"/>
                <a:ea typeface="黑体" panose="02010609060101010101" pitchFamily="49" charset="-122"/>
              </a:rPr>
              <a:t>数据恢复</a:t>
            </a:r>
            <a:endParaRPr lang="zh-CN" altLang="en-US" dirty="0">
              <a:solidFill>
                <a:schemeClr val="tx1"/>
              </a:solidFill>
              <a:latin typeface="黑体" panose="02010609060101010101" pitchFamily="49" charset="-122"/>
              <a:ea typeface="黑体" panose="02010609060101010101" pitchFamily="49" charset="-122"/>
            </a:endParaRPr>
          </a:p>
        </p:txBody>
      </p:sp>
      <p:cxnSp>
        <p:nvCxnSpPr>
          <p:cNvPr id="30" name="肘形连接符 29"/>
          <p:cNvCxnSpPr/>
          <p:nvPr/>
        </p:nvCxnSpPr>
        <p:spPr>
          <a:xfrm rot="5400000">
            <a:off x="6948849" y="2538438"/>
            <a:ext cx="3132616" cy="1096783"/>
          </a:xfrm>
          <a:prstGeom prst="bentConnector3">
            <a:avLst>
              <a:gd name="adj1" fmla="val 90374"/>
            </a:avLst>
          </a:prstGeom>
        </p:spPr>
        <p:style>
          <a:lnRef idx="1">
            <a:schemeClr val="accent1"/>
          </a:lnRef>
          <a:fillRef idx="0">
            <a:schemeClr val="accent1"/>
          </a:fillRef>
          <a:effectRef idx="0">
            <a:schemeClr val="accent1"/>
          </a:effectRef>
          <a:fontRef idx="minor">
            <a:schemeClr val="tx1"/>
          </a:fontRef>
        </p:style>
      </p:cxnSp>
      <p:cxnSp>
        <p:nvCxnSpPr>
          <p:cNvPr id="33" name="肘形连接符 32"/>
          <p:cNvCxnSpPr>
            <a:stCxn id="11" idx="2"/>
            <a:endCxn id="67" idx="0"/>
          </p:cNvCxnSpPr>
          <p:nvPr/>
        </p:nvCxnSpPr>
        <p:spPr>
          <a:xfrm rot="5400000">
            <a:off x="7304686" y="2894274"/>
            <a:ext cx="3132616" cy="385109"/>
          </a:xfrm>
          <a:prstGeom prst="bentConnector3">
            <a:avLst>
              <a:gd name="adj1" fmla="val 90647"/>
            </a:avLst>
          </a:prstGeom>
        </p:spPr>
        <p:style>
          <a:lnRef idx="1">
            <a:schemeClr val="accent1"/>
          </a:lnRef>
          <a:fillRef idx="0">
            <a:schemeClr val="accent1"/>
          </a:fillRef>
          <a:effectRef idx="0">
            <a:schemeClr val="accent1"/>
          </a:effectRef>
          <a:fontRef idx="minor">
            <a:schemeClr val="tx1"/>
          </a:fontRef>
        </p:style>
      </p:cxnSp>
      <p:cxnSp>
        <p:nvCxnSpPr>
          <p:cNvPr id="36" name="肘形连接符 35"/>
          <p:cNvCxnSpPr>
            <a:stCxn id="11" idx="2"/>
            <a:endCxn id="69" idx="0"/>
          </p:cNvCxnSpPr>
          <p:nvPr/>
        </p:nvCxnSpPr>
        <p:spPr>
          <a:xfrm rot="16200000" flipH="1">
            <a:off x="7615975" y="2968092"/>
            <a:ext cx="3132616" cy="237471"/>
          </a:xfrm>
          <a:prstGeom prst="bentConnector3">
            <a:avLst>
              <a:gd name="adj1" fmla="val 90920"/>
            </a:avLst>
          </a:prstGeom>
        </p:spPr>
        <p:style>
          <a:lnRef idx="1">
            <a:schemeClr val="accent1"/>
          </a:lnRef>
          <a:fillRef idx="0">
            <a:schemeClr val="accent1"/>
          </a:fillRef>
          <a:effectRef idx="0">
            <a:schemeClr val="accent1"/>
          </a:effectRef>
          <a:fontRef idx="minor">
            <a:schemeClr val="tx1"/>
          </a:fontRef>
        </p:style>
      </p:cxnSp>
      <p:cxnSp>
        <p:nvCxnSpPr>
          <p:cNvPr id="75" name="肘形连接符 74"/>
          <p:cNvCxnSpPr>
            <a:stCxn id="11" idx="2"/>
            <a:endCxn id="70" idx="0"/>
          </p:cNvCxnSpPr>
          <p:nvPr/>
        </p:nvCxnSpPr>
        <p:spPr>
          <a:xfrm rot="16200000" flipH="1">
            <a:off x="7927265" y="2656802"/>
            <a:ext cx="3132616" cy="860051"/>
          </a:xfrm>
          <a:prstGeom prst="bentConnector3">
            <a:avLst>
              <a:gd name="adj1" fmla="val 90374"/>
            </a:avLst>
          </a:prstGeom>
        </p:spPr>
        <p:style>
          <a:lnRef idx="1">
            <a:schemeClr val="accent1"/>
          </a:lnRef>
          <a:fillRef idx="0">
            <a:schemeClr val="accent1"/>
          </a:fillRef>
          <a:effectRef idx="0">
            <a:schemeClr val="accent1"/>
          </a:effectRef>
          <a:fontRef idx="minor">
            <a:schemeClr val="tx1"/>
          </a:fontRef>
        </p:style>
      </p:cxnSp>
      <p:cxnSp>
        <p:nvCxnSpPr>
          <p:cNvPr id="78" name="肘形连接符 77"/>
          <p:cNvCxnSpPr>
            <a:stCxn id="11" idx="2"/>
            <a:endCxn id="71" idx="0"/>
          </p:cNvCxnSpPr>
          <p:nvPr/>
        </p:nvCxnSpPr>
        <p:spPr>
          <a:xfrm rot="16200000" flipH="1">
            <a:off x="8265491" y="2318577"/>
            <a:ext cx="3132616" cy="1536502"/>
          </a:xfrm>
          <a:prstGeom prst="bentConnector3">
            <a:avLst>
              <a:gd name="adj1" fmla="val 89556"/>
            </a:avLst>
          </a:prstGeom>
        </p:spPr>
        <p:style>
          <a:lnRef idx="1">
            <a:schemeClr val="accent1"/>
          </a:lnRef>
          <a:fillRef idx="0">
            <a:schemeClr val="accent1"/>
          </a:fillRef>
          <a:effectRef idx="0">
            <a:schemeClr val="accent1"/>
          </a:effectRef>
          <a:fontRef idx="minor">
            <a:schemeClr val="tx1"/>
          </a:fontRef>
        </p:style>
      </p:cxnSp>
      <p:cxnSp>
        <p:nvCxnSpPr>
          <p:cNvPr id="81" name="肘形连接符 80"/>
          <p:cNvCxnSpPr>
            <a:stCxn id="11" idx="2"/>
            <a:endCxn id="72" idx="0"/>
          </p:cNvCxnSpPr>
          <p:nvPr/>
        </p:nvCxnSpPr>
        <p:spPr>
          <a:xfrm rot="16200000" flipH="1">
            <a:off x="8576781" y="2007287"/>
            <a:ext cx="3132616" cy="2159082"/>
          </a:xfrm>
          <a:prstGeom prst="bentConnector3">
            <a:avLst>
              <a:gd name="adj1" fmla="val 90920"/>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0726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业务调研报告静态结构模型</a:t>
            </a:r>
          </a:p>
        </p:txBody>
      </p:sp>
      <p:sp>
        <p:nvSpPr>
          <p:cNvPr id="4" name="矩形 3"/>
          <p:cNvSpPr/>
          <p:nvPr/>
        </p:nvSpPr>
        <p:spPr>
          <a:xfrm>
            <a:off x="5303912" y="1700808"/>
            <a:ext cx="1872208" cy="571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公司或机构</a:t>
            </a:r>
            <a:endParaRPr lang="zh-CN" altLang="en-US" sz="2400" dirty="0"/>
          </a:p>
        </p:txBody>
      </p:sp>
      <p:sp>
        <p:nvSpPr>
          <p:cNvPr id="6" name="矩形 5"/>
          <p:cNvSpPr/>
          <p:nvPr/>
        </p:nvSpPr>
        <p:spPr>
          <a:xfrm>
            <a:off x="668628" y="2541856"/>
            <a:ext cx="1872208" cy="571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部门</a:t>
            </a:r>
            <a:r>
              <a:rPr lang="en-US" altLang="zh-CN" sz="2400" dirty="0" smtClean="0"/>
              <a:t>1</a:t>
            </a:r>
            <a:endParaRPr lang="zh-CN" altLang="en-US" sz="2400" dirty="0"/>
          </a:p>
        </p:txBody>
      </p:sp>
      <p:sp>
        <p:nvSpPr>
          <p:cNvPr id="7" name="矩形 6"/>
          <p:cNvSpPr/>
          <p:nvPr/>
        </p:nvSpPr>
        <p:spPr>
          <a:xfrm>
            <a:off x="3071664" y="2541856"/>
            <a:ext cx="1872208" cy="571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部门</a:t>
            </a:r>
            <a:r>
              <a:rPr lang="en-US" altLang="zh-CN" sz="2400" dirty="0" smtClean="0"/>
              <a:t>2</a:t>
            </a:r>
            <a:endParaRPr lang="zh-CN" altLang="en-US" sz="2400" dirty="0"/>
          </a:p>
        </p:txBody>
      </p:sp>
      <p:sp>
        <p:nvSpPr>
          <p:cNvPr id="8" name="矩形 7"/>
          <p:cNvSpPr/>
          <p:nvPr/>
        </p:nvSpPr>
        <p:spPr>
          <a:xfrm>
            <a:off x="5303912" y="2541856"/>
            <a:ext cx="1872208" cy="571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部门</a:t>
            </a:r>
            <a:r>
              <a:rPr lang="en-US" altLang="zh-CN" sz="2400" dirty="0" smtClean="0"/>
              <a:t>3</a:t>
            </a:r>
            <a:endParaRPr lang="zh-CN" altLang="en-US" sz="2400" dirty="0"/>
          </a:p>
        </p:txBody>
      </p:sp>
      <p:sp>
        <p:nvSpPr>
          <p:cNvPr id="9" name="矩形 8"/>
          <p:cNvSpPr/>
          <p:nvPr/>
        </p:nvSpPr>
        <p:spPr>
          <a:xfrm>
            <a:off x="7680176" y="2551419"/>
            <a:ext cx="1872208" cy="571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部门</a:t>
            </a:r>
            <a:r>
              <a:rPr lang="en-US" altLang="zh-CN" sz="2400" dirty="0" smtClean="0"/>
              <a:t>4</a:t>
            </a:r>
            <a:endParaRPr lang="zh-CN" altLang="en-US" sz="2400" dirty="0"/>
          </a:p>
        </p:txBody>
      </p:sp>
      <p:sp>
        <p:nvSpPr>
          <p:cNvPr id="10" name="矩形 9"/>
          <p:cNvSpPr/>
          <p:nvPr/>
        </p:nvSpPr>
        <p:spPr>
          <a:xfrm>
            <a:off x="9923673" y="2551419"/>
            <a:ext cx="1872208" cy="571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部门</a:t>
            </a:r>
            <a:r>
              <a:rPr lang="en-US" altLang="zh-CN" sz="2400" dirty="0" smtClean="0"/>
              <a:t>n</a:t>
            </a:r>
            <a:endParaRPr lang="zh-CN" altLang="en-US" sz="2400" dirty="0"/>
          </a:p>
        </p:txBody>
      </p:sp>
      <p:cxnSp>
        <p:nvCxnSpPr>
          <p:cNvPr id="11" name="肘形连接符 10"/>
          <p:cNvCxnSpPr>
            <a:stCxn id="4" idx="2"/>
            <a:endCxn id="6" idx="0"/>
          </p:cNvCxnSpPr>
          <p:nvPr/>
        </p:nvCxnSpPr>
        <p:spPr>
          <a:xfrm rot="5400000">
            <a:off x="3787451" y="89291"/>
            <a:ext cx="269846" cy="4635284"/>
          </a:xfrm>
          <a:prstGeom prst="bentConnector3">
            <a:avLst/>
          </a:prstGeom>
          <a:ln w="28575"/>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4" idx="2"/>
            <a:endCxn id="7" idx="0"/>
          </p:cNvCxnSpPr>
          <p:nvPr/>
        </p:nvCxnSpPr>
        <p:spPr>
          <a:xfrm rot="5400000">
            <a:off x="4988969" y="1290809"/>
            <a:ext cx="269846" cy="2232248"/>
          </a:xfrm>
          <a:prstGeom prst="bentConnector3">
            <a:avLst/>
          </a:prstGeom>
          <a:ln w="28575"/>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4" idx="2"/>
            <a:endCxn id="8" idx="0"/>
          </p:cNvCxnSpPr>
          <p:nvPr/>
        </p:nvCxnSpPr>
        <p:spPr>
          <a:xfrm rot="5400000">
            <a:off x="6105093" y="2406933"/>
            <a:ext cx="269846" cy="12700"/>
          </a:xfrm>
          <a:prstGeom prst="bentConnector3">
            <a:avLst/>
          </a:prstGeom>
          <a:ln w="28575"/>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4" idx="2"/>
            <a:endCxn id="9" idx="0"/>
          </p:cNvCxnSpPr>
          <p:nvPr/>
        </p:nvCxnSpPr>
        <p:spPr>
          <a:xfrm rot="16200000" flipH="1">
            <a:off x="7288444" y="1223582"/>
            <a:ext cx="279409" cy="2376264"/>
          </a:xfrm>
          <a:prstGeom prst="bentConnector3">
            <a:avLst/>
          </a:prstGeom>
          <a:ln w="28575"/>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4" idx="2"/>
            <a:endCxn id="10" idx="0"/>
          </p:cNvCxnSpPr>
          <p:nvPr/>
        </p:nvCxnSpPr>
        <p:spPr>
          <a:xfrm rot="16200000" flipH="1">
            <a:off x="8410192" y="101833"/>
            <a:ext cx="279409" cy="4619761"/>
          </a:xfrm>
          <a:prstGeom prst="bentConnector3">
            <a:avLst/>
          </a:prstGeom>
          <a:ln w="28575"/>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3091604" y="3567465"/>
            <a:ext cx="1872208" cy="57120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rPr>
              <a:t>岗位</a:t>
            </a:r>
            <a:r>
              <a:rPr lang="en-US" altLang="zh-CN" sz="2400" dirty="0" smtClean="0">
                <a:solidFill>
                  <a:schemeClr val="tx1"/>
                </a:solidFill>
              </a:rPr>
              <a:t>1</a:t>
            </a:r>
            <a:endParaRPr lang="zh-CN" altLang="en-US" sz="2400" dirty="0">
              <a:solidFill>
                <a:schemeClr val="tx1"/>
              </a:solidFill>
            </a:endParaRPr>
          </a:p>
        </p:txBody>
      </p:sp>
      <p:sp>
        <p:nvSpPr>
          <p:cNvPr id="22" name="矩形 21"/>
          <p:cNvSpPr/>
          <p:nvPr/>
        </p:nvSpPr>
        <p:spPr>
          <a:xfrm>
            <a:off x="5323852" y="3567465"/>
            <a:ext cx="1872208" cy="57120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rPr>
              <a:t>岗位</a:t>
            </a:r>
            <a:r>
              <a:rPr lang="en-US" altLang="zh-CN" sz="2400" dirty="0" smtClean="0">
                <a:solidFill>
                  <a:schemeClr val="tx1"/>
                </a:solidFill>
              </a:rPr>
              <a:t>2</a:t>
            </a:r>
            <a:endParaRPr lang="zh-CN" altLang="en-US" sz="2400" dirty="0">
              <a:solidFill>
                <a:schemeClr val="tx1"/>
              </a:solidFill>
            </a:endParaRPr>
          </a:p>
        </p:txBody>
      </p:sp>
      <p:sp>
        <p:nvSpPr>
          <p:cNvPr id="23" name="矩形 22"/>
          <p:cNvSpPr/>
          <p:nvPr/>
        </p:nvSpPr>
        <p:spPr>
          <a:xfrm>
            <a:off x="7700116" y="3577028"/>
            <a:ext cx="1872208" cy="57120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rPr>
              <a:t>岗位</a:t>
            </a:r>
            <a:r>
              <a:rPr lang="en-US" altLang="zh-CN" sz="2400" dirty="0" smtClean="0">
                <a:solidFill>
                  <a:schemeClr val="tx1"/>
                </a:solidFill>
              </a:rPr>
              <a:t>3</a:t>
            </a:r>
            <a:endParaRPr lang="zh-CN" altLang="en-US" sz="2400" dirty="0">
              <a:solidFill>
                <a:schemeClr val="tx1"/>
              </a:solidFill>
            </a:endParaRPr>
          </a:p>
        </p:txBody>
      </p:sp>
      <p:cxnSp>
        <p:nvCxnSpPr>
          <p:cNvPr id="24" name="肘形连接符 23"/>
          <p:cNvCxnSpPr>
            <a:stCxn id="8" idx="2"/>
            <a:endCxn id="21" idx="0"/>
          </p:cNvCxnSpPr>
          <p:nvPr/>
        </p:nvCxnSpPr>
        <p:spPr>
          <a:xfrm rot="5400000">
            <a:off x="4906659" y="2234107"/>
            <a:ext cx="454407" cy="2212308"/>
          </a:xfrm>
          <a:prstGeom prst="bentConnector3">
            <a:avLst/>
          </a:prstGeom>
          <a:ln w="28575"/>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8" idx="2"/>
            <a:endCxn id="22" idx="0"/>
          </p:cNvCxnSpPr>
          <p:nvPr/>
        </p:nvCxnSpPr>
        <p:spPr>
          <a:xfrm rot="16200000" flipH="1">
            <a:off x="6022783" y="3330291"/>
            <a:ext cx="454407" cy="19940"/>
          </a:xfrm>
          <a:prstGeom prst="bentConnector3">
            <a:avLst/>
          </a:prstGeom>
          <a:ln w="28575"/>
        </p:spPr>
        <p:style>
          <a:lnRef idx="1">
            <a:schemeClr val="accent1"/>
          </a:lnRef>
          <a:fillRef idx="0">
            <a:schemeClr val="accent1"/>
          </a:fillRef>
          <a:effectRef idx="0">
            <a:schemeClr val="accent1"/>
          </a:effectRef>
          <a:fontRef idx="minor">
            <a:schemeClr val="tx1"/>
          </a:fontRef>
        </p:style>
      </p:cxnSp>
      <p:cxnSp>
        <p:nvCxnSpPr>
          <p:cNvPr id="28" name="肘形连接符 27"/>
          <p:cNvCxnSpPr>
            <a:stCxn id="8" idx="2"/>
            <a:endCxn id="23" idx="0"/>
          </p:cNvCxnSpPr>
          <p:nvPr/>
        </p:nvCxnSpPr>
        <p:spPr>
          <a:xfrm rot="16200000" flipH="1">
            <a:off x="7206133" y="2146941"/>
            <a:ext cx="463970" cy="2396204"/>
          </a:xfrm>
          <a:prstGeom prst="bentConnector3">
            <a:avLst/>
          </a:prstGeom>
          <a:ln w="28575"/>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3071664" y="4642884"/>
            <a:ext cx="1872208" cy="57120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文档资料</a:t>
            </a:r>
            <a:r>
              <a:rPr lang="en-US" altLang="zh-CN" sz="2400" dirty="0" smtClean="0"/>
              <a:t>1</a:t>
            </a:r>
            <a:endParaRPr lang="zh-CN" altLang="en-US" sz="2400" dirty="0"/>
          </a:p>
        </p:txBody>
      </p:sp>
      <p:sp>
        <p:nvSpPr>
          <p:cNvPr id="31" name="矩形 30"/>
          <p:cNvSpPr/>
          <p:nvPr/>
        </p:nvSpPr>
        <p:spPr>
          <a:xfrm>
            <a:off x="5303912" y="4642884"/>
            <a:ext cx="1872208" cy="57120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文档资料</a:t>
            </a:r>
            <a:r>
              <a:rPr lang="en-US" altLang="zh-CN" sz="2400" dirty="0" smtClean="0"/>
              <a:t>2</a:t>
            </a:r>
            <a:endParaRPr lang="zh-CN" altLang="en-US" sz="2400" dirty="0"/>
          </a:p>
        </p:txBody>
      </p:sp>
      <p:sp>
        <p:nvSpPr>
          <p:cNvPr id="32" name="矩形 31"/>
          <p:cNvSpPr/>
          <p:nvPr/>
        </p:nvSpPr>
        <p:spPr>
          <a:xfrm>
            <a:off x="7680176" y="4652447"/>
            <a:ext cx="1872208" cy="57120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文档资料</a:t>
            </a:r>
            <a:r>
              <a:rPr lang="en-US" altLang="zh-CN" sz="2400" dirty="0" smtClean="0"/>
              <a:t>3</a:t>
            </a:r>
            <a:endParaRPr lang="zh-CN" altLang="en-US" sz="2400" dirty="0"/>
          </a:p>
        </p:txBody>
      </p:sp>
      <p:cxnSp>
        <p:nvCxnSpPr>
          <p:cNvPr id="33" name="肘形连接符 32"/>
          <p:cNvCxnSpPr>
            <a:stCxn id="22" idx="2"/>
            <a:endCxn id="30" idx="0"/>
          </p:cNvCxnSpPr>
          <p:nvPr/>
        </p:nvCxnSpPr>
        <p:spPr>
          <a:xfrm rot="5400000">
            <a:off x="4881754" y="3264681"/>
            <a:ext cx="504217" cy="2252188"/>
          </a:xfrm>
          <a:prstGeom prst="bentConnector3">
            <a:avLst/>
          </a:prstGeom>
          <a:ln w="28575"/>
        </p:spPr>
        <p:style>
          <a:lnRef idx="1">
            <a:schemeClr val="accent1"/>
          </a:lnRef>
          <a:fillRef idx="0">
            <a:schemeClr val="accent1"/>
          </a:fillRef>
          <a:effectRef idx="0">
            <a:schemeClr val="accent1"/>
          </a:effectRef>
          <a:fontRef idx="minor">
            <a:schemeClr val="tx1"/>
          </a:fontRef>
        </p:style>
      </p:cxnSp>
      <p:cxnSp>
        <p:nvCxnSpPr>
          <p:cNvPr id="35" name="肘形连接符 34"/>
          <p:cNvCxnSpPr>
            <a:stCxn id="22" idx="2"/>
            <a:endCxn id="31" idx="0"/>
          </p:cNvCxnSpPr>
          <p:nvPr/>
        </p:nvCxnSpPr>
        <p:spPr>
          <a:xfrm rot="5400000">
            <a:off x="5997878" y="4380805"/>
            <a:ext cx="504217" cy="19940"/>
          </a:xfrm>
          <a:prstGeom prst="bentConnector3">
            <a:avLst/>
          </a:prstGeom>
          <a:ln w="28575"/>
        </p:spPr>
        <p:style>
          <a:lnRef idx="1">
            <a:schemeClr val="accent1"/>
          </a:lnRef>
          <a:fillRef idx="0">
            <a:schemeClr val="accent1"/>
          </a:fillRef>
          <a:effectRef idx="0">
            <a:schemeClr val="accent1"/>
          </a:effectRef>
          <a:fontRef idx="minor">
            <a:schemeClr val="tx1"/>
          </a:fontRef>
        </p:style>
      </p:cxnSp>
      <p:cxnSp>
        <p:nvCxnSpPr>
          <p:cNvPr id="37" name="肘形连接符 36"/>
          <p:cNvCxnSpPr>
            <a:stCxn id="22" idx="2"/>
            <a:endCxn id="32" idx="0"/>
          </p:cNvCxnSpPr>
          <p:nvPr/>
        </p:nvCxnSpPr>
        <p:spPr>
          <a:xfrm rot="16200000" flipH="1">
            <a:off x="7181228" y="3217395"/>
            <a:ext cx="513780" cy="2356324"/>
          </a:xfrm>
          <a:prstGeom prst="bentConnector3">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第一步，绘制单位的组织结构图</a:t>
            </a:r>
          </a:p>
        </p:txBody>
      </p:sp>
      <p:sp>
        <p:nvSpPr>
          <p:cNvPr id="4" name="矩形 3"/>
          <p:cNvSpPr/>
          <p:nvPr/>
        </p:nvSpPr>
        <p:spPr>
          <a:xfrm>
            <a:off x="5303912" y="1700808"/>
            <a:ext cx="1872208" cy="571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公司或机构</a:t>
            </a:r>
            <a:endParaRPr lang="zh-CN" altLang="en-US" sz="2400" dirty="0"/>
          </a:p>
        </p:txBody>
      </p:sp>
      <p:sp>
        <p:nvSpPr>
          <p:cNvPr id="5" name="矩形 4"/>
          <p:cNvSpPr/>
          <p:nvPr/>
        </p:nvSpPr>
        <p:spPr>
          <a:xfrm>
            <a:off x="668628" y="2541856"/>
            <a:ext cx="1872208" cy="57120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部门</a:t>
            </a:r>
            <a:r>
              <a:rPr lang="en-US" altLang="zh-CN" sz="2400" dirty="0" smtClean="0"/>
              <a:t>1</a:t>
            </a:r>
            <a:endParaRPr lang="zh-CN" altLang="en-US" sz="2400" dirty="0"/>
          </a:p>
        </p:txBody>
      </p:sp>
      <p:sp>
        <p:nvSpPr>
          <p:cNvPr id="6" name="矩形 5"/>
          <p:cNvSpPr/>
          <p:nvPr/>
        </p:nvSpPr>
        <p:spPr>
          <a:xfrm>
            <a:off x="3071664" y="2541856"/>
            <a:ext cx="1872208" cy="57120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部门</a:t>
            </a:r>
            <a:r>
              <a:rPr lang="en-US" altLang="zh-CN" sz="2400" dirty="0" smtClean="0"/>
              <a:t>2</a:t>
            </a:r>
            <a:endParaRPr lang="zh-CN" altLang="en-US" sz="2400" dirty="0"/>
          </a:p>
        </p:txBody>
      </p:sp>
      <p:sp>
        <p:nvSpPr>
          <p:cNvPr id="7" name="矩形 6"/>
          <p:cNvSpPr/>
          <p:nvPr/>
        </p:nvSpPr>
        <p:spPr>
          <a:xfrm>
            <a:off x="5303912" y="2541856"/>
            <a:ext cx="1872208" cy="57120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部门</a:t>
            </a:r>
            <a:r>
              <a:rPr lang="en-US" altLang="zh-CN" sz="2400" dirty="0" smtClean="0"/>
              <a:t>3</a:t>
            </a:r>
            <a:endParaRPr lang="zh-CN" altLang="en-US" sz="2400" dirty="0"/>
          </a:p>
        </p:txBody>
      </p:sp>
      <p:sp>
        <p:nvSpPr>
          <p:cNvPr id="8" name="矩形 7"/>
          <p:cNvSpPr/>
          <p:nvPr/>
        </p:nvSpPr>
        <p:spPr>
          <a:xfrm>
            <a:off x="7680176" y="2551419"/>
            <a:ext cx="1872208" cy="57120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部门</a:t>
            </a:r>
            <a:r>
              <a:rPr lang="en-US" altLang="zh-CN" sz="2400" dirty="0" smtClean="0"/>
              <a:t>4</a:t>
            </a:r>
            <a:endParaRPr lang="zh-CN" altLang="en-US" sz="2400" dirty="0"/>
          </a:p>
        </p:txBody>
      </p:sp>
      <p:sp>
        <p:nvSpPr>
          <p:cNvPr id="9" name="矩形 8"/>
          <p:cNvSpPr/>
          <p:nvPr/>
        </p:nvSpPr>
        <p:spPr>
          <a:xfrm>
            <a:off x="9923673" y="2551419"/>
            <a:ext cx="1872208" cy="57120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部门</a:t>
            </a:r>
            <a:r>
              <a:rPr lang="en-US" altLang="zh-CN" sz="2400" dirty="0" smtClean="0"/>
              <a:t>n</a:t>
            </a:r>
            <a:endParaRPr lang="zh-CN" altLang="en-US" sz="2400" dirty="0"/>
          </a:p>
        </p:txBody>
      </p:sp>
      <p:cxnSp>
        <p:nvCxnSpPr>
          <p:cNvPr id="10" name="肘形连接符 9"/>
          <p:cNvCxnSpPr>
            <a:stCxn id="4" idx="2"/>
            <a:endCxn id="5" idx="0"/>
          </p:cNvCxnSpPr>
          <p:nvPr/>
        </p:nvCxnSpPr>
        <p:spPr>
          <a:xfrm rot="5400000">
            <a:off x="3787451" y="89291"/>
            <a:ext cx="269846" cy="4635284"/>
          </a:xfrm>
          <a:prstGeom prst="bentConnector3">
            <a:avLst/>
          </a:prstGeom>
          <a:ln w="28575"/>
        </p:spPr>
        <p:style>
          <a:lnRef idx="1">
            <a:schemeClr val="accent1"/>
          </a:lnRef>
          <a:fillRef idx="0">
            <a:schemeClr val="accent1"/>
          </a:fillRef>
          <a:effectRef idx="0">
            <a:schemeClr val="accent1"/>
          </a:effectRef>
          <a:fontRef idx="minor">
            <a:schemeClr val="tx1"/>
          </a:fontRef>
        </p:style>
      </p:cxnSp>
      <p:cxnSp>
        <p:nvCxnSpPr>
          <p:cNvPr id="11" name="肘形连接符 10"/>
          <p:cNvCxnSpPr>
            <a:stCxn id="4" idx="2"/>
            <a:endCxn id="6" idx="0"/>
          </p:cNvCxnSpPr>
          <p:nvPr/>
        </p:nvCxnSpPr>
        <p:spPr>
          <a:xfrm rot="5400000">
            <a:off x="4988969" y="1290809"/>
            <a:ext cx="269846" cy="2232248"/>
          </a:xfrm>
          <a:prstGeom prst="bentConnector3">
            <a:avLst/>
          </a:prstGeom>
          <a:ln w="28575"/>
        </p:spPr>
        <p:style>
          <a:lnRef idx="1">
            <a:schemeClr val="accent1"/>
          </a:lnRef>
          <a:fillRef idx="0">
            <a:schemeClr val="accent1"/>
          </a:fillRef>
          <a:effectRef idx="0">
            <a:schemeClr val="accent1"/>
          </a:effectRef>
          <a:fontRef idx="minor">
            <a:schemeClr val="tx1"/>
          </a:fontRef>
        </p:style>
      </p:cxnSp>
      <p:cxnSp>
        <p:nvCxnSpPr>
          <p:cNvPr id="12" name="肘形连接符 11"/>
          <p:cNvCxnSpPr>
            <a:stCxn id="4" idx="2"/>
            <a:endCxn id="7" idx="0"/>
          </p:cNvCxnSpPr>
          <p:nvPr/>
        </p:nvCxnSpPr>
        <p:spPr>
          <a:xfrm rot="5400000">
            <a:off x="6105093" y="2406933"/>
            <a:ext cx="269846" cy="12700"/>
          </a:xfrm>
          <a:prstGeom prst="bentConnector3">
            <a:avLst/>
          </a:prstGeom>
          <a:ln w="28575"/>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4" idx="2"/>
            <a:endCxn id="8" idx="0"/>
          </p:cNvCxnSpPr>
          <p:nvPr/>
        </p:nvCxnSpPr>
        <p:spPr>
          <a:xfrm rot="16200000" flipH="1">
            <a:off x="7288444" y="1223582"/>
            <a:ext cx="279409" cy="2376264"/>
          </a:xfrm>
          <a:prstGeom prst="bentConnector3">
            <a:avLst/>
          </a:prstGeom>
          <a:ln w="28575"/>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4" idx="2"/>
            <a:endCxn id="9" idx="0"/>
          </p:cNvCxnSpPr>
          <p:nvPr/>
        </p:nvCxnSpPr>
        <p:spPr>
          <a:xfrm rot="16200000" flipH="1">
            <a:off x="8410192" y="101833"/>
            <a:ext cx="279409" cy="4619761"/>
          </a:xfrm>
          <a:prstGeom prst="bentConnector3">
            <a:avLst/>
          </a:prstGeom>
          <a:ln w="28575"/>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3091604" y="3567465"/>
            <a:ext cx="1872208" cy="57120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rPr>
              <a:t>岗位</a:t>
            </a:r>
            <a:r>
              <a:rPr lang="en-US" altLang="zh-CN" sz="2400" dirty="0" smtClean="0">
                <a:solidFill>
                  <a:schemeClr val="tx1"/>
                </a:solidFill>
              </a:rPr>
              <a:t>1</a:t>
            </a:r>
            <a:endParaRPr lang="zh-CN" altLang="en-US" sz="2400" dirty="0">
              <a:solidFill>
                <a:schemeClr val="tx1"/>
              </a:solidFill>
            </a:endParaRPr>
          </a:p>
        </p:txBody>
      </p:sp>
      <p:sp>
        <p:nvSpPr>
          <p:cNvPr id="16" name="矩形 15"/>
          <p:cNvSpPr/>
          <p:nvPr/>
        </p:nvSpPr>
        <p:spPr>
          <a:xfrm>
            <a:off x="5323852" y="3567465"/>
            <a:ext cx="1872208" cy="57120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rPr>
              <a:t>岗位</a:t>
            </a:r>
            <a:r>
              <a:rPr lang="en-US" altLang="zh-CN" sz="2400" dirty="0" smtClean="0">
                <a:solidFill>
                  <a:schemeClr val="tx1"/>
                </a:solidFill>
              </a:rPr>
              <a:t>2</a:t>
            </a:r>
            <a:endParaRPr lang="zh-CN" altLang="en-US" sz="2400" dirty="0">
              <a:solidFill>
                <a:schemeClr val="tx1"/>
              </a:solidFill>
            </a:endParaRPr>
          </a:p>
        </p:txBody>
      </p:sp>
      <p:sp>
        <p:nvSpPr>
          <p:cNvPr id="17" name="矩形 16"/>
          <p:cNvSpPr/>
          <p:nvPr/>
        </p:nvSpPr>
        <p:spPr>
          <a:xfrm>
            <a:off x="7700116" y="3577028"/>
            <a:ext cx="1872208" cy="57120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rPr>
              <a:t>岗位</a:t>
            </a:r>
            <a:r>
              <a:rPr lang="en-US" altLang="zh-CN" sz="2400" dirty="0" smtClean="0">
                <a:solidFill>
                  <a:schemeClr val="tx1"/>
                </a:solidFill>
              </a:rPr>
              <a:t>3</a:t>
            </a:r>
            <a:endParaRPr lang="zh-CN" altLang="en-US" sz="2400" dirty="0">
              <a:solidFill>
                <a:schemeClr val="tx1"/>
              </a:solidFill>
            </a:endParaRPr>
          </a:p>
        </p:txBody>
      </p:sp>
      <p:cxnSp>
        <p:nvCxnSpPr>
          <p:cNvPr id="18" name="肘形连接符 17"/>
          <p:cNvCxnSpPr>
            <a:stCxn id="7" idx="2"/>
            <a:endCxn id="15" idx="0"/>
          </p:cNvCxnSpPr>
          <p:nvPr/>
        </p:nvCxnSpPr>
        <p:spPr>
          <a:xfrm rot="5400000">
            <a:off x="4906659" y="2234107"/>
            <a:ext cx="454407" cy="2212308"/>
          </a:xfrm>
          <a:prstGeom prst="bentConnector3">
            <a:avLst/>
          </a:prstGeom>
          <a:ln w="28575"/>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7" idx="2"/>
            <a:endCxn id="16" idx="0"/>
          </p:cNvCxnSpPr>
          <p:nvPr/>
        </p:nvCxnSpPr>
        <p:spPr>
          <a:xfrm rot="16200000" flipH="1">
            <a:off x="6022783" y="3330291"/>
            <a:ext cx="454407" cy="19940"/>
          </a:xfrm>
          <a:prstGeom prst="bentConnector3">
            <a:avLst/>
          </a:prstGeom>
          <a:ln w="28575"/>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7" idx="2"/>
            <a:endCxn id="17" idx="0"/>
          </p:cNvCxnSpPr>
          <p:nvPr/>
        </p:nvCxnSpPr>
        <p:spPr>
          <a:xfrm rot="16200000" flipH="1">
            <a:off x="7206133" y="2146941"/>
            <a:ext cx="463970" cy="2396204"/>
          </a:xfrm>
          <a:prstGeom prst="bentConnector3">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anose="02010609060101010101" pitchFamily="49" charset="-122"/>
                <a:ea typeface="黑体" panose="02010609060101010101" pitchFamily="49" charset="-122"/>
              </a:rPr>
              <a:t>天意保险公司投核保组织结构图</a:t>
            </a:r>
            <a:endParaRPr lang="zh-CN" altLang="en-US" dirty="0">
              <a:latin typeface="黑体" panose="02010609060101010101" pitchFamily="49" charset="-122"/>
              <a:ea typeface="黑体" panose="02010609060101010101" pitchFamily="49" charset="-122"/>
            </a:endParaRPr>
          </a:p>
        </p:txBody>
      </p:sp>
      <p:sp>
        <p:nvSpPr>
          <p:cNvPr id="4" name="矩形 3"/>
          <p:cNvSpPr/>
          <p:nvPr/>
        </p:nvSpPr>
        <p:spPr>
          <a:xfrm>
            <a:off x="5303912" y="1700808"/>
            <a:ext cx="1872208" cy="571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市级分公司</a:t>
            </a:r>
            <a:endParaRPr lang="zh-CN" altLang="en-US" sz="2400" dirty="0"/>
          </a:p>
        </p:txBody>
      </p:sp>
      <p:sp>
        <p:nvSpPr>
          <p:cNvPr id="5" name="矩形 4"/>
          <p:cNvSpPr/>
          <p:nvPr/>
        </p:nvSpPr>
        <p:spPr>
          <a:xfrm>
            <a:off x="1673513" y="2509954"/>
            <a:ext cx="1872208" cy="57120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投保服务部</a:t>
            </a:r>
            <a:endParaRPr lang="zh-CN" altLang="en-US" sz="2400" dirty="0"/>
          </a:p>
        </p:txBody>
      </p:sp>
      <p:sp>
        <p:nvSpPr>
          <p:cNvPr id="7" name="矩形 6"/>
          <p:cNvSpPr/>
          <p:nvPr/>
        </p:nvSpPr>
        <p:spPr>
          <a:xfrm>
            <a:off x="5303912" y="2541856"/>
            <a:ext cx="1872208" cy="57120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两核部</a:t>
            </a:r>
            <a:endParaRPr lang="zh-CN" altLang="en-US" sz="2400" dirty="0"/>
          </a:p>
        </p:txBody>
      </p:sp>
      <p:sp>
        <p:nvSpPr>
          <p:cNvPr id="9" name="矩形 8"/>
          <p:cNvSpPr/>
          <p:nvPr/>
        </p:nvSpPr>
        <p:spPr>
          <a:xfrm>
            <a:off x="9923673" y="2551419"/>
            <a:ext cx="1872208" cy="57120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档案室</a:t>
            </a:r>
            <a:endParaRPr lang="zh-CN" altLang="en-US" sz="2400" dirty="0"/>
          </a:p>
        </p:txBody>
      </p:sp>
      <p:cxnSp>
        <p:nvCxnSpPr>
          <p:cNvPr id="10" name="肘形连接符 9"/>
          <p:cNvCxnSpPr>
            <a:stCxn id="4" idx="2"/>
            <a:endCxn id="5" idx="0"/>
          </p:cNvCxnSpPr>
          <p:nvPr/>
        </p:nvCxnSpPr>
        <p:spPr>
          <a:xfrm rot="5400000">
            <a:off x="4305845" y="575783"/>
            <a:ext cx="237944" cy="3630399"/>
          </a:xfrm>
          <a:prstGeom prst="bentConnector3">
            <a:avLst/>
          </a:prstGeom>
          <a:ln w="28575"/>
        </p:spPr>
        <p:style>
          <a:lnRef idx="1">
            <a:schemeClr val="accent1"/>
          </a:lnRef>
          <a:fillRef idx="0">
            <a:schemeClr val="accent1"/>
          </a:fillRef>
          <a:effectRef idx="0">
            <a:schemeClr val="accent1"/>
          </a:effectRef>
          <a:fontRef idx="minor">
            <a:schemeClr val="tx1"/>
          </a:fontRef>
        </p:style>
      </p:cxnSp>
      <p:cxnSp>
        <p:nvCxnSpPr>
          <p:cNvPr id="12" name="肘形连接符 11"/>
          <p:cNvCxnSpPr>
            <a:stCxn id="4" idx="2"/>
            <a:endCxn id="7" idx="0"/>
          </p:cNvCxnSpPr>
          <p:nvPr/>
        </p:nvCxnSpPr>
        <p:spPr>
          <a:xfrm rot="5400000">
            <a:off x="6105093" y="2406933"/>
            <a:ext cx="269846" cy="12700"/>
          </a:xfrm>
          <a:prstGeom prst="bentConnector3">
            <a:avLst/>
          </a:prstGeom>
          <a:ln w="28575"/>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4" idx="2"/>
            <a:endCxn id="9" idx="0"/>
          </p:cNvCxnSpPr>
          <p:nvPr/>
        </p:nvCxnSpPr>
        <p:spPr>
          <a:xfrm rot="16200000" flipH="1">
            <a:off x="8410192" y="101833"/>
            <a:ext cx="279409" cy="4619761"/>
          </a:xfrm>
          <a:prstGeom prst="bentConnector3">
            <a:avLst/>
          </a:prstGeom>
          <a:ln w="28575"/>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5323852" y="3567465"/>
            <a:ext cx="1273527" cy="57120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rPr>
              <a:t>核保部</a:t>
            </a:r>
            <a:endParaRPr lang="zh-CN" altLang="en-US" sz="2400" dirty="0">
              <a:solidFill>
                <a:schemeClr val="tx1"/>
              </a:solidFill>
            </a:endParaRPr>
          </a:p>
        </p:txBody>
      </p:sp>
      <p:sp>
        <p:nvSpPr>
          <p:cNvPr id="17" name="矩形 16"/>
          <p:cNvSpPr/>
          <p:nvPr/>
        </p:nvSpPr>
        <p:spPr>
          <a:xfrm>
            <a:off x="6774721" y="3577028"/>
            <a:ext cx="1465455" cy="57120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rPr>
              <a:t>核赔部</a:t>
            </a:r>
            <a:endParaRPr lang="zh-CN" altLang="en-US" sz="2400" dirty="0">
              <a:solidFill>
                <a:schemeClr val="tx1"/>
              </a:solidFill>
            </a:endParaRPr>
          </a:p>
        </p:txBody>
      </p:sp>
      <p:cxnSp>
        <p:nvCxnSpPr>
          <p:cNvPr id="19" name="肘形连接符 18"/>
          <p:cNvCxnSpPr>
            <a:stCxn id="7" idx="2"/>
            <a:endCxn id="16" idx="0"/>
          </p:cNvCxnSpPr>
          <p:nvPr/>
        </p:nvCxnSpPr>
        <p:spPr>
          <a:xfrm rot="16200000" flipH="1">
            <a:off x="6022783" y="3330291"/>
            <a:ext cx="454407" cy="19940"/>
          </a:xfrm>
          <a:prstGeom prst="bentConnector3">
            <a:avLst/>
          </a:prstGeom>
          <a:ln w="28575"/>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7" idx="2"/>
            <a:endCxn id="17" idx="0"/>
          </p:cNvCxnSpPr>
          <p:nvPr/>
        </p:nvCxnSpPr>
        <p:spPr>
          <a:xfrm rot="16200000" flipH="1">
            <a:off x="6641747" y="2711326"/>
            <a:ext cx="463970" cy="1267433"/>
          </a:xfrm>
          <a:prstGeom prst="bentConnector3">
            <a:avLst/>
          </a:prstGeom>
          <a:ln w="28575"/>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24680" y="3577028"/>
            <a:ext cx="1728192" cy="57120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rPr>
              <a:t>柜员服务</a:t>
            </a:r>
            <a:endParaRPr lang="zh-CN" altLang="en-US" sz="2400" dirty="0">
              <a:solidFill>
                <a:schemeClr val="tx1"/>
              </a:solidFill>
            </a:endParaRPr>
          </a:p>
        </p:txBody>
      </p:sp>
      <p:sp>
        <p:nvSpPr>
          <p:cNvPr id="22" name="矩形 21"/>
          <p:cNvSpPr/>
          <p:nvPr/>
        </p:nvSpPr>
        <p:spPr>
          <a:xfrm>
            <a:off x="1797589" y="3577028"/>
            <a:ext cx="1748132" cy="57120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rPr>
              <a:t>文档扫描室</a:t>
            </a:r>
            <a:endParaRPr lang="zh-CN" altLang="en-US" sz="2400" dirty="0">
              <a:solidFill>
                <a:schemeClr val="tx1"/>
              </a:solidFill>
            </a:endParaRPr>
          </a:p>
        </p:txBody>
      </p:sp>
      <p:sp>
        <p:nvSpPr>
          <p:cNvPr id="23" name="矩形 22"/>
          <p:cNvSpPr/>
          <p:nvPr/>
        </p:nvSpPr>
        <p:spPr>
          <a:xfrm>
            <a:off x="3634342" y="3567465"/>
            <a:ext cx="1512168" cy="57120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rPr>
              <a:t>录入室</a:t>
            </a:r>
            <a:endParaRPr lang="zh-CN" altLang="en-US" sz="2400" dirty="0">
              <a:solidFill>
                <a:schemeClr val="tx1"/>
              </a:solidFill>
            </a:endParaRPr>
          </a:p>
        </p:txBody>
      </p:sp>
      <p:cxnSp>
        <p:nvCxnSpPr>
          <p:cNvPr id="27" name="肘形连接符 26"/>
          <p:cNvCxnSpPr>
            <a:stCxn id="5" idx="2"/>
            <a:endCxn id="21" idx="0"/>
          </p:cNvCxnSpPr>
          <p:nvPr/>
        </p:nvCxnSpPr>
        <p:spPr>
          <a:xfrm rot="5400000">
            <a:off x="1476581" y="2443992"/>
            <a:ext cx="495872" cy="1770201"/>
          </a:xfrm>
          <a:prstGeom prst="bentConnector3">
            <a:avLst/>
          </a:prstGeom>
          <a:ln w="28575"/>
        </p:spPr>
        <p:style>
          <a:lnRef idx="1">
            <a:schemeClr val="accent1"/>
          </a:lnRef>
          <a:fillRef idx="0">
            <a:schemeClr val="accent1"/>
          </a:fillRef>
          <a:effectRef idx="0">
            <a:schemeClr val="accent1"/>
          </a:effectRef>
          <a:fontRef idx="minor">
            <a:schemeClr val="tx1"/>
          </a:fontRef>
        </p:style>
      </p:cxnSp>
      <p:cxnSp>
        <p:nvCxnSpPr>
          <p:cNvPr id="29" name="肘形连接符 28"/>
          <p:cNvCxnSpPr>
            <a:stCxn id="5" idx="2"/>
            <a:endCxn id="22" idx="0"/>
          </p:cNvCxnSpPr>
          <p:nvPr/>
        </p:nvCxnSpPr>
        <p:spPr>
          <a:xfrm rot="16200000" flipH="1">
            <a:off x="2392700" y="3298073"/>
            <a:ext cx="495872" cy="62038"/>
          </a:xfrm>
          <a:prstGeom prst="bentConnector3">
            <a:avLst/>
          </a:prstGeom>
          <a:ln w="28575"/>
        </p:spPr>
        <p:style>
          <a:lnRef idx="1">
            <a:schemeClr val="accent1"/>
          </a:lnRef>
          <a:fillRef idx="0">
            <a:schemeClr val="accent1"/>
          </a:fillRef>
          <a:effectRef idx="0">
            <a:schemeClr val="accent1"/>
          </a:effectRef>
          <a:fontRef idx="minor">
            <a:schemeClr val="tx1"/>
          </a:fontRef>
        </p:style>
      </p:cxnSp>
      <p:cxnSp>
        <p:nvCxnSpPr>
          <p:cNvPr id="31" name="肘形连接符 30"/>
          <p:cNvCxnSpPr>
            <a:stCxn id="5" idx="2"/>
            <a:endCxn id="23" idx="0"/>
          </p:cNvCxnSpPr>
          <p:nvPr/>
        </p:nvCxnSpPr>
        <p:spPr>
          <a:xfrm rot="16200000" flipH="1">
            <a:off x="3256867" y="2433905"/>
            <a:ext cx="486309" cy="1780809"/>
          </a:xfrm>
          <a:prstGeom prst="bentConnector3">
            <a:avLst/>
          </a:prstGeom>
          <a:ln w="28575"/>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8464232" y="3577028"/>
            <a:ext cx="1872208" cy="57120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rPr>
              <a:t>合同装订室</a:t>
            </a:r>
            <a:endParaRPr lang="zh-CN" altLang="en-US" sz="2400" dirty="0">
              <a:solidFill>
                <a:schemeClr val="tx1"/>
              </a:solidFill>
            </a:endParaRPr>
          </a:p>
        </p:txBody>
      </p:sp>
      <p:sp>
        <p:nvSpPr>
          <p:cNvPr id="33" name="矩形 32"/>
          <p:cNvSpPr/>
          <p:nvPr/>
        </p:nvSpPr>
        <p:spPr>
          <a:xfrm>
            <a:off x="10560496" y="3577028"/>
            <a:ext cx="1631504" cy="57120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rPr>
              <a:t>档案室</a:t>
            </a:r>
            <a:endParaRPr lang="zh-CN" altLang="en-US" sz="2400" dirty="0">
              <a:solidFill>
                <a:schemeClr val="tx1"/>
              </a:solidFill>
            </a:endParaRPr>
          </a:p>
        </p:txBody>
      </p:sp>
      <p:cxnSp>
        <p:nvCxnSpPr>
          <p:cNvPr id="37" name="肘形连接符 36"/>
          <p:cNvCxnSpPr>
            <a:stCxn id="9" idx="2"/>
            <a:endCxn id="32" idx="0"/>
          </p:cNvCxnSpPr>
          <p:nvPr/>
        </p:nvCxnSpPr>
        <p:spPr>
          <a:xfrm rot="5400000">
            <a:off x="9902854" y="2620104"/>
            <a:ext cx="454407" cy="1459441"/>
          </a:xfrm>
          <a:prstGeom prst="bentConnector3">
            <a:avLst/>
          </a:prstGeom>
          <a:ln w="28575"/>
        </p:spPr>
        <p:style>
          <a:lnRef idx="1">
            <a:schemeClr val="accent1"/>
          </a:lnRef>
          <a:fillRef idx="0">
            <a:schemeClr val="accent1"/>
          </a:fillRef>
          <a:effectRef idx="0">
            <a:schemeClr val="accent1"/>
          </a:effectRef>
          <a:fontRef idx="minor">
            <a:schemeClr val="tx1"/>
          </a:fontRef>
        </p:style>
      </p:cxnSp>
      <p:cxnSp>
        <p:nvCxnSpPr>
          <p:cNvPr id="39" name="肘形连接符 38"/>
          <p:cNvCxnSpPr>
            <a:stCxn id="9" idx="2"/>
            <a:endCxn id="33" idx="0"/>
          </p:cNvCxnSpPr>
          <p:nvPr/>
        </p:nvCxnSpPr>
        <p:spPr>
          <a:xfrm rot="16200000" flipH="1">
            <a:off x="10890809" y="3091588"/>
            <a:ext cx="454407" cy="516471"/>
          </a:xfrm>
          <a:prstGeom prst="bentConnector3">
            <a:avLst/>
          </a:prstGeom>
          <a:ln w="28575"/>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179776" y="4581128"/>
            <a:ext cx="547940" cy="208823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黑体" panose="02010609060101010101" pitchFamily="49" charset="-122"/>
                <a:ea typeface="黑体" panose="02010609060101010101" pitchFamily="49" charset="-122"/>
              </a:rPr>
              <a:t>运营柜员</a:t>
            </a:r>
            <a:endParaRPr lang="zh-CN" altLang="en-US" dirty="0">
              <a:solidFill>
                <a:schemeClr val="tx1"/>
              </a:solidFill>
              <a:latin typeface="黑体" panose="02010609060101010101" pitchFamily="49" charset="-122"/>
              <a:ea typeface="黑体" panose="02010609060101010101" pitchFamily="49" charset="-122"/>
            </a:endParaRPr>
          </a:p>
        </p:txBody>
      </p:sp>
      <p:sp>
        <p:nvSpPr>
          <p:cNvPr id="41" name="矩形 40"/>
          <p:cNvSpPr/>
          <p:nvPr/>
        </p:nvSpPr>
        <p:spPr>
          <a:xfrm>
            <a:off x="911424" y="4581128"/>
            <a:ext cx="547940" cy="208823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黑体" panose="02010609060101010101" pitchFamily="49" charset="-122"/>
                <a:ea typeface="黑体" panose="02010609060101010101" pitchFamily="49" charset="-122"/>
              </a:rPr>
              <a:t>柜员助理</a:t>
            </a:r>
            <a:endParaRPr lang="zh-CN" altLang="en-US" dirty="0">
              <a:solidFill>
                <a:schemeClr val="tx1"/>
              </a:solidFill>
              <a:latin typeface="黑体" panose="02010609060101010101" pitchFamily="49" charset="-122"/>
              <a:ea typeface="黑体" panose="02010609060101010101" pitchFamily="49" charset="-122"/>
            </a:endParaRPr>
          </a:p>
        </p:txBody>
      </p:sp>
      <p:sp>
        <p:nvSpPr>
          <p:cNvPr id="42" name="矩形 41"/>
          <p:cNvSpPr/>
          <p:nvPr/>
        </p:nvSpPr>
        <p:spPr>
          <a:xfrm>
            <a:off x="2030387" y="4581128"/>
            <a:ext cx="547940" cy="208823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黑体" panose="02010609060101010101" pitchFamily="49" charset="-122"/>
                <a:ea typeface="黑体" panose="02010609060101010101" pitchFamily="49" charset="-122"/>
              </a:rPr>
              <a:t>内勤助理</a:t>
            </a:r>
            <a:endParaRPr lang="zh-CN" altLang="en-US" dirty="0">
              <a:solidFill>
                <a:schemeClr val="tx1"/>
              </a:solidFill>
              <a:latin typeface="黑体" panose="02010609060101010101" pitchFamily="49" charset="-122"/>
              <a:ea typeface="黑体" panose="02010609060101010101" pitchFamily="49" charset="-122"/>
            </a:endParaRPr>
          </a:p>
        </p:txBody>
      </p:sp>
      <p:sp>
        <p:nvSpPr>
          <p:cNvPr id="43" name="矩形 42"/>
          <p:cNvSpPr/>
          <p:nvPr/>
        </p:nvSpPr>
        <p:spPr>
          <a:xfrm>
            <a:off x="2746195" y="4581128"/>
            <a:ext cx="547940" cy="208823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黑体" panose="02010609060101010101" pitchFamily="49" charset="-122"/>
                <a:ea typeface="黑体" panose="02010609060101010101" pitchFamily="49" charset="-122"/>
              </a:rPr>
              <a:t>初审扫描</a:t>
            </a:r>
            <a:endParaRPr lang="zh-CN" altLang="en-US" dirty="0">
              <a:solidFill>
                <a:schemeClr val="tx1"/>
              </a:solidFill>
              <a:latin typeface="黑体" panose="02010609060101010101" pitchFamily="49" charset="-122"/>
              <a:ea typeface="黑体" panose="02010609060101010101" pitchFamily="49" charset="-122"/>
            </a:endParaRPr>
          </a:p>
        </p:txBody>
      </p:sp>
      <p:sp>
        <p:nvSpPr>
          <p:cNvPr id="44" name="矩形 43"/>
          <p:cNvSpPr/>
          <p:nvPr/>
        </p:nvSpPr>
        <p:spPr>
          <a:xfrm>
            <a:off x="3605425" y="4581128"/>
            <a:ext cx="547940" cy="208823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黑体" panose="02010609060101010101" pitchFamily="49" charset="-122"/>
                <a:ea typeface="黑体" panose="02010609060101010101" pitchFamily="49" charset="-122"/>
              </a:rPr>
              <a:t>录单员</a:t>
            </a:r>
            <a:endParaRPr lang="zh-CN" altLang="en-US" dirty="0">
              <a:solidFill>
                <a:schemeClr val="tx1"/>
              </a:solidFill>
              <a:latin typeface="黑体" panose="02010609060101010101" pitchFamily="49" charset="-122"/>
              <a:ea typeface="黑体" panose="02010609060101010101" pitchFamily="49" charset="-122"/>
            </a:endParaRPr>
          </a:p>
        </p:txBody>
      </p:sp>
      <p:sp>
        <p:nvSpPr>
          <p:cNvPr id="45" name="矩形 44"/>
          <p:cNvSpPr/>
          <p:nvPr/>
        </p:nvSpPr>
        <p:spPr>
          <a:xfrm>
            <a:off x="4464655" y="4581128"/>
            <a:ext cx="547940" cy="208823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黑体" panose="02010609060101010101" pitchFamily="49" charset="-122"/>
                <a:ea typeface="黑体" panose="02010609060101010101" pitchFamily="49" charset="-122"/>
              </a:rPr>
              <a:t>内勤助理</a:t>
            </a:r>
            <a:endParaRPr lang="zh-CN" altLang="en-US" dirty="0">
              <a:solidFill>
                <a:schemeClr val="tx1"/>
              </a:solidFill>
              <a:latin typeface="黑体" panose="02010609060101010101" pitchFamily="49" charset="-122"/>
              <a:ea typeface="黑体" panose="02010609060101010101" pitchFamily="49" charset="-122"/>
            </a:endParaRPr>
          </a:p>
        </p:txBody>
      </p:sp>
      <p:sp>
        <p:nvSpPr>
          <p:cNvPr id="46" name="矩形 45"/>
          <p:cNvSpPr/>
          <p:nvPr/>
        </p:nvSpPr>
        <p:spPr>
          <a:xfrm>
            <a:off x="5282633" y="4581128"/>
            <a:ext cx="547940" cy="208823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黑体" panose="02010609060101010101" pitchFamily="49" charset="-122"/>
                <a:ea typeface="黑体" panose="02010609060101010101" pitchFamily="49" charset="-122"/>
              </a:rPr>
              <a:t>助理核保</a:t>
            </a:r>
            <a:endParaRPr lang="zh-CN" altLang="en-US" dirty="0">
              <a:solidFill>
                <a:schemeClr val="tx1"/>
              </a:solidFill>
              <a:latin typeface="黑体" panose="02010609060101010101" pitchFamily="49" charset="-122"/>
              <a:ea typeface="黑体" panose="02010609060101010101" pitchFamily="49" charset="-122"/>
            </a:endParaRPr>
          </a:p>
        </p:txBody>
      </p:sp>
      <p:sp>
        <p:nvSpPr>
          <p:cNvPr id="47" name="矩形 46"/>
          <p:cNvSpPr/>
          <p:nvPr/>
        </p:nvSpPr>
        <p:spPr>
          <a:xfrm>
            <a:off x="5905213" y="4581128"/>
            <a:ext cx="547940" cy="208823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黑体" panose="02010609060101010101" pitchFamily="49" charset="-122"/>
                <a:ea typeface="黑体" panose="02010609060101010101" pitchFamily="49" charset="-122"/>
              </a:rPr>
              <a:t>高级核保</a:t>
            </a:r>
            <a:endParaRPr lang="zh-CN" altLang="en-US" dirty="0">
              <a:solidFill>
                <a:schemeClr val="tx1"/>
              </a:solidFill>
              <a:latin typeface="黑体" panose="02010609060101010101" pitchFamily="49" charset="-122"/>
              <a:ea typeface="黑体" panose="02010609060101010101" pitchFamily="49" charset="-122"/>
            </a:endParaRPr>
          </a:p>
        </p:txBody>
      </p:sp>
      <p:sp>
        <p:nvSpPr>
          <p:cNvPr id="48" name="矩形 47"/>
          <p:cNvSpPr/>
          <p:nvPr/>
        </p:nvSpPr>
        <p:spPr>
          <a:xfrm>
            <a:off x="6581664" y="4581128"/>
            <a:ext cx="547940" cy="208823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黑体" panose="02010609060101010101" pitchFamily="49" charset="-122"/>
                <a:ea typeface="黑体" panose="02010609060101010101" pitchFamily="49" charset="-122"/>
              </a:rPr>
              <a:t>首席核保师</a:t>
            </a:r>
            <a:endParaRPr lang="zh-CN" altLang="en-US" dirty="0">
              <a:solidFill>
                <a:schemeClr val="tx1"/>
              </a:solidFill>
              <a:latin typeface="黑体" panose="02010609060101010101" pitchFamily="49" charset="-122"/>
              <a:ea typeface="黑体" panose="02010609060101010101" pitchFamily="49" charset="-122"/>
            </a:endParaRPr>
          </a:p>
        </p:txBody>
      </p:sp>
      <p:sp>
        <p:nvSpPr>
          <p:cNvPr id="49" name="矩形 48"/>
          <p:cNvSpPr/>
          <p:nvPr/>
        </p:nvSpPr>
        <p:spPr>
          <a:xfrm>
            <a:off x="7204244" y="4581128"/>
            <a:ext cx="547940" cy="208823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黑体" panose="02010609060101010101" pitchFamily="49" charset="-122"/>
                <a:ea typeface="黑体" panose="02010609060101010101" pitchFamily="49" charset="-122"/>
              </a:rPr>
              <a:t>核保助理</a:t>
            </a:r>
            <a:endParaRPr lang="zh-CN" altLang="en-US" dirty="0">
              <a:solidFill>
                <a:schemeClr val="tx1"/>
              </a:solidFill>
              <a:latin typeface="黑体" panose="02010609060101010101" pitchFamily="49" charset="-122"/>
              <a:ea typeface="黑体" panose="02010609060101010101" pitchFamily="49" charset="-122"/>
            </a:endParaRPr>
          </a:p>
        </p:txBody>
      </p:sp>
      <p:cxnSp>
        <p:nvCxnSpPr>
          <p:cNvPr id="51" name="肘形连接符 50"/>
          <p:cNvCxnSpPr>
            <a:stCxn id="21" idx="2"/>
            <a:endCxn id="40" idx="0"/>
          </p:cNvCxnSpPr>
          <p:nvPr/>
        </p:nvCxnSpPr>
        <p:spPr>
          <a:xfrm rot="5400000">
            <a:off x="430132" y="4171844"/>
            <a:ext cx="432898" cy="38567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21" idx="2"/>
            <a:endCxn id="41" idx="0"/>
          </p:cNvCxnSpPr>
          <p:nvPr/>
        </p:nvCxnSpPr>
        <p:spPr>
          <a:xfrm rot="16200000" flipH="1">
            <a:off x="795956" y="4191690"/>
            <a:ext cx="432898" cy="34597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5" name="肘形连接符 54"/>
          <p:cNvCxnSpPr>
            <a:stCxn id="22" idx="2"/>
            <a:endCxn id="42" idx="0"/>
          </p:cNvCxnSpPr>
          <p:nvPr/>
        </p:nvCxnSpPr>
        <p:spPr>
          <a:xfrm rot="5400000">
            <a:off x="2271557" y="4181030"/>
            <a:ext cx="432898" cy="36729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7" name="肘形连接符 56"/>
          <p:cNvCxnSpPr>
            <a:stCxn id="22" idx="2"/>
            <a:endCxn id="43" idx="0"/>
          </p:cNvCxnSpPr>
          <p:nvPr/>
        </p:nvCxnSpPr>
        <p:spPr>
          <a:xfrm rot="16200000" flipH="1">
            <a:off x="2629461" y="4190424"/>
            <a:ext cx="432898" cy="34851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9" name="肘形连接符 58"/>
          <p:cNvCxnSpPr>
            <a:stCxn id="23" idx="2"/>
            <a:endCxn id="44" idx="0"/>
          </p:cNvCxnSpPr>
          <p:nvPr/>
        </p:nvCxnSpPr>
        <p:spPr>
          <a:xfrm rot="5400000">
            <a:off x="3913681" y="4104382"/>
            <a:ext cx="442461" cy="51103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61" name="肘形连接符 60"/>
          <p:cNvCxnSpPr>
            <a:stCxn id="23" idx="2"/>
            <a:endCxn id="45" idx="0"/>
          </p:cNvCxnSpPr>
          <p:nvPr/>
        </p:nvCxnSpPr>
        <p:spPr>
          <a:xfrm rot="16200000" flipH="1">
            <a:off x="4343295" y="4185797"/>
            <a:ext cx="442461" cy="348199"/>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63" name="肘形连接符 62"/>
          <p:cNvCxnSpPr>
            <a:stCxn id="16" idx="2"/>
            <a:endCxn id="46" idx="0"/>
          </p:cNvCxnSpPr>
          <p:nvPr/>
        </p:nvCxnSpPr>
        <p:spPr>
          <a:xfrm rot="5400000">
            <a:off x="5537380" y="4157891"/>
            <a:ext cx="442461" cy="40401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65" name="肘形连接符 64"/>
          <p:cNvCxnSpPr>
            <a:stCxn id="16" idx="2"/>
            <a:endCxn id="47" idx="0"/>
          </p:cNvCxnSpPr>
          <p:nvPr/>
        </p:nvCxnSpPr>
        <p:spPr>
          <a:xfrm rot="16200000" flipH="1">
            <a:off x="5848669" y="4250613"/>
            <a:ext cx="442461" cy="21856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67" name="肘形连接符 66"/>
          <p:cNvCxnSpPr>
            <a:stCxn id="16" idx="2"/>
            <a:endCxn id="48" idx="0"/>
          </p:cNvCxnSpPr>
          <p:nvPr/>
        </p:nvCxnSpPr>
        <p:spPr>
          <a:xfrm rot="16200000" flipH="1">
            <a:off x="6186895" y="3912388"/>
            <a:ext cx="442461" cy="89501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69" name="肘形连接符 68"/>
          <p:cNvCxnSpPr>
            <a:stCxn id="16" idx="2"/>
            <a:endCxn id="49" idx="0"/>
          </p:cNvCxnSpPr>
          <p:nvPr/>
        </p:nvCxnSpPr>
        <p:spPr>
          <a:xfrm rot="16200000" flipH="1">
            <a:off x="6498185" y="3601098"/>
            <a:ext cx="442461" cy="1517598"/>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70" name="矩形 69"/>
          <p:cNvSpPr/>
          <p:nvPr/>
        </p:nvSpPr>
        <p:spPr>
          <a:xfrm>
            <a:off x="9120336" y="4602637"/>
            <a:ext cx="547940" cy="202756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黑体" panose="02010609060101010101" pitchFamily="49" charset="-122"/>
                <a:ea typeface="黑体" panose="02010609060101010101" pitchFamily="49" charset="-122"/>
              </a:rPr>
              <a:t>合同装订</a:t>
            </a:r>
            <a:endParaRPr lang="zh-CN" altLang="en-US" dirty="0">
              <a:solidFill>
                <a:schemeClr val="tx1"/>
              </a:solidFill>
              <a:latin typeface="黑体" panose="02010609060101010101" pitchFamily="49" charset="-122"/>
              <a:ea typeface="黑体" panose="02010609060101010101" pitchFamily="49" charset="-122"/>
            </a:endParaRPr>
          </a:p>
        </p:txBody>
      </p:sp>
      <p:sp>
        <p:nvSpPr>
          <p:cNvPr id="71" name="矩形 70"/>
          <p:cNvSpPr/>
          <p:nvPr/>
        </p:nvSpPr>
        <p:spPr>
          <a:xfrm>
            <a:off x="11092676" y="4581127"/>
            <a:ext cx="547940" cy="202756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黑体" panose="02010609060101010101" pitchFamily="49" charset="-122"/>
                <a:ea typeface="黑体" panose="02010609060101010101" pitchFamily="49" charset="-122"/>
              </a:rPr>
              <a:t>档案管理</a:t>
            </a:r>
            <a:endParaRPr lang="zh-CN" altLang="en-US" dirty="0">
              <a:solidFill>
                <a:schemeClr val="tx1"/>
              </a:solidFill>
              <a:latin typeface="黑体" panose="02010609060101010101" pitchFamily="49" charset="-122"/>
              <a:ea typeface="黑体" panose="02010609060101010101" pitchFamily="49" charset="-122"/>
            </a:endParaRPr>
          </a:p>
        </p:txBody>
      </p:sp>
      <p:cxnSp>
        <p:nvCxnSpPr>
          <p:cNvPr id="73" name="肘形连接符 72"/>
          <p:cNvCxnSpPr>
            <a:stCxn id="32" idx="2"/>
            <a:endCxn id="70" idx="0"/>
          </p:cNvCxnSpPr>
          <p:nvPr/>
        </p:nvCxnSpPr>
        <p:spPr>
          <a:xfrm rot="5400000">
            <a:off x="9170118" y="4372418"/>
            <a:ext cx="454407" cy="603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75" name="肘形连接符 74"/>
          <p:cNvCxnSpPr>
            <a:stCxn id="33" idx="2"/>
            <a:endCxn id="71" idx="0"/>
          </p:cNvCxnSpPr>
          <p:nvPr/>
        </p:nvCxnSpPr>
        <p:spPr>
          <a:xfrm rot="5400000">
            <a:off x="11154999" y="4359877"/>
            <a:ext cx="432897" cy="9602"/>
          </a:xfrm>
          <a:prstGeom prst="bentConnector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4270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第二步，对部门职责描述</a:t>
            </a:r>
          </a:p>
        </p:txBody>
      </p:sp>
      <p:sp>
        <p:nvSpPr>
          <p:cNvPr id="3" name="内容占位符 2"/>
          <p:cNvSpPr>
            <a:spLocks noGrp="1"/>
          </p:cNvSpPr>
          <p:nvPr>
            <p:ph idx="1"/>
          </p:nvPr>
        </p:nvSpPr>
        <p:spPr/>
        <p:txBody>
          <a:bodyPr/>
          <a:lstStyle/>
          <a:p>
            <a:r>
              <a:rPr lang="zh-CN" altLang="en-US" dirty="0">
                <a:latin typeface="黑体" panose="02010609060101010101" pitchFamily="49" charset="-122"/>
                <a:ea typeface="黑体" panose="02010609060101010101" pitchFamily="49" charset="-122"/>
              </a:rPr>
              <a:t>部门职责描述模板</a:t>
            </a:r>
          </a:p>
        </p:txBody>
      </p:sp>
      <p:graphicFrame>
        <p:nvGraphicFramePr>
          <p:cNvPr id="4" name="表格 3"/>
          <p:cNvGraphicFramePr>
            <a:graphicFrameLocks noGrp="1"/>
          </p:cNvGraphicFramePr>
          <p:nvPr>
            <p:extLst>
              <p:ext uri="{D42A27DB-BD31-4B8C-83A1-F6EECF244321}">
                <p14:modId xmlns:p14="http://schemas.microsoft.com/office/powerpoint/2010/main" val="2793263239"/>
              </p:ext>
            </p:extLst>
          </p:nvPr>
        </p:nvGraphicFramePr>
        <p:xfrm>
          <a:off x="1271464" y="2420888"/>
          <a:ext cx="9649074" cy="4032926"/>
        </p:xfrm>
        <a:graphic>
          <a:graphicData uri="http://schemas.openxmlformats.org/drawingml/2006/table">
            <a:tbl>
              <a:tblPr firstRow="1" bandRow="1">
                <a:tableStyleId>{5940675A-B579-460E-94D1-54222C63F5DA}</a:tableStyleId>
              </a:tblPr>
              <a:tblGrid>
                <a:gridCol w="1608179">
                  <a:extLst>
                    <a:ext uri="{9D8B030D-6E8A-4147-A177-3AD203B41FA5}">
                      <a16:colId xmlns:a16="http://schemas.microsoft.com/office/drawing/2014/main" val="3155106839"/>
                    </a:ext>
                  </a:extLst>
                </a:gridCol>
                <a:gridCol w="1608179">
                  <a:extLst>
                    <a:ext uri="{9D8B030D-6E8A-4147-A177-3AD203B41FA5}">
                      <a16:colId xmlns:a16="http://schemas.microsoft.com/office/drawing/2014/main" val="2681830685"/>
                    </a:ext>
                  </a:extLst>
                </a:gridCol>
                <a:gridCol w="1608179">
                  <a:extLst>
                    <a:ext uri="{9D8B030D-6E8A-4147-A177-3AD203B41FA5}">
                      <a16:colId xmlns:a16="http://schemas.microsoft.com/office/drawing/2014/main" val="1236716016"/>
                    </a:ext>
                  </a:extLst>
                </a:gridCol>
                <a:gridCol w="1608179">
                  <a:extLst>
                    <a:ext uri="{9D8B030D-6E8A-4147-A177-3AD203B41FA5}">
                      <a16:colId xmlns:a16="http://schemas.microsoft.com/office/drawing/2014/main" val="4037005579"/>
                    </a:ext>
                  </a:extLst>
                </a:gridCol>
                <a:gridCol w="1608179">
                  <a:extLst>
                    <a:ext uri="{9D8B030D-6E8A-4147-A177-3AD203B41FA5}">
                      <a16:colId xmlns:a16="http://schemas.microsoft.com/office/drawing/2014/main" val="2924786769"/>
                    </a:ext>
                  </a:extLst>
                </a:gridCol>
                <a:gridCol w="1608179">
                  <a:extLst>
                    <a:ext uri="{9D8B030D-6E8A-4147-A177-3AD203B41FA5}">
                      <a16:colId xmlns:a16="http://schemas.microsoft.com/office/drawing/2014/main" val="1135123876"/>
                    </a:ext>
                  </a:extLst>
                </a:gridCol>
              </a:tblGrid>
              <a:tr h="925424">
                <a:tc>
                  <a:txBody>
                    <a:bodyPr/>
                    <a:lstStyle/>
                    <a:p>
                      <a:r>
                        <a:rPr lang="zh-CN" altLang="en-US" sz="2400" dirty="0" smtClean="0"/>
                        <a:t>部门编号</a:t>
                      </a:r>
                      <a:endParaRPr lang="zh-CN" altLang="en-US" sz="2400" dirty="0"/>
                    </a:p>
                  </a:txBody>
                  <a:tcPr>
                    <a:solidFill>
                      <a:schemeClr val="bg2"/>
                    </a:solidFill>
                  </a:tcPr>
                </a:tc>
                <a:tc>
                  <a:txBody>
                    <a:bodyPr/>
                    <a:lstStyle/>
                    <a:p>
                      <a:r>
                        <a:rPr lang="zh-CN" altLang="en-US" sz="2400" dirty="0" smtClean="0"/>
                        <a:t>按照企业要求编写</a:t>
                      </a:r>
                      <a:endParaRPr lang="zh-CN" altLang="en-US" sz="2400" dirty="0"/>
                    </a:p>
                  </a:txBody>
                  <a:tcPr/>
                </a:tc>
                <a:tc>
                  <a:txBody>
                    <a:bodyPr/>
                    <a:lstStyle/>
                    <a:p>
                      <a:r>
                        <a:rPr lang="zh-CN" altLang="en-US" sz="2400" dirty="0" smtClean="0"/>
                        <a:t>部门名称</a:t>
                      </a:r>
                      <a:endParaRPr lang="zh-CN" altLang="en-US" sz="2400" dirty="0"/>
                    </a:p>
                  </a:txBody>
                  <a:tcPr>
                    <a:solidFill>
                      <a:schemeClr val="bg2"/>
                    </a:solidFill>
                  </a:tcPr>
                </a:tc>
                <a:tc>
                  <a:txBody>
                    <a:bodyPr/>
                    <a:lstStyle/>
                    <a:p>
                      <a:r>
                        <a:rPr lang="zh-CN" altLang="en-US" sz="2400" dirty="0" smtClean="0"/>
                        <a:t>不能为空</a:t>
                      </a:r>
                      <a:endParaRPr lang="zh-CN" altLang="en-US" sz="2400" dirty="0"/>
                    </a:p>
                  </a:txBody>
                  <a:tcPr/>
                </a:tc>
                <a:tc>
                  <a:txBody>
                    <a:bodyPr/>
                    <a:lstStyle/>
                    <a:p>
                      <a:r>
                        <a:rPr lang="zh-CN" altLang="en-US" sz="2400" dirty="0" smtClean="0"/>
                        <a:t>直接上级</a:t>
                      </a:r>
                      <a:endParaRPr lang="zh-CN" altLang="en-US" sz="2400" dirty="0"/>
                    </a:p>
                  </a:txBody>
                  <a:tcPr>
                    <a:solidFill>
                      <a:schemeClr val="bg2"/>
                    </a:solidFill>
                  </a:tcPr>
                </a:tc>
                <a:tc>
                  <a:txBody>
                    <a:bodyPr/>
                    <a:lstStyle/>
                    <a:p>
                      <a:r>
                        <a:rPr lang="zh-CN" altLang="en-US" sz="2400" dirty="0" smtClean="0"/>
                        <a:t>填写主管部门名称</a:t>
                      </a:r>
                      <a:endParaRPr lang="zh-CN" altLang="en-US" sz="2400" dirty="0"/>
                    </a:p>
                  </a:txBody>
                  <a:tcPr/>
                </a:tc>
                <a:extLst>
                  <a:ext uri="{0D108BD9-81ED-4DB2-BD59-A6C34878D82A}">
                    <a16:rowId xmlns:a16="http://schemas.microsoft.com/office/drawing/2014/main" val="2129245822"/>
                  </a:ext>
                </a:extLst>
              </a:tr>
              <a:tr h="536158">
                <a:tc>
                  <a:txBody>
                    <a:bodyPr/>
                    <a:lstStyle/>
                    <a:p>
                      <a:r>
                        <a:rPr lang="zh-CN" altLang="en-US" sz="2400" dirty="0" smtClean="0"/>
                        <a:t>部门性质</a:t>
                      </a:r>
                      <a:endParaRPr lang="zh-CN" altLang="en-US" sz="2400" dirty="0"/>
                    </a:p>
                  </a:txBody>
                  <a:tcPr>
                    <a:solidFill>
                      <a:schemeClr val="bg2"/>
                    </a:solidFill>
                  </a:tcPr>
                </a:tc>
                <a:tc>
                  <a:txBody>
                    <a:bodyPr/>
                    <a:lstStyle/>
                    <a:p>
                      <a:endParaRPr lang="zh-CN" altLang="en-US" sz="2400"/>
                    </a:p>
                  </a:txBody>
                  <a:tcPr/>
                </a:tc>
                <a:tc>
                  <a:txBody>
                    <a:bodyPr/>
                    <a:lstStyle/>
                    <a:p>
                      <a:r>
                        <a:rPr lang="zh-CN" altLang="en-US" sz="2400" dirty="0" smtClean="0"/>
                        <a:t>部门级别</a:t>
                      </a:r>
                      <a:endParaRPr lang="zh-CN" altLang="en-US" sz="2400" dirty="0"/>
                    </a:p>
                  </a:txBody>
                  <a:tcPr>
                    <a:solidFill>
                      <a:schemeClr val="bg2"/>
                    </a:solidFill>
                  </a:tcPr>
                </a:tc>
                <a:tc>
                  <a:txBody>
                    <a:bodyPr/>
                    <a:lstStyle/>
                    <a:p>
                      <a:endParaRPr lang="zh-CN" altLang="en-US" sz="2400"/>
                    </a:p>
                  </a:txBody>
                  <a:tcPr/>
                </a:tc>
                <a:tc>
                  <a:txBody>
                    <a:bodyPr/>
                    <a:lstStyle/>
                    <a:p>
                      <a:r>
                        <a:rPr lang="zh-CN" altLang="en-US" sz="2400" dirty="0" smtClean="0"/>
                        <a:t>编制人数</a:t>
                      </a:r>
                      <a:endParaRPr lang="zh-CN" altLang="en-US" sz="2400" dirty="0"/>
                    </a:p>
                  </a:txBody>
                  <a:tcPr>
                    <a:solidFill>
                      <a:schemeClr val="bg2"/>
                    </a:solidFill>
                  </a:tcPr>
                </a:tc>
                <a:tc>
                  <a:txBody>
                    <a:bodyPr/>
                    <a:lstStyle/>
                    <a:p>
                      <a:r>
                        <a:rPr lang="zh-CN" altLang="en-US" sz="2400" dirty="0" smtClean="0"/>
                        <a:t>数值</a:t>
                      </a:r>
                      <a:endParaRPr lang="zh-CN" altLang="en-US" sz="2400" dirty="0"/>
                    </a:p>
                  </a:txBody>
                  <a:tcPr/>
                </a:tc>
                <a:extLst>
                  <a:ext uri="{0D108BD9-81ED-4DB2-BD59-A6C34878D82A}">
                    <a16:rowId xmlns:a16="http://schemas.microsoft.com/office/drawing/2014/main" val="1575709708"/>
                  </a:ext>
                </a:extLst>
              </a:tr>
              <a:tr h="536158">
                <a:tc>
                  <a:txBody>
                    <a:bodyPr/>
                    <a:lstStyle/>
                    <a:p>
                      <a:r>
                        <a:rPr lang="zh-CN" altLang="en-US" sz="2400" dirty="0" smtClean="0"/>
                        <a:t>下属部门</a:t>
                      </a:r>
                      <a:endParaRPr lang="zh-CN" altLang="en-US" sz="2400" dirty="0"/>
                    </a:p>
                  </a:txBody>
                  <a:tcPr>
                    <a:solidFill>
                      <a:schemeClr val="bg2"/>
                    </a:solidFill>
                  </a:tcPr>
                </a:tc>
                <a:tc gridSpan="5">
                  <a:txBody>
                    <a:bodyPr/>
                    <a:lstStyle/>
                    <a:p>
                      <a:r>
                        <a:rPr lang="zh-CN" altLang="en-US" sz="2400" dirty="0" smtClean="0"/>
                        <a:t>下属部门是指部门领导的下级部门，可以不填写或填写多项</a:t>
                      </a:r>
                      <a:endParaRPr lang="zh-CN" altLang="en-US" sz="2400"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606132551"/>
                  </a:ext>
                </a:extLst>
              </a:tr>
              <a:tr h="536158">
                <a:tc>
                  <a:txBody>
                    <a:bodyPr/>
                    <a:lstStyle/>
                    <a:p>
                      <a:r>
                        <a:rPr lang="zh-CN" altLang="en-US" sz="2400" dirty="0" smtClean="0"/>
                        <a:t>部门职能</a:t>
                      </a:r>
                      <a:endParaRPr lang="zh-CN" altLang="en-US" sz="2400" dirty="0"/>
                    </a:p>
                  </a:txBody>
                  <a:tcPr>
                    <a:solidFill>
                      <a:schemeClr val="bg2"/>
                    </a:solidFill>
                  </a:tcPr>
                </a:tc>
                <a:tc gridSpan="5">
                  <a:txBody>
                    <a:bodyPr/>
                    <a:lstStyle/>
                    <a:p>
                      <a:r>
                        <a:rPr lang="zh-CN" altLang="en-US" sz="2400" dirty="0" smtClean="0"/>
                        <a:t>职能</a:t>
                      </a:r>
                      <a:r>
                        <a:rPr lang="en-US" altLang="zh-CN" sz="2400" dirty="0" smtClean="0"/>
                        <a:t>1</a:t>
                      </a:r>
                      <a:r>
                        <a:rPr lang="zh-CN" altLang="en-US" sz="2400" dirty="0" smtClean="0"/>
                        <a:t>，详细描述；职能</a:t>
                      </a:r>
                      <a:r>
                        <a:rPr lang="en-US" altLang="zh-CN" sz="2400" dirty="0" smtClean="0"/>
                        <a:t>2</a:t>
                      </a:r>
                      <a:r>
                        <a:rPr lang="zh-CN" altLang="en-US" sz="2400" dirty="0" smtClean="0"/>
                        <a:t>，详细描述；说明至少包含一个部门</a:t>
                      </a:r>
                      <a:endParaRPr lang="zh-CN" altLang="en-US" sz="2400"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989209752"/>
                  </a:ext>
                </a:extLst>
              </a:tr>
              <a:tr h="925424">
                <a:tc>
                  <a:txBody>
                    <a:bodyPr/>
                    <a:lstStyle/>
                    <a:p>
                      <a:r>
                        <a:rPr lang="zh-CN" altLang="en-US" sz="2400" dirty="0" smtClean="0"/>
                        <a:t>具备条件</a:t>
                      </a:r>
                      <a:endParaRPr lang="zh-CN" altLang="en-US" sz="2400" dirty="0"/>
                    </a:p>
                  </a:txBody>
                  <a:tcPr>
                    <a:solidFill>
                      <a:schemeClr val="bg2"/>
                    </a:solidFill>
                  </a:tcPr>
                </a:tc>
                <a:tc gridSpan="5">
                  <a:txBody>
                    <a:bodyPr/>
                    <a:lstStyle/>
                    <a:p>
                      <a:r>
                        <a:rPr lang="zh-CN" altLang="en-US" sz="2400" dirty="0" smtClean="0"/>
                        <a:t>说明成立本部门所需要的硬件环境，包括计算机、打印机等必须设备等</a:t>
                      </a:r>
                      <a:endParaRPr lang="zh-CN" altLang="en-US" sz="2400"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582241360"/>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anose="02010609060101010101" pitchFamily="49" charset="-122"/>
                <a:ea typeface="黑体" panose="02010609060101010101" pitchFamily="49" charset="-122"/>
              </a:rPr>
              <a:t>天意保险公司投核保组织结构图</a:t>
            </a:r>
            <a:endParaRPr lang="zh-CN" altLang="en-US" dirty="0">
              <a:latin typeface="黑体" panose="02010609060101010101" pitchFamily="49" charset="-122"/>
              <a:ea typeface="黑体" panose="02010609060101010101" pitchFamily="49" charset="-122"/>
            </a:endParaRPr>
          </a:p>
        </p:txBody>
      </p:sp>
      <p:sp>
        <p:nvSpPr>
          <p:cNvPr id="4" name="矩形 3"/>
          <p:cNvSpPr/>
          <p:nvPr/>
        </p:nvSpPr>
        <p:spPr>
          <a:xfrm>
            <a:off x="5303912" y="1700808"/>
            <a:ext cx="1872208" cy="571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市级分公司</a:t>
            </a:r>
            <a:endParaRPr lang="zh-CN" altLang="en-US" sz="2400" dirty="0"/>
          </a:p>
        </p:txBody>
      </p:sp>
      <p:sp>
        <p:nvSpPr>
          <p:cNvPr id="5" name="矩形 4"/>
          <p:cNvSpPr/>
          <p:nvPr/>
        </p:nvSpPr>
        <p:spPr>
          <a:xfrm>
            <a:off x="1673513" y="2509954"/>
            <a:ext cx="1872208" cy="57120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rPr>
              <a:t>投保服务部</a:t>
            </a:r>
            <a:endParaRPr lang="zh-CN" altLang="en-US" sz="2400" dirty="0">
              <a:solidFill>
                <a:schemeClr val="tx1"/>
              </a:solidFill>
            </a:endParaRPr>
          </a:p>
        </p:txBody>
      </p:sp>
      <p:sp>
        <p:nvSpPr>
          <p:cNvPr id="7" name="矩形 6"/>
          <p:cNvSpPr/>
          <p:nvPr/>
        </p:nvSpPr>
        <p:spPr>
          <a:xfrm>
            <a:off x="5303912" y="2541856"/>
            <a:ext cx="1872208" cy="57120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两核部</a:t>
            </a:r>
            <a:endParaRPr lang="zh-CN" altLang="en-US" sz="2400" dirty="0"/>
          </a:p>
        </p:txBody>
      </p:sp>
      <p:sp>
        <p:nvSpPr>
          <p:cNvPr id="9" name="矩形 8"/>
          <p:cNvSpPr/>
          <p:nvPr/>
        </p:nvSpPr>
        <p:spPr>
          <a:xfrm>
            <a:off x="9923673" y="2551419"/>
            <a:ext cx="1872208" cy="57120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档案室</a:t>
            </a:r>
            <a:endParaRPr lang="zh-CN" altLang="en-US" sz="2400" dirty="0"/>
          </a:p>
        </p:txBody>
      </p:sp>
      <p:cxnSp>
        <p:nvCxnSpPr>
          <p:cNvPr id="10" name="肘形连接符 9"/>
          <p:cNvCxnSpPr>
            <a:stCxn id="4" idx="2"/>
            <a:endCxn id="5" idx="0"/>
          </p:cNvCxnSpPr>
          <p:nvPr/>
        </p:nvCxnSpPr>
        <p:spPr>
          <a:xfrm rot="5400000">
            <a:off x="4305845" y="575783"/>
            <a:ext cx="237944" cy="3630399"/>
          </a:xfrm>
          <a:prstGeom prst="bentConnector3">
            <a:avLst/>
          </a:prstGeom>
          <a:ln w="28575"/>
        </p:spPr>
        <p:style>
          <a:lnRef idx="1">
            <a:schemeClr val="accent1"/>
          </a:lnRef>
          <a:fillRef idx="0">
            <a:schemeClr val="accent1"/>
          </a:fillRef>
          <a:effectRef idx="0">
            <a:schemeClr val="accent1"/>
          </a:effectRef>
          <a:fontRef idx="minor">
            <a:schemeClr val="tx1"/>
          </a:fontRef>
        </p:style>
      </p:cxnSp>
      <p:cxnSp>
        <p:nvCxnSpPr>
          <p:cNvPr id="12" name="肘形连接符 11"/>
          <p:cNvCxnSpPr>
            <a:stCxn id="4" idx="2"/>
            <a:endCxn id="7" idx="0"/>
          </p:cNvCxnSpPr>
          <p:nvPr/>
        </p:nvCxnSpPr>
        <p:spPr>
          <a:xfrm rot="5400000">
            <a:off x="6105093" y="2406933"/>
            <a:ext cx="269846" cy="12700"/>
          </a:xfrm>
          <a:prstGeom prst="bentConnector3">
            <a:avLst/>
          </a:prstGeom>
          <a:ln w="28575"/>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4" idx="2"/>
            <a:endCxn id="9" idx="0"/>
          </p:cNvCxnSpPr>
          <p:nvPr/>
        </p:nvCxnSpPr>
        <p:spPr>
          <a:xfrm rot="16200000" flipH="1">
            <a:off x="8410192" y="101833"/>
            <a:ext cx="279409" cy="4619761"/>
          </a:xfrm>
          <a:prstGeom prst="bentConnector3">
            <a:avLst/>
          </a:prstGeom>
          <a:ln w="28575"/>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5323852" y="3567465"/>
            <a:ext cx="1273527" cy="57120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rPr>
              <a:t>核保部</a:t>
            </a:r>
            <a:endParaRPr lang="zh-CN" altLang="en-US" sz="2400" dirty="0">
              <a:solidFill>
                <a:schemeClr val="tx1"/>
              </a:solidFill>
            </a:endParaRPr>
          </a:p>
        </p:txBody>
      </p:sp>
      <p:sp>
        <p:nvSpPr>
          <p:cNvPr id="17" name="矩形 16"/>
          <p:cNvSpPr/>
          <p:nvPr/>
        </p:nvSpPr>
        <p:spPr>
          <a:xfrm>
            <a:off x="6774721" y="3577028"/>
            <a:ext cx="1465455" cy="57120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rPr>
              <a:t>核赔部</a:t>
            </a:r>
            <a:endParaRPr lang="zh-CN" altLang="en-US" sz="2400" dirty="0">
              <a:solidFill>
                <a:schemeClr val="tx1"/>
              </a:solidFill>
            </a:endParaRPr>
          </a:p>
        </p:txBody>
      </p:sp>
      <p:cxnSp>
        <p:nvCxnSpPr>
          <p:cNvPr id="19" name="肘形连接符 18"/>
          <p:cNvCxnSpPr>
            <a:stCxn id="7" idx="2"/>
            <a:endCxn id="16" idx="0"/>
          </p:cNvCxnSpPr>
          <p:nvPr/>
        </p:nvCxnSpPr>
        <p:spPr>
          <a:xfrm rot="16200000" flipH="1">
            <a:off x="6022783" y="3330291"/>
            <a:ext cx="454407" cy="19940"/>
          </a:xfrm>
          <a:prstGeom prst="bentConnector3">
            <a:avLst/>
          </a:prstGeom>
          <a:ln w="28575"/>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7" idx="2"/>
            <a:endCxn id="17" idx="0"/>
          </p:cNvCxnSpPr>
          <p:nvPr/>
        </p:nvCxnSpPr>
        <p:spPr>
          <a:xfrm rot="16200000" flipH="1">
            <a:off x="6641747" y="2711326"/>
            <a:ext cx="463970" cy="1267433"/>
          </a:xfrm>
          <a:prstGeom prst="bentConnector3">
            <a:avLst/>
          </a:prstGeom>
          <a:ln w="28575"/>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24680" y="3577028"/>
            <a:ext cx="1728192" cy="57120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rPr>
              <a:t>柜员服务</a:t>
            </a:r>
            <a:endParaRPr lang="zh-CN" altLang="en-US" sz="2400" dirty="0">
              <a:solidFill>
                <a:schemeClr val="tx1"/>
              </a:solidFill>
            </a:endParaRPr>
          </a:p>
        </p:txBody>
      </p:sp>
      <p:sp>
        <p:nvSpPr>
          <p:cNvPr id="22" name="矩形 21"/>
          <p:cNvSpPr/>
          <p:nvPr/>
        </p:nvSpPr>
        <p:spPr>
          <a:xfrm>
            <a:off x="1797589" y="3577028"/>
            <a:ext cx="1748132" cy="57120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rPr>
              <a:t>文档扫描室</a:t>
            </a:r>
            <a:endParaRPr lang="zh-CN" altLang="en-US" sz="2400" dirty="0">
              <a:solidFill>
                <a:schemeClr val="tx1"/>
              </a:solidFill>
            </a:endParaRPr>
          </a:p>
        </p:txBody>
      </p:sp>
      <p:sp>
        <p:nvSpPr>
          <p:cNvPr id="23" name="矩形 22"/>
          <p:cNvSpPr/>
          <p:nvPr/>
        </p:nvSpPr>
        <p:spPr>
          <a:xfrm>
            <a:off x="3634342" y="3567465"/>
            <a:ext cx="1512168" cy="57120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rPr>
              <a:t>录入室</a:t>
            </a:r>
            <a:endParaRPr lang="zh-CN" altLang="en-US" sz="2400" dirty="0">
              <a:solidFill>
                <a:schemeClr val="tx1"/>
              </a:solidFill>
            </a:endParaRPr>
          </a:p>
        </p:txBody>
      </p:sp>
      <p:cxnSp>
        <p:nvCxnSpPr>
          <p:cNvPr id="27" name="肘形连接符 26"/>
          <p:cNvCxnSpPr>
            <a:stCxn id="5" idx="2"/>
            <a:endCxn id="21" idx="0"/>
          </p:cNvCxnSpPr>
          <p:nvPr/>
        </p:nvCxnSpPr>
        <p:spPr>
          <a:xfrm rot="5400000">
            <a:off x="1476581" y="2443992"/>
            <a:ext cx="495872" cy="1770201"/>
          </a:xfrm>
          <a:prstGeom prst="bentConnector3">
            <a:avLst/>
          </a:prstGeom>
          <a:ln w="28575"/>
        </p:spPr>
        <p:style>
          <a:lnRef idx="1">
            <a:schemeClr val="accent1"/>
          </a:lnRef>
          <a:fillRef idx="0">
            <a:schemeClr val="accent1"/>
          </a:fillRef>
          <a:effectRef idx="0">
            <a:schemeClr val="accent1"/>
          </a:effectRef>
          <a:fontRef idx="minor">
            <a:schemeClr val="tx1"/>
          </a:fontRef>
        </p:style>
      </p:cxnSp>
      <p:cxnSp>
        <p:nvCxnSpPr>
          <p:cNvPr id="29" name="肘形连接符 28"/>
          <p:cNvCxnSpPr>
            <a:stCxn id="5" idx="2"/>
            <a:endCxn id="22" idx="0"/>
          </p:cNvCxnSpPr>
          <p:nvPr/>
        </p:nvCxnSpPr>
        <p:spPr>
          <a:xfrm rot="16200000" flipH="1">
            <a:off x="2392700" y="3298073"/>
            <a:ext cx="495872" cy="62038"/>
          </a:xfrm>
          <a:prstGeom prst="bentConnector3">
            <a:avLst/>
          </a:prstGeom>
          <a:ln w="28575"/>
        </p:spPr>
        <p:style>
          <a:lnRef idx="1">
            <a:schemeClr val="accent1"/>
          </a:lnRef>
          <a:fillRef idx="0">
            <a:schemeClr val="accent1"/>
          </a:fillRef>
          <a:effectRef idx="0">
            <a:schemeClr val="accent1"/>
          </a:effectRef>
          <a:fontRef idx="minor">
            <a:schemeClr val="tx1"/>
          </a:fontRef>
        </p:style>
      </p:cxnSp>
      <p:cxnSp>
        <p:nvCxnSpPr>
          <p:cNvPr id="31" name="肘形连接符 30"/>
          <p:cNvCxnSpPr>
            <a:stCxn id="5" idx="2"/>
            <a:endCxn id="23" idx="0"/>
          </p:cNvCxnSpPr>
          <p:nvPr/>
        </p:nvCxnSpPr>
        <p:spPr>
          <a:xfrm rot="16200000" flipH="1">
            <a:off x="3256867" y="2433905"/>
            <a:ext cx="486309" cy="1780809"/>
          </a:xfrm>
          <a:prstGeom prst="bentConnector3">
            <a:avLst/>
          </a:prstGeom>
          <a:ln w="28575"/>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8464232" y="3577028"/>
            <a:ext cx="1872208" cy="57120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rPr>
              <a:t>合同装订室</a:t>
            </a:r>
            <a:endParaRPr lang="zh-CN" altLang="en-US" sz="2400" dirty="0">
              <a:solidFill>
                <a:schemeClr val="tx1"/>
              </a:solidFill>
            </a:endParaRPr>
          </a:p>
        </p:txBody>
      </p:sp>
      <p:sp>
        <p:nvSpPr>
          <p:cNvPr id="33" name="矩形 32"/>
          <p:cNvSpPr/>
          <p:nvPr/>
        </p:nvSpPr>
        <p:spPr>
          <a:xfrm>
            <a:off x="10560496" y="3577028"/>
            <a:ext cx="1631504" cy="57120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rPr>
              <a:t>档案室</a:t>
            </a:r>
            <a:endParaRPr lang="zh-CN" altLang="en-US" sz="2400" dirty="0">
              <a:solidFill>
                <a:schemeClr val="tx1"/>
              </a:solidFill>
            </a:endParaRPr>
          </a:p>
        </p:txBody>
      </p:sp>
      <p:cxnSp>
        <p:nvCxnSpPr>
          <p:cNvPr id="37" name="肘形连接符 36"/>
          <p:cNvCxnSpPr>
            <a:stCxn id="9" idx="2"/>
            <a:endCxn id="32" idx="0"/>
          </p:cNvCxnSpPr>
          <p:nvPr/>
        </p:nvCxnSpPr>
        <p:spPr>
          <a:xfrm rot="5400000">
            <a:off x="9902854" y="2620104"/>
            <a:ext cx="454407" cy="1459441"/>
          </a:xfrm>
          <a:prstGeom prst="bentConnector3">
            <a:avLst/>
          </a:prstGeom>
          <a:ln w="28575"/>
        </p:spPr>
        <p:style>
          <a:lnRef idx="1">
            <a:schemeClr val="accent1"/>
          </a:lnRef>
          <a:fillRef idx="0">
            <a:schemeClr val="accent1"/>
          </a:fillRef>
          <a:effectRef idx="0">
            <a:schemeClr val="accent1"/>
          </a:effectRef>
          <a:fontRef idx="minor">
            <a:schemeClr val="tx1"/>
          </a:fontRef>
        </p:style>
      </p:cxnSp>
      <p:cxnSp>
        <p:nvCxnSpPr>
          <p:cNvPr id="39" name="肘形连接符 38"/>
          <p:cNvCxnSpPr>
            <a:stCxn id="9" idx="2"/>
            <a:endCxn id="33" idx="0"/>
          </p:cNvCxnSpPr>
          <p:nvPr/>
        </p:nvCxnSpPr>
        <p:spPr>
          <a:xfrm rot="16200000" flipH="1">
            <a:off x="10890809" y="3091588"/>
            <a:ext cx="454407" cy="516471"/>
          </a:xfrm>
          <a:prstGeom prst="bentConnector3">
            <a:avLst/>
          </a:prstGeom>
          <a:ln w="28575"/>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179776" y="4581128"/>
            <a:ext cx="547940" cy="208823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黑体" panose="02010609060101010101" pitchFamily="49" charset="-122"/>
                <a:ea typeface="黑体" panose="02010609060101010101" pitchFamily="49" charset="-122"/>
              </a:rPr>
              <a:t>运营柜员</a:t>
            </a:r>
            <a:endParaRPr lang="zh-CN" altLang="en-US" dirty="0">
              <a:solidFill>
                <a:schemeClr val="tx1"/>
              </a:solidFill>
              <a:latin typeface="黑体" panose="02010609060101010101" pitchFamily="49" charset="-122"/>
              <a:ea typeface="黑体" panose="02010609060101010101" pitchFamily="49" charset="-122"/>
            </a:endParaRPr>
          </a:p>
        </p:txBody>
      </p:sp>
      <p:sp>
        <p:nvSpPr>
          <p:cNvPr id="41" name="矩形 40"/>
          <p:cNvSpPr/>
          <p:nvPr/>
        </p:nvSpPr>
        <p:spPr>
          <a:xfrm>
            <a:off x="911424" y="4581128"/>
            <a:ext cx="547940" cy="208823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黑体" panose="02010609060101010101" pitchFamily="49" charset="-122"/>
                <a:ea typeface="黑体" panose="02010609060101010101" pitchFamily="49" charset="-122"/>
              </a:rPr>
              <a:t>柜员助理</a:t>
            </a:r>
            <a:endParaRPr lang="zh-CN" altLang="en-US" dirty="0">
              <a:solidFill>
                <a:schemeClr val="tx1"/>
              </a:solidFill>
              <a:latin typeface="黑体" panose="02010609060101010101" pitchFamily="49" charset="-122"/>
              <a:ea typeface="黑体" panose="02010609060101010101" pitchFamily="49" charset="-122"/>
            </a:endParaRPr>
          </a:p>
        </p:txBody>
      </p:sp>
      <p:sp>
        <p:nvSpPr>
          <p:cNvPr id="42" name="矩形 41"/>
          <p:cNvSpPr/>
          <p:nvPr/>
        </p:nvSpPr>
        <p:spPr>
          <a:xfrm>
            <a:off x="2030387" y="4581128"/>
            <a:ext cx="547940" cy="208823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黑体" panose="02010609060101010101" pitchFamily="49" charset="-122"/>
                <a:ea typeface="黑体" panose="02010609060101010101" pitchFamily="49" charset="-122"/>
              </a:rPr>
              <a:t>内勤助理</a:t>
            </a:r>
            <a:endParaRPr lang="zh-CN" altLang="en-US" dirty="0">
              <a:solidFill>
                <a:schemeClr val="tx1"/>
              </a:solidFill>
              <a:latin typeface="黑体" panose="02010609060101010101" pitchFamily="49" charset="-122"/>
              <a:ea typeface="黑体" panose="02010609060101010101" pitchFamily="49" charset="-122"/>
            </a:endParaRPr>
          </a:p>
        </p:txBody>
      </p:sp>
      <p:sp>
        <p:nvSpPr>
          <p:cNvPr id="43" name="矩形 42"/>
          <p:cNvSpPr/>
          <p:nvPr/>
        </p:nvSpPr>
        <p:spPr>
          <a:xfrm>
            <a:off x="2746195" y="4581128"/>
            <a:ext cx="547940" cy="208823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黑体" panose="02010609060101010101" pitchFamily="49" charset="-122"/>
                <a:ea typeface="黑体" panose="02010609060101010101" pitchFamily="49" charset="-122"/>
              </a:rPr>
              <a:t>初审扫描</a:t>
            </a:r>
            <a:endParaRPr lang="zh-CN" altLang="en-US" dirty="0">
              <a:solidFill>
                <a:schemeClr val="tx1"/>
              </a:solidFill>
              <a:latin typeface="黑体" panose="02010609060101010101" pitchFamily="49" charset="-122"/>
              <a:ea typeface="黑体" panose="02010609060101010101" pitchFamily="49" charset="-122"/>
            </a:endParaRPr>
          </a:p>
        </p:txBody>
      </p:sp>
      <p:sp>
        <p:nvSpPr>
          <p:cNvPr id="44" name="矩形 43"/>
          <p:cNvSpPr/>
          <p:nvPr/>
        </p:nvSpPr>
        <p:spPr>
          <a:xfrm>
            <a:off x="3605425" y="4581128"/>
            <a:ext cx="547940" cy="208823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黑体" panose="02010609060101010101" pitchFamily="49" charset="-122"/>
                <a:ea typeface="黑体" panose="02010609060101010101" pitchFamily="49" charset="-122"/>
              </a:rPr>
              <a:t>录单员</a:t>
            </a:r>
            <a:endParaRPr lang="zh-CN" altLang="en-US" dirty="0">
              <a:solidFill>
                <a:schemeClr val="tx1"/>
              </a:solidFill>
              <a:latin typeface="黑体" panose="02010609060101010101" pitchFamily="49" charset="-122"/>
              <a:ea typeface="黑体" panose="02010609060101010101" pitchFamily="49" charset="-122"/>
            </a:endParaRPr>
          </a:p>
        </p:txBody>
      </p:sp>
      <p:sp>
        <p:nvSpPr>
          <p:cNvPr id="45" name="矩形 44"/>
          <p:cNvSpPr/>
          <p:nvPr/>
        </p:nvSpPr>
        <p:spPr>
          <a:xfrm>
            <a:off x="4464655" y="4581128"/>
            <a:ext cx="547940" cy="208823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黑体" panose="02010609060101010101" pitchFamily="49" charset="-122"/>
                <a:ea typeface="黑体" panose="02010609060101010101" pitchFamily="49" charset="-122"/>
              </a:rPr>
              <a:t>内勤助理</a:t>
            </a:r>
            <a:endParaRPr lang="zh-CN" altLang="en-US" dirty="0">
              <a:solidFill>
                <a:schemeClr val="tx1"/>
              </a:solidFill>
              <a:latin typeface="黑体" panose="02010609060101010101" pitchFamily="49" charset="-122"/>
              <a:ea typeface="黑体" panose="02010609060101010101" pitchFamily="49" charset="-122"/>
            </a:endParaRPr>
          </a:p>
        </p:txBody>
      </p:sp>
      <p:sp>
        <p:nvSpPr>
          <p:cNvPr id="46" name="矩形 45"/>
          <p:cNvSpPr/>
          <p:nvPr/>
        </p:nvSpPr>
        <p:spPr>
          <a:xfrm>
            <a:off x="5282633" y="4581128"/>
            <a:ext cx="547940" cy="208823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黑体" panose="02010609060101010101" pitchFamily="49" charset="-122"/>
                <a:ea typeface="黑体" panose="02010609060101010101" pitchFamily="49" charset="-122"/>
              </a:rPr>
              <a:t>助理核保</a:t>
            </a:r>
            <a:endParaRPr lang="zh-CN" altLang="en-US" dirty="0">
              <a:solidFill>
                <a:schemeClr val="tx1"/>
              </a:solidFill>
              <a:latin typeface="黑体" panose="02010609060101010101" pitchFamily="49" charset="-122"/>
              <a:ea typeface="黑体" panose="02010609060101010101" pitchFamily="49" charset="-122"/>
            </a:endParaRPr>
          </a:p>
        </p:txBody>
      </p:sp>
      <p:sp>
        <p:nvSpPr>
          <p:cNvPr id="47" name="矩形 46"/>
          <p:cNvSpPr/>
          <p:nvPr/>
        </p:nvSpPr>
        <p:spPr>
          <a:xfrm>
            <a:off x="5905213" y="4581128"/>
            <a:ext cx="547940" cy="208823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黑体" panose="02010609060101010101" pitchFamily="49" charset="-122"/>
                <a:ea typeface="黑体" panose="02010609060101010101" pitchFamily="49" charset="-122"/>
              </a:rPr>
              <a:t>高级核保</a:t>
            </a:r>
            <a:endParaRPr lang="zh-CN" altLang="en-US" dirty="0">
              <a:solidFill>
                <a:schemeClr val="tx1"/>
              </a:solidFill>
              <a:latin typeface="黑体" panose="02010609060101010101" pitchFamily="49" charset="-122"/>
              <a:ea typeface="黑体" panose="02010609060101010101" pitchFamily="49" charset="-122"/>
            </a:endParaRPr>
          </a:p>
        </p:txBody>
      </p:sp>
      <p:sp>
        <p:nvSpPr>
          <p:cNvPr id="48" name="矩形 47"/>
          <p:cNvSpPr/>
          <p:nvPr/>
        </p:nvSpPr>
        <p:spPr>
          <a:xfrm>
            <a:off x="6581664" y="4581128"/>
            <a:ext cx="547940" cy="208823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黑体" panose="02010609060101010101" pitchFamily="49" charset="-122"/>
                <a:ea typeface="黑体" panose="02010609060101010101" pitchFamily="49" charset="-122"/>
              </a:rPr>
              <a:t>首席核保师</a:t>
            </a:r>
            <a:endParaRPr lang="zh-CN" altLang="en-US" dirty="0">
              <a:solidFill>
                <a:schemeClr val="tx1"/>
              </a:solidFill>
              <a:latin typeface="黑体" panose="02010609060101010101" pitchFamily="49" charset="-122"/>
              <a:ea typeface="黑体" panose="02010609060101010101" pitchFamily="49" charset="-122"/>
            </a:endParaRPr>
          </a:p>
        </p:txBody>
      </p:sp>
      <p:sp>
        <p:nvSpPr>
          <p:cNvPr id="49" name="矩形 48"/>
          <p:cNvSpPr/>
          <p:nvPr/>
        </p:nvSpPr>
        <p:spPr>
          <a:xfrm>
            <a:off x="7204244" y="4581128"/>
            <a:ext cx="547940" cy="208823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黑体" panose="02010609060101010101" pitchFamily="49" charset="-122"/>
                <a:ea typeface="黑体" panose="02010609060101010101" pitchFamily="49" charset="-122"/>
              </a:rPr>
              <a:t>核保助理</a:t>
            </a:r>
            <a:endParaRPr lang="zh-CN" altLang="en-US" dirty="0">
              <a:solidFill>
                <a:schemeClr val="tx1"/>
              </a:solidFill>
              <a:latin typeface="黑体" panose="02010609060101010101" pitchFamily="49" charset="-122"/>
              <a:ea typeface="黑体" panose="02010609060101010101" pitchFamily="49" charset="-122"/>
            </a:endParaRPr>
          </a:p>
        </p:txBody>
      </p:sp>
      <p:cxnSp>
        <p:nvCxnSpPr>
          <p:cNvPr id="51" name="肘形连接符 50"/>
          <p:cNvCxnSpPr>
            <a:stCxn id="21" idx="2"/>
            <a:endCxn id="40" idx="0"/>
          </p:cNvCxnSpPr>
          <p:nvPr/>
        </p:nvCxnSpPr>
        <p:spPr>
          <a:xfrm rot="5400000">
            <a:off x="430132" y="4171844"/>
            <a:ext cx="432898" cy="38567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21" idx="2"/>
            <a:endCxn id="41" idx="0"/>
          </p:cNvCxnSpPr>
          <p:nvPr/>
        </p:nvCxnSpPr>
        <p:spPr>
          <a:xfrm rot="16200000" flipH="1">
            <a:off x="795956" y="4191690"/>
            <a:ext cx="432898" cy="34597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5" name="肘形连接符 54"/>
          <p:cNvCxnSpPr>
            <a:stCxn id="22" idx="2"/>
            <a:endCxn id="42" idx="0"/>
          </p:cNvCxnSpPr>
          <p:nvPr/>
        </p:nvCxnSpPr>
        <p:spPr>
          <a:xfrm rot="5400000">
            <a:off x="2271557" y="4181030"/>
            <a:ext cx="432898" cy="36729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7" name="肘形连接符 56"/>
          <p:cNvCxnSpPr>
            <a:stCxn id="22" idx="2"/>
            <a:endCxn id="43" idx="0"/>
          </p:cNvCxnSpPr>
          <p:nvPr/>
        </p:nvCxnSpPr>
        <p:spPr>
          <a:xfrm rot="16200000" flipH="1">
            <a:off x="2629461" y="4190424"/>
            <a:ext cx="432898" cy="34851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9" name="肘形连接符 58"/>
          <p:cNvCxnSpPr>
            <a:stCxn id="23" idx="2"/>
            <a:endCxn id="44" idx="0"/>
          </p:cNvCxnSpPr>
          <p:nvPr/>
        </p:nvCxnSpPr>
        <p:spPr>
          <a:xfrm rot="5400000">
            <a:off x="3913681" y="4104382"/>
            <a:ext cx="442461" cy="51103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61" name="肘形连接符 60"/>
          <p:cNvCxnSpPr>
            <a:stCxn id="23" idx="2"/>
            <a:endCxn id="45" idx="0"/>
          </p:cNvCxnSpPr>
          <p:nvPr/>
        </p:nvCxnSpPr>
        <p:spPr>
          <a:xfrm rot="16200000" flipH="1">
            <a:off x="4343295" y="4185797"/>
            <a:ext cx="442461" cy="348199"/>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63" name="肘形连接符 62"/>
          <p:cNvCxnSpPr>
            <a:stCxn id="16" idx="2"/>
            <a:endCxn id="46" idx="0"/>
          </p:cNvCxnSpPr>
          <p:nvPr/>
        </p:nvCxnSpPr>
        <p:spPr>
          <a:xfrm rot="5400000">
            <a:off x="5537380" y="4157891"/>
            <a:ext cx="442461" cy="40401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65" name="肘形连接符 64"/>
          <p:cNvCxnSpPr>
            <a:stCxn id="16" idx="2"/>
            <a:endCxn id="47" idx="0"/>
          </p:cNvCxnSpPr>
          <p:nvPr/>
        </p:nvCxnSpPr>
        <p:spPr>
          <a:xfrm rot="16200000" flipH="1">
            <a:off x="5848669" y="4250613"/>
            <a:ext cx="442461" cy="21856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67" name="肘形连接符 66"/>
          <p:cNvCxnSpPr>
            <a:stCxn id="16" idx="2"/>
            <a:endCxn id="48" idx="0"/>
          </p:cNvCxnSpPr>
          <p:nvPr/>
        </p:nvCxnSpPr>
        <p:spPr>
          <a:xfrm rot="16200000" flipH="1">
            <a:off x="6186895" y="3912388"/>
            <a:ext cx="442461" cy="89501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69" name="肘形连接符 68"/>
          <p:cNvCxnSpPr>
            <a:stCxn id="16" idx="2"/>
            <a:endCxn id="49" idx="0"/>
          </p:cNvCxnSpPr>
          <p:nvPr/>
        </p:nvCxnSpPr>
        <p:spPr>
          <a:xfrm rot="16200000" flipH="1">
            <a:off x="6498185" y="3601098"/>
            <a:ext cx="442461" cy="1517598"/>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70" name="矩形 69"/>
          <p:cNvSpPr/>
          <p:nvPr/>
        </p:nvSpPr>
        <p:spPr>
          <a:xfrm>
            <a:off x="9120336" y="4602637"/>
            <a:ext cx="547940" cy="202756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黑体" panose="02010609060101010101" pitchFamily="49" charset="-122"/>
                <a:ea typeface="黑体" panose="02010609060101010101" pitchFamily="49" charset="-122"/>
              </a:rPr>
              <a:t>合同装订</a:t>
            </a:r>
            <a:endParaRPr lang="zh-CN" altLang="en-US" dirty="0">
              <a:solidFill>
                <a:schemeClr val="tx1"/>
              </a:solidFill>
              <a:latin typeface="黑体" panose="02010609060101010101" pitchFamily="49" charset="-122"/>
              <a:ea typeface="黑体" panose="02010609060101010101" pitchFamily="49" charset="-122"/>
            </a:endParaRPr>
          </a:p>
        </p:txBody>
      </p:sp>
      <p:sp>
        <p:nvSpPr>
          <p:cNvPr id="71" name="矩形 70"/>
          <p:cNvSpPr/>
          <p:nvPr/>
        </p:nvSpPr>
        <p:spPr>
          <a:xfrm>
            <a:off x="11092676" y="4581127"/>
            <a:ext cx="547940" cy="202756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黑体" panose="02010609060101010101" pitchFamily="49" charset="-122"/>
                <a:ea typeface="黑体" panose="02010609060101010101" pitchFamily="49" charset="-122"/>
              </a:rPr>
              <a:t>档案管理</a:t>
            </a:r>
            <a:endParaRPr lang="zh-CN" altLang="en-US" dirty="0">
              <a:solidFill>
                <a:schemeClr val="tx1"/>
              </a:solidFill>
              <a:latin typeface="黑体" panose="02010609060101010101" pitchFamily="49" charset="-122"/>
              <a:ea typeface="黑体" panose="02010609060101010101" pitchFamily="49" charset="-122"/>
            </a:endParaRPr>
          </a:p>
        </p:txBody>
      </p:sp>
      <p:cxnSp>
        <p:nvCxnSpPr>
          <p:cNvPr id="73" name="肘形连接符 72"/>
          <p:cNvCxnSpPr>
            <a:stCxn id="32" idx="2"/>
            <a:endCxn id="70" idx="0"/>
          </p:cNvCxnSpPr>
          <p:nvPr/>
        </p:nvCxnSpPr>
        <p:spPr>
          <a:xfrm rot="5400000">
            <a:off x="9170118" y="4372418"/>
            <a:ext cx="454407" cy="603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75" name="肘形连接符 74"/>
          <p:cNvCxnSpPr>
            <a:stCxn id="33" idx="2"/>
            <a:endCxn id="71" idx="0"/>
          </p:cNvCxnSpPr>
          <p:nvPr/>
        </p:nvCxnSpPr>
        <p:spPr>
          <a:xfrm rot="5400000">
            <a:off x="11154999" y="4359877"/>
            <a:ext cx="432897" cy="9602"/>
          </a:xfrm>
          <a:prstGeom prst="bentConnector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0266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99392"/>
            <a:ext cx="10972800" cy="1143000"/>
          </a:xfrm>
        </p:spPr>
        <p:txBody>
          <a:bodyPr/>
          <a:lstStyle/>
          <a:p>
            <a:r>
              <a:rPr lang="zh-CN" altLang="en-US" dirty="0" smtClean="0">
                <a:latin typeface="黑体" panose="02010609060101010101" pitchFamily="49" charset="-122"/>
                <a:ea typeface="黑体" panose="02010609060101010101" pitchFamily="49" charset="-122"/>
              </a:rPr>
              <a:t>投保服务部</a:t>
            </a:r>
            <a:endParaRPr lang="zh-CN" altLang="en-US" dirty="0">
              <a:latin typeface="黑体" panose="02010609060101010101" pitchFamily="49" charset="-122"/>
              <a:ea typeface="黑体" panose="02010609060101010101" pitchFamily="49"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3874475493"/>
              </p:ext>
            </p:extLst>
          </p:nvPr>
        </p:nvGraphicFramePr>
        <p:xfrm>
          <a:off x="1271463" y="908720"/>
          <a:ext cx="9649074" cy="5015260"/>
        </p:xfrm>
        <a:graphic>
          <a:graphicData uri="http://schemas.openxmlformats.org/drawingml/2006/table">
            <a:tbl>
              <a:tblPr firstRow="1" bandRow="1">
                <a:tableStyleId>{5940675A-B579-460E-94D1-54222C63F5DA}</a:tableStyleId>
              </a:tblPr>
              <a:tblGrid>
                <a:gridCol w="1608179">
                  <a:extLst>
                    <a:ext uri="{9D8B030D-6E8A-4147-A177-3AD203B41FA5}">
                      <a16:colId xmlns:a16="http://schemas.microsoft.com/office/drawing/2014/main" val="3155106839"/>
                    </a:ext>
                  </a:extLst>
                </a:gridCol>
                <a:gridCol w="1608179">
                  <a:extLst>
                    <a:ext uri="{9D8B030D-6E8A-4147-A177-3AD203B41FA5}">
                      <a16:colId xmlns:a16="http://schemas.microsoft.com/office/drawing/2014/main" val="2681830685"/>
                    </a:ext>
                  </a:extLst>
                </a:gridCol>
                <a:gridCol w="1608179">
                  <a:extLst>
                    <a:ext uri="{9D8B030D-6E8A-4147-A177-3AD203B41FA5}">
                      <a16:colId xmlns:a16="http://schemas.microsoft.com/office/drawing/2014/main" val="1236716016"/>
                    </a:ext>
                  </a:extLst>
                </a:gridCol>
                <a:gridCol w="1608179">
                  <a:extLst>
                    <a:ext uri="{9D8B030D-6E8A-4147-A177-3AD203B41FA5}">
                      <a16:colId xmlns:a16="http://schemas.microsoft.com/office/drawing/2014/main" val="4037005579"/>
                    </a:ext>
                  </a:extLst>
                </a:gridCol>
                <a:gridCol w="1608179">
                  <a:extLst>
                    <a:ext uri="{9D8B030D-6E8A-4147-A177-3AD203B41FA5}">
                      <a16:colId xmlns:a16="http://schemas.microsoft.com/office/drawing/2014/main" val="2924786769"/>
                    </a:ext>
                  </a:extLst>
                </a:gridCol>
                <a:gridCol w="1608179">
                  <a:extLst>
                    <a:ext uri="{9D8B030D-6E8A-4147-A177-3AD203B41FA5}">
                      <a16:colId xmlns:a16="http://schemas.microsoft.com/office/drawing/2014/main" val="1135123876"/>
                    </a:ext>
                  </a:extLst>
                </a:gridCol>
              </a:tblGrid>
              <a:tr h="925424">
                <a:tc>
                  <a:txBody>
                    <a:bodyPr/>
                    <a:lstStyle/>
                    <a:p>
                      <a:r>
                        <a:rPr lang="zh-CN" altLang="en-US" sz="2400" dirty="0" smtClean="0"/>
                        <a:t>部门编号</a:t>
                      </a:r>
                      <a:endParaRPr lang="zh-CN" altLang="en-US" sz="2400" dirty="0"/>
                    </a:p>
                  </a:txBody>
                  <a:tcPr>
                    <a:solidFill>
                      <a:schemeClr val="bg2"/>
                    </a:solidFill>
                  </a:tcPr>
                </a:tc>
                <a:tc>
                  <a:txBody>
                    <a:bodyPr/>
                    <a:lstStyle/>
                    <a:p>
                      <a:r>
                        <a:rPr lang="en-US" altLang="zh-CN" sz="2400" dirty="0" smtClean="0"/>
                        <a:t>201</a:t>
                      </a:r>
                      <a:endParaRPr lang="zh-CN" altLang="en-US" sz="2400" dirty="0"/>
                    </a:p>
                  </a:txBody>
                  <a:tcPr/>
                </a:tc>
                <a:tc>
                  <a:txBody>
                    <a:bodyPr/>
                    <a:lstStyle/>
                    <a:p>
                      <a:r>
                        <a:rPr lang="zh-CN" altLang="en-US" sz="2400" dirty="0" smtClean="0"/>
                        <a:t>部门名称</a:t>
                      </a:r>
                      <a:endParaRPr lang="zh-CN" altLang="en-US" sz="2400" dirty="0"/>
                    </a:p>
                  </a:txBody>
                  <a:tcPr>
                    <a:solidFill>
                      <a:schemeClr val="bg2"/>
                    </a:solidFill>
                  </a:tcPr>
                </a:tc>
                <a:tc>
                  <a:txBody>
                    <a:bodyPr/>
                    <a:lstStyle/>
                    <a:p>
                      <a:r>
                        <a:rPr lang="zh-CN" altLang="en-US" sz="2400" dirty="0" smtClean="0"/>
                        <a:t>投保服务部</a:t>
                      </a:r>
                      <a:endParaRPr lang="zh-CN" altLang="en-US" sz="2400" dirty="0"/>
                    </a:p>
                  </a:txBody>
                  <a:tcPr/>
                </a:tc>
                <a:tc>
                  <a:txBody>
                    <a:bodyPr/>
                    <a:lstStyle/>
                    <a:p>
                      <a:r>
                        <a:rPr lang="zh-CN" altLang="en-US" sz="2400" dirty="0" smtClean="0"/>
                        <a:t>直接上级</a:t>
                      </a:r>
                      <a:endParaRPr lang="zh-CN" altLang="en-US" sz="2400" dirty="0"/>
                    </a:p>
                  </a:txBody>
                  <a:tcPr>
                    <a:solidFill>
                      <a:schemeClr val="bg2"/>
                    </a:solidFill>
                  </a:tcPr>
                </a:tc>
                <a:tc>
                  <a:txBody>
                    <a:bodyPr/>
                    <a:lstStyle/>
                    <a:p>
                      <a:r>
                        <a:rPr lang="zh-CN" altLang="en-US" sz="2400" dirty="0" smtClean="0"/>
                        <a:t>公司经理</a:t>
                      </a:r>
                      <a:endParaRPr lang="zh-CN" altLang="en-US" sz="2400" dirty="0"/>
                    </a:p>
                  </a:txBody>
                  <a:tcPr/>
                </a:tc>
                <a:extLst>
                  <a:ext uri="{0D108BD9-81ED-4DB2-BD59-A6C34878D82A}">
                    <a16:rowId xmlns:a16="http://schemas.microsoft.com/office/drawing/2014/main" val="2129245822"/>
                  </a:ext>
                </a:extLst>
              </a:tr>
              <a:tr h="536158">
                <a:tc>
                  <a:txBody>
                    <a:bodyPr/>
                    <a:lstStyle/>
                    <a:p>
                      <a:r>
                        <a:rPr lang="zh-CN" altLang="en-US" sz="2400" dirty="0" smtClean="0"/>
                        <a:t>部门性质</a:t>
                      </a:r>
                      <a:endParaRPr lang="zh-CN" altLang="en-US" sz="2400" dirty="0"/>
                    </a:p>
                  </a:txBody>
                  <a:tcPr>
                    <a:solidFill>
                      <a:schemeClr val="bg2"/>
                    </a:solidFill>
                  </a:tcPr>
                </a:tc>
                <a:tc>
                  <a:txBody>
                    <a:bodyPr/>
                    <a:lstStyle/>
                    <a:p>
                      <a:r>
                        <a:rPr lang="zh-CN" altLang="en-US" sz="2400" dirty="0" smtClean="0"/>
                        <a:t>内勤</a:t>
                      </a:r>
                      <a:endParaRPr lang="zh-CN" altLang="en-US" sz="2400" dirty="0"/>
                    </a:p>
                  </a:txBody>
                  <a:tcPr/>
                </a:tc>
                <a:tc>
                  <a:txBody>
                    <a:bodyPr/>
                    <a:lstStyle/>
                    <a:p>
                      <a:r>
                        <a:rPr lang="zh-CN" altLang="en-US" sz="2400" dirty="0" smtClean="0"/>
                        <a:t>部门级别</a:t>
                      </a:r>
                      <a:endParaRPr lang="zh-CN" altLang="en-US" sz="2400" dirty="0"/>
                    </a:p>
                  </a:txBody>
                  <a:tcPr>
                    <a:solidFill>
                      <a:schemeClr val="bg2"/>
                    </a:solidFill>
                  </a:tcPr>
                </a:tc>
                <a:tc>
                  <a:txBody>
                    <a:bodyPr/>
                    <a:lstStyle/>
                    <a:p>
                      <a:r>
                        <a:rPr lang="en-US" altLang="zh-CN" sz="2400" dirty="0" smtClean="0"/>
                        <a:t>4</a:t>
                      </a:r>
                      <a:endParaRPr lang="zh-CN" altLang="en-US" sz="2400" dirty="0"/>
                    </a:p>
                  </a:txBody>
                  <a:tcPr/>
                </a:tc>
                <a:tc>
                  <a:txBody>
                    <a:bodyPr/>
                    <a:lstStyle/>
                    <a:p>
                      <a:r>
                        <a:rPr lang="zh-CN" altLang="en-US" sz="2400" dirty="0" smtClean="0"/>
                        <a:t>编制人数</a:t>
                      </a:r>
                      <a:endParaRPr lang="zh-CN" altLang="en-US" sz="2400" dirty="0"/>
                    </a:p>
                  </a:txBody>
                  <a:tcPr>
                    <a:solidFill>
                      <a:schemeClr val="bg2"/>
                    </a:solidFill>
                  </a:tcPr>
                </a:tc>
                <a:tc>
                  <a:txBody>
                    <a:bodyPr/>
                    <a:lstStyle/>
                    <a:p>
                      <a:r>
                        <a:rPr lang="en-US" altLang="zh-CN" sz="2400" dirty="0" smtClean="0"/>
                        <a:t>50</a:t>
                      </a:r>
                      <a:endParaRPr lang="zh-CN" altLang="en-US" sz="2400" dirty="0"/>
                    </a:p>
                  </a:txBody>
                  <a:tcPr/>
                </a:tc>
                <a:extLst>
                  <a:ext uri="{0D108BD9-81ED-4DB2-BD59-A6C34878D82A}">
                    <a16:rowId xmlns:a16="http://schemas.microsoft.com/office/drawing/2014/main" val="1575709708"/>
                  </a:ext>
                </a:extLst>
              </a:tr>
              <a:tr h="536158">
                <a:tc>
                  <a:txBody>
                    <a:bodyPr/>
                    <a:lstStyle/>
                    <a:p>
                      <a:r>
                        <a:rPr lang="zh-CN" altLang="en-US" sz="2400" dirty="0" smtClean="0"/>
                        <a:t>下属部门</a:t>
                      </a:r>
                      <a:endParaRPr lang="zh-CN" altLang="en-US" sz="2400" dirty="0"/>
                    </a:p>
                  </a:txBody>
                  <a:tcPr>
                    <a:solidFill>
                      <a:schemeClr val="bg2"/>
                    </a:solidFill>
                  </a:tcPr>
                </a:tc>
                <a:tc gridSpan="5">
                  <a:txBody>
                    <a:bodyPr/>
                    <a:lstStyle/>
                    <a:p>
                      <a:r>
                        <a:rPr lang="zh-CN" altLang="en-US" sz="2400" dirty="0" smtClean="0"/>
                        <a:t>柜员服务部，文档扫描室，录入室</a:t>
                      </a:r>
                      <a:endParaRPr lang="zh-CN" altLang="en-US" sz="2400"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606132551"/>
                  </a:ext>
                </a:extLst>
              </a:tr>
              <a:tr h="536158">
                <a:tc>
                  <a:txBody>
                    <a:bodyPr/>
                    <a:lstStyle/>
                    <a:p>
                      <a:r>
                        <a:rPr lang="zh-CN" altLang="en-US" sz="2400" dirty="0" smtClean="0"/>
                        <a:t>部门职能</a:t>
                      </a:r>
                      <a:endParaRPr lang="zh-CN" altLang="en-US" sz="2400" dirty="0"/>
                    </a:p>
                  </a:txBody>
                  <a:tcPr>
                    <a:solidFill>
                      <a:schemeClr val="bg2"/>
                    </a:solidFill>
                  </a:tcPr>
                </a:tc>
                <a:tc gridSpan="5">
                  <a:txBody>
                    <a:bodyPr/>
                    <a:lstStyle/>
                    <a:p>
                      <a:r>
                        <a:rPr lang="en-US" altLang="zh-CN" sz="2400" dirty="0" smtClean="0"/>
                        <a:t>1</a:t>
                      </a:r>
                      <a:r>
                        <a:rPr lang="zh-CN" altLang="en-US" sz="2400" dirty="0" smtClean="0"/>
                        <a:t>、柜员服务组主要包括：</a:t>
                      </a:r>
                      <a:endParaRPr lang="en-US" altLang="zh-CN" sz="2400" dirty="0" smtClean="0"/>
                    </a:p>
                    <a:p>
                      <a:r>
                        <a:rPr lang="zh-CN" altLang="en-US" sz="2400" dirty="0" smtClean="0"/>
                        <a:t>（</a:t>
                      </a:r>
                      <a:r>
                        <a:rPr lang="en-US" altLang="zh-CN" sz="2400" dirty="0" smtClean="0"/>
                        <a:t>1</a:t>
                      </a:r>
                      <a:r>
                        <a:rPr lang="zh-CN" altLang="en-US" sz="2400" dirty="0" smtClean="0"/>
                        <a:t>）投保书初审</a:t>
                      </a:r>
                      <a:endParaRPr lang="en-US" altLang="zh-CN" sz="2400" dirty="0" smtClean="0"/>
                    </a:p>
                    <a:p>
                      <a:r>
                        <a:rPr lang="zh-CN" altLang="en-US" sz="2400" dirty="0" smtClean="0"/>
                        <a:t>（</a:t>
                      </a:r>
                      <a:r>
                        <a:rPr lang="en-US" altLang="zh-CN" sz="2400" dirty="0" smtClean="0"/>
                        <a:t>2</a:t>
                      </a:r>
                      <a:r>
                        <a:rPr lang="zh-CN" altLang="en-US" sz="2400" dirty="0" smtClean="0"/>
                        <a:t>）投保书建档</a:t>
                      </a:r>
                      <a:endParaRPr lang="en-US" altLang="zh-CN" sz="2400" dirty="0" smtClean="0"/>
                    </a:p>
                    <a:p>
                      <a:r>
                        <a:rPr lang="zh-CN" altLang="en-US" sz="2400" dirty="0" smtClean="0"/>
                        <a:t>（</a:t>
                      </a:r>
                      <a:r>
                        <a:rPr lang="en-US" altLang="zh-CN" sz="2400" dirty="0" smtClean="0"/>
                        <a:t>3</a:t>
                      </a:r>
                      <a:r>
                        <a:rPr lang="zh-CN" altLang="en-US" sz="2400" dirty="0" smtClean="0"/>
                        <a:t>）收取初期报废（现金）</a:t>
                      </a:r>
                      <a:endParaRPr lang="en-US" altLang="zh-CN" sz="2400" dirty="0" smtClean="0"/>
                    </a:p>
                    <a:p>
                      <a:r>
                        <a:rPr lang="zh-CN" altLang="en-US" sz="2400" dirty="0" smtClean="0"/>
                        <a:t>（</a:t>
                      </a:r>
                      <a:r>
                        <a:rPr lang="en-US" altLang="zh-CN" sz="2400" dirty="0" smtClean="0"/>
                        <a:t>4</a:t>
                      </a:r>
                      <a:r>
                        <a:rPr lang="zh-CN" altLang="en-US" sz="2400" dirty="0" smtClean="0"/>
                        <a:t>）收取初期报废（支票）</a:t>
                      </a:r>
                      <a:endParaRPr lang="en-US" altLang="zh-CN" sz="2400" dirty="0" smtClean="0"/>
                    </a:p>
                    <a:p>
                      <a:r>
                        <a:rPr lang="zh-CN" altLang="en-US" sz="2400" dirty="0" smtClean="0"/>
                        <a:t>（</a:t>
                      </a:r>
                      <a:r>
                        <a:rPr lang="en-US" altLang="zh-CN" sz="2400" dirty="0" smtClean="0"/>
                        <a:t>5</a:t>
                      </a:r>
                      <a:r>
                        <a:rPr lang="zh-CN" altLang="en-US" sz="2400" dirty="0" smtClean="0"/>
                        <a:t>）各类函件发放</a:t>
                      </a:r>
                      <a:endParaRPr lang="en-US" altLang="zh-CN" sz="2400" dirty="0" smtClean="0"/>
                    </a:p>
                    <a:p>
                      <a:r>
                        <a:rPr lang="zh-CN" altLang="en-US" sz="2400" dirty="0" smtClean="0"/>
                        <a:t>（</a:t>
                      </a:r>
                      <a:r>
                        <a:rPr lang="en-US" altLang="zh-CN" sz="2400" dirty="0" smtClean="0"/>
                        <a:t>6</a:t>
                      </a:r>
                      <a:r>
                        <a:rPr lang="zh-CN" altLang="en-US" sz="2400" dirty="0" smtClean="0"/>
                        <a:t>）各类函件回执</a:t>
                      </a:r>
                      <a:endParaRPr lang="en-US" altLang="zh-CN" sz="2400" dirty="0" smtClean="0"/>
                    </a:p>
                    <a:p>
                      <a:r>
                        <a:rPr lang="zh-CN" altLang="en-US" sz="2400" dirty="0" smtClean="0"/>
                        <a:t>（</a:t>
                      </a:r>
                      <a:r>
                        <a:rPr lang="en-US" altLang="zh-CN" sz="2400" dirty="0" smtClean="0"/>
                        <a:t>7</a:t>
                      </a:r>
                      <a:r>
                        <a:rPr lang="zh-CN" altLang="en-US" sz="2400" dirty="0" smtClean="0"/>
                        <a:t>）整理各类资料并且交送分公司相关部门</a:t>
                      </a:r>
                      <a:endParaRPr lang="zh-CN" altLang="en-US" sz="2400"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989209752"/>
                  </a:ext>
                </a:extLst>
              </a:tr>
            </a:tbl>
          </a:graphicData>
        </a:graphic>
      </p:graphicFrame>
    </p:spTree>
    <p:extLst>
      <p:ext uri="{BB962C8B-B14F-4D97-AF65-F5344CB8AC3E}">
        <p14:creationId xmlns:p14="http://schemas.microsoft.com/office/powerpoint/2010/main" val="3289243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99392"/>
            <a:ext cx="10972800" cy="1143000"/>
          </a:xfrm>
        </p:spPr>
        <p:txBody>
          <a:bodyPr/>
          <a:lstStyle/>
          <a:p>
            <a:r>
              <a:rPr lang="zh-CN" altLang="en-US" dirty="0" smtClean="0">
                <a:latin typeface="黑体" panose="02010609060101010101" pitchFamily="49" charset="-122"/>
                <a:ea typeface="黑体" panose="02010609060101010101" pitchFamily="49" charset="-122"/>
              </a:rPr>
              <a:t>投保服务部</a:t>
            </a:r>
            <a:endParaRPr lang="zh-CN" altLang="en-US" dirty="0">
              <a:latin typeface="黑体" panose="02010609060101010101" pitchFamily="49" charset="-122"/>
              <a:ea typeface="黑体" panose="02010609060101010101" pitchFamily="49"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2306714429"/>
              </p:ext>
            </p:extLst>
          </p:nvPr>
        </p:nvGraphicFramePr>
        <p:xfrm>
          <a:off x="1271463" y="908720"/>
          <a:ext cx="9649074" cy="4649500"/>
        </p:xfrm>
        <a:graphic>
          <a:graphicData uri="http://schemas.openxmlformats.org/drawingml/2006/table">
            <a:tbl>
              <a:tblPr firstRow="1" bandRow="1">
                <a:tableStyleId>{5940675A-B579-460E-94D1-54222C63F5DA}</a:tableStyleId>
              </a:tblPr>
              <a:tblGrid>
                <a:gridCol w="1608179">
                  <a:extLst>
                    <a:ext uri="{9D8B030D-6E8A-4147-A177-3AD203B41FA5}">
                      <a16:colId xmlns:a16="http://schemas.microsoft.com/office/drawing/2014/main" val="3155106839"/>
                    </a:ext>
                  </a:extLst>
                </a:gridCol>
                <a:gridCol w="1608179">
                  <a:extLst>
                    <a:ext uri="{9D8B030D-6E8A-4147-A177-3AD203B41FA5}">
                      <a16:colId xmlns:a16="http://schemas.microsoft.com/office/drawing/2014/main" val="2681830685"/>
                    </a:ext>
                  </a:extLst>
                </a:gridCol>
                <a:gridCol w="1608179">
                  <a:extLst>
                    <a:ext uri="{9D8B030D-6E8A-4147-A177-3AD203B41FA5}">
                      <a16:colId xmlns:a16="http://schemas.microsoft.com/office/drawing/2014/main" val="1236716016"/>
                    </a:ext>
                  </a:extLst>
                </a:gridCol>
                <a:gridCol w="1608179">
                  <a:extLst>
                    <a:ext uri="{9D8B030D-6E8A-4147-A177-3AD203B41FA5}">
                      <a16:colId xmlns:a16="http://schemas.microsoft.com/office/drawing/2014/main" val="4037005579"/>
                    </a:ext>
                  </a:extLst>
                </a:gridCol>
                <a:gridCol w="1608179">
                  <a:extLst>
                    <a:ext uri="{9D8B030D-6E8A-4147-A177-3AD203B41FA5}">
                      <a16:colId xmlns:a16="http://schemas.microsoft.com/office/drawing/2014/main" val="2924786769"/>
                    </a:ext>
                  </a:extLst>
                </a:gridCol>
                <a:gridCol w="1608179">
                  <a:extLst>
                    <a:ext uri="{9D8B030D-6E8A-4147-A177-3AD203B41FA5}">
                      <a16:colId xmlns:a16="http://schemas.microsoft.com/office/drawing/2014/main" val="1135123876"/>
                    </a:ext>
                  </a:extLst>
                </a:gridCol>
              </a:tblGrid>
              <a:tr h="925424">
                <a:tc>
                  <a:txBody>
                    <a:bodyPr/>
                    <a:lstStyle/>
                    <a:p>
                      <a:r>
                        <a:rPr lang="zh-CN" altLang="en-US" sz="2400" dirty="0" smtClean="0"/>
                        <a:t>部门编号</a:t>
                      </a:r>
                      <a:endParaRPr lang="zh-CN" altLang="en-US" sz="2400" dirty="0"/>
                    </a:p>
                  </a:txBody>
                  <a:tcPr>
                    <a:solidFill>
                      <a:schemeClr val="bg2"/>
                    </a:solidFill>
                  </a:tcPr>
                </a:tc>
                <a:tc>
                  <a:txBody>
                    <a:bodyPr/>
                    <a:lstStyle/>
                    <a:p>
                      <a:r>
                        <a:rPr lang="en-US" altLang="zh-CN" sz="2400" dirty="0" smtClean="0"/>
                        <a:t>201</a:t>
                      </a:r>
                      <a:endParaRPr lang="zh-CN" altLang="en-US" sz="2400" dirty="0"/>
                    </a:p>
                  </a:txBody>
                  <a:tcPr/>
                </a:tc>
                <a:tc>
                  <a:txBody>
                    <a:bodyPr/>
                    <a:lstStyle/>
                    <a:p>
                      <a:r>
                        <a:rPr lang="zh-CN" altLang="en-US" sz="2400" dirty="0" smtClean="0"/>
                        <a:t>部门名称</a:t>
                      </a:r>
                      <a:endParaRPr lang="zh-CN" altLang="en-US" sz="2400" dirty="0"/>
                    </a:p>
                  </a:txBody>
                  <a:tcPr>
                    <a:solidFill>
                      <a:schemeClr val="bg2"/>
                    </a:solidFill>
                  </a:tcPr>
                </a:tc>
                <a:tc>
                  <a:txBody>
                    <a:bodyPr/>
                    <a:lstStyle/>
                    <a:p>
                      <a:r>
                        <a:rPr lang="zh-CN" altLang="en-US" sz="2400" dirty="0" smtClean="0"/>
                        <a:t>投保服务部</a:t>
                      </a:r>
                      <a:endParaRPr lang="zh-CN" altLang="en-US" sz="2400" dirty="0"/>
                    </a:p>
                  </a:txBody>
                  <a:tcPr/>
                </a:tc>
                <a:tc>
                  <a:txBody>
                    <a:bodyPr/>
                    <a:lstStyle/>
                    <a:p>
                      <a:r>
                        <a:rPr lang="zh-CN" altLang="en-US" sz="2400" dirty="0" smtClean="0"/>
                        <a:t>直接上级</a:t>
                      </a:r>
                      <a:endParaRPr lang="zh-CN" altLang="en-US" sz="2400" dirty="0"/>
                    </a:p>
                  </a:txBody>
                  <a:tcPr>
                    <a:solidFill>
                      <a:schemeClr val="bg2"/>
                    </a:solidFill>
                  </a:tcPr>
                </a:tc>
                <a:tc>
                  <a:txBody>
                    <a:bodyPr/>
                    <a:lstStyle/>
                    <a:p>
                      <a:r>
                        <a:rPr lang="zh-CN" altLang="en-US" sz="2400" dirty="0" smtClean="0"/>
                        <a:t>公司经理</a:t>
                      </a:r>
                      <a:endParaRPr lang="zh-CN" altLang="en-US" sz="2400" dirty="0"/>
                    </a:p>
                  </a:txBody>
                  <a:tcPr/>
                </a:tc>
                <a:extLst>
                  <a:ext uri="{0D108BD9-81ED-4DB2-BD59-A6C34878D82A}">
                    <a16:rowId xmlns:a16="http://schemas.microsoft.com/office/drawing/2014/main" val="2129245822"/>
                  </a:ext>
                </a:extLst>
              </a:tr>
              <a:tr h="536158">
                <a:tc>
                  <a:txBody>
                    <a:bodyPr/>
                    <a:lstStyle/>
                    <a:p>
                      <a:r>
                        <a:rPr lang="zh-CN" altLang="en-US" sz="2400" dirty="0" smtClean="0"/>
                        <a:t>部门性质</a:t>
                      </a:r>
                      <a:endParaRPr lang="zh-CN" altLang="en-US" sz="2400" dirty="0"/>
                    </a:p>
                  </a:txBody>
                  <a:tcPr>
                    <a:solidFill>
                      <a:schemeClr val="bg2"/>
                    </a:solidFill>
                  </a:tcPr>
                </a:tc>
                <a:tc>
                  <a:txBody>
                    <a:bodyPr/>
                    <a:lstStyle/>
                    <a:p>
                      <a:r>
                        <a:rPr lang="zh-CN" altLang="en-US" sz="2400" dirty="0" smtClean="0"/>
                        <a:t>内勤</a:t>
                      </a:r>
                      <a:endParaRPr lang="zh-CN" altLang="en-US" sz="2400" dirty="0"/>
                    </a:p>
                  </a:txBody>
                  <a:tcPr/>
                </a:tc>
                <a:tc>
                  <a:txBody>
                    <a:bodyPr/>
                    <a:lstStyle/>
                    <a:p>
                      <a:r>
                        <a:rPr lang="zh-CN" altLang="en-US" sz="2400" dirty="0" smtClean="0"/>
                        <a:t>部门级别</a:t>
                      </a:r>
                      <a:endParaRPr lang="zh-CN" altLang="en-US" sz="2400" dirty="0"/>
                    </a:p>
                  </a:txBody>
                  <a:tcPr>
                    <a:solidFill>
                      <a:schemeClr val="bg2"/>
                    </a:solidFill>
                  </a:tcPr>
                </a:tc>
                <a:tc>
                  <a:txBody>
                    <a:bodyPr/>
                    <a:lstStyle/>
                    <a:p>
                      <a:r>
                        <a:rPr lang="en-US" altLang="zh-CN" sz="2400" dirty="0" smtClean="0"/>
                        <a:t>4</a:t>
                      </a:r>
                      <a:endParaRPr lang="zh-CN" altLang="en-US" sz="2400" dirty="0"/>
                    </a:p>
                  </a:txBody>
                  <a:tcPr/>
                </a:tc>
                <a:tc>
                  <a:txBody>
                    <a:bodyPr/>
                    <a:lstStyle/>
                    <a:p>
                      <a:r>
                        <a:rPr lang="zh-CN" altLang="en-US" sz="2400" dirty="0" smtClean="0"/>
                        <a:t>编制人数</a:t>
                      </a:r>
                      <a:endParaRPr lang="zh-CN" altLang="en-US" sz="2400" dirty="0"/>
                    </a:p>
                  </a:txBody>
                  <a:tcPr>
                    <a:solidFill>
                      <a:schemeClr val="bg2"/>
                    </a:solidFill>
                  </a:tcPr>
                </a:tc>
                <a:tc>
                  <a:txBody>
                    <a:bodyPr/>
                    <a:lstStyle/>
                    <a:p>
                      <a:r>
                        <a:rPr lang="en-US" altLang="zh-CN" sz="2400" dirty="0" smtClean="0"/>
                        <a:t>50</a:t>
                      </a:r>
                      <a:endParaRPr lang="zh-CN" altLang="en-US" sz="2400" dirty="0"/>
                    </a:p>
                  </a:txBody>
                  <a:tcPr/>
                </a:tc>
                <a:extLst>
                  <a:ext uri="{0D108BD9-81ED-4DB2-BD59-A6C34878D82A}">
                    <a16:rowId xmlns:a16="http://schemas.microsoft.com/office/drawing/2014/main" val="1575709708"/>
                  </a:ext>
                </a:extLst>
              </a:tr>
              <a:tr h="536158">
                <a:tc>
                  <a:txBody>
                    <a:bodyPr/>
                    <a:lstStyle/>
                    <a:p>
                      <a:r>
                        <a:rPr lang="zh-CN" altLang="en-US" sz="2400" dirty="0" smtClean="0"/>
                        <a:t>下属部门</a:t>
                      </a:r>
                      <a:endParaRPr lang="zh-CN" altLang="en-US" sz="2400" dirty="0"/>
                    </a:p>
                  </a:txBody>
                  <a:tcPr>
                    <a:solidFill>
                      <a:schemeClr val="bg2"/>
                    </a:solidFill>
                  </a:tcPr>
                </a:tc>
                <a:tc gridSpan="5">
                  <a:txBody>
                    <a:bodyPr/>
                    <a:lstStyle/>
                    <a:p>
                      <a:r>
                        <a:rPr lang="zh-CN" altLang="en-US" sz="2400" dirty="0" smtClean="0"/>
                        <a:t>柜员服务部，文档扫描室，录入室</a:t>
                      </a:r>
                      <a:endParaRPr lang="zh-CN" altLang="en-US" sz="2400"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606132551"/>
                  </a:ext>
                </a:extLst>
              </a:tr>
              <a:tr h="536158">
                <a:tc>
                  <a:txBody>
                    <a:bodyPr/>
                    <a:lstStyle/>
                    <a:p>
                      <a:r>
                        <a:rPr lang="zh-CN" altLang="en-US" sz="2400" dirty="0" smtClean="0"/>
                        <a:t>部门职能</a:t>
                      </a:r>
                      <a:endParaRPr lang="zh-CN" altLang="en-US" sz="2400" dirty="0"/>
                    </a:p>
                  </a:txBody>
                  <a:tcPr>
                    <a:solidFill>
                      <a:schemeClr val="bg2"/>
                    </a:solidFill>
                  </a:tcPr>
                </a:tc>
                <a:tc gridSpan="5">
                  <a:txBody>
                    <a:bodyPr/>
                    <a:lstStyle/>
                    <a:p>
                      <a:r>
                        <a:rPr lang="en-US" altLang="zh-CN" sz="2400" dirty="0" smtClean="0"/>
                        <a:t>2</a:t>
                      </a:r>
                      <a:r>
                        <a:rPr lang="zh-CN" altLang="en-US" sz="2400" dirty="0" smtClean="0"/>
                        <a:t>、文档扫描室：</a:t>
                      </a:r>
                      <a:endParaRPr lang="en-US" altLang="zh-CN" sz="2400" dirty="0" smtClean="0"/>
                    </a:p>
                    <a:p>
                      <a:r>
                        <a:rPr lang="zh-CN" altLang="en-US" sz="2400" dirty="0" smtClean="0"/>
                        <a:t>（</a:t>
                      </a:r>
                      <a:r>
                        <a:rPr lang="en-US" altLang="zh-CN" sz="2400" dirty="0" smtClean="0"/>
                        <a:t>1</a:t>
                      </a:r>
                      <a:r>
                        <a:rPr lang="zh-CN" altLang="en-US" sz="2400" dirty="0" smtClean="0"/>
                        <a:t>）投保资料初审</a:t>
                      </a:r>
                      <a:endParaRPr lang="en-US" altLang="zh-CN" sz="2400" dirty="0" smtClean="0"/>
                    </a:p>
                    <a:p>
                      <a:r>
                        <a:rPr lang="zh-CN" altLang="en-US" sz="2400" dirty="0" smtClean="0"/>
                        <a:t>（</a:t>
                      </a:r>
                      <a:r>
                        <a:rPr lang="en-US" altLang="zh-CN" sz="2400" dirty="0" smtClean="0"/>
                        <a:t>2</a:t>
                      </a:r>
                      <a:r>
                        <a:rPr lang="zh-CN" altLang="en-US" sz="2400" dirty="0" smtClean="0"/>
                        <a:t>）各类回执函件初审</a:t>
                      </a:r>
                      <a:endParaRPr lang="en-US" altLang="zh-CN" sz="2400" dirty="0" smtClean="0"/>
                    </a:p>
                    <a:p>
                      <a:r>
                        <a:rPr lang="zh-CN" altLang="en-US" sz="2400" dirty="0" smtClean="0"/>
                        <a:t>（</a:t>
                      </a:r>
                      <a:r>
                        <a:rPr lang="en-US" altLang="zh-CN" sz="2400" dirty="0" smtClean="0"/>
                        <a:t>3</a:t>
                      </a:r>
                      <a:r>
                        <a:rPr lang="zh-CN" altLang="en-US" sz="2400" dirty="0" smtClean="0"/>
                        <a:t>）下达问题函件</a:t>
                      </a:r>
                      <a:endParaRPr lang="en-US" altLang="zh-CN" sz="2400" dirty="0" smtClean="0"/>
                    </a:p>
                    <a:p>
                      <a:r>
                        <a:rPr lang="zh-CN" altLang="en-US" sz="2400" dirty="0" smtClean="0"/>
                        <a:t>（</a:t>
                      </a:r>
                      <a:r>
                        <a:rPr lang="en-US" altLang="zh-CN" sz="2400" dirty="0" smtClean="0"/>
                        <a:t>4</a:t>
                      </a:r>
                      <a:r>
                        <a:rPr lang="zh-CN" altLang="en-US" sz="2400" dirty="0" smtClean="0"/>
                        <a:t>）投保资料扫描</a:t>
                      </a:r>
                      <a:endParaRPr lang="en-US" altLang="zh-CN" sz="2400" dirty="0" smtClean="0"/>
                    </a:p>
                    <a:p>
                      <a:r>
                        <a:rPr lang="zh-CN" altLang="en-US" sz="2400" dirty="0" smtClean="0"/>
                        <a:t>（</a:t>
                      </a:r>
                      <a:r>
                        <a:rPr lang="en-US" altLang="zh-CN" sz="2400" dirty="0" smtClean="0"/>
                        <a:t>5</a:t>
                      </a:r>
                      <a:r>
                        <a:rPr lang="zh-CN" altLang="en-US" sz="2400" dirty="0" smtClean="0"/>
                        <a:t>）回执函件扫描</a:t>
                      </a:r>
                      <a:endParaRPr lang="en-US" altLang="zh-CN" sz="2400" dirty="0" smtClean="0"/>
                    </a:p>
                    <a:p>
                      <a:r>
                        <a:rPr lang="zh-CN" altLang="en-US" sz="2400" dirty="0" smtClean="0"/>
                        <a:t>（</a:t>
                      </a:r>
                      <a:r>
                        <a:rPr lang="en-US" altLang="zh-CN" sz="2400" dirty="0" smtClean="0"/>
                        <a:t>6</a:t>
                      </a:r>
                      <a:r>
                        <a:rPr lang="zh-CN" altLang="en-US" sz="2400" dirty="0" smtClean="0"/>
                        <a:t>）整理投保书，并且填写投保编号</a:t>
                      </a:r>
                      <a:endParaRPr lang="zh-CN" altLang="en-US" sz="2400"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989209752"/>
                  </a:ext>
                </a:extLst>
              </a:tr>
            </a:tbl>
          </a:graphicData>
        </a:graphic>
      </p:graphicFrame>
    </p:spTree>
    <p:extLst>
      <p:ext uri="{BB962C8B-B14F-4D97-AF65-F5344CB8AC3E}">
        <p14:creationId xmlns:p14="http://schemas.microsoft.com/office/powerpoint/2010/main" val="1386121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99392"/>
            <a:ext cx="10972800" cy="1143000"/>
          </a:xfrm>
        </p:spPr>
        <p:txBody>
          <a:bodyPr/>
          <a:lstStyle/>
          <a:p>
            <a:r>
              <a:rPr lang="zh-CN" altLang="en-US" dirty="0" smtClean="0">
                <a:latin typeface="黑体" panose="02010609060101010101" pitchFamily="49" charset="-122"/>
                <a:ea typeface="黑体" panose="02010609060101010101" pitchFamily="49" charset="-122"/>
              </a:rPr>
              <a:t>投保服务部</a:t>
            </a:r>
            <a:endParaRPr lang="zh-CN" altLang="en-US" dirty="0">
              <a:latin typeface="黑体" panose="02010609060101010101" pitchFamily="49" charset="-122"/>
              <a:ea typeface="黑体" panose="02010609060101010101" pitchFamily="49"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3563834229"/>
              </p:ext>
            </p:extLst>
          </p:nvPr>
        </p:nvGraphicFramePr>
        <p:xfrm>
          <a:off x="1271461" y="908720"/>
          <a:ext cx="10513170" cy="5838220"/>
        </p:xfrm>
        <a:graphic>
          <a:graphicData uri="http://schemas.openxmlformats.org/drawingml/2006/table">
            <a:tbl>
              <a:tblPr firstRow="1" bandRow="1">
                <a:tableStyleId>{5940675A-B579-460E-94D1-54222C63F5DA}</a:tableStyleId>
              </a:tblPr>
              <a:tblGrid>
                <a:gridCol w="1752195">
                  <a:extLst>
                    <a:ext uri="{9D8B030D-6E8A-4147-A177-3AD203B41FA5}">
                      <a16:colId xmlns:a16="http://schemas.microsoft.com/office/drawing/2014/main" val="3155106839"/>
                    </a:ext>
                  </a:extLst>
                </a:gridCol>
                <a:gridCol w="1752195">
                  <a:extLst>
                    <a:ext uri="{9D8B030D-6E8A-4147-A177-3AD203B41FA5}">
                      <a16:colId xmlns:a16="http://schemas.microsoft.com/office/drawing/2014/main" val="2681830685"/>
                    </a:ext>
                  </a:extLst>
                </a:gridCol>
                <a:gridCol w="1752195">
                  <a:extLst>
                    <a:ext uri="{9D8B030D-6E8A-4147-A177-3AD203B41FA5}">
                      <a16:colId xmlns:a16="http://schemas.microsoft.com/office/drawing/2014/main" val="1236716016"/>
                    </a:ext>
                  </a:extLst>
                </a:gridCol>
                <a:gridCol w="1752195">
                  <a:extLst>
                    <a:ext uri="{9D8B030D-6E8A-4147-A177-3AD203B41FA5}">
                      <a16:colId xmlns:a16="http://schemas.microsoft.com/office/drawing/2014/main" val="4037005579"/>
                    </a:ext>
                  </a:extLst>
                </a:gridCol>
                <a:gridCol w="1752195">
                  <a:extLst>
                    <a:ext uri="{9D8B030D-6E8A-4147-A177-3AD203B41FA5}">
                      <a16:colId xmlns:a16="http://schemas.microsoft.com/office/drawing/2014/main" val="2924786769"/>
                    </a:ext>
                  </a:extLst>
                </a:gridCol>
                <a:gridCol w="1752195">
                  <a:extLst>
                    <a:ext uri="{9D8B030D-6E8A-4147-A177-3AD203B41FA5}">
                      <a16:colId xmlns:a16="http://schemas.microsoft.com/office/drawing/2014/main" val="1135123876"/>
                    </a:ext>
                  </a:extLst>
                </a:gridCol>
              </a:tblGrid>
              <a:tr h="925424">
                <a:tc>
                  <a:txBody>
                    <a:bodyPr/>
                    <a:lstStyle/>
                    <a:p>
                      <a:r>
                        <a:rPr lang="zh-CN" altLang="en-US" sz="2400" dirty="0" smtClean="0"/>
                        <a:t>部门编号</a:t>
                      </a:r>
                      <a:endParaRPr lang="zh-CN" altLang="en-US" sz="2400" dirty="0"/>
                    </a:p>
                  </a:txBody>
                  <a:tcPr>
                    <a:solidFill>
                      <a:schemeClr val="bg2"/>
                    </a:solidFill>
                  </a:tcPr>
                </a:tc>
                <a:tc>
                  <a:txBody>
                    <a:bodyPr/>
                    <a:lstStyle/>
                    <a:p>
                      <a:r>
                        <a:rPr lang="en-US" altLang="zh-CN" sz="2400" dirty="0" smtClean="0"/>
                        <a:t>201</a:t>
                      </a:r>
                      <a:endParaRPr lang="zh-CN" altLang="en-US" sz="2400" dirty="0"/>
                    </a:p>
                  </a:txBody>
                  <a:tcPr/>
                </a:tc>
                <a:tc>
                  <a:txBody>
                    <a:bodyPr/>
                    <a:lstStyle/>
                    <a:p>
                      <a:r>
                        <a:rPr lang="zh-CN" altLang="en-US" sz="2400" dirty="0" smtClean="0"/>
                        <a:t>部门名称</a:t>
                      </a:r>
                      <a:endParaRPr lang="zh-CN" altLang="en-US" sz="2400" dirty="0"/>
                    </a:p>
                  </a:txBody>
                  <a:tcPr>
                    <a:solidFill>
                      <a:schemeClr val="bg2"/>
                    </a:solidFill>
                  </a:tcPr>
                </a:tc>
                <a:tc>
                  <a:txBody>
                    <a:bodyPr/>
                    <a:lstStyle/>
                    <a:p>
                      <a:r>
                        <a:rPr lang="zh-CN" altLang="en-US" sz="2400" dirty="0" smtClean="0"/>
                        <a:t>投保服务部</a:t>
                      </a:r>
                      <a:endParaRPr lang="zh-CN" altLang="en-US" sz="2400" dirty="0"/>
                    </a:p>
                  </a:txBody>
                  <a:tcPr/>
                </a:tc>
                <a:tc>
                  <a:txBody>
                    <a:bodyPr/>
                    <a:lstStyle/>
                    <a:p>
                      <a:r>
                        <a:rPr lang="zh-CN" altLang="en-US" sz="2400" dirty="0" smtClean="0"/>
                        <a:t>直接上级</a:t>
                      </a:r>
                      <a:endParaRPr lang="zh-CN" altLang="en-US" sz="2400" dirty="0"/>
                    </a:p>
                  </a:txBody>
                  <a:tcPr>
                    <a:solidFill>
                      <a:schemeClr val="bg2"/>
                    </a:solidFill>
                  </a:tcPr>
                </a:tc>
                <a:tc>
                  <a:txBody>
                    <a:bodyPr/>
                    <a:lstStyle/>
                    <a:p>
                      <a:r>
                        <a:rPr lang="zh-CN" altLang="en-US" sz="2400" dirty="0" smtClean="0"/>
                        <a:t>公司经理</a:t>
                      </a:r>
                      <a:endParaRPr lang="zh-CN" altLang="en-US" sz="2400" dirty="0"/>
                    </a:p>
                  </a:txBody>
                  <a:tcPr/>
                </a:tc>
                <a:extLst>
                  <a:ext uri="{0D108BD9-81ED-4DB2-BD59-A6C34878D82A}">
                    <a16:rowId xmlns:a16="http://schemas.microsoft.com/office/drawing/2014/main" val="2129245822"/>
                  </a:ext>
                </a:extLst>
              </a:tr>
              <a:tr h="536158">
                <a:tc>
                  <a:txBody>
                    <a:bodyPr/>
                    <a:lstStyle/>
                    <a:p>
                      <a:r>
                        <a:rPr lang="zh-CN" altLang="en-US" sz="2400" dirty="0" smtClean="0"/>
                        <a:t>部门性质</a:t>
                      </a:r>
                      <a:endParaRPr lang="zh-CN" altLang="en-US" sz="2400" dirty="0"/>
                    </a:p>
                  </a:txBody>
                  <a:tcPr>
                    <a:solidFill>
                      <a:schemeClr val="bg2"/>
                    </a:solidFill>
                  </a:tcPr>
                </a:tc>
                <a:tc>
                  <a:txBody>
                    <a:bodyPr/>
                    <a:lstStyle/>
                    <a:p>
                      <a:r>
                        <a:rPr lang="zh-CN" altLang="en-US" sz="2400" dirty="0" smtClean="0"/>
                        <a:t>内勤</a:t>
                      </a:r>
                      <a:endParaRPr lang="zh-CN" altLang="en-US" sz="2400" dirty="0"/>
                    </a:p>
                  </a:txBody>
                  <a:tcPr/>
                </a:tc>
                <a:tc>
                  <a:txBody>
                    <a:bodyPr/>
                    <a:lstStyle/>
                    <a:p>
                      <a:r>
                        <a:rPr lang="zh-CN" altLang="en-US" sz="2400" dirty="0" smtClean="0"/>
                        <a:t>部门级别</a:t>
                      </a:r>
                      <a:endParaRPr lang="zh-CN" altLang="en-US" sz="2400" dirty="0"/>
                    </a:p>
                  </a:txBody>
                  <a:tcPr>
                    <a:solidFill>
                      <a:schemeClr val="bg2"/>
                    </a:solidFill>
                  </a:tcPr>
                </a:tc>
                <a:tc>
                  <a:txBody>
                    <a:bodyPr/>
                    <a:lstStyle/>
                    <a:p>
                      <a:r>
                        <a:rPr lang="en-US" altLang="zh-CN" sz="2400" dirty="0" smtClean="0"/>
                        <a:t>4</a:t>
                      </a:r>
                      <a:endParaRPr lang="zh-CN" altLang="en-US" sz="2400" dirty="0"/>
                    </a:p>
                  </a:txBody>
                  <a:tcPr/>
                </a:tc>
                <a:tc>
                  <a:txBody>
                    <a:bodyPr/>
                    <a:lstStyle/>
                    <a:p>
                      <a:r>
                        <a:rPr lang="zh-CN" altLang="en-US" sz="2400" dirty="0" smtClean="0"/>
                        <a:t>编制人数</a:t>
                      </a:r>
                      <a:endParaRPr lang="zh-CN" altLang="en-US" sz="2400" dirty="0"/>
                    </a:p>
                  </a:txBody>
                  <a:tcPr>
                    <a:solidFill>
                      <a:schemeClr val="bg2"/>
                    </a:solidFill>
                  </a:tcPr>
                </a:tc>
                <a:tc>
                  <a:txBody>
                    <a:bodyPr/>
                    <a:lstStyle/>
                    <a:p>
                      <a:r>
                        <a:rPr lang="en-US" altLang="zh-CN" sz="2400" dirty="0" smtClean="0"/>
                        <a:t>50</a:t>
                      </a:r>
                      <a:endParaRPr lang="zh-CN" altLang="en-US" sz="2400" dirty="0"/>
                    </a:p>
                  </a:txBody>
                  <a:tcPr/>
                </a:tc>
                <a:extLst>
                  <a:ext uri="{0D108BD9-81ED-4DB2-BD59-A6C34878D82A}">
                    <a16:rowId xmlns:a16="http://schemas.microsoft.com/office/drawing/2014/main" val="1575709708"/>
                  </a:ext>
                </a:extLst>
              </a:tr>
              <a:tr h="536158">
                <a:tc>
                  <a:txBody>
                    <a:bodyPr/>
                    <a:lstStyle/>
                    <a:p>
                      <a:r>
                        <a:rPr lang="zh-CN" altLang="en-US" sz="2400" dirty="0" smtClean="0"/>
                        <a:t>下属部门</a:t>
                      </a:r>
                      <a:endParaRPr lang="zh-CN" altLang="en-US" sz="2400" dirty="0"/>
                    </a:p>
                  </a:txBody>
                  <a:tcPr>
                    <a:solidFill>
                      <a:schemeClr val="bg2"/>
                    </a:solidFill>
                  </a:tcPr>
                </a:tc>
                <a:tc gridSpan="5">
                  <a:txBody>
                    <a:bodyPr/>
                    <a:lstStyle/>
                    <a:p>
                      <a:r>
                        <a:rPr lang="zh-CN" altLang="en-US" sz="2400" dirty="0" smtClean="0"/>
                        <a:t>柜员服务部，文档扫描室，录入室</a:t>
                      </a:r>
                      <a:endParaRPr lang="zh-CN" altLang="en-US" sz="2400"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606132551"/>
                  </a:ext>
                </a:extLst>
              </a:tr>
              <a:tr h="536158">
                <a:tc>
                  <a:txBody>
                    <a:bodyPr/>
                    <a:lstStyle/>
                    <a:p>
                      <a:r>
                        <a:rPr lang="zh-CN" altLang="en-US" sz="2400" dirty="0" smtClean="0"/>
                        <a:t>部门职能</a:t>
                      </a:r>
                      <a:endParaRPr lang="zh-CN" altLang="en-US" sz="2400" dirty="0"/>
                    </a:p>
                  </a:txBody>
                  <a:tcPr>
                    <a:solidFill>
                      <a:schemeClr val="bg2"/>
                    </a:solidFill>
                  </a:tcPr>
                </a:tc>
                <a:tc gridSpan="5">
                  <a:txBody>
                    <a:bodyPr/>
                    <a:lstStyle/>
                    <a:p>
                      <a:r>
                        <a:rPr lang="en-US" altLang="zh-CN" sz="2400" dirty="0" smtClean="0"/>
                        <a:t>3</a:t>
                      </a:r>
                      <a:r>
                        <a:rPr lang="zh-CN" altLang="en-US" sz="2400" dirty="0" smtClean="0"/>
                        <a:t>、录入室</a:t>
                      </a:r>
                      <a:endParaRPr lang="en-US" altLang="zh-CN" sz="2400" dirty="0" smtClean="0"/>
                    </a:p>
                    <a:p>
                      <a:r>
                        <a:rPr lang="zh-CN" altLang="en-US" sz="2400" dirty="0" smtClean="0"/>
                        <a:t>（</a:t>
                      </a:r>
                      <a:r>
                        <a:rPr lang="en-US" altLang="zh-CN" sz="2400" dirty="0" smtClean="0"/>
                        <a:t>1</a:t>
                      </a:r>
                      <a:r>
                        <a:rPr lang="zh-CN" altLang="en-US" sz="2400" dirty="0" smtClean="0"/>
                        <a:t>）复杂投保书的录入</a:t>
                      </a:r>
                      <a:endParaRPr lang="en-US" altLang="zh-CN" sz="2400" dirty="0" smtClean="0"/>
                    </a:p>
                    <a:p>
                      <a:r>
                        <a:rPr lang="zh-CN" altLang="en-US" sz="2400" dirty="0" smtClean="0"/>
                        <a:t>（</a:t>
                      </a:r>
                      <a:r>
                        <a:rPr lang="en-US" altLang="zh-CN" sz="2400" dirty="0" smtClean="0"/>
                        <a:t>2</a:t>
                      </a:r>
                      <a:r>
                        <a:rPr lang="zh-CN" altLang="en-US" sz="2400" dirty="0" smtClean="0"/>
                        <a:t>）复杂投保文件录入</a:t>
                      </a:r>
                      <a:endParaRPr lang="en-US" altLang="zh-CN" sz="2400" dirty="0" smtClean="0"/>
                    </a:p>
                    <a:p>
                      <a:r>
                        <a:rPr lang="zh-CN" altLang="en-US" sz="2400" dirty="0" smtClean="0"/>
                        <a:t>（</a:t>
                      </a:r>
                      <a:r>
                        <a:rPr lang="en-US" altLang="zh-CN" sz="2400" dirty="0" smtClean="0"/>
                        <a:t>3</a:t>
                      </a:r>
                      <a:r>
                        <a:rPr lang="zh-CN" altLang="en-US" sz="2400" dirty="0" smtClean="0"/>
                        <a:t>）复杂体检报告录入</a:t>
                      </a:r>
                      <a:endParaRPr lang="en-US" altLang="zh-CN" sz="2400" dirty="0" smtClean="0"/>
                    </a:p>
                    <a:p>
                      <a:r>
                        <a:rPr lang="zh-CN" altLang="en-US" sz="2400" dirty="0" smtClean="0"/>
                        <a:t>（</a:t>
                      </a:r>
                      <a:r>
                        <a:rPr lang="en-US" altLang="zh-CN" sz="2400" dirty="0" smtClean="0"/>
                        <a:t>4</a:t>
                      </a:r>
                      <a:r>
                        <a:rPr lang="zh-CN" altLang="en-US" sz="2400" dirty="0" smtClean="0"/>
                        <a:t>）录入回执函件</a:t>
                      </a:r>
                      <a:endParaRPr lang="zh-CN" altLang="en-US" sz="2400"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989209752"/>
                  </a:ext>
                </a:extLst>
              </a:tr>
              <a:tr h="536158">
                <a:tc>
                  <a:txBody>
                    <a:bodyPr/>
                    <a:lstStyle/>
                    <a:p>
                      <a:r>
                        <a:rPr lang="zh-CN" altLang="en-US" sz="2400" dirty="0" smtClean="0"/>
                        <a:t>具体条件</a:t>
                      </a:r>
                      <a:endParaRPr lang="zh-CN" altLang="en-US" sz="2400" dirty="0"/>
                    </a:p>
                  </a:txBody>
                  <a:tcPr>
                    <a:solidFill>
                      <a:schemeClr val="bg2"/>
                    </a:solidFill>
                  </a:tcPr>
                </a:tc>
                <a:tc gridSpan="5">
                  <a:txBody>
                    <a:bodyPr/>
                    <a:lstStyle/>
                    <a:p>
                      <a:r>
                        <a:rPr lang="en-US" altLang="zh-CN" sz="2400" dirty="0" smtClean="0"/>
                        <a:t>1</a:t>
                      </a:r>
                      <a:r>
                        <a:rPr lang="zh-CN" altLang="en-US" sz="2400" dirty="0" smtClean="0"/>
                        <a:t>、由于柜员分布在同一城市的不同区域，所以需要有一定带宽的网络环境</a:t>
                      </a:r>
                      <a:endParaRPr lang="en-US" altLang="zh-CN" sz="2400" dirty="0" smtClean="0"/>
                    </a:p>
                    <a:p>
                      <a:r>
                        <a:rPr lang="en-US" altLang="zh-CN" sz="2400" dirty="0" smtClean="0"/>
                        <a:t>2</a:t>
                      </a:r>
                      <a:r>
                        <a:rPr lang="zh-CN" altLang="en-US" sz="2400" dirty="0" smtClean="0"/>
                        <a:t>、每个岗位多需要计算机设备</a:t>
                      </a:r>
                      <a:endParaRPr lang="en-US" altLang="zh-CN" sz="2400" dirty="0" smtClean="0"/>
                    </a:p>
                    <a:p>
                      <a:r>
                        <a:rPr lang="en-US" altLang="zh-CN" sz="2400" dirty="0" smtClean="0"/>
                        <a:t>3</a:t>
                      </a:r>
                      <a:r>
                        <a:rPr lang="zh-CN" altLang="en-US" sz="2400" dirty="0" smtClean="0"/>
                        <a:t>、扫描室需要配备一定的快速文档扫描仪，需要搞清扫描仪</a:t>
                      </a:r>
                      <a:endParaRPr lang="en-US" altLang="zh-CN" sz="2400" dirty="0" smtClean="0"/>
                    </a:p>
                    <a:p>
                      <a:r>
                        <a:rPr lang="en-US" altLang="zh-CN" sz="2400" dirty="0" smtClean="0"/>
                        <a:t>4</a:t>
                      </a:r>
                      <a:r>
                        <a:rPr lang="zh-CN" altLang="en-US" sz="2400" dirty="0" smtClean="0"/>
                        <a:t>、每位工作人员需要配备打印机，打印各类文件</a:t>
                      </a:r>
                      <a:endParaRPr lang="zh-CN" altLang="en-US" sz="2400" dirty="0"/>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56796507"/>
                  </a:ext>
                </a:extLst>
              </a:tr>
            </a:tbl>
          </a:graphicData>
        </a:graphic>
      </p:graphicFrame>
    </p:spTree>
    <p:extLst>
      <p:ext uri="{BB962C8B-B14F-4D97-AF65-F5344CB8AC3E}">
        <p14:creationId xmlns:p14="http://schemas.microsoft.com/office/powerpoint/2010/main" val="20327902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9416" y="260648"/>
            <a:ext cx="10972800" cy="1143000"/>
          </a:xfrm>
        </p:spPr>
        <p:txBody>
          <a:bodyPr/>
          <a:lstStyle/>
          <a:p>
            <a:r>
              <a:rPr lang="zh-CN" altLang="en-US" dirty="0">
                <a:latin typeface="黑体" panose="02010609060101010101" pitchFamily="49" charset="-122"/>
                <a:ea typeface="黑体" panose="02010609060101010101" pitchFamily="49" charset="-122"/>
              </a:rPr>
              <a:t>岗位职责描述模板</a:t>
            </a:r>
          </a:p>
        </p:txBody>
      </p:sp>
      <p:sp>
        <p:nvSpPr>
          <p:cNvPr id="3" name="内容占位符 2"/>
          <p:cNvSpPr>
            <a:spLocks noGrp="1"/>
          </p:cNvSpPr>
          <p:nvPr>
            <p:ph idx="1"/>
          </p:nvPr>
        </p:nvSpPr>
        <p:spPr>
          <a:xfrm>
            <a:off x="4151784" y="1772816"/>
            <a:ext cx="4550296" cy="4525963"/>
          </a:xfrm>
          <a:ln w="28575">
            <a:solidFill>
              <a:schemeClr val="accent3">
                <a:lumMod val="50000"/>
              </a:schemeClr>
            </a:solidFill>
            <a:prstDash val="sysDash"/>
          </a:ln>
        </p:spPr>
        <p:txBody>
          <a:bodyPr/>
          <a:lstStyle/>
          <a:p>
            <a:pPr>
              <a:lnSpc>
                <a:spcPct val="200000"/>
              </a:lnSpc>
            </a:pPr>
            <a:r>
              <a:rPr lang="zh-CN" altLang="en-US" b="1" dirty="0" smtClean="0">
                <a:latin typeface="黑体" panose="02010609060101010101" pitchFamily="49" charset="-122"/>
                <a:ea typeface="黑体" panose="02010609060101010101" pitchFamily="49" charset="-122"/>
              </a:rPr>
              <a:t>基本信息</a:t>
            </a:r>
            <a:endParaRPr lang="en-US" altLang="zh-CN" b="1" dirty="0" smtClean="0">
              <a:latin typeface="黑体" panose="02010609060101010101" pitchFamily="49" charset="-122"/>
              <a:ea typeface="黑体" panose="02010609060101010101" pitchFamily="49" charset="-122"/>
            </a:endParaRPr>
          </a:p>
          <a:p>
            <a:pPr>
              <a:lnSpc>
                <a:spcPct val="200000"/>
              </a:lnSpc>
            </a:pPr>
            <a:r>
              <a:rPr lang="zh-CN" altLang="en-US" b="1" dirty="0" smtClean="0">
                <a:latin typeface="黑体" panose="02010609060101010101" pitchFamily="49" charset="-122"/>
                <a:ea typeface="黑体" panose="02010609060101010101" pitchFamily="49" charset="-122"/>
              </a:rPr>
              <a:t>具体工作职责</a:t>
            </a:r>
            <a:endParaRPr lang="en-US" altLang="zh-CN" b="1" dirty="0" smtClean="0">
              <a:latin typeface="黑体" panose="02010609060101010101" pitchFamily="49" charset="-122"/>
              <a:ea typeface="黑体" panose="02010609060101010101" pitchFamily="49" charset="-122"/>
            </a:endParaRPr>
          </a:p>
          <a:p>
            <a:pPr>
              <a:lnSpc>
                <a:spcPct val="200000"/>
              </a:lnSpc>
            </a:pPr>
            <a:r>
              <a:rPr lang="zh-CN" altLang="en-US" b="1" dirty="0" smtClean="0">
                <a:latin typeface="黑体" panose="02010609060101010101" pitchFamily="49" charset="-122"/>
                <a:ea typeface="黑体" panose="02010609060101010101" pitchFamily="49" charset="-122"/>
              </a:rPr>
              <a:t>任职资格要求</a:t>
            </a:r>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10606441" y="4703608"/>
            <a:ext cx="1621424" cy="215439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黑体" panose="02010609060101010101" pitchFamily="49" charset="-122"/>
                <a:ea typeface="黑体" panose="02010609060101010101" pitchFamily="49" charset="-122"/>
              </a:rPr>
              <a:t>第</a:t>
            </a:r>
            <a:r>
              <a:rPr lang="en-US" altLang="zh-CN" b="1" dirty="0">
                <a:latin typeface="黑体" panose="02010609060101010101" pitchFamily="49" charset="-122"/>
                <a:ea typeface="黑体" panose="02010609060101010101" pitchFamily="49" charset="-122"/>
              </a:rPr>
              <a:t>4</a:t>
            </a:r>
            <a:r>
              <a:rPr lang="zh-CN" altLang="en-US" b="1" dirty="0">
                <a:latin typeface="黑体" panose="02010609060101010101" pitchFamily="49" charset="-122"/>
                <a:ea typeface="黑体" panose="02010609060101010101" pitchFamily="49" charset="-122"/>
              </a:rPr>
              <a:t>章 业务调研及报告编写</a:t>
            </a:r>
          </a:p>
        </p:txBody>
      </p:sp>
      <p:sp>
        <p:nvSpPr>
          <p:cNvPr id="3" name="内容占位符 2"/>
          <p:cNvSpPr>
            <a:spLocks noGrp="1"/>
          </p:cNvSpPr>
          <p:nvPr>
            <p:ph idx="1"/>
          </p:nvPr>
        </p:nvSpPr>
        <p:spPr>
          <a:xfrm>
            <a:off x="3215680" y="1772816"/>
            <a:ext cx="6062464" cy="4525963"/>
          </a:xfrm>
          <a:ln w="38100">
            <a:solidFill>
              <a:schemeClr val="accent3">
                <a:lumMod val="50000"/>
              </a:schemeClr>
            </a:solidFill>
            <a:prstDash val="dashDot"/>
          </a:ln>
        </p:spPr>
        <p:txBody>
          <a:bodyPr/>
          <a:lstStyle/>
          <a:p>
            <a:pPr>
              <a:lnSpc>
                <a:spcPct val="150000"/>
              </a:lnSpc>
            </a:pPr>
            <a:r>
              <a:rPr lang="zh-CN" altLang="en-US" dirty="0">
                <a:latin typeface="黑体" panose="02010609060101010101" pitchFamily="49" charset="-122"/>
                <a:ea typeface="黑体" panose="02010609060101010101" pitchFamily="49" charset="-122"/>
              </a:rPr>
              <a:t>关于业务调研的讨论</a:t>
            </a:r>
            <a:endParaRPr lang="en-US" altLang="zh-CN" dirty="0">
              <a:latin typeface="黑体" panose="02010609060101010101" pitchFamily="49" charset="-122"/>
              <a:ea typeface="黑体" panose="02010609060101010101" pitchFamily="49" charset="-122"/>
            </a:endParaRPr>
          </a:p>
          <a:p>
            <a:pPr>
              <a:lnSpc>
                <a:spcPct val="150000"/>
              </a:lnSpc>
            </a:pPr>
            <a:r>
              <a:rPr lang="zh-CN" altLang="en-US" dirty="0">
                <a:latin typeface="黑体" panose="02010609060101010101" pitchFamily="49" charset="-122"/>
                <a:ea typeface="黑体" panose="02010609060101010101" pitchFamily="49" charset="-122"/>
              </a:rPr>
              <a:t>主要调研方式</a:t>
            </a:r>
            <a:endParaRPr lang="en-US" altLang="zh-CN" dirty="0">
              <a:latin typeface="黑体" panose="02010609060101010101" pitchFamily="49" charset="-122"/>
              <a:ea typeface="黑体" panose="02010609060101010101" pitchFamily="49" charset="-122"/>
            </a:endParaRPr>
          </a:p>
          <a:p>
            <a:pPr>
              <a:lnSpc>
                <a:spcPct val="150000"/>
              </a:lnSpc>
            </a:pPr>
            <a:r>
              <a:rPr lang="zh-CN" altLang="en-US" dirty="0">
                <a:latin typeface="黑体" panose="02010609060101010101" pitchFamily="49" charset="-122"/>
                <a:ea typeface="黑体" panose="02010609060101010101" pitchFamily="49" charset="-122"/>
              </a:rPr>
              <a:t>整理调研报告静态结构</a:t>
            </a:r>
            <a:endParaRPr lang="en-US" altLang="zh-CN" dirty="0">
              <a:latin typeface="黑体" panose="02010609060101010101" pitchFamily="49" charset="-122"/>
              <a:ea typeface="黑体" panose="02010609060101010101" pitchFamily="49" charset="-122"/>
            </a:endParaRPr>
          </a:p>
          <a:p>
            <a:pPr>
              <a:lnSpc>
                <a:spcPct val="150000"/>
              </a:lnSpc>
            </a:pPr>
            <a:r>
              <a:rPr lang="zh-CN" altLang="en-US" dirty="0">
                <a:latin typeface="黑体" panose="02010609060101010101" pitchFamily="49" charset="-122"/>
                <a:ea typeface="黑体" panose="02010609060101010101" pitchFamily="49" charset="-122"/>
              </a:rPr>
              <a:t>整理调研报告动态结构</a:t>
            </a:r>
            <a:endParaRPr lang="en-US" altLang="zh-CN" dirty="0">
              <a:latin typeface="黑体" panose="02010609060101010101" pitchFamily="49" charset="-122"/>
              <a:ea typeface="黑体" panose="02010609060101010101" pitchFamily="49" charset="-122"/>
            </a:endParaRPr>
          </a:p>
          <a:p>
            <a:pPr>
              <a:lnSpc>
                <a:spcPct val="150000"/>
              </a:lnSpc>
            </a:pPr>
            <a:r>
              <a:rPr lang="zh-CN" altLang="en-US" dirty="0">
                <a:latin typeface="黑体" panose="02010609060101010101" pitchFamily="49" charset="-122"/>
                <a:ea typeface="黑体" panose="02010609060101010101" pitchFamily="49" charset="-122"/>
              </a:rPr>
              <a:t>非业务调研</a:t>
            </a:r>
          </a:p>
        </p:txBody>
      </p:sp>
      <p:pic>
        <p:nvPicPr>
          <p:cNvPr id="4" name="图片 3"/>
          <p:cNvPicPr>
            <a:picLocks noChangeAspect="1"/>
          </p:cNvPicPr>
          <p:nvPr/>
        </p:nvPicPr>
        <p:blipFill>
          <a:blip r:embed="rId2"/>
          <a:stretch>
            <a:fillRect/>
          </a:stretch>
        </p:blipFill>
        <p:spPr>
          <a:xfrm>
            <a:off x="9984432" y="5157192"/>
            <a:ext cx="2057415" cy="1614499"/>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5360" y="476672"/>
            <a:ext cx="10972800" cy="1143000"/>
          </a:xfrm>
        </p:spPr>
        <p:txBody>
          <a:bodyPr>
            <a:normAutofit/>
          </a:bodyPr>
          <a:lstStyle/>
          <a:p>
            <a:r>
              <a:rPr lang="zh-CN" altLang="en-US" b="1" dirty="0">
                <a:latin typeface="黑体" panose="02010609060101010101" pitchFamily="49" charset="-122"/>
                <a:ea typeface="黑体" panose="02010609060101010101" pitchFamily="49" charset="-122"/>
              </a:rPr>
              <a:t>基本</a:t>
            </a:r>
            <a:r>
              <a:rPr lang="zh-CN" altLang="en-US" b="1" dirty="0" smtClean="0">
                <a:latin typeface="黑体" panose="02010609060101010101" pitchFamily="49" charset="-122"/>
                <a:ea typeface="黑体" panose="02010609060101010101" pitchFamily="49" charset="-122"/>
              </a:rPr>
              <a:t>信息</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386670278"/>
              </p:ext>
            </p:extLst>
          </p:nvPr>
        </p:nvGraphicFramePr>
        <p:xfrm>
          <a:off x="609600" y="2060848"/>
          <a:ext cx="10972800" cy="1645920"/>
        </p:xfrm>
        <a:graphic>
          <a:graphicData uri="http://schemas.openxmlformats.org/drawingml/2006/table">
            <a:tbl>
              <a:tblPr firstRow="1" bandRow="1">
                <a:tableStyleId>{5940675A-B579-460E-94D1-54222C63F5DA}</a:tableStyleId>
              </a:tblPr>
              <a:tblGrid>
                <a:gridCol w="1828800">
                  <a:extLst>
                    <a:ext uri="{9D8B030D-6E8A-4147-A177-3AD203B41FA5}">
                      <a16:colId xmlns:a16="http://schemas.microsoft.com/office/drawing/2014/main" val="158743244"/>
                    </a:ext>
                  </a:extLst>
                </a:gridCol>
                <a:gridCol w="1828800">
                  <a:extLst>
                    <a:ext uri="{9D8B030D-6E8A-4147-A177-3AD203B41FA5}">
                      <a16:colId xmlns:a16="http://schemas.microsoft.com/office/drawing/2014/main" val="4284721274"/>
                    </a:ext>
                  </a:extLst>
                </a:gridCol>
                <a:gridCol w="1828800">
                  <a:extLst>
                    <a:ext uri="{9D8B030D-6E8A-4147-A177-3AD203B41FA5}">
                      <a16:colId xmlns:a16="http://schemas.microsoft.com/office/drawing/2014/main" val="1185731847"/>
                    </a:ext>
                  </a:extLst>
                </a:gridCol>
                <a:gridCol w="1828800">
                  <a:extLst>
                    <a:ext uri="{9D8B030D-6E8A-4147-A177-3AD203B41FA5}">
                      <a16:colId xmlns:a16="http://schemas.microsoft.com/office/drawing/2014/main" val="723131201"/>
                    </a:ext>
                  </a:extLst>
                </a:gridCol>
                <a:gridCol w="1483568">
                  <a:extLst>
                    <a:ext uri="{9D8B030D-6E8A-4147-A177-3AD203B41FA5}">
                      <a16:colId xmlns:a16="http://schemas.microsoft.com/office/drawing/2014/main" val="600567786"/>
                    </a:ext>
                  </a:extLst>
                </a:gridCol>
                <a:gridCol w="2174032">
                  <a:extLst>
                    <a:ext uri="{9D8B030D-6E8A-4147-A177-3AD203B41FA5}">
                      <a16:colId xmlns:a16="http://schemas.microsoft.com/office/drawing/2014/main" val="1982797108"/>
                    </a:ext>
                  </a:extLst>
                </a:gridCol>
              </a:tblGrid>
              <a:tr h="370840">
                <a:tc>
                  <a:txBody>
                    <a:bodyPr/>
                    <a:lstStyle/>
                    <a:p>
                      <a:r>
                        <a:rPr lang="zh-CN" altLang="en-US" sz="2400" dirty="0" smtClean="0"/>
                        <a:t>职位编号</a:t>
                      </a:r>
                      <a:endParaRPr lang="zh-CN" altLang="en-US" sz="2400" dirty="0"/>
                    </a:p>
                  </a:txBody>
                  <a:tcPr>
                    <a:solidFill>
                      <a:schemeClr val="accent4">
                        <a:lumMod val="20000"/>
                        <a:lumOff val="80000"/>
                      </a:schemeClr>
                    </a:solidFill>
                  </a:tcPr>
                </a:tc>
                <a:tc>
                  <a:txBody>
                    <a:bodyPr/>
                    <a:lstStyle/>
                    <a:p>
                      <a:r>
                        <a:rPr lang="zh-CN" altLang="en-US" sz="2400" dirty="0" smtClean="0"/>
                        <a:t>单位人事编号</a:t>
                      </a:r>
                      <a:endParaRPr lang="zh-CN" altLang="en-US" sz="2400" dirty="0"/>
                    </a:p>
                  </a:txBody>
                  <a:tcPr/>
                </a:tc>
                <a:tc>
                  <a:txBody>
                    <a:bodyPr/>
                    <a:lstStyle/>
                    <a:p>
                      <a:r>
                        <a:rPr lang="zh-CN" altLang="en-US" sz="2400" dirty="0" smtClean="0"/>
                        <a:t>职位名称</a:t>
                      </a:r>
                      <a:endParaRPr lang="zh-CN" altLang="en-US" sz="2400" dirty="0"/>
                    </a:p>
                  </a:txBody>
                  <a:tcPr>
                    <a:solidFill>
                      <a:schemeClr val="accent4">
                        <a:lumMod val="20000"/>
                        <a:lumOff val="80000"/>
                      </a:schemeClr>
                    </a:solidFill>
                  </a:tcPr>
                </a:tc>
                <a:tc>
                  <a:txBody>
                    <a:bodyPr/>
                    <a:lstStyle/>
                    <a:p>
                      <a:r>
                        <a:rPr lang="zh-CN" altLang="en-US" sz="2400" dirty="0" smtClean="0"/>
                        <a:t>组织结构图对应</a:t>
                      </a:r>
                      <a:endParaRPr lang="zh-CN" altLang="en-US" sz="2400" dirty="0"/>
                    </a:p>
                  </a:txBody>
                  <a:tcPr/>
                </a:tc>
                <a:tc>
                  <a:txBody>
                    <a:bodyPr/>
                    <a:lstStyle/>
                    <a:p>
                      <a:r>
                        <a:rPr lang="zh-CN" altLang="en-US" sz="2400" dirty="0" smtClean="0"/>
                        <a:t>所属部门</a:t>
                      </a:r>
                      <a:endParaRPr lang="zh-CN" altLang="en-US" sz="2400" dirty="0"/>
                    </a:p>
                  </a:txBody>
                  <a:tcPr>
                    <a:solidFill>
                      <a:schemeClr val="accent4">
                        <a:lumMod val="20000"/>
                        <a:lumOff val="80000"/>
                      </a:schemeClr>
                    </a:solidFill>
                  </a:tcPr>
                </a:tc>
                <a:tc>
                  <a:txBody>
                    <a:bodyPr/>
                    <a:lstStyle/>
                    <a:p>
                      <a:r>
                        <a:rPr lang="zh-CN" altLang="en-US" sz="2400" dirty="0" smtClean="0"/>
                        <a:t>组织结构对应部门</a:t>
                      </a:r>
                      <a:endParaRPr lang="zh-CN" altLang="en-US" sz="2400" dirty="0"/>
                    </a:p>
                  </a:txBody>
                  <a:tcPr/>
                </a:tc>
                <a:extLst>
                  <a:ext uri="{0D108BD9-81ED-4DB2-BD59-A6C34878D82A}">
                    <a16:rowId xmlns:a16="http://schemas.microsoft.com/office/drawing/2014/main" val="258838925"/>
                  </a:ext>
                </a:extLst>
              </a:tr>
              <a:tr h="370840">
                <a:tc>
                  <a:txBody>
                    <a:bodyPr/>
                    <a:lstStyle/>
                    <a:p>
                      <a:r>
                        <a:rPr lang="zh-CN" altLang="en-US" sz="2400" dirty="0" smtClean="0"/>
                        <a:t>职位类型</a:t>
                      </a:r>
                      <a:endParaRPr lang="zh-CN" altLang="en-US" sz="2400" dirty="0"/>
                    </a:p>
                  </a:txBody>
                  <a:tcPr>
                    <a:solidFill>
                      <a:schemeClr val="accent4">
                        <a:lumMod val="20000"/>
                        <a:lumOff val="80000"/>
                      </a:schemeClr>
                    </a:solidFill>
                  </a:tcPr>
                </a:tc>
                <a:tc>
                  <a:txBody>
                    <a:bodyPr/>
                    <a:lstStyle/>
                    <a:p>
                      <a:r>
                        <a:rPr lang="zh-CN" altLang="en-US" sz="2400" dirty="0" smtClean="0"/>
                        <a:t>人事编写</a:t>
                      </a:r>
                      <a:endParaRPr lang="zh-CN" altLang="en-US" sz="2400" dirty="0"/>
                    </a:p>
                  </a:txBody>
                  <a:tcPr/>
                </a:tc>
                <a:tc>
                  <a:txBody>
                    <a:bodyPr/>
                    <a:lstStyle/>
                    <a:p>
                      <a:r>
                        <a:rPr lang="zh-CN" altLang="en-US" sz="2400" dirty="0" smtClean="0"/>
                        <a:t>上级职位</a:t>
                      </a:r>
                      <a:endParaRPr lang="zh-CN" altLang="en-US" sz="2400" dirty="0"/>
                    </a:p>
                  </a:txBody>
                  <a:tcPr>
                    <a:solidFill>
                      <a:schemeClr val="accent4">
                        <a:lumMod val="20000"/>
                        <a:lumOff val="80000"/>
                      </a:schemeClr>
                    </a:solidFill>
                  </a:tcPr>
                </a:tc>
                <a:tc>
                  <a:txBody>
                    <a:bodyPr/>
                    <a:lstStyle/>
                    <a:p>
                      <a:r>
                        <a:rPr lang="zh-CN" altLang="en-US" sz="2400" dirty="0" smtClean="0"/>
                        <a:t>根据人事部门提供填写</a:t>
                      </a:r>
                      <a:endParaRPr lang="zh-CN" altLang="en-US" sz="2400" dirty="0"/>
                    </a:p>
                  </a:txBody>
                  <a:tcPr/>
                </a:tc>
                <a:tc>
                  <a:txBody>
                    <a:bodyPr/>
                    <a:lstStyle/>
                    <a:p>
                      <a:r>
                        <a:rPr lang="zh-CN" altLang="en-US" sz="2400" dirty="0" smtClean="0"/>
                        <a:t>编制日期</a:t>
                      </a:r>
                      <a:endParaRPr lang="zh-CN" altLang="en-US" sz="2400" dirty="0"/>
                    </a:p>
                  </a:txBody>
                  <a:tcPr>
                    <a:solidFill>
                      <a:schemeClr val="accent4">
                        <a:lumMod val="20000"/>
                        <a:lumOff val="80000"/>
                      </a:schemeClr>
                    </a:solidFill>
                  </a:tcPr>
                </a:tc>
                <a:tc>
                  <a:txBody>
                    <a:bodyPr/>
                    <a:lstStyle/>
                    <a:p>
                      <a:endParaRPr lang="zh-CN" altLang="en-US" sz="2400" dirty="0"/>
                    </a:p>
                  </a:txBody>
                  <a:tcPr/>
                </a:tc>
                <a:extLst>
                  <a:ext uri="{0D108BD9-81ED-4DB2-BD59-A6C34878D82A}">
                    <a16:rowId xmlns:a16="http://schemas.microsoft.com/office/drawing/2014/main" val="3934632751"/>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latin typeface="黑体" panose="02010609060101010101" pitchFamily="49" charset="-122"/>
                <a:ea typeface="黑体" panose="02010609060101010101" pitchFamily="49" charset="-122"/>
              </a:rPr>
              <a:t>具体工作</a:t>
            </a:r>
            <a:r>
              <a:rPr lang="zh-CN" altLang="en-US" b="1" dirty="0" smtClean="0">
                <a:latin typeface="黑体" panose="02010609060101010101" pitchFamily="49" charset="-122"/>
                <a:ea typeface="黑体" panose="02010609060101010101" pitchFamily="49" charset="-122"/>
              </a:rPr>
              <a:t>职责</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317949023"/>
              </p:ext>
            </p:extLst>
          </p:nvPr>
        </p:nvGraphicFramePr>
        <p:xfrm>
          <a:off x="634641" y="1196752"/>
          <a:ext cx="10972800" cy="5425440"/>
        </p:xfrm>
        <a:graphic>
          <a:graphicData uri="http://schemas.openxmlformats.org/drawingml/2006/table">
            <a:tbl>
              <a:tblPr firstRow="1" bandRow="1">
                <a:tableStyleId>{5940675A-B579-460E-94D1-54222C63F5DA}</a:tableStyleId>
              </a:tblPr>
              <a:tblGrid>
                <a:gridCol w="792088">
                  <a:extLst>
                    <a:ext uri="{9D8B030D-6E8A-4147-A177-3AD203B41FA5}">
                      <a16:colId xmlns:a16="http://schemas.microsoft.com/office/drawing/2014/main" val="2573540127"/>
                    </a:ext>
                  </a:extLst>
                </a:gridCol>
                <a:gridCol w="1512168">
                  <a:extLst>
                    <a:ext uri="{9D8B030D-6E8A-4147-A177-3AD203B41FA5}">
                      <a16:colId xmlns:a16="http://schemas.microsoft.com/office/drawing/2014/main" val="946314356"/>
                    </a:ext>
                  </a:extLst>
                </a:gridCol>
                <a:gridCol w="1584176">
                  <a:extLst>
                    <a:ext uri="{9D8B030D-6E8A-4147-A177-3AD203B41FA5}">
                      <a16:colId xmlns:a16="http://schemas.microsoft.com/office/drawing/2014/main" val="1871638979"/>
                    </a:ext>
                  </a:extLst>
                </a:gridCol>
                <a:gridCol w="4046240">
                  <a:extLst>
                    <a:ext uri="{9D8B030D-6E8A-4147-A177-3AD203B41FA5}">
                      <a16:colId xmlns:a16="http://schemas.microsoft.com/office/drawing/2014/main" val="3610967977"/>
                    </a:ext>
                  </a:extLst>
                </a:gridCol>
                <a:gridCol w="1209328">
                  <a:extLst>
                    <a:ext uri="{9D8B030D-6E8A-4147-A177-3AD203B41FA5}">
                      <a16:colId xmlns:a16="http://schemas.microsoft.com/office/drawing/2014/main" val="2235853921"/>
                    </a:ext>
                  </a:extLst>
                </a:gridCol>
                <a:gridCol w="1828800">
                  <a:extLst>
                    <a:ext uri="{9D8B030D-6E8A-4147-A177-3AD203B41FA5}">
                      <a16:colId xmlns:a16="http://schemas.microsoft.com/office/drawing/2014/main" val="2524726479"/>
                    </a:ext>
                  </a:extLst>
                </a:gridCol>
              </a:tblGrid>
              <a:tr h="270232">
                <a:tc>
                  <a:txBody>
                    <a:bodyPr/>
                    <a:lstStyle/>
                    <a:p>
                      <a:r>
                        <a:rPr lang="zh-CN" altLang="en-US" dirty="0" smtClean="0"/>
                        <a:t>序号</a:t>
                      </a:r>
                      <a:endParaRPr lang="zh-CN" altLang="en-US" dirty="0"/>
                    </a:p>
                  </a:txBody>
                  <a:tcPr>
                    <a:solidFill>
                      <a:schemeClr val="accent4">
                        <a:lumMod val="20000"/>
                        <a:lumOff val="80000"/>
                      </a:schemeClr>
                    </a:solidFill>
                  </a:tcPr>
                </a:tc>
                <a:tc gridSpan="3">
                  <a:txBody>
                    <a:bodyPr/>
                    <a:lstStyle/>
                    <a:p>
                      <a:r>
                        <a:rPr lang="zh-CN" altLang="en-US" dirty="0" smtClean="0"/>
                        <a:t>工作职责（按重要程度排序）</a:t>
                      </a:r>
                      <a:endParaRPr lang="zh-CN" altLang="en-US" dirty="0"/>
                    </a:p>
                  </a:txBody>
                  <a:tcPr>
                    <a:solidFill>
                      <a:schemeClr val="accent4">
                        <a:lumMod val="20000"/>
                        <a:lumOff val="80000"/>
                      </a:schemeClr>
                    </a:solidFill>
                  </a:tcPr>
                </a:tc>
                <a:tc hMerge="1">
                  <a:txBody>
                    <a:bodyPr/>
                    <a:lstStyle/>
                    <a:p>
                      <a:endParaRPr lang="zh-CN" altLang="en-US" dirty="0"/>
                    </a:p>
                  </a:txBody>
                  <a:tcPr/>
                </a:tc>
                <a:tc hMerge="1">
                  <a:txBody>
                    <a:bodyPr/>
                    <a:lstStyle/>
                    <a:p>
                      <a:endParaRPr lang="zh-CN" altLang="en-US" dirty="0"/>
                    </a:p>
                  </a:txBody>
                  <a:tcPr/>
                </a:tc>
                <a:tc>
                  <a:txBody>
                    <a:bodyPr/>
                    <a:lstStyle/>
                    <a:p>
                      <a:r>
                        <a:rPr lang="zh-CN" altLang="en-US" dirty="0" smtClean="0"/>
                        <a:t>时间比例（</a:t>
                      </a:r>
                      <a:r>
                        <a:rPr lang="en-US" altLang="zh-CN" dirty="0" smtClean="0"/>
                        <a:t>%</a:t>
                      </a:r>
                      <a:r>
                        <a:rPr lang="zh-CN" altLang="en-US" dirty="0" smtClean="0"/>
                        <a:t>）</a:t>
                      </a:r>
                      <a:endParaRPr lang="zh-CN" altLang="en-US" dirty="0"/>
                    </a:p>
                  </a:txBody>
                  <a:tcPr>
                    <a:solidFill>
                      <a:schemeClr val="accent4">
                        <a:lumMod val="20000"/>
                        <a:lumOff val="80000"/>
                      </a:schemeClr>
                    </a:solidFill>
                  </a:tcPr>
                </a:tc>
                <a:tc>
                  <a:txBody>
                    <a:bodyPr/>
                    <a:lstStyle/>
                    <a:p>
                      <a:r>
                        <a:rPr lang="zh-CN" altLang="en-US" dirty="0" smtClean="0"/>
                        <a:t>关键的绩效指标</a:t>
                      </a:r>
                      <a:endParaRPr lang="zh-CN" altLang="en-US" dirty="0"/>
                    </a:p>
                  </a:txBody>
                  <a:tcPr>
                    <a:solidFill>
                      <a:schemeClr val="accent4">
                        <a:lumMod val="20000"/>
                        <a:lumOff val="80000"/>
                      </a:schemeClr>
                    </a:solidFill>
                  </a:tcPr>
                </a:tc>
                <a:extLst>
                  <a:ext uri="{0D108BD9-81ED-4DB2-BD59-A6C34878D82A}">
                    <a16:rowId xmlns:a16="http://schemas.microsoft.com/office/drawing/2014/main" val="3091959466"/>
                  </a:ext>
                </a:extLst>
              </a:tr>
              <a:tr h="370840">
                <a:tc>
                  <a:txBody>
                    <a:bodyPr/>
                    <a:lstStyle/>
                    <a:p>
                      <a:r>
                        <a:rPr lang="en-US" altLang="zh-CN" dirty="0" smtClean="0"/>
                        <a:t>1</a:t>
                      </a:r>
                      <a:endParaRPr lang="zh-CN" altLang="en-US" dirty="0"/>
                    </a:p>
                  </a:txBody>
                  <a:tcPr>
                    <a:solidFill>
                      <a:schemeClr val="accent4">
                        <a:lumMod val="20000"/>
                        <a:lumOff val="80000"/>
                      </a:schemeClr>
                    </a:solidFill>
                  </a:tcPr>
                </a:tc>
                <a:tc gridSpan="3">
                  <a:txBody>
                    <a:bodyPr/>
                    <a:lstStyle/>
                    <a:p>
                      <a:r>
                        <a:rPr lang="zh-CN" altLang="en-US" dirty="0" smtClean="0"/>
                        <a:t>工作职责详细描述</a:t>
                      </a:r>
                      <a:endParaRPr lang="zh-CN" altLang="en-US" dirty="0"/>
                    </a:p>
                  </a:txBody>
                  <a:tcPr>
                    <a:solidFill>
                      <a:schemeClr val="accent4">
                        <a:lumMod val="20000"/>
                        <a:lumOff val="80000"/>
                      </a:schemeClr>
                    </a:solidFill>
                  </a:tcPr>
                </a:tc>
                <a:tc hMerge="1">
                  <a:txBody>
                    <a:bodyPr/>
                    <a:lstStyle/>
                    <a:p>
                      <a:endParaRPr lang="zh-CN" altLang="en-US" dirty="0"/>
                    </a:p>
                  </a:txBody>
                  <a:tcPr/>
                </a:tc>
                <a:tc hMerge="1">
                  <a:txBody>
                    <a:bodyPr/>
                    <a:lstStyle/>
                    <a:p>
                      <a:endParaRPr lang="zh-CN" altLang="en-US" dirty="0"/>
                    </a:p>
                  </a:txBody>
                  <a:tcPr/>
                </a:tc>
                <a:tc>
                  <a:txBody>
                    <a:bodyPr/>
                    <a:lstStyle/>
                    <a:p>
                      <a:r>
                        <a:rPr lang="zh-CN" altLang="en-US" dirty="0" smtClean="0"/>
                        <a:t>实际比例</a:t>
                      </a:r>
                      <a:endParaRPr lang="zh-CN" altLang="en-US" dirty="0"/>
                    </a:p>
                  </a:txBody>
                  <a:tcPr>
                    <a:solidFill>
                      <a:schemeClr val="accent4">
                        <a:lumMod val="20000"/>
                        <a:lumOff val="80000"/>
                      </a:schemeClr>
                    </a:solidFill>
                  </a:tcPr>
                </a:tc>
                <a:tc>
                  <a:txBody>
                    <a:bodyPr/>
                    <a:lstStyle/>
                    <a:p>
                      <a:r>
                        <a:rPr lang="zh-CN" altLang="en-US" dirty="0" smtClean="0"/>
                        <a:t>占考核指标比重</a:t>
                      </a:r>
                      <a:endParaRPr lang="zh-CN" altLang="en-US" dirty="0"/>
                    </a:p>
                  </a:txBody>
                  <a:tcPr>
                    <a:solidFill>
                      <a:schemeClr val="accent4">
                        <a:lumMod val="20000"/>
                        <a:lumOff val="80000"/>
                      </a:schemeClr>
                    </a:solidFill>
                  </a:tcPr>
                </a:tc>
                <a:extLst>
                  <a:ext uri="{0D108BD9-81ED-4DB2-BD59-A6C34878D82A}">
                    <a16:rowId xmlns:a16="http://schemas.microsoft.com/office/drawing/2014/main" val="1950068478"/>
                  </a:ext>
                </a:extLst>
              </a:tr>
              <a:tr h="370840">
                <a:tc>
                  <a:txBody>
                    <a:bodyPr/>
                    <a:lstStyle/>
                    <a:p>
                      <a:r>
                        <a:rPr lang="en-US" altLang="zh-CN" dirty="0" smtClean="0"/>
                        <a:t>2</a:t>
                      </a:r>
                      <a:endParaRPr lang="zh-CN" altLang="en-US" dirty="0"/>
                    </a:p>
                  </a:txBody>
                  <a:tcPr>
                    <a:solidFill>
                      <a:schemeClr val="accent4">
                        <a:lumMod val="20000"/>
                        <a:lumOff val="80000"/>
                      </a:schemeClr>
                    </a:solidFill>
                  </a:tcPr>
                </a:tc>
                <a:tc gridSpan="3">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4276787938"/>
                  </a:ext>
                </a:extLst>
              </a:tr>
              <a:tr h="370840">
                <a:tc rowSpan="3">
                  <a:txBody>
                    <a:bodyPr/>
                    <a:lstStyle/>
                    <a:p>
                      <a:r>
                        <a:rPr lang="zh-CN" altLang="en-US" dirty="0" smtClean="0"/>
                        <a:t>内部工作接口</a:t>
                      </a:r>
                      <a:endParaRPr lang="zh-CN" altLang="en-US" dirty="0"/>
                    </a:p>
                  </a:txBody>
                  <a:tcPr>
                    <a:solidFill>
                      <a:schemeClr val="accent4">
                        <a:lumMod val="20000"/>
                        <a:lumOff val="80000"/>
                      </a:schemeClr>
                    </a:solidFill>
                  </a:tcPr>
                </a:tc>
                <a:tc>
                  <a:txBody>
                    <a:bodyPr/>
                    <a:lstStyle/>
                    <a:p>
                      <a:r>
                        <a:rPr lang="zh-CN" altLang="en-US" dirty="0" smtClean="0"/>
                        <a:t>交往对象</a:t>
                      </a:r>
                      <a:endParaRPr lang="zh-CN" altLang="en-US" dirty="0"/>
                    </a:p>
                  </a:txBody>
                  <a:tcPr>
                    <a:solidFill>
                      <a:schemeClr val="accent4">
                        <a:lumMod val="20000"/>
                        <a:lumOff val="80000"/>
                      </a:schemeClr>
                    </a:solidFill>
                  </a:tcPr>
                </a:tc>
                <a:tc>
                  <a:txBody>
                    <a:bodyPr/>
                    <a:lstStyle/>
                    <a:p>
                      <a:r>
                        <a:rPr lang="zh-CN" altLang="en-US" dirty="0" smtClean="0"/>
                        <a:t>工作内容</a:t>
                      </a:r>
                      <a:endParaRPr lang="zh-CN" altLang="en-US" dirty="0"/>
                    </a:p>
                  </a:txBody>
                  <a:tcPr>
                    <a:solidFill>
                      <a:schemeClr val="accent4">
                        <a:lumMod val="20000"/>
                        <a:lumOff val="80000"/>
                      </a:schemeClr>
                    </a:solidFill>
                  </a:tcPr>
                </a:tc>
                <a:tc>
                  <a:txBody>
                    <a:bodyPr/>
                    <a:lstStyle/>
                    <a:p>
                      <a:r>
                        <a:rPr lang="zh-CN" altLang="en-US" dirty="0" smtClean="0"/>
                        <a:t>性质（通知、收集信息、维持人际关系、提供咨询、谈判、业务计算）</a:t>
                      </a:r>
                      <a:endParaRPr lang="zh-CN" altLang="en-US" dirty="0"/>
                    </a:p>
                  </a:txBody>
                  <a:tcPr>
                    <a:solidFill>
                      <a:schemeClr val="accent4">
                        <a:lumMod val="20000"/>
                        <a:lumOff val="80000"/>
                      </a:schemeClr>
                    </a:solidFill>
                  </a:tcPr>
                </a:tc>
                <a:tc gridSpan="2">
                  <a:txBody>
                    <a:bodyPr/>
                    <a:lstStyle/>
                    <a:p>
                      <a:r>
                        <a:rPr lang="zh-CN" altLang="en-US" dirty="0" smtClean="0"/>
                        <a:t>频率（天</a:t>
                      </a:r>
                      <a:r>
                        <a:rPr lang="en-US" altLang="zh-CN" dirty="0" smtClean="0"/>
                        <a:t>/</a:t>
                      </a:r>
                      <a:r>
                        <a:rPr lang="zh-CN" altLang="en-US" dirty="0" smtClean="0"/>
                        <a:t>周</a:t>
                      </a:r>
                      <a:r>
                        <a:rPr lang="en-US" altLang="zh-CN" dirty="0" smtClean="0"/>
                        <a:t>/</a:t>
                      </a:r>
                      <a:r>
                        <a:rPr lang="zh-CN" altLang="en-US" dirty="0" smtClean="0"/>
                        <a:t>月</a:t>
                      </a:r>
                      <a:r>
                        <a:rPr lang="en-US" altLang="zh-CN" dirty="0" smtClean="0"/>
                        <a:t>/</a:t>
                      </a:r>
                      <a:r>
                        <a:rPr lang="zh-CN" altLang="en-US" dirty="0" smtClean="0"/>
                        <a:t>季</a:t>
                      </a:r>
                      <a:r>
                        <a:rPr lang="en-US" altLang="zh-CN" dirty="0" smtClean="0"/>
                        <a:t>/</a:t>
                      </a:r>
                      <a:r>
                        <a:rPr lang="zh-CN" altLang="en-US" dirty="0" smtClean="0"/>
                        <a:t>年）</a:t>
                      </a:r>
                      <a:endParaRPr lang="zh-CN" altLang="en-US" dirty="0"/>
                    </a:p>
                  </a:txBody>
                  <a:tcPr>
                    <a:solidFill>
                      <a:schemeClr val="accent4">
                        <a:lumMod val="20000"/>
                        <a:lumOff val="80000"/>
                      </a:schemeClr>
                    </a:solidFill>
                  </a:tcPr>
                </a:tc>
                <a:tc hMerge="1">
                  <a:txBody>
                    <a:bodyPr/>
                    <a:lstStyle/>
                    <a:p>
                      <a:endParaRPr lang="zh-CN" altLang="en-US" dirty="0"/>
                    </a:p>
                  </a:txBody>
                  <a:tcPr/>
                </a:tc>
                <a:extLst>
                  <a:ext uri="{0D108BD9-81ED-4DB2-BD59-A6C34878D82A}">
                    <a16:rowId xmlns:a16="http://schemas.microsoft.com/office/drawing/2014/main" val="2488528744"/>
                  </a:ext>
                </a:extLst>
              </a:tr>
              <a:tr h="370840">
                <a:tc vMerge="1">
                  <a:txBody>
                    <a:bodyPr/>
                    <a:lstStyle/>
                    <a:p>
                      <a:endParaRPr lang="zh-CN" altLang="en-US" dirty="0"/>
                    </a:p>
                  </a:txBody>
                  <a:tcPr/>
                </a:tc>
                <a:tc>
                  <a:txBody>
                    <a:bodyPr/>
                    <a:lstStyle/>
                    <a:p>
                      <a:r>
                        <a:rPr lang="zh-CN" altLang="en-US" dirty="0" smtClean="0"/>
                        <a:t>填写岗位名称</a:t>
                      </a:r>
                      <a:endParaRPr lang="zh-CN" altLang="en-US" dirty="0"/>
                    </a:p>
                  </a:txBody>
                  <a:tcPr/>
                </a:tc>
                <a:tc>
                  <a:txBody>
                    <a:bodyPr/>
                    <a:lstStyle/>
                    <a:p>
                      <a:r>
                        <a:rPr lang="zh-CN" altLang="en-US" dirty="0" smtClean="0"/>
                        <a:t>详细说明</a:t>
                      </a:r>
                      <a:endParaRPr lang="zh-CN" altLang="en-US" dirty="0"/>
                    </a:p>
                  </a:txBody>
                  <a:tcPr/>
                </a:tc>
                <a:tc>
                  <a:txBody>
                    <a:bodyPr/>
                    <a:lstStyle/>
                    <a:p>
                      <a:r>
                        <a:rPr lang="zh-CN" altLang="en-US" dirty="0" smtClean="0"/>
                        <a:t>在表格括号中任选一项</a:t>
                      </a:r>
                      <a:endParaRPr lang="zh-CN" altLang="en-US" dirty="0"/>
                    </a:p>
                  </a:txBody>
                  <a:tcPr/>
                </a:tc>
                <a:tc gridSpan="2">
                  <a:txBody>
                    <a:bodyPr/>
                    <a:lstStyle/>
                    <a:p>
                      <a:r>
                        <a:rPr lang="zh-CN" altLang="en-US" dirty="0" smtClean="0"/>
                        <a:t>在栏目括号中选一项</a:t>
                      </a:r>
                      <a:endParaRPr lang="zh-CN" altLang="en-US" dirty="0"/>
                    </a:p>
                  </a:txBody>
                  <a:tcPr/>
                </a:tc>
                <a:tc hMerge="1">
                  <a:txBody>
                    <a:bodyPr/>
                    <a:lstStyle/>
                    <a:p>
                      <a:endParaRPr lang="zh-CN" altLang="en-US" dirty="0"/>
                    </a:p>
                  </a:txBody>
                  <a:tcPr/>
                </a:tc>
                <a:extLst>
                  <a:ext uri="{0D108BD9-81ED-4DB2-BD59-A6C34878D82A}">
                    <a16:rowId xmlns:a16="http://schemas.microsoft.com/office/drawing/2014/main" val="3408495854"/>
                  </a:ext>
                </a:extLst>
              </a:tr>
              <a:tr h="370840">
                <a:tc vMerge="1">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3618566260"/>
                  </a:ext>
                </a:extLst>
              </a:tr>
              <a:tr h="370840">
                <a:tc rowSpan="2">
                  <a:txBody>
                    <a:bodyPr/>
                    <a:lstStyle/>
                    <a:p>
                      <a:r>
                        <a:rPr lang="zh-CN" altLang="en-US" dirty="0" smtClean="0"/>
                        <a:t>外部工作接口</a:t>
                      </a:r>
                      <a:endParaRPr lang="zh-CN" altLang="en-US" dirty="0"/>
                    </a:p>
                  </a:txBody>
                  <a:tcPr>
                    <a:solidFill>
                      <a:schemeClr val="accent4">
                        <a:lumMod val="20000"/>
                        <a:lumOff val="80000"/>
                      </a:schemeClr>
                    </a:solidFill>
                  </a:tcPr>
                </a:tc>
                <a:tc>
                  <a:txBody>
                    <a:bodyPr/>
                    <a:lstStyle/>
                    <a:p>
                      <a:r>
                        <a:rPr lang="zh-CN" altLang="en-US" dirty="0" smtClean="0"/>
                        <a:t>交往对象</a:t>
                      </a:r>
                      <a:endParaRPr lang="zh-CN" altLang="en-US" dirty="0"/>
                    </a:p>
                  </a:txBody>
                  <a:tcPr>
                    <a:solidFill>
                      <a:schemeClr val="accent4">
                        <a:lumMod val="20000"/>
                        <a:lumOff val="80000"/>
                      </a:schemeClr>
                    </a:solidFill>
                  </a:tcPr>
                </a:tc>
                <a:tc>
                  <a:txBody>
                    <a:bodyPr/>
                    <a:lstStyle/>
                    <a:p>
                      <a:r>
                        <a:rPr lang="zh-CN" altLang="en-US" dirty="0" smtClean="0"/>
                        <a:t>工作内容</a:t>
                      </a:r>
                      <a:endParaRPr lang="zh-CN" altLang="en-US" dirty="0"/>
                    </a:p>
                  </a:txBody>
                  <a:tcPr>
                    <a:solidFill>
                      <a:schemeClr val="accent4">
                        <a:lumMod val="20000"/>
                        <a:lumOff val="80000"/>
                      </a:schemeClr>
                    </a:solidFill>
                  </a:tcPr>
                </a:tc>
                <a:tc>
                  <a:txBody>
                    <a:bodyPr/>
                    <a:lstStyle/>
                    <a:p>
                      <a:r>
                        <a:rPr lang="zh-CN" altLang="en-US" dirty="0" smtClean="0"/>
                        <a:t>性质（通知、收集信息、维持人际关系、提供咨询、谈判、业务计算）</a:t>
                      </a:r>
                      <a:endParaRPr lang="zh-CN" altLang="en-US" dirty="0"/>
                    </a:p>
                  </a:txBody>
                  <a:tcPr>
                    <a:solidFill>
                      <a:schemeClr val="accent4">
                        <a:lumMod val="20000"/>
                        <a:lumOff val="80000"/>
                      </a:schemeClr>
                    </a:solidFill>
                  </a:tcPr>
                </a:tc>
                <a:tc gridSpan="2">
                  <a:txBody>
                    <a:bodyPr/>
                    <a:lstStyle/>
                    <a:p>
                      <a:r>
                        <a:rPr lang="zh-CN" altLang="en-US" dirty="0" smtClean="0"/>
                        <a:t>频率（天</a:t>
                      </a:r>
                      <a:r>
                        <a:rPr lang="en-US" altLang="zh-CN" dirty="0" smtClean="0"/>
                        <a:t>/</a:t>
                      </a:r>
                      <a:r>
                        <a:rPr lang="zh-CN" altLang="en-US" dirty="0" smtClean="0"/>
                        <a:t>周</a:t>
                      </a:r>
                      <a:r>
                        <a:rPr lang="en-US" altLang="zh-CN" dirty="0" smtClean="0"/>
                        <a:t>/</a:t>
                      </a:r>
                      <a:r>
                        <a:rPr lang="zh-CN" altLang="en-US" dirty="0" smtClean="0"/>
                        <a:t>月</a:t>
                      </a:r>
                      <a:r>
                        <a:rPr lang="en-US" altLang="zh-CN" dirty="0" smtClean="0"/>
                        <a:t>/</a:t>
                      </a:r>
                      <a:r>
                        <a:rPr lang="zh-CN" altLang="en-US" dirty="0" smtClean="0"/>
                        <a:t>季</a:t>
                      </a:r>
                      <a:r>
                        <a:rPr lang="en-US" altLang="zh-CN" dirty="0" smtClean="0"/>
                        <a:t>/</a:t>
                      </a:r>
                      <a:r>
                        <a:rPr lang="zh-CN" altLang="en-US" dirty="0" smtClean="0"/>
                        <a:t>年）</a:t>
                      </a:r>
                      <a:endParaRPr lang="zh-CN" altLang="en-US" dirty="0"/>
                    </a:p>
                  </a:txBody>
                  <a:tcPr>
                    <a:solidFill>
                      <a:schemeClr val="accent4">
                        <a:lumMod val="20000"/>
                        <a:lumOff val="80000"/>
                      </a:schemeClr>
                    </a:solidFill>
                  </a:tcPr>
                </a:tc>
                <a:tc hMerge="1">
                  <a:txBody>
                    <a:bodyPr/>
                    <a:lstStyle/>
                    <a:p>
                      <a:endParaRPr lang="zh-CN" altLang="en-US" dirty="0"/>
                    </a:p>
                  </a:txBody>
                  <a:tcPr/>
                </a:tc>
                <a:extLst>
                  <a:ext uri="{0D108BD9-81ED-4DB2-BD59-A6C34878D82A}">
                    <a16:rowId xmlns:a16="http://schemas.microsoft.com/office/drawing/2014/main" val="969242454"/>
                  </a:ext>
                </a:extLst>
              </a:tr>
              <a:tr h="370840">
                <a:tc vMerge="1">
                  <a:txBody>
                    <a:bodyPr/>
                    <a:lstStyle/>
                    <a:p>
                      <a:endParaRPr lang="zh-CN" altLang="en-US" dirty="0"/>
                    </a:p>
                  </a:txBody>
                  <a:tcPr/>
                </a:tc>
                <a:tc>
                  <a:txBody>
                    <a:bodyPr/>
                    <a:lstStyle/>
                    <a:p>
                      <a:r>
                        <a:rPr lang="zh-CN" altLang="en-US" dirty="0" smtClean="0"/>
                        <a:t>填写岗位名称</a:t>
                      </a:r>
                      <a:endParaRPr lang="zh-CN" altLang="en-US" dirty="0"/>
                    </a:p>
                  </a:txBody>
                  <a:tcPr/>
                </a:tc>
                <a:tc>
                  <a:txBody>
                    <a:bodyPr/>
                    <a:lstStyle/>
                    <a:p>
                      <a:r>
                        <a:rPr lang="zh-CN" altLang="en-US" dirty="0" smtClean="0"/>
                        <a:t>详细说明</a:t>
                      </a:r>
                      <a:endParaRPr lang="zh-CN" altLang="en-US" dirty="0"/>
                    </a:p>
                  </a:txBody>
                  <a:tcPr/>
                </a:tc>
                <a:tc>
                  <a:txBody>
                    <a:bodyPr/>
                    <a:lstStyle/>
                    <a:p>
                      <a:r>
                        <a:rPr lang="zh-CN" altLang="en-US" dirty="0" smtClean="0"/>
                        <a:t>在表格括号中任选一项</a:t>
                      </a:r>
                      <a:endParaRPr lang="zh-CN" altLang="en-US" dirty="0"/>
                    </a:p>
                  </a:txBody>
                  <a:tcPr/>
                </a:tc>
                <a:tc gridSpan="2">
                  <a:txBody>
                    <a:bodyPr/>
                    <a:lstStyle/>
                    <a:p>
                      <a:r>
                        <a:rPr lang="zh-CN" altLang="en-US" dirty="0" smtClean="0"/>
                        <a:t>在栏目括号中选一项</a:t>
                      </a:r>
                      <a:endParaRPr lang="zh-CN" altLang="en-US" dirty="0"/>
                    </a:p>
                  </a:txBody>
                  <a:tcPr/>
                </a:tc>
                <a:tc hMerge="1">
                  <a:txBody>
                    <a:bodyPr/>
                    <a:lstStyle/>
                    <a:p>
                      <a:endParaRPr lang="zh-CN" altLang="en-US" dirty="0"/>
                    </a:p>
                  </a:txBody>
                  <a:tcPr/>
                </a:tc>
                <a:extLst>
                  <a:ext uri="{0D108BD9-81ED-4DB2-BD59-A6C34878D82A}">
                    <a16:rowId xmlns:a16="http://schemas.microsoft.com/office/drawing/2014/main" val="3506240983"/>
                  </a:ext>
                </a:extLst>
              </a:tr>
              <a:tr h="370840">
                <a:tc rowSpan="3">
                  <a:txBody>
                    <a:bodyPr/>
                    <a:lstStyle/>
                    <a:p>
                      <a:r>
                        <a:rPr lang="zh-CN" altLang="en-US" dirty="0" smtClean="0"/>
                        <a:t>工作条件</a:t>
                      </a:r>
                      <a:endParaRPr lang="zh-CN" altLang="en-US" dirty="0"/>
                    </a:p>
                  </a:txBody>
                  <a:tcPr>
                    <a:solidFill>
                      <a:schemeClr val="accent4">
                        <a:lumMod val="20000"/>
                        <a:lumOff val="80000"/>
                      </a:schemeClr>
                    </a:solidFill>
                  </a:tcPr>
                </a:tc>
                <a:tc>
                  <a:txBody>
                    <a:bodyPr/>
                    <a:lstStyle/>
                    <a:p>
                      <a:r>
                        <a:rPr lang="zh-CN" altLang="en-US" dirty="0" smtClean="0"/>
                        <a:t>工作时间</a:t>
                      </a:r>
                      <a:endParaRPr lang="zh-CN" altLang="en-US" dirty="0"/>
                    </a:p>
                  </a:txBody>
                  <a:tcPr>
                    <a:solidFill>
                      <a:schemeClr val="accent4">
                        <a:lumMod val="20000"/>
                        <a:lumOff val="80000"/>
                      </a:schemeClr>
                    </a:solidFill>
                  </a:tcPr>
                </a:tc>
                <a:tc gridSpan="4">
                  <a:txBody>
                    <a:bodyPr/>
                    <a:lstStyle/>
                    <a:p>
                      <a:r>
                        <a:rPr lang="zh-CN" altLang="en-US" dirty="0" smtClean="0"/>
                        <a:t>上班时间，按小时说明</a:t>
                      </a:r>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2500879320"/>
                  </a:ext>
                </a:extLst>
              </a:tr>
              <a:tr h="370840">
                <a:tc vMerge="1">
                  <a:txBody>
                    <a:bodyPr/>
                    <a:lstStyle/>
                    <a:p>
                      <a:endParaRPr lang="zh-CN" altLang="en-US" dirty="0"/>
                    </a:p>
                  </a:txBody>
                  <a:tcPr/>
                </a:tc>
                <a:tc>
                  <a:txBody>
                    <a:bodyPr/>
                    <a:lstStyle/>
                    <a:p>
                      <a:r>
                        <a:rPr lang="zh-CN" altLang="en-US" dirty="0" smtClean="0"/>
                        <a:t>工作场所</a:t>
                      </a:r>
                      <a:endParaRPr lang="zh-CN" altLang="en-US" dirty="0"/>
                    </a:p>
                  </a:txBody>
                  <a:tcPr>
                    <a:solidFill>
                      <a:schemeClr val="accent4">
                        <a:lumMod val="20000"/>
                        <a:lumOff val="80000"/>
                      </a:schemeClr>
                    </a:solidFill>
                  </a:tcPr>
                </a:tc>
                <a:tc gridSpan="4">
                  <a:txBody>
                    <a:bodyPr/>
                    <a:lstStyle/>
                    <a:p>
                      <a:r>
                        <a:rPr lang="zh-CN" altLang="en-US" dirty="0" smtClean="0"/>
                        <a:t>是指办公室，室外或工地等</a:t>
                      </a:r>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829063448"/>
                  </a:ext>
                </a:extLst>
              </a:tr>
              <a:tr h="370840">
                <a:tc vMerge="1">
                  <a:txBody>
                    <a:bodyPr/>
                    <a:lstStyle/>
                    <a:p>
                      <a:endParaRPr lang="zh-CN" altLang="en-US" dirty="0"/>
                    </a:p>
                  </a:txBody>
                  <a:tcPr/>
                </a:tc>
                <a:tc>
                  <a:txBody>
                    <a:bodyPr/>
                    <a:lstStyle/>
                    <a:p>
                      <a:r>
                        <a:rPr lang="zh-CN" altLang="en-US" dirty="0" smtClean="0"/>
                        <a:t>使用设备</a:t>
                      </a:r>
                      <a:endParaRPr lang="zh-CN" altLang="en-US" dirty="0"/>
                    </a:p>
                  </a:txBody>
                  <a:tcPr>
                    <a:solidFill>
                      <a:schemeClr val="accent4">
                        <a:lumMod val="20000"/>
                        <a:lumOff val="80000"/>
                      </a:schemeClr>
                    </a:solidFill>
                  </a:tcPr>
                </a:tc>
                <a:tc gridSpan="4">
                  <a:txBody>
                    <a:bodyPr/>
                    <a:lstStyle/>
                    <a:p>
                      <a:r>
                        <a:rPr lang="zh-CN" altLang="en-US" dirty="0" smtClean="0"/>
                        <a:t>完成工作所必需的设备</a:t>
                      </a:r>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410086314"/>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latin typeface="黑体" panose="02010609060101010101" pitchFamily="49" charset="-122"/>
                <a:ea typeface="黑体" panose="02010609060101010101" pitchFamily="49" charset="-122"/>
              </a:rPr>
              <a:t>任职资格</a:t>
            </a:r>
            <a:r>
              <a:rPr lang="zh-CN" altLang="en-US" b="1" dirty="0" smtClean="0">
                <a:latin typeface="黑体" panose="02010609060101010101" pitchFamily="49" charset="-122"/>
                <a:ea typeface="黑体" panose="02010609060101010101" pitchFamily="49" charset="-122"/>
              </a:rPr>
              <a:t>要求</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54787764"/>
              </p:ext>
            </p:extLst>
          </p:nvPr>
        </p:nvGraphicFramePr>
        <p:xfrm>
          <a:off x="839416" y="1340768"/>
          <a:ext cx="10972800" cy="5005040"/>
        </p:xfrm>
        <a:graphic>
          <a:graphicData uri="http://schemas.openxmlformats.org/drawingml/2006/table">
            <a:tbl>
              <a:tblPr firstRow="1" bandRow="1">
                <a:tableStyleId>{5940675A-B579-460E-94D1-54222C63F5DA}</a:tableStyleId>
              </a:tblPr>
              <a:tblGrid>
                <a:gridCol w="661864">
                  <a:extLst>
                    <a:ext uri="{9D8B030D-6E8A-4147-A177-3AD203B41FA5}">
                      <a16:colId xmlns:a16="http://schemas.microsoft.com/office/drawing/2014/main" val="1165394992"/>
                    </a:ext>
                  </a:extLst>
                </a:gridCol>
                <a:gridCol w="1872208">
                  <a:extLst>
                    <a:ext uri="{9D8B030D-6E8A-4147-A177-3AD203B41FA5}">
                      <a16:colId xmlns:a16="http://schemas.microsoft.com/office/drawing/2014/main" val="1650545212"/>
                    </a:ext>
                  </a:extLst>
                </a:gridCol>
                <a:gridCol w="3456384">
                  <a:extLst>
                    <a:ext uri="{9D8B030D-6E8A-4147-A177-3AD203B41FA5}">
                      <a16:colId xmlns:a16="http://schemas.microsoft.com/office/drawing/2014/main" val="2213098528"/>
                    </a:ext>
                  </a:extLst>
                </a:gridCol>
                <a:gridCol w="1152128">
                  <a:extLst>
                    <a:ext uri="{9D8B030D-6E8A-4147-A177-3AD203B41FA5}">
                      <a16:colId xmlns:a16="http://schemas.microsoft.com/office/drawing/2014/main" val="2357278853"/>
                    </a:ext>
                  </a:extLst>
                </a:gridCol>
                <a:gridCol w="3830216">
                  <a:extLst>
                    <a:ext uri="{9D8B030D-6E8A-4147-A177-3AD203B41FA5}">
                      <a16:colId xmlns:a16="http://schemas.microsoft.com/office/drawing/2014/main" val="2619849713"/>
                    </a:ext>
                  </a:extLst>
                </a:gridCol>
              </a:tblGrid>
              <a:tr h="539472">
                <a:tc rowSpan="3">
                  <a:txBody>
                    <a:bodyPr/>
                    <a:lstStyle/>
                    <a:p>
                      <a:r>
                        <a:rPr lang="zh-CN" altLang="en-US" sz="1800" dirty="0" smtClean="0"/>
                        <a:t>一般条件</a:t>
                      </a:r>
                      <a:endParaRPr lang="zh-CN" altLang="en-US" sz="1800" dirty="0"/>
                    </a:p>
                  </a:txBody>
                  <a:tcPr>
                    <a:solidFill>
                      <a:schemeClr val="accent4">
                        <a:lumMod val="20000"/>
                        <a:lumOff val="80000"/>
                      </a:schemeClr>
                    </a:solidFill>
                  </a:tcPr>
                </a:tc>
                <a:tc>
                  <a:txBody>
                    <a:bodyPr/>
                    <a:lstStyle/>
                    <a:p>
                      <a:r>
                        <a:rPr lang="zh-CN" altLang="en-US" sz="1800" dirty="0" smtClean="0"/>
                        <a:t>最佳学历</a:t>
                      </a:r>
                      <a:endParaRPr lang="zh-CN" altLang="en-US" sz="1800" dirty="0"/>
                    </a:p>
                  </a:txBody>
                  <a:tcPr>
                    <a:solidFill>
                      <a:schemeClr val="accent4">
                        <a:lumMod val="20000"/>
                        <a:lumOff val="80000"/>
                      </a:schemeClr>
                    </a:solidFill>
                  </a:tcPr>
                </a:tc>
                <a:tc>
                  <a:txBody>
                    <a:bodyPr/>
                    <a:lstStyle/>
                    <a:p>
                      <a:r>
                        <a:rPr lang="zh-CN" altLang="en-US" sz="1800" dirty="0" smtClean="0"/>
                        <a:t>填写本岗位工作人员的最佳学历</a:t>
                      </a:r>
                      <a:endParaRPr lang="zh-CN" altLang="en-US" sz="1800" dirty="0"/>
                    </a:p>
                  </a:txBody>
                  <a:tcPr/>
                </a:tc>
                <a:tc>
                  <a:txBody>
                    <a:bodyPr/>
                    <a:lstStyle/>
                    <a:p>
                      <a:r>
                        <a:rPr lang="zh-CN" altLang="en-US" sz="1800" dirty="0" smtClean="0"/>
                        <a:t>最低学历</a:t>
                      </a:r>
                      <a:endParaRPr lang="zh-CN" altLang="en-US" sz="1800" dirty="0"/>
                    </a:p>
                  </a:txBody>
                  <a:tcPr>
                    <a:solidFill>
                      <a:schemeClr val="accent4">
                        <a:lumMod val="20000"/>
                        <a:lumOff val="80000"/>
                      </a:schemeClr>
                    </a:solidFill>
                  </a:tcPr>
                </a:tc>
                <a:tc>
                  <a:txBody>
                    <a:bodyPr/>
                    <a:lstStyle/>
                    <a:p>
                      <a:r>
                        <a:rPr lang="zh-CN" altLang="en-US" sz="1800" dirty="0" smtClean="0"/>
                        <a:t>填写本岗位工作人员最低学历</a:t>
                      </a:r>
                      <a:endParaRPr lang="zh-CN" altLang="en-US" sz="1800" dirty="0"/>
                    </a:p>
                  </a:txBody>
                  <a:tcPr/>
                </a:tc>
                <a:extLst>
                  <a:ext uri="{0D108BD9-81ED-4DB2-BD59-A6C34878D82A}">
                    <a16:rowId xmlns:a16="http://schemas.microsoft.com/office/drawing/2014/main" val="1149822757"/>
                  </a:ext>
                </a:extLst>
              </a:tr>
              <a:tr h="370840">
                <a:tc vMerge="1">
                  <a:txBody>
                    <a:bodyPr/>
                    <a:lstStyle/>
                    <a:p>
                      <a:endParaRPr lang="zh-CN" altLang="en-US" dirty="0"/>
                    </a:p>
                  </a:txBody>
                  <a:tcPr/>
                </a:tc>
                <a:tc>
                  <a:txBody>
                    <a:bodyPr/>
                    <a:lstStyle/>
                    <a:p>
                      <a:r>
                        <a:rPr lang="zh-CN" altLang="en-US" sz="1800" dirty="0" smtClean="0"/>
                        <a:t>专业要求</a:t>
                      </a:r>
                      <a:endParaRPr lang="zh-CN" altLang="en-US" sz="1800" dirty="0"/>
                    </a:p>
                  </a:txBody>
                  <a:tcPr>
                    <a:solidFill>
                      <a:schemeClr val="accent4">
                        <a:lumMod val="20000"/>
                        <a:lumOff val="80000"/>
                      </a:schemeClr>
                    </a:solidFill>
                  </a:tcPr>
                </a:tc>
                <a:tc gridSpan="3">
                  <a:txBody>
                    <a:bodyPr/>
                    <a:lstStyle/>
                    <a:p>
                      <a:r>
                        <a:rPr lang="zh-CN" altLang="en-US" sz="1800" dirty="0" smtClean="0"/>
                        <a:t>专业名称</a:t>
                      </a:r>
                      <a:endParaRPr lang="zh-CN" altLang="en-US" sz="1800"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756235832"/>
                  </a:ext>
                </a:extLst>
              </a:tr>
              <a:tr h="370840">
                <a:tc vMerge="1">
                  <a:txBody>
                    <a:bodyPr/>
                    <a:lstStyle/>
                    <a:p>
                      <a:endParaRPr lang="zh-CN" altLang="en-US" dirty="0"/>
                    </a:p>
                  </a:txBody>
                  <a:tcPr/>
                </a:tc>
                <a:tc>
                  <a:txBody>
                    <a:bodyPr/>
                    <a:lstStyle/>
                    <a:p>
                      <a:r>
                        <a:rPr lang="zh-CN" altLang="en-US" sz="1800" dirty="0" smtClean="0"/>
                        <a:t>资格证书</a:t>
                      </a:r>
                      <a:endParaRPr lang="zh-CN" altLang="en-US" sz="1800" dirty="0"/>
                    </a:p>
                  </a:txBody>
                  <a:tcPr>
                    <a:solidFill>
                      <a:schemeClr val="accent4">
                        <a:lumMod val="20000"/>
                        <a:lumOff val="80000"/>
                      </a:schemeClr>
                    </a:solidFill>
                  </a:tcPr>
                </a:tc>
                <a:tc gridSpan="3">
                  <a:txBody>
                    <a:bodyPr/>
                    <a:lstStyle/>
                    <a:p>
                      <a:r>
                        <a:rPr lang="zh-CN" altLang="en-US" sz="1800" dirty="0" smtClean="0"/>
                        <a:t>是指上岗所必需的任职资格证书</a:t>
                      </a:r>
                      <a:endParaRPr lang="zh-CN" altLang="en-US" sz="1800"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423188935"/>
                  </a:ext>
                </a:extLst>
              </a:tr>
              <a:tr h="370840">
                <a:tc rowSpan="4">
                  <a:txBody>
                    <a:bodyPr/>
                    <a:lstStyle/>
                    <a:p>
                      <a:r>
                        <a:rPr lang="zh-CN" altLang="en-US" sz="1800" dirty="0" smtClean="0"/>
                        <a:t>工作经验必要知识</a:t>
                      </a:r>
                      <a:endParaRPr lang="zh-CN" altLang="en-US" sz="1800" dirty="0"/>
                    </a:p>
                  </a:txBody>
                  <a:tcPr>
                    <a:solidFill>
                      <a:schemeClr val="accent4">
                        <a:lumMod val="20000"/>
                        <a:lumOff val="80000"/>
                      </a:schemeClr>
                    </a:solidFill>
                  </a:tcPr>
                </a:tc>
                <a:tc>
                  <a:txBody>
                    <a:bodyPr/>
                    <a:lstStyle/>
                    <a:p>
                      <a:r>
                        <a:rPr lang="zh-CN" altLang="en-US" sz="1800" dirty="0" smtClean="0"/>
                        <a:t>工作经验</a:t>
                      </a:r>
                      <a:endParaRPr lang="zh-CN" altLang="en-US" sz="1800" dirty="0"/>
                    </a:p>
                  </a:txBody>
                  <a:tcPr>
                    <a:solidFill>
                      <a:schemeClr val="accent4">
                        <a:lumMod val="20000"/>
                        <a:lumOff val="80000"/>
                      </a:schemeClr>
                    </a:solidFill>
                  </a:tcPr>
                </a:tc>
                <a:tc gridSpan="3">
                  <a:txBody>
                    <a:bodyPr/>
                    <a:lstStyle/>
                    <a:p>
                      <a:r>
                        <a:rPr lang="zh-CN" altLang="en-US" sz="1800" dirty="0" smtClean="0"/>
                        <a:t>按照年来填写，也是对本岗位最低的工作经验要求</a:t>
                      </a:r>
                      <a:endParaRPr lang="zh-CN" altLang="en-US" sz="1800"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2332188057"/>
                  </a:ext>
                </a:extLst>
              </a:tr>
              <a:tr h="508248">
                <a:tc vMerge="1">
                  <a:txBody>
                    <a:bodyPr/>
                    <a:lstStyle/>
                    <a:p>
                      <a:endParaRPr lang="zh-CN" altLang="en-US" dirty="0"/>
                    </a:p>
                  </a:txBody>
                  <a:tcPr/>
                </a:tc>
                <a:tc>
                  <a:txBody>
                    <a:bodyPr/>
                    <a:lstStyle/>
                    <a:p>
                      <a:r>
                        <a:rPr lang="zh-CN" altLang="en-US" sz="1800" dirty="0" smtClean="0"/>
                        <a:t>必要的知识</a:t>
                      </a:r>
                      <a:endParaRPr lang="zh-CN" altLang="en-US" sz="1800" dirty="0"/>
                    </a:p>
                  </a:txBody>
                  <a:tcPr>
                    <a:solidFill>
                      <a:schemeClr val="accent4">
                        <a:lumMod val="20000"/>
                        <a:lumOff val="80000"/>
                      </a:schemeClr>
                    </a:solidFill>
                  </a:tcPr>
                </a:tc>
                <a:tc gridSpan="3">
                  <a:txBody>
                    <a:bodyPr/>
                    <a:lstStyle/>
                    <a:p>
                      <a:r>
                        <a:rPr lang="zh-CN" altLang="en-US" sz="1800" dirty="0" smtClean="0"/>
                        <a:t>对本岗位任职所需要的必要知识的描述</a:t>
                      </a:r>
                      <a:endParaRPr lang="zh-CN" altLang="en-US" sz="1800"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311870633"/>
                  </a:ext>
                </a:extLst>
              </a:tr>
              <a:tr h="370840">
                <a:tc vMerge="1">
                  <a:txBody>
                    <a:bodyPr/>
                    <a:lstStyle/>
                    <a:p>
                      <a:endParaRPr lang="zh-CN" altLang="en-US" dirty="0"/>
                    </a:p>
                  </a:txBody>
                  <a:tcPr/>
                </a:tc>
                <a:tc>
                  <a:txBody>
                    <a:bodyPr/>
                    <a:lstStyle/>
                    <a:p>
                      <a:r>
                        <a:rPr lang="zh-CN" altLang="en-US" sz="1800" dirty="0" smtClean="0"/>
                        <a:t>外语要求</a:t>
                      </a:r>
                      <a:endParaRPr lang="zh-CN" altLang="en-US" sz="1800" dirty="0"/>
                    </a:p>
                  </a:txBody>
                  <a:tcPr>
                    <a:solidFill>
                      <a:schemeClr val="accent4">
                        <a:lumMod val="20000"/>
                        <a:lumOff val="80000"/>
                      </a:schemeClr>
                    </a:solidFill>
                  </a:tcPr>
                </a:tc>
                <a:tc gridSpan="3">
                  <a:txBody>
                    <a:bodyPr/>
                    <a:lstStyle/>
                    <a:p>
                      <a:r>
                        <a:rPr lang="zh-CN" altLang="en-US" sz="1800" dirty="0" smtClean="0"/>
                        <a:t>对本岗位所需要的必要的外语水平要求</a:t>
                      </a:r>
                      <a:endParaRPr lang="zh-CN" altLang="en-US" sz="1800"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4027153850"/>
                  </a:ext>
                </a:extLst>
              </a:tr>
              <a:tr h="370840">
                <a:tc vMerge="1">
                  <a:txBody>
                    <a:bodyPr/>
                    <a:lstStyle/>
                    <a:p>
                      <a:endParaRPr lang="zh-CN" altLang="en-US" dirty="0"/>
                    </a:p>
                  </a:txBody>
                  <a:tcPr/>
                </a:tc>
                <a:tc>
                  <a:txBody>
                    <a:bodyPr/>
                    <a:lstStyle/>
                    <a:p>
                      <a:r>
                        <a:rPr lang="zh-CN" altLang="en-US" sz="1800" dirty="0" smtClean="0"/>
                        <a:t>计算机要求</a:t>
                      </a:r>
                      <a:endParaRPr lang="zh-CN" altLang="en-US" sz="1800" dirty="0"/>
                    </a:p>
                  </a:txBody>
                  <a:tcPr>
                    <a:solidFill>
                      <a:schemeClr val="accent4">
                        <a:lumMod val="20000"/>
                        <a:lumOff val="80000"/>
                      </a:schemeClr>
                    </a:solidFill>
                  </a:tcPr>
                </a:tc>
                <a:tc gridSpan="3">
                  <a:txBody>
                    <a:bodyPr/>
                    <a:lstStyle/>
                    <a:p>
                      <a:r>
                        <a:rPr lang="zh-CN" altLang="en-US" sz="1800" dirty="0" smtClean="0"/>
                        <a:t>对本岗位所需要的必要的计算机水平要求</a:t>
                      </a:r>
                      <a:endParaRPr lang="zh-CN" altLang="en-US" sz="1800"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950597706"/>
                  </a:ext>
                </a:extLst>
              </a:tr>
              <a:tr h="370840">
                <a:tc>
                  <a:txBody>
                    <a:bodyPr/>
                    <a:lstStyle/>
                    <a:p>
                      <a:r>
                        <a:rPr lang="zh-CN" altLang="en-US" sz="1800" dirty="0" smtClean="0"/>
                        <a:t>相关资料的手机和整理</a:t>
                      </a:r>
                      <a:endParaRPr lang="zh-CN" altLang="en-US" sz="1800" dirty="0"/>
                    </a:p>
                  </a:txBody>
                  <a:tcPr>
                    <a:solidFill>
                      <a:schemeClr val="accent4">
                        <a:lumMod val="20000"/>
                        <a:lumOff val="80000"/>
                      </a:schemeClr>
                    </a:solidFill>
                  </a:tcPr>
                </a:tc>
                <a:tc gridSpan="4">
                  <a:txBody>
                    <a:bodyPr/>
                    <a:lstStyle/>
                    <a:p>
                      <a:r>
                        <a:rPr lang="zh-CN" altLang="en-US" sz="1800" dirty="0" smtClean="0"/>
                        <a:t>本岗位工作过程中所需要的所有的原始资料，必须全面准确地整理出来</a:t>
                      </a:r>
                      <a:endParaRPr lang="zh-CN" altLang="en-US" sz="1800"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055390573"/>
                  </a:ext>
                </a:extLst>
              </a:tr>
              <a:tr h="370840">
                <a:tc gridSpan="2">
                  <a:txBody>
                    <a:bodyPr/>
                    <a:lstStyle/>
                    <a:p>
                      <a:r>
                        <a:rPr lang="zh-CN" altLang="en-US" sz="1800" dirty="0" smtClean="0"/>
                        <a:t>任职者签名：可选项</a:t>
                      </a:r>
                      <a:endParaRPr lang="en-US" altLang="zh-CN" sz="1800" dirty="0" smtClean="0"/>
                    </a:p>
                    <a:p>
                      <a:r>
                        <a:rPr lang="zh-CN" altLang="en-US" sz="1800" dirty="0" smtClean="0"/>
                        <a:t>日期：可选项</a:t>
                      </a:r>
                      <a:endParaRPr lang="zh-CN" altLang="en-US" sz="1800" dirty="0"/>
                    </a:p>
                  </a:txBody>
                  <a:tcPr/>
                </a:tc>
                <a:tc hMerge="1">
                  <a:txBody>
                    <a:bodyPr/>
                    <a:lstStyle/>
                    <a:p>
                      <a:endParaRPr lang="zh-CN" altLang="en-US" dirty="0"/>
                    </a:p>
                  </a:txBody>
                  <a:tcPr/>
                </a:tc>
                <a:tc gridSpan="3">
                  <a:txBody>
                    <a:bodyPr/>
                    <a:lstStyle/>
                    <a:p>
                      <a:r>
                        <a:rPr lang="zh-CN" altLang="en-US" sz="1800" dirty="0" smtClean="0"/>
                        <a:t>直接上级签名：可选项</a:t>
                      </a:r>
                      <a:endParaRPr lang="en-US" altLang="zh-CN" sz="1800" dirty="0" smtClean="0"/>
                    </a:p>
                    <a:p>
                      <a:r>
                        <a:rPr lang="zh-CN" altLang="en-US" sz="1800" dirty="0" smtClean="0"/>
                        <a:t>日期：可选项</a:t>
                      </a:r>
                      <a:endParaRPr lang="zh-CN" altLang="en-US" sz="1800"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991739399"/>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5360" y="476672"/>
            <a:ext cx="10972800" cy="1143000"/>
          </a:xfrm>
        </p:spPr>
        <p:txBody>
          <a:bodyPr>
            <a:normAutofit/>
          </a:bodyPr>
          <a:lstStyle/>
          <a:p>
            <a:r>
              <a:rPr lang="zh-CN" altLang="en-US" b="1" dirty="0" smtClean="0">
                <a:latin typeface="黑体" panose="02010609060101010101" pitchFamily="49" charset="-122"/>
                <a:ea typeface="黑体" panose="02010609060101010101" pitchFamily="49" charset="-122"/>
              </a:rPr>
              <a:t>运营柜员岗位责任分析</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406838966"/>
              </p:ext>
            </p:extLst>
          </p:nvPr>
        </p:nvGraphicFramePr>
        <p:xfrm>
          <a:off x="609600" y="2060848"/>
          <a:ext cx="10972800" cy="1280160"/>
        </p:xfrm>
        <a:graphic>
          <a:graphicData uri="http://schemas.openxmlformats.org/drawingml/2006/table">
            <a:tbl>
              <a:tblPr firstRow="1" bandRow="1">
                <a:tableStyleId>{5940675A-B579-460E-94D1-54222C63F5DA}</a:tableStyleId>
              </a:tblPr>
              <a:tblGrid>
                <a:gridCol w="1828800">
                  <a:extLst>
                    <a:ext uri="{9D8B030D-6E8A-4147-A177-3AD203B41FA5}">
                      <a16:colId xmlns:a16="http://schemas.microsoft.com/office/drawing/2014/main" val="158743244"/>
                    </a:ext>
                  </a:extLst>
                </a:gridCol>
                <a:gridCol w="1828800">
                  <a:extLst>
                    <a:ext uri="{9D8B030D-6E8A-4147-A177-3AD203B41FA5}">
                      <a16:colId xmlns:a16="http://schemas.microsoft.com/office/drawing/2014/main" val="4284721274"/>
                    </a:ext>
                  </a:extLst>
                </a:gridCol>
                <a:gridCol w="1828800">
                  <a:extLst>
                    <a:ext uri="{9D8B030D-6E8A-4147-A177-3AD203B41FA5}">
                      <a16:colId xmlns:a16="http://schemas.microsoft.com/office/drawing/2014/main" val="1185731847"/>
                    </a:ext>
                  </a:extLst>
                </a:gridCol>
                <a:gridCol w="1828800">
                  <a:extLst>
                    <a:ext uri="{9D8B030D-6E8A-4147-A177-3AD203B41FA5}">
                      <a16:colId xmlns:a16="http://schemas.microsoft.com/office/drawing/2014/main" val="723131201"/>
                    </a:ext>
                  </a:extLst>
                </a:gridCol>
                <a:gridCol w="1483568">
                  <a:extLst>
                    <a:ext uri="{9D8B030D-6E8A-4147-A177-3AD203B41FA5}">
                      <a16:colId xmlns:a16="http://schemas.microsoft.com/office/drawing/2014/main" val="600567786"/>
                    </a:ext>
                  </a:extLst>
                </a:gridCol>
                <a:gridCol w="2174032">
                  <a:extLst>
                    <a:ext uri="{9D8B030D-6E8A-4147-A177-3AD203B41FA5}">
                      <a16:colId xmlns:a16="http://schemas.microsoft.com/office/drawing/2014/main" val="1982797108"/>
                    </a:ext>
                  </a:extLst>
                </a:gridCol>
              </a:tblGrid>
              <a:tr h="370840">
                <a:tc>
                  <a:txBody>
                    <a:bodyPr/>
                    <a:lstStyle/>
                    <a:p>
                      <a:r>
                        <a:rPr lang="zh-CN" altLang="en-US" sz="2400" dirty="0" smtClean="0"/>
                        <a:t>职位编号</a:t>
                      </a:r>
                      <a:endParaRPr lang="zh-CN" altLang="en-US" sz="2400" dirty="0"/>
                    </a:p>
                  </a:txBody>
                  <a:tcPr>
                    <a:solidFill>
                      <a:schemeClr val="accent4">
                        <a:lumMod val="20000"/>
                        <a:lumOff val="80000"/>
                      </a:schemeClr>
                    </a:solidFill>
                  </a:tcPr>
                </a:tc>
                <a:tc>
                  <a:txBody>
                    <a:bodyPr/>
                    <a:lstStyle/>
                    <a:p>
                      <a:r>
                        <a:rPr lang="en-US" altLang="zh-CN" sz="2400" dirty="0" smtClean="0"/>
                        <a:t>21101</a:t>
                      </a:r>
                      <a:endParaRPr lang="zh-CN" altLang="en-US" sz="2400" dirty="0"/>
                    </a:p>
                  </a:txBody>
                  <a:tcPr/>
                </a:tc>
                <a:tc>
                  <a:txBody>
                    <a:bodyPr/>
                    <a:lstStyle/>
                    <a:p>
                      <a:r>
                        <a:rPr lang="zh-CN" altLang="en-US" sz="2400" dirty="0" smtClean="0"/>
                        <a:t>职位名称</a:t>
                      </a:r>
                      <a:endParaRPr lang="zh-CN" altLang="en-US" sz="2400" dirty="0"/>
                    </a:p>
                  </a:txBody>
                  <a:tcPr>
                    <a:solidFill>
                      <a:schemeClr val="accent4">
                        <a:lumMod val="20000"/>
                        <a:lumOff val="80000"/>
                      </a:schemeClr>
                    </a:solidFill>
                  </a:tcPr>
                </a:tc>
                <a:tc>
                  <a:txBody>
                    <a:bodyPr/>
                    <a:lstStyle/>
                    <a:p>
                      <a:r>
                        <a:rPr lang="zh-CN" altLang="en-US" sz="2400" dirty="0" smtClean="0"/>
                        <a:t>保单初审专员</a:t>
                      </a:r>
                      <a:endParaRPr lang="zh-CN" altLang="en-US" sz="2400" dirty="0"/>
                    </a:p>
                  </a:txBody>
                  <a:tcPr/>
                </a:tc>
                <a:tc>
                  <a:txBody>
                    <a:bodyPr/>
                    <a:lstStyle/>
                    <a:p>
                      <a:r>
                        <a:rPr lang="zh-CN" altLang="en-US" sz="2400" dirty="0" smtClean="0"/>
                        <a:t>所属部门</a:t>
                      </a:r>
                      <a:endParaRPr lang="zh-CN" altLang="en-US" sz="2400" dirty="0"/>
                    </a:p>
                  </a:txBody>
                  <a:tcPr>
                    <a:solidFill>
                      <a:schemeClr val="accent4">
                        <a:lumMod val="20000"/>
                        <a:lumOff val="80000"/>
                      </a:schemeClr>
                    </a:solidFill>
                  </a:tcPr>
                </a:tc>
                <a:tc>
                  <a:txBody>
                    <a:bodyPr/>
                    <a:lstStyle/>
                    <a:p>
                      <a:r>
                        <a:rPr lang="zh-CN" altLang="en-US" sz="2400" dirty="0" smtClean="0"/>
                        <a:t>投保服务部</a:t>
                      </a:r>
                      <a:endParaRPr lang="zh-CN" altLang="en-US" sz="2400" dirty="0"/>
                    </a:p>
                  </a:txBody>
                  <a:tcPr/>
                </a:tc>
                <a:extLst>
                  <a:ext uri="{0D108BD9-81ED-4DB2-BD59-A6C34878D82A}">
                    <a16:rowId xmlns:a16="http://schemas.microsoft.com/office/drawing/2014/main" val="258838925"/>
                  </a:ext>
                </a:extLst>
              </a:tr>
              <a:tr h="370840">
                <a:tc>
                  <a:txBody>
                    <a:bodyPr/>
                    <a:lstStyle/>
                    <a:p>
                      <a:r>
                        <a:rPr lang="zh-CN" altLang="en-US" sz="2400" dirty="0" smtClean="0"/>
                        <a:t>职位类型</a:t>
                      </a:r>
                      <a:endParaRPr lang="zh-CN" altLang="en-US" sz="2400" dirty="0"/>
                    </a:p>
                  </a:txBody>
                  <a:tcPr>
                    <a:solidFill>
                      <a:schemeClr val="accent4">
                        <a:lumMod val="20000"/>
                        <a:lumOff val="80000"/>
                      </a:schemeClr>
                    </a:solidFill>
                  </a:tcPr>
                </a:tc>
                <a:tc>
                  <a:txBody>
                    <a:bodyPr/>
                    <a:lstStyle/>
                    <a:p>
                      <a:r>
                        <a:rPr lang="zh-CN" altLang="en-US" sz="2400" dirty="0" smtClean="0"/>
                        <a:t>内勤</a:t>
                      </a:r>
                      <a:endParaRPr lang="zh-CN" altLang="en-US" sz="2400" dirty="0"/>
                    </a:p>
                  </a:txBody>
                  <a:tcPr/>
                </a:tc>
                <a:tc>
                  <a:txBody>
                    <a:bodyPr/>
                    <a:lstStyle/>
                    <a:p>
                      <a:r>
                        <a:rPr lang="zh-CN" altLang="en-US" sz="2400" dirty="0" smtClean="0"/>
                        <a:t>上级职位</a:t>
                      </a:r>
                      <a:endParaRPr lang="zh-CN" altLang="en-US" sz="2400" dirty="0"/>
                    </a:p>
                  </a:txBody>
                  <a:tcPr>
                    <a:solidFill>
                      <a:schemeClr val="accent4">
                        <a:lumMod val="20000"/>
                        <a:lumOff val="80000"/>
                      </a:schemeClr>
                    </a:solidFill>
                  </a:tcPr>
                </a:tc>
                <a:tc>
                  <a:txBody>
                    <a:bodyPr/>
                    <a:lstStyle/>
                    <a:p>
                      <a:r>
                        <a:rPr lang="zh-CN" altLang="en-US" sz="2400" dirty="0" smtClean="0"/>
                        <a:t>柜员主任</a:t>
                      </a:r>
                      <a:endParaRPr lang="zh-CN" altLang="en-US" sz="2400" dirty="0"/>
                    </a:p>
                  </a:txBody>
                  <a:tcPr/>
                </a:tc>
                <a:tc>
                  <a:txBody>
                    <a:bodyPr/>
                    <a:lstStyle/>
                    <a:p>
                      <a:r>
                        <a:rPr lang="zh-CN" altLang="en-US" sz="2400" dirty="0" smtClean="0"/>
                        <a:t>编制日期</a:t>
                      </a:r>
                      <a:endParaRPr lang="zh-CN" altLang="en-US" sz="2400" dirty="0"/>
                    </a:p>
                  </a:txBody>
                  <a:tcPr>
                    <a:solidFill>
                      <a:schemeClr val="accent4">
                        <a:lumMod val="20000"/>
                        <a:lumOff val="80000"/>
                      </a:schemeClr>
                    </a:solidFill>
                  </a:tcPr>
                </a:tc>
                <a:tc>
                  <a:txBody>
                    <a:bodyPr/>
                    <a:lstStyle/>
                    <a:p>
                      <a:r>
                        <a:rPr lang="en-US" altLang="zh-CN" sz="2400" dirty="0" smtClean="0"/>
                        <a:t>2021</a:t>
                      </a:r>
                      <a:r>
                        <a:rPr lang="zh-CN" altLang="en-US" sz="2400" dirty="0" smtClean="0"/>
                        <a:t>年</a:t>
                      </a:r>
                      <a:r>
                        <a:rPr lang="en-US" altLang="zh-CN" sz="2400" dirty="0" smtClean="0"/>
                        <a:t>9</a:t>
                      </a:r>
                      <a:r>
                        <a:rPr lang="zh-CN" altLang="en-US" sz="2400" dirty="0" smtClean="0"/>
                        <a:t>月</a:t>
                      </a:r>
                      <a:endParaRPr lang="zh-CN" altLang="en-US" sz="2400" dirty="0"/>
                    </a:p>
                  </a:txBody>
                  <a:tcPr/>
                </a:tc>
                <a:extLst>
                  <a:ext uri="{0D108BD9-81ED-4DB2-BD59-A6C34878D82A}">
                    <a16:rowId xmlns:a16="http://schemas.microsoft.com/office/drawing/2014/main" val="3934632751"/>
                  </a:ext>
                </a:extLst>
              </a:tr>
            </a:tbl>
          </a:graphicData>
        </a:graphic>
      </p:graphicFrame>
    </p:spTree>
    <p:extLst>
      <p:ext uri="{BB962C8B-B14F-4D97-AF65-F5344CB8AC3E}">
        <p14:creationId xmlns:p14="http://schemas.microsoft.com/office/powerpoint/2010/main" val="41842366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latin typeface="黑体" panose="02010609060101010101" pitchFamily="49" charset="-122"/>
                <a:ea typeface="黑体" panose="02010609060101010101" pitchFamily="49" charset="-122"/>
              </a:rPr>
              <a:t>具体工作</a:t>
            </a:r>
            <a:r>
              <a:rPr lang="zh-CN" altLang="en-US" b="1" dirty="0" smtClean="0">
                <a:latin typeface="黑体" panose="02010609060101010101" pitchFamily="49" charset="-122"/>
                <a:ea typeface="黑体" panose="02010609060101010101" pitchFamily="49" charset="-122"/>
              </a:rPr>
              <a:t>职责</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259888456"/>
              </p:ext>
            </p:extLst>
          </p:nvPr>
        </p:nvGraphicFramePr>
        <p:xfrm>
          <a:off x="634641" y="1196752"/>
          <a:ext cx="10972800" cy="4886960"/>
        </p:xfrm>
        <a:graphic>
          <a:graphicData uri="http://schemas.openxmlformats.org/drawingml/2006/table">
            <a:tbl>
              <a:tblPr firstRow="1" bandRow="1">
                <a:tableStyleId>{5940675A-B579-460E-94D1-54222C63F5DA}</a:tableStyleId>
              </a:tblPr>
              <a:tblGrid>
                <a:gridCol w="792088">
                  <a:extLst>
                    <a:ext uri="{9D8B030D-6E8A-4147-A177-3AD203B41FA5}">
                      <a16:colId xmlns:a16="http://schemas.microsoft.com/office/drawing/2014/main" val="2573540127"/>
                    </a:ext>
                  </a:extLst>
                </a:gridCol>
                <a:gridCol w="1512168">
                  <a:extLst>
                    <a:ext uri="{9D8B030D-6E8A-4147-A177-3AD203B41FA5}">
                      <a16:colId xmlns:a16="http://schemas.microsoft.com/office/drawing/2014/main" val="946314356"/>
                    </a:ext>
                  </a:extLst>
                </a:gridCol>
                <a:gridCol w="1584176">
                  <a:extLst>
                    <a:ext uri="{9D8B030D-6E8A-4147-A177-3AD203B41FA5}">
                      <a16:colId xmlns:a16="http://schemas.microsoft.com/office/drawing/2014/main" val="1871638979"/>
                    </a:ext>
                  </a:extLst>
                </a:gridCol>
                <a:gridCol w="4046240">
                  <a:extLst>
                    <a:ext uri="{9D8B030D-6E8A-4147-A177-3AD203B41FA5}">
                      <a16:colId xmlns:a16="http://schemas.microsoft.com/office/drawing/2014/main" val="3610967977"/>
                    </a:ext>
                  </a:extLst>
                </a:gridCol>
                <a:gridCol w="1209328">
                  <a:extLst>
                    <a:ext uri="{9D8B030D-6E8A-4147-A177-3AD203B41FA5}">
                      <a16:colId xmlns:a16="http://schemas.microsoft.com/office/drawing/2014/main" val="2235853921"/>
                    </a:ext>
                  </a:extLst>
                </a:gridCol>
                <a:gridCol w="1828800">
                  <a:extLst>
                    <a:ext uri="{9D8B030D-6E8A-4147-A177-3AD203B41FA5}">
                      <a16:colId xmlns:a16="http://schemas.microsoft.com/office/drawing/2014/main" val="2524726479"/>
                    </a:ext>
                  </a:extLst>
                </a:gridCol>
              </a:tblGrid>
              <a:tr h="270232">
                <a:tc>
                  <a:txBody>
                    <a:bodyPr/>
                    <a:lstStyle/>
                    <a:p>
                      <a:r>
                        <a:rPr lang="zh-CN" altLang="en-US" dirty="0" smtClean="0"/>
                        <a:t>序号</a:t>
                      </a:r>
                      <a:endParaRPr lang="zh-CN" altLang="en-US" dirty="0"/>
                    </a:p>
                  </a:txBody>
                  <a:tcPr>
                    <a:solidFill>
                      <a:schemeClr val="accent4">
                        <a:lumMod val="20000"/>
                        <a:lumOff val="80000"/>
                      </a:schemeClr>
                    </a:solidFill>
                  </a:tcPr>
                </a:tc>
                <a:tc gridSpan="3">
                  <a:txBody>
                    <a:bodyPr/>
                    <a:lstStyle/>
                    <a:p>
                      <a:r>
                        <a:rPr lang="zh-CN" altLang="en-US" dirty="0" smtClean="0"/>
                        <a:t>工作职责（按重要程度排序）</a:t>
                      </a:r>
                      <a:endParaRPr lang="zh-CN" altLang="en-US" dirty="0"/>
                    </a:p>
                  </a:txBody>
                  <a:tcPr>
                    <a:solidFill>
                      <a:schemeClr val="accent4">
                        <a:lumMod val="20000"/>
                        <a:lumOff val="80000"/>
                      </a:schemeClr>
                    </a:solidFill>
                  </a:tcPr>
                </a:tc>
                <a:tc hMerge="1">
                  <a:txBody>
                    <a:bodyPr/>
                    <a:lstStyle/>
                    <a:p>
                      <a:endParaRPr lang="zh-CN" altLang="en-US" dirty="0"/>
                    </a:p>
                  </a:txBody>
                  <a:tcPr/>
                </a:tc>
                <a:tc hMerge="1">
                  <a:txBody>
                    <a:bodyPr/>
                    <a:lstStyle/>
                    <a:p>
                      <a:endParaRPr lang="zh-CN" altLang="en-US" dirty="0"/>
                    </a:p>
                  </a:txBody>
                  <a:tcPr/>
                </a:tc>
                <a:tc>
                  <a:txBody>
                    <a:bodyPr/>
                    <a:lstStyle/>
                    <a:p>
                      <a:r>
                        <a:rPr lang="zh-CN" altLang="en-US" dirty="0" smtClean="0"/>
                        <a:t>时间比例（</a:t>
                      </a:r>
                      <a:r>
                        <a:rPr lang="en-US" altLang="zh-CN" dirty="0" smtClean="0"/>
                        <a:t>%</a:t>
                      </a:r>
                      <a:r>
                        <a:rPr lang="zh-CN" altLang="en-US" dirty="0" smtClean="0"/>
                        <a:t>）</a:t>
                      </a:r>
                      <a:endParaRPr lang="zh-CN" altLang="en-US" dirty="0"/>
                    </a:p>
                  </a:txBody>
                  <a:tcPr>
                    <a:solidFill>
                      <a:schemeClr val="accent4">
                        <a:lumMod val="20000"/>
                        <a:lumOff val="80000"/>
                      </a:schemeClr>
                    </a:solidFill>
                  </a:tcPr>
                </a:tc>
                <a:tc>
                  <a:txBody>
                    <a:bodyPr/>
                    <a:lstStyle/>
                    <a:p>
                      <a:r>
                        <a:rPr lang="zh-CN" altLang="en-US" dirty="0" smtClean="0"/>
                        <a:t>关键的绩效指标</a:t>
                      </a:r>
                      <a:endParaRPr lang="zh-CN" altLang="en-US" dirty="0"/>
                    </a:p>
                  </a:txBody>
                  <a:tcPr>
                    <a:solidFill>
                      <a:schemeClr val="accent4">
                        <a:lumMod val="20000"/>
                        <a:lumOff val="80000"/>
                      </a:schemeClr>
                    </a:solidFill>
                  </a:tcPr>
                </a:tc>
                <a:extLst>
                  <a:ext uri="{0D108BD9-81ED-4DB2-BD59-A6C34878D82A}">
                    <a16:rowId xmlns:a16="http://schemas.microsoft.com/office/drawing/2014/main" val="3091959466"/>
                  </a:ext>
                </a:extLst>
              </a:tr>
              <a:tr h="370840">
                <a:tc>
                  <a:txBody>
                    <a:bodyPr/>
                    <a:lstStyle/>
                    <a:p>
                      <a:r>
                        <a:rPr lang="en-US" altLang="zh-CN" dirty="0" smtClean="0"/>
                        <a:t>1</a:t>
                      </a:r>
                      <a:endParaRPr lang="zh-CN" altLang="en-US" dirty="0"/>
                    </a:p>
                  </a:txBody>
                  <a:tcPr>
                    <a:solidFill>
                      <a:schemeClr val="accent4">
                        <a:lumMod val="20000"/>
                        <a:lumOff val="80000"/>
                      </a:schemeClr>
                    </a:solidFill>
                  </a:tcPr>
                </a:tc>
                <a:tc gridSpan="3">
                  <a:txBody>
                    <a:bodyPr/>
                    <a:lstStyle/>
                    <a:p>
                      <a:r>
                        <a:rPr lang="zh-CN" altLang="en-US" dirty="0" smtClean="0"/>
                        <a:t>复杂新单资料的初审受理，首期报废的收取，建立客户档案</a:t>
                      </a:r>
                      <a:endParaRPr lang="zh-CN" altLang="en-US" dirty="0"/>
                    </a:p>
                  </a:txBody>
                  <a:tcPr>
                    <a:noFill/>
                  </a:tcPr>
                </a:tc>
                <a:tc hMerge="1">
                  <a:txBody>
                    <a:bodyPr/>
                    <a:lstStyle/>
                    <a:p>
                      <a:endParaRPr lang="zh-CN" altLang="en-US" dirty="0"/>
                    </a:p>
                  </a:txBody>
                  <a:tcPr/>
                </a:tc>
                <a:tc hMerge="1">
                  <a:txBody>
                    <a:bodyPr/>
                    <a:lstStyle/>
                    <a:p>
                      <a:endParaRPr lang="zh-CN" altLang="en-US" dirty="0"/>
                    </a:p>
                  </a:txBody>
                  <a:tcPr/>
                </a:tc>
                <a:tc>
                  <a:txBody>
                    <a:bodyPr/>
                    <a:lstStyle/>
                    <a:p>
                      <a:r>
                        <a:rPr lang="en-US" altLang="zh-CN" dirty="0" smtClean="0"/>
                        <a:t>60</a:t>
                      </a:r>
                      <a:endParaRPr lang="zh-CN" altLang="en-US" dirty="0"/>
                    </a:p>
                  </a:txBody>
                  <a:tcPr>
                    <a:noFill/>
                  </a:tcPr>
                </a:tc>
                <a:tc>
                  <a:txBody>
                    <a:bodyPr/>
                    <a:lstStyle/>
                    <a:p>
                      <a:endParaRPr lang="zh-CN" altLang="en-US" dirty="0"/>
                    </a:p>
                  </a:txBody>
                  <a:tcPr>
                    <a:noFill/>
                  </a:tcPr>
                </a:tc>
                <a:extLst>
                  <a:ext uri="{0D108BD9-81ED-4DB2-BD59-A6C34878D82A}">
                    <a16:rowId xmlns:a16="http://schemas.microsoft.com/office/drawing/2014/main" val="1950068478"/>
                  </a:ext>
                </a:extLst>
              </a:tr>
              <a:tr h="370840">
                <a:tc>
                  <a:txBody>
                    <a:bodyPr/>
                    <a:lstStyle/>
                    <a:p>
                      <a:r>
                        <a:rPr lang="en-US" altLang="zh-CN" dirty="0" smtClean="0"/>
                        <a:t>2</a:t>
                      </a:r>
                      <a:endParaRPr lang="zh-CN" altLang="en-US" dirty="0"/>
                    </a:p>
                  </a:txBody>
                  <a:tcPr>
                    <a:solidFill>
                      <a:schemeClr val="accent4">
                        <a:lumMod val="20000"/>
                        <a:lumOff val="80000"/>
                      </a:schemeClr>
                    </a:solidFill>
                  </a:tcPr>
                </a:tc>
                <a:tc gridSpan="3">
                  <a:txBody>
                    <a:bodyPr/>
                    <a:lstStyle/>
                    <a:p>
                      <a:r>
                        <a:rPr lang="zh-CN" altLang="en-US" dirty="0" smtClean="0"/>
                        <a:t>负责投保书送达管理（包括催促交回，系统回销，整理归档）</a:t>
                      </a:r>
                      <a:endParaRPr lang="zh-CN" altLang="en-US" dirty="0"/>
                    </a:p>
                  </a:txBody>
                  <a:tcPr/>
                </a:tc>
                <a:tc hMerge="1">
                  <a:txBody>
                    <a:bodyPr/>
                    <a:lstStyle/>
                    <a:p>
                      <a:endParaRPr lang="zh-CN" altLang="en-US" dirty="0"/>
                    </a:p>
                  </a:txBody>
                  <a:tcPr/>
                </a:tc>
                <a:tc hMerge="1">
                  <a:txBody>
                    <a:bodyPr/>
                    <a:lstStyle/>
                    <a:p>
                      <a:endParaRPr lang="zh-CN" altLang="en-US" dirty="0"/>
                    </a:p>
                  </a:txBody>
                  <a:tcPr/>
                </a:tc>
                <a:tc>
                  <a:txBody>
                    <a:bodyPr/>
                    <a:lstStyle/>
                    <a:p>
                      <a:r>
                        <a:rPr lang="en-US" altLang="zh-CN" dirty="0" smtClean="0"/>
                        <a:t>15</a:t>
                      </a:r>
                      <a:endParaRPr lang="zh-CN" altLang="en-US" dirty="0"/>
                    </a:p>
                  </a:txBody>
                  <a:tcPr/>
                </a:tc>
                <a:tc>
                  <a:txBody>
                    <a:bodyPr/>
                    <a:lstStyle/>
                    <a:p>
                      <a:endParaRPr lang="zh-CN" altLang="en-US"/>
                    </a:p>
                  </a:txBody>
                  <a:tcPr/>
                </a:tc>
                <a:extLst>
                  <a:ext uri="{0D108BD9-81ED-4DB2-BD59-A6C34878D82A}">
                    <a16:rowId xmlns:a16="http://schemas.microsoft.com/office/drawing/2014/main" val="4276787938"/>
                  </a:ext>
                </a:extLst>
              </a:tr>
              <a:tr h="370840">
                <a:tc>
                  <a:txBody>
                    <a:bodyPr/>
                    <a:lstStyle/>
                    <a:p>
                      <a:r>
                        <a:rPr lang="en-US" altLang="zh-CN" dirty="0" smtClean="0"/>
                        <a:t>3</a:t>
                      </a:r>
                      <a:endParaRPr lang="zh-CN" altLang="en-US" dirty="0"/>
                    </a:p>
                  </a:txBody>
                  <a:tcPr>
                    <a:solidFill>
                      <a:schemeClr val="accent4">
                        <a:lumMod val="20000"/>
                        <a:lumOff val="80000"/>
                      </a:schemeClr>
                    </a:solidFill>
                  </a:tcPr>
                </a:tc>
                <a:tc gridSpan="3">
                  <a:txBody>
                    <a:bodyPr/>
                    <a:lstStyle/>
                    <a:p>
                      <a:r>
                        <a:rPr lang="zh-CN" altLang="en-US" dirty="0" smtClean="0"/>
                        <a:t>负责综合查询及回复一般询问，清楚有效地进行沟通，确保所服务的对象满意</a:t>
                      </a:r>
                      <a:endParaRPr lang="zh-CN" altLang="en-US" dirty="0"/>
                    </a:p>
                  </a:txBody>
                  <a:tcPr/>
                </a:tc>
                <a:tc hMerge="1">
                  <a:txBody>
                    <a:bodyPr/>
                    <a:lstStyle/>
                    <a:p>
                      <a:endParaRPr lang="zh-CN" altLang="en-US"/>
                    </a:p>
                  </a:txBody>
                  <a:tcPr/>
                </a:tc>
                <a:tc hMerge="1">
                  <a:txBody>
                    <a:bodyPr/>
                    <a:lstStyle/>
                    <a:p>
                      <a:endParaRPr lang="zh-CN" altLang="en-US"/>
                    </a:p>
                  </a:txBody>
                  <a:tcPr/>
                </a:tc>
                <a:tc>
                  <a:txBody>
                    <a:bodyPr/>
                    <a:lstStyle/>
                    <a:p>
                      <a:r>
                        <a:rPr lang="en-US" altLang="zh-CN" dirty="0" smtClean="0"/>
                        <a:t>10</a:t>
                      </a:r>
                      <a:endParaRPr lang="zh-CN" altLang="en-US" dirty="0"/>
                    </a:p>
                  </a:txBody>
                  <a:tcPr/>
                </a:tc>
                <a:tc>
                  <a:txBody>
                    <a:bodyPr/>
                    <a:lstStyle/>
                    <a:p>
                      <a:endParaRPr lang="zh-CN" altLang="en-US" dirty="0"/>
                    </a:p>
                  </a:txBody>
                  <a:tcPr/>
                </a:tc>
                <a:extLst>
                  <a:ext uri="{0D108BD9-81ED-4DB2-BD59-A6C34878D82A}">
                    <a16:rowId xmlns:a16="http://schemas.microsoft.com/office/drawing/2014/main" val="1381504185"/>
                  </a:ext>
                </a:extLst>
              </a:tr>
              <a:tr h="370840">
                <a:tc>
                  <a:txBody>
                    <a:bodyPr/>
                    <a:lstStyle/>
                    <a:p>
                      <a:r>
                        <a:rPr lang="en-US" altLang="zh-CN" dirty="0" smtClean="0"/>
                        <a:t>4</a:t>
                      </a:r>
                      <a:endParaRPr lang="zh-CN" altLang="en-US" dirty="0"/>
                    </a:p>
                  </a:txBody>
                  <a:tcPr>
                    <a:solidFill>
                      <a:schemeClr val="accent4">
                        <a:lumMod val="20000"/>
                        <a:lumOff val="80000"/>
                      </a:schemeClr>
                    </a:solidFill>
                  </a:tcPr>
                </a:tc>
                <a:tc gridSpan="3">
                  <a:txBody>
                    <a:bodyPr/>
                    <a:lstStyle/>
                    <a:p>
                      <a:r>
                        <a:rPr lang="zh-CN" altLang="en-US" dirty="0" smtClean="0"/>
                        <a:t>负责咨询投诉案件的受理</a:t>
                      </a:r>
                      <a:endParaRPr lang="zh-CN" altLang="en-US" dirty="0"/>
                    </a:p>
                  </a:txBody>
                  <a:tcPr/>
                </a:tc>
                <a:tc hMerge="1">
                  <a:txBody>
                    <a:bodyPr/>
                    <a:lstStyle/>
                    <a:p>
                      <a:endParaRPr lang="zh-CN" altLang="en-US"/>
                    </a:p>
                  </a:txBody>
                  <a:tcPr/>
                </a:tc>
                <a:tc hMerge="1">
                  <a:txBody>
                    <a:bodyPr/>
                    <a:lstStyle/>
                    <a:p>
                      <a:endParaRPr lang="zh-CN" altLang="en-US"/>
                    </a:p>
                  </a:txBody>
                  <a:tcPr/>
                </a:tc>
                <a:tc>
                  <a:txBody>
                    <a:bodyPr/>
                    <a:lstStyle/>
                    <a:p>
                      <a:r>
                        <a:rPr lang="en-US" altLang="zh-CN" dirty="0" smtClean="0"/>
                        <a:t>5</a:t>
                      </a:r>
                      <a:endParaRPr lang="zh-CN" altLang="en-US" dirty="0"/>
                    </a:p>
                  </a:txBody>
                  <a:tcPr/>
                </a:tc>
                <a:tc>
                  <a:txBody>
                    <a:bodyPr/>
                    <a:lstStyle/>
                    <a:p>
                      <a:endParaRPr lang="zh-CN" altLang="en-US" dirty="0"/>
                    </a:p>
                  </a:txBody>
                  <a:tcPr/>
                </a:tc>
                <a:extLst>
                  <a:ext uri="{0D108BD9-81ED-4DB2-BD59-A6C34878D82A}">
                    <a16:rowId xmlns:a16="http://schemas.microsoft.com/office/drawing/2014/main" val="3294715204"/>
                  </a:ext>
                </a:extLst>
              </a:tr>
              <a:tr h="370840">
                <a:tc>
                  <a:txBody>
                    <a:bodyPr/>
                    <a:lstStyle/>
                    <a:p>
                      <a:r>
                        <a:rPr lang="en-US" altLang="zh-CN" dirty="0" smtClean="0"/>
                        <a:t>5</a:t>
                      </a:r>
                      <a:endParaRPr lang="zh-CN" altLang="en-US" dirty="0"/>
                    </a:p>
                  </a:txBody>
                  <a:tcPr>
                    <a:solidFill>
                      <a:schemeClr val="accent4">
                        <a:lumMod val="20000"/>
                        <a:lumOff val="80000"/>
                      </a:schemeClr>
                    </a:solidFill>
                  </a:tcPr>
                </a:tc>
                <a:tc gridSpan="3">
                  <a:txBody>
                    <a:bodyPr/>
                    <a:lstStyle/>
                    <a:p>
                      <a:r>
                        <a:rPr lang="zh-CN" altLang="en-US" dirty="0" smtClean="0"/>
                        <a:t>负责对新契约保单回执进行整理归档，并定期移交分公司档案室管理</a:t>
                      </a:r>
                      <a:endParaRPr lang="zh-CN" altLang="en-US" dirty="0"/>
                    </a:p>
                  </a:txBody>
                  <a:tcPr/>
                </a:tc>
                <a:tc hMerge="1">
                  <a:txBody>
                    <a:bodyPr/>
                    <a:lstStyle/>
                    <a:p>
                      <a:endParaRPr lang="zh-CN" altLang="en-US"/>
                    </a:p>
                  </a:txBody>
                  <a:tcPr/>
                </a:tc>
                <a:tc hMerge="1">
                  <a:txBody>
                    <a:bodyPr/>
                    <a:lstStyle/>
                    <a:p>
                      <a:endParaRPr lang="zh-CN" altLang="en-US"/>
                    </a:p>
                  </a:txBody>
                  <a:tcPr/>
                </a:tc>
                <a:tc>
                  <a:txBody>
                    <a:bodyPr/>
                    <a:lstStyle/>
                    <a:p>
                      <a:r>
                        <a:rPr lang="en-US" altLang="zh-CN" dirty="0" smtClean="0"/>
                        <a:t>10</a:t>
                      </a:r>
                      <a:endParaRPr lang="zh-CN" altLang="en-US" dirty="0"/>
                    </a:p>
                  </a:txBody>
                  <a:tcPr/>
                </a:tc>
                <a:tc>
                  <a:txBody>
                    <a:bodyPr/>
                    <a:lstStyle/>
                    <a:p>
                      <a:endParaRPr lang="zh-CN" altLang="en-US" dirty="0"/>
                    </a:p>
                  </a:txBody>
                  <a:tcPr/>
                </a:tc>
                <a:extLst>
                  <a:ext uri="{0D108BD9-81ED-4DB2-BD59-A6C34878D82A}">
                    <a16:rowId xmlns:a16="http://schemas.microsoft.com/office/drawing/2014/main" val="471134016"/>
                  </a:ext>
                </a:extLst>
              </a:tr>
              <a:tr h="370840">
                <a:tc rowSpan="5">
                  <a:txBody>
                    <a:bodyPr/>
                    <a:lstStyle/>
                    <a:p>
                      <a:r>
                        <a:rPr lang="zh-CN" altLang="en-US" dirty="0" smtClean="0"/>
                        <a:t>内部工作接口</a:t>
                      </a:r>
                      <a:endParaRPr lang="zh-CN" altLang="en-US" dirty="0"/>
                    </a:p>
                  </a:txBody>
                  <a:tcPr>
                    <a:solidFill>
                      <a:schemeClr val="accent4">
                        <a:lumMod val="20000"/>
                        <a:lumOff val="80000"/>
                      </a:schemeClr>
                    </a:solidFill>
                  </a:tcPr>
                </a:tc>
                <a:tc>
                  <a:txBody>
                    <a:bodyPr/>
                    <a:lstStyle/>
                    <a:p>
                      <a:r>
                        <a:rPr lang="zh-CN" altLang="en-US" dirty="0" smtClean="0"/>
                        <a:t>交往对象</a:t>
                      </a:r>
                      <a:endParaRPr lang="zh-CN" altLang="en-US" dirty="0"/>
                    </a:p>
                  </a:txBody>
                  <a:tcPr>
                    <a:solidFill>
                      <a:schemeClr val="accent4">
                        <a:lumMod val="20000"/>
                        <a:lumOff val="80000"/>
                      </a:schemeClr>
                    </a:solidFill>
                  </a:tcPr>
                </a:tc>
                <a:tc>
                  <a:txBody>
                    <a:bodyPr/>
                    <a:lstStyle/>
                    <a:p>
                      <a:r>
                        <a:rPr lang="zh-CN" altLang="en-US" dirty="0" smtClean="0"/>
                        <a:t>工作内容</a:t>
                      </a:r>
                      <a:endParaRPr lang="zh-CN" altLang="en-US" dirty="0"/>
                    </a:p>
                  </a:txBody>
                  <a:tcPr>
                    <a:solidFill>
                      <a:schemeClr val="accent4">
                        <a:lumMod val="20000"/>
                        <a:lumOff val="80000"/>
                      </a:schemeClr>
                    </a:solidFill>
                  </a:tcPr>
                </a:tc>
                <a:tc>
                  <a:txBody>
                    <a:bodyPr/>
                    <a:lstStyle/>
                    <a:p>
                      <a:r>
                        <a:rPr lang="zh-CN" altLang="en-US" dirty="0" smtClean="0"/>
                        <a:t>性质（通知、收集信息、维持人际关系、提供咨询、谈判、业务计算）</a:t>
                      </a:r>
                      <a:endParaRPr lang="zh-CN" altLang="en-US" dirty="0"/>
                    </a:p>
                  </a:txBody>
                  <a:tcPr>
                    <a:solidFill>
                      <a:schemeClr val="accent4">
                        <a:lumMod val="20000"/>
                        <a:lumOff val="80000"/>
                      </a:schemeClr>
                    </a:solidFill>
                  </a:tcPr>
                </a:tc>
                <a:tc gridSpan="2">
                  <a:txBody>
                    <a:bodyPr/>
                    <a:lstStyle/>
                    <a:p>
                      <a:r>
                        <a:rPr lang="zh-CN" altLang="en-US" dirty="0" smtClean="0"/>
                        <a:t>频率（天</a:t>
                      </a:r>
                      <a:r>
                        <a:rPr lang="en-US" altLang="zh-CN" dirty="0" smtClean="0"/>
                        <a:t>/</a:t>
                      </a:r>
                      <a:r>
                        <a:rPr lang="zh-CN" altLang="en-US" dirty="0" smtClean="0"/>
                        <a:t>周</a:t>
                      </a:r>
                      <a:r>
                        <a:rPr lang="en-US" altLang="zh-CN" dirty="0" smtClean="0"/>
                        <a:t>/</a:t>
                      </a:r>
                      <a:r>
                        <a:rPr lang="zh-CN" altLang="en-US" dirty="0" smtClean="0"/>
                        <a:t>月</a:t>
                      </a:r>
                      <a:r>
                        <a:rPr lang="en-US" altLang="zh-CN" dirty="0" smtClean="0"/>
                        <a:t>/</a:t>
                      </a:r>
                      <a:r>
                        <a:rPr lang="zh-CN" altLang="en-US" dirty="0" smtClean="0"/>
                        <a:t>季</a:t>
                      </a:r>
                      <a:r>
                        <a:rPr lang="en-US" altLang="zh-CN" dirty="0" smtClean="0"/>
                        <a:t>/</a:t>
                      </a:r>
                      <a:r>
                        <a:rPr lang="zh-CN" altLang="en-US" dirty="0" smtClean="0"/>
                        <a:t>年）</a:t>
                      </a:r>
                      <a:endParaRPr lang="zh-CN" altLang="en-US" dirty="0"/>
                    </a:p>
                  </a:txBody>
                  <a:tcPr>
                    <a:solidFill>
                      <a:schemeClr val="accent4">
                        <a:lumMod val="20000"/>
                        <a:lumOff val="80000"/>
                      </a:schemeClr>
                    </a:solidFill>
                  </a:tcPr>
                </a:tc>
                <a:tc hMerge="1">
                  <a:txBody>
                    <a:bodyPr/>
                    <a:lstStyle/>
                    <a:p>
                      <a:endParaRPr lang="zh-CN" altLang="en-US" dirty="0"/>
                    </a:p>
                  </a:txBody>
                  <a:tcPr/>
                </a:tc>
                <a:extLst>
                  <a:ext uri="{0D108BD9-81ED-4DB2-BD59-A6C34878D82A}">
                    <a16:rowId xmlns:a16="http://schemas.microsoft.com/office/drawing/2014/main" val="2488528744"/>
                  </a:ext>
                </a:extLst>
              </a:tr>
              <a:tr h="370840">
                <a:tc vMerge="1">
                  <a:txBody>
                    <a:bodyPr/>
                    <a:lstStyle/>
                    <a:p>
                      <a:endParaRPr lang="zh-CN" altLang="en-US" dirty="0"/>
                    </a:p>
                  </a:txBody>
                  <a:tcPr/>
                </a:tc>
                <a:tc>
                  <a:txBody>
                    <a:bodyPr/>
                    <a:lstStyle/>
                    <a:p>
                      <a:r>
                        <a:rPr lang="zh-CN" altLang="en-US" dirty="0" smtClean="0"/>
                        <a:t>文档扫描室</a:t>
                      </a:r>
                      <a:endParaRPr lang="zh-CN" altLang="en-US" dirty="0"/>
                    </a:p>
                  </a:txBody>
                  <a:tcPr/>
                </a:tc>
                <a:tc>
                  <a:txBody>
                    <a:bodyPr/>
                    <a:lstStyle/>
                    <a:p>
                      <a:r>
                        <a:rPr lang="zh-CN" altLang="en-US" dirty="0" smtClean="0"/>
                        <a:t>资料传递</a:t>
                      </a:r>
                      <a:endParaRPr lang="zh-CN" altLang="en-US" dirty="0"/>
                    </a:p>
                  </a:txBody>
                  <a:tcPr/>
                </a:tc>
                <a:tc>
                  <a:txBody>
                    <a:bodyPr/>
                    <a:lstStyle/>
                    <a:p>
                      <a:r>
                        <a:rPr lang="zh-CN" altLang="en-US" dirty="0" smtClean="0"/>
                        <a:t>业务计算</a:t>
                      </a:r>
                      <a:endParaRPr lang="zh-CN" altLang="en-US" dirty="0"/>
                    </a:p>
                  </a:txBody>
                  <a:tcPr/>
                </a:tc>
                <a:tc gridSpan="2">
                  <a:txBody>
                    <a:bodyPr/>
                    <a:lstStyle/>
                    <a:p>
                      <a:r>
                        <a:rPr lang="zh-CN" altLang="en-US" dirty="0" smtClean="0"/>
                        <a:t>天</a:t>
                      </a:r>
                      <a:endParaRPr lang="zh-CN" altLang="en-US" dirty="0"/>
                    </a:p>
                  </a:txBody>
                  <a:tcPr/>
                </a:tc>
                <a:tc hMerge="1">
                  <a:txBody>
                    <a:bodyPr/>
                    <a:lstStyle/>
                    <a:p>
                      <a:endParaRPr lang="zh-CN" altLang="en-US" dirty="0"/>
                    </a:p>
                  </a:txBody>
                  <a:tcPr/>
                </a:tc>
                <a:extLst>
                  <a:ext uri="{0D108BD9-81ED-4DB2-BD59-A6C34878D82A}">
                    <a16:rowId xmlns:a16="http://schemas.microsoft.com/office/drawing/2014/main" val="3408495854"/>
                  </a:ext>
                </a:extLst>
              </a:tr>
              <a:tr h="370840">
                <a:tc vMerge="1">
                  <a:txBody>
                    <a:bodyPr/>
                    <a:lstStyle/>
                    <a:p>
                      <a:endParaRPr lang="zh-CN" altLang="en-US" dirty="0"/>
                    </a:p>
                  </a:txBody>
                  <a:tcPr/>
                </a:tc>
                <a:tc>
                  <a:txBody>
                    <a:bodyPr/>
                    <a:lstStyle/>
                    <a:p>
                      <a:r>
                        <a:rPr lang="zh-CN" altLang="en-US" dirty="0" smtClean="0"/>
                        <a:t>录入室</a:t>
                      </a:r>
                      <a:endParaRPr lang="zh-CN" altLang="en-US" dirty="0"/>
                    </a:p>
                  </a:txBody>
                  <a:tcPr/>
                </a:tc>
                <a:tc>
                  <a:txBody>
                    <a:bodyPr/>
                    <a:lstStyle/>
                    <a:p>
                      <a:r>
                        <a:rPr lang="zh-CN" altLang="en-US" dirty="0" smtClean="0"/>
                        <a:t>文件传递</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业务计算</a:t>
                      </a:r>
                      <a:endParaRPr lang="zh-CN" altLang="en-US" dirty="0"/>
                    </a:p>
                  </a:txBody>
                  <a:tcPr/>
                </a:tc>
                <a:tc gridSpan="2">
                  <a:txBody>
                    <a:bodyPr/>
                    <a:lstStyle/>
                    <a:p>
                      <a:r>
                        <a:rPr lang="zh-CN" altLang="en-US" dirty="0" smtClean="0"/>
                        <a:t>天</a:t>
                      </a:r>
                      <a:endParaRPr lang="zh-CN" altLang="en-US" dirty="0"/>
                    </a:p>
                  </a:txBody>
                  <a:tcPr/>
                </a:tc>
                <a:tc hMerge="1">
                  <a:txBody>
                    <a:bodyPr/>
                    <a:lstStyle/>
                    <a:p>
                      <a:endParaRPr lang="zh-CN" altLang="en-US" dirty="0"/>
                    </a:p>
                  </a:txBody>
                  <a:tcPr/>
                </a:tc>
                <a:extLst>
                  <a:ext uri="{0D108BD9-81ED-4DB2-BD59-A6C34878D82A}">
                    <a16:rowId xmlns:a16="http://schemas.microsoft.com/office/drawing/2014/main" val="3618566260"/>
                  </a:ext>
                </a:extLst>
              </a:tr>
              <a:tr h="370840">
                <a:tc vMerge="1">
                  <a:txBody>
                    <a:bodyPr/>
                    <a:lstStyle/>
                    <a:p>
                      <a:endParaRPr lang="zh-CN" altLang="en-US" dirty="0"/>
                    </a:p>
                  </a:txBody>
                  <a:tcPr>
                    <a:solidFill>
                      <a:schemeClr val="accent4">
                        <a:lumMod val="20000"/>
                        <a:lumOff val="80000"/>
                      </a:schemeClr>
                    </a:solidFill>
                  </a:tcPr>
                </a:tc>
                <a:tc>
                  <a:txBody>
                    <a:bodyPr/>
                    <a:lstStyle/>
                    <a:p>
                      <a:r>
                        <a:rPr lang="zh-CN" altLang="en-US" dirty="0" smtClean="0"/>
                        <a:t>核保部</a:t>
                      </a:r>
                      <a:endParaRPr lang="zh-CN" altLang="en-US" dirty="0"/>
                    </a:p>
                  </a:txBody>
                  <a:tcPr/>
                </a:tc>
                <a:tc>
                  <a:txBody>
                    <a:bodyPr/>
                    <a:lstStyle/>
                    <a:p>
                      <a:r>
                        <a:rPr lang="zh-CN" altLang="en-US" dirty="0" smtClean="0"/>
                        <a:t>业务咨询</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收集信息</a:t>
                      </a:r>
                      <a:endParaRPr lang="zh-CN" altLang="en-US" dirty="0"/>
                    </a:p>
                  </a:txBody>
                  <a:tcPr/>
                </a:tc>
                <a:tc gridSpan="2">
                  <a:txBody>
                    <a:bodyPr/>
                    <a:lstStyle/>
                    <a:p>
                      <a:r>
                        <a:rPr lang="zh-CN" altLang="en-US" dirty="0" smtClean="0"/>
                        <a:t>天</a:t>
                      </a:r>
                      <a:endParaRPr lang="zh-CN" altLang="en-US" dirty="0"/>
                    </a:p>
                  </a:txBody>
                  <a:tcPr/>
                </a:tc>
                <a:tc hMerge="1">
                  <a:txBody>
                    <a:bodyPr/>
                    <a:lstStyle/>
                    <a:p>
                      <a:endParaRPr lang="zh-CN" altLang="en-US"/>
                    </a:p>
                  </a:txBody>
                  <a:tcPr/>
                </a:tc>
                <a:extLst>
                  <a:ext uri="{0D108BD9-81ED-4DB2-BD59-A6C34878D82A}">
                    <a16:rowId xmlns:a16="http://schemas.microsoft.com/office/drawing/2014/main" val="1958256857"/>
                  </a:ext>
                </a:extLst>
              </a:tr>
              <a:tr h="370840">
                <a:tc vMerge="1">
                  <a:txBody>
                    <a:bodyPr/>
                    <a:lstStyle/>
                    <a:p>
                      <a:endParaRPr lang="zh-CN" altLang="en-US" dirty="0"/>
                    </a:p>
                  </a:txBody>
                  <a:tcPr>
                    <a:solidFill>
                      <a:schemeClr val="accent4">
                        <a:lumMod val="20000"/>
                        <a:lumOff val="80000"/>
                      </a:schemeClr>
                    </a:solidFill>
                  </a:tcPr>
                </a:tc>
                <a:tc>
                  <a:txBody>
                    <a:bodyPr/>
                    <a:lstStyle/>
                    <a:p>
                      <a:r>
                        <a:rPr lang="zh-CN" altLang="en-US" dirty="0" smtClean="0"/>
                        <a:t>档案室</a:t>
                      </a:r>
                      <a:endParaRPr lang="zh-CN" altLang="en-US" dirty="0"/>
                    </a:p>
                  </a:txBody>
                  <a:tcPr/>
                </a:tc>
                <a:tc>
                  <a:txBody>
                    <a:bodyPr/>
                    <a:lstStyle/>
                    <a:p>
                      <a:r>
                        <a:rPr lang="zh-CN" altLang="en-US" dirty="0" smtClean="0"/>
                        <a:t>资料传递</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收集信息</a:t>
                      </a:r>
                      <a:endParaRPr lang="zh-CN" altLang="en-US" dirty="0"/>
                    </a:p>
                  </a:txBody>
                  <a:tcPr/>
                </a:tc>
                <a:tc gridSpan="2">
                  <a:txBody>
                    <a:bodyPr/>
                    <a:lstStyle/>
                    <a:p>
                      <a:r>
                        <a:rPr lang="zh-CN" altLang="en-US" dirty="0" smtClean="0"/>
                        <a:t>天</a:t>
                      </a:r>
                      <a:endParaRPr lang="zh-CN" altLang="en-US" dirty="0"/>
                    </a:p>
                  </a:txBody>
                  <a:tcPr/>
                </a:tc>
                <a:tc hMerge="1">
                  <a:txBody>
                    <a:bodyPr/>
                    <a:lstStyle/>
                    <a:p>
                      <a:endParaRPr lang="zh-CN" altLang="en-US"/>
                    </a:p>
                  </a:txBody>
                  <a:tcPr/>
                </a:tc>
                <a:extLst>
                  <a:ext uri="{0D108BD9-81ED-4DB2-BD59-A6C34878D82A}">
                    <a16:rowId xmlns:a16="http://schemas.microsoft.com/office/drawing/2014/main" val="3282718619"/>
                  </a:ext>
                </a:extLst>
              </a:tr>
            </a:tbl>
          </a:graphicData>
        </a:graphic>
      </p:graphicFrame>
    </p:spTree>
    <p:extLst>
      <p:ext uri="{BB962C8B-B14F-4D97-AF65-F5344CB8AC3E}">
        <p14:creationId xmlns:p14="http://schemas.microsoft.com/office/powerpoint/2010/main" val="15357355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latin typeface="黑体" panose="02010609060101010101" pitchFamily="49" charset="-122"/>
                <a:ea typeface="黑体" panose="02010609060101010101" pitchFamily="49" charset="-122"/>
              </a:rPr>
              <a:t>具体工作</a:t>
            </a:r>
            <a:r>
              <a:rPr lang="zh-CN" altLang="en-US" b="1" dirty="0" smtClean="0">
                <a:latin typeface="黑体" panose="02010609060101010101" pitchFamily="49" charset="-122"/>
                <a:ea typeface="黑体" panose="02010609060101010101" pitchFamily="49" charset="-122"/>
              </a:rPr>
              <a:t>职责</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4105151474"/>
              </p:ext>
            </p:extLst>
          </p:nvPr>
        </p:nvGraphicFramePr>
        <p:xfrm>
          <a:off x="634641" y="1196752"/>
          <a:ext cx="10972800" cy="2494280"/>
        </p:xfrm>
        <a:graphic>
          <a:graphicData uri="http://schemas.openxmlformats.org/drawingml/2006/table">
            <a:tbl>
              <a:tblPr firstRow="1" bandRow="1">
                <a:tableStyleId>{5940675A-B579-460E-94D1-54222C63F5DA}</a:tableStyleId>
              </a:tblPr>
              <a:tblGrid>
                <a:gridCol w="792088">
                  <a:extLst>
                    <a:ext uri="{9D8B030D-6E8A-4147-A177-3AD203B41FA5}">
                      <a16:colId xmlns:a16="http://schemas.microsoft.com/office/drawing/2014/main" val="2573540127"/>
                    </a:ext>
                  </a:extLst>
                </a:gridCol>
                <a:gridCol w="1512168">
                  <a:extLst>
                    <a:ext uri="{9D8B030D-6E8A-4147-A177-3AD203B41FA5}">
                      <a16:colId xmlns:a16="http://schemas.microsoft.com/office/drawing/2014/main" val="946314356"/>
                    </a:ext>
                  </a:extLst>
                </a:gridCol>
                <a:gridCol w="1584176">
                  <a:extLst>
                    <a:ext uri="{9D8B030D-6E8A-4147-A177-3AD203B41FA5}">
                      <a16:colId xmlns:a16="http://schemas.microsoft.com/office/drawing/2014/main" val="1871638979"/>
                    </a:ext>
                  </a:extLst>
                </a:gridCol>
                <a:gridCol w="4046240">
                  <a:extLst>
                    <a:ext uri="{9D8B030D-6E8A-4147-A177-3AD203B41FA5}">
                      <a16:colId xmlns:a16="http://schemas.microsoft.com/office/drawing/2014/main" val="3610967977"/>
                    </a:ext>
                  </a:extLst>
                </a:gridCol>
                <a:gridCol w="3038128">
                  <a:extLst>
                    <a:ext uri="{9D8B030D-6E8A-4147-A177-3AD203B41FA5}">
                      <a16:colId xmlns:a16="http://schemas.microsoft.com/office/drawing/2014/main" val="2235853921"/>
                    </a:ext>
                  </a:extLst>
                </a:gridCol>
              </a:tblGrid>
              <a:tr h="370840">
                <a:tc rowSpan="3">
                  <a:txBody>
                    <a:bodyPr/>
                    <a:lstStyle/>
                    <a:p>
                      <a:r>
                        <a:rPr lang="zh-CN" altLang="en-US" dirty="0" smtClean="0"/>
                        <a:t>外部工作接口</a:t>
                      </a:r>
                      <a:endParaRPr lang="zh-CN" altLang="en-US" dirty="0"/>
                    </a:p>
                  </a:txBody>
                  <a:tcPr>
                    <a:solidFill>
                      <a:schemeClr val="accent4">
                        <a:lumMod val="20000"/>
                        <a:lumOff val="80000"/>
                      </a:schemeClr>
                    </a:solidFill>
                  </a:tcPr>
                </a:tc>
                <a:tc>
                  <a:txBody>
                    <a:bodyPr/>
                    <a:lstStyle/>
                    <a:p>
                      <a:r>
                        <a:rPr lang="zh-CN" altLang="en-US" dirty="0" smtClean="0"/>
                        <a:t>交往对象</a:t>
                      </a:r>
                      <a:endParaRPr lang="zh-CN" altLang="en-US" dirty="0"/>
                    </a:p>
                  </a:txBody>
                  <a:tcPr>
                    <a:solidFill>
                      <a:schemeClr val="accent4">
                        <a:lumMod val="20000"/>
                        <a:lumOff val="80000"/>
                      </a:schemeClr>
                    </a:solidFill>
                  </a:tcPr>
                </a:tc>
                <a:tc>
                  <a:txBody>
                    <a:bodyPr/>
                    <a:lstStyle/>
                    <a:p>
                      <a:r>
                        <a:rPr lang="zh-CN" altLang="en-US" dirty="0" smtClean="0"/>
                        <a:t>工作内容</a:t>
                      </a:r>
                      <a:endParaRPr lang="zh-CN" altLang="en-US" dirty="0"/>
                    </a:p>
                  </a:txBody>
                  <a:tcPr>
                    <a:solidFill>
                      <a:schemeClr val="accent4">
                        <a:lumMod val="20000"/>
                        <a:lumOff val="80000"/>
                      </a:schemeClr>
                    </a:solidFill>
                  </a:tcPr>
                </a:tc>
                <a:tc>
                  <a:txBody>
                    <a:bodyPr/>
                    <a:lstStyle/>
                    <a:p>
                      <a:r>
                        <a:rPr lang="zh-CN" altLang="en-US" dirty="0" smtClean="0"/>
                        <a:t>性质（通知、收集信息、维持人际关系、提供咨询、谈判、业务计算）</a:t>
                      </a:r>
                      <a:endParaRPr lang="zh-CN" altLang="en-US" dirty="0"/>
                    </a:p>
                  </a:txBody>
                  <a:tcPr>
                    <a:solidFill>
                      <a:schemeClr val="accent4">
                        <a:lumMod val="20000"/>
                        <a:lumOff val="80000"/>
                      </a:schemeClr>
                    </a:solidFill>
                  </a:tcPr>
                </a:tc>
                <a:tc>
                  <a:txBody>
                    <a:bodyPr/>
                    <a:lstStyle/>
                    <a:p>
                      <a:r>
                        <a:rPr lang="zh-CN" altLang="en-US" dirty="0" smtClean="0"/>
                        <a:t>频率（天</a:t>
                      </a:r>
                      <a:r>
                        <a:rPr lang="en-US" altLang="zh-CN" dirty="0" smtClean="0"/>
                        <a:t>/</a:t>
                      </a:r>
                      <a:r>
                        <a:rPr lang="zh-CN" altLang="en-US" dirty="0" smtClean="0"/>
                        <a:t>周</a:t>
                      </a:r>
                      <a:r>
                        <a:rPr lang="en-US" altLang="zh-CN" dirty="0" smtClean="0"/>
                        <a:t>/</a:t>
                      </a:r>
                      <a:r>
                        <a:rPr lang="zh-CN" altLang="en-US" dirty="0" smtClean="0"/>
                        <a:t>月</a:t>
                      </a:r>
                      <a:r>
                        <a:rPr lang="en-US" altLang="zh-CN" dirty="0" smtClean="0"/>
                        <a:t>/</a:t>
                      </a:r>
                      <a:r>
                        <a:rPr lang="zh-CN" altLang="en-US" dirty="0" smtClean="0"/>
                        <a:t>季</a:t>
                      </a:r>
                      <a:r>
                        <a:rPr lang="en-US" altLang="zh-CN" dirty="0" smtClean="0"/>
                        <a:t>/</a:t>
                      </a:r>
                      <a:r>
                        <a:rPr lang="zh-CN" altLang="en-US" dirty="0" smtClean="0"/>
                        <a:t>年）</a:t>
                      </a:r>
                      <a:endParaRPr lang="zh-CN" altLang="en-US" dirty="0"/>
                    </a:p>
                  </a:txBody>
                  <a:tcPr>
                    <a:solidFill>
                      <a:schemeClr val="accent4">
                        <a:lumMod val="20000"/>
                        <a:lumOff val="80000"/>
                      </a:schemeClr>
                    </a:solidFill>
                  </a:tcPr>
                </a:tc>
                <a:extLst>
                  <a:ext uri="{0D108BD9-81ED-4DB2-BD59-A6C34878D82A}">
                    <a16:rowId xmlns:a16="http://schemas.microsoft.com/office/drawing/2014/main" val="969242454"/>
                  </a:ext>
                </a:extLst>
              </a:tr>
              <a:tr h="370840">
                <a:tc vMerge="1">
                  <a:txBody>
                    <a:bodyPr/>
                    <a:lstStyle/>
                    <a:p>
                      <a:endParaRPr lang="zh-CN" altLang="en-US" dirty="0"/>
                    </a:p>
                  </a:txBody>
                  <a:tcPr/>
                </a:tc>
                <a:tc>
                  <a:txBody>
                    <a:bodyPr/>
                    <a:lstStyle/>
                    <a:p>
                      <a:r>
                        <a:rPr lang="zh-CN" altLang="en-US" dirty="0" smtClean="0"/>
                        <a:t>客户</a:t>
                      </a:r>
                      <a:endParaRPr lang="zh-CN" altLang="en-US" dirty="0"/>
                    </a:p>
                  </a:txBody>
                  <a:tcPr/>
                </a:tc>
                <a:tc>
                  <a:txBody>
                    <a:bodyPr/>
                    <a:lstStyle/>
                    <a:p>
                      <a:r>
                        <a:rPr lang="zh-CN" altLang="en-US" dirty="0" smtClean="0"/>
                        <a:t>咨询</a:t>
                      </a:r>
                      <a:endParaRPr lang="zh-CN" altLang="en-US" dirty="0"/>
                    </a:p>
                  </a:txBody>
                  <a:tcPr/>
                </a:tc>
                <a:tc>
                  <a:txBody>
                    <a:bodyPr/>
                    <a:lstStyle/>
                    <a:p>
                      <a:r>
                        <a:rPr lang="zh-CN" altLang="en-US" dirty="0" smtClean="0"/>
                        <a:t>收集信息</a:t>
                      </a:r>
                      <a:endParaRPr lang="zh-CN" altLang="en-US" dirty="0"/>
                    </a:p>
                  </a:txBody>
                  <a:tcPr/>
                </a:tc>
                <a:tc>
                  <a:txBody>
                    <a:bodyPr/>
                    <a:lstStyle/>
                    <a:p>
                      <a:r>
                        <a:rPr lang="zh-CN" altLang="en-US" dirty="0" smtClean="0"/>
                        <a:t>天</a:t>
                      </a:r>
                      <a:endParaRPr lang="zh-CN" altLang="en-US" dirty="0"/>
                    </a:p>
                  </a:txBody>
                  <a:tcPr/>
                </a:tc>
                <a:extLst>
                  <a:ext uri="{0D108BD9-81ED-4DB2-BD59-A6C34878D82A}">
                    <a16:rowId xmlns:a16="http://schemas.microsoft.com/office/drawing/2014/main" val="3506240983"/>
                  </a:ext>
                </a:extLst>
              </a:tr>
              <a:tr h="370840">
                <a:tc vMerge="1">
                  <a:txBody>
                    <a:bodyPr/>
                    <a:lstStyle/>
                    <a:p>
                      <a:endParaRPr lang="zh-CN" altLang="en-US" dirty="0"/>
                    </a:p>
                  </a:txBody>
                  <a:tcPr>
                    <a:solidFill>
                      <a:schemeClr val="accent4">
                        <a:lumMod val="20000"/>
                        <a:lumOff val="80000"/>
                      </a:schemeClr>
                    </a:solidFill>
                  </a:tcPr>
                </a:tc>
                <a:tc>
                  <a:txBody>
                    <a:bodyPr/>
                    <a:lstStyle/>
                    <a:p>
                      <a:r>
                        <a:rPr lang="zh-CN" altLang="en-US" dirty="0" smtClean="0"/>
                        <a:t>代理员</a:t>
                      </a:r>
                      <a:endParaRPr lang="zh-CN" altLang="en-US" dirty="0"/>
                    </a:p>
                  </a:txBody>
                  <a:tcPr/>
                </a:tc>
                <a:tc>
                  <a:txBody>
                    <a:bodyPr/>
                    <a:lstStyle/>
                    <a:p>
                      <a:r>
                        <a:rPr lang="zh-CN" altLang="en-US" dirty="0" smtClean="0"/>
                        <a:t>保单初审</a:t>
                      </a:r>
                      <a:endParaRPr lang="zh-CN" altLang="en-US" dirty="0"/>
                    </a:p>
                  </a:txBody>
                  <a:tcPr/>
                </a:tc>
                <a:tc>
                  <a:txBody>
                    <a:bodyPr/>
                    <a:lstStyle/>
                    <a:p>
                      <a:r>
                        <a:rPr lang="zh-CN" altLang="en-US" dirty="0" smtClean="0"/>
                        <a:t>收集信息</a:t>
                      </a:r>
                      <a:endParaRPr lang="zh-CN" altLang="en-US" dirty="0"/>
                    </a:p>
                  </a:txBody>
                  <a:tcPr/>
                </a:tc>
                <a:tc>
                  <a:txBody>
                    <a:bodyPr/>
                    <a:lstStyle/>
                    <a:p>
                      <a:r>
                        <a:rPr lang="zh-CN" altLang="en-US" dirty="0" smtClean="0"/>
                        <a:t>天</a:t>
                      </a:r>
                      <a:endParaRPr lang="zh-CN" altLang="en-US" dirty="0"/>
                    </a:p>
                  </a:txBody>
                  <a:tcPr/>
                </a:tc>
                <a:extLst>
                  <a:ext uri="{0D108BD9-81ED-4DB2-BD59-A6C34878D82A}">
                    <a16:rowId xmlns:a16="http://schemas.microsoft.com/office/drawing/2014/main" val="3644848320"/>
                  </a:ext>
                </a:extLst>
              </a:tr>
              <a:tr h="370840">
                <a:tc rowSpan="3">
                  <a:txBody>
                    <a:bodyPr/>
                    <a:lstStyle/>
                    <a:p>
                      <a:r>
                        <a:rPr lang="zh-CN" altLang="en-US" dirty="0" smtClean="0"/>
                        <a:t>工作条件</a:t>
                      </a:r>
                      <a:endParaRPr lang="zh-CN" altLang="en-US" dirty="0"/>
                    </a:p>
                  </a:txBody>
                  <a:tcPr>
                    <a:solidFill>
                      <a:schemeClr val="accent4">
                        <a:lumMod val="20000"/>
                        <a:lumOff val="80000"/>
                      </a:schemeClr>
                    </a:solidFill>
                  </a:tcPr>
                </a:tc>
                <a:tc>
                  <a:txBody>
                    <a:bodyPr/>
                    <a:lstStyle/>
                    <a:p>
                      <a:r>
                        <a:rPr lang="zh-CN" altLang="en-US" dirty="0" smtClean="0"/>
                        <a:t>工作时间</a:t>
                      </a:r>
                      <a:endParaRPr lang="zh-CN" altLang="en-US" dirty="0"/>
                    </a:p>
                  </a:txBody>
                  <a:tcPr>
                    <a:solidFill>
                      <a:schemeClr val="accent4">
                        <a:lumMod val="20000"/>
                        <a:lumOff val="80000"/>
                      </a:schemeClr>
                    </a:solidFill>
                  </a:tcPr>
                </a:tc>
                <a:tc gridSpan="3">
                  <a:txBody>
                    <a:bodyPr/>
                    <a:lstStyle/>
                    <a:p>
                      <a:r>
                        <a:rPr lang="en-US" altLang="zh-CN" dirty="0" smtClean="0"/>
                        <a:t>8</a:t>
                      </a:r>
                      <a:r>
                        <a:rPr lang="zh-CN" altLang="en-US" dirty="0" smtClean="0"/>
                        <a:t>小时</a:t>
                      </a:r>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2500879320"/>
                  </a:ext>
                </a:extLst>
              </a:tr>
              <a:tr h="370840">
                <a:tc vMerge="1">
                  <a:txBody>
                    <a:bodyPr/>
                    <a:lstStyle/>
                    <a:p>
                      <a:endParaRPr lang="zh-CN" altLang="en-US" dirty="0"/>
                    </a:p>
                  </a:txBody>
                  <a:tcPr/>
                </a:tc>
                <a:tc>
                  <a:txBody>
                    <a:bodyPr/>
                    <a:lstStyle/>
                    <a:p>
                      <a:r>
                        <a:rPr lang="zh-CN" altLang="en-US" dirty="0" smtClean="0"/>
                        <a:t>工作场所</a:t>
                      </a:r>
                      <a:endParaRPr lang="zh-CN" altLang="en-US" dirty="0"/>
                    </a:p>
                  </a:txBody>
                  <a:tcPr>
                    <a:solidFill>
                      <a:schemeClr val="accent4">
                        <a:lumMod val="20000"/>
                        <a:lumOff val="80000"/>
                      </a:schemeClr>
                    </a:solidFill>
                  </a:tcPr>
                </a:tc>
                <a:tc gridSpan="3">
                  <a:txBody>
                    <a:bodyPr/>
                    <a:lstStyle/>
                    <a:p>
                      <a:r>
                        <a:rPr lang="zh-CN" altLang="en-US" dirty="0" smtClean="0"/>
                        <a:t>办公室</a:t>
                      </a:r>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829063448"/>
                  </a:ext>
                </a:extLst>
              </a:tr>
              <a:tr h="370840">
                <a:tc vMerge="1">
                  <a:txBody>
                    <a:bodyPr/>
                    <a:lstStyle/>
                    <a:p>
                      <a:endParaRPr lang="zh-CN" altLang="en-US" dirty="0"/>
                    </a:p>
                  </a:txBody>
                  <a:tcPr/>
                </a:tc>
                <a:tc>
                  <a:txBody>
                    <a:bodyPr/>
                    <a:lstStyle/>
                    <a:p>
                      <a:r>
                        <a:rPr lang="zh-CN" altLang="en-US" dirty="0" smtClean="0"/>
                        <a:t>使用设备</a:t>
                      </a:r>
                      <a:endParaRPr lang="zh-CN" altLang="en-US" dirty="0"/>
                    </a:p>
                  </a:txBody>
                  <a:tcPr>
                    <a:solidFill>
                      <a:schemeClr val="accent4">
                        <a:lumMod val="20000"/>
                        <a:lumOff val="80000"/>
                      </a:schemeClr>
                    </a:solidFill>
                  </a:tcPr>
                </a:tc>
                <a:tc gridSpan="3">
                  <a:txBody>
                    <a:bodyPr/>
                    <a:lstStyle/>
                    <a:p>
                      <a:r>
                        <a:rPr lang="zh-CN" altLang="en-US" dirty="0" smtClean="0"/>
                        <a:t>计算机、互联网、软件、打印机、传真机等</a:t>
                      </a:r>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410086314"/>
                  </a:ext>
                </a:extLst>
              </a:tr>
            </a:tbl>
          </a:graphicData>
        </a:graphic>
      </p:graphicFrame>
    </p:spTree>
    <p:extLst>
      <p:ext uri="{BB962C8B-B14F-4D97-AF65-F5344CB8AC3E}">
        <p14:creationId xmlns:p14="http://schemas.microsoft.com/office/powerpoint/2010/main" val="5249369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latin typeface="黑体" panose="02010609060101010101" pitchFamily="49" charset="-122"/>
                <a:ea typeface="黑体" panose="02010609060101010101" pitchFamily="49" charset="-122"/>
              </a:rPr>
              <a:t>任职资格</a:t>
            </a:r>
            <a:r>
              <a:rPr lang="zh-CN" altLang="en-US" b="1" dirty="0" smtClean="0">
                <a:latin typeface="黑体" panose="02010609060101010101" pitchFamily="49" charset="-122"/>
                <a:ea typeface="黑体" panose="02010609060101010101" pitchFamily="49" charset="-122"/>
              </a:rPr>
              <a:t>要求</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096552558"/>
              </p:ext>
            </p:extLst>
          </p:nvPr>
        </p:nvGraphicFramePr>
        <p:xfrm>
          <a:off x="839416" y="1340768"/>
          <a:ext cx="10972800" cy="5205184"/>
        </p:xfrm>
        <a:graphic>
          <a:graphicData uri="http://schemas.openxmlformats.org/drawingml/2006/table">
            <a:tbl>
              <a:tblPr firstRow="1" bandRow="1">
                <a:tableStyleId>{5940675A-B579-460E-94D1-54222C63F5DA}</a:tableStyleId>
              </a:tblPr>
              <a:tblGrid>
                <a:gridCol w="661864">
                  <a:extLst>
                    <a:ext uri="{9D8B030D-6E8A-4147-A177-3AD203B41FA5}">
                      <a16:colId xmlns:a16="http://schemas.microsoft.com/office/drawing/2014/main" val="1165394992"/>
                    </a:ext>
                  </a:extLst>
                </a:gridCol>
                <a:gridCol w="1872208">
                  <a:extLst>
                    <a:ext uri="{9D8B030D-6E8A-4147-A177-3AD203B41FA5}">
                      <a16:colId xmlns:a16="http://schemas.microsoft.com/office/drawing/2014/main" val="1650545212"/>
                    </a:ext>
                  </a:extLst>
                </a:gridCol>
                <a:gridCol w="3456384">
                  <a:extLst>
                    <a:ext uri="{9D8B030D-6E8A-4147-A177-3AD203B41FA5}">
                      <a16:colId xmlns:a16="http://schemas.microsoft.com/office/drawing/2014/main" val="2213098528"/>
                    </a:ext>
                  </a:extLst>
                </a:gridCol>
                <a:gridCol w="1152128">
                  <a:extLst>
                    <a:ext uri="{9D8B030D-6E8A-4147-A177-3AD203B41FA5}">
                      <a16:colId xmlns:a16="http://schemas.microsoft.com/office/drawing/2014/main" val="2357278853"/>
                    </a:ext>
                  </a:extLst>
                </a:gridCol>
                <a:gridCol w="3830216">
                  <a:extLst>
                    <a:ext uri="{9D8B030D-6E8A-4147-A177-3AD203B41FA5}">
                      <a16:colId xmlns:a16="http://schemas.microsoft.com/office/drawing/2014/main" val="2619849713"/>
                    </a:ext>
                  </a:extLst>
                </a:gridCol>
              </a:tblGrid>
              <a:tr h="539472">
                <a:tc rowSpan="3">
                  <a:txBody>
                    <a:bodyPr/>
                    <a:lstStyle/>
                    <a:p>
                      <a:r>
                        <a:rPr lang="zh-CN" altLang="en-US" sz="1800" dirty="0" smtClean="0"/>
                        <a:t>一般条件</a:t>
                      </a:r>
                      <a:endParaRPr lang="zh-CN" altLang="en-US" sz="1800" dirty="0"/>
                    </a:p>
                  </a:txBody>
                  <a:tcPr>
                    <a:solidFill>
                      <a:schemeClr val="accent4">
                        <a:lumMod val="20000"/>
                        <a:lumOff val="80000"/>
                      </a:schemeClr>
                    </a:solidFill>
                  </a:tcPr>
                </a:tc>
                <a:tc>
                  <a:txBody>
                    <a:bodyPr/>
                    <a:lstStyle/>
                    <a:p>
                      <a:r>
                        <a:rPr lang="zh-CN" altLang="en-US" sz="1800" dirty="0" smtClean="0"/>
                        <a:t>最佳学历</a:t>
                      </a:r>
                      <a:endParaRPr lang="zh-CN" altLang="en-US" sz="1800" dirty="0"/>
                    </a:p>
                  </a:txBody>
                  <a:tcPr>
                    <a:solidFill>
                      <a:schemeClr val="accent4">
                        <a:lumMod val="20000"/>
                        <a:lumOff val="80000"/>
                      </a:schemeClr>
                    </a:solidFill>
                  </a:tcPr>
                </a:tc>
                <a:tc>
                  <a:txBody>
                    <a:bodyPr/>
                    <a:lstStyle/>
                    <a:p>
                      <a:r>
                        <a:rPr lang="zh-CN" altLang="en-US" sz="1800" dirty="0" smtClean="0"/>
                        <a:t>大学本科</a:t>
                      </a:r>
                      <a:endParaRPr lang="zh-CN" altLang="en-US" sz="1800" dirty="0"/>
                    </a:p>
                  </a:txBody>
                  <a:tcPr/>
                </a:tc>
                <a:tc>
                  <a:txBody>
                    <a:bodyPr/>
                    <a:lstStyle/>
                    <a:p>
                      <a:r>
                        <a:rPr lang="zh-CN" altLang="en-US" sz="1800" dirty="0" smtClean="0"/>
                        <a:t>最低学历</a:t>
                      </a:r>
                      <a:endParaRPr lang="zh-CN" altLang="en-US" sz="1800" dirty="0"/>
                    </a:p>
                  </a:txBody>
                  <a:tcPr>
                    <a:solidFill>
                      <a:schemeClr val="accent4">
                        <a:lumMod val="20000"/>
                        <a:lumOff val="80000"/>
                      </a:schemeClr>
                    </a:solidFill>
                  </a:tcPr>
                </a:tc>
                <a:tc>
                  <a:txBody>
                    <a:bodyPr/>
                    <a:lstStyle/>
                    <a:p>
                      <a:r>
                        <a:rPr lang="zh-CN" altLang="en-US" sz="1800" dirty="0" smtClean="0"/>
                        <a:t>大学本科</a:t>
                      </a:r>
                      <a:endParaRPr lang="zh-CN" altLang="en-US" sz="1800" dirty="0"/>
                    </a:p>
                  </a:txBody>
                  <a:tcPr/>
                </a:tc>
                <a:extLst>
                  <a:ext uri="{0D108BD9-81ED-4DB2-BD59-A6C34878D82A}">
                    <a16:rowId xmlns:a16="http://schemas.microsoft.com/office/drawing/2014/main" val="1149822757"/>
                  </a:ext>
                </a:extLst>
              </a:tr>
              <a:tr h="370840">
                <a:tc vMerge="1">
                  <a:txBody>
                    <a:bodyPr/>
                    <a:lstStyle/>
                    <a:p>
                      <a:endParaRPr lang="zh-CN" altLang="en-US" dirty="0"/>
                    </a:p>
                  </a:txBody>
                  <a:tcPr/>
                </a:tc>
                <a:tc>
                  <a:txBody>
                    <a:bodyPr/>
                    <a:lstStyle/>
                    <a:p>
                      <a:r>
                        <a:rPr lang="zh-CN" altLang="en-US" sz="1800" dirty="0" smtClean="0"/>
                        <a:t>专业要求</a:t>
                      </a:r>
                      <a:endParaRPr lang="zh-CN" altLang="en-US" sz="1800" dirty="0"/>
                    </a:p>
                  </a:txBody>
                  <a:tcPr>
                    <a:solidFill>
                      <a:schemeClr val="accent4">
                        <a:lumMod val="20000"/>
                        <a:lumOff val="80000"/>
                      </a:schemeClr>
                    </a:solidFill>
                  </a:tcPr>
                </a:tc>
                <a:tc gridSpan="3">
                  <a:txBody>
                    <a:bodyPr/>
                    <a:lstStyle/>
                    <a:p>
                      <a:r>
                        <a:rPr lang="zh-CN" altLang="en-US" sz="1800" dirty="0" smtClean="0"/>
                        <a:t>保险、金融</a:t>
                      </a:r>
                      <a:endParaRPr lang="zh-CN" altLang="en-US" sz="1800"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756235832"/>
                  </a:ext>
                </a:extLst>
              </a:tr>
              <a:tr h="370840">
                <a:tc vMerge="1">
                  <a:txBody>
                    <a:bodyPr/>
                    <a:lstStyle/>
                    <a:p>
                      <a:endParaRPr lang="zh-CN" altLang="en-US" dirty="0"/>
                    </a:p>
                  </a:txBody>
                  <a:tcPr/>
                </a:tc>
                <a:tc>
                  <a:txBody>
                    <a:bodyPr/>
                    <a:lstStyle/>
                    <a:p>
                      <a:r>
                        <a:rPr lang="zh-CN" altLang="en-US" sz="1800" dirty="0" smtClean="0"/>
                        <a:t>资格证书</a:t>
                      </a:r>
                      <a:endParaRPr lang="zh-CN" altLang="en-US" sz="1800" dirty="0"/>
                    </a:p>
                  </a:txBody>
                  <a:tcPr>
                    <a:solidFill>
                      <a:schemeClr val="accent4">
                        <a:lumMod val="20000"/>
                        <a:lumOff val="80000"/>
                      </a:schemeClr>
                    </a:solidFill>
                  </a:tcPr>
                </a:tc>
                <a:tc gridSpan="3">
                  <a:txBody>
                    <a:bodyPr/>
                    <a:lstStyle/>
                    <a:p>
                      <a:r>
                        <a:rPr lang="zh-CN" altLang="en-US" sz="1800" dirty="0" smtClean="0"/>
                        <a:t>无</a:t>
                      </a:r>
                      <a:endParaRPr lang="zh-CN" altLang="en-US" sz="1800"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423188935"/>
                  </a:ext>
                </a:extLst>
              </a:tr>
              <a:tr h="370840">
                <a:tc rowSpan="4">
                  <a:txBody>
                    <a:bodyPr/>
                    <a:lstStyle/>
                    <a:p>
                      <a:r>
                        <a:rPr lang="zh-CN" altLang="en-US" sz="1800" dirty="0" smtClean="0"/>
                        <a:t>工作经验必要知识</a:t>
                      </a:r>
                      <a:endParaRPr lang="zh-CN" altLang="en-US" sz="1800" dirty="0"/>
                    </a:p>
                  </a:txBody>
                  <a:tcPr>
                    <a:solidFill>
                      <a:schemeClr val="accent4">
                        <a:lumMod val="20000"/>
                        <a:lumOff val="80000"/>
                      </a:schemeClr>
                    </a:solidFill>
                  </a:tcPr>
                </a:tc>
                <a:tc>
                  <a:txBody>
                    <a:bodyPr/>
                    <a:lstStyle/>
                    <a:p>
                      <a:r>
                        <a:rPr lang="zh-CN" altLang="en-US" sz="1800" dirty="0" smtClean="0"/>
                        <a:t>工作经验</a:t>
                      </a:r>
                      <a:endParaRPr lang="zh-CN" altLang="en-US" sz="1800" dirty="0"/>
                    </a:p>
                  </a:txBody>
                  <a:tcPr>
                    <a:solidFill>
                      <a:schemeClr val="accent4">
                        <a:lumMod val="20000"/>
                        <a:lumOff val="80000"/>
                      </a:schemeClr>
                    </a:solidFill>
                  </a:tcPr>
                </a:tc>
                <a:tc gridSpan="3">
                  <a:txBody>
                    <a:bodyPr/>
                    <a:lstStyle/>
                    <a:p>
                      <a:r>
                        <a:rPr lang="en-US" altLang="zh-CN" sz="1800" dirty="0" smtClean="0"/>
                        <a:t>2</a:t>
                      </a:r>
                      <a:r>
                        <a:rPr lang="zh-CN" altLang="en-US" sz="1800" dirty="0" smtClean="0"/>
                        <a:t>年</a:t>
                      </a:r>
                      <a:endParaRPr lang="zh-CN" altLang="en-US" sz="1800"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2332188057"/>
                  </a:ext>
                </a:extLst>
              </a:tr>
              <a:tr h="508248">
                <a:tc vMerge="1">
                  <a:txBody>
                    <a:bodyPr/>
                    <a:lstStyle/>
                    <a:p>
                      <a:endParaRPr lang="zh-CN" altLang="en-US" dirty="0"/>
                    </a:p>
                  </a:txBody>
                  <a:tcPr/>
                </a:tc>
                <a:tc>
                  <a:txBody>
                    <a:bodyPr/>
                    <a:lstStyle/>
                    <a:p>
                      <a:r>
                        <a:rPr lang="zh-CN" altLang="en-US" sz="1800" dirty="0" smtClean="0"/>
                        <a:t>必要的知识</a:t>
                      </a:r>
                      <a:endParaRPr lang="zh-CN" altLang="en-US" sz="1800" dirty="0"/>
                    </a:p>
                  </a:txBody>
                  <a:tcPr>
                    <a:solidFill>
                      <a:schemeClr val="accent4">
                        <a:lumMod val="20000"/>
                        <a:lumOff val="80000"/>
                      </a:schemeClr>
                    </a:solidFill>
                  </a:tcPr>
                </a:tc>
                <a:tc gridSpan="3">
                  <a:txBody>
                    <a:bodyPr/>
                    <a:lstStyle/>
                    <a:p>
                      <a:r>
                        <a:rPr lang="zh-CN" altLang="en-US" sz="1800" dirty="0" smtClean="0"/>
                        <a:t>保险、金融、法律</a:t>
                      </a:r>
                      <a:endParaRPr lang="zh-CN" altLang="en-US" sz="1800"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311870633"/>
                  </a:ext>
                </a:extLst>
              </a:tr>
              <a:tr h="576064">
                <a:tc vMerge="1">
                  <a:txBody>
                    <a:bodyPr/>
                    <a:lstStyle/>
                    <a:p>
                      <a:endParaRPr lang="zh-CN" altLang="en-US" dirty="0"/>
                    </a:p>
                  </a:txBody>
                  <a:tcPr/>
                </a:tc>
                <a:tc>
                  <a:txBody>
                    <a:bodyPr/>
                    <a:lstStyle/>
                    <a:p>
                      <a:r>
                        <a:rPr lang="zh-CN" altLang="en-US" sz="1800" dirty="0" smtClean="0"/>
                        <a:t>外语要求</a:t>
                      </a:r>
                      <a:endParaRPr lang="zh-CN" altLang="en-US" sz="1800" dirty="0"/>
                    </a:p>
                  </a:txBody>
                  <a:tcPr>
                    <a:solidFill>
                      <a:schemeClr val="accent4">
                        <a:lumMod val="20000"/>
                        <a:lumOff val="80000"/>
                      </a:schemeClr>
                    </a:solidFill>
                  </a:tcPr>
                </a:tc>
                <a:tc gridSpan="3">
                  <a:txBody>
                    <a:bodyPr/>
                    <a:lstStyle/>
                    <a:p>
                      <a:r>
                        <a:rPr lang="zh-CN" altLang="en-US" sz="1800" dirty="0" smtClean="0"/>
                        <a:t>四级</a:t>
                      </a:r>
                      <a:endParaRPr lang="zh-CN" altLang="en-US" sz="1800"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4027153850"/>
                  </a:ext>
                </a:extLst>
              </a:tr>
              <a:tr h="165616">
                <a:tc vMerge="1">
                  <a:txBody>
                    <a:bodyPr/>
                    <a:lstStyle/>
                    <a:p>
                      <a:endParaRPr lang="zh-CN" altLang="en-US"/>
                    </a:p>
                  </a:txBody>
                  <a:tcPr/>
                </a:tc>
                <a:tc>
                  <a:txBody>
                    <a:bodyPr/>
                    <a:lstStyle/>
                    <a:p>
                      <a:r>
                        <a:rPr lang="zh-CN" altLang="en-US" sz="1800" dirty="0" smtClean="0"/>
                        <a:t>计算机要求</a:t>
                      </a:r>
                      <a:endParaRPr lang="zh-CN" altLang="en-US" sz="1800" dirty="0"/>
                    </a:p>
                  </a:txBody>
                  <a:tcPr>
                    <a:solidFill>
                      <a:schemeClr val="accent4">
                        <a:lumMod val="20000"/>
                        <a:lumOff val="80000"/>
                      </a:schemeClr>
                    </a:solidFill>
                  </a:tcPr>
                </a:tc>
                <a:tc gridSpan="3">
                  <a:txBody>
                    <a:bodyPr/>
                    <a:lstStyle/>
                    <a:p>
                      <a:r>
                        <a:rPr lang="zh-CN" altLang="en-US" sz="1800" dirty="0" smtClean="0"/>
                        <a:t>能够熟悉操作应用软件</a:t>
                      </a:r>
                      <a:endParaRPr lang="zh-CN" altLang="en-US" sz="1800" dirty="0"/>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028332359"/>
                  </a:ext>
                </a:extLst>
              </a:tr>
              <a:tr h="370840">
                <a:tc>
                  <a:txBody>
                    <a:bodyPr/>
                    <a:lstStyle/>
                    <a:p>
                      <a:r>
                        <a:rPr lang="zh-CN" altLang="en-US" sz="1800" dirty="0" smtClean="0"/>
                        <a:t>相关资料的手机和整理</a:t>
                      </a:r>
                      <a:endParaRPr lang="zh-CN" altLang="en-US" sz="1800" dirty="0"/>
                    </a:p>
                  </a:txBody>
                  <a:tcPr>
                    <a:solidFill>
                      <a:schemeClr val="accent4">
                        <a:lumMod val="20000"/>
                        <a:lumOff val="80000"/>
                      </a:schemeClr>
                    </a:solidFill>
                  </a:tcPr>
                </a:tc>
                <a:tc gridSpan="4">
                  <a:txBody>
                    <a:bodyPr/>
                    <a:lstStyle/>
                    <a:p>
                      <a:r>
                        <a:rPr lang="zh-CN" altLang="en-US" sz="1800" dirty="0" smtClean="0"/>
                        <a:t>人身保险投保书、人身保险投保提示、首期保费收据、业务告知书、人身保险计划、医疗保险附加特别说明、投保规则表、产品信息表</a:t>
                      </a:r>
                      <a:endParaRPr lang="zh-CN" altLang="en-US" sz="1800"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055390573"/>
                  </a:ext>
                </a:extLst>
              </a:tr>
              <a:tr h="370840">
                <a:tc gridSpan="2">
                  <a:txBody>
                    <a:bodyPr/>
                    <a:lstStyle/>
                    <a:p>
                      <a:r>
                        <a:rPr lang="zh-CN" altLang="en-US" sz="1800" dirty="0" smtClean="0"/>
                        <a:t>任职者签名：可选项</a:t>
                      </a:r>
                      <a:endParaRPr lang="en-US" altLang="zh-CN" sz="1800" dirty="0" smtClean="0"/>
                    </a:p>
                    <a:p>
                      <a:r>
                        <a:rPr lang="zh-CN" altLang="en-US" sz="1800" dirty="0" smtClean="0"/>
                        <a:t>日期：可选项</a:t>
                      </a:r>
                      <a:endParaRPr lang="zh-CN" altLang="en-US" sz="1800" dirty="0"/>
                    </a:p>
                  </a:txBody>
                  <a:tcPr/>
                </a:tc>
                <a:tc hMerge="1">
                  <a:txBody>
                    <a:bodyPr/>
                    <a:lstStyle/>
                    <a:p>
                      <a:endParaRPr lang="zh-CN" altLang="en-US" dirty="0"/>
                    </a:p>
                  </a:txBody>
                  <a:tcPr/>
                </a:tc>
                <a:tc gridSpan="3">
                  <a:txBody>
                    <a:bodyPr/>
                    <a:lstStyle/>
                    <a:p>
                      <a:r>
                        <a:rPr lang="zh-CN" altLang="en-US" sz="1800" dirty="0" smtClean="0"/>
                        <a:t>直接上级签名：可选项</a:t>
                      </a:r>
                      <a:endParaRPr lang="en-US" altLang="zh-CN" sz="1800" dirty="0" smtClean="0"/>
                    </a:p>
                    <a:p>
                      <a:r>
                        <a:rPr lang="zh-CN" altLang="en-US" sz="1800" dirty="0" smtClean="0"/>
                        <a:t>日期：可选项</a:t>
                      </a:r>
                      <a:endParaRPr lang="zh-CN" altLang="en-US" sz="1800"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991739399"/>
                  </a:ext>
                </a:extLst>
              </a:tr>
            </a:tbl>
          </a:graphicData>
        </a:graphic>
      </p:graphicFrame>
    </p:spTree>
    <p:extLst>
      <p:ext uri="{BB962C8B-B14F-4D97-AF65-F5344CB8AC3E}">
        <p14:creationId xmlns:p14="http://schemas.microsoft.com/office/powerpoint/2010/main" val="39975088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第三步  原始资料整理</a:t>
            </a:r>
          </a:p>
        </p:txBody>
      </p:sp>
      <p:sp>
        <p:nvSpPr>
          <p:cNvPr id="3" name="内容占位符 2"/>
          <p:cNvSpPr>
            <a:spLocks noGrp="1"/>
          </p:cNvSpPr>
          <p:nvPr>
            <p:ph idx="1"/>
          </p:nvPr>
        </p:nvSpPr>
        <p:spPr>
          <a:ln w="28575">
            <a:solidFill>
              <a:schemeClr val="accent3">
                <a:lumMod val="50000"/>
              </a:schemeClr>
            </a:solidFill>
            <a:prstDash val="lgDash"/>
          </a:ln>
        </p:spPr>
        <p:txBody>
          <a:bodyPr/>
          <a:lstStyle/>
          <a:p>
            <a:pPr>
              <a:lnSpc>
                <a:spcPct val="200000"/>
              </a:lnSpc>
            </a:pPr>
            <a:r>
              <a:rPr lang="zh-CN" altLang="en-US" dirty="0">
                <a:latin typeface="黑体" panose="02010609060101010101" pitchFamily="49" charset="-122"/>
                <a:ea typeface="黑体" panose="02010609060101010101" pitchFamily="49" charset="-122"/>
              </a:rPr>
              <a:t>主要职责是将每个岗位职责中的工作人员所需要的原始资料进行整理和分析，分门别类的处理。</a:t>
            </a:r>
            <a:endParaRPr lang="en-US" altLang="zh-CN" dirty="0">
              <a:latin typeface="黑体" panose="02010609060101010101" pitchFamily="49" charset="-122"/>
              <a:ea typeface="黑体" panose="02010609060101010101" pitchFamily="49" charset="-122"/>
            </a:endParaRPr>
          </a:p>
          <a:p>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表单资料整理模板</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1457715758"/>
              </p:ext>
            </p:extLst>
          </p:nvPr>
        </p:nvGraphicFramePr>
        <p:xfrm>
          <a:off x="695400" y="1124744"/>
          <a:ext cx="10972800" cy="5430520"/>
        </p:xfrm>
        <a:graphic>
          <a:graphicData uri="http://schemas.openxmlformats.org/drawingml/2006/table">
            <a:tbl>
              <a:tblPr firstRow="1" bandRow="1">
                <a:tableStyleId>{5940675A-B579-460E-94D1-54222C63F5DA}</a:tableStyleId>
              </a:tblPr>
              <a:tblGrid>
                <a:gridCol w="1828800">
                  <a:extLst>
                    <a:ext uri="{9D8B030D-6E8A-4147-A177-3AD203B41FA5}">
                      <a16:colId xmlns:a16="http://schemas.microsoft.com/office/drawing/2014/main" val="379224841"/>
                    </a:ext>
                  </a:extLst>
                </a:gridCol>
                <a:gridCol w="1828800">
                  <a:extLst>
                    <a:ext uri="{9D8B030D-6E8A-4147-A177-3AD203B41FA5}">
                      <a16:colId xmlns:a16="http://schemas.microsoft.com/office/drawing/2014/main" val="549980573"/>
                    </a:ext>
                  </a:extLst>
                </a:gridCol>
                <a:gridCol w="1828800">
                  <a:extLst>
                    <a:ext uri="{9D8B030D-6E8A-4147-A177-3AD203B41FA5}">
                      <a16:colId xmlns:a16="http://schemas.microsoft.com/office/drawing/2014/main" val="4274692349"/>
                    </a:ext>
                  </a:extLst>
                </a:gridCol>
                <a:gridCol w="2592288">
                  <a:extLst>
                    <a:ext uri="{9D8B030D-6E8A-4147-A177-3AD203B41FA5}">
                      <a16:colId xmlns:a16="http://schemas.microsoft.com/office/drawing/2014/main" val="2227120138"/>
                    </a:ext>
                  </a:extLst>
                </a:gridCol>
                <a:gridCol w="1065312">
                  <a:extLst>
                    <a:ext uri="{9D8B030D-6E8A-4147-A177-3AD203B41FA5}">
                      <a16:colId xmlns:a16="http://schemas.microsoft.com/office/drawing/2014/main" val="2756831706"/>
                    </a:ext>
                  </a:extLst>
                </a:gridCol>
                <a:gridCol w="1828800">
                  <a:extLst>
                    <a:ext uri="{9D8B030D-6E8A-4147-A177-3AD203B41FA5}">
                      <a16:colId xmlns:a16="http://schemas.microsoft.com/office/drawing/2014/main" val="1106700791"/>
                    </a:ext>
                  </a:extLst>
                </a:gridCol>
              </a:tblGrid>
              <a:tr h="370840">
                <a:tc>
                  <a:txBody>
                    <a:bodyPr/>
                    <a:lstStyle/>
                    <a:p>
                      <a:r>
                        <a:rPr lang="zh-CN" altLang="en-US" dirty="0" smtClean="0"/>
                        <a:t>表单编号</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表单编号</a:t>
                      </a:r>
                      <a:endParaRPr lang="zh-CN" altLang="en-US" dirty="0"/>
                    </a:p>
                  </a:txBody>
                  <a:tcPr/>
                </a:tc>
                <a:tc>
                  <a:txBody>
                    <a:bodyPr/>
                    <a:lstStyle/>
                    <a:p>
                      <a:r>
                        <a:rPr lang="zh-CN" altLang="en-US" dirty="0" smtClean="0"/>
                        <a:t>表单名称</a:t>
                      </a:r>
                      <a:endParaRPr lang="zh-CN" altLang="en-US" dirty="0"/>
                    </a:p>
                  </a:txBody>
                  <a:tcPr/>
                </a:tc>
                <a:tc gridSpan="3">
                  <a:txBody>
                    <a:bodyPr/>
                    <a:lstStyle/>
                    <a:p>
                      <a:r>
                        <a:rPr lang="zh-CN" altLang="en-US" dirty="0" smtClean="0"/>
                        <a:t>岗位职责中用到的表单名称</a:t>
                      </a:r>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476126835"/>
                  </a:ext>
                </a:extLst>
              </a:tr>
              <a:tr h="370840">
                <a:tc>
                  <a:txBody>
                    <a:bodyPr/>
                    <a:lstStyle/>
                    <a:p>
                      <a:r>
                        <a:rPr lang="zh-CN" altLang="en-US" dirty="0" smtClean="0"/>
                        <a:t>表单类型</a:t>
                      </a:r>
                      <a:endParaRPr lang="zh-CN" altLang="en-US" dirty="0"/>
                    </a:p>
                  </a:txBody>
                  <a:tcPr/>
                </a:tc>
                <a:tc>
                  <a:txBody>
                    <a:bodyPr/>
                    <a:lstStyle/>
                    <a:p>
                      <a:r>
                        <a:rPr lang="zh-CN" altLang="en-US" dirty="0" smtClean="0"/>
                        <a:t>填写表格</a:t>
                      </a:r>
                      <a:r>
                        <a:rPr lang="en-US" altLang="zh-CN" dirty="0" smtClean="0"/>
                        <a:t>/</a:t>
                      </a:r>
                      <a:r>
                        <a:rPr lang="zh-CN" altLang="en-US" dirty="0" smtClean="0"/>
                        <a:t>文件</a:t>
                      </a:r>
                      <a:endParaRPr lang="zh-CN" altLang="en-US" dirty="0"/>
                    </a:p>
                  </a:txBody>
                  <a:tcPr/>
                </a:tc>
                <a:tc>
                  <a:txBody>
                    <a:bodyPr/>
                    <a:lstStyle/>
                    <a:p>
                      <a:r>
                        <a:rPr lang="zh-CN" altLang="en-US" dirty="0" smtClean="0"/>
                        <a:t>编制单位</a:t>
                      </a:r>
                      <a:endParaRPr lang="zh-CN" altLang="en-US" dirty="0"/>
                    </a:p>
                  </a:txBody>
                  <a:tcPr/>
                </a:tc>
                <a:tc gridSpan="3">
                  <a:txBody>
                    <a:bodyPr/>
                    <a:lstStyle/>
                    <a:p>
                      <a:r>
                        <a:rPr lang="zh-CN" altLang="en-US" dirty="0" smtClean="0"/>
                        <a:t>所在部门</a:t>
                      </a:r>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2704423863"/>
                  </a:ext>
                </a:extLst>
              </a:tr>
              <a:tr h="370840">
                <a:tc>
                  <a:txBody>
                    <a:bodyPr/>
                    <a:lstStyle/>
                    <a:p>
                      <a:r>
                        <a:rPr lang="zh-CN" altLang="en-US" dirty="0" smtClean="0"/>
                        <a:t>使用部门</a:t>
                      </a:r>
                      <a:endParaRPr lang="zh-CN" altLang="en-US" dirty="0"/>
                    </a:p>
                  </a:txBody>
                  <a:tcPr/>
                </a:tc>
                <a:tc gridSpan="5">
                  <a:txBody>
                    <a:bodyPr/>
                    <a:lstStyle/>
                    <a:p>
                      <a:r>
                        <a:rPr lang="zh-CN" altLang="en-US" dirty="0" smtClean="0"/>
                        <a:t>列出使用到本表单的所有部门名称</a:t>
                      </a:r>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2979884886"/>
                  </a:ext>
                </a:extLst>
              </a:tr>
              <a:tr h="370840">
                <a:tc gridSpan="6">
                  <a:txBody>
                    <a:bodyPr/>
                    <a:lstStyle/>
                    <a:p>
                      <a:pPr algn="ctr"/>
                      <a:r>
                        <a:rPr lang="zh-CN" altLang="en-US" dirty="0" smtClean="0"/>
                        <a:t>数据集</a:t>
                      </a:r>
                      <a:r>
                        <a:rPr lang="en-US" altLang="zh-CN" dirty="0" smtClean="0"/>
                        <a:t>1</a:t>
                      </a:r>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651877195"/>
                  </a:ext>
                </a:extLst>
              </a:tr>
              <a:tr h="370840">
                <a:tc>
                  <a:txBody>
                    <a:bodyPr/>
                    <a:lstStyle/>
                    <a:p>
                      <a:r>
                        <a:rPr lang="zh-CN" altLang="en-US" dirty="0" smtClean="0"/>
                        <a:t>数据项编号</a:t>
                      </a:r>
                      <a:endParaRPr lang="zh-CN" altLang="en-US" dirty="0"/>
                    </a:p>
                  </a:txBody>
                  <a:tcPr/>
                </a:tc>
                <a:tc>
                  <a:txBody>
                    <a:bodyPr/>
                    <a:lstStyle/>
                    <a:p>
                      <a:r>
                        <a:rPr lang="zh-CN" altLang="en-US" dirty="0" smtClean="0"/>
                        <a:t>数据项名称</a:t>
                      </a:r>
                      <a:endParaRPr lang="zh-CN" altLang="en-US" dirty="0"/>
                    </a:p>
                  </a:txBody>
                  <a:tcPr/>
                </a:tc>
                <a:tc>
                  <a:txBody>
                    <a:bodyPr/>
                    <a:lstStyle/>
                    <a:p>
                      <a:r>
                        <a:rPr lang="zh-CN" altLang="en-US" dirty="0" smtClean="0"/>
                        <a:t>标识符</a:t>
                      </a:r>
                      <a:endParaRPr lang="zh-CN" altLang="en-US" dirty="0"/>
                    </a:p>
                  </a:txBody>
                  <a:tcPr/>
                </a:tc>
                <a:tc>
                  <a:txBody>
                    <a:bodyPr/>
                    <a:lstStyle/>
                    <a:p>
                      <a:r>
                        <a:rPr lang="zh-CN" altLang="en-US" dirty="0" smtClean="0"/>
                        <a:t>数据类型</a:t>
                      </a:r>
                      <a:endParaRPr lang="zh-CN" altLang="en-US" dirty="0"/>
                    </a:p>
                  </a:txBody>
                  <a:tcPr/>
                </a:tc>
                <a:tc>
                  <a:txBody>
                    <a:bodyPr/>
                    <a:lstStyle/>
                    <a:p>
                      <a:r>
                        <a:rPr lang="zh-CN" altLang="en-US" dirty="0" smtClean="0"/>
                        <a:t>长度</a:t>
                      </a:r>
                      <a:endParaRPr lang="zh-CN" altLang="en-US" dirty="0"/>
                    </a:p>
                  </a:txBody>
                  <a:tcPr/>
                </a:tc>
                <a:tc>
                  <a:txBody>
                    <a:bodyPr/>
                    <a:lstStyle/>
                    <a:p>
                      <a:r>
                        <a:rPr lang="zh-CN" altLang="en-US" dirty="0" smtClean="0"/>
                        <a:t>初始值</a:t>
                      </a:r>
                      <a:endParaRPr lang="zh-CN" altLang="en-US" dirty="0"/>
                    </a:p>
                  </a:txBody>
                  <a:tcPr/>
                </a:tc>
                <a:extLst>
                  <a:ext uri="{0D108BD9-81ED-4DB2-BD59-A6C34878D82A}">
                    <a16:rowId xmlns:a16="http://schemas.microsoft.com/office/drawing/2014/main" val="1587353729"/>
                  </a:ext>
                </a:extLst>
              </a:tr>
              <a:tr h="370840">
                <a:tc>
                  <a:txBody>
                    <a:bodyPr/>
                    <a:lstStyle/>
                    <a:p>
                      <a:r>
                        <a:rPr lang="zh-CN" altLang="en-US" dirty="0" smtClean="0"/>
                        <a:t>项目组约定</a:t>
                      </a:r>
                      <a:endParaRPr lang="zh-CN" altLang="en-US" dirty="0"/>
                    </a:p>
                  </a:txBody>
                  <a:tcPr/>
                </a:tc>
                <a:tc>
                  <a:txBody>
                    <a:bodyPr/>
                    <a:lstStyle/>
                    <a:p>
                      <a:r>
                        <a:rPr lang="zh-CN" altLang="en-US" dirty="0" smtClean="0"/>
                        <a:t>中文名称</a:t>
                      </a:r>
                      <a:endParaRPr lang="zh-CN" altLang="en-US" dirty="0"/>
                    </a:p>
                  </a:txBody>
                  <a:tcPr/>
                </a:tc>
                <a:tc>
                  <a:txBody>
                    <a:bodyPr/>
                    <a:lstStyle/>
                    <a:p>
                      <a:r>
                        <a:rPr lang="zh-CN" altLang="en-US" dirty="0" smtClean="0"/>
                        <a:t>项目组约定</a:t>
                      </a:r>
                      <a:endParaRPr lang="zh-CN" altLang="en-US" dirty="0"/>
                    </a:p>
                  </a:txBody>
                  <a:tcPr/>
                </a:tc>
                <a:tc>
                  <a:txBody>
                    <a:bodyPr/>
                    <a:lstStyle/>
                    <a:p>
                      <a:r>
                        <a:rPr lang="zh-CN" altLang="en-US" dirty="0" smtClean="0"/>
                        <a:t>按照</a:t>
                      </a:r>
                      <a:r>
                        <a:rPr lang="en-US" altLang="zh-CN" dirty="0" smtClean="0"/>
                        <a:t>Java</a:t>
                      </a:r>
                      <a:r>
                        <a:rPr lang="zh-CN" altLang="en-US" dirty="0" smtClean="0"/>
                        <a:t>数据类型定义</a:t>
                      </a:r>
                      <a:endParaRPr lang="zh-CN" altLang="en-US" dirty="0"/>
                    </a:p>
                  </a:txBody>
                  <a:tcPr/>
                </a:tc>
                <a:tc>
                  <a:txBody>
                    <a:bodyPr/>
                    <a:lstStyle/>
                    <a:p>
                      <a:r>
                        <a:rPr lang="zh-CN" altLang="en-US" dirty="0" smtClean="0"/>
                        <a:t>数值</a:t>
                      </a:r>
                      <a:endParaRPr lang="zh-CN" altLang="en-US" dirty="0"/>
                    </a:p>
                  </a:txBody>
                  <a:tcPr/>
                </a:tc>
                <a:tc>
                  <a:txBody>
                    <a:bodyPr/>
                    <a:lstStyle/>
                    <a:p>
                      <a:r>
                        <a:rPr lang="zh-CN" altLang="en-US" dirty="0" smtClean="0"/>
                        <a:t>默认值</a:t>
                      </a:r>
                      <a:endParaRPr lang="zh-CN" altLang="en-US" dirty="0"/>
                    </a:p>
                  </a:txBody>
                  <a:tcPr/>
                </a:tc>
                <a:extLst>
                  <a:ext uri="{0D108BD9-81ED-4DB2-BD59-A6C34878D82A}">
                    <a16:rowId xmlns:a16="http://schemas.microsoft.com/office/drawing/2014/main" val="118347323"/>
                  </a:ext>
                </a:extLst>
              </a:tr>
              <a:tr h="370840">
                <a:tc gridSpan="6">
                  <a:txBody>
                    <a:bodyPr/>
                    <a:lstStyle/>
                    <a:p>
                      <a:pPr algn="ctr"/>
                      <a:r>
                        <a:rPr lang="zh-CN" altLang="en-US" dirty="0" smtClean="0"/>
                        <a:t>数据项处理逻辑</a:t>
                      </a:r>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816007798"/>
                  </a:ext>
                </a:extLst>
              </a:tr>
              <a:tr h="370840">
                <a:tc>
                  <a:txBody>
                    <a:bodyPr/>
                    <a:lstStyle/>
                    <a:p>
                      <a:r>
                        <a:rPr lang="zh-CN" altLang="en-US" dirty="0" smtClean="0"/>
                        <a:t>数据项编号</a:t>
                      </a:r>
                      <a:endParaRPr lang="en-US" altLang="zh-CN" dirty="0" smtClean="0"/>
                    </a:p>
                    <a:p>
                      <a:r>
                        <a:rPr lang="en-US" altLang="zh-CN" dirty="0" smtClean="0"/>
                        <a:t>01001093</a:t>
                      </a:r>
                      <a:endParaRPr lang="zh-CN" altLang="en-US" dirty="0"/>
                    </a:p>
                  </a:txBody>
                  <a:tcPr/>
                </a:tc>
                <a:tc gridSpan="5">
                  <a:txBody>
                    <a:bodyPr/>
                    <a:lstStyle/>
                    <a:p>
                      <a:r>
                        <a:rPr lang="zh-CN" altLang="en-US" dirty="0" smtClean="0"/>
                        <a:t>简述</a:t>
                      </a:r>
                      <a:endParaRPr lang="en-US" altLang="zh-CN" dirty="0" smtClean="0"/>
                    </a:p>
                    <a:p>
                      <a:r>
                        <a:rPr lang="en-US" altLang="zh-CN" dirty="0" smtClean="0"/>
                        <a:t>       </a:t>
                      </a:r>
                      <a:r>
                        <a:rPr lang="zh-CN" altLang="en-US" dirty="0" smtClean="0"/>
                        <a:t>说明本表单中数据项处理逻辑</a:t>
                      </a:r>
                      <a:endParaRPr lang="en-US" altLang="zh-CN" dirty="0" smtClean="0"/>
                    </a:p>
                    <a:p>
                      <a:r>
                        <a:rPr lang="zh-CN" altLang="en-US" dirty="0" smtClean="0"/>
                        <a:t>输入的数据流</a:t>
                      </a:r>
                      <a:endParaRPr lang="en-US" altLang="zh-CN" dirty="0" smtClean="0"/>
                    </a:p>
                    <a:p>
                      <a:r>
                        <a:rPr lang="en-US" altLang="zh-CN" dirty="0" smtClean="0"/>
                        <a:t>       </a:t>
                      </a:r>
                      <a:r>
                        <a:rPr lang="zh-CN" altLang="en-US" dirty="0" smtClean="0"/>
                        <a:t>编号为数据项编号；</a:t>
                      </a:r>
                      <a:r>
                        <a:rPr lang="en-US" altLang="zh-CN" dirty="0" smtClean="0"/>
                        <a:t> </a:t>
                      </a:r>
                      <a:r>
                        <a:rPr lang="zh-CN" altLang="en-US" dirty="0" smtClean="0"/>
                        <a:t>数据项名称为中文名称；</a:t>
                      </a:r>
                      <a:r>
                        <a:rPr lang="en-US" altLang="zh-CN" dirty="0" smtClean="0"/>
                        <a:t>  </a:t>
                      </a:r>
                      <a:r>
                        <a:rPr lang="zh-CN" altLang="en-US" dirty="0" smtClean="0"/>
                        <a:t>标识符为标识符名称</a:t>
                      </a:r>
                      <a:endParaRPr lang="en-US" altLang="zh-CN" dirty="0" smtClean="0"/>
                    </a:p>
                    <a:p>
                      <a:r>
                        <a:rPr lang="zh-CN" altLang="en-US" dirty="0" smtClean="0"/>
                        <a:t>处理逻辑：</a:t>
                      </a:r>
                      <a:endParaRPr lang="en-US" altLang="zh-CN" dirty="0" smtClean="0"/>
                    </a:p>
                    <a:p>
                      <a:r>
                        <a:rPr lang="en-US" altLang="zh-CN" dirty="0" smtClean="0"/>
                        <a:t>       </a:t>
                      </a:r>
                      <a:r>
                        <a:rPr lang="zh-CN" altLang="en-US" dirty="0" smtClean="0"/>
                        <a:t>计算方法</a:t>
                      </a:r>
                      <a:endParaRPr lang="en-US" altLang="zh-CN" dirty="0" smtClean="0"/>
                    </a:p>
                    <a:p>
                      <a:r>
                        <a:rPr lang="zh-CN" altLang="en-US" dirty="0" smtClean="0"/>
                        <a:t>输出的数据流</a:t>
                      </a:r>
                      <a:endParaRPr lang="en-US" altLang="zh-CN" dirty="0" smtClean="0"/>
                    </a:p>
                    <a:p>
                      <a:r>
                        <a:rPr lang="zh-CN" altLang="en-US" dirty="0" smtClean="0"/>
                        <a:t>       编号为数据项编号；</a:t>
                      </a:r>
                      <a:r>
                        <a:rPr lang="en-US" altLang="zh-CN" dirty="0" smtClean="0"/>
                        <a:t> </a:t>
                      </a:r>
                      <a:r>
                        <a:rPr lang="zh-CN" altLang="en-US" dirty="0" smtClean="0"/>
                        <a:t>数据项名称为中文名称；</a:t>
                      </a:r>
                      <a:r>
                        <a:rPr lang="en-US" altLang="zh-CN" dirty="0" smtClean="0"/>
                        <a:t>  </a:t>
                      </a:r>
                      <a:r>
                        <a:rPr lang="zh-CN" altLang="en-US" dirty="0" smtClean="0"/>
                        <a:t>标识符为标识符名称</a:t>
                      </a:r>
                      <a:endParaRPr lang="en-US" altLang="zh-CN" dirty="0" smtClean="0"/>
                    </a:p>
                    <a:p>
                      <a:r>
                        <a:rPr lang="zh-CN" altLang="en-US" dirty="0" smtClean="0"/>
                        <a:t>处理频率</a:t>
                      </a:r>
                      <a:endParaRPr lang="en-US" altLang="zh-CN" dirty="0" smtClean="0"/>
                    </a:p>
                    <a:p>
                      <a:r>
                        <a:rPr lang="en-US" altLang="zh-CN" dirty="0" smtClean="0"/>
                        <a:t>       </a:t>
                      </a:r>
                      <a:r>
                        <a:rPr lang="zh-CN" altLang="en-US" dirty="0" smtClean="0"/>
                        <a:t>时间</a:t>
                      </a:r>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770488834"/>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3392" y="-13982"/>
            <a:ext cx="10972800" cy="1143000"/>
          </a:xfrm>
        </p:spPr>
        <p:txBody>
          <a:bodyPr/>
          <a:lstStyle/>
          <a:p>
            <a:r>
              <a:rPr lang="zh-CN" altLang="en-US" dirty="0" smtClean="0">
                <a:latin typeface="黑体" panose="02010609060101010101" pitchFamily="49" charset="-122"/>
                <a:ea typeface="黑体" panose="02010609060101010101" pitchFamily="49" charset="-122"/>
              </a:rPr>
              <a:t>人身保险投保书</a:t>
            </a:r>
            <a:endParaRPr lang="zh-CN" altLang="en-US" dirty="0">
              <a:latin typeface="黑体" panose="02010609060101010101" pitchFamily="49" charset="-122"/>
              <a:ea typeface="黑体" panose="02010609060101010101" pitchFamily="49" charset="-122"/>
            </a:endParaRPr>
          </a:p>
        </p:txBody>
      </p:sp>
      <p:graphicFrame>
        <p:nvGraphicFramePr>
          <p:cNvPr id="4" name="内容占位符 3"/>
          <p:cNvGraphicFramePr>
            <a:graphicFrameLocks noGrp="1"/>
          </p:cNvGraphicFramePr>
          <p:nvPr>
            <p:ph idx="1"/>
            <p:extLst>
              <p:ext uri="{D42A27DB-BD31-4B8C-83A1-F6EECF244321}">
                <p14:modId xmlns:p14="http://schemas.microsoft.com/office/powerpoint/2010/main" val="4020085772"/>
              </p:ext>
            </p:extLst>
          </p:nvPr>
        </p:nvGraphicFramePr>
        <p:xfrm>
          <a:off x="695400" y="1124744"/>
          <a:ext cx="10972800" cy="5430520"/>
        </p:xfrm>
        <a:graphic>
          <a:graphicData uri="http://schemas.openxmlformats.org/drawingml/2006/table">
            <a:tbl>
              <a:tblPr firstRow="1" bandRow="1">
                <a:tableStyleId>{5940675A-B579-460E-94D1-54222C63F5DA}</a:tableStyleId>
              </a:tblPr>
              <a:tblGrid>
                <a:gridCol w="1828800">
                  <a:extLst>
                    <a:ext uri="{9D8B030D-6E8A-4147-A177-3AD203B41FA5}">
                      <a16:colId xmlns:a16="http://schemas.microsoft.com/office/drawing/2014/main" val="379224841"/>
                    </a:ext>
                  </a:extLst>
                </a:gridCol>
                <a:gridCol w="1828800">
                  <a:extLst>
                    <a:ext uri="{9D8B030D-6E8A-4147-A177-3AD203B41FA5}">
                      <a16:colId xmlns:a16="http://schemas.microsoft.com/office/drawing/2014/main" val="549980573"/>
                    </a:ext>
                  </a:extLst>
                </a:gridCol>
                <a:gridCol w="1828800">
                  <a:extLst>
                    <a:ext uri="{9D8B030D-6E8A-4147-A177-3AD203B41FA5}">
                      <a16:colId xmlns:a16="http://schemas.microsoft.com/office/drawing/2014/main" val="4274692349"/>
                    </a:ext>
                  </a:extLst>
                </a:gridCol>
                <a:gridCol w="2592288">
                  <a:extLst>
                    <a:ext uri="{9D8B030D-6E8A-4147-A177-3AD203B41FA5}">
                      <a16:colId xmlns:a16="http://schemas.microsoft.com/office/drawing/2014/main" val="2227120138"/>
                    </a:ext>
                  </a:extLst>
                </a:gridCol>
                <a:gridCol w="1065312">
                  <a:extLst>
                    <a:ext uri="{9D8B030D-6E8A-4147-A177-3AD203B41FA5}">
                      <a16:colId xmlns:a16="http://schemas.microsoft.com/office/drawing/2014/main" val="2756831706"/>
                    </a:ext>
                  </a:extLst>
                </a:gridCol>
                <a:gridCol w="1828800">
                  <a:extLst>
                    <a:ext uri="{9D8B030D-6E8A-4147-A177-3AD203B41FA5}">
                      <a16:colId xmlns:a16="http://schemas.microsoft.com/office/drawing/2014/main" val="1106700791"/>
                    </a:ext>
                  </a:extLst>
                </a:gridCol>
              </a:tblGrid>
              <a:tr h="370840">
                <a:tc>
                  <a:txBody>
                    <a:bodyPr/>
                    <a:lstStyle/>
                    <a:p>
                      <a:r>
                        <a:rPr lang="zh-CN" altLang="en-US" dirty="0" smtClean="0"/>
                        <a:t>表单编号</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01001</a:t>
                      </a:r>
                      <a:endParaRPr lang="zh-CN" altLang="en-US" dirty="0"/>
                    </a:p>
                  </a:txBody>
                  <a:tcPr/>
                </a:tc>
                <a:tc>
                  <a:txBody>
                    <a:bodyPr/>
                    <a:lstStyle/>
                    <a:p>
                      <a:r>
                        <a:rPr lang="zh-CN" altLang="en-US" dirty="0" smtClean="0"/>
                        <a:t>表单名称</a:t>
                      </a:r>
                      <a:endParaRPr lang="zh-CN" altLang="en-US" dirty="0"/>
                    </a:p>
                  </a:txBody>
                  <a:tcPr/>
                </a:tc>
                <a:tc gridSpan="3">
                  <a:txBody>
                    <a:bodyPr/>
                    <a:lstStyle/>
                    <a:p>
                      <a:r>
                        <a:rPr lang="zh-CN" altLang="en-US" dirty="0" smtClean="0"/>
                        <a:t>人身保险投保书</a:t>
                      </a:r>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476126835"/>
                  </a:ext>
                </a:extLst>
              </a:tr>
              <a:tr h="370840">
                <a:tc>
                  <a:txBody>
                    <a:bodyPr/>
                    <a:lstStyle/>
                    <a:p>
                      <a:r>
                        <a:rPr lang="zh-CN" altLang="en-US" dirty="0" smtClean="0"/>
                        <a:t>表单类型</a:t>
                      </a:r>
                      <a:endParaRPr lang="zh-CN" altLang="en-US" dirty="0"/>
                    </a:p>
                  </a:txBody>
                  <a:tcPr/>
                </a:tc>
                <a:tc>
                  <a:txBody>
                    <a:bodyPr/>
                    <a:lstStyle/>
                    <a:p>
                      <a:r>
                        <a:rPr lang="zh-CN" altLang="en-US" dirty="0" smtClean="0"/>
                        <a:t>格式表格</a:t>
                      </a:r>
                      <a:endParaRPr lang="zh-CN" altLang="en-US" dirty="0"/>
                    </a:p>
                  </a:txBody>
                  <a:tcPr/>
                </a:tc>
                <a:tc>
                  <a:txBody>
                    <a:bodyPr/>
                    <a:lstStyle/>
                    <a:p>
                      <a:r>
                        <a:rPr lang="zh-CN" altLang="en-US" dirty="0" smtClean="0"/>
                        <a:t>编制单位</a:t>
                      </a:r>
                      <a:endParaRPr lang="zh-CN" altLang="en-US" dirty="0"/>
                    </a:p>
                  </a:txBody>
                  <a:tcPr/>
                </a:tc>
                <a:tc gridSpan="3">
                  <a:txBody>
                    <a:bodyPr/>
                    <a:lstStyle/>
                    <a:p>
                      <a:r>
                        <a:rPr lang="zh-CN" altLang="en-US" dirty="0" smtClean="0"/>
                        <a:t>营业区</a:t>
                      </a:r>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2704423863"/>
                  </a:ext>
                </a:extLst>
              </a:tr>
              <a:tr h="370840">
                <a:tc>
                  <a:txBody>
                    <a:bodyPr/>
                    <a:lstStyle/>
                    <a:p>
                      <a:r>
                        <a:rPr lang="zh-CN" altLang="en-US" dirty="0" smtClean="0"/>
                        <a:t>使用部门</a:t>
                      </a:r>
                      <a:endParaRPr lang="zh-CN" altLang="en-US" dirty="0"/>
                    </a:p>
                  </a:txBody>
                  <a:tcPr/>
                </a:tc>
                <a:tc gridSpan="5">
                  <a:txBody>
                    <a:bodyPr/>
                    <a:lstStyle/>
                    <a:p>
                      <a:r>
                        <a:rPr lang="zh-CN" altLang="en-US" dirty="0" smtClean="0"/>
                        <a:t>运营柜员、扫描室、录入室、核保室、档案室</a:t>
                      </a:r>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2979884886"/>
                  </a:ext>
                </a:extLst>
              </a:tr>
              <a:tr h="370840">
                <a:tc gridSpan="6">
                  <a:txBody>
                    <a:bodyPr/>
                    <a:lstStyle/>
                    <a:p>
                      <a:pPr algn="ctr"/>
                      <a:r>
                        <a:rPr lang="zh-CN" altLang="en-US" dirty="0" smtClean="0"/>
                        <a:t>业务员部分</a:t>
                      </a:r>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651877195"/>
                  </a:ext>
                </a:extLst>
              </a:tr>
              <a:tr h="370840">
                <a:tc>
                  <a:txBody>
                    <a:bodyPr/>
                    <a:lstStyle/>
                    <a:p>
                      <a:r>
                        <a:rPr lang="zh-CN" altLang="en-US" dirty="0" smtClean="0"/>
                        <a:t>数据项编号</a:t>
                      </a:r>
                      <a:endParaRPr lang="zh-CN" altLang="en-US" dirty="0"/>
                    </a:p>
                  </a:txBody>
                  <a:tcPr/>
                </a:tc>
                <a:tc>
                  <a:txBody>
                    <a:bodyPr/>
                    <a:lstStyle/>
                    <a:p>
                      <a:r>
                        <a:rPr lang="zh-CN" altLang="en-US" dirty="0" smtClean="0"/>
                        <a:t>数据项名称</a:t>
                      </a:r>
                      <a:endParaRPr lang="zh-CN" altLang="en-US" dirty="0"/>
                    </a:p>
                  </a:txBody>
                  <a:tcPr/>
                </a:tc>
                <a:tc>
                  <a:txBody>
                    <a:bodyPr/>
                    <a:lstStyle/>
                    <a:p>
                      <a:r>
                        <a:rPr lang="zh-CN" altLang="en-US" dirty="0" smtClean="0"/>
                        <a:t>标识符</a:t>
                      </a:r>
                      <a:endParaRPr lang="zh-CN" altLang="en-US" dirty="0"/>
                    </a:p>
                  </a:txBody>
                  <a:tcPr/>
                </a:tc>
                <a:tc>
                  <a:txBody>
                    <a:bodyPr/>
                    <a:lstStyle/>
                    <a:p>
                      <a:r>
                        <a:rPr lang="zh-CN" altLang="en-US" dirty="0" smtClean="0"/>
                        <a:t>数据类型</a:t>
                      </a:r>
                      <a:endParaRPr lang="zh-CN" altLang="en-US" dirty="0"/>
                    </a:p>
                  </a:txBody>
                  <a:tcPr/>
                </a:tc>
                <a:tc>
                  <a:txBody>
                    <a:bodyPr/>
                    <a:lstStyle/>
                    <a:p>
                      <a:r>
                        <a:rPr lang="zh-CN" altLang="en-US" dirty="0" smtClean="0"/>
                        <a:t>长度</a:t>
                      </a:r>
                      <a:endParaRPr lang="zh-CN" altLang="en-US" dirty="0"/>
                    </a:p>
                  </a:txBody>
                  <a:tcPr/>
                </a:tc>
                <a:tc>
                  <a:txBody>
                    <a:bodyPr/>
                    <a:lstStyle/>
                    <a:p>
                      <a:r>
                        <a:rPr lang="zh-CN" altLang="en-US" dirty="0" smtClean="0"/>
                        <a:t>初始值</a:t>
                      </a:r>
                      <a:endParaRPr lang="zh-CN" altLang="en-US" dirty="0"/>
                    </a:p>
                  </a:txBody>
                  <a:tcPr/>
                </a:tc>
                <a:extLst>
                  <a:ext uri="{0D108BD9-81ED-4DB2-BD59-A6C34878D82A}">
                    <a16:rowId xmlns:a16="http://schemas.microsoft.com/office/drawing/2014/main" val="1587353729"/>
                  </a:ext>
                </a:extLst>
              </a:tr>
              <a:tr h="370840">
                <a:tc>
                  <a:txBody>
                    <a:bodyPr/>
                    <a:lstStyle/>
                    <a:p>
                      <a:r>
                        <a:rPr lang="en-US" altLang="zh-CN" dirty="0" smtClean="0"/>
                        <a:t>01001001</a:t>
                      </a:r>
                      <a:endParaRPr lang="zh-CN" altLang="en-US" dirty="0"/>
                    </a:p>
                  </a:txBody>
                  <a:tcPr/>
                </a:tc>
                <a:tc>
                  <a:txBody>
                    <a:bodyPr/>
                    <a:lstStyle/>
                    <a:p>
                      <a:r>
                        <a:rPr lang="zh-CN" altLang="en-US" dirty="0" smtClean="0"/>
                        <a:t>销售渠道</a:t>
                      </a:r>
                      <a:endParaRPr lang="zh-CN" altLang="en-US" dirty="0"/>
                    </a:p>
                  </a:txBody>
                  <a:tcPr/>
                </a:tc>
                <a:tc>
                  <a:txBody>
                    <a:bodyPr/>
                    <a:lstStyle/>
                    <a:p>
                      <a:r>
                        <a:rPr lang="en-US" altLang="zh-CN" dirty="0" err="1" smtClean="0"/>
                        <a:t>Ywy_xsqd</a:t>
                      </a:r>
                      <a:endParaRPr lang="zh-CN" altLang="en-US" dirty="0"/>
                    </a:p>
                  </a:txBody>
                  <a:tcPr/>
                </a:tc>
                <a:tc>
                  <a:txBody>
                    <a:bodyPr/>
                    <a:lstStyle/>
                    <a:p>
                      <a:r>
                        <a:rPr lang="zh-CN" altLang="en-US" dirty="0" smtClean="0"/>
                        <a:t>字符</a:t>
                      </a:r>
                      <a:endParaRPr lang="zh-CN" altLang="en-US" dirty="0"/>
                    </a:p>
                  </a:txBody>
                  <a:tcPr/>
                </a:tc>
                <a:tc>
                  <a:txBody>
                    <a:bodyPr/>
                    <a:lstStyle/>
                    <a:p>
                      <a:r>
                        <a:rPr lang="en-US" altLang="zh-CN" dirty="0" smtClean="0"/>
                        <a:t>20</a:t>
                      </a:r>
                      <a:endParaRPr lang="zh-CN" altLang="en-US" dirty="0"/>
                    </a:p>
                  </a:txBody>
                  <a:tcPr/>
                </a:tc>
                <a:tc>
                  <a:txBody>
                    <a:bodyPr/>
                    <a:lstStyle/>
                    <a:p>
                      <a:endParaRPr lang="zh-CN" altLang="en-US" dirty="0"/>
                    </a:p>
                  </a:txBody>
                  <a:tcPr/>
                </a:tc>
                <a:extLst>
                  <a:ext uri="{0D108BD9-81ED-4DB2-BD59-A6C34878D82A}">
                    <a16:rowId xmlns:a16="http://schemas.microsoft.com/office/drawing/2014/main" val="118347323"/>
                  </a:ext>
                </a:extLst>
              </a:tr>
              <a:tr h="370840">
                <a:tc gridSpan="6">
                  <a:txBody>
                    <a:bodyPr/>
                    <a:lstStyle/>
                    <a:p>
                      <a:pPr algn="ctr"/>
                      <a:r>
                        <a:rPr lang="zh-CN" altLang="en-US" dirty="0" smtClean="0"/>
                        <a:t>数据项处理逻辑</a:t>
                      </a:r>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816007798"/>
                  </a:ext>
                </a:extLst>
              </a:tr>
              <a:tr h="370840">
                <a:tc>
                  <a:txBody>
                    <a:bodyPr/>
                    <a:lstStyle/>
                    <a:p>
                      <a:r>
                        <a:rPr lang="zh-CN" altLang="en-US" dirty="0" smtClean="0"/>
                        <a:t>数据项编号</a:t>
                      </a:r>
                      <a:endParaRPr lang="en-US" altLang="zh-CN" dirty="0" smtClean="0"/>
                    </a:p>
                    <a:p>
                      <a:r>
                        <a:rPr lang="en-US" altLang="zh-CN" dirty="0" smtClean="0"/>
                        <a:t>01001093</a:t>
                      </a:r>
                      <a:endParaRPr lang="zh-CN" altLang="en-US" dirty="0"/>
                    </a:p>
                  </a:txBody>
                  <a:tcPr/>
                </a:tc>
                <a:tc gridSpan="5">
                  <a:txBody>
                    <a:bodyPr/>
                    <a:lstStyle/>
                    <a:p>
                      <a:r>
                        <a:rPr lang="zh-CN" altLang="en-US" dirty="0" smtClean="0"/>
                        <a:t>简述</a:t>
                      </a:r>
                      <a:endParaRPr lang="en-US" altLang="zh-CN" dirty="0" smtClean="0"/>
                    </a:p>
                    <a:p>
                      <a:r>
                        <a:rPr lang="en-US" altLang="zh-CN" dirty="0" smtClean="0"/>
                        <a:t>       </a:t>
                      </a:r>
                      <a:r>
                        <a:rPr lang="zh-CN" altLang="en-US" dirty="0" smtClean="0"/>
                        <a:t>本数据项是本投保书所有产品总合计</a:t>
                      </a:r>
                      <a:endParaRPr lang="en-US" altLang="zh-CN" dirty="0" smtClean="0"/>
                    </a:p>
                    <a:p>
                      <a:r>
                        <a:rPr lang="zh-CN" altLang="en-US" dirty="0" smtClean="0"/>
                        <a:t>输入数据流</a:t>
                      </a:r>
                      <a:endParaRPr lang="en-US" altLang="zh-CN" dirty="0" smtClean="0"/>
                    </a:p>
                    <a:p>
                      <a:r>
                        <a:rPr lang="en-US" altLang="zh-CN" dirty="0" smtClean="0"/>
                        <a:t>       </a:t>
                      </a:r>
                      <a:r>
                        <a:rPr lang="zh-CN" altLang="en-US" dirty="0" smtClean="0"/>
                        <a:t>编号为</a:t>
                      </a:r>
                      <a:r>
                        <a:rPr lang="en-US" altLang="zh-CN" dirty="0" smtClean="0"/>
                        <a:t>01001091</a:t>
                      </a:r>
                      <a:r>
                        <a:rPr lang="zh-CN" altLang="en-US" dirty="0" smtClean="0"/>
                        <a:t>；</a:t>
                      </a:r>
                      <a:r>
                        <a:rPr lang="en-US" altLang="zh-CN" dirty="0" smtClean="0"/>
                        <a:t> </a:t>
                      </a:r>
                      <a:r>
                        <a:rPr lang="zh-CN" altLang="en-US" dirty="0" smtClean="0"/>
                        <a:t>数据项名称</a:t>
                      </a:r>
                      <a:r>
                        <a:rPr lang="zh-CN" altLang="en-US" dirty="0" smtClean="0">
                          <a:sym typeface="Wingdings" panose="05000000000000000000" pitchFamily="2" charset="2"/>
                        </a:rPr>
                        <a:t>：（期交</a:t>
                      </a:r>
                      <a:r>
                        <a:rPr lang="en-US" altLang="zh-CN" dirty="0" smtClean="0">
                          <a:sym typeface="Wingdings" panose="05000000000000000000" pitchFamily="2" charset="2"/>
                        </a:rPr>
                        <a:t>/</a:t>
                      </a:r>
                      <a:r>
                        <a:rPr lang="zh-CN" altLang="en-US" dirty="0" smtClean="0">
                          <a:sym typeface="Wingdings" panose="05000000000000000000" pitchFamily="2" charset="2"/>
                        </a:rPr>
                        <a:t>年交</a:t>
                      </a:r>
                      <a:r>
                        <a:rPr lang="en-US" altLang="zh-CN" dirty="0" smtClean="0">
                          <a:sym typeface="Wingdings" panose="05000000000000000000" pitchFamily="2" charset="2"/>
                        </a:rPr>
                        <a:t>/</a:t>
                      </a:r>
                      <a:r>
                        <a:rPr lang="zh-CN" altLang="en-US" dirty="0" smtClean="0">
                          <a:sym typeface="Wingdings" panose="05000000000000000000" pitchFamily="2" charset="2"/>
                        </a:rPr>
                        <a:t>趸交保险费</a:t>
                      </a:r>
                      <a:r>
                        <a:rPr lang="zh-CN" altLang="en-US" dirty="0" smtClean="0"/>
                        <a:t>）；</a:t>
                      </a:r>
                      <a:r>
                        <a:rPr lang="en-US" altLang="zh-CN" dirty="0" smtClean="0"/>
                        <a:t>  </a:t>
                      </a:r>
                      <a:r>
                        <a:rPr lang="zh-CN" altLang="en-US" dirty="0" smtClean="0"/>
                        <a:t>标识符：</a:t>
                      </a:r>
                      <a:r>
                        <a:rPr lang="en-US" altLang="zh-CN" dirty="0" err="1" smtClean="0"/>
                        <a:t>Tbx</a:t>
                      </a:r>
                      <a:r>
                        <a:rPr lang="en-US" altLang="zh-CN" dirty="0" smtClean="0"/>
                        <a:t>——</a:t>
                      </a:r>
                      <a:r>
                        <a:rPr lang="en-US" altLang="zh-CN" dirty="0" err="1" smtClean="0"/>
                        <a:t>qj</a:t>
                      </a:r>
                      <a:endParaRPr lang="en-US" altLang="zh-CN" dirty="0" smtClean="0"/>
                    </a:p>
                    <a:p>
                      <a:r>
                        <a:rPr lang="zh-CN" altLang="en-US" dirty="0" smtClean="0"/>
                        <a:t>处理逻辑：</a:t>
                      </a:r>
                      <a:r>
                        <a:rPr lang="en-US" altLang="zh-CN" dirty="0" smtClean="0"/>
                        <a:t>SUM</a:t>
                      </a:r>
                      <a:r>
                        <a:rPr lang="zh-CN" altLang="en-US" dirty="0" smtClean="0"/>
                        <a:t>（</a:t>
                      </a:r>
                      <a:r>
                        <a:rPr lang="en-US" altLang="zh-CN" dirty="0" smtClean="0"/>
                        <a:t>01001091</a:t>
                      </a:r>
                      <a:r>
                        <a:rPr lang="zh-CN" altLang="en-US" dirty="0" smtClean="0"/>
                        <a:t>（</a:t>
                      </a:r>
                      <a:r>
                        <a:rPr lang="zh-CN" altLang="en-US" dirty="0" smtClean="0">
                          <a:sym typeface="Wingdings" panose="05000000000000000000" pitchFamily="2" charset="2"/>
                        </a:rPr>
                        <a:t>基本保险金额</a:t>
                      </a:r>
                      <a:r>
                        <a:rPr lang="en-US" altLang="zh-CN" dirty="0" smtClean="0">
                          <a:sym typeface="Wingdings" panose="05000000000000000000" pitchFamily="2" charset="2"/>
                        </a:rPr>
                        <a:t>/</a:t>
                      </a:r>
                      <a:r>
                        <a:rPr lang="zh-CN" altLang="en-US" dirty="0" smtClean="0">
                          <a:sym typeface="Wingdings" panose="05000000000000000000" pitchFamily="2" charset="2"/>
                        </a:rPr>
                        <a:t>份数</a:t>
                      </a:r>
                      <a:r>
                        <a:rPr lang="en-US" altLang="zh-CN" dirty="0" smtClean="0">
                          <a:sym typeface="Wingdings" panose="05000000000000000000" pitchFamily="2" charset="2"/>
                        </a:rPr>
                        <a:t>/</a:t>
                      </a:r>
                      <a:r>
                        <a:rPr lang="zh-CN" altLang="en-US" dirty="0" smtClean="0">
                          <a:sym typeface="Wingdings" panose="05000000000000000000" pitchFamily="2" charset="2"/>
                        </a:rPr>
                        <a:t>档次</a:t>
                      </a:r>
                      <a:r>
                        <a:rPr lang="zh-CN" altLang="en-US" dirty="0" smtClean="0"/>
                        <a:t>），产品种类数）</a:t>
                      </a:r>
                      <a:endParaRPr lang="en-US" altLang="zh-CN" dirty="0" smtClean="0"/>
                    </a:p>
                    <a:p>
                      <a:r>
                        <a:rPr lang="en-US" altLang="zh-CN" dirty="0" smtClean="0"/>
                        <a:t>       </a:t>
                      </a:r>
                      <a:r>
                        <a:rPr lang="zh-CN" altLang="en-US" dirty="0" smtClean="0"/>
                        <a:t>计算方法</a:t>
                      </a:r>
                      <a:endParaRPr lang="en-US" altLang="zh-CN" dirty="0" smtClean="0"/>
                    </a:p>
                    <a:p>
                      <a:r>
                        <a:rPr lang="zh-CN" altLang="en-US" dirty="0" smtClean="0"/>
                        <a:t>输出的数据流</a:t>
                      </a:r>
                      <a:endParaRPr lang="en-US" altLang="zh-CN" dirty="0" smtClean="0"/>
                    </a:p>
                    <a:p>
                      <a:r>
                        <a:rPr lang="zh-CN" altLang="en-US" dirty="0" smtClean="0"/>
                        <a:t>       编号为数据项编号；</a:t>
                      </a:r>
                      <a:r>
                        <a:rPr lang="en-US" altLang="zh-CN" dirty="0" smtClean="0"/>
                        <a:t> </a:t>
                      </a:r>
                      <a:r>
                        <a:rPr lang="zh-CN" altLang="en-US" dirty="0" smtClean="0"/>
                        <a:t>数据项名称为中文名称；</a:t>
                      </a:r>
                      <a:r>
                        <a:rPr lang="en-US" altLang="zh-CN" dirty="0" smtClean="0"/>
                        <a:t>  </a:t>
                      </a:r>
                      <a:r>
                        <a:rPr lang="zh-CN" altLang="en-US" dirty="0" smtClean="0"/>
                        <a:t>标识符为标识符名称</a:t>
                      </a:r>
                      <a:endParaRPr lang="en-US" altLang="zh-CN" dirty="0" smtClean="0"/>
                    </a:p>
                    <a:p>
                      <a:r>
                        <a:rPr lang="zh-CN" altLang="en-US" dirty="0" smtClean="0"/>
                        <a:t>处理频率</a:t>
                      </a:r>
                      <a:endParaRPr lang="en-US" altLang="zh-CN" dirty="0" smtClean="0"/>
                    </a:p>
                    <a:p>
                      <a:r>
                        <a:rPr lang="en-US" altLang="zh-CN" dirty="0" smtClean="0"/>
                        <a:t>       </a:t>
                      </a:r>
                      <a:r>
                        <a:rPr lang="zh-CN" altLang="en-US" dirty="0" smtClean="0"/>
                        <a:t>一次</a:t>
                      </a:r>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770488834"/>
                  </a:ext>
                </a:extLst>
              </a:tr>
            </a:tbl>
          </a:graphicData>
        </a:graphic>
      </p:graphicFrame>
      <p:sp>
        <p:nvSpPr>
          <p:cNvPr id="3" name="文本框 2"/>
          <p:cNvSpPr txBox="1"/>
          <p:nvPr/>
        </p:nvSpPr>
        <p:spPr>
          <a:xfrm>
            <a:off x="10272464" y="6093296"/>
            <a:ext cx="646331" cy="369332"/>
          </a:xfrm>
          <a:prstGeom prst="rect">
            <a:avLst/>
          </a:prstGeom>
          <a:noFill/>
        </p:spPr>
        <p:txBody>
          <a:bodyPr wrap="none" rtlCol="0">
            <a:spAutoFit/>
          </a:bodyPr>
          <a:lstStyle/>
          <a:p>
            <a:r>
              <a:rPr lang="zh-CN" altLang="en-US" dirty="0" smtClean="0">
                <a:hlinkClick r:id="rId2" action="ppaction://hlinkfile"/>
              </a:rPr>
              <a:t>例子</a:t>
            </a:r>
            <a:endParaRPr lang="zh-CN" altLang="en-US" dirty="0"/>
          </a:p>
        </p:txBody>
      </p:sp>
    </p:spTree>
    <p:extLst>
      <p:ext uri="{BB962C8B-B14F-4D97-AF65-F5344CB8AC3E}">
        <p14:creationId xmlns:p14="http://schemas.microsoft.com/office/powerpoint/2010/main" val="4228064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、关于业务调研的讨论</a:t>
            </a:r>
          </a:p>
        </p:txBody>
      </p:sp>
      <p:sp>
        <p:nvSpPr>
          <p:cNvPr id="3" name="内容占位符 2"/>
          <p:cNvSpPr>
            <a:spLocks noGrp="1"/>
          </p:cNvSpPr>
          <p:nvPr>
            <p:ph idx="1"/>
          </p:nvPr>
        </p:nvSpPr>
        <p:spPr>
          <a:ln w="38100">
            <a:solidFill>
              <a:schemeClr val="accent3">
                <a:lumMod val="50000"/>
              </a:schemeClr>
            </a:solidFill>
            <a:prstDash val="dashDot"/>
          </a:ln>
        </p:spPr>
        <p:txBody>
          <a:bodyPr>
            <a:normAutofit lnSpcReduction="10000"/>
          </a:bodyPr>
          <a:lstStyle/>
          <a:p>
            <a:pPr>
              <a:lnSpc>
                <a:spcPct val="150000"/>
              </a:lnSpc>
            </a:pPr>
            <a:r>
              <a:rPr lang="zh-CN" altLang="en-US" dirty="0">
                <a:latin typeface="黑体" panose="02010609060101010101" pitchFamily="49" charset="-122"/>
                <a:ea typeface="黑体" panose="02010609060101010101" pitchFamily="49" charset="-122"/>
              </a:rPr>
              <a:t>业务调研的第一件事：处理好人际关系</a:t>
            </a:r>
            <a:endParaRPr lang="en-US" altLang="zh-CN" dirty="0">
              <a:latin typeface="黑体" panose="02010609060101010101" pitchFamily="49" charset="-122"/>
              <a:ea typeface="黑体" panose="02010609060101010101" pitchFamily="49" charset="-122"/>
            </a:endParaRPr>
          </a:p>
          <a:p>
            <a:pPr>
              <a:lnSpc>
                <a:spcPct val="150000"/>
              </a:lnSpc>
            </a:pPr>
            <a:r>
              <a:rPr lang="zh-CN" altLang="en-US" dirty="0">
                <a:latin typeface="黑体" panose="02010609060101010101" pitchFamily="49" charset="-122"/>
                <a:ea typeface="黑体" panose="02010609060101010101" pitchFamily="49" charset="-122"/>
              </a:rPr>
              <a:t>调研之前：了解所要研发的项目内容，关注存在哪些问题？项目的目标，用“空杯”的心态向用户学习</a:t>
            </a:r>
            <a:endParaRPr lang="en-US" altLang="zh-CN" dirty="0">
              <a:latin typeface="黑体" panose="02010609060101010101" pitchFamily="49" charset="-122"/>
              <a:ea typeface="黑体" panose="02010609060101010101" pitchFamily="49" charset="-122"/>
            </a:endParaRPr>
          </a:p>
          <a:p>
            <a:pPr>
              <a:lnSpc>
                <a:spcPct val="150000"/>
              </a:lnSpc>
            </a:pPr>
            <a:r>
              <a:rPr lang="zh-CN" altLang="en-US" dirty="0">
                <a:latin typeface="黑体" panose="02010609060101010101" pitchFamily="49" charset="-122"/>
                <a:ea typeface="黑体" panose="02010609060101010101" pitchFamily="49" charset="-122"/>
              </a:rPr>
              <a:t>其次：向用户学业务，学专业知识</a:t>
            </a:r>
            <a:endParaRPr lang="en-US" altLang="zh-CN" dirty="0">
              <a:latin typeface="黑体" panose="02010609060101010101" pitchFamily="49" charset="-122"/>
              <a:ea typeface="黑体" panose="02010609060101010101" pitchFamily="49" charset="-122"/>
            </a:endParaRPr>
          </a:p>
          <a:p>
            <a:pPr>
              <a:lnSpc>
                <a:spcPct val="150000"/>
              </a:lnSpc>
            </a:pPr>
            <a:r>
              <a:rPr lang="zh-CN" altLang="en-US" dirty="0">
                <a:latin typeface="黑体" panose="02010609060101010101" pitchFamily="49" charset="-122"/>
                <a:ea typeface="黑体" panose="02010609060101010101" pitchFamily="49" charset="-122"/>
              </a:rPr>
              <a:t>关注：存在问题、目标、客户业务流程，客户处理的数据信息是什么</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投核保系统所用到的文件</a:t>
            </a:r>
          </a:p>
        </p:txBody>
      </p:sp>
      <p:sp>
        <p:nvSpPr>
          <p:cNvPr id="3" name="内容占位符 2"/>
          <p:cNvSpPr>
            <a:spLocks noGrp="1"/>
          </p:cNvSpPr>
          <p:nvPr>
            <p:ph idx="1"/>
          </p:nvPr>
        </p:nvSpPr>
        <p:spPr>
          <a:ln w="57150">
            <a:solidFill>
              <a:schemeClr val="accent3">
                <a:lumMod val="50000"/>
              </a:schemeClr>
            </a:solidFill>
            <a:prstDash val="dashDot"/>
          </a:ln>
        </p:spPr>
        <p:txBody>
          <a:bodyPr/>
          <a:lstStyle/>
          <a:p>
            <a:pPr>
              <a:lnSpc>
                <a:spcPct val="150000"/>
              </a:lnSpc>
            </a:pPr>
            <a:r>
              <a:rPr lang="zh-CN" altLang="en-US" dirty="0">
                <a:latin typeface="黑体" panose="02010609060101010101" pitchFamily="49" charset="-122"/>
                <a:ea typeface="黑体" panose="02010609060101010101" pitchFamily="49" charset="-122"/>
              </a:rPr>
              <a:t>表格文件、文本文件盒客户投保需要的证件文件复印件。</a:t>
            </a:r>
            <a:endParaRPr lang="en-US" altLang="zh-CN" dirty="0">
              <a:latin typeface="黑体" panose="02010609060101010101" pitchFamily="49" charset="-122"/>
              <a:ea typeface="黑体" panose="02010609060101010101" pitchFamily="49" charset="-122"/>
            </a:endParaRPr>
          </a:p>
          <a:p>
            <a:pPr>
              <a:lnSpc>
                <a:spcPct val="150000"/>
              </a:lnSpc>
            </a:pPr>
            <a:r>
              <a:rPr lang="zh-CN" altLang="en-US" dirty="0">
                <a:latin typeface="黑体" panose="02010609060101010101" pitchFamily="49" charset="-122"/>
                <a:ea typeface="黑体" panose="02010609060101010101" pitchFamily="49" charset="-122"/>
              </a:rPr>
              <a:t>表格文件：进行统计分析的格式表格文件，设置为固定格式的数据库。</a:t>
            </a:r>
            <a:endParaRPr lang="en-US" altLang="zh-CN" dirty="0">
              <a:latin typeface="黑体" panose="02010609060101010101" pitchFamily="49" charset="-122"/>
              <a:ea typeface="黑体" panose="02010609060101010101" pitchFamily="49" charset="-122"/>
            </a:endParaRPr>
          </a:p>
          <a:p>
            <a:pPr>
              <a:lnSpc>
                <a:spcPct val="150000"/>
              </a:lnSpc>
            </a:pPr>
            <a:r>
              <a:rPr lang="zh-CN" altLang="en-US" dirty="0">
                <a:latin typeface="黑体" panose="02010609060101010101" pitchFamily="49" charset="-122"/>
                <a:ea typeface="黑体" panose="02010609060101010101" pitchFamily="49" charset="-122"/>
              </a:rPr>
              <a:t>文本文件：业务人员根据具体情况编写出来的。</a:t>
            </a:r>
            <a:endParaRPr lang="en-US" altLang="zh-CN" dirty="0">
              <a:latin typeface="黑体" panose="02010609060101010101" pitchFamily="49" charset="-122"/>
              <a:ea typeface="黑体" panose="02010609060101010101" pitchFamily="49" charset="-122"/>
            </a:endParaRPr>
          </a:p>
          <a:p>
            <a:pPr>
              <a:lnSpc>
                <a:spcPct val="150000"/>
              </a:lnSpc>
            </a:pPr>
            <a:r>
              <a:rPr lang="zh-CN" altLang="en-US" dirty="0">
                <a:latin typeface="黑体" panose="02010609060101010101" pitchFamily="49" charset="-122"/>
                <a:ea typeface="黑体" panose="02010609060101010101" pitchFamily="49" charset="-122"/>
              </a:rPr>
              <a:t>文件：图像文件。</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需要整理的格式文件</a:t>
            </a:r>
          </a:p>
        </p:txBody>
      </p:sp>
      <p:sp>
        <p:nvSpPr>
          <p:cNvPr id="3" name="内容占位符 2"/>
          <p:cNvSpPr>
            <a:spLocks noGrp="1"/>
          </p:cNvSpPr>
          <p:nvPr>
            <p:ph idx="1"/>
          </p:nvPr>
        </p:nvSpPr>
        <p:spPr>
          <a:xfrm>
            <a:off x="6816080" y="1774273"/>
            <a:ext cx="3686200" cy="4525963"/>
          </a:xfrm>
          <a:ln w="28575">
            <a:solidFill>
              <a:schemeClr val="accent3">
                <a:lumMod val="50000"/>
              </a:schemeClr>
            </a:solidFill>
            <a:prstDash val="sysDash"/>
          </a:ln>
        </p:spPr>
        <p:txBody>
          <a:bodyPr>
            <a:normAutofit/>
          </a:bodyPr>
          <a:lstStyle/>
          <a:p>
            <a:pPr>
              <a:lnSpc>
                <a:spcPct val="200000"/>
              </a:lnSpc>
            </a:pPr>
            <a:r>
              <a:rPr lang="zh-CN" altLang="en-US" dirty="0" smtClean="0">
                <a:latin typeface="黑体" panose="02010609060101010101" pitchFamily="49" charset="-122"/>
                <a:ea typeface="黑体" panose="02010609060101010101" pitchFamily="49" charset="-122"/>
              </a:rPr>
              <a:t>录入</a:t>
            </a:r>
            <a:r>
              <a:rPr lang="zh-CN" altLang="en-US" dirty="0">
                <a:latin typeface="黑体" panose="02010609060101010101" pitchFamily="49" charset="-122"/>
                <a:ea typeface="黑体" panose="02010609060101010101" pitchFamily="49" charset="-122"/>
              </a:rPr>
              <a:t>工作汇总表</a:t>
            </a:r>
            <a:endParaRPr lang="en-US" altLang="zh-CN" dirty="0">
              <a:latin typeface="黑体" panose="02010609060101010101" pitchFamily="49" charset="-122"/>
              <a:ea typeface="黑体" panose="02010609060101010101" pitchFamily="49" charset="-122"/>
            </a:endParaRPr>
          </a:p>
          <a:p>
            <a:pPr>
              <a:lnSpc>
                <a:spcPct val="200000"/>
              </a:lnSpc>
            </a:pPr>
            <a:r>
              <a:rPr lang="zh-CN" altLang="en-US" dirty="0">
                <a:latin typeface="黑体" panose="02010609060101010101" pitchFamily="49" charset="-122"/>
                <a:ea typeface="黑体" panose="02010609060101010101" pitchFamily="49" charset="-122"/>
              </a:rPr>
              <a:t>业绩报表</a:t>
            </a:r>
            <a:endParaRPr lang="en-US" altLang="zh-CN" dirty="0">
              <a:latin typeface="黑体" panose="02010609060101010101" pitchFamily="49" charset="-122"/>
              <a:ea typeface="黑体" panose="02010609060101010101" pitchFamily="49" charset="-122"/>
            </a:endParaRPr>
          </a:p>
          <a:p>
            <a:pPr>
              <a:lnSpc>
                <a:spcPct val="200000"/>
              </a:lnSpc>
            </a:pPr>
            <a:r>
              <a:rPr lang="zh-CN" altLang="en-US" dirty="0">
                <a:latin typeface="黑体" panose="02010609060101010101" pitchFamily="49" charset="-122"/>
                <a:ea typeface="黑体" panose="02010609060101010101" pitchFamily="49" charset="-122"/>
              </a:rPr>
              <a:t>录入问题件</a:t>
            </a:r>
            <a:endParaRPr lang="en-US" altLang="zh-CN" dirty="0">
              <a:latin typeface="黑体" panose="02010609060101010101" pitchFamily="49" charset="-122"/>
              <a:ea typeface="黑体" panose="02010609060101010101" pitchFamily="49" charset="-122"/>
            </a:endParaRPr>
          </a:p>
          <a:p>
            <a:pPr>
              <a:lnSpc>
                <a:spcPct val="200000"/>
              </a:lnSpc>
            </a:pPr>
            <a:r>
              <a:rPr lang="zh-CN" altLang="en-US" dirty="0">
                <a:latin typeface="黑体" panose="02010609060101010101" pitchFamily="49" charset="-122"/>
                <a:ea typeface="黑体" panose="02010609060101010101" pitchFamily="49" charset="-122"/>
              </a:rPr>
              <a:t>扫描问题件</a:t>
            </a:r>
          </a:p>
        </p:txBody>
      </p:sp>
      <p:sp>
        <p:nvSpPr>
          <p:cNvPr id="4" name="内容占位符 2"/>
          <p:cNvSpPr txBox="1">
            <a:spLocks/>
          </p:cNvSpPr>
          <p:nvPr/>
        </p:nvSpPr>
        <p:spPr>
          <a:xfrm>
            <a:off x="1631504" y="1772816"/>
            <a:ext cx="3960440" cy="4525963"/>
          </a:xfrm>
          <a:prstGeom prst="rect">
            <a:avLst/>
          </a:prstGeom>
          <a:ln w="38100">
            <a:solidFill>
              <a:schemeClr val="accent3">
                <a:lumMod val="50000"/>
              </a:schemeClr>
            </a:solidFill>
            <a:prstDash val="sysDash"/>
          </a:ln>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zh-CN" altLang="en-US" dirty="0" smtClean="0">
                <a:latin typeface="黑体" panose="02010609060101010101" pitchFamily="49" charset="-122"/>
                <a:ea typeface="黑体" panose="02010609060101010101" pitchFamily="49" charset="-122"/>
              </a:rPr>
              <a:t>投保书</a:t>
            </a:r>
            <a:endParaRPr lang="en-US" altLang="zh-CN" dirty="0" smtClean="0">
              <a:latin typeface="黑体" panose="02010609060101010101" pitchFamily="49" charset="-122"/>
              <a:ea typeface="黑体" panose="02010609060101010101" pitchFamily="49" charset="-122"/>
            </a:endParaRPr>
          </a:p>
          <a:p>
            <a:pPr>
              <a:lnSpc>
                <a:spcPct val="150000"/>
              </a:lnSpc>
            </a:pPr>
            <a:r>
              <a:rPr lang="zh-CN" altLang="en-US" dirty="0" smtClean="0">
                <a:latin typeface="黑体" panose="02010609060101010101" pitchFamily="49" charset="-122"/>
                <a:ea typeface="黑体" panose="02010609060101010101" pitchFamily="49" charset="-122"/>
              </a:rPr>
              <a:t>人身表现投保规则</a:t>
            </a:r>
            <a:endParaRPr lang="en-US" altLang="zh-CN" dirty="0" smtClean="0">
              <a:latin typeface="黑体" panose="02010609060101010101" pitchFamily="49" charset="-122"/>
              <a:ea typeface="黑体" panose="02010609060101010101" pitchFamily="49" charset="-122"/>
            </a:endParaRPr>
          </a:p>
          <a:p>
            <a:pPr>
              <a:lnSpc>
                <a:spcPct val="150000"/>
              </a:lnSpc>
            </a:pPr>
            <a:r>
              <a:rPr lang="zh-CN" altLang="en-US" dirty="0" smtClean="0">
                <a:latin typeface="黑体" panose="02010609060101010101" pitchFamily="49" charset="-122"/>
                <a:ea typeface="黑体" panose="02010609060101010101" pitchFamily="49" charset="-122"/>
              </a:rPr>
              <a:t>财务问卷</a:t>
            </a:r>
            <a:endParaRPr lang="en-US" altLang="zh-CN" dirty="0" smtClean="0">
              <a:latin typeface="黑体" panose="02010609060101010101" pitchFamily="49" charset="-122"/>
              <a:ea typeface="黑体" panose="02010609060101010101" pitchFamily="49" charset="-122"/>
            </a:endParaRPr>
          </a:p>
          <a:p>
            <a:pPr>
              <a:lnSpc>
                <a:spcPct val="150000"/>
              </a:lnSpc>
            </a:pPr>
            <a:r>
              <a:rPr lang="zh-CN" altLang="en-US" dirty="0" smtClean="0">
                <a:latin typeface="黑体" panose="02010609060101010101" pitchFamily="49" charset="-122"/>
                <a:ea typeface="黑体" panose="02010609060101010101" pitchFamily="49" charset="-122"/>
              </a:rPr>
              <a:t>体检函</a:t>
            </a:r>
            <a:endParaRPr lang="en-US" altLang="zh-CN" dirty="0" smtClean="0">
              <a:latin typeface="黑体" panose="02010609060101010101" pitchFamily="49" charset="-122"/>
              <a:ea typeface="黑体" panose="02010609060101010101" pitchFamily="49" charset="-122"/>
            </a:endParaRPr>
          </a:p>
          <a:p>
            <a:pPr>
              <a:lnSpc>
                <a:spcPct val="150000"/>
              </a:lnSpc>
            </a:pPr>
            <a:r>
              <a:rPr lang="zh-CN" altLang="en-US" dirty="0" smtClean="0">
                <a:latin typeface="黑体" panose="02010609060101010101" pitchFamily="49" charset="-122"/>
                <a:ea typeface="黑体" panose="02010609060101010101" pitchFamily="49" charset="-122"/>
              </a:rPr>
              <a:t>核保工作汇总表</a:t>
            </a:r>
            <a:endParaRPr lang="en-US" altLang="zh-CN" dirty="0" smtClean="0">
              <a:latin typeface="黑体" panose="02010609060101010101" pitchFamily="49" charset="-122"/>
              <a:ea typeface="黑体" panose="02010609060101010101" pitchFamily="49" charset="-122"/>
            </a:endParaRPr>
          </a:p>
          <a:p>
            <a:pPr>
              <a:lnSpc>
                <a:spcPct val="150000"/>
              </a:lnSpc>
            </a:pPr>
            <a:r>
              <a:rPr lang="zh-CN" altLang="en-US" dirty="0" smtClean="0">
                <a:latin typeface="黑体" panose="02010609060101010101" pitchFamily="49" charset="-122"/>
                <a:ea typeface="黑体" panose="02010609060101010101" pitchFamily="49" charset="-122"/>
              </a:rPr>
              <a:t>扫描工作汇总表</a:t>
            </a:r>
            <a:endParaRPr lang="en-US" altLang="zh-CN" dirty="0" smtClean="0">
              <a:latin typeface="黑体" panose="02010609060101010101" pitchFamily="49" charset="-122"/>
              <a:ea typeface="黑体" panose="02010609060101010101" pitchFamily="49"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不需要整理的格式文件</a:t>
            </a:r>
          </a:p>
        </p:txBody>
      </p:sp>
      <p:sp>
        <p:nvSpPr>
          <p:cNvPr id="3" name="内容占位符 2"/>
          <p:cNvSpPr>
            <a:spLocks noGrp="1"/>
          </p:cNvSpPr>
          <p:nvPr>
            <p:ph idx="1"/>
          </p:nvPr>
        </p:nvSpPr>
        <p:spPr>
          <a:xfrm>
            <a:off x="3791744" y="1844824"/>
            <a:ext cx="5414392" cy="4525963"/>
          </a:xfrm>
          <a:ln w="28575">
            <a:solidFill>
              <a:schemeClr val="accent3">
                <a:lumMod val="50000"/>
              </a:schemeClr>
            </a:solidFill>
            <a:prstDash val="dash"/>
          </a:ln>
        </p:spPr>
        <p:txBody>
          <a:bodyPr>
            <a:normAutofit fontScale="92500" lnSpcReduction="10000"/>
          </a:bodyPr>
          <a:lstStyle/>
          <a:p>
            <a:pPr>
              <a:lnSpc>
                <a:spcPct val="150000"/>
              </a:lnSpc>
            </a:pPr>
            <a:r>
              <a:rPr lang="zh-CN" altLang="en-US" dirty="0">
                <a:latin typeface="黑体" panose="02010609060101010101" pitchFamily="49" charset="-122"/>
                <a:ea typeface="黑体" panose="02010609060101010101" pitchFamily="49" charset="-122"/>
              </a:rPr>
              <a:t>首期保费收据</a:t>
            </a:r>
            <a:endParaRPr lang="en-US" altLang="zh-CN" dirty="0">
              <a:latin typeface="黑体" panose="02010609060101010101" pitchFamily="49" charset="-122"/>
              <a:ea typeface="黑体" panose="02010609060101010101" pitchFamily="49" charset="-122"/>
            </a:endParaRPr>
          </a:p>
          <a:p>
            <a:pPr>
              <a:lnSpc>
                <a:spcPct val="150000"/>
              </a:lnSpc>
            </a:pPr>
            <a:r>
              <a:rPr lang="zh-CN" altLang="en-US" dirty="0">
                <a:latin typeface="黑体" panose="02010609060101010101" pitchFamily="49" charset="-122"/>
                <a:ea typeface="黑体" panose="02010609060101010101" pitchFamily="49" charset="-122"/>
              </a:rPr>
              <a:t>人身保险投保提示</a:t>
            </a:r>
            <a:endParaRPr lang="en-US" altLang="zh-CN" dirty="0">
              <a:latin typeface="黑体" panose="02010609060101010101" pitchFamily="49" charset="-122"/>
              <a:ea typeface="黑体" panose="02010609060101010101" pitchFamily="49" charset="-122"/>
            </a:endParaRPr>
          </a:p>
          <a:p>
            <a:pPr>
              <a:lnSpc>
                <a:spcPct val="150000"/>
              </a:lnSpc>
            </a:pPr>
            <a:r>
              <a:rPr lang="zh-CN" altLang="en-US" dirty="0">
                <a:latin typeface="黑体" panose="02010609060101010101" pitchFamily="49" charset="-122"/>
                <a:ea typeface="黑体" panose="02010609060101010101" pitchFamily="49" charset="-122"/>
              </a:rPr>
              <a:t>业务员告知书</a:t>
            </a:r>
            <a:endParaRPr lang="en-US" altLang="zh-CN" dirty="0">
              <a:latin typeface="黑体" panose="02010609060101010101" pitchFamily="49" charset="-122"/>
              <a:ea typeface="黑体" panose="02010609060101010101" pitchFamily="49" charset="-122"/>
            </a:endParaRPr>
          </a:p>
          <a:p>
            <a:pPr>
              <a:lnSpc>
                <a:spcPct val="150000"/>
              </a:lnSpc>
            </a:pPr>
            <a:r>
              <a:rPr lang="zh-CN" altLang="en-US" dirty="0">
                <a:latin typeface="黑体" panose="02010609060101010101" pitchFamily="49" charset="-122"/>
                <a:ea typeface="黑体" panose="02010609060101010101" pitchFamily="49" charset="-122"/>
              </a:rPr>
              <a:t>医疗保险附加特别说明</a:t>
            </a:r>
            <a:endParaRPr lang="en-US" altLang="zh-CN" dirty="0">
              <a:latin typeface="黑体" panose="02010609060101010101" pitchFamily="49" charset="-122"/>
              <a:ea typeface="黑体" panose="02010609060101010101" pitchFamily="49" charset="-122"/>
            </a:endParaRPr>
          </a:p>
          <a:p>
            <a:pPr>
              <a:lnSpc>
                <a:spcPct val="150000"/>
              </a:lnSpc>
            </a:pPr>
            <a:r>
              <a:rPr lang="zh-CN" altLang="en-US" dirty="0">
                <a:latin typeface="黑体" panose="02010609060101010101" pitchFamily="49" charset="-122"/>
                <a:ea typeface="黑体" panose="02010609060101010101" pitchFamily="49" charset="-122"/>
              </a:rPr>
              <a:t>人身保险计划</a:t>
            </a:r>
            <a:endParaRPr lang="en-US" altLang="zh-CN" dirty="0">
              <a:latin typeface="黑体" panose="02010609060101010101" pitchFamily="49" charset="-122"/>
              <a:ea typeface="黑体" panose="02010609060101010101" pitchFamily="49" charset="-122"/>
            </a:endParaRPr>
          </a:p>
          <a:p>
            <a:pPr>
              <a:lnSpc>
                <a:spcPct val="150000"/>
              </a:lnSpc>
            </a:pPr>
            <a:r>
              <a:rPr lang="zh-CN" altLang="en-US" dirty="0">
                <a:latin typeface="黑体" panose="02010609060101010101" pitchFamily="49" charset="-122"/>
                <a:ea typeface="黑体" panose="02010609060101010101" pitchFamily="49" charset="-122"/>
              </a:rPr>
              <a:t>核保审核意见表</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不需要整理的图像文件</a:t>
            </a:r>
          </a:p>
        </p:txBody>
      </p:sp>
      <p:sp>
        <p:nvSpPr>
          <p:cNvPr id="3" name="内容占位符 2"/>
          <p:cNvSpPr>
            <a:spLocks noGrp="1"/>
          </p:cNvSpPr>
          <p:nvPr>
            <p:ph idx="1"/>
          </p:nvPr>
        </p:nvSpPr>
        <p:spPr>
          <a:ln w="28575">
            <a:solidFill>
              <a:schemeClr val="accent3">
                <a:lumMod val="50000"/>
              </a:schemeClr>
            </a:solidFill>
            <a:prstDash val="sysDash"/>
          </a:ln>
        </p:spPr>
        <p:txBody>
          <a:bodyPr>
            <a:normAutofit/>
          </a:bodyPr>
          <a:lstStyle/>
          <a:p>
            <a:r>
              <a:rPr lang="zh-CN" altLang="en-US" dirty="0">
                <a:latin typeface="黑体" panose="02010609060101010101" pitchFamily="49" charset="-122"/>
                <a:ea typeface="黑体" panose="02010609060101010101" pitchFamily="49" charset="-122"/>
              </a:rPr>
              <a:t>个人收入或资产证明</a:t>
            </a:r>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企业法人营业执照</a:t>
            </a:r>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企业年审报告</a:t>
            </a:r>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企业资产证明</a:t>
            </a:r>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缴税单</a:t>
            </a:r>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投保人身份证明（军官证、侨胞证等）</a:t>
            </a:r>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被保险人身份证明（军官证、侨胞证等）（</a:t>
            </a:r>
            <a:r>
              <a:rPr lang="zh-CN" altLang="en-US" dirty="0">
                <a:latin typeface="黑体" panose="02010609060101010101" pitchFamily="49" charset="-122"/>
                <a:ea typeface="黑体" panose="02010609060101010101" pitchFamily="49" charset="-122"/>
                <a:hlinkClick r:id="rId2" action="ppaction://hlinkfile"/>
              </a:rPr>
              <a:t>表单资料整理</a:t>
            </a:r>
            <a:r>
              <a:rPr lang="zh-CN" altLang="en-US" dirty="0"/>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第四步 整理调研报告动态结构</a:t>
            </a:r>
          </a:p>
        </p:txBody>
      </p:sp>
      <p:sp>
        <p:nvSpPr>
          <p:cNvPr id="3" name="内容占位符 2"/>
          <p:cNvSpPr>
            <a:spLocks noGrp="1"/>
          </p:cNvSpPr>
          <p:nvPr>
            <p:ph idx="1"/>
          </p:nvPr>
        </p:nvSpPr>
        <p:spPr>
          <a:ln w="38100">
            <a:solidFill>
              <a:schemeClr val="accent3">
                <a:lumMod val="50000"/>
              </a:schemeClr>
            </a:solidFill>
            <a:prstDash val="dash"/>
          </a:ln>
        </p:spPr>
        <p:txBody>
          <a:bodyPr/>
          <a:lstStyle/>
          <a:p>
            <a:pPr marL="0" indent="0">
              <a:lnSpc>
                <a:spcPct val="150000"/>
              </a:lnSpc>
              <a:buNone/>
            </a:pPr>
            <a:r>
              <a:rPr lang="zh-CN" altLang="en-US" dirty="0">
                <a:latin typeface="黑体" panose="02010609060101010101" pitchFamily="49" charset="-122"/>
                <a:ea typeface="黑体" panose="02010609060101010101" pitchFamily="49" charset="-122"/>
              </a:rPr>
              <a:t>基于信息化环境下的目标流程设计。</a:t>
            </a:r>
            <a:endParaRPr lang="en-US" altLang="zh-CN" dirty="0">
              <a:latin typeface="黑体" panose="02010609060101010101" pitchFamily="49" charset="-122"/>
              <a:ea typeface="黑体" panose="02010609060101010101" pitchFamily="49" charset="-122"/>
            </a:endParaRPr>
          </a:p>
          <a:p>
            <a:pPr>
              <a:lnSpc>
                <a:spcPct val="150000"/>
              </a:lnSpc>
            </a:pPr>
            <a:r>
              <a:rPr lang="zh-CN" altLang="en-US" dirty="0">
                <a:latin typeface="黑体" panose="02010609060101010101" pitchFamily="49" charset="-122"/>
                <a:ea typeface="黑体" panose="02010609060101010101" pitchFamily="49" charset="-122"/>
              </a:rPr>
              <a:t>一层：总体流程为出发点，跨越各部门对系统进行总体描述。</a:t>
            </a:r>
            <a:endParaRPr lang="en-US" altLang="zh-CN" dirty="0">
              <a:latin typeface="黑体" panose="02010609060101010101" pitchFamily="49" charset="-122"/>
              <a:ea typeface="黑体" panose="02010609060101010101" pitchFamily="49" charset="-122"/>
            </a:endParaRPr>
          </a:p>
          <a:p>
            <a:pPr>
              <a:lnSpc>
                <a:spcPct val="150000"/>
              </a:lnSpc>
            </a:pPr>
            <a:r>
              <a:rPr lang="zh-CN" altLang="en-US" dirty="0">
                <a:latin typeface="黑体" panose="02010609060101010101" pitchFamily="49" charset="-122"/>
                <a:ea typeface="黑体" panose="02010609060101010101" pitchFamily="49" charset="-122"/>
              </a:rPr>
              <a:t>二层：在同一部门内部的业务流程进行描述。</a:t>
            </a:r>
            <a:endParaRPr lang="en-US" altLang="zh-CN" dirty="0">
              <a:latin typeface="黑体" panose="02010609060101010101" pitchFamily="49" charset="-122"/>
              <a:ea typeface="黑体" panose="02010609060101010101" pitchFamily="49" charset="-122"/>
            </a:endParaRPr>
          </a:p>
          <a:p>
            <a:pPr>
              <a:lnSpc>
                <a:spcPct val="150000"/>
              </a:lnSpc>
            </a:pPr>
            <a:r>
              <a:rPr lang="zh-CN" altLang="en-US" dirty="0">
                <a:latin typeface="黑体" panose="02010609060101010101" pitchFamily="49" charset="-122"/>
                <a:ea typeface="黑体" panose="02010609060101010101" pitchFamily="49" charset="-122"/>
              </a:rPr>
              <a:t>业务流程图包括：业务流程和运行节点的描述。</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业务流程图模板</a:t>
            </a:r>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b="54851"/>
          <a:stretch/>
        </p:blipFill>
        <p:spPr>
          <a:xfrm>
            <a:off x="911424" y="1340768"/>
            <a:ext cx="10738863" cy="4968552"/>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a:t>投核保一级业务流程图</a:t>
            </a:r>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6485645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1026" name="Picture 2"/>
          <p:cNvPicPr>
            <a:picLocks noGrp="1" noChangeAspect="1" noChangeArrowheads="1"/>
          </p:cNvPicPr>
          <p:nvPr>
            <p:ph idx="1"/>
          </p:nvPr>
        </p:nvPicPr>
        <p:blipFill>
          <a:blip r:embed="rId2" cstate="print"/>
          <a:srcRect/>
          <a:stretch>
            <a:fillRect/>
          </a:stretch>
        </p:blipFill>
        <p:spPr bwMode="auto">
          <a:xfrm>
            <a:off x="1524000" y="0"/>
            <a:ext cx="9144000" cy="6858000"/>
          </a:xfrm>
          <a:prstGeom prst="rect">
            <a:avLst/>
          </a:prstGeom>
          <a:noFill/>
          <a:ln w="9525">
            <a:noFill/>
            <a:miter lim="800000"/>
            <a:headEnd/>
            <a:tailEnd/>
          </a:ln>
        </p:spPr>
      </p:pic>
    </p:spTree>
    <p:extLst>
      <p:ext uri="{BB962C8B-B14F-4D97-AF65-F5344CB8AC3E}">
        <p14:creationId xmlns:p14="http://schemas.microsoft.com/office/powerpoint/2010/main" val="30195384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anose="02010609060101010101" pitchFamily="49" charset="-122"/>
                <a:ea typeface="黑体" panose="02010609060101010101" pitchFamily="49" charset="-122"/>
              </a:rPr>
              <a:t>一层业务流程图</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p:txBody>
          <a:bodyPr/>
          <a:lstStyle/>
          <a:p>
            <a:pPr>
              <a:lnSpc>
                <a:spcPct val="150000"/>
              </a:lnSpc>
            </a:pPr>
            <a:r>
              <a:rPr lang="zh-CN" altLang="en-US" dirty="0" smtClean="0">
                <a:latin typeface="黑体" panose="02010609060101010101" pitchFamily="49" charset="-122"/>
                <a:ea typeface="黑体" panose="02010609060101010101" pitchFamily="49" charset="-122"/>
              </a:rPr>
              <a:t>描述</a:t>
            </a:r>
            <a:r>
              <a:rPr lang="zh-CN" altLang="en-US" dirty="0">
                <a:latin typeface="黑体" panose="02010609060101010101" pitchFamily="49" charset="-122"/>
                <a:ea typeface="黑体" panose="02010609060101010101" pitchFamily="49" charset="-122"/>
              </a:rPr>
              <a:t>的核心内容是跨部门之间的业务跳转关系。</a:t>
            </a:r>
          </a:p>
        </p:txBody>
      </p:sp>
    </p:spTree>
    <p:extLst>
      <p:ext uri="{BB962C8B-B14F-4D97-AF65-F5344CB8AC3E}">
        <p14:creationId xmlns:p14="http://schemas.microsoft.com/office/powerpoint/2010/main" val="22773967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6" name="内容占位符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83432" y="0"/>
            <a:ext cx="9577064" cy="6785021"/>
          </a:xfrm>
        </p:spPr>
      </p:pic>
    </p:spTree>
    <p:extLst>
      <p:ext uri="{BB962C8B-B14F-4D97-AF65-F5344CB8AC3E}">
        <p14:creationId xmlns:p14="http://schemas.microsoft.com/office/powerpoint/2010/main" val="422777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、关于业务调研的讨论</a:t>
            </a:r>
          </a:p>
        </p:txBody>
      </p:sp>
      <p:sp>
        <p:nvSpPr>
          <p:cNvPr id="3" name="内容占位符 2"/>
          <p:cNvSpPr>
            <a:spLocks noGrp="1"/>
          </p:cNvSpPr>
          <p:nvPr>
            <p:ph idx="1"/>
          </p:nvPr>
        </p:nvSpPr>
        <p:spPr>
          <a:ln w="38100">
            <a:solidFill>
              <a:schemeClr val="accent3">
                <a:lumMod val="50000"/>
              </a:schemeClr>
            </a:solidFill>
            <a:prstDash val="dashDot"/>
          </a:ln>
        </p:spPr>
        <p:txBody>
          <a:bodyPr/>
          <a:lstStyle/>
          <a:p>
            <a:pPr>
              <a:lnSpc>
                <a:spcPct val="150000"/>
              </a:lnSpc>
            </a:pPr>
            <a:r>
              <a:rPr lang="zh-CN" altLang="en-US" b="1" dirty="0"/>
              <a:t>然后：收集资料，理解资料，从用户容易理解的环节开始着手。</a:t>
            </a:r>
            <a:endParaRPr lang="en-US" altLang="zh-CN" b="1" dirty="0"/>
          </a:p>
          <a:p>
            <a:pPr>
              <a:lnSpc>
                <a:spcPct val="150000"/>
              </a:lnSpc>
            </a:pPr>
            <a:r>
              <a:rPr lang="zh-CN" altLang="en-US" b="1" dirty="0"/>
              <a:t>例如：寻求实际工作中存在的问题？解决这些问题要达到什么目标？部门的组织结构，部门有哪些岗位，每个岗位处理的文档资料是</a:t>
            </a:r>
            <a:r>
              <a:rPr lang="zh-CN" altLang="en-US" b="1" dirty="0" smtClean="0"/>
              <a:t>什么</a:t>
            </a:r>
            <a:r>
              <a:rPr lang="en-US" altLang="zh-CN" b="1" dirty="0" smtClean="0"/>
              <a:t>?</a:t>
            </a:r>
            <a:r>
              <a:rPr lang="zh-CN" altLang="en-US" b="1" dirty="0" smtClean="0"/>
              <a:t>他们</a:t>
            </a:r>
            <a:r>
              <a:rPr lang="zh-CN" altLang="en-US" b="1" dirty="0"/>
              <a:t>的关系是</a:t>
            </a:r>
            <a:r>
              <a:rPr lang="zh-CN" altLang="en-US" b="1" dirty="0" smtClean="0"/>
              <a:t>什么</a:t>
            </a:r>
            <a:r>
              <a:rPr lang="en-US" altLang="zh-CN" b="1" dirty="0" smtClean="0"/>
              <a:t>?</a:t>
            </a:r>
            <a:endParaRPr lang="zh-CN" altLang="en-US" b="1"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第五步 运行节点描述</a:t>
            </a:r>
          </a:p>
        </p:txBody>
      </p:sp>
      <p:sp>
        <p:nvSpPr>
          <p:cNvPr id="3" name="内容占位符 2"/>
          <p:cNvSpPr>
            <a:spLocks noGrp="1"/>
          </p:cNvSpPr>
          <p:nvPr>
            <p:ph idx="1"/>
          </p:nvPr>
        </p:nvSpPr>
        <p:spPr/>
        <p:txBody>
          <a:bodyPr/>
          <a:lstStyle/>
          <a:p>
            <a:r>
              <a:rPr lang="zh-CN" altLang="en-US" dirty="0">
                <a:latin typeface="黑体" panose="02010609060101010101" pitchFamily="49" charset="-122"/>
                <a:ea typeface="黑体" panose="02010609060101010101" pitchFamily="49" charset="-122"/>
              </a:rPr>
              <a:t>描述运行节点细节内容</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3392" y="-315416"/>
            <a:ext cx="10972800" cy="1143000"/>
          </a:xfrm>
        </p:spPr>
        <p:txBody>
          <a:bodyPr>
            <a:normAutofit/>
          </a:bodyPr>
          <a:lstStyle/>
          <a:p>
            <a:r>
              <a:rPr lang="zh-CN" altLang="en-US" sz="3600" dirty="0">
                <a:latin typeface="黑体" panose="02010609060101010101" pitchFamily="49" charset="-122"/>
                <a:ea typeface="黑体" panose="02010609060101010101" pitchFamily="49" charset="-122"/>
              </a:rPr>
              <a:t>运行节点描述模板</a:t>
            </a:r>
          </a:p>
        </p:txBody>
      </p:sp>
      <p:graphicFrame>
        <p:nvGraphicFramePr>
          <p:cNvPr id="6" name="内容占位符 5"/>
          <p:cNvGraphicFramePr>
            <a:graphicFrameLocks noGrp="1"/>
          </p:cNvGraphicFramePr>
          <p:nvPr>
            <p:ph idx="1"/>
            <p:extLst>
              <p:ext uri="{D42A27DB-BD31-4B8C-83A1-F6EECF244321}">
                <p14:modId xmlns:p14="http://schemas.microsoft.com/office/powerpoint/2010/main" val="1482656075"/>
              </p:ext>
            </p:extLst>
          </p:nvPr>
        </p:nvGraphicFramePr>
        <p:xfrm>
          <a:off x="623392" y="476672"/>
          <a:ext cx="11161240" cy="6299200"/>
        </p:xfrm>
        <a:graphic>
          <a:graphicData uri="http://schemas.openxmlformats.org/drawingml/2006/table">
            <a:tbl>
              <a:tblPr firstRow="1" bandRow="1">
                <a:tableStyleId>{5940675A-B579-460E-94D1-54222C63F5DA}</a:tableStyleId>
              </a:tblPr>
              <a:tblGrid>
                <a:gridCol w="2736304">
                  <a:extLst>
                    <a:ext uri="{9D8B030D-6E8A-4147-A177-3AD203B41FA5}">
                      <a16:colId xmlns:a16="http://schemas.microsoft.com/office/drawing/2014/main" val="82811823"/>
                    </a:ext>
                  </a:extLst>
                </a:gridCol>
                <a:gridCol w="1652816">
                  <a:extLst>
                    <a:ext uri="{9D8B030D-6E8A-4147-A177-3AD203B41FA5}">
                      <a16:colId xmlns:a16="http://schemas.microsoft.com/office/drawing/2014/main" val="593309751"/>
                    </a:ext>
                  </a:extLst>
                </a:gridCol>
                <a:gridCol w="2194560">
                  <a:extLst>
                    <a:ext uri="{9D8B030D-6E8A-4147-A177-3AD203B41FA5}">
                      <a16:colId xmlns:a16="http://schemas.microsoft.com/office/drawing/2014/main" val="3883911476"/>
                    </a:ext>
                  </a:extLst>
                </a:gridCol>
                <a:gridCol w="1985272">
                  <a:extLst>
                    <a:ext uri="{9D8B030D-6E8A-4147-A177-3AD203B41FA5}">
                      <a16:colId xmlns:a16="http://schemas.microsoft.com/office/drawing/2014/main" val="2044097322"/>
                    </a:ext>
                  </a:extLst>
                </a:gridCol>
                <a:gridCol w="209288">
                  <a:extLst>
                    <a:ext uri="{9D8B030D-6E8A-4147-A177-3AD203B41FA5}">
                      <a16:colId xmlns:a16="http://schemas.microsoft.com/office/drawing/2014/main" val="2401508398"/>
                    </a:ext>
                  </a:extLst>
                </a:gridCol>
                <a:gridCol w="2383000">
                  <a:extLst>
                    <a:ext uri="{9D8B030D-6E8A-4147-A177-3AD203B41FA5}">
                      <a16:colId xmlns:a16="http://schemas.microsoft.com/office/drawing/2014/main" val="588362300"/>
                    </a:ext>
                  </a:extLst>
                </a:gridCol>
              </a:tblGrid>
              <a:tr h="370840">
                <a:tc>
                  <a:txBody>
                    <a:bodyPr/>
                    <a:lstStyle/>
                    <a:p>
                      <a:r>
                        <a:rPr lang="zh-CN" altLang="en-US" dirty="0" smtClean="0"/>
                        <a:t>运行节点名称</a:t>
                      </a:r>
                      <a:endParaRPr lang="zh-CN" altLang="en-US" dirty="0"/>
                    </a:p>
                  </a:txBody>
                  <a:tcPr>
                    <a:solidFill>
                      <a:schemeClr val="bg2"/>
                    </a:solidFill>
                  </a:tcPr>
                </a:tc>
                <a:tc gridSpan="2">
                  <a:txBody>
                    <a:bodyPr/>
                    <a:lstStyle/>
                    <a:p>
                      <a:r>
                        <a:rPr lang="zh-CN" altLang="en-US" dirty="0" smtClean="0"/>
                        <a:t>选择业务流程中的运行节点</a:t>
                      </a:r>
                      <a:endParaRPr lang="zh-CN" altLang="en-US" dirty="0"/>
                    </a:p>
                  </a:txBody>
                  <a:tcPr/>
                </a:tc>
                <a:tc hMerge="1">
                  <a:txBody>
                    <a:bodyPr/>
                    <a:lstStyle/>
                    <a:p>
                      <a:endParaRPr lang="zh-CN" altLang="en-US" dirty="0"/>
                    </a:p>
                  </a:txBody>
                  <a:tcPr/>
                </a:tc>
                <a:tc gridSpan="2">
                  <a:txBody>
                    <a:bodyPr/>
                    <a:lstStyle/>
                    <a:p>
                      <a:r>
                        <a:rPr lang="zh-CN" altLang="en-US" dirty="0" smtClean="0"/>
                        <a:t>办理部门</a:t>
                      </a:r>
                      <a:endParaRPr lang="zh-CN" altLang="en-US" dirty="0"/>
                    </a:p>
                  </a:txBody>
                  <a:tcPr>
                    <a:solidFill>
                      <a:schemeClr val="bg2"/>
                    </a:solidFill>
                  </a:tcPr>
                </a:tc>
                <a:tc hMerge="1">
                  <a:txBody>
                    <a:bodyPr/>
                    <a:lstStyle/>
                    <a:p>
                      <a:endParaRPr lang="zh-CN" altLang="en-US"/>
                    </a:p>
                  </a:txBody>
                  <a:tcPr/>
                </a:tc>
                <a:tc>
                  <a:txBody>
                    <a:bodyPr/>
                    <a:lstStyle/>
                    <a:p>
                      <a:r>
                        <a:rPr lang="zh-CN" altLang="en-US" dirty="0" smtClean="0"/>
                        <a:t>运行节点所在部门</a:t>
                      </a:r>
                      <a:endParaRPr lang="zh-CN" altLang="en-US" dirty="0"/>
                    </a:p>
                  </a:txBody>
                  <a:tcPr/>
                </a:tc>
                <a:extLst>
                  <a:ext uri="{0D108BD9-81ED-4DB2-BD59-A6C34878D82A}">
                    <a16:rowId xmlns:a16="http://schemas.microsoft.com/office/drawing/2014/main" val="1284950896"/>
                  </a:ext>
                </a:extLst>
              </a:tr>
              <a:tr h="370840">
                <a:tc>
                  <a:txBody>
                    <a:bodyPr/>
                    <a:lstStyle/>
                    <a:p>
                      <a:r>
                        <a:rPr lang="zh-CN" altLang="en-US" dirty="0" smtClean="0"/>
                        <a:t>班里人及职务</a:t>
                      </a:r>
                      <a:endParaRPr lang="zh-CN" altLang="en-US" dirty="0"/>
                    </a:p>
                  </a:txBody>
                  <a:tcPr>
                    <a:solidFill>
                      <a:schemeClr val="bg2"/>
                    </a:solidFill>
                  </a:tcPr>
                </a:tc>
                <a:tc gridSpan="5">
                  <a:txBody>
                    <a:bodyPr/>
                    <a:lstStyle/>
                    <a:p>
                      <a:r>
                        <a:rPr lang="zh-CN" altLang="en-US" dirty="0" smtClean="0"/>
                        <a:t>是指本运行节点的处理岗位</a:t>
                      </a:r>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a:p>
                  </a:txBody>
                  <a:tcPr/>
                </a:tc>
                <a:tc hMerge="1">
                  <a:txBody>
                    <a:bodyPr/>
                    <a:lstStyle/>
                    <a:p>
                      <a:endParaRPr lang="zh-CN" altLang="en-US" dirty="0"/>
                    </a:p>
                  </a:txBody>
                  <a:tcPr/>
                </a:tc>
                <a:extLst>
                  <a:ext uri="{0D108BD9-81ED-4DB2-BD59-A6C34878D82A}">
                    <a16:rowId xmlns:a16="http://schemas.microsoft.com/office/drawing/2014/main" val="1122525324"/>
                  </a:ext>
                </a:extLst>
              </a:tr>
              <a:tr h="370840">
                <a:tc>
                  <a:txBody>
                    <a:bodyPr/>
                    <a:lstStyle/>
                    <a:p>
                      <a:r>
                        <a:rPr lang="zh-CN" altLang="en-US" dirty="0" smtClean="0"/>
                        <a:t>办理时限</a:t>
                      </a:r>
                      <a:endParaRPr lang="zh-CN" altLang="en-US" dirty="0"/>
                    </a:p>
                  </a:txBody>
                  <a:tcPr>
                    <a:solidFill>
                      <a:schemeClr val="bg2"/>
                    </a:solidFill>
                  </a:tcPr>
                </a:tc>
                <a:tc gridSpan="5">
                  <a:txBody>
                    <a:bodyPr/>
                    <a:lstStyle/>
                    <a:p>
                      <a:r>
                        <a:rPr lang="zh-CN" altLang="en-US" dirty="0" smtClean="0"/>
                        <a:t>是指本运行节点处理所需的最低时限</a:t>
                      </a:r>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a:p>
                  </a:txBody>
                  <a:tcPr/>
                </a:tc>
                <a:tc hMerge="1">
                  <a:txBody>
                    <a:bodyPr/>
                    <a:lstStyle/>
                    <a:p>
                      <a:endParaRPr lang="zh-CN" altLang="en-US" dirty="0"/>
                    </a:p>
                  </a:txBody>
                  <a:tcPr/>
                </a:tc>
                <a:extLst>
                  <a:ext uri="{0D108BD9-81ED-4DB2-BD59-A6C34878D82A}">
                    <a16:rowId xmlns:a16="http://schemas.microsoft.com/office/drawing/2014/main" val="2612612617"/>
                  </a:ext>
                </a:extLst>
              </a:tr>
              <a:tr h="370840">
                <a:tc>
                  <a:txBody>
                    <a:bodyPr/>
                    <a:lstStyle/>
                    <a:p>
                      <a:r>
                        <a:rPr lang="zh-CN" altLang="en-US" dirty="0" smtClean="0"/>
                        <a:t>业务描述</a:t>
                      </a:r>
                      <a:endParaRPr lang="zh-CN" altLang="en-US" dirty="0"/>
                    </a:p>
                  </a:txBody>
                  <a:tcPr>
                    <a:solidFill>
                      <a:schemeClr val="bg2"/>
                    </a:solidFill>
                  </a:tcPr>
                </a:tc>
                <a:tc gridSpan="5">
                  <a:txBody>
                    <a:bodyPr/>
                    <a:lstStyle/>
                    <a:p>
                      <a:r>
                        <a:rPr lang="zh-CN" altLang="en-US" dirty="0" smtClean="0"/>
                        <a:t>对本运行节点的概要描述</a:t>
                      </a:r>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a:p>
                  </a:txBody>
                  <a:tcPr/>
                </a:tc>
                <a:tc hMerge="1">
                  <a:txBody>
                    <a:bodyPr/>
                    <a:lstStyle/>
                    <a:p>
                      <a:endParaRPr lang="zh-CN" altLang="en-US" dirty="0"/>
                    </a:p>
                  </a:txBody>
                  <a:tcPr/>
                </a:tc>
                <a:extLst>
                  <a:ext uri="{0D108BD9-81ED-4DB2-BD59-A6C34878D82A}">
                    <a16:rowId xmlns:a16="http://schemas.microsoft.com/office/drawing/2014/main" val="3950284252"/>
                  </a:ext>
                </a:extLst>
              </a:tr>
              <a:tr h="370840">
                <a:tc>
                  <a:txBody>
                    <a:bodyPr/>
                    <a:lstStyle/>
                    <a:p>
                      <a:r>
                        <a:rPr lang="zh-CN" altLang="en-US" dirty="0" smtClean="0"/>
                        <a:t>下个运行节点是否跳转</a:t>
                      </a:r>
                      <a:endParaRPr lang="zh-CN" altLang="en-US" dirty="0"/>
                    </a:p>
                  </a:txBody>
                  <a:tcPr>
                    <a:solidFill>
                      <a:schemeClr val="bg2"/>
                    </a:solidFill>
                  </a:tcPr>
                </a:tc>
                <a:tc>
                  <a:txBody>
                    <a:bodyPr/>
                    <a:lstStyle/>
                    <a:p>
                      <a:r>
                        <a:rPr lang="zh-CN" altLang="en-US" dirty="0" smtClean="0"/>
                        <a:t>是</a:t>
                      </a:r>
                      <a:r>
                        <a:rPr lang="en-US" altLang="zh-CN" dirty="0" smtClean="0"/>
                        <a:t>/</a:t>
                      </a:r>
                      <a:r>
                        <a:rPr lang="zh-CN" altLang="en-US" dirty="0" smtClean="0"/>
                        <a:t>否</a:t>
                      </a:r>
                      <a:endParaRPr lang="zh-CN" altLang="en-US" dirty="0"/>
                    </a:p>
                  </a:txBody>
                  <a:tcPr/>
                </a:tc>
                <a:tc gridSpan="3">
                  <a:txBody>
                    <a:bodyPr/>
                    <a:lstStyle/>
                    <a:p>
                      <a:r>
                        <a:rPr lang="zh-CN" altLang="en-US" dirty="0" smtClean="0"/>
                        <a:t>跳转到第几步</a:t>
                      </a:r>
                      <a:endParaRPr lang="zh-CN" altLang="en-US" dirty="0"/>
                    </a:p>
                  </a:txBody>
                  <a:tcPr>
                    <a:solidFill>
                      <a:schemeClr val="bg2"/>
                    </a:solidFill>
                  </a:tcPr>
                </a:tc>
                <a:tc hMerge="1">
                  <a:txBody>
                    <a:bodyPr/>
                    <a:lstStyle/>
                    <a:p>
                      <a:endParaRPr lang="zh-CN" altLang="en-US" dirty="0"/>
                    </a:p>
                  </a:txBody>
                  <a:tcPr/>
                </a:tc>
                <a:tc hMerge="1">
                  <a:txBody>
                    <a:bodyPr/>
                    <a:lstStyle/>
                    <a:p>
                      <a:endParaRPr lang="zh-CN" altLang="en-US"/>
                    </a:p>
                  </a:txBody>
                  <a:tcPr/>
                </a:tc>
                <a:tc>
                  <a:txBody>
                    <a:bodyPr/>
                    <a:lstStyle/>
                    <a:p>
                      <a:r>
                        <a:rPr lang="zh-CN" altLang="en-US" dirty="0" smtClean="0"/>
                        <a:t>跳转步骤编号</a:t>
                      </a:r>
                      <a:endParaRPr lang="zh-CN" altLang="en-US" dirty="0"/>
                    </a:p>
                  </a:txBody>
                  <a:tcPr/>
                </a:tc>
                <a:extLst>
                  <a:ext uri="{0D108BD9-81ED-4DB2-BD59-A6C34878D82A}">
                    <a16:rowId xmlns:a16="http://schemas.microsoft.com/office/drawing/2014/main" val="3464258356"/>
                  </a:ext>
                </a:extLst>
              </a:tr>
              <a:tr h="370840">
                <a:tc>
                  <a:txBody>
                    <a:bodyPr/>
                    <a:lstStyle/>
                    <a:p>
                      <a:r>
                        <a:rPr lang="zh-CN" altLang="en-US" dirty="0" smtClean="0"/>
                        <a:t>跳转条件</a:t>
                      </a:r>
                      <a:endParaRPr lang="zh-CN" altLang="en-US" dirty="0"/>
                    </a:p>
                  </a:txBody>
                  <a:tcPr>
                    <a:solidFill>
                      <a:schemeClr val="bg2"/>
                    </a:solidFill>
                  </a:tcPr>
                </a:tc>
                <a:tc gridSpan="5">
                  <a:txBody>
                    <a:bodyPr/>
                    <a:lstStyle/>
                    <a:p>
                      <a:r>
                        <a:rPr lang="zh-CN" altLang="en-US" dirty="0" smtClean="0"/>
                        <a:t>是指本运行节点条件判断跳转条件</a:t>
                      </a:r>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a:p>
                  </a:txBody>
                  <a:tcPr/>
                </a:tc>
                <a:tc hMerge="1">
                  <a:txBody>
                    <a:bodyPr/>
                    <a:lstStyle/>
                    <a:p>
                      <a:endParaRPr lang="zh-CN" altLang="en-US" dirty="0"/>
                    </a:p>
                  </a:txBody>
                  <a:tcPr/>
                </a:tc>
                <a:extLst>
                  <a:ext uri="{0D108BD9-81ED-4DB2-BD59-A6C34878D82A}">
                    <a16:rowId xmlns:a16="http://schemas.microsoft.com/office/drawing/2014/main" val="2084781865"/>
                  </a:ext>
                </a:extLst>
              </a:tr>
              <a:tr h="370840">
                <a:tc>
                  <a:txBody>
                    <a:bodyPr/>
                    <a:lstStyle/>
                    <a:p>
                      <a:r>
                        <a:rPr lang="zh-CN" altLang="en-US" dirty="0" smtClean="0"/>
                        <a:t>本环节所需的材料</a:t>
                      </a:r>
                      <a:endParaRPr lang="zh-CN" altLang="en-US" dirty="0"/>
                    </a:p>
                  </a:txBody>
                  <a:tcPr>
                    <a:solidFill>
                      <a:schemeClr val="bg2"/>
                    </a:solidFill>
                  </a:tcPr>
                </a:tc>
                <a:tc gridSpan="2">
                  <a:txBody>
                    <a:bodyPr/>
                    <a:lstStyle/>
                    <a:p>
                      <a:r>
                        <a:rPr lang="zh-CN" altLang="en-US" dirty="0" smtClean="0"/>
                        <a:t>列出本运行节点所需要的表单资料</a:t>
                      </a:r>
                      <a:endParaRPr lang="zh-CN" altLang="en-US" dirty="0"/>
                    </a:p>
                  </a:txBody>
                  <a:tcPr/>
                </a:tc>
                <a:tc hMerge="1">
                  <a:txBody>
                    <a:bodyPr/>
                    <a:lstStyle/>
                    <a:p>
                      <a:endParaRPr lang="zh-CN" altLang="en-US" dirty="0"/>
                    </a:p>
                  </a:txBody>
                  <a:tcPr/>
                </a:tc>
                <a:tc>
                  <a:txBody>
                    <a:bodyPr/>
                    <a:lstStyle/>
                    <a:p>
                      <a:r>
                        <a:rPr lang="zh-CN" altLang="en-US" dirty="0" smtClean="0"/>
                        <a:t>需要打印的材料</a:t>
                      </a:r>
                      <a:endParaRPr lang="zh-CN" altLang="en-US" dirty="0"/>
                    </a:p>
                  </a:txBody>
                  <a:tcPr>
                    <a:solidFill>
                      <a:schemeClr val="bg2"/>
                    </a:solidFill>
                  </a:tcPr>
                </a:tc>
                <a:tc gridSpan="2">
                  <a:txBody>
                    <a:bodyPr/>
                    <a:lstStyle/>
                    <a:p>
                      <a:r>
                        <a:rPr lang="zh-CN" altLang="en-US" dirty="0" smtClean="0"/>
                        <a:t>列出运行节点打印资料</a:t>
                      </a:r>
                      <a:endParaRPr lang="zh-CN" altLang="en-US" dirty="0"/>
                    </a:p>
                  </a:txBody>
                  <a:tcPr/>
                </a:tc>
                <a:tc hMerge="1">
                  <a:txBody>
                    <a:bodyPr/>
                    <a:lstStyle/>
                    <a:p>
                      <a:endParaRPr lang="zh-CN" altLang="en-US" dirty="0"/>
                    </a:p>
                  </a:txBody>
                  <a:tcPr/>
                </a:tc>
                <a:extLst>
                  <a:ext uri="{0D108BD9-81ED-4DB2-BD59-A6C34878D82A}">
                    <a16:rowId xmlns:a16="http://schemas.microsoft.com/office/drawing/2014/main" val="4240017272"/>
                  </a:ext>
                </a:extLst>
              </a:tr>
              <a:tr h="370840">
                <a:tc>
                  <a:txBody>
                    <a:bodyPr/>
                    <a:lstStyle/>
                    <a:p>
                      <a:r>
                        <a:rPr lang="zh-CN" altLang="en-US" dirty="0" smtClean="0"/>
                        <a:t>产生的相关文书</a:t>
                      </a:r>
                      <a:endParaRPr lang="zh-CN" altLang="en-US" dirty="0"/>
                    </a:p>
                  </a:txBody>
                  <a:tcPr>
                    <a:solidFill>
                      <a:schemeClr val="bg2"/>
                    </a:solidFill>
                  </a:tcPr>
                </a:tc>
                <a:tc gridSpan="2">
                  <a:txBody>
                    <a:bodyPr/>
                    <a:lstStyle/>
                    <a:p>
                      <a:r>
                        <a:rPr lang="zh-CN" altLang="en-US" dirty="0" smtClean="0"/>
                        <a:t>本运行节点产生的资料</a:t>
                      </a:r>
                      <a:endParaRPr lang="zh-CN" altLang="en-US" dirty="0"/>
                    </a:p>
                  </a:txBody>
                  <a:tcPr/>
                </a:tc>
                <a:tc hMerge="1">
                  <a:txBody>
                    <a:bodyPr/>
                    <a:lstStyle/>
                    <a:p>
                      <a:endParaRPr lang="zh-CN" altLang="en-US" dirty="0"/>
                    </a:p>
                  </a:txBody>
                  <a:tcPr/>
                </a:tc>
                <a:tc>
                  <a:txBody>
                    <a:bodyPr/>
                    <a:lstStyle/>
                    <a:p>
                      <a:r>
                        <a:rPr lang="zh-CN" altLang="en-US" dirty="0" smtClean="0"/>
                        <a:t>提交材料</a:t>
                      </a:r>
                      <a:r>
                        <a:rPr lang="en-US" altLang="zh-CN" dirty="0" smtClean="0"/>
                        <a:t>/</a:t>
                      </a:r>
                      <a:r>
                        <a:rPr lang="zh-CN" altLang="en-US" dirty="0" smtClean="0"/>
                        <a:t>份数</a:t>
                      </a:r>
                      <a:endParaRPr lang="zh-CN" altLang="en-US" dirty="0"/>
                    </a:p>
                  </a:txBody>
                  <a:tcPr>
                    <a:solidFill>
                      <a:schemeClr val="bg2"/>
                    </a:solidFill>
                  </a:tcPr>
                </a:tc>
                <a:tc gridSpan="2">
                  <a:txBody>
                    <a:bodyPr/>
                    <a:lstStyle/>
                    <a:p>
                      <a:r>
                        <a:rPr lang="zh-CN" altLang="en-US" dirty="0" smtClean="0"/>
                        <a:t>提交资料数</a:t>
                      </a:r>
                      <a:endParaRPr lang="zh-CN" altLang="en-US" dirty="0"/>
                    </a:p>
                  </a:txBody>
                  <a:tcPr/>
                </a:tc>
                <a:tc hMerge="1">
                  <a:txBody>
                    <a:bodyPr/>
                    <a:lstStyle/>
                    <a:p>
                      <a:endParaRPr lang="zh-CN" altLang="en-US"/>
                    </a:p>
                  </a:txBody>
                  <a:tcPr/>
                </a:tc>
                <a:extLst>
                  <a:ext uri="{0D108BD9-81ED-4DB2-BD59-A6C34878D82A}">
                    <a16:rowId xmlns:a16="http://schemas.microsoft.com/office/drawing/2014/main" val="3989256707"/>
                  </a:ext>
                </a:extLst>
              </a:tr>
              <a:tr h="370840">
                <a:tc>
                  <a:txBody>
                    <a:bodyPr/>
                    <a:lstStyle/>
                    <a:p>
                      <a:r>
                        <a:rPr lang="zh-CN" altLang="en-US" dirty="0" smtClean="0"/>
                        <a:t>相关操作</a:t>
                      </a:r>
                      <a:endParaRPr lang="zh-CN" altLang="en-US" dirty="0"/>
                    </a:p>
                  </a:txBody>
                  <a:tcPr>
                    <a:solidFill>
                      <a:schemeClr val="bg2"/>
                    </a:solidFill>
                  </a:tcPr>
                </a:tc>
                <a:tc gridSpan="5">
                  <a:txBody>
                    <a:bodyPr/>
                    <a:lstStyle/>
                    <a:p>
                      <a:r>
                        <a:rPr lang="zh-CN" altLang="en-US" dirty="0" smtClean="0"/>
                        <a:t>受理</a:t>
                      </a:r>
                      <a:r>
                        <a:rPr lang="en-US" altLang="zh-CN" dirty="0" smtClean="0"/>
                        <a:t>/</a:t>
                      </a:r>
                      <a:r>
                        <a:rPr lang="zh-CN" altLang="en-US" dirty="0" smtClean="0"/>
                        <a:t>不予受理</a:t>
                      </a:r>
                      <a:r>
                        <a:rPr lang="en-US" altLang="zh-CN" dirty="0" smtClean="0"/>
                        <a:t>/</a:t>
                      </a:r>
                      <a:r>
                        <a:rPr lang="zh-CN" altLang="en-US" dirty="0" smtClean="0"/>
                        <a:t>撤办</a:t>
                      </a:r>
                      <a:endParaRPr lang="zh-CN" altLang="en-US" dirty="0"/>
                    </a:p>
                  </a:txBody>
                  <a:tcPr/>
                </a:tc>
                <a:tc hMerge="1">
                  <a:txBody>
                    <a:bodyPr/>
                    <a:lstStyle/>
                    <a:p>
                      <a:endParaRPr lang="zh-CN" altLang="en-US" dirty="0"/>
                    </a:p>
                  </a:txBody>
                  <a:tcPr/>
                </a:tc>
                <a:tc hMerge="1">
                  <a:txBody>
                    <a:bodyPr/>
                    <a:lstStyle/>
                    <a:p>
                      <a:endParaRPr lang="zh-CN" altLang="en-US"/>
                    </a:p>
                  </a:txBody>
                  <a:tcPr/>
                </a:tc>
                <a:tc hMerge="1">
                  <a:txBody>
                    <a:bodyPr/>
                    <a:lstStyle/>
                    <a:p>
                      <a:endParaRPr lang="zh-CN" altLang="en-US" dirty="0"/>
                    </a:p>
                  </a:txBody>
                  <a:tcPr/>
                </a:tc>
                <a:tc hMerge="1">
                  <a:txBody>
                    <a:bodyPr/>
                    <a:lstStyle/>
                    <a:p>
                      <a:endParaRPr lang="zh-CN" altLang="en-US"/>
                    </a:p>
                  </a:txBody>
                  <a:tcPr/>
                </a:tc>
                <a:extLst>
                  <a:ext uri="{0D108BD9-81ED-4DB2-BD59-A6C34878D82A}">
                    <a16:rowId xmlns:a16="http://schemas.microsoft.com/office/drawing/2014/main" val="1873020381"/>
                  </a:ext>
                </a:extLst>
              </a:tr>
              <a:tr h="370840">
                <a:tc>
                  <a:txBody>
                    <a:bodyPr/>
                    <a:lstStyle/>
                    <a:p>
                      <a:r>
                        <a:rPr lang="zh-CN" altLang="en-US" dirty="0" smtClean="0"/>
                        <a:t>填写审批表的对应内容</a:t>
                      </a:r>
                      <a:endParaRPr lang="zh-CN" altLang="en-US" dirty="0"/>
                    </a:p>
                  </a:txBody>
                  <a:tcPr>
                    <a:solidFill>
                      <a:schemeClr val="bg2"/>
                    </a:solidFill>
                  </a:tcPr>
                </a:tc>
                <a:tc gridSpan="5">
                  <a:txBody>
                    <a:bodyPr/>
                    <a:lstStyle/>
                    <a:p>
                      <a:r>
                        <a:rPr lang="zh-CN" altLang="en-US" dirty="0" smtClean="0"/>
                        <a:t>列出审批表格内容</a:t>
                      </a:r>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a:p>
                  </a:txBody>
                  <a:tcPr/>
                </a:tc>
                <a:extLst>
                  <a:ext uri="{0D108BD9-81ED-4DB2-BD59-A6C34878D82A}">
                    <a16:rowId xmlns:a16="http://schemas.microsoft.com/office/drawing/2014/main" val="254878430"/>
                  </a:ext>
                </a:extLst>
              </a:tr>
              <a:tr h="324048">
                <a:tc>
                  <a:txBody>
                    <a:bodyPr/>
                    <a:lstStyle/>
                    <a:p>
                      <a:r>
                        <a:rPr lang="zh-CN" altLang="en-US" dirty="0" smtClean="0"/>
                        <a:t>是否需要历史数据对比</a:t>
                      </a:r>
                      <a:endParaRPr lang="zh-CN" altLang="en-US" dirty="0"/>
                    </a:p>
                  </a:txBody>
                  <a:tcPr>
                    <a:solidFill>
                      <a:schemeClr val="bg2"/>
                    </a:solidFill>
                  </a:tcPr>
                </a:tc>
                <a:tc gridSpan="5">
                  <a:txBody>
                    <a:bodyPr/>
                    <a:lstStyle/>
                    <a:p>
                      <a:r>
                        <a:rPr lang="zh-CN" altLang="en-US" dirty="0" smtClean="0"/>
                        <a:t>需要</a:t>
                      </a:r>
                      <a:r>
                        <a:rPr lang="en-US" altLang="zh-CN" dirty="0" smtClean="0"/>
                        <a:t>/</a:t>
                      </a:r>
                      <a:r>
                        <a:rPr lang="zh-CN" altLang="en-US" dirty="0" smtClean="0"/>
                        <a:t>不需要   请说明理由</a:t>
                      </a:r>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a:p>
                  </a:txBody>
                  <a:tcPr/>
                </a:tc>
                <a:extLst>
                  <a:ext uri="{0D108BD9-81ED-4DB2-BD59-A6C34878D82A}">
                    <a16:rowId xmlns:a16="http://schemas.microsoft.com/office/drawing/2014/main" val="70693251"/>
                  </a:ext>
                </a:extLst>
              </a:tr>
              <a:tr h="370840">
                <a:tc>
                  <a:txBody>
                    <a:bodyPr/>
                    <a:lstStyle/>
                    <a:p>
                      <a:r>
                        <a:rPr lang="zh-CN" altLang="en-US" dirty="0" smtClean="0"/>
                        <a:t>备注</a:t>
                      </a:r>
                      <a:endParaRPr lang="zh-CN" altLang="en-US" dirty="0"/>
                    </a:p>
                  </a:txBody>
                  <a:tcPr>
                    <a:solidFill>
                      <a:schemeClr val="bg2"/>
                    </a:solidFill>
                  </a:tcPr>
                </a:tc>
                <a:tc gridSpan="5">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a:p>
                  </a:txBody>
                  <a:tcPr/>
                </a:tc>
                <a:extLst>
                  <a:ext uri="{0D108BD9-81ED-4DB2-BD59-A6C34878D82A}">
                    <a16:rowId xmlns:a16="http://schemas.microsoft.com/office/drawing/2014/main" val="2651391687"/>
                  </a:ext>
                </a:extLst>
              </a:tr>
              <a:tr h="370840">
                <a:tc>
                  <a:txBody>
                    <a:bodyPr/>
                    <a:lstStyle/>
                    <a:p>
                      <a:r>
                        <a:rPr lang="zh-CN" altLang="en-US" dirty="0" smtClean="0"/>
                        <a:t>序号</a:t>
                      </a:r>
                      <a:endParaRPr lang="zh-CN" altLang="en-US" dirty="0"/>
                    </a:p>
                  </a:txBody>
                  <a:tcPr>
                    <a:solidFill>
                      <a:schemeClr val="bg2"/>
                    </a:solidFill>
                  </a:tcPr>
                </a:tc>
                <a:tc gridSpan="2">
                  <a:txBody>
                    <a:bodyPr/>
                    <a:lstStyle/>
                    <a:p>
                      <a:r>
                        <a:rPr lang="zh-CN" altLang="en-US" dirty="0" smtClean="0"/>
                        <a:t>关联部门名称和与其相关审批项目</a:t>
                      </a:r>
                      <a:endParaRPr lang="zh-CN" altLang="en-US" dirty="0"/>
                    </a:p>
                  </a:txBody>
                  <a:tcPr>
                    <a:solidFill>
                      <a:schemeClr val="bg2"/>
                    </a:solidFill>
                  </a:tcPr>
                </a:tc>
                <a:tc hMerge="1">
                  <a:txBody>
                    <a:bodyPr/>
                    <a:lstStyle/>
                    <a:p>
                      <a:endParaRPr lang="zh-CN" altLang="en-US" dirty="0"/>
                    </a:p>
                  </a:txBody>
                  <a:tcPr/>
                </a:tc>
                <a:tc gridSpan="3">
                  <a:txBody>
                    <a:bodyPr/>
                    <a:lstStyle/>
                    <a:p>
                      <a:r>
                        <a:rPr lang="zh-CN" altLang="en-US" dirty="0" smtClean="0"/>
                        <a:t>上游部门还是下游部门</a:t>
                      </a:r>
                      <a:endParaRPr lang="zh-CN" altLang="en-US" dirty="0"/>
                    </a:p>
                  </a:txBody>
                  <a:tcPr>
                    <a:solidFill>
                      <a:schemeClr val="bg2"/>
                    </a:solidFill>
                  </a:tcPr>
                </a:tc>
                <a:tc hMerge="1">
                  <a:txBody>
                    <a:bodyPr/>
                    <a:lstStyle/>
                    <a:p>
                      <a:endParaRPr lang="zh-CN" altLang="en-US" dirty="0"/>
                    </a:p>
                  </a:txBody>
                  <a:tcPr/>
                </a:tc>
                <a:tc hMerge="1">
                  <a:txBody>
                    <a:bodyPr/>
                    <a:lstStyle/>
                    <a:p>
                      <a:endParaRPr lang="zh-CN" altLang="en-US"/>
                    </a:p>
                  </a:txBody>
                  <a:tcPr/>
                </a:tc>
                <a:extLst>
                  <a:ext uri="{0D108BD9-81ED-4DB2-BD59-A6C34878D82A}">
                    <a16:rowId xmlns:a16="http://schemas.microsoft.com/office/drawing/2014/main" val="124500812"/>
                  </a:ext>
                </a:extLst>
              </a:tr>
              <a:tr h="370840">
                <a:tc>
                  <a:txBody>
                    <a:bodyPr/>
                    <a:lstStyle/>
                    <a:p>
                      <a:r>
                        <a:rPr lang="zh-CN" altLang="en-US" dirty="0" smtClean="0"/>
                        <a:t>（</a:t>
                      </a:r>
                      <a:r>
                        <a:rPr lang="en-US" altLang="zh-CN" dirty="0" smtClean="0"/>
                        <a:t>1</a:t>
                      </a:r>
                      <a:r>
                        <a:rPr lang="zh-CN" altLang="en-US" dirty="0" smtClean="0"/>
                        <a:t>）</a:t>
                      </a:r>
                      <a:endParaRPr lang="zh-CN" altLang="en-US" dirty="0"/>
                    </a:p>
                  </a:txBody>
                  <a:tcPr/>
                </a:tc>
                <a:tc gridSpan="2">
                  <a:txBody>
                    <a:bodyPr/>
                    <a:lstStyle/>
                    <a:p>
                      <a:r>
                        <a:rPr lang="zh-CN" altLang="en-US" dirty="0" smtClean="0"/>
                        <a:t>项目名称</a:t>
                      </a:r>
                      <a:endParaRPr lang="zh-CN" altLang="en-US" dirty="0"/>
                    </a:p>
                  </a:txBody>
                  <a:tcPr/>
                </a:tc>
                <a:tc hMerge="1">
                  <a:txBody>
                    <a:bodyPr/>
                    <a:lstStyle/>
                    <a:p>
                      <a:endParaRPr lang="zh-CN" altLang="en-US" dirty="0"/>
                    </a:p>
                  </a:txBody>
                  <a:tcPr/>
                </a:tc>
                <a:tc gridSpan="3">
                  <a:txBody>
                    <a:bodyPr/>
                    <a:lstStyle/>
                    <a:p>
                      <a:r>
                        <a:rPr lang="zh-CN" altLang="en-US" dirty="0" smtClean="0"/>
                        <a:t>岗位名称</a:t>
                      </a:r>
                      <a:endParaRPr lang="zh-CN" altLang="en-US" dirty="0"/>
                    </a:p>
                  </a:txBody>
                  <a:tcPr/>
                </a:tc>
                <a:tc hMerge="1">
                  <a:txBody>
                    <a:bodyPr/>
                    <a:lstStyle/>
                    <a:p>
                      <a:endParaRPr lang="zh-CN" altLang="en-US" dirty="0"/>
                    </a:p>
                  </a:txBody>
                  <a:tcPr/>
                </a:tc>
                <a:tc hMerge="1">
                  <a:txBody>
                    <a:bodyPr/>
                    <a:lstStyle/>
                    <a:p>
                      <a:endParaRPr lang="zh-CN" altLang="en-US"/>
                    </a:p>
                  </a:txBody>
                  <a:tcPr/>
                </a:tc>
                <a:extLst>
                  <a:ext uri="{0D108BD9-81ED-4DB2-BD59-A6C34878D82A}">
                    <a16:rowId xmlns:a16="http://schemas.microsoft.com/office/drawing/2014/main" val="2736733567"/>
                  </a:ext>
                </a:extLst>
              </a:tr>
              <a:tr h="370840">
                <a:tc gridSpan="6">
                  <a:txBody>
                    <a:bodyPr/>
                    <a:lstStyle/>
                    <a:p>
                      <a:r>
                        <a:rPr lang="zh-CN" altLang="en-US" dirty="0" smtClean="0"/>
                        <a:t>和这些部门通过哪种方式关联审批，是否将相关证明材料、文书和证件共享给相关部门，共享信息的方式？</a:t>
                      </a:r>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a:p>
                  </a:txBody>
                  <a:tcPr/>
                </a:tc>
                <a:extLst>
                  <a:ext uri="{0D108BD9-81ED-4DB2-BD59-A6C34878D82A}">
                    <a16:rowId xmlns:a16="http://schemas.microsoft.com/office/drawing/2014/main" val="2028297293"/>
                  </a:ext>
                </a:extLst>
              </a:tr>
              <a:tr h="370840">
                <a:tc>
                  <a:txBody>
                    <a:bodyPr/>
                    <a:lstStyle/>
                    <a:p>
                      <a:r>
                        <a:rPr lang="zh-CN" altLang="en-US" dirty="0" smtClean="0"/>
                        <a:t>序号</a:t>
                      </a:r>
                      <a:endParaRPr lang="zh-CN" altLang="en-US" dirty="0"/>
                    </a:p>
                  </a:txBody>
                  <a:tcPr>
                    <a:solidFill>
                      <a:schemeClr val="bg2"/>
                    </a:solidFill>
                  </a:tcPr>
                </a:tc>
                <a:tc>
                  <a:txBody>
                    <a:bodyPr/>
                    <a:lstStyle/>
                    <a:p>
                      <a:r>
                        <a:rPr lang="zh-CN" altLang="en-US" dirty="0" smtClean="0"/>
                        <a:t>关联部门</a:t>
                      </a:r>
                      <a:endParaRPr lang="zh-CN" altLang="en-US" dirty="0"/>
                    </a:p>
                  </a:txBody>
                  <a:tcPr>
                    <a:solidFill>
                      <a:schemeClr val="bg2"/>
                    </a:solidFill>
                  </a:tcPr>
                </a:tc>
                <a:tc>
                  <a:txBody>
                    <a:bodyPr/>
                    <a:lstStyle/>
                    <a:p>
                      <a:r>
                        <a:rPr lang="zh-CN" altLang="en-US" dirty="0" smtClean="0"/>
                        <a:t>关联方式</a:t>
                      </a:r>
                      <a:endParaRPr lang="zh-CN" altLang="en-US" dirty="0"/>
                    </a:p>
                  </a:txBody>
                  <a:tcPr>
                    <a:solidFill>
                      <a:schemeClr val="bg2"/>
                    </a:solidFill>
                  </a:tcPr>
                </a:tc>
                <a:tc>
                  <a:txBody>
                    <a:bodyPr/>
                    <a:lstStyle/>
                    <a:p>
                      <a:r>
                        <a:rPr lang="zh-CN" altLang="en-US" dirty="0" smtClean="0"/>
                        <a:t>共享材料</a:t>
                      </a:r>
                      <a:endParaRPr lang="zh-CN" altLang="en-US" dirty="0"/>
                    </a:p>
                  </a:txBody>
                  <a:tcPr>
                    <a:solidFill>
                      <a:schemeClr val="bg2"/>
                    </a:solidFill>
                  </a:tcPr>
                </a:tc>
                <a:tc gridSpan="2">
                  <a:txBody>
                    <a:bodyPr/>
                    <a:lstStyle/>
                    <a:p>
                      <a:r>
                        <a:rPr lang="zh-CN" altLang="en-US" dirty="0" smtClean="0"/>
                        <a:t>共享方式</a:t>
                      </a:r>
                      <a:endParaRPr lang="zh-CN" altLang="en-US" dirty="0"/>
                    </a:p>
                  </a:txBody>
                  <a:tcPr>
                    <a:solidFill>
                      <a:schemeClr val="bg2"/>
                    </a:solidFill>
                  </a:tcPr>
                </a:tc>
                <a:tc hMerge="1">
                  <a:txBody>
                    <a:bodyPr/>
                    <a:lstStyle/>
                    <a:p>
                      <a:endParaRPr lang="zh-CN" altLang="en-US"/>
                    </a:p>
                  </a:txBody>
                  <a:tcPr/>
                </a:tc>
                <a:extLst>
                  <a:ext uri="{0D108BD9-81ED-4DB2-BD59-A6C34878D82A}">
                    <a16:rowId xmlns:a16="http://schemas.microsoft.com/office/drawing/2014/main" val="341300128"/>
                  </a:ext>
                </a:extLst>
              </a:tr>
              <a:tr h="370840">
                <a:tc>
                  <a:txBody>
                    <a:bodyPr/>
                    <a:lstStyle/>
                    <a:p>
                      <a:r>
                        <a:rPr lang="zh-CN" altLang="en-US" dirty="0" smtClean="0"/>
                        <a:t>（</a:t>
                      </a:r>
                      <a:r>
                        <a:rPr lang="en-US" altLang="zh-CN" dirty="0" smtClean="0"/>
                        <a:t>1</a:t>
                      </a:r>
                      <a:r>
                        <a:rPr lang="zh-CN" altLang="en-US" dirty="0" smtClean="0"/>
                        <a:t>）</a:t>
                      </a:r>
                      <a:endParaRPr lang="zh-CN" altLang="en-US" dirty="0"/>
                    </a:p>
                  </a:txBody>
                  <a:tcPr/>
                </a:tc>
                <a:tc>
                  <a:txBody>
                    <a:bodyPr/>
                    <a:lstStyle/>
                    <a:p>
                      <a:r>
                        <a:rPr lang="zh-CN" altLang="en-US" dirty="0" smtClean="0"/>
                        <a:t>部门名称</a:t>
                      </a:r>
                      <a:endParaRPr lang="zh-CN" altLang="en-US" dirty="0"/>
                    </a:p>
                  </a:txBody>
                  <a:tcPr/>
                </a:tc>
                <a:tc>
                  <a:txBody>
                    <a:bodyPr/>
                    <a:lstStyle/>
                    <a:p>
                      <a:endParaRPr lang="zh-CN" altLang="en-US"/>
                    </a:p>
                  </a:txBody>
                  <a:tcPr/>
                </a:tc>
                <a:tc>
                  <a:txBody>
                    <a:bodyPr/>
                    <a:lstStyle/>
                    <a:p>
                      <a:endParaRPr lang="zh-CN" altLang="en-US"/>
                    </a:p>
                  </a:txBody>
                  <a:tcPr/>
                </a:tc>
                <a:tc gridSpan="2">
                  <a:txBody>
                    <a:bodyPr/>
                    <a:lstStyle/>
                    <a:p>
                      <a:r>
                        <a:rPr lang="zh-CN" altLang="en-US" dirty="0" smtClean="0"/>
                        <a:t>网络、书面</a:t>
                      </a:r>
                      <a:endParaRPr lang="zh-CN" altLang="en-US" dirty="0"/>
                    </a:p>
                  </a:txBody>
                  <a:tcPr/>
                </a:tc>
                <a:tc hMerge="1">
                  <a:txBody>
                    <a:bodyPr/>
                    <a:lstStyle/>
                    <a:p>
                      <a:endParaRPr lang="zh-CN" altLang="en-US" dirty="0"/>
                    </a:p>
                  </a:txBody>
                  <a:tcPr/>
                </a:tc>
                <a:extLst>
                  <a:ext uri="{0D108BD9-81ED-4DB2-BD59-A6C34878D82A}">
                    <a16:rowId xmlns:a16="http://schemas.microsoft.com/office/drawing/2014/main" val="2959155532"/>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一级业务流程图描述</a:t>
            </a:r>
          </a:p>
        </p:txBody>
      </p:sp>
      <p:pic>
        <p:nvPicPr>
          <p:cNvPr id="4098" name="Picture 2"/>
          <p:cNvPicPr>
            <a:picLocks noGrp="1" noChangeAspect="1" noChangeArrowheads="1"/>
          </p:cNvPicPr>
          <p:nvPr>
            <p:ph idx="1"/>
          </p:nvPr>
        </p:nvPicPr>
        <p:blipFill>
          <a:blip r:embed="rId2" cstate="print"/>
          <a:srcRect/>
          <a:stretch>
            <a:fillRect/>
          </a:stretch>
        </p:blipFill>
        <p:spPr bwMode="auto">
          <a:xfrm>
            <a:off x="2063553" y="1772816"/>
            <a:ext cx="7915275" cy="1352550"/>
          </a:xfrm>
          <a:prstGeom prst="rect">
            <a:avLst/>
          </a:prstGeom>
          <a:noFill/>
          <a:ln w="9525">
            <a:noFill/>
            <a:miter lim="800000"/>
            <a:headEnd/>
            <a:tailEnd/>
          </a:ln>
        </p:spPr>
      </p:pic>
      <p:sp>
        <p:nvSpPr>
          <p:cNvPr id="5" name="TextBox 4"/>
          <p:cNvSpPr txBox="1"/>
          <p:nvPr/>
        </p:nvSpPr>
        <p:spPr>
          <a:xfrm>
            <a:off x="4871865" y="4005064"/>
            <a:ext cx="2031325" cy="369332"/>
          </a:xfrm>
          <a:prstGeom prst="rect">
            <a:avLst/>
          </a:prstGeom>
          <a:noFill/>
        </p:spPr>
        <p:txBody>
          <a:bodyPr wrap="none" rtlCol="0">
            <a:spAutoFit/>
          </a:bodyPr>
          <a:lstStyle/>
          <a:p>
            <a:r>
              <a:rPr lang="zh-CN" altLang="en-US" dirty="0">
                <a:hlinkClick r:id="rId3" action="ppaction://hlinkfile"/>
              </a:rPr>
              <a:t>业务调研报告整理</a:t>
            </a:r>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第六步 非业务调研</a:t>
            </a:r>
          </a:p>
        </p:txBody>
      </p:sp>
      <p:sp>
        <p:nvSpPr>
          <p:cNvPr id="3" name="内容占位符 2"/>
          <p:cNvSpPr>
            <a:spLocks noGrp="1"/>
          </p:cNvSpPr>
          <p:nvPr>
            <p:ph idx="1"/>
          </p:nvPr>
        </p:nvSpPr>
        <p:spPr>
          <a:ln w="57150">
            <a:solidFill>
              <a:schemeClr val="accent3">
                <a:lumMod val="50000"/>
              </a:schemeClr>
            </a:solidFill>
            <a:prstDash val="dash"/>
          </a:ln>
        </p:spPr>
        <p:txBody>
          <a:bodyPr/>
          <a:lstStyle/>
          <a:p>
            <a:pPr>
              <a:lnSpc>
                <a:spcPct val="200000"/>
              </a:lnSpc>
            </a:pPr>
            <a:r>
              <a:rPr lang="zh-CN" altLang="en-US" dirty="0">
                <a:latin typeface="黑体" panose="02010609060101010101" pitchFamily="49" charset="-122"/>
                <a:ea typeface="黑体" panose="02010609060101010101" pitchFamily="49" charset="-122"/>
              </a:rPr>
              <a:t>在企业现有业务运行的基础上，需要对客户进一步沟通，了解客户在业务范围之外的一些特别状况。</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）地域性调研</a:t>
            </a:r>
          </a:p>
        </p:txBody>
      </p:sp>
      <p:sp>
        <p:nvSpPr>
          <p:cNvPr id="3" name="内容占位符 2"/>
          <p:cNvSpPr>
            <a:spLocks noGrp="1"/>
          </p:cNvSpPr>
          <p:nvPr>
            <p:ph idx="1"/>
          </p:nvPr>
        </p:nvSpPr>
        <p:spPr>
          <a:ln w="28575">
            <a:solidFill>
              <a:schemeClr val="accent3">
                <a:lumMod val="50000"/>
              </a:schemeClr>
            </a:solidFill>
            <a:prstDash val="dash"/>
          </a:ln>
        </p:spPr>
        <p:txBody>
          <a:bodyPr>
            <a:normAutofit lnSpcReduction="10000"/>
          </a:bodyPr>
          <a:lstStyle/>
          <a:p>
            <a:pPr>
              <a:lnSpc>
                <a:spcPct val="150000"/>
              </a:lnSpc>
            </a:pPr>
            <a:r>
              <a:rPr lang="zh-CN" altLang="en-US" dirty="0">
                <a:latin typeface="黑体" panose="02010609060101010101" pitchFamily="49" charset="-122"/>
                <a:ea typeface="黑体" panose="02010609060101010101" pitchFamily="49" charset="-122"/>
              </a:rPr>
              <a:t>软件使用者的地域分布状况，也就是说系统在同一部门内部运行？还是多部门运行？</a:t>
            </a:r>
            <a:endParaRPr lang="en-US" altLang="zh-CN" dirty="0">
              <a:latin typeface="黑体" panose="02010609060101010101" pitchFamily="49" charset="-122"/>
              <a:ea typeface="黑体" panose="02010609060101010101" pitchFamily="49" charset="-122"/>
            </a:endParaRPr>
          </a:p>
          <a:p>
            <a:pPr>
              <a:lnSpc>
                <a:spcPct val="150000"/>
              </a:lnSpc>
            </a:pPr>
            <a:r>
              <a:rPr lang="zh-CN" altLang="en-US" dirty="0">
                <a:latin typeface="黑体" panose="02010609060101010101" pitchFamily="49" charset="-122"/>
                <a:ea typeface="黑体" panose="02010609060101010101" pitchFamily="49" charset="-122"/>
              </a:rPr>
              <a:t>软件系统的使用者，是在同一地区范围？</a:t>
            </a:r>
            <a:endParaRPr lang="en-US" altLang="zh-CN" dirty="0">
              <a:latin typeface="黑体" panose="02010609060101010101" pitchFamily="49" charset="-122"/>
              <a:ea typeface="黑体" panose="02010609060101010101" pitchFamily="49" charset="-122"/>
            </a:endParaRPr>
          </a:p>
          <a:p>
            <a:pPr>
              <a:lnSpc>
                <a:spcPct val="150000"/>
              </a:lnSpc>
            </a:pPr>
            <a:endParaRPr lang="en-US" altLang="zh-CN" dirty="0">
              <a:latin typeface="黑体" panose="02010609060101010101" pitchFamily="49" charset="-122"/>
              <a:ea typeface="黑体" panose="02010609060101010101" pitchFamily="49" charset="-122"/>
            </a:endParaRPr>
          </a:p>
          <a:p>
            <a:pPr>
              <a:lnSpc>
                <a:spcPct val="150000"/>
              </a:lnSpc>
            </a:pPr>
            <a:r>
              <a:rPr lang="zh-CN" altLang="en-US" dirty="0">
                <a:latin typeface="黑体" panose="02010609060101010101" pitchFamily="49" charset="-122"/>
                <a:ea typeface="黑体" panose="02010609060101010101" pitchFamily="49" charset="-122"/>
              </a:rPr>
              <a:t>地域性决定了系统架构过程中所使用的硬件配置，是硬件需求的重要依据。</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投核保系统地域调研</a:t>
            </a:r>
          </a:p>
        </p:txBody>
      </p:sp>
      <p:sp>
        <p:nvSpPr>
          <p:cNvPr id="3" name="内容占位符 2"/>
          <p:cNvSpPr>
            <a:spLocks noGrp="1"/>
          </p:cNvSpPr>
          <p:nvPr>
            <p:ph idx="1"/>
          </p:nvPr>
        </p:nvSpPr>
        <p:spPr>
          <a:ln w="38100">
            <a:solidFill>
              <a:schemeClr val="accent3">
                <a:lumMod val="50000"/>
              </a:schemeClr>
            </a:solidFill>
            <a:prstDash val="lgDashDot"/>
          </a:ln>
        </p:spPr>
        <p:txBody>
          <a:bodyPr/>
          <a:lstStyle/>
          <a:p>
            <a:pPr>
              <a:lnSpc>
                <a:spcPct val="150000"/>
              </a:lnSpc>
            </a:pPr>
            <a:r>
              <a:rPr lang="zh-CN" altLang="en-US" dirty="0">
                <a:latin typeface="黑体" panose="02010609060101010101" pitchFamily="49" charset="-122"/>
                <a:ea typeface="黑体" panose="02010609060101010101" pitchFamily="49" charset="-122"/>
              </a:rPr>
              <a:t>所有业务都有可能分布在不同的办公区域。</a:t>
            </a:r>
            <a:endParaRPr lang="en-US" altLang="zh-CN" dirty="0">
              <a:latin typeface="黑体" panose="02010609060101010101" pitchFamily="49" charset="-122"/>
              <a:ea typeface="黑体" panose="02010609060101010101" pitchFamily="49" charset="-122"/>
            </a:endParaRPr>
          </a:p>
          <a:p>
            <a:pPr>
              <a:lnSpc>
                <a:spcPct val="150000"/>
              </a:lnSpc>
            </a:pPr>
            <a:r>
              <a:rPr lang="zh-CN" altLang="en-US" dirty="0">
                <a:latin typeface="黑体" panose="02010609060101010101" pitchFamily="49" charset="-122"/>
                <a:ea typeface="黑体" panose="02010609060101010101" pitchFamily="49" charset="-122"/>
              </a:rPr>
              <a:t>柜员业务的分布面积最大，分布在同一城市的不同办公区域</a:t>
            </a:r>
            <a:endParaRPr lang="en-US" altLang="zh-CN" dirty="0">
              <a:latin typeface="黑体" panose="02010609060101010101" pitchFamily="49" charset="-122"/>
              <a:ea typeface="黑体" panose="02010609060101010101" pitchFamily="49" charset="-122"/>
            </a:endParaRPr>
          </a:p>
          <a:p>
            <a:pPr>
              <a:lnSpc>
                <a:spcPct val="150000"/>
              </a:lnSpc>
            </a:pPr>
            <a:r>
              <a:rPr lang="zh-CN" altLang="en-US" dirty="0">
                <a:latin typeface="黑体" panose="02010609060101010101" pitchFamily="49" charset="-122"/>
                <a:ea typeface="黑体" panose="02010609060101010101" pitchFamily="49" charset="-122"/>
              </a:rPr>
              <a:t>核保业务的使用者分布在各分公司，扫描也是分布在各分公司，而投保书及相关扫描文件录入集中在录入中心完成。</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）部门变动性调研</a:t>
            </a:r>
          </a:p>
        </p:txBody>
      </p:sp>
      <p:sp>
        <p:nvSpPr>
          <p:cNvPr id="3" name="内容占位符 2"/>
          <p:cNvSpPr>
            <a:spLocks noGrp="1"/>
          </p:cNvSpPr>
          <p:nvPr>
            <p:ph idx="1"/>
          </p:nvPr>
        </p:nvSpPr>
        <p:spPr>
          <a:ln w="28575">
            <a:solidFill>
              <a:schemeClr val="accent3">
                <a:lumMod val="50000"/>
              </a:schemeClr>
            </a:solidFill>
            <a:prstDash val="sysDash"/>
          </a:ln>
        </p:spPr>
        <p:txBody>
          <a:bodyPr>
            <a:normAutofit lnSpcReduction="10000"/>
          </a:bodyPr>
          <a:lstStyle/>
          <a:p>
            <a:pPr>
              <a:lnSpc>
                <a:spcPct val="150000"/>
              </a:lnSpc>
            </a:pPr>
            <a:r>
              <a:rPr lang="zh-CN" altLang="en-US" dirty="0">
                <a:latin typeface="黑体" panose="02010609060101010101" pitchFamily="49" charset="-122"/>
                <a:ea typeface="黑体" panose="02010609060101010101" pitchFamily="49" charset="-122"/>
              </a:rPr>
              <a:t>单位内部，部门的组织结构调整的频繁程度，组织结构的调整应该包括：一级机构的调整和机构内部岗位的调整，以及这些机构调整对系统的影响。</a:t>
            </a:r>
            <a:endParaRPr lang="en-US" altLang="zh-CN" dirty="0">
              <a:latin typeface="黑体" panose="02010609060101010101" pitchFamily="49" charset="-122"/>
              <a:ea typeface="黑体" panose="02010609060101010101" pitchFamily="49" charset="-122"/>
            </a:endParaRPr>
          </a:p>
          <a:p>
            <a:pPr>
              <a:lnSpc>
                <a:spcPct val="150000"/>
              </a:lnSpc>
            </a:pPr>
            <a:endParaRPr lang="en-US" altLang="zh-CN" dirty="0">
              <a:latin typeface="黑体" panose="02010609060101010101" pitchFamily="49" charset="-122"/>
              <a:ea typeface="黑体" panose="02010609060101010101" pitchFamily="49" charset="-122"/>
            </a:endParaRPr>
          </a:p>
          <a:p>
            <a:pPr>
              <a:lnSpc>
                <a:spcPct val="150000"/>
              </a:lnSpc>
            </a:pPr>
            <a:r>
              <a:rPr lang="zh-CN" altLang="en-US" dirty="0">
                <a:latin typeface="黑体" panose="02010609060101010101" pitchFamily="49" charset="-122"/>
                <a:ea typeface="黑体" panose="02010609060101010101" pitchFamily="49" charset="-122"/>
              </a:rPr>
              <a:t>影响系统功能划分的粒度，过小的粒度影响软件开发的质量和进度，过大的粒度将影响用户使用的灵活性。</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投核保系统部门变动性调研</a:t>
            </a:r>
          </a:p>
        </p:txBody>
      </p:sp>
      <p:sp>
        <p:nvSpPr>
          <p:cNvPr id="3" name="内容占位符 2"/>
          <p:cNvSpPr>
            <a:spLocks noGrp="1"/>
          </p:cNvSpPr>
          <p:nvPr>
            <p:ph idx="1"/>
          </p:nvPr>
        </p:nvSpPr>
        <p:spPr>
          <a:ln w="28575">
            <a:solidFill>
              <a:schemeClr val="accent3">
                <a:lumMod val="50000"/>
              </a:schemeClr>
            </a:solidFill>
            <a:prstDash val="dash"/>
          </a:ln>
        </p:spPr>
        <p:txBody>
          <a:bodyPr/>
          <a:lstStyle/>
          <a:p>
            <a:pPr>
              <a:lnSpc>
                <a:spcPct val="150000"/>
              </a:lnSpc>
            </a:pPr>
            <a:r>
              <a:rPr lang="zh-CN" altLang="en-US" dirty="0">
                <a:latin typeface="黑体" panose="02010609060101010101" pitchFamily="49" charset="-122"/>
                <a:ea typeface="黑体" panose="02010609060101010101" pitchFamily="49" charset="-122"/>
              </a:rPr>
              <a:t>组织内部调整变化性不大，根据公司目前发展前景，应该会有新部门增加的可能性。</a:t>
            </a:r>
            <a:endParaRPr lang="en-US" altLang="zh-CN" dirty="0">
              <a:latin typeface="黑体" panose="02010609060101010101" pitchFamily="49" charset="-122"/>
              <a:ea typeface="黑体" panose="02010609060101010101" pitchFamily="49" charset="-122"/>
            </a:endParaRPr>
          </a:p>
          <a:p>
            <a:pPr>
              <a:lnSpc>
                <a:spcPct val="150000"/>
              </a:lnSpc>
            </a:pPr>
            <a:endParaRPr lang="en-US" altLang="zh-CN" dirty="0">
              <a:latin typeface="黑体" panose="02010609060101010101" pitchFamily="49" charset="-122"/>
              <a:ea typeface="黑体" panose="02010609060101010101" pitchFamily="49" charset="-122"/>
            </a:endParaRPr>
          </a:p>
          <a:p>
            <a:pPr>
              <a:lnSpc>
                <a:spcPct val="150000"/>
              </a:lnSpc>
            </a:pPr>
            <a:r>
              <a:rPr lang="zh-CN" altLang="en-US" dirty="0">
                <a:latin typeface="黑体" panose="02010609060101010101" pitchFamily="49" charset="-122"/>
                <a:ea typeface="黑体" panose="02010609060101010101" pitchFamily="49" charset="-122"/>
              </a:rPr>
              <a:t>由于部门尚未增加，所以在本次软件开发时不考虑后期部门所用系统软件开发。</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）业务流程变化性调研</a:t>
            </a:r>
          </a:p>
        </p:txBody>
      </p:sp>
      <p:sp>
        <p:nvSpPr>
          <p:cNvPr id="3" name="内容占位符 2"/>
          <p:cNvSpPr>
            <a:spLocks noGrp="1"/>
          </p:cNvSpPr>
          <p:nvPr>
            <p:ph idx="1"/>
          </p:nvPr>
        </p:nvSpPr>
        <p:spPr>
          <a:ln w="38100">
            <a:solidFill>
              <a:schemeClr val="accent3">
                <a:lumMod val="50000"/>
              </a:schemeClr>
            </a:solidFill>
            <a:prstDash val="dashDot"/>
          </a:ln>
        </p:spPr>
        <p:txBody>
          <a:bodyPr>
            <a:normAutofit lnSpcReduction="10000"/>
          </a:bodyPr>
          <a:lstStyle/>
          <a:p>
            <a:pPr>
              <a:lnSpc>
                <a:spcPct val="150000"/>
              </a:lnSpc>
            </a:pPr>
            <a:r>
              <a:rPr lang="zh-CN" altLang="en-US" dirty="0">
                <a:latin typeface="黑体" panose="02010609060101010101" pitchFamily="49" charset="-122"/>
                <a:ea typeface="黑体" panose="02010609060101010101" pitchFamily="49" charset="-122"/>
              </a:rPr>
              <a:t>在现有的业务流程的基础上，组织结构内部对业务流程调整的频度，比如是否随时可能调整，在同一业务中对岗位的调整频率，这些变化对系统运行的影响等。</a:t>
            </a:r>
            <a:endParaRPr lang="en-US" altLang="zh-CN" dirty="0">
              <a:latin typeface="黑体" panose="02010609060101010101" pitchFamily="49" charset="-122"/>
              <a:ea typeface="黑体" panose="02010609060101010101" pitchFamily="49" charset="-122"/>
            </a:endParaRPr>
          </a:p>
          <a:p>
            <a:pPr>
              <a:lnSpc>
                <a:spcPct val="150000"/>
              </a:lnSpc>
            </a:pPr>
            <a:endParaRPr lang="en-US" altLang="zh-CN" dirty="0">
              <a:latin typeface="黑体" panose="02010609060101010101" pitchFamily="49" charset="-122"/>
              <a:ea typeface="黑体" panose="02010609060101010101" pitchFamily="49" charset="-122"/>
            </a:endParaRPr>
          </a:p>
          <a:p>
            <a:pPr>
              <a:lnSpc>
                <a:spcPct val="150000"/>
              </a:lnSpc>
            </a:pPr>
            <a:r>
              <a:rPr lang="zh-CN" altLang="en-US" dirty="0">
                <a:latin typeface="黑体" panose="02010609060101010101" pitchFamily="49" charset="-122"/>
                <a:ea typeface="黑体" panose="02010609060101010101" pitchFamily="49" charset="-122"/>
              </a:rPr>
              <a:t>如果业务流程非常频繁变化，在软件开发过程中是否需要采取工作流技术。</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投核保系统业务流程变化性调研</a:t>
            </a:r>
          </a:p>
        </p:txBody>
      </p:sp>
      <p:sp>
        <p:nvSpPr>
          <p:cNvPr id="3" name="内容占位符 2"/>
          <p:cNvSpPr>
            <a:spLocks noGrp="1"/>
          </p:cNvSpPr>
          <p:nvPr>
            <p:ph idx="1"/>
          </p:nvPr>
        </p:nvSpPr>
        <p:spPr>
          <a:ln w="28575">
            <a:solidFill>
              <a:schemeClr val="accent3">
                <a:lumMod val="50000"/>
              </a:schemeClr>
            </a:solidFill>
            <a:prstDash val="dash"/>
          </a:ln>
        </p:spPr>
        <p:txBody>
          <a:bodyPr/>
          <a:lstStyle/>
          <a:p>
            <a:r>
              <a:rPr lang="zh-CN" altLang="en-US" dirty="0">
                <a:latin typeface="黑体" panose="02010609060101010101" pitchFamily="49" charset="-122"/>
                <a:ea typeface="黑体" panose="02010609060101010101" pitchFamily="49" charset="-122"/>
              </a:rPr>
              <a:t>业务流程的顺序变化基本按照本调研报告描述执行。</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、关于业务调研的讨论</a:t>
            </a:r>
          </a:p>
        </p:txBody>
      </p:sp>
      <p:sp>
        <p:nvSpPr>
          <p:cNvPr id="3" name="内容占位符 2"/>
          <p:cNvSpPr>
            <a:spLocks noGrp="1"/>
          </p:cNvSpPr>
          <p:nvPr>
            <p:ph idx="1"/>
          </p:nvPr>
        </p:nvSpPr>
        <p:spPr>
          <a:ln w="38100">
            <a:solidFill>
              <a:schemeClr val="accent3">
                <a:lumMod val="50000"/>
              </a:schemeClr>
            </a:solidFill>
            <a:prstDash val="dashDot"/>
          </a:ln>
        </p:spPr>
        <p:txBody>
          <a:bodyPr/>
          <a:lstStyle/>
          <a:p>
            <a:pPr>
              <a:lnSpc>
                <a:spcPct val="200000"/>
              </a:lnSpc>
            </a:pPr>
            <a:r>
              <a:rPr lang="zh-CN" altLang="en-US" b="1" dirty="0">
                <a:latin typeface="黑体" panose="02010609060101010101" pitchFamily="49" charset="-122"/>
                <a:ea typeface="黑体" panose="02010609060101010101" pitchFamily="49" charset="-122"/>
              </a:rPr>
              <a:t>最后：第一次沟通时，不必要了解客户想做什么，应该是了解客户在做什么？</a:t>
            </a:r>
            <a:endParaRPr lang="en-US" altLang="zh-CN" b="1" dirty="0">
              <a:latin typeface="黑体" panose="02010609060101010101" pitchFamily="49" charset="-122"/>
              <a:ea typeface="黑体" panose="02010609060101010101" pitchFamily="49" charset="-122"/>
            </a:endParaRPr>
          </a:p>
          <a:p>
            <a:endParaRPr lang="en-US" altLang="zh-CN" dirty="0"/>
          </a:p>
          <a:p>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）岗位职责变化性分析</a:t>
            </a:r>
          </a:p>
        </p:txBody>
      </p:sp>
      <p:sp>
        <p:nvSpPr>
          <p:cNvPr id="3" name="内容占位符 2"/>
          <p:cNvSpPr>
            <a:spLocks noGrp="1"/>
          </p:cNvSpPr>
          <p:nvPr>
            <p:ph idx="1"/>
          </p:nvPr>
        </p:nvSpPr>
        <p:spPr>
          <a:ln w="28575">
            <a:solidFill>
              <a:schemeClr val="accent3">
                <a:lumMod val="50000"/>
              </a:schemeClr>
            </a:solidFill>
            <a:prstDash val="dash"/>
          </a:ln>
        </p:spPr>
        <p:txBody>
          <a:bodyPr>
            <a:normAutofit/>
          </a:bodyPr>
          <a:lstStyle/>
          <a:p>
            <a:r>
              <a:rPr lang="zh-CN" altLang="en-US" dirty="0">
                <a:latin typeface="黑体" panose="02010609060101010101" pitchFamily="49" charset="-122"/>
                <a:ea typeface="黑体" panose="02010609060101010101" pitchFamily="49" charset="-122"/>
              </a:rPr>
              <a:t>某些岗位的工作职责的变化问题。</a:t>
            </a:r>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某一岗位可能随时调整工作内容，有些岗位调整工作内容的频率很低，岗位职责变化分析属于微观层面的系统分析过程。</a:t>
            </a:r>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决定了功能模块的粒度大小，粒度小反而影响了用户体验，粒度过大，减少了系统运行的灵活性。</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投核保岗位职责变化性分析</a:t>
            </a:r>
          </a:p>
        </p:txBody>
      </p:sp>
      <p:sp>
        <p:nvSpPr>
          <p:cNvPr id="3" name="内容占位符 2"/>
          <p:cNvSpPr>
            <a:spLocks noGrp="1"/>
          </p:cNvSpPr>
          <p:nvPr>
            <p:ph idx="1"/>
          </p:nvPr>
        </p:nvSpPr>
        <p:spPr>
          <a:ln w="28575">
            <a:solidFill>
              <a:schemeClr val="accent3">
                <a:lumMod val="50000"/>
              </a:schemeClr>
            </a:solidFill>
            <a:prstDash val="sysDash"/>
          </a:ln>
        </p:spPr>
        <p:txBody>
          <a:bodyPr/>
          <a:lstStyle/>
          <a:p>
            <a:r>
              <a:rPr lang="zh-CN" altLang="en-US" dirty="0">
                <a:latin typeface="黑体" panose="02010609060101010101" pitchFamily="49" charset="-122"/>
                <a:ea typeface="黑体" panose="02010609060101010101" pitchFamily="49" charset="-122"/>
              </a:rPr>
              <a:t>每个工作岗位人员岗位职责变化不大。</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5</a:t>
            </a:r>
            <a:r>
              <a:rPr lang="zh-CN" altLang="en-US" dirty="0">
                <a:latin typeface="黑体" panose="02010609060101010101" pitchFamily="49" charset="-122"/>
                <a:ea typeface="黑体" panose="02010609060101010101" pitchFamily="49" charset="-122"/>
              </a:rPr>
              <a:t>）文档变化性分析</a:t>
            </a:r>
          </a:p>
        </p:txBody>
      </p:sp>
      <p:sp>
        <p:nvSpPr>
          <p:cNvPr id="3" name="内容占位符 2"/>
          <p:cNvSpPr>
            <a:spLocks noGrp="1"/>
          </p:cNvSpPr>
          <p:nvPr>
            <p:ph idx="1"/>
          </p:nvPr>
        </p:nvSpPr>
        <p:spPr>
          <a:ln w="38100">
            <a:solidFill>
              <a:schemeClr val="accent3">
                <a:lumMod val="50000"/>
              </a:schemeClr>
            </a:solidFill>
            <a:prstDash val="dashDot"/>
          </a:ln>
        </p:spPr>
        <p:txBody>
          <a:bodyPr/>
          <a:lstStyle/>
          <a:p>
            <a:r>
              <a:rPr lang="zh-CN" altLang="en-US" dirty="0">
                <a:latin typeface="黑体" panose="02010609060101010101" pitchFamily="49" charset="-122"/>
                <a:ea typeface="黑体" panose="02010609060101010101" pitchFamily="49" charset="-122"/>
              </a:rPr>
              <a:t>业务流程中所需要的文档变化频率，包括文档格式、文档数据项、文档的使用者等。</a:t>
            </a:r>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例如投保书录入项的变化，完全可能影响到数据库结构设计方法。</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投核保文档变化性分析</a:t>
            </a:r>
          </a:p>
        </p:txBody>
      </p:sp>
      <p:sp>
        <p:nvSpPr>
          <p:cNvPr id="3" name="内容占位符 2"/>
          <p:cNvSpPr>
            <a:spLocks noGrp="1"/>
          </p:cNvSpPr>
          <p:nvPr>
            <p:ph idx="1"/>
          </p:nvPr>
        </p:nvSpPr>
        <p:spPr>
          <a:ln w="28575">
            <a:solidFill>
              <a:schemeClr val="accent3">
                <a:lumMod val="50000"/>
              </a:schemeClr>
            </a:solidFill>
            <a:prstDash val="dash"/>
          </a:ln>
        </p:spPr>
        <p:txBody>
          <a:bodyPr/>
          <a:lstStyle/>
          <a:p>
            <a:r>
              <a:rPr lang="zh-CN" altLang="en-US" dirty="0">
                <a:latin typeface="黑体" panose="02010609060101010101" pitchFamily="49" charset="-122"/>
                <a:ea typeface="黑体" panose="02010609060101010101" pitchFamily="49" charset="-122"/>
              </a:rPr>
              <a:t>文档变化性较大，要求数据结构的灵活性要高一些。</a:t>
            </a:r>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如：投保书、人身保险投保规则、财务问卷、体检函。</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第七步  特别期许</a:t>
            </a:r>
          </a:p>
        </p:txBody>
      </p:sp>
      <p:sp>
        <p:nvSpPr>
          <p:cNvPr id="3" name="内容占位符 2"/>
          <p:cNvSpPr>
            <a:spLocks noGrp="1"/>
          </p:cNvSpPr>
          <p:nvPr>
            <p:ph idx="1"/>
          </p:nvPr>
        </p:nvSpPr>
        <p:spPr>
          <a:ln w="28575">
            <a:solidFill>
              <a:schemeClr val="accent3">
                <a:lumMod val="50000"/>
              </a:schemeClr>
            </a:solidFill>
            <a:prstDash val="dash"/>
          </a:ln>
        </p:spPr>
        <p:txBody>
          <a:bodyPr>
            <a:normAutofit lnSpcReduction="10000"/>
          </a:bodyPr>
          <a:lstStyle/>
          <a:p>
            <a:pPr>
              <a:lnSpc>
                <a:spcPct val="150000"/>
              </a:lnSpc>
            </a:pPr>
            <a:r>
              <a:rPr lang="zh-CN" altLang="en-US" dirty="0">
                <a:latin typeface="黑体" panose="02010609060101010101" pitchFamily="49" charset="-122"/>
                <a:ea typeface="黑体" panose="02010609060101010101" pitchFamily="49" charset="-122"/>
              </a:rPr>
              <a:t>业务流程定制化</a:t>
            </a:r>
            <a:endParaRPr lang="en-US" altLang="zh-CN" dirty="0">
              <a:latin typeface="黑体" panose="02010609060101010101" pitchFamily="49" charset="-122"/>
              <a:ea typeface="黑体" panose="02010609060101010101" pitchFamily="49" charset="-122"/>
            </a:endParaRPr>
          </a:p>
          <a:p>
            <a:pPr>
              <a:lnSpc>
                <a:spcPct val="150000"/>
              </a:lnSpc>
            </a:pPr>
            <a:r>
              <a:rPr lang="zh-CN" altLang="en-US" dirty="0">
                <a:latin typeface="黑体" panose="02010609060101010101" pitchFamily="49" charset="-122"/>
                <a:ea typeface="黑体" panose="02010609060101010101" pitchFamily="49" charset="-122"/>
              </a:rPr>
              <a:t>投核保过程无纸化</a:t>
            </a:r>
            <a:endParaRPr lang="en-US" altLang="zh-CN" dirty="0">
              <a:latin typeface="黑体" panose="02010609060101010101" pitchFamily="49" charset="-122"/>
              <a:ea typeface="黑体" panose="02010609060101010101" pitchFamily="49" charset="-122"/>
            </a:endParaRPr>
          </a:p>
          <a:p>
            <a:pPr>
              <a:lnSpc>
                <a:spcPct val="150000"/>
              </a:lnSpc>
            </a:pPr>
            <a:r>
              <a:rPr lang="zh-CN" altLang="en-US" dirty="0">
                <a:latin typeface="黑体" panose="02010609060101010101" pitchFamily="49" charset="-122"/>
                <a:ea typeface="黑体" panose="02010609060101010101" pitchFamily="49" charset="-122"/>
              </a:rPr>
              <a:t>投保过程自动化，自动完成核保，并且给出核保初审意见。</a:t>
            </a:r>
            <a:endParaRPr lang="en-US" altLang="zh-CN" dirty="0">
              <a:latin typeface="黑体" panose="02010609060101010101" pitchFamily="49" charset="-122"/>
              <a:ea typeface="黑体" panose="02010609060101010101" pitchFamily="49" charset="-122"/>
            </a:endParaRPr>
          </a:p>
          <a:p>
            <a:pPr>
              <a:lnSpc>
                <a:spcPct val="150000"/>
              </a:lnSpc>
            </a:pPr>
            <a:r>
              <a:rPr lang="zh-CN" altLang="en-US" dirty="0">
                <a:latin typeface="黑体" panose="02010609060101010101" pitchFamily="49" charset="-122"/>
                <a:ea typeface="黑体" panose="02010609060101010101" pitchFamily="49" charset="-122"/>
              </a:rPr>
              <a:t>业务过程监控智能化。从投保书建档开始到保险承保回执过程，采用实时监控，能够对滞后投保书、回执单等进行实时报警提醒，监控工作整个过程有条不紊的进行。</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第七步  特别期许</a:t>
            </a:r>
          </a:p>
        </p:txBody>
      </p:sp>
      <p:sp>
        <p:nvSpPr>
          <p:cNvPr id="3" name="内容占位符 2"/>
          <p:cNvSpPr>
            <a:spLocks noGrp="1"/>
          </p:cNvSpPr>
          <p:nvPr>
            <p:ph idx="1"/>
          </p:nvPr>
        </p:nvSpPr>
        <p:spPr>
          <a:ln w="28575">
            <a:solidFill>
              <a:schemeClr val="accent3">
                <a:lumMod val="50000"/>
              </a:schemeClr>
            </a:solidFill>
            <a:prstDash val="dash"/>
          </a:ln>
        </p:spPr>
        <p:txBody>
          <a:bodyPr>
            <a:normAutofit fontScale="92500" lnSpcReduction="20000"/>
          </a:bodyPr>
          <a:lstStyle/>
          <a:p>
            <a:pPr>
              <a:lnSpc>
                <a:spcPct val="150000"/>
              </a:lnSpc>
            </a:pPr>
            <a:r>
              <a:rPr lang="zh-CN" altLang="en-US" dirty="0">
                <a:latin typeface="黑体" panose="02010609060101010101" pitchFamily="49" charset="-122"/>
                <a:ea typeface="黑体" panose="02010609060101010101" pitchFamily="49" charset="-122"/>
              </a:rPr>
              <a:t>工作角色变化灵活。要求系统能够根据不同的角色灵活的分配系统功能，做到领过变化系统功能分配。</a:t>
            </a:r>
            <a:endParaRPr lang="en-US" altLang="zh-CN" dirty="0">
              <a:latin typeface="黑体" panose="02010609060101010101" pitchFamily="49" charset="-122"/>
              <a:ea typeface="黑体" panose="02010609060101010101" pitchFamily="49" charset="-122"/>
            </a:endParaRPr>
          </a:p>
          <a:p>
            <a:pPr>
              <a:lnSpc>
                <a:spcPct val="150000"/>
              </a:lnSpc>
            </a:pPr>
            <a:r>
              <a:rPr lang="zh-CN" altLang="en-US" dirty="0">
                <a:latin typeface="黑体" panose="02010609060101010101" pitchFamily="49" charset="-122"/>
                <a:ea typeface="黑体" panose="02010609060101010101" pitchFamily="49" charset="-122"/>
              </a:rPr>
              <a:t>由于保险公司属于金融机构，在业务运行过程中发生的所有业务数据，在进行修改或删除过程中，不能随便进行操作，必须经过一定的审核流程方能执行。所以，在系统实施过程中，必须具有数据整理功能，主要完成对错误数据、过期数据、垃圾数据的整理。</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第七步  特别期许</a:t>
            </a:r>
          </a:p>
        </p:txBody>
      </p:sp>
      <p:sp>
        <p:nvSpPr>
          <p:cNvPr id="3" name="内容占位符 2"/>
          <p:cNvSpPr>
            <a:spLocks noGrp="1"/>
          </p:cNvSpPr>
          <p:nvPr>
            <p:ph idx="1"/>
          </p:nvPr>
        </p:nvSpPr>
        <p:spPr>
          <a:ln w="28575">
            <a:solidFill>
              <a:schemeClr val="accent3">
                <a:lumMod val="50000"/>
              </a:schemeClr>
            </a:solidFill>
            <a:prstDash val="dash"/>
          </a:ln>
        </p:spPr>
        <p:txBody>
          <a:bodyPr>
            <a:normAutofit fontScale="77500" lnSpcReduction="20000"/>
          </a:bodyPr>
          <a:lstStyle/>
          <a:p>
            <a:pPr>
              <a:lnSpc>
                <a:spcPct val="160000"/>
              </a:lnSpc>
            </a:pPr>
            <a:r>
              <a:rPr lang="zh-CN" altLang="en-US" dirty="0">
                <a:latin typeface="黑体" panose="02010609060101010101" pitchFamily="49" charset="-122"/>
                <a:ea typeface="黑体" panose="02010609060101010101" pitchFamily="49" charset="-122"/>
              </a:rPr>
              <a:t>数据访问权限设置。设置数据访问权限就是不同职级人员查阅的信息不同。</a:t>
            </a:r>
            <a:endParaRPr lang="en-US" altLang="zh-CN" dirty="0">
              <a:latin typeface="黑体" panose="02010609060101010101" pitchFamily="49" charset="-122"/>
              <a:ea typeface="黑体" panose="02010609060101010101" pitchFamily="49" charset="-122"/>
            </a:endParaRPr>
          </a:p>
          <a:p>
            <a:pPr>
              <a:lnSpc>
                <a:spcPct val="160000"/>
              </a:lnSpc>
            </a:pPr>
            <a:r>
              <a:rPr lang="zh-CN" altLang="en-US" dirty="0">
                <a:latin typeface="黑体" panose="02010609060101010101" pitchFamily="49" charset="-122"/>
                <a:ea typeface="黑体" panose="02010609060101010101" pitchFamily="49" charset="-122"/>
              </a:rPr>
              <a:t>为了保证投核保系统项目投资安全、稳定、资金不浪费，打算选择一个试点城市使用，如果业务流程和软件运行稳定后，方可才在全国逐步开展，所以在软件采购方面没有太多的预算，应用服务器软件和</a:t>
            </a:r>
            <a:r>
              <a:rPr lang="en-US" altLang="zh-CN" dirty="0">
                <a:latin typeface="黑体" panose="02010609060101010101" pitchFamily="49" charset="-122"/>
                <a:ea typeface="黑体" panose="02010609060101010101" pitchFamily="49" charset="-122"/>
              </a:rPr>
              <a:t>HTTP</a:t>
            </a:r>
            <a:r>
              <a:rPr lang="zh-CN" altLang="en-US" dirty="0">
                <a:latin typeface="黑体" panose="02010609060101010101" pitchFamily="49" charset="-122"/>
                <a:ea typeface="黑体" panose="02010609060101010101" pitchFamily="49" charset="-122"/>
              </a:rPr>
              <a:t>服务器拟采用开源免费软件，待系统运行稳定后，并且在全国全面推广时再按照公司相关规定采购相关软件，要求一期工程开发过程中，冲扥考虑软件的可移植性，保证系统的规模性推广。</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第七步  特别期许</a:t>
            </a:r>
          </a:p>
        </p:txBody>
      </p:sp>
      <p:sp>
        <p:nvSpPr>
          <p:cNvPr id="3" name="内容占位符 2"/>
          <p:cNvSpPr>
            <a:spLocks noGrp="1"/>
          </p:cNvSpPr>
          <p:nvPr>
            <p:ph idx="1"/>
          </p:nvPr>
        </p:nvSpPr>
        <p:spPr>
          <a:ln w="28575">
            <a:solidFill>
              <a:schemeClr val="accent3">
                <a:lumMod val="50000"/>
              </a:schemeClr>
            </a:solidFill>
            <a:prstDash val="dashDot"/>
          </a:ln>
        </p:spPr>
        <p:txBody>
          <a:bodyPr>
            <a:normAutofit/>
          </a:bodyPr>
          <a:lstStyle/>
          <a:p>
            <a:pPr>
              <a:lnSpc>
                <a:spcPct val="150000"/>
              </a:lnSpc>
            </a:pPr>
            <a:r>
              <a:rPr lang="zh-CN" altLang="en-US" dirty="0">
                <a:latin typeface="黑体" panose="02010609060101010101" pitchFamily="49" charset="-122"/>
                <a:ea typeface="黑体" panose="02010609060101010101" pitchFamily="49" charset="-122"/>
              </a:rPr>
              <a:t>投核保系统中最重要的，具有法律性质的文书，投核保格式的灵活性要求更高，有时受国家政策影响。比如，要求投保书项目内容随着保监会的制度要求而重新设计，有些问卷也随着公司政策和决策的变化而调整，所以，要求投核保系统对投保书数据项的设计要更加灵活，保证适应数据格式的变化。</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第七步  特别期许</a:t>
            </a:r>
          </a:p>
        </p:txBody>
      </p:sp>
      <p:sp>
        <p:nvSpPr>
          <p:cNvPr id="3" name="内容占位符 2"/>
          <p:cNvSpPr>
            <a:spLocks noGrp="1"/>
          </p:cNvSpPr>
          <p:nvPr>
            <p:ph idx="1"/>
          </p:nvPr>
        </p:nvSpPr>
        <p:spPr>
          <a:ln w="28575">
            <a:solidFill>
              <a:schemeClr val="accent3">
                <a:lumMod val="50000"/>
              </a:schemeClr>
            </a:solidFill>
            <a:prstDash val="dash"/>
          </a:ln>
        </p:spPr>
        <p:txBody>
          <a:bodyPr>
            <a:normAutofit fontScale="92500" lnSpcReduction="20000"/>
          </a:bodyPr>
          <a:lstStyle/>
          <a:p>
            <a:pPr>
              <a:lnSpc>
                <a:spcPct val="150000"/>
              </a:lnSpc>
            </a:pPr>
            <a:r>
              <a:rPr lang="zh-CN" altLang="en-US" dirty="0">
                <a:latin typeface="黑体" panose="02010609060101010101" pitchFamily="49" charset="-122"/>
                <a:ea typeface="黑体" panose="02010609060101010101" pitchFamily="49" charset="-122"/>
              </a:rPr>
              <a:t>通过这次软件开发，规范公司数据格式规范，对于重要的数据要进行数据编码维护。要求编码文件包括</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职业编码表</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分公司编码</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部门编码</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系统用户编码</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用户权限编码</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保险产品编码</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投保书基本信息编码</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投保人和被保险人基本信息编码</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深规则编码</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输入和支出编码</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健康告知数据信息编码</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财务告知编码</a:t>
            </a:r>
            <a:r>
              <a:rPr lang="en-US" altLang="zh-CN" dirty="0">
                <a:latin typeface="黑体" panose="02010609060101010101" pitchFamily="49" charset="-122"/>
                <a:ea typeface="黑体" panose="02010609060101010101" pitchFamily="49" charset="-122"/>
              </a:rPr>
              <a:t>》</a:t>
            </a:r>
            <a:endParaRPr lang="zh-CN" altLang="en-US" dirty="0">
              <a:latin typeface="黑体" panose="02010609060101010101" pitchFamily="49" charset="-122"/>
              <a:ea typeface="黑体" panose="02010609060101010101" pitchFamily="49"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第七步  特别期许</a:t>
            </a:r>
          </a:p>
        </p:txBody>
      </p:sp>
      <p:sp>
        <p:nvSpPr>
          <p:cNvPr id="3" name="内容占位符 2"/>
          <p:cNvSpPr>
            <a:spLocks noGrp="1"/>
          </p:cNvSpPr>
          <p:nvPr>
            <p:ph idx="1"/>
          </p:nvPr>
        </p:nvSpPr>
        <p:spPr>
          <a:ln w="28575">
            <a:solidFill>
              <a:schemeClr val="accent3">
                <a:lumMod val="50000"/>
              </a:schemeClr>
            </a:solidFill>
            <a:prstDash val="dash"/>
          </a:ln>
        </p:spPr>
        <p:txBody>
          <a:bodyPr>
            <a:normAutofit fontScale="92500"/>
          </a:bodyPr>
          <a:lstStyle/>
          <a:p>
            <a:pPr>
              <a:lnSpc>
                <a:spcPct val="150000"/>
              </a:lnSpc>
            </a:pPr>
            <a:r>
              <a:rPr lang="zh-CN" altLang="en-US" dirty="0">
                <a:latin typeface="黑体" panose="02010609060101010101" pitchFamily="49" charset="-122"/>
                <a:ea typeface="黑体" panose="02010609060101010101" pitchFamily="49" charset="-122"/>
              </a:rPr>
              <a:t>在业务数据录入过程中，尽量减少汉字输入，通过编码录入，一方面提高系统录入速度，另一方面保证了数据的完整性</a:t>
            </a:r>
            <a:endParaRPr lang="en-US" altLang="zh-CN" dirty="0">
              <a:latin typeface="黑体" panose="02010609060101010101" pitchFamily="49" charset="-122"/>
              <a:ea typeface="黑体" panose="02010609060101010101" pitchFamily="49" charset="-122"/>
            </a:endParaRPr>
          </a:p>
          <a:p>
            <a:pPr>
              <a:lnSpc>
                <a:spcPct val="150000"/>
              </a:lnSpc>
            </a:pPr>
            <a:r>
              <a:rPr lang="zh-CN" altLang="en-US" dirty="0">
                <a:latin typeface="黑体" panose="02010609060101010101" pitchFamily="49" charset="-122"/>
                <a:ea typeface="黑体" panose="02010609060101010101" pitchFamily="49" charset="-122"/>
              </a:rPr>
              <a:t>关于投保书编号的问题，投保书编号由保险公司在投保书印制过程中的唯一的投保书编号，在投保书印刷结束后，自动生成投保书编号表，以保证投保书编号的唯一性和投保书编号的正确性，同时也起到防伪作用。</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、关于业务调研的讨论</a:t>
            </a:r>
          </a:p>
        </p:txBody>
      </p:sp>
      <p:sp>
        <p:nvSpPr>
          <p:cNvPr id="3" name="内容占位符 2"/>
          <p:cNvSpPr>
            <a:spLocks noGrp="1"/>
          </p:cNvSpPr>
          <p:nvPr>
            <p:ph idx="1"/>
          </p:nvPr>
        </p:nvSpPr>
        <p:spPr>
          <a:xfrm>
            <a:off x="609600" y="1600201"/>
            <a:ext cx="11103024" cy="4525963"/>
          </a:xfrm>
          <a:ln w="38100">
            <a:solidFill>
              <a:schemeClr val="accent3">
                <a:lumMod val="50000"/>
              </a:schemeClr>
            </a:solidFill>
            <a:prstDash val="dashDot"/>
          </a:ln>
        </p:spPr>
        <p:txBody>
          <a:bodyPr/>
          <a:lstStyle/>
          <a:p>
            <a:pPr>
              <a:lnSpc>
                <a:spcPct val="200000"/>
              </a:lnSpc>
            </a:pPr>
            <a:r>
              <a:rPr lang="zh-CN" altLang="en-US" dirty="0">
                <a:latin typeface="黑体" panose="02010609060101010101" pitchFamily="49" charset="-122"/>
                <a:ea typeface="黑体" panose="02010609060101010101" pitchFamily="49" charset="-122"/>
              </a:rPr>
              <a:t>如何才能做到有效沟通？</a:t>
            </a:r>
            <a:endParaRPr lang="en-US" altLang="zh-CN" dirty="0">
              <a:latin typeface="黑体" panose="02010609060101010101" pitchFamily="49" charset="-122"/>
              <a:ea typeface="黑体" panose="02010609060101010101" pitchFamily="49" charset="-122"/>
            </a:endParaRPr>
          </a:p>
          <a:p>
            <a:pPr>
              <a:lnSpc>
                <a:spcPct val="200000"/>
              </a:lnSpc>
            </a:pPr>
            <a:r>
              <a:rPr lang="zh-CN" altLang="en-US" dirty="0">
                <a:latin typeface="黑体" panose="02010609060101010101" pitchFamily="49" charset="-122"/>
                <a:ea typeface="黑体" panose="02010609060101010101" pitchFamily="49" charset="-122"/>
              </a:rPr>
              <a:t>必须明确你想从客户那里得到什么？记住从业务的角度获取。</a:t>
            </a:r>
            <a:endParaRPr lang="en-US" altLang="zh-CN" dirty="0">
              <a:latin typeface="黑体" panose="02010609060101010101" pitchFamily="49" charset="-122"/>
              <a:ea typeface="黑体" panose="02010609060101010101" pitchFamily="49" charset="-122"/>
            </a:endParaRPr>
          </a:p>
          <a:p>
            <a:pPr>
              <a:lnSpc>
                <a:spcPct val="200000"/>
              </a:lnSpc>
            </a:pPr>
            <a:r>
              <a:rPr lang="zh-CN" altLang="en-US" dirty="0">
                <a:latin typeface="黑体" panose="02010609060101010101" pitchFamily="49" charset="-122"/>
                <a:ea typeface="黑体" panose="02010609060101010101" pitchFamily="49" charset="-122"/>
              </a:rPr>
              <a:t>从简单到复杂逐步调研。</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第七步  特别期许</a:t>
            </a:r>
          </a:p>
        </p:txBody>
      </p:sp>
      <p:sp>
        <p:nvSpPr>
          <p:cNvPr id="3" name="内容占位符 2"/>
          <p:cNvSpPr>
            <a:spLocks noGrp="1"/>
          </p:cNvSpPr>
          <p:nvPr>
            <p:ph idx="1"/>
          </p:nvPr>
        </p:nvSpPr>
        <p:spPr>
          <a:ln w="38100">
            <a:solidFill>
              <a:schemeClr val="accent3">
                <a:lumMod val="50000"/>
              </a:schemeClr>
            </a:solidFill>
          </a:ln>
        </p:spPr>
        <p:txBody>
          <a:bodyPr>
            <a:normAutofit fontScale="92500" lnSpcReduction="20000"/>
          </a:bodyPr>
          <a:lstStyle/>
          <a:p>
            <a:pPr>
              <a:lnSpc>
                <a:spcPct val="150000"/>
              </a:lnSpc>
            </a:pPr>
            <a:r>
              <a:rPr lang="zh-CN" altLang="en-US" dirty="0">
                <a:latin typeface="黑体" panose="02010609060101010101" pitchFamily="49" charset="-122"/>
                <a:ea typeface="黑体" panose="02010609060101010101" pitchFamily="49" charset="-122"/>
              </a:rPr>
              <a:t>由于考虑的保险公司属于金融机构，保证数据的安全性，录入员录入数据必须通过初次录入和复核录入全部正确方可将投保书数据保存到数据库中。核保意见等其他相关数据，一旦录入并保存到数据库中，需要修改必须通过批准、审核和执行三个环节执行。任何人员具有数据变更申请权、其他相关部门主管具有数据变更审核权，数据整理执行有系统管理员执行，并且将这些流程作为系统日志保存起来。</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p>
        </p:txBody>
      </p:sp>
      <p:sp>
        <p:nvSpPr>
          <p:cNvPr id="3" name="内容占位符 2"/>
          <p:cNvSpPr>
            <a:spLocks noGrp="1"/>
          </p:cNvSpPr>
          <p:nvPr>
            <p:ph idx="1"/>
          </p:nvPr>
        </p:nvSpPr>
        <p:spPr/>
        <p:txBody>
          <a:bodyPr>
            <a:normAutofit fontScale="85000" lnSpcReduction="20000"/>
          </a:bodyPr>
          <a:lstStyle/>
          <a:p>
            <a:r>
              <a:rPr lang="zh-CN" altLang="en-US" dirty="0"/>
              <a:t>整理调研报告，整理出“业务调研报告”</a:t>
            </a:r>
            <a:endParaRPr lang="en-US" altLang="zh-CN" dirty="0"/>
          </a:p>
          <a:p>
            <a:pPr lvl="1"/>
            <a:r>
              <a:rPr lang="en-US" altLang="zh-CN" dirty="0"/>
              <a:t>1</a:t>
            </a:r>
            <a:r>
              <a:rPr lang="zh-CN" altLang="en-US" dirty="0"/>
              <a:t>、以组为单位，进行整理，分出每个学生的具体任务</a:t>
            </a:r>
            <a:endParaRPr lang="en-US" altLang="zh-CN" dirty="0"/>
          </a:p>
          <a:p>
            <a:pPr lvl="1"/>
            <a:r>
              <a:rPr lang="en-US" altLang="zh-CN" dirty="0"/>
              <a:t>2</a:t>
            </a:r>
            <a:r>
              <a:rPr lang="zh-CN" altLang="en-US" dirty="0"/>
              <a:t>、每个学生自己写“业务调研报告”，注意组内的相关性，班级其他组的相关性</a:t>
            </a:r>
            <a:endParaRPr lang="en-US" altLang="zh-CN" dirty="0"/>
          </a:p>
          <a:p>
            <a:pPr lvl="1"/>
            <a:r>
              <a:rPr lang="en-US" altLang="zh-CN" dirty="0"/>
              <a:t>3</a:t>
            </a:r>
            <a:r>
              <a:rPr lang="zh-CN" altLang="en-US" dirty="0"/>
              <a:t>、整理调研报告静态结构（组织结构图）</a:t>
            </a:r>
            <a:endParaRPr lang="en-US" altLang="zh-CN" dirty="0"/>
          </a:p>
          <a:p>
            <a:pPr lvl="1"/>
            <a:r>
              <a:rPr lang="en-US" altLang="zh-CN" dirty="0"/>
              <a:t>3</a:t>
            </a:r>
            <a:r>
              <a:rPr lang="zh-CN" altLang="en-US" dirty="0"/>
              <a:t>、根据部门职责描述模板，描述部门职责</a:t>
            </a:r>
            <a:endParaRPr lang="en-US" altLang="zh-CN" dirty="0"/>
          </a:p>
          <a:p>
            <a:pPr lvl="1"/>
            <a:r>
              <a:rPr lang="en-US" altLang="zh-CN" dirty="0"/>
              <a:t>4</a:t>
            </a:r>
            <a:r>
              <a:rPr lang="zh-CN" altLang="en-US" dirty="0"/>
              <a:t>、根据岗位职责描述模板，描述岗位职责</a:t>
            </a:r>
            <a:endParaRPr lang="en-US" altLang="zh-CN" dirty="0"/>
          </a:p>
          <a:p>
            <a:pPr lvl="1"/>
            <a:r>
              <a:rPr lang="en-US" altLang="zh-CN" dirty="0"/>
              <a:t>5</a:t>
            </a:r>
            <a:r>
              <a:rPr lang="zh-CN" altLang="en-US" dirty="0"/>
              <a:t>、根据表单资料模板，整理表单资料</a:t>
            </a:r>
            <a:endParaRPr lang="en-US" altLang="zh-CN" dirty="0"/>
          </a:p>
          <a:p>
            <a:pPr lvl="1"/>
            <a:r>
              <a:rPr lang="en-US" altLang="zh-CN" dirty="0"/>
              <a:t>6</a:t>
            </a:r>
            <a:r>
              <a:rPr lang="zh-CN" altLang="en-US" dirty="0"/>
              <a:t>、画出业务流程图</a:t>
            </a:r>
            <a:endParaRPr lang="en-US" altLang="zh-CN" dirty="0"/>
          </a:p>
          <a:p>
            <a:pPr lvl="1"/>
            <a:r>
              <a:rPr lang="en-US" altLang="zh-CN" dirty="0"/>
              <a:t>7</a:t>
            </a:r>
            <a:r>
              <a:rPr lang="zh-CN" altLang="en-US" dirty="0"/>
              <a:t>、根据业务流程运行节点细节描述模板，描述每个运行节点细节</a:t>
            </a:r>
            <a:endParaRPr lang="en-US" altLang="zh-CN" dirty="0"/>
          </a:p>
          <a:p>
            <a:pPr lvl="1"/>
            <a:r>
              <a:rPr lang="en-US" altLang="zh-CN" dirty="0"/>
              <a:t>8</a:t>
            </a:r>
            <a:r>
              <a:rPr lang="zh-CN" altLang="en-US" dirty="0"/>
              <a:t>、每个组做出演讲准备，组长汇报小组情况和分工</a:t>
            </a:r>
            <a:endParaRPr lang="en-US" altLang="zh-CN" dirty="0"/>
          </a:p>
          <a:p>
            <a:r>
              <a:rPr lang="zh-CN" altLang="en-US" dirty="0"/>
              <a:t>参考“投核保业务调研报告”</a:t>
            </a:r>
          </a:p>
        </p:txBody>
      </p:sp>
    </p:spTree>
    <p:extLst>
      <p:ext uri="{BB962C8B-B14F-4D97-AF65-F5344CB8AC3E}">
        <p14:creationId xmlns:p14="http://schemas.microsoft.com/office/powerpoint/2010/main" val="931344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、关于业务调研的讨论</a:t>
            </a:r>
          </a:p>
        </p:txBody>
      </p:sp>
      <p:sp>
        <p:nvSpPr>
          <p:cNvPr id="3" name="内容占位符 2"/>
          <p:cNvSpPr>
            <a:spLocks noGrp="1"/>
          </p:cNvSpPr>
          <p:nvPr>
            <p:ph idx="1"/>
          </p:nvPr>
        </p:nvSpPr>
        <p:spPr>
          <a:xfrm>
            <a:off x="2207568" y="1700808"/>
            <a:ext cx="8510736" cy="4525963"/>
          </a:xfrm>
          <a:ln w="38100">
            <a:solidFill>
              <a:schemeClr val="accent3">
                <a:lumMod val="50000"/>
              </a:schemeClr>
            </a:solidFill>
            <a:prstDash val="dashDot"/>
          </a:ln>
        </p:spPr>
        <p:txBody>
          <a:bodyPr>
            <a:normAutofit fontScale="70000" lnSpcReduction="20000"/>
          </a:bodyPr>
          <a:lstStyle/>
          <a:p>
            <a:pPr marL="0" indent="0">
              <a:lnSpc>
                <a:spcPct val="160000"/>
              </a:lnSpc>
              <a:buNone/>
            </a:pPr>
            <a:r>
              <a:rPr lang="zh-CN" altLang="en-US" b="1" dirty="0">
                <a:latin typeface="黑体" panose="02010609060101010101" pitchFamily="49" charset="-122"/>
                <a:ea typeface="黑体" panose="02010609060101010101" pitchFamily="49" charset="-122"/>
              </a:rPr>
              <a:t>思路：</a:t>
            </a:r>
            <a:endParaRPr lang="en-US" altLang="zh-CN" b="1" dirty="0">
              <a:latin typeface="黑体" panose="02010609060101010101" pitchFamily="49" charset="-122"/>
              <a:ea typeface="黑体" panose="02010609060101010101" pitchFamily="49" charset="-122"/>
            </a:endParaRPr>
          </a:p>
          <a:p>
            <a:pPr>
              <a:lnSpc>
                <a:spcPct val="160000"/>
              </a:lnSpc>
            </a:pPr>
            <a:r>
              <a:rPr lang="zh-CN" altLang="en-US" b="1" dirty="0">
                <a:latin typeface="黑体" panose="02010609060101010101" pitchFamily="49" charset="-122"/>
                <a:ea typeface="黑体" panose="02010609060101010101" pitchFamily="49" charset="-122"/>
              </a:rPr>
              <a:t>有几个部门（部门结构）？</a:t>
            </a:r>
            <a:endParaRPr lang="en-US" altLang="zh-CN" b="1" dirty="0">
              <a:latin typeface="黑体" panose="02010609060101010101" pitchFamily="49" charset="-122"/>
              <a:ea typeface="黑体" panose="02010609060101010101" pitchFamily="49" charset="-122"/>
            </a:endParaRPr>
          </a:p>
          <a:p>
            <a:pPr>
              <a:lnSpc>
                <a:spcPct val="160000"/>
              </a:lnSpc>
            </a:pPr>
            <a:r>
              <a:rPr lang="zh-CN" altLang="en-US" b="1" dirty="0">
                <a:latin typeface="黑体" panose="02010609060101010101" pitchFamily="49" charset="-122"/>
                <a:ea typeface="黑体" panose="02010609060101010101" pitchFamily="49" charset="-122"/>
              </a:rPr>
              <a:t>每个部门有哪些岗位（岗位结构）？</a:t>
            </a:r>
            <a:endParaRPr lang="en-US" altLang="zh-CN" b="1" dirty="0">
              <a:latin typeface="黑体" panose="02010609060101010101" pitchFamily="49" charset="-122"/>
              <a:ea typeface="黑体" panose="02010609060101010101" pitchFamily="49" charset="-122"/>
            </a:endParaRPr>
          </a:p>
          <a:p>
            <a:pPr>
              <a:lnSpc>
                <a:spcPct val="160000"/>
              </a:lnSpc>
            </a:pPr>
            <a:r>
              <a:rPr lang="zh-CN" altLang="en-US" b="1" dirty="0">
                <a:latin typeface="黑体" panose="02010609060101010101" pitchFamily="49" charset="-122"/>
                <a:ea typeface="黑体" panose="02010609060101010101" pitchFamily="49" charset="-122"/>
              </a:rPr>
              <a:t>这些岗位之间的关系是什么（业务流程）？</a:t>
            </a:r>
            <a:endParaRPr lang="en-US" altLang="zh-CN" b="1" dirty="0">
              <a:latin typeface="黑体" panose="02010609060101010101" pitchFamily="49" charset="-122"/>
              <a:ea typeface="黑体" panose="02010609060101010101" pitchFamily="49" charset="-122"/>
            </a:endParaRPr>
          </a:p>
          <a:p>
            <a:pPr>
              <a:lnSpc>
                <a:spcPct val="160000"/>
              </a:lnSpc>
            </a:pPr>
            <a:r>
              <a:rPr lang="zh-CN" altLang="en-US" b="1" dirty="0">
                <a:latin typeface="黑体" panose="02010609060101010101" pitchFamily="49" charset="-122"/>
                <a:ea typeface="黑体" panose="02010609060101010101" pitchFamily="49" charset="-122"/>
              </a:rPr>
              <a:t>每个岗位在做什么（岗位职责）？</a:t>
            </a:r>
            <a:endParaRPr lang="en-US" altLang="zh-CN" b="1" dirty="0">
              <a:latin typeface="黑体" panose="02010609060101010101" pitchFamily="49" charset="-122"/>
              <a:ea typeface="黑体" panose="02010609060101010101" pitchFamily="49" charset="-122"/>
            </a:endParaRPr>
          </a:p>
          <a:p>
            <a:pPr>
              <a:lnSpc>
                <a:spcPct val="160000"/>
              </a:lnSpc>
            </a:pPr>
            <a:r>
              <a:rPr lang="zh-CN" altLang="en-US" b="1" dirty="0">
                <a:latin typeface="黑体" panose="02010609060101010101" pitchFamily="49" charset="-122"/>
                <a:ea typeface="黑体" panose="02010609060101010101" pitchFamily="49" charset="-122"/>
              </a:rPr>
              <a:t>这些岗位处理的表格资料是什么（原始表格）？</a:t>
            </a:r>
            <a:endParaRPr lang="en-US" altLang="zh-CN" b="1" dirty="0">
              <a:latin typeface="黑体" panose="02010609060101010101" pitchFamily="49" charset="-122"/>
              <a:ea typeface="黑体" panose="02010609060101010101" pitchFamily="49" charset="-122"/>
            </a:endParaRPr>
          </a:p>
          <a:p>
            <a:pPr>
              <a:lnSpc>
                <a:spcPct val="160000"/>
              </a:lnSpc>
            </a:pPr>
            <a:r>
              <a:rPr lang="zh-CN" altLang="en-US" b="1" dirty="0">
                <a:latin typeface="黑体" panose="02010609060101010101" pitchFamily="49" charset="-122"/>
                <a:ea typeface="黑体" panose="02010609060101010101" pitchFamily="49" charset="-122"/>
              </a:rPr>
              <a:t>这些表格资料之间的关系是什么（数据流程）？</a:t>
            </a:r>
            <a:endParaRPr lang="en-US" altLang="zh-CN" b="1" dirty="0">
              <a:latin typeface="黑体" panose="02010609060101010101" pitchFamily="49" charset="-122"/>
              <a:ea typeface="黑体" panose="02010609060101010101" pitchFamily="49" charset="-122"/>
            </a:endParaRPr>
          </a:p>
          <a:p>
            <a:pPr>
              <a:lnSpc>
                <a:spcPct val="160000"/>
              </a:lnSpc>
            </a:pPr>
            <a:r>
              <a:rPr lang="zh-CN" altLang="en-US" b="1" dirty="0">
                <a:latin typeface="黑体" panose="02010609060101010101" pitchFamily="49" charset="-122"/>
                <a:ea typeface="黑体" panose="02010609060101010101" pitchFamily="49" charset="-122"/>
              </a:rPr>
              <a:t>以模板的形式表现出来由用户填写</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、主要调研方式</a:t>
            </a:r>
          </a:p>
        </p:txBody>
      </p:sp>
      <p:sp>
        <p:nvSpPr>
          <p:cNvPr id="3" name="内容占位符 2"/>
          <p:cNvSpPr>
            <a:spLocks noGrp="1"/>
          </p:cNvSpPr>
          <p:nvPr>
            <p:ph idx="1"/>
          </p:nvPr>
        </p:nvSpPr>
        <p:spPr>
          <a:xfrm>
            <a:off x="4511824" y="2132856"/>
            <a:ext cx="3758208" cy="3268959"/>
          </a:xfrm>
          <a:ln w="38100">
            <a:solidFill>
              <a:schemeClr val="accent3">
                <a:lumMod val="50000"/>
              </a:schemeClr>
            </a:solidFill>
            <a:prstDash val="dashDot"/>
          </a:ln>
        </p:spPr>
        <p:txBody>
          <a:bodyPr/>
          <a:lstStyle/>
          <a:p>
            <a:pPr>
              <a:lnSpc>
                <a:spcPct val="150000"/>
              </a:lnSpc>
            </a:pPr>
            <a:r>
              <a:rPr lang="zh-CN" altLang="en-US" dirty="0">
                <a:latin typeface="黑体" panose="02010609060101010101" pitchFamily="49" charset="-122"/>
                <a:ea typeface="黑体" panose="02010609060101010101" pitchFamily="49" charset="-122"/>
              </a:rPr>
              <a:t>问卷</a:t>
            </a:r>
            <a:endParaRPr lang="en-US" altLang="zh-CN" dirty="0">
              <a:latin typeface="黑体" panose="02010609060101010101" pitchFamily="49" charset="-122"/>
              <a:ea typeface="黑体" panose="02010609060101010101" pitchFamily="49" charset="-122"/>
            </a:endParaRPr>
          </a:p>
          <a:p>
            <a:pPr>
              <a:lnSpc>
                <a:spcPct val="150000"/>
              </a:lnSpc>
            </a:pPr>
            <a:r>
              <a:rPr lang="zh-CN" altLang="en-US" dirty="0">
                <a:latin typeface="黑体" panose="02010609060101010101" pitchFamily="49" charset="-122"/>
                <a:ea typeface="黑体" panose="02010609060101010101" pitchFamily="49" charset="-122"/>
              </a:rPr>
              <a:t>面谈</a:t>
            </a:r>
            <a:endParaRPr lang="en-US" altLang="zh-CN" dirty="0">
              <a:latin typeface="黑体" panose="02010609060101010101" pitchFamily="49" charset="-122"/>
              <a:ea typeface="黑体" panose="02010609060101010101" pitchFamily="49" charset="-122"/>
            </a:endParaRPr>
          </a:p>
          <a:p>
            <a:pPr>
              <a:lnSpc>
                <a:spcPct val="150000"/>
              </a:lnSpc>
            </a:pPr>
            <a:r>
              <a:rPr lang="zh-CN" altLang="en-US" dirty="0">
                <a:latin typeface="黑体" panose="02010609060101010101" pitchFamily="49" charset="-122"/>
                <a:ea typeface="黑体" panose="02010609060101010101" pitchFamily="49" charset="-122"/>
              </a:rPr>
              <a:t>组织讨论</a:t>
            </a:r>
          </a:p>
        </p:txBody>
      </p:sp>
      <p:pic>
        <p:nvPicPr>
          <p:cNvPr id="4" name="图片 3"/>
          <p:cNvPicPr>
            <a:picLocks noChangeAspect="1"/>
          </p:cNvPicPr>
          <p:nvPr/>
        </p:nvPicPr>
        <p:blipFill>
          <a:blip r:embed="rId2"/>
          <a:stretch>
            <a:fillRect/>
          </a:stretch>
        </p:blipFill>
        <p:spPr>
          <a:xfrm>
            <a:off x="9091590" y="4523973"/>
            <a:ext cx="3100410" cy="23288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latin typeface="黑体" panose="02010609060101010101" pitchFamily="49" charset="-122"/>
                <a:ea typeface="黑体" panose="02010609060101010101" pitchFamily="49" charset="-122"/>
              </a:rPr>
              <a:t>3</a:t>
            </a:r>
            <a:r>
              <a:rPr lang="zh-CN" altLang="en-US" b="1" dirty="0">
                <a:latin typeface="黑体" panose="02010609060101010101" pitchFamily="49" charset="-122"/>
                <a:ea typeface="黑体" panose="02010609060101010101" pitchFamily="49" charset="-122"/>
              </a:rPr>
              <a:t>、整理调研报告静态结构</a:t>
            </a:r>
          </a:p>
        </p:txBody>
      </p:sp>
      <p:sp>
        <p:nvSpPr>
          <p:cNvPr id="3" name="内容占位符 2"/>
          <p:cNvSpPr>
            <a:spLocks noGrp="1"/>
          </p:cNvSpPr>
          <p:nvPr>
            <p:ph idx="1"/>
          </p:nvPr>
        </p:nvSpPr>
        <p:spPr>
          <a:ln w="38100">
            <a:solidFill>
              <a:schemeClr val="accent3">
                <a:lumMod val="50000"/>
              </a:schemeClr>
            </a:solidFill>
            <a:prstDash val="dash"/>
          </a:ln>
        </p:spPr>
        <p:txBody>
          <a:bodyPr/>
          <a:lstStyle/>
          <a:p>
            <a:pPr marL="0" indent="0">
              <a:lnSpc>
                <a:spcPct val="200000"/>
              </a:lnSpc>
              <a:buNone/>
            </a:pPr>
            <a:r>
              <a:rPr lang="zh-CN" altLang="en-US" b="1" dirty="0">
                <a:latin typeface="黑体" panose="02010609060101010101" pitchFamily="49" charset="-122"/>
                <a:ea typeface="黑体" panose="02010609060101010101" pitchFamily="49" charset="-122"/>
              </a:rPr>
              <a:t>目标：</a:t>
            </a:r>
            <a:endParaRPr lang="en-US" altLang="zh-CN" b="1" dirty="0">
              <a:latin typeface="黑体" panose="02010609060101010101" pitchFamily="49" charset="-122"/>
              <a:ea typeface="黑体" panose="02010609060101010101" pitchFamily="49" charset="-122"/>
            </a:endParaRPr>
          </a:p>
          <a:p>
            <a:pPr marL="0" indent="0">
              <a:lnSpc>
                <a:spcPct val="200000"/>
              </a:lnSpc>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使得业务调研报告不需要与客户再次沟通就能通过业务调研中抽象出系统需求和一切需要的信息来。</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2910</TotalTime>
  <Words>4014</Words>
  <Application>Microsoft Office PowerPoint</Application>
  <PresentationFormat>宽屏</PresentationFormat>
  <Paragraphs>657</Paragraphs>
  <Slides>61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61</vt:i4>
      </vt:variant>
    </vt:vector>
  </HeadingPairs>
  <TitlesOfParts>
    <vt:vector size="67" baseType="lpstr">
      <vt:lpstr>黑体</vt:lpstr>
      <vt:lpstr>宋体</vt:lpstr>
      <vt:lpstr>Arial</vt:lpstr>
      <vt:lpstr>Calibri</vt:lpstr>
      <vt:lpstr>Wingdings</vt:lpstr>
      <vt:lpstr>Office 主题</vt:lpstr>
      <vt:lpstr>学习流程</vt:lpstr>
      <vt:lpstr>第4章 业务调研及报告编写</vt:lpstr>
      <vt:lpstr>1、关于业务调研的讨论</vt:lpstr>
      <vt:lpstr>1、关于业务调研的讨论</vt:lpstr>
      <vt:lpstr>1、关于业务调研的讨论</vt:lpstr>
      <vt:lpstr>1、关于业务调研的讨论</vt:lpstr>
      <vt:lpstr>1、关于业务调研的讨论</vt:lpstr>
      <vt:lpstr>2、主要调研方式</vt:lpstr>
      <vt:lpstr>3、整理调研报告静态结构</vt:lpstr>
      <vt:lpstr>PowerPoint 演示文稿</vt:lpstr>
      <vt:lpstr>业务调研报告静态结构模型</vt:lpstr>
      <vt:lpstr>第一步，绘制单位的组织结构图</vt:lpstr>
      <vt:lpstr>天意保险公司投核保组织结构图</vt:lpstr>
      <vt:lpstr>第二步，对部门职责描述</vt:lpstr>
      <vt:lpstr>天意保险公司投核保组织结构图</vt:lpstr>
      <vt:lpstr>投保服务部</vt:lpstr>
      <vt:lpstr>投保服务部</vt:lpstr>
      <vt:lpstr>投保服务部</vt:lpstr>
      <vt:lpstr>岗位职责描述模板</vt:lpstr>
      <vt:lpstr>基本信息</vt:lpstr>
      <vt:lpstr>具体工作职责</vt:lpstr>
      <vt:lpstr>任职资格要求</vt:lpstr>
      <vt:lpstr>运营柜员岗位责任分析</vt:lpstr>
      <vt:lpstr>具体工作职责</vt:lpstr>
      <vt:lpstr>具体工作职责</vt:lpstr>
      <vt:lpstr>任职资格要求</vt:lpstr>
      <vt:lpstr>第三步  原始资料整理</vt:lpstr>
      <vt:lpstr>表单资料整理模板</vt:lpstr>
      <vt:lpstr>人身保险投保书</vt:lpstr>
      <vt:lpstr>投核保系统所用到的文件</vt:lpstr>
      <vt:lpstr>需要整理的格式文件</vt:lpstr>
      <vt:lpstr>不需要整理的格式文件</vt:lpstr>
      <vt:lpstr>不需要整理的图像文件</vt:lpstr>
      <vt:lpstr>第四步 整理调研报告动态结构</vt:lpstr>
      <vt:lpstr>业务流程图模板</vt:lpstr>
      <vt:lpstr>投核保一级业务流程图</vt:lpstr>
      <vt:lpstr>PowerPoint 演示文稿</vt:lpstr>
      <vt:lpstr>一层业务流程图</vt:lpstr>
      <vt:lpstr>PowerPoint 演示文稿</vt:lpstr>
      <vt:lpstr>第五步 运行节点描述</vt:lpstr>
      <vt:lpstr>运行节点描述模板</vt:lpstr>
      <vt:lpstr>一级业务流程图描述</vt:lpstr>
      <vt:lpstr>第六步 非业务调研</vt:lpstr>
      <vt:lpstr>（1）地域性调研</vt:lpstr>
      <vt:lpstr>投核保系统地域调研</vt:lpstr>
      <vt:lpstr>（2）部门变动性调研</vt:lpstr>
      <vt:lpstr>投核保系统部门变动性调研</vt:lpstr>
      <vt:lpstr>（3）业务流程变化性调研</vt:lpstr>
      <vt:lpstr>投核保系统业务流程变化性调研</vt:lpstr>
      <vt:lpstr>（4）岗位职责变化性分析</vt:lpstr>
      <vt:lpstr>投核保岗位职责变化性分析</vt:lpstr>
      <vt:lpstr>（5）文档变化性分析</vt:lpstr>
      <vt:lpstr>投核保文档变化性分析</vt:lpstr>
      <vt:lpstr>第七步  特别期许</vt:lpstr>
      <vt:lpstr>第七步  特别期许</vt:lpstr>
      <vt:lpstr>第七步  特别期许</vt:lpstr>
      <vt:lpstr>第七步  特别期许</vt:lpstr>
      <vt:lpstr>第七步  特别期许</vt:lpstr>
      <vt:lpstr>第七步  特别期许</vt:lpstr>
      <vt:lpstr>第七步  特别期许</vt:lpstr>
      <vt:lpstr>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第3专题 软件需求开发</dc:title>
  <dc:creator>User</dc:creator>
  <cp:lastModifiedBy>Windows 用户</cp:lastModifiedBy>
  <cp:revision>113</cp:revision>
  <dcterms:created xsi:type="dcterms:W3CDTF">2015-03-13T01:38:16Z</dcterms:created>
  <dcterms:modified xsi:type="dcterms:W3CDTF">2022-04-09T02:22:05Z</dcterms:modified>
</cp:coreProperties>
</file>