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remodelormove.com/wp-content/uploads/2010/03/blueprint-example.jpg"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imgur.com/VrTB1z8.gif"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uciml/iris" TargetMode="External"/><Relationship Id="rId3" Type="http://schemas.openxmlformats.org/officeDocument/2006/relationships/hyperlink" Target="https://archive.ics.uci.edu/ml/datasets/Iris/"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rivendata.org/competitions/7/pump-it-up-data-mining-the-water-table/page/25/"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title of the speech </a:t>
            </a:r>
            <a:endParaRPr/>
          </a:p>
          <a:p>
            <a:pPr indent="0" lvl="0" marL="0">
              <a:spcBef>
                <a:spcPts val="0"/>
              </a:spcBef>
              <a:spcAft>
                <a:spcPts val="0"/>
              </a:spcAft>
              <a:buNone/>
            </a:pPr>
            <a:r>
              <a:t/>
            </a:r>
            <a:endParaRPr/>
          </a:p>
          <a:p>
            <a:pPr indent="0" lvl="0" marL="0">
              <a:spcBef>
                <a:spcPts val="0"/>
              </a:spcBef>
              <a:spcAft>
                <a:spcPts val="0"/>
              </a:spcAft>
              <a:buNone/>
            </a:pPr>
            <a:r>
              <a:rPr lang="en"/>
              <a:t>I’ll say my name in the end. Remember me.</a:t>
            </a:r>
            <a:endParaRPr/>
          </a:p>
          <a:p>
            <a:pPr indent="0" lvl="0" marL="0">
              <a:spcBef>
                <a:spcPts val="0"/>
              </a:spcBef>
              <a:spcAft>
                <a:spcPts val="0"/>
              </a:spcAft>
              <a:buNone/>
            </a:pPr>
            <a:r>
              <a:t/>
            </a:r>
            <a:endParaRPr/>
          </a:p>
          <a:p>
            <a:pPr indent="0" lvl="0" marL="0">
              <a:spcBef>
                <a:spcPts val="0"/>
              </a:spcBef>
              <a:spcAft>
                <a:spcPts val="0"/>
              </a:spcAft>
              <a:buNone/>
            </a:pPr>
            <a:r>
              <a:rPr lang="en"/>
              <a:t>https://goo.gl/forms/zUsMQVHsEEnWXoCG2</a:t>
            </a:r>
            <a:endParaRPr/>
          </a:p>
          <a:p>
            <a:pPr indent="0" lvl="0" marL="0" rtl="0">
              <a:lnSpc>
                <a:spcPct val="115000"/>
              </a:lnSpc>
              <a:spcBef>
                <a:spcPts val="0"/>
              </a:spcBef>
              <a:spcAft>
                <a:spcPts val="160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They are better than the real thing and cheaper depending  on your definition of cheap. It’s easier to add an new wall in a </a:t>
            </a:r>
            <a:r>
              <a:rPr lang="en"/>
              <a:t>blueprint</a:t>
            </a:r>
            <a:r>
              <a:rPr lang="en"/>
              <a:t> than an already existing building.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Image credit :</a:t>
            </a:r>
            <a:r>
              <a:rPr lang="en" u="sng">
                <a:solidFill>
                  <a:schemeClr val="hlink"/>
                </a:solidFill>
                <a:hlinkClick r:id="rId2"/>
              </a:rPr>
              <a:t>http://www.remodelormove.com/wp-content/uploads/2010/03/blueprint-example.jpg</a:t>
            </a:r>
            <a:endParaRPr/>
          </a:p>
          <a:p>
            <a:pPr indent="0" lvl="0" marL="0">
              <a:spcBef>
                <a:spcPts val="0"/>
              </a:spcBef>
              <a:spcAft>
                <a:spcPts val="0"/>
              </a:spcAft>
              <a:buNone/>
            </a:pPr>
            <a:r>
              <a:t/>
            </a:r>
            <a:endParaRPr/>
          </a:p>
          <a:p>
            <a:pPr indent="0" lvl="0" marL="0">
              <a:spcBef>
                <a:spcPts val="0"/>
              </a:spcBef>
              <a:spcAft>
                <a:spcPts val="0"/>
              </a:spcAft>
              <a:buNone/>
            </a:pPr>
            <a:r>
              <a:rPr lang="en"/>
              <a:t>T-tests can take you from point A to B: skateboards</a:t>
            </a:r>
            <a:endParaRPr/>
          </a:p>
          <a:p>
            <a:pPr indent="0" lvl="0" marL="0">
              <a:spcBef>
                <a:spcPts val="0"/>
              </a:spcBef>
              <a:spcAft>
                <a:spcPts val="0"/>
              </a:spcAft>
              <a:buNone/>
            </a:pPr>
            <a:r>
              <a:rPr lang="en"/>
              <a:t>Statistical modeling a helicopter go through rugged terrain, get you to your objective faster.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Gif credit: </a:t>
            </a:r>
            <a:r>
              <a:rPr lang="en" u="sng">
                <a:solidFill>
                  <a:schemeClr val="hlink"/>
                </a:solidFill>
                <a:hlinkClick r:id="rId2"/>
              </a:rPr>
              <a:t>https://i.imgur.com/VrTB1z8.gif</a:t>
            </a:r>
            <a:endParaRPr/>
          </a:p>
          <a:p>
            <a:pPr indent="0" lvl="0" marL="0">
              <a:spcBef>
                <a:spcPts val="0"/>
              </a:spcBef>
              <a:spcAft>
                <a:spcPts val="0"/>
              </a:spcAft>
              <a:buNone/>
            </a:pPr>
            <a:r>
              <a:rPr lang="en"/>
              <a:t>Old radio credit: google images don’t reem</a:t>
            </a:r>
            <a:endParaRPr/>
          </a:p>
          <a:p>
            <a:pPr indent="0" lvl="0" marL="0">
              <a:spcBef>
                <a:spcPts val="0"/>
              </a:spcBef>
              <a:spcAft>
                <a:spcPts val="0"/>
              </a:spcAft>
              <a:buNone/>
            </a:pPr>
            <a:r>
              <a:t/>
            </a:r>
            <a:endParaRPr/>
          </a:p>
          <a:p>
            <a:pPr indent="0" lvl="0" marL="0">
              <a:spcBef>
                <a:spcPts val="0"/>
              </a:spcBef>
              <a:spcAft>
                <a:spcPts val="0"/>
              </a:spcAft>
              <a:buNone/>
            </a:pPr>
            <a:r>
              <a:rPr lang="en"/>
              <a:t>Tune your radio your metal sounds better same goes for machine learning model in this case, better predictions.</a:t>
            </a:r>
            <a:endParaRPr/>
          </a:p>
          <a:p>
            <a:pPr indent="0" lvl="0" marL="0">
              <a:spcBef>
                <a:spcPts val="0"/>
              </a:spcBef>
              <a:spcAft>
                <a:spcPts val="0"/>
              </a:spcAft>
              <a:buNone/>
            </a:pPr>
            <a:r>
              <a:t/>
            </a:r>
            <a:endParaRPr/>
          </a:p>
          <a:p>
            <a:pPr indent="0" lvl="0" marL="0">
              <a:spcBef>
                <a:spcPts val="0"/>
              </a:spcBef>
              <a:spcAft>
                <a:spcPts val="0"/>
              </a:spcAft>
              <a:buNone/>
            </a:pPr>
            <a:r>
              <a:rPr lang="en"/>
              <a:t>Controls complexity of the model affecting your train and test accuracy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2"/>
              </a:rPr>
              <a:t>https://www.kaggle.com/uciml/iris</a:t>
            </a:r>
            <a:r>
              <a:rPr lang="en"/>
              <a:t> where to get the dataset or </a:t>
            </a:r>
            <a:r>
              <a:rPr lang="en" u="sng">
                <a:solidFill>
                  <a:schemeClr val="hlink"/>
                </a:solidFill>
                <a:hlinkClick r:id="rId3"/>
              </a:rPr>
              <a:t>https://archive.ics.uci.edu/ml/datasets/Iris/</a:t>
            </a:r>
            <a:endParaRPr/>
          </a:p>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a:t>
            </a:r>
            <a:r>
              <a:rPr lang="en"/>
              <a:t>ensitivity / True positive rate used to identify all positive samples and precision/ positive predicted value low false positives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Explain each in summary. Dwell more on K-fold. Iterated makes highly accurate models. Draw the diagram and explain.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Talk about the competition close to us the Pump it up: Data Mining the water table challenge in Tanzania </a:t>
            </a:r>
            <a:endParaRPr/>
          </a:p>
          <a:p>
            <a:pPr indent="0" lvl="0" marL="0">
              <a:spcBef>
                <a:spcPts val="0"/>
              </a:spcBef>
              <a:spcAft>
                <a:spcPts val="0"/>
              </a:spcAft>
              <a:buNone/>
            </a:pPr>
            <a:r>
              <a:t/>
            </a:r>
            <a:endParaRPr/>
          </a:p>
          <a:p>
            <a:pPr indent="0" lvl="0" marL="0">
              <a:spcBef>
                <a:spcPts val="0"/>
              </a:spcBef>
              <a:spcAft>
                <a:spcPts val="0"/>
              </a:spcAft>
              <a:buNone/>
            </a:pPr>
            <a:r>
              <a:rPr lang="en"/>
              <a:t>Can you predict which water pumps are faulty? can you predict which pumps are functional, which need some repairs, and which don't work at all? </a:t>
            </a:r>
            <a:endParaRPr/>
          </a:p>
          <a:p>
            <a:pPr indent="0" lvl="0" marL="0">
              <a:spcBef>
                <a:spcPts val="0"/>
              </a:spcBef>
              <a:spcAft>
                <a:spcPts val="0"/>
              </a:spcAft>
              <a:buNone/>
            </a:pPr>
            <a:r>
              <a:t/>
            </a:r>
            <a:endParaRPr/>
          </a:p>
          <a:p>
            <a:pPr indent="0" lvl="0" marL="0">
              <a:spcBef>
                <a:spcPts val="0"/>
              </a:spcBef>
              <a:spcAft>
                <a:spcPts val="0"/>
              </a:spcAft>
              <a:buNone/>
            </a:pPr>
            <a:r>
              <a:rPr lang="en"/>
              <a:t>Multi-class classification problem. Try it you can do it </a:t>
            </a:r>
            <a:r>
              <a:rPr lang="en" u="sng">
                <a:solidFill>
                  <a:schemeClr val="hlink"/>
                </a:solidFill>
                <a:hlinkClick r:id="rId2"/>
              </a:rPr>
              <a:t>https://www.drivendata.org/competitions/7/pump-it-up-data-mining-the-water-table/page/25/</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Model is too complex when overfitting to </a:t>
            </a:r>
            <a:r>
              <a:rPr lang="en"/>
              <a:t>peculiarities</a:t>
            </a:r>
            <a:r>
              <a:rPr lang="en"/>
              <a:t> of the train data whereas, when the model is too simple to get the patterns in the data.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Draw  the tree and explain low variance features</a:t>
            </a:r>
            <a:endParaRPr/>
          </a:p>
          <a:p>
            <a:pPr indent="0" lvl="0" marL="0">
              <a:spcBef>
                <a:spcPts val="0"/>
              </a:spcBef>
              <a:spcAft>
                <a:spcPts val="0"/>
              </a:spcAft>
              <a:buNone/>
            </a:pPr>
            <a:r>
              <a:t/>
            </a:r>
            <a:endParaRPr/>
          </a:p>
          <a:p>
            <a:pPr indent="0" lvl="0" marL="0">
              <a:spcBef>
                <a:spcPts val="0"/>
              </a:spcBef>
              <a:spcAft>
                <a:spcPts val="0"/>
              </a:spcAft>
              <a:buNone/>
            </a:pPr>
            <a:r>
              <a:rPr lang="en"/>
              <a:t>Regularization restricts the model to reduce overfitting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goal of this speech to make you dangerous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is a classification problem; an Image classification problem. Classic problem! This is supervised learning(learn from input/output pairs predictors/target pairs). Said differently you have labeled data and the machine learning system is able classify(categorise) unlabeled data to make a decision. Do you watch this show?</a:t>
            </a:r>
            <a:endParaRPr/>
          </a:p>
          <a:p>
            <a:pPr indent="0" lvl="0" marL="0">
              <a:spcBef>
                <a:spcPts val="0"/>
              </a:spcBef>
              <a:spcAft>
                <a:spcPts val="0"/>
              </a:spcAft>
              <a:buNone/>
            </a:pPr>
            <a:r>
              <a:t/>
            </a:r>
            <a:endParaRPr/>
          </a:p>
          <a:p>
            <a:pPr indent="0" lvl="0" marL="0">
              <a:spcBef>
                <a:spcPts val="0"/>
              </a:spcBef>
              <a:spcAft>
                <a:spcPts val="0"/>
              </a:spcAft>
              <a:buNone/>
            </a:pPr>
            <a:r>
              <a:rPr lang="en"/>
              <a:t>Others include: </a:t>
            </a:r>
            <a:endParaRPr/>
          </a:p>
          <a:p>
            <a:pPr indent="-298450" lvl="0" marL="457200" rtl="0">
              <a:spcBef>
                <a:spcPts val="0"/>
              </a:spcBef>
              <a:spcAft>
                <a:spcPts val="0"/>
              </a:spcAft>
              <a:buSzPts val="1100"/>
              <a:buAutoNum type="arabicPeriod"/>
            </a:pPr>
            <a:r>
              <a:rPr lang="en"/>
              <a:t>Spam email detection.</a:t>
            </a:r>
            <a:endParaRPr/>
          </a:p>
          <a:p>
            <a:pPr indent="-298450" lvl="0" marL="457200" rtl="0">
              <a:spcBef>
                <a:spcPts val="0"/>
              </a:spcBef>
              <a:spcAft>
                <a:spcPts val="0"/>
              </a:spcAft>
              <a:buSzPts val="1100"/>
              <a:buAutoNum type="arabicPeriod"/>
            </a:pPr>
            <a:r>
              <a:rPr lang="en"/>
              <a:t>Churn Prediction.</a:t>
            </a:r>
            <a:endParaRPr/>
          </a:p>
          <a:p>
            <a:pPr indent="-298450" lvl="0" marL="457200">
              <a:spcBef>
                <a:spcPts val="0"/>
              </a:spcBef>
              <a:spcAft>
                <a:spcPts val="0"/>
              </a:spcAft>
              <a:buSzPts val="1100"/>
              <a:buAutoNum type="arabicPeriod"/>
            </a:pPr>
            <a:r>
              <a:rPr lang="en"/>
              <a:t>Drug response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Target was able to determine whether someone is pregnant  based on their shopping activity. They send a coupon to a minor who their ‘machine’ thought was expectant  and the dad was so furious. Yet they got it right later on. This is the power of unsupervised learning finding patterns in data. This was a rumor could you find out if it was true.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Review of machine learning: Definitions, algorithm, model, and a hyperparameter</a:t>
            </a:r>
            <a:endParaRPr/>
          </a:p>
          <a:p>
            <a:pPr indent="0" lvl="0" marL="0">
              <a:spcBef>
                <a:spcPts val="0"/>
              </a:spcBef>
              <a:spcAft>
                <a:spcPts val="0"/>
              </a:spcAft>
              <a:buNone/>
            </a:pPr>
            <a:r>
              <a:rPr lang="en"/>
              <a:t>Machine learning analogy diagrams</a:t>
            </a:r>
            <a:endParaRPr/>
          </a:p>
          <a:p>
            <a:pPr indent="0" lvl="0" marL="0">
              <a:spcBef>
                <a:spcPts val="0"/>
              </a:spcBef>
              <a:spcAft>
                <a:spcPts val="0"/>
              </a:spcAft>
              <a:buNone/>
            </a:pPr>
            <a:r>
              <a:rPr lang="en"/>
              <a:t>The Universal Machine learning workflow</a:t>
            </a:r>
            <a:endParaRPr/>
          </a:p>
          <a:p>
            <a:pPr indent="0" lvl="0" marL="0">
              <a:spcBef>
                <a:spcPts val="0"/>
              </a:spcBef>
              <a:spcAft>
                <a:spcPts val="0"/>
              </a:spcAft>
              <a:buNone/>
            </a:pPr>
            <a:r>
              <a:rPr lang="en"/>
              <a:t>An example of supervised learning in R and Python</a:t>
            </a:r>
            <a:endParaRPr/>
          </a:p>
          <a:p>
            <a:pPr indent="0" lvl="0" marL="0">
              <a:spcBef>
                <a:spcPts val="0"/>
              </a:spcBef>
              <a:spcAft>
                <a:spcPts val="0"/>
              </a:spcAft>
              <a:buNone/>
            </a:pPr>
            <a:r>
              <a:rPr lang="en"/>
              <a:t>Review</a:t>
            </a:r>
            <a:endParaRPr/>
          </a:p>
          <a:p>
            <a:pPr indent="0" lvl="0" marL="0">
              <a:spcBef>
                <a:spcPts val="0"/>
              </a:spcBef>
              <a:spcAft>
                <a:spcPts val="0"/>
              </a:spcAft>
              <a:buNone/>
            </a:pPr>
            <a:r>
              <a:rPr lang="en"/>
              <a:t>Use what you've learned in the 'Don't overfit competition on Kaggle.'</a:t>
            </a:r>
            <a:endParaRPr/>
          </a:p>
          <a:p>
            <a:pPr indent="0" lvl="0" marL="0">
              <a:spcBef>
                <a:spcPts val="0"/>
              </a:spcBef>
              <a:spcAft>
                <a:spcPts val="0"/>
              </a:spcAft>
              <a:buNone/>
            </a:pPr>
            <a:r>
              <a:rPr lang="en"/>
              <a:t>[Where u've reached]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Thesis statement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Examples are mentioned in the previous slides.</a:t>
            </a:r>
            <a:endParaRPr/>
          </a:p>
          <a:p>
            <a:pPr indent="0" lvl="0" marL="0">
              <a:spcBef>
                <a:spcPts val="0"/>
              </a:spcBef>
              <a:spcAft>
                <a:spcPts val="0"/>
              </a:spcAft>
              <a:buNone/>
            </a:pPr>
            <a:r>
              <a:t/>
            </a:r>
            <a:endParaRPr/>
          </a:p>
          <a:p>
            <a:pPr indent="0" lvl="0" marL="0">
              <a:spcBef>
                <a:spcPts val="0"/>
              </a:spcBef>
              <a:spcAft>
                <a:spcPts val="0"/>
              </a:spcAft>
              <a:buNone/>
            </a:pPr>
            <a:r>
              <a:rPr lang="en"/>
              <a:t>A machine-learning  system is </a:t>
            </a:r>
            <a:r>
              <a:rPr i="1" lang="en"/>
              <a:t>trained</a:t>
            </a:r>
            <a:r>
              <a:rPr lang="en"/>
              <a:t>  rather than explicitly programmed. It’s presented with many examples relevant to a task, and it finds statistical structure in these examples that eventually allows the system to come up with rules for automating the task. (Excerpt from F.chollet’s book)</a:t>
            </a:r>
            <a:endParaRPr/>
          </a:p>
          <a:p>
            <a:pPr indent="0" lvl="0" marL="0">
              <a:spcBef>
                <a:spcPts val="0"/>
              </a:spcBef>
              <a:spcAft>
                <a:spcPts val="0"/>
              </a:spcAft>
              <a:buNone/>
            </a:pPr>
            <a:r>
              <a:t/>
            </a:r>
            <a:endParaRPr/>
          </a:p>
          <a:p>
            <a:pPr indent="0" lvl="0" marL="0">
              <a:spcBef>
                <a:spcPts val="0"/>
              </a:spcBef>
              <a:spcAft>
                <a:spcPts val="0"/>
              </a:spcAft>
              <a:buNone/>
            </a:pPr>
            <a:r>
              <a:rPr lang="en"/>
              <a:t>Use the example of customer segregation - features like what they purchased, time, age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mosaic-web.org/go/StatisticalModel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4.gif"/><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drivendata.org" TargetMode="External"/><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hyperlink" Target="https://arxiv.org/abs/1803.09820"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github.com/Shuyi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hyperlink" Target="https://www.kaggle.com/competition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goo.gl/forms/zUsMQVHsEEnWXoCG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5.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ACmydtFDTGs"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Enter the Matrix: Machine Learning Workflows</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 </a:t>
            </a:r>
            <a:r>
              <a:rPr lang="en"/>
              <a:t>Competitors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Shape 117"/>
          <p:cNvPicPr preferRelativeResize="0"/>
          <p:nvPr/>
        </p:nvPicPr>
        <p:blipFill>
          <a:blip r:embed="rId3">
            <a:alphaModFix/>
          </a:blip>
          <a:stretch>
            <a:fillRect/>
          </a:stretch>
        </p:blipFill>
        <p:spPr>
          <a:xfrm>
            <a:off x="1256600" y="841800"/>
            <a:ext cx="6815400" cy="3781425"/>
          </a:xfrm>
          <a:prstGeom prst="rect">
            <a:avLst/>
          </a:prstGeom>
          <a:noFill/>
          <a:ln>
            <a:noFill/>
          </a:ln>
        </p:spPr>
      </p:pic>
      <p:sp>
        <p:nvSpPr>
          <p:cNvPr id="118" name="Shape 118"/>
          <p:cNvSpPr txBox="1"/>
          <p:nvPr>
            <p:ph type="title"/>
          </p:nvPr>
        </p:nvSpPr>
        <p:spPr>
          <a:xfrm>
            <a:off x="141325" y="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All about decision boundaries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In case your asked in an exam 😄</a:t>
            </a:r>
            <a:endParaRPr/>
          </a:p>
        </p:txBody>
      </p:sp>
      <p:pic>
        <p:nvPicPr>
          <p:cNvPr id="124" name="Shape 124"/>
          <p:cNvPicPr preferRelativeResize="0"/>
          <p:nvPr/>
        </p:nvPicPr>
        <p:blipFill>
          <a:blip r:embed="rId3">
            <a:alphaModFix/>
          </a:blip>
          <a:stretch>
            <a:fillRect/>
          </a:stretch>
        </p:blipFill>
        <p:spPr>
          <a:xfrm>
            <a:off x="2554925" y="964375"/>
            <a:ext cx="3229115" cy="3820975"/>
          </a:xfrm>
          <a:prstGeom prst="rect">
            <a:avLst/>
          </a:prstGeom>
          <a:noFill/>
          <a:ln>
            <a:noFill/>
          </a:ln>
        </p:spPr>
      </p:pic>
      <p:sp>
        <p:nvSpPr>
          <p:cNvPr id="125" name="Shape 125"/>
          <p:cNvSpPr txBox="1"/>
          <p:nvPr>
            <p:ph idx="1" type="body"/>
          </p:nvPr>
        </p:nvSpPr>
        <p:spPr>
          <a:xfrm>
            <a:off x="530700" y="4785350"/>
            <a:ext cx="6000000" cy="375900"/>
          </a:xfrm>
          <a:prstGeom prst="rect">
            <a:avLst/>
          </a:prstGeom>
        </p:spPr>
        <p:txBody>
          <a:bodyPr anchorCtr="0" anchor="ctr" bIns="91425" lIns="91425" spcFirstLastPara="1" rIns="91425" wrap="square" tIns="91425">
            <a:noAutofit/>
          </a:bodyPr>
          <a:lstStyle/>
          <a:p>
            <a:pPr indent="457200" lvl="0" marL="1371600">
              <a:spcBef>
                <a:spcPts val="0"/>
              </a:spcBef>
              <a:spcAft>
                <a:spcPts val="0"/>
              </a:spcAft>
              <a:buNone/>
            </a:pPr>
            <a:r>
              <a:rPr lang="en"/>
              <a:t>Image credit: https://xkcd.com/1838/</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2286000">
              <a:spcBef>
                <a:spcPts val="0"/>
              </a:spcBef>
              <a:spcAft>
                <a:spcPts val="0"/>
              </a:spcAft>
              <a:buNone/>
            </a:pPr>
            <a:r>
              <a:rPr lang="en"/>
              <a:t>Definitions</a:t>
            </a:r>
            <a:endParaRPr/>
          </a:p>
        </p:txBody>
      </p:sp>
      <p:sp>
        <p:nvSpPr>
          <p:cNvPr id="131" name="Shape 1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Algorithm </a:t>
            </a:r>
            <a:r>
              <a:rPr lang="en"/>
              <a:t>- is a recipe someone uses to solve a problem. For instance, the steps you take to prepare a meal. For example, Boyer Moore algorithm (an approximate matching and K-NN algorithm).</a:t>
            </a:r>
            <a:endParaRPr/>
          </a:p>
          <a:p>
            <a:pPr indent="0" lvl="0" marL="0">
              <a:spcBef>
                <a:spcPts val="1600"/>
              </a:spcBef>
              <a:spcAft>
                <a:spcPts val="1600"/>
              </a:spcAft>
              <a:buNone/>
            </a:pPr>
            <a:r>
              <a:t/>
            </a:r>
            <a:endParaRPr/>
          </a:p>
        </p:txBody>
      </p:sp>
      <p:sp>
        <p:nvSpPr>
          <p:cNvPr id="132" name="Shape 132"/>
          <p:cNvSpPr/>
          <p:nvPr/>
        </p:nvSpPr>
        <p:spPr>
          <a:xfrm>
            <a:off x="2632975" y="2706450"/>
            <a:ext cx="3918900" cy="1677600"/>
          </a:xfrm>
          <a:prstGeom prst="snip1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How to prepare chapati</a:t>
            </a:r>
            <a:endParaRPr/>
          </a:p>
          <a:p>
            <a:pPr indent="0" lvl="0" marL="0">
              <a:spcBef>
                <a:spcPts val="0"/>
              </a:spcBef>
              <a:spcAft>
                <a:spcPts val="0"/>
              </a:spcAft>
              <a:buNone/>
            </a:pPr>
            <a:r>
              <a:t/>
            </a:r>
            <a:endParaRPr/>
          </a:p>
          <a:p>
            <a:pPr indent="0" lvl="0" marL="0">
              <a:spcBef>
                <a:spcPts val="0"/>
              </a:spcBef>
              <a:spcAft>
                <a:spcPts val="0"/>
              </a:spcAft>
              <a:buNone/>
            </a:pPr>
            <a:r>
              <a:rPr lang="en"/>
              <a:t>Step 1: Buy ingredients to make chapati</a:t>
            </a:r>
            <a:endParaRPr/>
          </a:p>
          <a:p>
            <a:pPr indent="0" lvl="0" marL="0">
              <a:spcBef>
                <a:spcPts val="0"/>
              </a:spcBef>
              <a:spcAft>
                <a:spcPts val="0"/>
              </a:spcAft>
              <a:buNone/>
            </a:pPr>
            <a:r>
              <a:t/>
            </a:r>
            <a:endParaRPr/>
          </a:p>
          <a:p>
            <a:pPr indent="0" lvl="0" marL="0">
              <a:spcBef>
                <a:spcPts val="0"/>
              </a:spcBef>
              <a:spcAft>
                <a:spcPts val="0"/>
              </a:spcAft>
              <a:buNone/>
            </a:pPr>
            <a:r>
              <a:rPr lang="en"/>
              <a:t>Step 2: Call your bro!</a:t>
            </a:r>
            <a:endParaRPr/>
          </a:p>
          <a:p>
            <a:pPr indent="0" lvl="0" marL="0">
              <a:spcBef>
                <a:spcPts val="0"/>
              </a:spcBef>
              <a:spcAft>
                <a:spcPts val="0"/>
              </a:spcAft>
              <a:buNone/>
            </a:pPr>
            <a:r>
              <a:t/>
            </a:r>
            <a:endParaRPr/>
          </a:p>
          <a:p>
            <a:pPr indent="0" lvl="0" marL="0" rtl="0">
              <a:spcBef>
                <a:spcPts val="0"/>
              </a:spcBef>
              <a:spcAft>
                <a:spcPts val="0"/>
              </a:spcAft>
              <a:buNone/>
            </a:pPr>
            <a:r>
              <a:rPr lang="en"/>
              <a:t>Step 3: Ask them to make you chapati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27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2286000">
              <a:spcBef>
                <a:spcPts val="0"/>
              </a:spcBef>
              <a:spcAft>
                <a:spcPts val="0"/>
              </a:spcAft>
              <a:buNone/>
            </a:pPr>
            <a:r>
              <a:rPr lang="en"/>
              <a:t>Definitions</a:t>
            </a:r>
            <a:endParaRPr/>
          </a:p>
        </p:txBody>
      </p:sp>
      <p:sp>
        <p:nvSpPr>
          <p:cNvPr id="138" name="Shape 1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Model is a representation for a purpose.</a:t>
            </a:r>
            <a:endParaRPr/>
          </a:p>
          <a:p>
            <a:pPr indent="-342900" lvl="0" marL="457200" rtl="0">
              <a:spcBef>
                <a:spcPts val="1600"/>
              </a:spcBef>
              <a:spcAft>
                <a:spcPts val="0"/>
              </a:spcAft>
              <a:buSzPts val="1800"/>
              <a:buChar char="●"/>
            </a:pPr>
            <a:r>
              <a:rPr lang="en"/>
              <a:t>Representation - it stands for something in the real world</a:t>
            </a:r>
            <a:endParaRPr/>
          </a:p>
          <a:p>
            <a:pPr indent="-342900" lvl="0" marL="457200" rtl="0">
              <a:spcBef>
                <a:spcPts val="0"/>
              </a:spcBef>
              <a:spcAft>
                <a:spcPts val="0"/>
              </a:spcAft>
              <a:buSzPts val="1800"/>
              <a:buChar char="●"/>
            </a:pPr>
            <a:r>
              <a:rPr lang="en"/>
              <a:t>Purpose - your particular use of the model</a:t>
            </a:r>
            <a:endParaRPr/>
          </a:p>
          <a:p>
            <a:pPr indent="0" lvl="0" marL="0" rtl="0">
              <a:spcBef>
                <a:spcPts val="1600"/>
              </a:spcBef>
              <a:spcAft>
                <a:spcPts val="0"/>
              </a:spcAft>
              <a:buNone/>
            </a:pPr>
            <a:r>
              <a:rPr lang="en"/>
              <a:t>For example a</a:t>
            </a:r>
            <a:r>
              <a:rPr b="1" lang="en"/>
              <a:t> building blueprint</a:t>
            </a:r>
            <a:r>
              <a:rPr lang="en"/>
              <a:t> real world model</a:t>
            </a:r>
            <a:endParaRPr/>
          </a:p>
          <a:p>
            <a:pPr indent="0" lvl="0" marL="0">
              <a:spcBef>
                <a:spcPts val="1600"/>
              </a:spcBef>
              <a:spcAft>
                <a:spcPts val="1600"/>
              </a:spcAft>
              <a:buNone/>
            </a:pPr>
            <a:r>
              <a:rPr lang="en"/>
              <a:t>We’ll use a type of mathematical model which is informed by data and puts into account uncertainty and randomness. It will become clearer soon.</a:t>
            </a:r>
            <a:endParaRPr/>
          </a:p>
        </p:txBody>
      </p:sp>
      <p:sp>
        <p:nvSpPr>
          <p:cNvPr id="139" name="Shape 139"/>
          <p:cNvSpPr txBox="1"/>
          <p:nvPr/>
        </p:nvSpPr>
        <p:spPr>
          <a:xfrm>
            <a:off x="82575" y="4612625"/>
            <a:ext cx="8965800" cy="412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CCCCCC"/>
                </a:solidFill>
              </a:rPr>
              <a:t>Credit: Danny Kaplan </a:t>
            </a:r>
            <a:r>
              <a:rPr lang="en" u="sng">
                <a:solidFill>
                  <a:schemeClr val="hlink"/>
                </a:solidFill>
                <a:hlinkClick r:id="rId3"/>
              </a:rPr>
              <a:t>http://www.mosaic-web.org/go/StatisticalModeling/</a:t>
            </a:r>
            <a:endParaRPr>
              <a:solidFill>
                <a:srgbClr val="CCCCCC"/>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id="144" name="Shape 144"/>
          <p:cNvPicPr preferRelativeResize="0"/>
          <p:nvPr/>
        </p:nvPicPr>
        <p:blipFill>
          <a:blip r:embed="rId3">
            <a:alphaModFix/>
          </a:blip>
          <a:stretch>
            <a:fillRect/>
          </a:stretch>
        </p:blipFill>
        <p:spPr>
          <a:xfrm>
            <a:off x="603700" y="99300"/>
            <a:ext cx="7787610" cy="48387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nvSpPr>
        <p:spPr>
          <a:xfrm>
            <a:off x="266225" y="253100"/>
            <a:ext cx="8615100" cy="777300"/>
          </a:xfrm>
          <a:prstGeom prst="rect">
            <a:avLst/>
          </a:prstGeom>
          <a:noFill/>
          <a:ln>
            <a:noFill/>
          </a:ln>
        </p:spPr>
        <p:txBody>
          <a:bodyPr anchorCtr="0" anchor="t" bIns="91425" lIns="91425" spcFirstLastPara="1" rIns="91425" wrap="square" tIns="91425">
            <a:noAutofit/>
          </a:bodyPr>
          <a:lstStyle/>
          <a:p>
            <a:pPr indent="457200" lvl="0" marL="0">
              <a:spcBef>
                <a:spcPts val="0"/>
              </a:spcBef>
              <a:spcAft>
                <a:spcPts val="0"/>
              </a:spcAft>
              <a:buNone/>
            </a:pPr>
            <a:r>
              <a:rPr lang="en" sz="3000">
                <a:solidFill>
                  <a:schemeClr val="lt2"/>
                </a:solidFill>
              </a:rPr>
              <a:t>A hyperparameter is? Get it? </a:t>
            </a:r>
            <a:endParaRPr sz="3000"/>
          </a:p>
        </p:txBody>
      </p:sp>
      <p:pic>
        <p:nvPicPr>
          <p:cNvPr id="150" name="Shape 150"/>
          <p:cNvPicPr preferRelativeResize="0"/>
          <p:nvPr/>
        </p:nvPicPr>
        <p:blipFill>
          <a:blip r:embed="rId3">
            <a:alphaModFix/>
          </a:blip>
          <a:stretch>
            <a:fillRect/>
          </a:stretch>
        </p:blipFill>
        <p:spPr>
          <a:xfrm>
            <a:off x="5073025" y="1100975"/>
            <a:ext cx="3808300" cy="3808300"/>
          </a:xfrm>
          <a:prstGeom prst="rect">
            <a:avLst/>
          </a:prstGeom>
          <a:noFill/>
          <a:ln>
            <a:noFill/>
          </a:ln>
        </p:spPr>
      </p:pic>
      <p:pic>
        <p:nvPicPr>
          <p:cNvPr id="151" name="Shape 151"/>
          <p:cNvPicPr preferRelativeResize="0"/>
          <p:nvPr/>
        </p:nvPicPr>
        <p:blipFill>
          <a:blip r:embed="rId4">
            <a:alphaModFix/>
          </a:blip>
          <a:stretch>
            <a:fillRect/>
          </a:stretch>
        </p:blipFill>
        <p:spPr>
          <a:xfrm>
            <a:off x="152400" y="1182800"/>
            <a:ext cx="4768226" cy="317881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Definitions </a:t>
            </a:r>
            <a:endParaRPr/>
          </a:p>
        </p:txBody>
      </p:sp>
      <p:sp>
        <p:nvSpPr>
          <p:cNvPr id="157" name="Shape 1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What’s a hyperparameter?</a:t>
            </a:r>
            <a:endParaRPr/>
          </a:p>
          <a:p>
            <a:pPr indent="0" lvl="0" marL="457200" rtl="0">
              <a:spcBef>
                <a:spcPts val="1600"/>
              </a:spcBef>
              <a:spcAft>
                <a:spcPts val="0"/>
              </a:spcAft>
              <a:buNone/>
            </a:pPr>
            <a:r>
              <a:rPr lang="en"/>
              <a:t>Choosing parameters that make us reach an optimal fit. </a:t>
            </a:r>
            <a:r>
              <a:rPr lang="en"/>
              <a:t>Remember</a:t>
            </a:r>
            <a:r>
              <a:rPr lang="en"/>
              <a:t> how in linear regression you get a straight line with all the points being close to least squares line?</a:t>
            </a:r>
            <a:endParaRPr/>
          </a:p>
          <a:p>
            <a:pPr indent="0" lvl="0" marL="457200" rtl="0">
              <a:spcBef>
                <a:spcPts val="1600"/>
              </a:spcBef>
              <a:spcAft>
                <a:spcPts val="0"/>
              </a:spcAft>
              <a:buNone/>
            </a:pPr>
            <a:r>
              <a:rPr lang="en"/>
              <a:t>NB </a:t>
            </a:r>
            <a:r>
              <a:rPr b="1" lang="en"/>
              <a:t>Cannot be gotten by fitting a model. It involves trial and error. You’ll see how in the practical session.</a:t>
            </a:r>
            <a:endParaRPr b="1"/>
          </a:p>
          <a:p>
            <a:pPr indent="0" lvl="0" marL="457200">
              <a:spcBef>
                <a:spcPts val="1600"/>
              </a:spcBef>
              <a:spcAft>
                <a:spcPts val="0"/>
              </a:spcAft>
              <a:buNone/>
            </a:pPr>
            <a:r>
              <a:rPr b="1" lang="en"/>
              <a:t>E.g K - Nearest Neighbors n_neighbours argument</a:t>
            </a:r>
            <a:endParaRPr b="1"/>
          </a:p>
          <a:p>
            <a:pPr indent="0" lvl="0" marL="0">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Universal Machine Learning Workflow	(1)</a:t>
            </a:r>
            <a:endParaRPr/>
          </a:p>
        </p:txBody>
      </p:sp>
      <p:sp>
        <p:nvSpPr>
          <p:cNvPr id="163" name="Shape 1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Define the problem at hand and the data on which you’ll train. Collect this data, or annotate it with labels if need be.</a:t>
            </a:r>
            <a:endParaRPr/>
          </a:p>
          <a:p>
            <a:pPr indent="0" lvl="0" marL="0" rtl="0">
              <a:spcBef>
                <a:spcPts val="0"/>
              </a:spcBef>
              <a:spcAft>
                <a:spcPts val="0"/>
              </a:spcAft>
              <a:buNone/>
            </a:pPr>
            <a:r>
              <a:t/>
            </a:r>
            <a:endParaRPr/>
          </a:p>
          <a:p>
            <a:pPr indent="0" lvl="0" marL="0" rtl="0">
              <a:spcBef>
                <a:spcPts val="0"/>
              </a:spcBef>
              <a:spcAft>
                <a:spcPts val="0"/>
              </a:spcAft>
              <a:buNone/>
            </a:pPr>
            <a:r>
              <a:rPr lang="en"/>
              <a:t>Classify iris plants into three species(iris-setosa, iris-virginica and iris-versicolor) using their measurements which include:</a:t>
            </a:r>
            <a:endParaRPr/>
          </a:p>
          <a:p>
            <a:pPr indent="0" lvl="0" marL="0" rtl="0">
              <a:spcBef>
                <a:spcPts val="0"/>
              </a:spcBef>
              <a:spcAft>
                <a:spcPts val="0"/>
              </a:spcAft>
              <a:buNone/>
            </a:pPr>
            <a:r>
              <a:rPr lang="en"/>
              <a:t>			&gt; sepal length (cm)</a:t>
            </a:r>
            <a:endParaRPr/>
          </a:p>
          <a:p>
            <a:pPr indent="0" lvl="0" marL="0" rtl="0">
              <a:spcBef>
                <a:spcPts val="0"/>
              </a:spcBef>
              <a:spcAft>
                <a:spcPts val="0"/>
              </a:spcAft>
              <a:buNone/>
            </a:pPr>
            <a:r>
              <a:rPr lang="en"/>
              <a:t>			&gt; sepal width (cm)</a:t>
            </a:r>
            <a:endParaRPr/>
          </a:p>
          <a:p>
            <a:pPr indent="0" lvl="0" marL="0" rtl="0">
              <a:spcBef>
                <a:spcPts val="0"/>
              </a:spcBef>
              <a:spcAft>
                <a:spcPts val="0"/>
              </a:spcAft>
              <a:buNone/>
            </a:pPr>
            <a:r>
              <a:rPr lang="en"/>
              <a:t>			&gt; petal length (cm)</a:t>
            </a:r>
            <a:endParaRPr/>
          </a:p>
          <a:p>
            <a:pPr indent="0" lvl="0" marL="0" rtl="0">
              <a:spcBef>
                <a:spcPts val="0"/>
              </a:spcBef>
              <a:spcAft>
                <a:spcPts val="0"/>
              </a:spcAft>
              <a:buNone/>
            </a:pPr>
            <a:r>
              <a:rPr lang="en"/>
              <a:t>			&gt; petal width (cm)</a:t>
            </a:r>
            <a:endParaRPr/>
          </a:p>
          <a:p>
            <a:pPr indent="0" lvl="0" marL="0" rtl="0">
              <a:spcBef>
                <a:spcPts val="0"/>
              </a:spcBef>
              <a:spcAft>
                <a:spcPts val="0"/>
              </a:spcAft>
              <a:buNone/>
            </a:pPr>
            <a:r>
              <a:rPr lang="en"/>
              <a:t>			&gt; target/class/species</a:t>
            </a:r>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Universal Machine Learning Workflow (2)	</a:t>
            </a:r>
            <a:endParaRPr/>
          </a:p>
        </p:txBody>
      </p:sp>
      <p:sp>
        <p:nvSpPr>
          <p:cNvPr id="169" name="Shape 1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Choose how you’ll measure success on your problem. Which metrics will you monitor on your validation data?</a:t>
            </a:r>
            <a:endParaRPr/>
          </a:p>
          <a:p>
            <a:pPr indent="0" lvl="0" marL="0" rtl="0">
              <a:spcBef>
                <a:spcPts val="0"/>
              </a:spcBef>
              <a:spcAft>
                <a:spcPts val="0"/>
              </a:spcAft>
              <a:buNone/>
            </a:pPr>
            <a:r>
              <a:t/>
            </a:r>
            <a:endParaRPr/>
          </a:p>
          <a:p>
            <a:pPr indent="0" lvl="0" marL="0" rtl="0">
              <a:spcBef>
                <a:spcPts val="0"/>
              </a:spcBef>
              <a:spcAft>
                <a:spcPts val="0"/>
              </a:spcAft>
              <a:buNone/>
            </a:pPr>
            <a:r>
              <a:rPr lang="en"/>
              <a:t>	</a:t>
            </a:r>
            <a:endParaRPr/>
          </a:p>
          <a:p>
            <a:pPr indent="457200" lvl="0" marL="0" rtl="0">
              <a:spcBef>
                <a:spcPts val="0"/>
              </a:spcBef>
              <a:spcAft>
                <a:spcPts val="0"/>
              </a:spcAft>
              <a:buNone/>
            </a:pPr>
            <a:r>
              <a:t/>
            </a:r>
            <a:endParaRPr/>
          </a:p>
          <a:p>
            <a:pPr indent="457200" lvl="0" marL="0" rtl="0">
              <a:spcBef>
                <a:spcPts val="0"/>
              </a:spcBef>
              <a:spcAft>
                <a:spcPts val="0"/>
              </a:spcAft>
              <a:buNone/>
            </a:pPr>
            <a:r>
              <a:rPr lang="en"/>
              <a:t>Higher</a:t>
            </a:r>
            <a:endParaRPr/>
          </a:p>
          <a:p>
            <a:pPr indent="0" lvl="0" marL="0" rtl="0">
              <a:spcBef>
                <a:spcPts val="0"/>
              </a:spcBef>
              <a:spcAft>
                <a:spcPts val="0"/>
              </a:spcAft>
              <a:buNone/>
            </a:pPr>
            <a:r>
              <a:rPr lang="en"/>
              <a:t>	Accuracy - fraction of flowers for which the right species was predicted.</a:t>
            </a:r>
            <a:endParaRPr/>
          </a:p>
          <a:p>
            <a:pPr indent="0" lvl="0" marL="0" rtl="0">
              <a:spcBef>
                <a:spcPts val="0"/>
              </a:spcBef>
              <a:spcAft>
                <a:spcPts val="0"/>
              </a:spcAft>
              <a:buNone/>
            </a:pPr>
            <a:r>
              <a:rPr lang="en"/>
              <a:t>	AUC - summarises performance across all thresholds ranges from 0 to 1.</a:t>
            </a:r>
            <a:endParaRPr/>
          </a:p>
          <a:p>
            <a:pPr indent="0" lvl="0" marL="0" rtl="0">
              <a:spcBef>
                <a:spcPts val="0"/>
              </a:spcBef>
              <a:spcAft>
                <a:spcPts val="0"/>
              </a:spcAft>
              <a:buNone/>
            </a:pPr>
            <a:r>
              <a:t/>
            </a:r>
            <a:endParaRPr/>
          </a:p>
          <a:p>
            <a:pPr indent="0" lvl="0" marL="0" rtl="0">
              <a:spcBef>
                <a:spcPts val="0"/>
              </a:spcBef>
              <a:spcAft>
                <a:spcPts val="0"/>
              </a:spcAft>
              <a:buNone/>
            </a:pPr>
            <a:r>
              <a:rPr lang="en"/>
              <a:t>	More at 11.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Universal Machine Learning Workflow (3)</a:t>
            </a:r>
            <a:endParaRPr/>
          </a:p>
        </p:txBody>
      </p:sp>
      <p:sp>
        <p:nvSpPr>
          <p:cNvPr id="175" name="Shape 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Determine your evaluation protocol: hold-out validation? K-fold validation? Which portion of the data should you use for validation?</a:t>
            </a:r>
            <a:endParaRPr/>
          </a:p>
          <a:p>
            <a:pPr indent="0" lvl="0" marL="0" rtl="0">
              <a:spcBef>
                <a:spcPts val="0"/>
              </a:spcBef>
              <a:spcAft>
                <a:spcPts val="0"/>
              </a:spcAft>
              <a:buNone/>
            </a:pPr>
            <a:r>
              <a:t/>
            </a:r>
            <a:endParaRPr/>
          </a:p>
          <a:p>
            <a:pPr indent="0" lvl="0" marL="0" rtl="0">
              <a:spcBef>
                <a:spcPts val="0"/>
              </a:spcBef>
              <a:spcAft>
                <a:spcPts val="0"/>
              </a:spcAft>
              <a:buNone/>
            </a:pPr>
            <a:r>
              <a:rPr lang="en"/>
              <a:t>We’ll use both hold-out validation for this time. Others include: K-fold cross-validation, iterated K-fold validation with shuffling.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 </a:t>
            </a:r>
            <a:endParaRPr/>
          </a:p>
        </p:txBody>
      </p:sp>
      <p:sp>
        <p:nvSpPr>
          <p:cNvPr id="61" name="Shape 61"/>
          <p:cNvSpPr txBox="1"/>
          <p:nvPr>
            <p:ph idx="1" type="body"/>
          </p:nvPr>
        </p:nvSpPr>
        <p:spPr>
          <a:xfrm>
            <a:off x="824700" y="4540075"/>
            <a:ext cx="5998800" cy="6051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a:t>Visit </a:t>
            </a:r>
            <a:r>
              <a:rPr lang="en" u="sng">
                <a:solidFill>
                  <a:schemeClr val="hlink"/>
                </a:solidFill>
                <a:hlinkClick r:id="rId3"/>
              </a:rPr>
              <a:t>drivendata.org</a:t>
            </a:r>
            <a:endParaRPr/>
          </a:p>
        </p:txBody>
      </p:sp>
      <p:pic>
        <p:nvPicPr>
          <p:cNvPr id="62" name="Shape 62"/>
          <p:cNvPicPr preferRelativeResize="0"/>
          <p:nvPr/>
        </p:nvPicPr>
        <p:blipFill>
          <a:blip r:embed="rId4">
            <a:alphaModFix/>
          </a:blip>
          <a:stretch>
            <a:fillRect/>
          </a:stretch>
        </p:blipFill>
        <p:spPr>
          <a:xfrm>
            <a:off x="0" y="276666"/>
            <a:ext cx="9144001" cy="4306019"/>
          </a:xfrm>
          <a:prstGeom prst="rect">
            <a:avLst/>
          </a:prstGeom>
          <a:noFill/>
          <a:ln>
            <a:noFill/>
          </a:ln>
        </p:spPr>
      </p:pic>
      <p:sp>
        <p:nvSpPr>
          <p:cNvPr id="63" name="Shape 63"/>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Universal Machine Learning Workflow (4)</a:t>
            </a:r>
            <a:endParaRPr/>
          </a:p>
        </p:txBody>
      </p:sp>
      <p:sp>
        <p:nvSpPr>
          <p:cNvPr id="181" name="Shape 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Develop a first model that does better than a basic baseline: a model with statistical power.</a:t>
            </a:r>
            <a:endParaRPr/>
          </a:p>
          <a:p>
            <a:pPr indent="0" lvl="0" marL="0" rtl="0">
              <a:spcBef>
                <a:spcPts val="0"/>
              </a:spcBef>
              <a:spcAft>
                <a:spcPts val="0"/>
              </a:spcAft>
              <a:buNone/>
            </a:pPr>
            <a:r>
              <a:t/>
            </a:r>
            <a:endParaRPr/>
          </a:p>
          <a:p>
            <a:pPr indent="0" lvl="0" marL="0" rtl="0">
              <a:spcBef>
                <a:spcPts val="0"/>
              </a:spcBef>
              <a:spcAft>
                <a:spcPts val="0"/>
              </a:spcAft>
              <a:buNone/>
            </a:pPr>
            <a:r>
              <a:rPr lang="en"/>
              <a:t>Model that gets an accuracy higher than 0.5. Usually a model without hyperparameter tuning can help you achieve that.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Universal Machine Learning Workflow  (5)</a:t>
            </a:r>
            <a:endParaRPr/>
          </a:p>
        </p:txBody>
      </p:sp>
      <p:sp>
        <p:nvSpPr>
          <p:cNvPr id="187" name="Shape 1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Develop a model that overfits.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Model where training accuracy is higher than test accuracy. </a:t>
            </a:r>
            <a:r>
              <a:rPr b="1" lang="en"/>
              <a:t>Overfitting</a:t>
            </a:r>
            <a:endParaRPr b="1"/>
          </a:p>
          <a:p>
            <a:pPr indent="0" lvl="0" marL="0" rtl="0">
              <a:spcBef>
                <a:spcPts val="0"/>
              </a:spcBef>
              <a:spcAft>
                <a:spcPts val="0"/>
              </a:spcAft>
              <a:buNone/>
            </a:pPr>
            <a:r>
              <a:t/>
            </a:r>
            <a:endParaRPr/>
          </a:p>
          <a:p>
            <a:pPr indent="0" lvl="0" marL="0" rtl="0">
              <a:spcBef>
                <a:spcPts val="0"/>
              </a:spcBef>
              <a:spcAft>
                <a:spcPts val="0"/>
              </a:spcAft>
              <a:buNone/>
            </a:pPr>
            <a:r>
              <a:rPr lang="en"/>
              <a:t>Model where training accuracy is lower than test accuracy. </a:t>
            </a:r>
            <a:r>
              <a:rPr b="1" lang="en"/>
              <a:t>Underfitting</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pic>
        <p:nvPicPr>
          <p:cNvPr id="192" name="Shape 192"/>
          <p:cNvPicPr preferRelativeResize="0"/>
          <p:nvPr/>
        </p:nvPicPr>
        <p:blipFill>
          <a:blip r:embed="rId3">
            <a:alphaModFix/>
          </a:blip>
          <a:stretch>
            <a:fillRect/>
          </a:stretch>
        </p:blipFill>
        <p:spPr>
          <a:xfrm>
            <a:off x="1116600" y="102575"/>
            <a:ext cx="6496050" cy="3990975"/>
          </a:xfrm>
          <a:prstGeom prst="rect">
            <a:avLst/>
          </a:prstGeom>
          <a:noFill/>
          <a:ln>
            <a:noFill/>
          </a:ln>
        </p:spPr>
      </p:pic>
      <p:sp>
        <p:nvSpPr>
          <p:cNvPr id="193" name="Shape 193"/>
          <p:cNvSpPr txBox="1"/>
          <p:nvPr>
            <p:ph idx="1" type="body"/>
          </p:nvPr>
        </p:nvSpPr>
        <p:spPr>
          <a:xfrm>
            <a:off x="137000" y="4276875"/>
            <a:ext cx="7568400" cy="3933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a:t>Image credit: </a:t>
            </a:r>
            <a:r>
              <a:rPr lang="en" u="sng">
                <a:solidFill>
                  <a:schemeClr val="hlink"/>
                </a:solidFill>
                <a:hlinkClick r:id="rId4"/>
              </a:rPr>
              <a:t>Smith 2017</a:t>
            </a:r>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Universal Machine Learning Workflow(5)</a:t>
            </a:r>
            <a:endParaRPr/>
          </a:p>
        </p:txBody>
      </p:sp>
      <p:sp>
        <p:nvSpPr>
          <p:cNvPr id="199" name="Shape 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Regularize your model and tune its hyperparameters, based on performance on the validation data.</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Involves feature engineering (adding or removing a few features that are not informative), tuning hyperparameters and apply L1 and L2 regularization to your scalers.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idx="4294967295" type="title"/>
          </p:nvPr>
        </p:nvSpPr>
        <p:spPr>
          <a:xfrm>
            <a:off x="226525" y="306600"/>
            <a:ext cx="8520600" cy="572700"/>
          </a:xfrm>
          <a:prstGeom prst="rect">
            <a:avLst/>
          </a:prstGeom>
        </p:spPr>
        <p:txBody>
          <a:bodyPr anchorCtr="0" anchor="t" bIns="91425" lIns="91425" spcFirstLastPara="1" rIns="91425" wrap="square" tIns="91425">
            <a:noAutofit/>
          </a:bodyPr>
          <a:lstStyle/>
          <a:p>
            <a:pPr indent="457200" lvl="0" marL="457200">
              <a:spcBef>
                <a:spcPts val="0"/>
              </a:spcBef>
              <a:spcAft>
                <a:spcPts val="0"/>
              </a:spcAft>
              <a:buNone/>
            </a:pPr>
            <a:r>
              <a:rPr lang="en"/>
              <a:t>Another version for neural networks	</a:t>
            </a:r>
            <a:endParaRPr/>
          </a:p>
          <a:p>
            <a:pPr indent="0" lvl="0" marL="0">
              <a:spcBef>
                <a:spcPts val="0"/>
              </a:spcBef>
              <a:spcAft>
                <a:spcPts val="0"/>
              </a:spcAft>
              <a:buNone/>
            </a:pPr>
            <a:r>
              <a:t/>
            </a:r>
            <a:endParaRPr/>
          </a:p>
        </p:txBody>
      </p:sp>
      <p:pic>
        <p:nvPicPr>
          <p:cNvPr id="205" name="Shape 205"/>
          <p:cNvPicPr preferRelativeResize="0"/>
          <p:nvPr/>
        </p:nvPicPr>
        <p:blipFill>
          <a:blip r:embed="rId3">
            <a:alphaModFix/>
          </a:blip>
          <a:stretch>
            <a:fillRect/>
          </a:stretch>
        </p:blipFill>
        <p:spPr>
          <a:xfrm>
            <a:off x="855900" y="811025"/>
            <a:ext cx="7053314" cy="3820975"/>
          </a:xfrm>
          <a:prstGeom prst="rect">
            <a:avLst/>
          </a:prstGeom>
          <a:noFill/>
          <a:ln>
            <a:noFill/>
          </a:ln>
        </p:spPr>
      </p:pic>
      <p:sp>
        <p:nvSpPr>
          <p:cNvPr id="206" name="Shape 206"/>
          <p:cNvSpPr txBox="1"/>
          <p:nvPr>
            <p:ph idx="1" type="body"/>
          </p:nvPr>
        </p:nvSpPr>
        <p:spPr>
          <a:xfrm>
            <a:off x="575050" y="4690550"/>
            <a:ext cx="7946700" cy="4104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a:t>Image credit: Dan</a:t>
            </a:r>
            <a:r>
              <a:rPr lang="en"/>
              <a:t> Van Boxel Keras in Motion. LiveVideo. Manning publishing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ML workflow </a:t>
            </a:r>
            <a:endParaRPr/>
          </a:p>
        </p:txBody>
      </p:sp>
      <p:sp>
        <p:nvSpPr>
          <p:cNvPr id="212" name="Shape 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Clr>
                <a:srgbClr val="000000"/>
              </a:buClr>
              <a:buSzPts val="1100"/>
              <a:buChar char="●"/>
            </a:pPr>
            <a:r>
              <a:rPr lang="en"/>
              <a:t>Define the problem at hand and the data on which you’ll train. Collect this data, or annotate it with labels if need be.</a:t>
            </a:r>
            <a:endParaRPr/>
          </a:p>
          <a:p>
            <a:pPr indent="-298450" lvl="0" marL="457200" rtl="0">
              <a:spcBef>
                <a:spcPts val="0"/>
              </a:spcBef>
              <a:spcAft>
                <a:spcPts val="0"/>
              </a:spcAft>
              <a:buClr>
                <a:srgbClr val="000000"/>
              </a:buClr>
              <a:buSzPts val="1100"/>
              <a:buChar char="●"/>
            </a:pPr>
            <a:r>
              <a:rPr lang="en"/>
              <a:t>Choose how you’ll measure success on your problem. Which metrics will you monitor on your validation data?</a:t>
            </a:r>
            <a:endParaRPr/>
          </a:p>
          <a:p>
            <a:pPr indent="-298450" lvl="0" marL="457200" rtl="0">
              <a:spcBef>
                <a:spcPts val="0"/>
              </a:spcBef>
              <a:spcAft>
                <a:spcPts val="0"/>
              </a:spcAft>
              <a:buClr>
                <a:srgbClr val="000000"/>
              </a:buClr>
              <a:buSzPts val="1100"/>
              <a:buChar char="●"/>
            </a:pPr>
            <a:r>
              <a:rPr lang="en"/>
              <a:t>Determine your evaluation protocol: hold-out validation? K-fold validation? Which portion of the data should you use for validation?</a:t>
            </a:r>
            <a:endParaRPr/>
          </a:p>
          <a:p>
            <a:pPr indent="-298450" lvl="0" marL="457200" rtl="0">
              <a:spcBef>
                <a:spcPts val="0"/>
              </a:spcBef>
              <a:spcAft>
                <a:spcPts val="0"/>
              </a:spcAft>
              <a:buClr>
                <a:srgbClr val="000000"/>
              </a:buClr>
              <a:buSzPts val="1100"/>
              <a:buChar char="●"/>
            </a:pPr>
            <a:r>
              <a:rPr lang="en"/>
              <a:t>Develop a first model that does better than a basic baseline: a model with statistical power.</a:t>
            </a:r>
            <a:endParaRPr/>
          </a:p>
          <a:p>
            <a:pPr indent="-298450" lvl="0" marL="457200" rtl="0">
              <a:spcBef>
                <a:spcPts val="0"/>
              </a:spcBef>
              <a:spcAft>
                <a:spcPts val="0"/>
              </a:spcAft>
              <a:buClr>
                <a:srgbClr val="000000"/>
              </a:buClr>
              <a:buSzPts val="1100"/>
              <a:buChar char="●"/>
            </a:pPr>
            <a:r>
              <a:rPr lang="en"/>
              <a:t>Develop a model that overfits.</a:t>
            </a:r>
            <a:endParaRPr/>
          </a:p>
          <a:p>
            <a:pPr indent="-298450" lvl="0" marL="457200" rtl="0">
              <a:spcBef>
                <a:spcPts val="0"/>
              </a:spcBef>
              <a:spcAft>
                <a:spcPts val="0"/>
              </a:spcAft>
              <a:buClr>
                <a:srgbClr val="000000"/>
              </a:buClr>
              <a:buSzPts val="1100"/>
              <a:buChar char="●"/>
            </a:pPr>
            <a:r>
              <a:rPr lang="en"/>
              <a:t>Regularize your model and tune its hyperparameters, based on performance on the validation data.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Time for the practical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Review of what we’ve done</a:t>
            </a:r>
            <a:endParaRPr/>
          </a:p>
        </p:txBody>
      </p:sp>
      <p:sp>
        <p:nvSpPr>
          <p:cNvPr id="223" name="Shape 2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You’ve learned what machine learning entails, what an algorithm is, a model and a hyperparameter</a:t>
            </a:r>
            <a:endParaRPr/>
          </a:p>
          <a:p>
            <a:pPr indent="-342900" lvl="0" marL="457200" rtl="0">
              <a:spcBef>
                <a:spcPts val="0"/>
              </a:spcBef>
              <a:spcAft>
                <a:spcPts val="0"/>
              </a:spcAft>
              <a:buSzPts val="1800"/>
              <a:buChar char="●"/>
            </a:pPr>
            <a:r>
              <a:rPr lang="en"/>
              <a:t>You’ve learned machine learning workflows to get you started with competitions.</a:t>
            </a:r>
            <a:endParaRPr/>
          </a:p>
          <a:p>
            <a:pPr indent="-342900" lvl="0" marL="457200" rtl="0">
              <a:spcBef>
                <a:spcPts val="0"/>
              </a:spcBef>
              <a:spcAft>
                <a:spcPts val="0"/>
              </a:spcAft>
              <a:buSzPts val="1800"/>
              <a:buChar char="●"/>
            </a:pPr>
            <a:r>
              <a:rPr lang="en"/>
              <a:t>Went through the practical session</a:t>
            </a:r>
            <a:endParaRPr/>
          </a:p>
          <a:p>
            <a:pPr indent="-342900" lvl="0" marL="457200" rtl="0">
              <a:spcBef>
                <a:spcPts val="0"/>
              </a:spcBef>
              <a:spcAft>
                <a:spcPts val="0"/>
              </a:spcAft>
              <a:buSzPts val="1800"/>
              <a:buChar char="●"/>
            </a:pPr>
            <a:r>
              <a:rPr lang="en"/>
              <a:t>You’ve gone through an example of supervised learning in R and  Python</a:t>
            </a:r>
            <a:endParaRPr/>
          </a:p>
          <a:p>
            <a:pPr indent="-342900" lvl="0" marL="457200" rtl="0">
              <a:spcBef>
                <a:spcPts val="0"/>
              </a:spcBef>
              <a:spcAft>
                <a:spcPts val="0"/>
              </a:spcAft>
              <a:buSzPts val="1800"/>
              <a:buChar char="●"/>
            </a:pPr>
            <a:r>
              <a:rPr lang="en"/>
              <a:t>Try what you’ve learned on the ‘Don’t overfit competition on Kaggle.’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a:t>
            </a:r>
            <a:endParaRPr/>
          </a:p>
        </p:txBody>
      </p:sp>
      <p:sp>
        <p:nvSpPr>
          <p:cNvPr id="229" name="Shape 2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The workflows presented are just a guideline. They are not set in stone.</a:t>
            </a:r>
            <a:endParaRPr/>
          </a:p>
          <a:p>
            <a:pPr indent="-342900" lvl="0" marL="457200" rtl="0">
              <a:spcBef>
                <a:spcPts val="0"/>
              </a:spcBef>
              <a:spcAft>
                <a:spcPts val="0"/>
              </a:spcAft>
              <a:buSzPts val="1800"/>
              <a:buAutoNum type="arabicPeriod"/>
            </a:pPr>
            <a:r>
              <a:rPr lang="en"/>
              <a:t>Remember the Occam’s razor principle:  </a:t>
            </a:r>
            <a:r>
              <a:rPr lang="en"/>
              <a:t>given two explanations for something, the explanation most likely to be correct is the simplest one—the one that makes fewer assumptions. The simpler the model the less likely it is to overfit.</a:t>
            </a:r>
            <a:endParaRPr/>
          </a:p>
          <a:p>
            <a:pPr indent="-342900" lvl="0" marL="457200" rtl="0">
              <a:spcBef>
                <a:spcPts val="0"/>
              </a:spcBef>
              <a:spcAft>
                <a:spcPts val="0"/>
              </a:spcAft>
              <a:buSzPts val="1800"/>
              <a:buAutoNum type="arabicPeriod"/>
            </a:pPr>
            <a:r>
              <a:rPr lang="en"/>
              <a:t>Sometimes machine learning is not the answer.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Who am I ?</a:t>
            </a:r>
            <a:endParaRPr/>
          </a:p>
          <a:p>
            <a:pPr indent="0" lvl="0" marL="0">
              <a:spcBef>
                <a:spcPts val="0"/>
              </a:spcBef>
              <a:spcAft>
                <a:spcPts val="0"/>
              </a:spcAft>
              <a:buNone/>
            </a:pPr>
            <a:r>
              <a:t/>
            </a:r>
            <a:endParaRPr/>
          </a:p>
        </p:txBody>
      </p:sp>
      <p:sp>
        <p:nvSpPr>
          <p:cNvPr id="235" name="Shape 2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Ben Mainye</a:t>
            </a:r>
            <a:endParaRPr/>
          </a:p>
          <a:p>
            <a:pPr indent="0" lvl="0" marL="0">
              <a:spcBef>
                <a:spcPts val="1600"/>
              </a:spcBef>
              <a:spcAft>
                <a:spcPts val="0"/>
              </a:spcAft>
              <a:buNone/>
            </a:pPr>
            <a:r>
              <a:rPr lang="en"/>
              <a:t>Data scientist, researcher (focus: data science/genomic data science, AI and stuff i find interesting)</a:t>
            </a:r>
            <a:endParaRPr/>
          </a:p>
          <a:p>
            <a:pPr indent="0" lvl="0" marL="0">
              <a:spcBef>
                <a:spcPts val="1600"/>
              </a:spcBef>
              <a:spcAft>
                <a:spcPts val="0"/>
              </a:spcAft>
              <a:buNone/>
            </a:pPr>
            <a:r>
              <a:rPr lang="en"/>
              <a:t>DIY biologist </a:t>
            </a:r>
            <a:endParaRPr/>
          </a:p>
          <a:p>
            <a:pPr indent="0" lvl="0" marL="0">
              <a:spcBef>
                <a:spcPts val="1600"/>
              </a:spcBef>
              <a:spcAft>
                <a:spcPts val="0"/>
              </a:spcAft>
              <a:buNone/>
            </a:pPr>
            <a:r>
              <a:rPr lang="en"/>
              <a:t>Skateboarder</a:t>
            </a:r>
            <a:endParaRPr/>
          </a:p>
          <a:p>
            <a:pPr indent="0" lvl="0" marL="0">
              <a:spcBef>
                <a:spcPts val="1600"/>
              </a:spcBef>
              <a:spcAft>
                <a:spcPts val="1600"/>
              </a:spcAft>
              <a:buNone/>
            </a:pPr>
            <a:r>
              <a:rPr lang="en"/>
              <a:t>Follow me on twitter @Shuyin_ben and github </a:t>
            </a:r>
            <a:r>
              <a:rPr lang="en" u="sng">
                <a:solidFill>
                  <a:schemeClr val="hlink"/>
                </a:solidFill>
                <a:hlinkClick r:id="rId3"/>
              </a:rPr>
              <a:t>Shuyib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pic>
        <p:nvPicPr>
          <p:cNvPr id="68" name="Shape 68"/>
          <p:cNvPicPr preferRelativeResize="0"/>
          <p:nvPr/>
        </p:nvPicPr>
        <p:blipFill>
          <a:blip r:embed="rId3">
            <a:alphaModFix/>
          </a:blip>
          <a:stretch>
            <a:fillRect/>
          </a:stretch>
        </p:blipFill>
        <p:spPr>
          <a:xfrm>
            <a:off x="152400" y="412300"/>
            <a:ext cx="8839203" cy="4203928"/>
          </a:xfrm>
          <a:prstGeom prst="rect">
            <a:avLst/>
          </a:prstGeom>
          <a:noFill/>
          <a:ln>
            <a:noFill/>
          </a:ln>
        </p:spPr>
      </p:pic>
      <p:sp>
        <p:nvSpPr>
          <p:cNvPr id="69" name="Shape 69"/>
          <p:cNvSpPr txBox="1"/>
          <p:nvPr>
            <p:ph idx="1" type="body"/>
          </p:nvPr>
        </p:nvSpPr>
        <p:spPr>
          <a:xfrm>
            <a:off x="1789075" y="4651025"/>
            <a:ext cx="5998800" cy="451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Check out </a:t>
            </a:r>
            <a:r>
              <a:rPr lang="en" u="sng">
                <a:solidFill>
                  <a:schemeClr val="hlink"/>
                </a:solidFill>
                <a:hlinkClick r:id="rId4"/>
              </a:rPr>
              <a:t>https://www.kaggle.com/competitions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2743200">
              <a:spcBef>
                <a:spcPts val="0"/>
              </a:spcBef>
              <a:spcAft>
                <a:spcPts val="0"/>
              </a:spcAft>
              <a:buNone/>
            </a:pPr>
            <a:r>
              <a:rPr lang="en"/>
              <a:t>Feedback</a:t>
            </a:r>
            <a:endParaRPr/>
          </a:p>
        </p:txBody>
      </p:sp>
      <p:sp>
        <p:nvSpPr>
          <p:cNvPr id="241" name="Shape 2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was presentation? Tell me </a:t>
            </a:r>
            <a:r>
              <a:rPr lang="en" u="sng">
                <a:solidFill>
                  <a:schemeClr val="accent5"/>
                </a:solidFill>
                <a:hlinkClick r:id="rId3"/>
              </a:rPr>
              <a:t>here </a:t>
            </a:r>
            <a:endParaRPr/>
          </a:p>
          <a:p>
            <a:pPr indent="0" lvl="0" marL="0">
              <a:spcBef>
                <a:spcPts val="1600"/>
              </a:spcBef>
              <a:spcAft>
                <a:spcPts val="0"/>
              </a:spcAft>
              <a:buNone/>
            </a:pPr>
            <a:r>
              <a:t/>
            </a:r>
            <a:endParaRPr/>
          </a:p>
          <a:p>
            <a:pPr indent="0" lvl="0" marL="0">
              <a:spcBef>
                <a:spcPts val="1600"/>
              </a:spcBef>
              <a:spcAft>
                <a:spcPts val="1600"/>
              </a:spcAft>
              <a:buNone/>
            </a:pPr>
            <a:r>
              <a:rPr lang="en"/>
              <a:t>Use #NairobiWiMLDS when posting on social media. Others you can tag @_tabbz and @siminyu_kat on twitter.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id="74" name="Shape 74"/>
          <p:cNvPicPr preferRelativeResize="0"/>
          <p:nvPr/>
        </p:nvPicPr>
        <p:blipFill>
          <a:blip r:embed="rId3">
            <a:alphaModFix/>
          </a:blip>
          <a:stretch>
            <a:fillRect/>
          </a:stretch>
        </p:blipFill>
        <p:spPr>
          <a:xfrm>
            <a:off x="789075" y="1004200"/>
            <a:ext cx="7682400" cy="3318800"/>
          </a:xfrm>
          <a:prstGeom prst="rect">
            <a:avLst/>
          </a:prstGeom>
          <a:noFill/>
          <a:ln>
            <a:noFill/>
          </a:ln>
        </p:spPr>
      </p:pic>
      <p:sp>
        <p:nvSpPr>
          <p:cNvPr id="75" name="Shape 75"/>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914400">
              <a:spcBef>
                <a:spcPts val="0"/>
              </a:spcBef>
              <a:spcAft>
                <a:spcPts val="0"/>
              </a:spcAft>
              <a:buNone/>
            </a:pPr>
            <a:r>
              <a:rPr lang="en"/>
              <a:t>You got nothing on me Agent Smith!</a:t>
            </a:r>
            <a:endParaRPr/>
          </a:p>
        </p:txBody>
      </p:sp>
      <p:sp>
        <p:nvSpPr>
          <p:cNvPr id="76" name="Shape 76"/>
          <p:cNvSpPr txBox="1"/>
          <p:nvPr>
            <p:ph idx="1" type="body"/>
          </p:nvPr>
        </p:nvSpPr>
        <p:spPr>
          <a:xfrm>
            <a:off x="600075" y="4426525"/>
            <a:ext cx="7764300" cy="605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Gif credit: </a:t>
            </a:r>
            <a:r>
              <a:rPr lang="en"/>
              <a:t>http://knowyourmeme.com/photos/727306-the-matrix</a:t>
            </a:r>
            <a:endParaRPr/>
          </a:p>
        </p:txBody>
      </p:sp>
      <p:sp>
        <p:nvSpPr>
          <p:cNvPr id="77" name="Shape 77"/>
          <p:cNvSpPr txBox="1"/>
          <p:nvPr/>
        </p:nvSpPr>
        <p:spPr>
          <a:xfrm>
            <a:off x="6613075" y="1089925"/>
            <a:ext cx="1653300" cy="306300"/>
          </a:xfrm>
          <a:prstGeom prst="rect">
            <a:avLst/>
          </a:prstGeom>
          <a:solidFill>
            <a:srgbClr val="FF9900"/>
          </a:solidFill>
          <a:ln>
            <a:noFill/>
          </a:ln>
        </p:spPr>
        <p:txBody>
          <a:bodyPr anchorCtr="0" anchor="t" bIns="91425" lIns="91425" spcFirstLastPara="1" rIns="91425" wrap="square" tIns="91425">
            <a:noAutofit/>
          </a:bodyPr>
          <a:lstStyle/>
          <a:p>
            <a:pPr indent="0" lvl="0" marL="0">
              <a:spcBef>
                <a:spcPts val="0"/>
              </a:spcBef>
              <a:spcAft>
                <a:spcPts val="0"/>
              </a:spcAft>
              <a:buNone/>
            </a:pPr>
            <a:r>
              <a:rPr lang="en"/>
              <a:t>Input variables</a:t>
            </a:r>
            <a:endParaRPr/>
          </a:p>
        </p:txBody>
      </p:sp>
      <p:sp>
        <p:nvSpPr>
          <p:cNvPr id="78" name="Shape 78"/>
          <p:cNvSpPr txBox="1"/>
          <p:nvPr/>
        </p:nvSpPr>
        <p:spPr>
          <a:xfrm>
            <a:off x="789075" y="1249125"/>
            <a:ext cx="1096800" cy="306300"/>
          </a:xfrm>
          <a:prstGeom prst="rect">
            <a:avLst/>
          </a:prstGeom>
          <a:solidFill>
            <a:srgbClr val="00FF00"/>
          </a:solidFill>
          <a:ln>
            <a:noFill/>
          </a:ln>
        </p:spPr>
        <p:txBody>
          <a:bodyPr anchorCtr="0" anchor="t" bIns="91425" lIns="91425" spcFirstLastPara="1" rIns="91425" wrap="square" tIns="91425">
            <a:noAutofit/>
          </a:bodyPr>
          <a:lstStyle/>
          <a:p>
            <a:pPr indent="0" lvl="0" marL="0">
              <a:spcBef>
                <a:spcPts val="0"/>
              </a:spcBef>
              <a:spcAft>
                <a:spcPts val="0"/>
              </a:spcAft>
              <a:buNone/>
            </a:pPr>
            <a:r>
              <a:rPr lang="en"/>
              <a:t>classifier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1371600">
              <a:spcBef>
                <a:spcPts val="0"/>
              </a:spcBef>
              <a:spcAft>
                <a:spcPts val="0"/>
              </a:spcAft>
              <a:buNone/>
            </a:pPr>
            <a:r>
              <a:rPr lang="en"/>
              <a:t>Applications of machine learning </a:t>
            </a:r>
            <a:endParaRPr/>
          </a:p>
        </p:txBody>
      </p:sp>
      <p:sp>
        <p:nvSpPr>
          <p:cNvPr id="84" name="Shape 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Image classification</a:t>
            </a:r>
            <a:endParaRPr/>
          </a:p>
          <a:p>
            <a:pPr indent="0" lvl="0" marL="0" rtl="0">
              <a:spcBef>
                <a:spcPts val="1600"/>
              </a:spcBef>
              <a:spcAft>
                <a:spcPts val="0"/>
              </a:spcAft>
              <a:buNone/>
            </a:pPr>
            <a:r>
              <a:rPr lang="en"/>
              <a:t>       HAZAR!</a:t>
            </a:r>
            <a:endParaRPr/>
          </a:p>
          <a:p>
            <a:pPr indent="0" lvl="0" marL="0" rtl="0">
              <a:spcBef>
                <a:spcPts val="1600"/>
              </a:spcBef>
              <a:spcAft>
                <a:spcPts val="1600"/>
              </a:spcAft>
              <a:buNone/>
            </a:pPr>
            <a:r>
              <a:t/>
            </a:r>
            <a:endParaRPr/>
          </a:p>
        </p:txBody>
      </p:sp>
      <p:pic>
        <p:nvPicPr>
          <p:cNvPr descr="Just demo it. New episodes of Silicon Valley premiere Sunday nights at 10PM.&#10;&#10;Download Jian Yang's Not Hot Dog app now: seefoodtechnologies.com&#10;&#10;Follow Silicon Valley:&#10;http://www.facebook.com/SiliconHBO&#10;http://www.instagram.com/SiliconHBO&#10;http://www.twitter.com/SiliconHBO&#10;#SiliconValleyHBO" id="85" name="Shape 85" title="Silicon Valley: Season 4 Episode 4: Not Hotdog (HBO)">
            <a:hlinkClick r:id="rId3"/>
          </p:cNvPr>
          <p:cNvPicPr preferRelativeResize="0"/>
          <p:nvPr/>
        </p:nvPicPr>
        <p:blipFill>
          <a:blip r:embed="rId4">
            <a:alphaModFix/>
          </a:blip>
          <a:stretch>
            <a:fillRect/>
          </a:stretch>
        </p:blipFill>
        <p:spPr>
          <a:xfrm>
            <a:off x="3020800" y="1146175"/>
            <a:ext cx="4572000" cy="342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914400">
              <a:spcBef>
                <a:spcPts val="0"/>
              </a:spcBef>
              <a:spcAft>
                <a:spcPts val="0"/>
              </a:spcAft>
              <a:buNone/>
            </a:pPr>
            <a:r>
              <a:rPr lang="en"/>
              <a:t>Applications of machine learning</a:t>
            </a:r>
            <a:endParaRPr/>
          </a:p>
        </p:txBody>
      </p:sp>
      <p:sp>
        <p:nvSpPr>
          <p:cNvPr id="91" name="Shape 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Segmenting customers into groups based on </a:t>
            </a:r>
            <a:r>
              <a:rPr lang="en"/>
              <a:t>similar</a:t>
            </a:r>
            <a:r>
              <a:rPr lang="en"/>
              <a:t> preferences.</a:t>
            </a:r>
            <a:endParaRPr/>
          </a:p>
          <a:p>
            <a:pPr indent="0" lvl="0" marL="0">
              <a:spcBef>
                <a:spcPts val="1600"/>
              </a:spcBef>
              <a:spcAft>
                <a:spcPts val="1600"/>
              </a:spcAft>
              <a:buNone/>
            </a:pPr>
            <a:r>
              <a:t/>
            </a:r>
            <a:endParaRPr/>
          </a:p>
        </p:txBody>
      </p:sp>
      <p:pic>
        <p:nvPicPr>
          <p:cNvPr id="92" name="Shape 92"/>
          <p:cNvPicPr preferRelativeResize="0"/>
          <p:nvPr/>
        </p:nvPicPr>
        <p:blipFill>
          <a:blip r:embed="rId3">
            <a:alphaModFix/>
          </a:blip>
          <a:stretch>
            <a:fillRect/>
          </a:stretch>
        </p:blipFill>
        <p:spPr>
          <a:xfrm>
            <a:off x="5655075" y="1626050"/>
            <a:ext cx="2207124" cy="2942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Main points: </a:t>
            </a:r>
            <a:endParaRPr/>
          </a:p>
        </p:txBody>
      </p:sp>
      <p:sp>
        <p:nvSpPr>
          <p:cNvPr id="98" name="Shape 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Review of machine learning: Definitions, other important terms algorithm, model and a hyperparameter</a:t>
            </a:r>
            <a:endParaRPr/>
          </a:p>
          <a:p>
            <a:pPr indent="-342900" lvl="0" marL="457200" rtl="0">
              <a:spcBef>
                <a:spcPts val="0"/>
              </a:spcBef>
              <a:spcAft>
                <a:spcPts val="0"/>
              </a:spcAft>
              <a:buSzPts val="1800"/>
              <a:buChar char="●"/>
            </a:pPr>
            <a:r>
              <a:rPr lang="en"/>
              <a:t>Machine Learning analogy diagrams</a:t>
            </a:r>
            <a:endParaRPr/>
          </a:p>
          <a:p>
            <a:pPr indent="-342900" lvl="0" marL="457200" rtl="0">
              <a:spcBef>
                <a:spcPts val="0"/>
              </a:spcBef>
              <a:spcAft>
                <a:spcPts val="0"/>
              </a:spcAft>
              <a:buSzPts val="1800"/>
              <a:buChar char="●"/>
            </a:pPr>
            <a:r>
              <a:rPr lang="en"/>
              <a:t>The Universal Machine Learning Workflow </a:t>
            </a:r>
            <a:endParaRPr/>
          </a:p>
          <a:p>
            <a:pPr indent="-342900" lvl="0" marL="457200" rtl="0">
              <a:spcBef>
                <a:spcPts val="0"/>
              </a:spcBef>
              <a:spcAft>
                <a:spcPts val="0"/>
              </a:spcAft>
              <a:buSzPts val="1800"/>
              <a:buChar char="●"/>
            </a:pPr>
            <a:r>
              <a:rPr lang="en"/>
              <a:t>An example supervised learning problem R and Python together</a:t>
            </a:r>
            <a:endParaRPr/>
          </a:p>
          <a:p>
            <a:pPr indent="-342900" lvl="0" marL="457200" rtl="0">
              <a:spcBef>
                <a:spcPts val="0"/>
              </a:spcBef>
              <a:spcAft>
                <a:spcPts val="0"/>
              </a:spcAft>
              <a:buSzPts val="1800"/>
              <a:buChar char="●"/>
            </a:pPr>
            <a:r>
              <a:rPr lang="en"/>
              <a:t>Review</a:t>
            </a:r>
            <a:endParaRPr/>
          </a:p>
          <a:p>
            <a:pPr indent="-342900" lvl="0" marL="457200">
              <a:spcBef>
                <a:spcPts val="0"/>
              </a:spcBef>
              <a:spcAft>
                <a:spcPts val="0"/>
              </a:spcAft>
              <a:buSzPts val="1800"/>
              <a:buChar char="●"/>
            </a:pPr>
            <a:r>
              <a:rPr lang="en"/>
              <a:t>Use what you’ve learned in the ‘Don’t overfit competition on Kaggle.’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Definitions</a:t>
            </a:r>
            <a:endParaRPr/>
          </a:p>
        </p:txBody>
      </p:sp>
      <p:sp>
        <p:nvSpPr>
          <p:cNvPr id="104" name="Shape 1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machine learning workflow?</a:t>
            </a:r>
            <a:endParaRPr/>
          </a:p>
          <a:p>
            <a:pPr indent="-342900" lvl="0" marL="457200" rtl="0">
              <a:spcBef>
                <a:spcPts val="1600"/>
              </a:spcBef>
              <a:spcAft>
                <a:spcPts val="0"/>
              </a:spcAft>
              <a:buSzPts val="1800"/>
              <a:buChar char="●"/>
            </a:pPr>
            <a:r>
              <a:rPr lang="en"/>
              <a:t>Stepwise approach to handle a problem you’ll face in this case ML problem.</a:t>
            </a:r>
            <a:endParaRPr/>
          </a:p>
          <a:p>
            <a:pPr indent="-342900" lvl="0" marL="457200">
              <a:spcBef>
                <a:spcPts val="0"/>
              </a:spcBef>
              <a:spcAft>
                <a:spcPts val="0"/>
              </a:spcAft>
              <a:buSzPts val="1800"/>
              <a:buChar char="●"/>
            </a:pPr>
            <a:r>
              <a:rPr lang="en"/>
              <a:t>It’s also called the Universal Machine Learning Workflow.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2286000">
              <a:spcBef>
                <a:spcPts val="0"/>
              </a:spcBef>
              <a:spcAft>
                <a:spcPts val="0"/>
              </a:spcAft>
              <a:buNone/>
            </a:pPr>
            <a:r>
              <a:rPr lang="en"/>
              <a:t>Definitions 		</a:t>
            </a:r>
            <a:endParaRPr/>
          </a:p>
        </p:txBody>
      </p:sp>
      <p:sp>
        <p:nvSpPr>
          <p:cNvPr id="110" name="Shape 110"/>
          <p:cNvSpPr txBox="1"/>
          <p:nvPr>
            <p:ph idx="1" type="body"/>
          </p:nvPr>
        </p:nvSpPr>
        <p:spPr>
          <a:xfrm>
            <a:off x="311700" y="112592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a:t>
            </a:r>
            <a:r>
              <a:rPr b="1" lang="en"/>
              <a:t>machine learning</a:t>
            </a:r>
            <a:r>
              <a:rPr lang="en"/>
              <a:t>? </a:t>
            </a:r>
            <a:endParaRPr/>
          </a:p>
          <a:p>
            <a:pPr indent="0" lvl="0" marL="0" rtl="0" algn="r">
              <a:spcBef>
                <a:spcPts val="1600"/>
              </a:spcBef>
              <a:spcAft>
                <a:spcPts val="0"/>
              </a:spcAft>
              <a:buNone/>
            </a:pPr>
            <a:r>
              <a:rPr lang="en"/>
              <a:t>I</a:t>
            </a:r>
            <a:r>
              <a:rPr lang="en"/>
              <a:t>t is giving the computers the </a:t>
            </a:r>
            <a:r>
              <a:rPr b="1" lang="en"/>
              <a:t>ability to learn</a:t>
            </a:r>
            <a:r>
              <a:rPr lang="en"/>
              <a:t> to make decisions from data</a:t>
            </a:r>
            <a:endParaRPr/>
          </a:p>
          <a:p>
            <a:pPr indent="0" lvl="0" marL="0" rtl="0" algn="r">
              <a:spcBef>
                <a:spcPts val="1600"/>
              </a:spcBef>
              <a:spcAft>
                <a:spcPts val="0"/>
              </a:spcAft>
              <a:buNone/>
            </a:pPr>
            <a:r>
              <a:rPr b="1" lang="en"/>
              <a:t>Without being explicitly programmed</a:t>
            </a:r>
            <a:r>
              <a:rPr lang="en"/>
              <a:t>!</a:t>
            </a:r>
            <a:endParaRPr/>
          </a:p>
          <a:p>
            <a:pPr indent="0" lvl="0" marL="0" algn="r">
              <a:spcBef>
                <a:spcPts val="1600"/>
              </a:spcBef>
              <a:spcAft>
                <a:spcPts val="1600"/>
              </a:spcAft>
              <a:buNone/>
            </a:pPr>
            <a:r>
              <a:t/>
            </a:r>
            <a:endParaRPr/>
          </a:p>
        </p:txBody>
      </p:sp>
      <p:pic>
        <p:nvPicPr>
          <p:cNvPr id="111" name="Shape 111"/>
          <p:cNvPicPr preferRelativeResize="0"/>
          <p:nvPr/>
        </p:nvPicPr>
        <p:blipFill>
          <a:blip r:embed="rId3">
            <a:alphaModFix/>
          </a:blip>
          <a:stretch>
            <a:fillRect/>
          </a:stretch>
        </p:blipFill>
        <p:spPr>
          <a:xfrm>
            <a:off x="2677213" y="2550800"/>
            <a:ext cx="3895775" cy="1954025"/>
          </a:xfrm>
          <a:prstGeom prst="rect">
            <a:avLst/>
          </a:prstGeom>
          <a:noFill/>
          <a:ln>
            <a:noFill/>
          </a:ln>
        </p:spPr>
      </p:pic>
      <p:sp>
        <p:nvSpPr>
          <p:cNvPr id="112" name="Shape 112"/>
          <p:cNvSpPr txBox="1"/>
          <p:nvPr/>
        </p:nvSpPr>
        <p:spPr>
          <a:xfrm>
            <a:off x="53100" y="4698825"/>
            <a:ext cx="9006000" cy="358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CCCCCC"/>
                </a:solidFill>
              </a:rPr>
              <a:t>Image Credit: Francois Chollet (2017). Deep Learning with Python . Manning Publications Co. USA  </a:t>
            </a:r>
            <a:endParaRPr>
              <a:solidFill>
                <a:srgbClr val="CCCCC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