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60" r:id="rId4"/>
    <p:sldId id="258" r:id="rId5"/>
    <p:sldId id="259" r:id="rId6"/>
    <p:sldId id="261" r:id="rId7"/>
    <p:sldId id="263" r:id="rId8"/>
    <p:sldId id="262"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Montserrat"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30" autoAdjust="0"/>
  </p:normalViewPr>
  <p:slideViewPr>
    <p:cSldViewPr snapToGrid="0">
      <p:cViewPr varScale="1">
        <p:scale>
          <a:sx n="115" d="100"/>
          <a:sy n="115" d="100"/>
        </p:scale>
        <p:origin x="-96" y="-102"/>
      </p:cViewPr>
      <p:guideLst>
        <p:guide orient="horz" pos="1620"/>
        <p:guide pos="2880"/>
      </p:guideLst>
    </p:cSldViewPr>
  </p:slideViewPr>
  <p:outlineViewPr>
    <p:cViewPr>
      <p:scale>
        <a:sx n="33" d="100"/>
        <a:sy n="33" d="100"/>
      </p:scale>
      <p:origin x="0" y="2369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96770867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193829" y="1611085"/>
            <a:ext cx="8512500" cy="2557053"/>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5200"/>
              <a:buNone/>
            </a:pPr>
            <a:r>
              <a:rPr lang="en-GB" sz="4200" b="1" dirty="0" smtClean="0">
                <a:solidFill>
                  <a:srgbClr val="CC0000"/>
                </a:solidFill>
                <a:latin typeface="Montserrat"/>
                <a:ea typeface="Montserrat"/>
                <a:cs typeface="Montserrat"/>
                <a:sym typeface="Montserrat"/>
              </a:rPr>
              <a:t>Capstone </a:t>
            </a:r>
            <a:r>
              <a:rPr lang="en-GB" sz="4200" b="1" dirty="0">
                <a:solidFill>
                  <a:srgbClr val="CC0000"/>
                </a:solidFill>
                <a:latin typeface="Montserrat"/>
                <a:ea typeface="Montserrat"/>
                <a:cs typeface="Montserrat"/>
                <a:sym typeface="Montserrat"/>
              </a:rPr>
              <a:t>Project</a:t>
            </a:r>
            <a:endParaRPr sz="4200" b="1" dirty="0">
              <a:solidFill>
                <a:srgbClr val="CC0000"/>
              </a:solidFill>
              <a:latin typeface="Montserrat"/>
              <a:ea typeface="Montserrat"/>
              <a:cs typeface="Montserrat"/>
              <a:sym typeface="Montserrat"/>
            </a:endParaRPr>
          </a:p>
          <a:p>
            <a:pPr lvl="0"/>
            <a:r>
              <a:rPr lang="en-US" sz="3600" b="1" dirty="0">
                <a:solidFill>
                  <a:schemeClr val="lt1"/>
                </a:solidFill>
                <a:latin typeface="Montserrat"/>
                <a:ea typeface="Montserrat"/>
                <a:cs typeface="Montserrat"/>
                <a:sym typeface="Montserrat"/>
              </a:rPr>
              <a:t> Play Store App Review Analysis</a:t>
            </a: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US" sz="1600" b="1" dirty="0" smtClean="0">
                <a:solidFill>
                  <a:schemeClr val="lt1"/>
                </a:solidFill>
                <a:latin typeface="Montserrat"/>
                <a:ea typeface="Montserrat"/>
                <a:cs typeface="Montserrat"/>
                <a:sym typeface="Montserrat"/>
              </a:rPr>
              <a:t>By</a:t>
            </a:r>
            <a:br>
              <a:rPr lang="en-US" sz="1600" b="1" dirty="0" smtClean="0">
                <a:solidFill>
                  <a:schemeClr val="lt1"/>
                </a:solidFill>
                <a:latin typeface="Montserrat"/>
                <a:ea typeface="Montserrat"/>
                <a:cs typeface="Montserrat"/>
                <a:sym typeface="Montserrat"/>
              </a:rPr>
            </a:br>
            <a:r>
              <a:rPr lang="en-US" sz="1600" b="1" dirty="0" err="1" smtClean="0">
                <a:solidFill>
                  <a:schemeClr val="lt1"/>
                </a:solidFill>
                <a:latin typeface="Montserrat"/>
                <a:ea typeface="Montserrat"/>
                <a:cs typeface="Montserrat"/>
                <a:sym typeface="Montserrat"/>
              </a:rPr>
              <a:t>Afridi</a:t>
            </a:r>
            <a:r>
              <a:rPr lang="en-US" sz="1600" b="1" dirty="0" smtClean="0">
                <a:solidFill>
                  <a:schemeClr val="lt1"/>
                </a:solidFill>
                <a:latin typeface="Montserrat"/>
                <a:ea typeface="Montserrat"/>
                <a:cs typeface="Montserrat"/>
                <a:sym typeface="Montserrat"/>
              </a:rPr>
              <a:t> </a:t>
            </a:r>
            <a:r>
              <a:rPr lang="en-US" sz="1600" b="1" dirty="0" err="1" smtClean="0">
                <a:solidFill>
                  <a:schemeClr val="lt1"/>
                </a:solidFill>
                <a:latin typeface="Montserrat"/>
                <a:ea typeface="Montserrat"/>
                <a:cs typeface="Montserrat"/>
                <a:sym typeface="Montserrat"/>
              </a:rPr>
              <a:t>Pathan</a:t>
            </a: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CORRELATION Play store</a:t>
            </a:r>
            <a:r>
              <a:rPr lang="en-US" dirty="0"/>
              <a:t/>
            </a:r>
            <a:br>
              <a:rPr lang="en-US" dirty="0"/>
            </a:br>
            <a:endParaRPr lang="en-US" dirty="0"/>
          </a:p>
        </p:txBody>
      </p:sp>
      <p:sp>
        <p:nvSpPr>
          <p:cNvPr id="3" name="Text Placeholder 2"/>
          <p:cNvSpPr>
            <a:spLocks noGrp="1"/>
          </p:cNvSpPr>
          <p:nvPr>
            <p:ph type="body" idx="1"/>
          </p:nvPr>
        </p:nvSpPr>
        <p:spPr/>
        <p:txBody>
          <a:bodyPr/>
          <a:lstStyle/>
          <a:p>
            <a:pPr marL="114300" indent="0">
              <a:buNone/>
            </a:pPr>
            <a:r>
              <a:rPr lang="en-US" sz="1600" dirty="0">
                <a:solidFill>
                  <a:srgbClr val="000000"/>
                </a:solidFill>
              </a:rPr>
              <a:t>Their are install and Size highly </a:t>
            </a:r>
            <a:r>
              <a:rPr lang="en-US" sz="1600" dirty="0" err="1">
                <a:solidFill>
                  <a:srgbClr val="000000"/>
                </a:solidFill>
              </a:rPr>
              <a:t>pos</a:t>
            </a:r>
            <a:r>
              <a:rPr lang="en-US" sz="1600" dirty="0">
                <a:solidFill>
                  <a:srgbClr val="000000"/>
                </a:solidFill>
              </a:rPr>
              <a:t> correlated </a:t>
            </a:r>
            <a:endParaRPr lang="en-US" sz="1600" dirty="0" smtClean="0">
              <a:solidFill>
                <a:srgbClr val="000000"/>
              </a:solidFill>
            </a:endParaRPr>
          </a:p>
          <a:p>
            <a:pPr marL="114300" indent="0">
              <a:buNone/>
            </a:pPr>
            <a:r>
              <a:rPr lang="en-US" sz="1600" dirty="0" smtClean="0">
                <a:solidFill>
                  <a:srgbClr val="000000"/>
                </a:solidFill>
              </a:rPr>
              <a:t>data</a:t>
            </a:r>
            <a:endParaRPr lang="en-US" sz="1600" dirty="0">
              <a:solidFill>
                <a:srgbClr val="000000"/>
              </a:solidFill>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063" y="1030929"/>
            <a:ext cx="3981991" cy="3726006"/>
          </a:xfrm>
          <a:prstGeom prst="rect">
            <a:avLst/>
          </a:prstGeom>
        </p:spPr>
      </p:pic>
    </p:spTree>
    <p:extLst>
      <p:ext uri="{BB962C8B-B14F-4D97-AF65-F5344CB8AC3E}">
        <p14:creationId xmlns:p14="http://schemas.microsoft.com/office/powerpoint/2010/main" val="29421432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946" y="157349"/>
            <a:ext cx="8520600" cy="572700"/>
          </a:xfrm>
        </p:spPr>
        <p:txBody>
          <a:bodyPr/>
          <a:lstStyle/>
          <a:p>
            <a:r>
              <a:rPr lang="en-US" dirty="0"/>
              <a:t>What is the distribution of type of reviews in the dataset</a:t>
            </a:r>
            <a:br>
              <a:rPr lang="en-US" dirty="0"/>
            </a:br>
            <a:endParaRPr lang="en-US" dirty="0"/>
          </a:p>
        </p:txBody>
      </p:sp>
      <p:sp>
        <p:nvSpPr>
          <p:cNvPr id="3" name="Text Placeholder 2"/>
          <p:cNvSpPr>
            <a:spLocks noGrp="1"/>
          </p:cNvSpPr>
          <p:nvPr>
            <p:ph type="body" idx="1"/>
          </p:nvPr>
        </p:nvSpPr>
        <p:spPr>
          <a:xfrm>
            <a:off x="311700" y="1049733"/>
            <a:ext cx="4093755" cy="3470896"/>
          </a:xfrm>
        </p:spPr>
        <p:txBody>
          <a:bodyPr/>
          <a:lstStyle/>
          <a:p>
            <a:r>
              <a:rPr lang="en-US" sz="1600" dirty="0">
                <a:solidFill>
                  <a:srgbClr val="000000"/>
                </a:solidFill>
              </a:rPr>
              <a:t>Majority of the genres have high positive sentiments, when compared to neutral and negative ones.</a:t>
            </a:r>
            <a:endParaRPr lang="en-US" sz="1600" dirty="0">
              <a:solidFill>
                <a:srgbClr val="000000"/>
              </a:solidFill>
            </a:endParaRP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455" y="873303"/>
            <a:ext cx="4441090" cy="3565135"/>
          </a:xfrm>
          <a:prstGeom prst="rect">
            <a:avLst/>
          </a:prstGeom>
        </p:spPr>
      </p:pic>
    </p:spTree>
    <p:extLst>
      <p:ext uri="{BB962C8B-B14F-4D97-AF65-F5344CB8AC3E}">
        <p14:creationId xmlns:p14="http://schemas.microsoft.com/office/powerpoint/2010/main" val="35994352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152" y="126526"/>
            <a:ext cx="8520600" cy="572700"/>
          </a:xfrm>
        </p:spPr>
        <p:txBody>
          <a:bodyPr/>
          <a:lstStyle/>
          <a:p>
            <a:r>
              <a:rPr lang="en-US" b="1" dirty="0"/>
              <a:t>Histogram of subjectivity</a:t>
            </a:r>
            <a:r>
              <a:rPr lang="en-US" dirty="0"/>
              <a:t/>
            </a:r>
            <a:br>
              <a:rPr lang="en-US" dirty="0"/>
            </a:br>
            <a:endParaRPr lang="en-US" dirty="0"/>
          </a:p>
        </p:txBody>
      </p:sp>
      <p:sp>
        <p:nvSpPr>
          <p:cNvPr id="3" name="Text Placeholder 2"/>
          <p:cNvSpPr>
            <a:spLocks noGrp="1"/>
          </p:cNvSpPr>
          <p:nvPr>
            <p:ph type="body" idx="1"/>
          </p:nvPr>
        </p:nvSpPr>
        <p:spPr>
          <a:xfrm>
            <a:off x="184935" y="4006921"/>
            <a:ext cx="8835775" cy="1037689"/>
          </a:xfrm>
        </p:spPr>
        <p:txBody>
          <a:bodyPr/>
          <a:lstStyle/>
          <a:p>
            <a:r>
              <a:rPr lang="en-US" sz="1600" dirty="0">
                <a:solidFill>
                  <a:srgbClr val="000000"/>
                </a:solidFill>
              </a:rPr>
              <a:t>It can be seen that maximum number of sentiment subjectivity lies between 0.4 to 0.7. From this we can conclude that maximum number of users give reviews to the applications, according to their experience.</a:t>
            </a:r>
            <a:endParaRPr lang="en-US" sz="1600" dirty="0">
              <a:solidFill>
                <a:srgbClr val="000000"/>
              </a:solidFill>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719" y="719191"/>
            <a:ext cx="6093465" cy="3164765"/>
          </a:xfrm>
          <a:prstGeom prst="rect">
            <a:avLst/>
          </a:prstGeom>
        </p:spPr>
      </p:pic>
    </p:spTree>
    <p:extLst>
      <p:ext uri="{BB962C8B-B14F-4D97-AF65-F5344CB8AC3E}">
        <p14:creationId xmlns:p14="http://schemas.microsoft.com/office/powerpoint/2010/main" val="32152411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Percentage of Review </a:t>
            </a:r>
            <a:r>
              <a:rPr lang="en-US" dirty="0" err="1"/>
              <a:t>Sentimets</a:t>
            </a:r>
            <a:r>
              <a:rPr lang="en-US" dirty="0"/>
              <a:t/>
            </a:r>
            <a:br>
              <a:rPr lang="en-US" dirty="0"/>
            </a:br>
            <a:endParaRPr lang="en-US" dirty="0"/>
          </a:p>
        </p:txBody>
      </p:sp>
      <p:sp>
        <p:nvSpPr>
          <p:cNvPr id="3" name="Text Placeholder 2"/>
          <p:cNvSpPr>
            <a:spLocks noGrp="1"/>
          </p:cNvSpPr>
          <p:nvPr>
            <p:ph type="body" idx="1"/>
          </p:nvPr>
        </p:nvSpPr>
        <p:spPr>
          <a:xfrm>
            <a:off x="311700" y="1152475"/>
            <a:ext cx="4255975" cy="3416400"/>
          </a:xfrm>
        </p:spPr>
        <p:txBody>
          <a:bodyPr/>
          <a:lstStyle/>
          <a:p>
            <a:r>
              <a:rPr lang="en-US" sz="1600" dirty="0">
                <a:solidFill>
                  <a:srgbClr val="000000"/>
                </a:solidFill>
              </a:rPr>
              <a:t>Positive reviews are </a:t>
            </a:r>
            <a:r>
              <a:rPr lang="en-US" sz="1600" b="1" dirty="0">
                <a:solidFill>
                  <a:srgbClr val="000000"/>
                </a:solidFill>
              </a:rPr>
              <a:t>64.30%</a:t>
            </a:r>
            <a:endParaRPr lang="en-US" sz="1600" dirty="0">
              <a:solidFill>
                <a:srgbClr val="000000"/>
              </a:solidFill>
            </a:endParaRPr>
          </a:p>
          <a:p>
            <a:r>
              <a:rPr lang="en-US" sz="1600" dirty="0">
                <a:solidFill>
                  <a:srgbClr val="000000"/>
                </a:solidFill>
              </a:rPr>
              <a:t>Negative reviews are </a:t>
            </a:r>
            <a:r>
              <a:rPr lang="en-US" sz="1600" b="1" dirty="0">
                <a:solidFill>
                  <a:srgbClr val="000000"/>
                </a:solidFill>
              </a:rPr>
              <a:t>22.80%</a:t>
            </a:r>
            <a:endParaRPr lang="en-US" sz="1600" dirty="0">
              <a:solidFill>
                <a:srgbClr val="000000"/>
              </a:solidFill>
            </a:endParaRPr>
          </a:p>
          <a:p>
            <a:r>
              <a:rPr lang="en-US" sz="1600" dirty="0">
                <a:solidFill>
                  <a:srgbClr val="000000"/>
                </a:solidFill>
              </a:rPr>
              <a:t>Neutral reviews are </a:t>
            </a:r>
            <a:r>
              <a:rPr lang="en-US" sz="1600" b="1" dirty="0">
                <a:solidFill>
                  <a:srgbClr val="000000"/>
                </a:solidFill>
              </a:rPr>
              <a:t>12.90%</a:t>
            </a:r>
            <a:endParaRPr lang="en-US" sz="1600" dirty="0">
              <a:solidFill>
                <a:srgbClr val="000000"/>
              </a:solidFill>
            </a:endParaRPr>
          </a:p>
          <a:p>
            <a:pPr marL="114300" indent="0">
              <a:buNone/>
            </a:pP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7675" y="1203813"/>
            <a:ext cx="4206456" cy="3327089"/>
          </a:xfrm>
          <a:prstGeom prst="rect">
            <a:avLst/>
          </a:prstGeom>
        </p:spPr>
      </p:pic>
    </p:spTree>
    <p:extLst>
      <p:ext uri="{BB962C8B-B14F-4D97-AF65-F5344CB8AC3E}">
        <p14:creationId xmlns:p14="http://schemas.microsoft.com/office/powerpoint/2010/main" val="761049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Correlation merged data frame</a:t>
            </a:r>
            <a:r>
              <a:rPr lang="en-US" dirty="0"/>
              <a:t/>
            </a:r>
            <a:br>
              <a:rPr lang="en-US" dirty="0"/>
            </a:br>
            <a:endParaRPr lang="en-US" dirty="0"/>
          </a:p>
        </p:txBody>
      </p:sp>
      <p:sp>
        <p:nvSpPr>
          <p:cNvPr id="3" name="Text Placeholder 2"/>
          <p:cNvSpPr>
            <a:spLocks noGrp="1"/>
          </p:cNvSpPr>
          <p:nvPr>
            <p:ph type="body" idx="1"/>
          </p:nvPr>
        </p:nvSpPr>
        <p:spPr>
          <a:xfrm>
            <a:off x="311700" y="1152475"/>
            <a:ext cx="4292153" cy="3416400"/>
          </a:xfrm>
        </p:spPr>
        <p:txBody>
          <a:bodyPr/>
          <a:lstStyle/>
          <a:p>
            <a:pPr marL="114300" indent="0">
              <a:buNone/>
            </a:pPr>
            <a:r>
              <a:rPr lang="en-US" sz="1600" dirty="0">
                <a:solidFill>
                  <a:srgbClr val="000000"/>
                </a:solidFill>
              </a:rPr>
              <a:t>We can determine from above that each column are Positively Correlated.</a:t>
            </a:r>
            <a:endParaRPr lang="en-US" sz="1600" dirty="0">
              <a:solidFill>
                <a:srgbClr val="000000"/>
              </a:solidFill>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3853" y="928964"/>
            <a:ext cx="4447680" cy="4214536"/>
          </a:xfrm>
          <a:prstGeom prst="rect">
            <a:avLst/>
          </a:prstGeom>
        </p:spPr>
      </p:pic>
    </p:spTree>
    <p:extLst>
      <p:ext uri="{BB962C8B-B14F-4D97-AF65-F5344CB8AC3E}">
        <p14:creationId xmlns:p14="http://schemas.microsoft.com/office/powerpoint/2010/main" val="725929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Text Placeholder 2"/>
          <p:cNvSpPr>
            <a:spLocks noGrp="1"/>
          </p:cNvSpPr>
          <p:nvPr>
            <p:ph type="body" idx="1"/>
          </p:nvPr>
        </p:nvSpPr>
        <p:spPr/>
        <p:txBody>
          <a:bodyPr/>
          <a:lstStyle/>
          <a:p>
            <a:pPr>
              <a:buClr>
                <a:srgbClr val="000000"/>
              </a:buClr>
            </a:pPr>
            <a:r>
              <a:rPr lang="en-US" sz="1200" b="1" dirty="0">
                <a:solidFill>
                  <a:srgbClr val="000000"/>
                </a:solidFill>
              </a:rPr>
              <a:t>M</a:t>
            </a:r>
            <a:r>
              <a:rPr lang="en-US" sz="1200" b="1" dirty="0" smtClean="0">
                <a:solidFill>
                  <a:srgbClr val="000000"/>
                </a:solidFill>
              </a:rPr>
              <a:t>aximum </a:t>
            </a:r>
            <a:r>
              <a:rPr lang="en-US" sz="1200" b="1" dirty="0">
                <a:solidFill>
                  <a:srgbClr val="000000"/>
                </a:solidFill>
              </a:rPr>
              <a:t>number of sentiment subjectivity lies between 0.4 to 0.7. From this we can conclude that maximum number of users give reviews to the applications, according to their experience.</a:t>
            </a:r>
          </a:p>
          <a:p>
            <a:pPr>
              <a:buClr>
                <a:srgbClr val="000000"/>
              </a:buClr>
            </a:pPr>
            <a:r>
              <a:rPr lang="en-US" sz="1200" b="1" dirty="0">
                <a:solidFill>
                  <a:srgbClr val="000000"/>
                </a:solidFill>
              </a:rPr>
              <a:t>install and rating highly </a:t>
            </a:r>
            <a:r>
              <a:rPr lang="en-US" sz="1200" b="1" dirty="0" smtClean="0">
                <a:solidFill>
                  <a:srgbClr val="000000"/>
                </a:solidFill>
              </a:rPr>
              <a:t>positive </a:t>
            </a:r>
            <a:r>
              <a:rPr lang="en-US" sz="1200" b="1" dirty="0">
                <a:solidFill>
                  <a:srgbClr val="000000"/>
                </a:solidFill>
              </a:rPr>
              <a:t>correlated </a:t>
            </a:r>
            <a:r>
              <a:rPr lang="en-US" sz="1200" b="1" dirty="0" smtClean="0">
                <a:solidFill>
                  <a:srgbClr val="000000"/>
                </a:solidFill>
              </a:rPr>
              <a:t>data</a:t>
            </a:r>
            <a:endParaRPr lang="en-US" sz="1200" b="1" dirty="0">
              <a:solidFill>
                <a:srgbClr val="000000"/>
              </a:solidFill>
            </a:endParaRPr>
          </a:p>
          <a:p>
            <a:pPr>
              <a:buClr>
                <a:srgbClr val="000000"/>
              </a:buClr>
            </a:pPr>
            <a:r>
              <a:rPr lang="en-US" sz="1200" b="1" dirty="0">
                <a:solidFill>
                  <a:srgbClr val="000000"/>
                </a:solidFill>
              </a:rPr>
              <a:t>Most of the rating is in between 4.0 to 4.5</a:t>
            </a:r>
          </a:p>
          <a:p>
            <a:pPr>
              <a:buClr>
                <a:srgbClr val="000000"/>
              </a:buClr>
            </a:pPr>
            <a:r>
              <a:rPr lang="en-US" sz="1200" b="1" dirty="0" smtClean="0">
                <a:solidFill>
                  <a:srgbClr val="000000"/>
                </a:solidFill>
              </a:rPr>
              <a:t>In merge tow data frame We can determine from above that each column are Positively Correlated.</a:t>
            </a:r>
          </a:p>
          <a:p>
            <a:pPr>
              <a:buClr>
                <a:srgbClr val="000000"/>
              </a:buClr>
            </a:pPr>
            <a:r>
              <a:rPr lang="en-US" sz="1200" b="1" dirty="0" smtClean="0">
                <a:solidFill>
                  <a:srgbClr val="000000"/>
                </a:solidFill>
              </a:rPr>
              <a:t>Majority </a:t>
            </a:r>
            <a:r>
              <a:rPr lang="en-US" sz="1200" b="1" dirty="0">
                <a:solidFill>
                  <a:srgbClr val="000000"/>
                </a:solidFill>
              </a:rPr>
              <a:t>of the </a:t>
            </a:r>
            <a:r>
              <a:rPr lang="en-US" sz="1200" b="1" dirty="0" smtClean="0">
                <a:solidFill>
                  <a:srgbClr val="000000"/>
                </a:solidFill>
              </a:rPr>
              <a:t>genres </a:t>
            </a:r>
            <a:r>
              <a:rPr lang="en-US" sz="1200" b="1" dirty="0">
                <a:solidFill>
                  <a:srgbClr val="000000"/>
                </a:solidFill>
              </a:rPr>
              <a:t>have high positive sentiments, when compared to neutral and negative ones</a:t>
            </a:r>
            <a:r>
              <a:rPr lang="en-US" sz="1200" b="1" dirty="0" smtClean="0">
                <a:solidFill>
                  <a:srgbClr val="000000"/>
                </a:solidFill>
              </a:rPr>
              <a:t>.</a:t>
            </a:r>
          </a:p>
          <a:p>
            <a:pPr>
              <a:buClr>
                <a:srgbClr val="000000"/>
              </a:buClr>
            </a:pPr>
            <a:r>
              <a:rPr lang="en-US" sz="1200" b="1" dirty="0" smtClean="0">
                <a:solidFill>
                  <a:srgbClr val="000000"/>
                </a:solidFill>
              </a:rPr>
              <a:t>Size of </a:t>
            </a:r>
            <a:r>
              <a:rPr lang="en-US" sz="1200" b="1" dirty="0">
                <a:solidFill>
                  <a:srgbClr val="000000"/>
                </a:solidFill>
              </a:rPr>
              <a:t>maximum number of applications present in the dataset </a:t>
            </a:r>
            <a:endParaRPr lang="en-US" sz="1200" b="1" dirty="0" smtClean="0">
              <a:solidFill>
                <a:srgbClr val="000000"/>
              </a:solidFill>
            </a:endParaRPr>
          </a:p>
          <a:p>
            <a:pPr>
              <a:buClr>
                <a:srgbClr val="000000"/>
              </a:buClr>
            </a:pPr>
            <a:r>
              <a:rPr lang="en-US" sz="1200" b="1" dirty="0">
                <a:solidFill>
                  <a:srgbClr val="000000"/>
                </a:solidFill>
              </a:rPr>
              <a:t>S</a:t>
            </a:r>
            <a:r>
              <a:rPr lang="en-US" sz="1200" b="1" dirty="0" smtClean="0">
                <a:solidFill>
                  <a:srgbClr val="000000"/>
                </a:solidFill>
              </a:rPr>
              <a:t>ize is </a:t>
            </a:r>
            <a:r>
              <a:rPr lang="en-US" sz="1200" b="1" dirty="0">
                <a:solidFill>
                  <a:srgbClr val="000000"/>
                </a:solidFill>
              </a:rPr>
              <a:t>impact the number of installations</a:t>
            </a:r>
            <a:endParaRPr lang="en-US" sz="1200" b="1" dirty="0">
              <a:solidFill>
                <a:srgbClr val="000000"/>
              </a:solidFill>
            </a:endParaRPr>
          </a:p>
        </p:txBody>
      </p:sp>
    </p:spTree>
    <p:extLst>
      <p:ext uri="{BB962C8B-B14F-4D97-AF65-F5344CB8AC3E}">
        <p14:creationId xmlns:p14="http://schemas.microsoft.com/office/powerpoint/2010/main" val="2406689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1"/>
            <a:ext cx="8512500" cy="85774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3600" b="1" dirty="0" smtClean="0">
                <a:solidFill>
                  <a:srgbClr val="FF0000"/>
                </a:solidFill>
                <a:latin typeface="Montserrat"/>
                <a:ea typeface="Montserrat"/>
                <a:cs typeface="Montserrat"/>
                <a:sym typeface="Montserrat"/>
              </a:rPr>
              <a:t>Points For Discussion</a:t>
            </a:r>
            <a:endParaRPr sz="3600" b="1" dirty="0">
              <a:solidFill>
                <a:srgbClr val="FF0000"/>
              </a:solidFill>
              <a:latin typeface="Montserrat"/>
              <a:ea typeface="Montserrat"/>
              <a:cs typeface="Montserrat"/>
              <a:sym typeface="Montserrat"/>
            </a:endParaRPr>
          </a:p>
          <a:p>
            <a:pPr marL="0" lvl="0" indent="0" rtl="0">
              <a:spcBef>
                <a:spcPts val="0"/>
              </a:spcBef>
              <a:spcAft>
                <a:spcPts val="0"/>
              </a:spcAft>
              <a:buSzPts val="5200"/>
              <a:buNone/>
            </a:pPr>
            <a:endParaRPr sz="1600" b="1" dirty="0">
              <a:solidFill>
                <a:srgbClr val="FF0000"/>
              </a:solidFill>
              <a:latin typeface="Montserrat"/>
              <a:ea typeface="Montserrat"/>
              <a:cs typeface="Montserrat"/>
              <a:sym typeface="Montserrat"/>
            </a:endParaRPr>
          </a:p>
          <a:p>
            <a:pPr marL="0" lvl="0" indent="0" rtl="0">
              <a:spcBef>
                <a:spcPts val="0"/>
              </a:spcBef>
              <a:spcAft>
                <a:spcPts val="0"/>
              </a:spcAft>
              <a:buSzPts val="5200"/>
              <a:buNone/>
            </a:pPr>
            <a:endParaRPr sz="1600" b="1" dirty="0">
              <a:solidFill>
                <a:srgbClr val="FF0000"/>
              </a:solidFill>
              <a:latin typeface="Montserrat"/>
              <a:ea typeface="Montserrat"/>
              <a:cs typeface="Montserrat"/>
              <a:sym typeface="Montserrat"/>
            </a:endParaRPr>
          </a:p>
        </p:txBody>
      </p:sp>
      <p:sp>
        <p:nvSpPr>
          <p:cNvPr id="3" name="TextBox 2"/>
          <p:cNvSpPr txBox="1"/>
          <p:nvPr/>
        </p:nvSpPr>
        <p:spPr>
          <a:xfrm>
            <a:off x="322218" y="1036320"/>
            <a:ext cx="5721532" cy="2169825"/>
          </a:xfrm>
          <a:prstGeom prst="rect">
            <a:avLst/>
          </a:prstGeom>
          <a:noFill/>
        </p:spPr>
        <p:txBody>
          <a:bodyPr wrap="square" rtlCol="0">
            <a:spAutoFit/>
          </a:bodyPr>
          <a:lstStyle/>
          <a:p>
            <a:pPr marL="285750" indent="-285750">
              <a:buFont typeface="Arial" pitchFamily="34" charset="0"/>
              <a:buChar char="•"/>
            </a:pPr>
            <a:r>
              <a:rPr lang="en-US" sz="1100" dirty="0" smtClean="0"/>
              <a:t>Objective of project</a:t>
            </a:r>
          </a:p>
          <a:p>
            <a:pPr marL="285750" indent="-285750">
              <a:buFont typeface="Arial" pitchFamily="34" charset="0"/>
              <a:buChar char="•"/>
            </a:pPr>
            <a:r>
              <a:rPr lang="en-US" sz="1100" dirty="0" smtClean="0"/>
              <a:t>Data summery</a:t>
            </a:r>
          </a:p>
          <a:p>
            <a:pPr marL="285750" indent="-285750">
              <a:buFont typeface="Arial" pitchFamily="34" charset="0"/>
              <a:buChar char="•"/>
            </a:pPr>
            <a:r>
              <a:rPr lang="en-US" sz="1100" dirty="0" smtClean="0"/>
              <a:t>TOP 20 Apps according to Genres</a:t>
            </a:r>
          </a:p>
          <a:p>
            <a:pPr marL="285750" indent="-285750">
              <a:buFont typeface="Arial" pitchFamily="34" charset="0"/>
              <a:buChar char="•"/>
            </a:pPr>
            <a:r>
              <a:rPr lang="en-US" sz="1100" dirty="0"/>
              <a:t>TOP 20 Genres according to </a:t>
            </a:r>
            <a:r>
              <a:rPr lang="en-US" sz="1100" dirty="0" smtClean="0"/>
              <a:t>Installs</a:t>
            </a:r>
          </a:p>
          <a:p>
            <a:pPr marL="285750" indent="-285750">
              <a:buFont typeface="Arial" pitchFamily="34" charset="0"/>
              <a:buChar char="•"/>
            </a:pPr>
            <a:r>
              <a:rPr lang="en-US" sz="1100" dirty="0" smtClean="0"/>
              <a:t>Average rating</a:t>
            </a:r>
          </a:p>
          <a:p>
            <a:pPr marL="285750" indent="-285750">
              <a:buFont typeface="Arial" pitchFamily="34" charset="0"/>
              <a:buChar char="•"/>
            </a:pPr>
            <a:r>
              <a:rPr lang="en-US" sz="1100" dirty="0"/>
              <a:t>Size is impacting no of </a:t>
            </a:r>
            <a:r>
              <a:rPr lang="en-US" sz="1100" dirty="0" smtClean="0"/>
              <a:t>Installs</a:t>
            </a:r>
          </a:p>
          <a:p>
            <a:pPr marL="285750" indent="-285750">
              <a:buFont typeface="Arial" pitchFamily="34" charset="0"/>
              <a:buChar char="•"/>
            </a:pPr>
            <a:r>
              <a:rPr lang="en-US" sz="1100" dirty="0"/>
              <a:t>Histogram of </a:t>
            </a:r>
            <a:r>
              <a:rPr lang="en-US" sz="1100" dirty="0" smtClean="0"/>
              <a:t>size</a:t>
            </a:r>
          </a:p>
          <a:p>
            <a:pPr marL="285750" indent="-285750">
              <a:buFont typeface="Arial" pitchFamily="34" charset="0"/>
              <a:buChar char="•"/>
            </a:pPr>
            <a:r>
              <a:rPr lang="en-US" sz="1100" dirty="0"/>
              <a:t>CORRELATION </a:t>
            </a:r>
            <a:r>
              <a:rPr lang="en-US" sz="1100" dirty="0" smtClean="0"/>
              <a:t> Play </a:t>
            </a:r>
            <a:r>
              <a:rPr lang="en-US" sz="1100" dirty="0"/>
              <a:t>store</a:t>
            </a:r>
            <a:br>
              <a:rPr lang="en-US" sz="1100" dirty="0"/>
            </a:br>
            <a:r>
              <a:rPr lang="en-US" sz="1100" dirty="0"/>
              <a:t/>
            </a:r>
            <a:br>
              <a:rPr lang="en-US" sz="1100" dirty="0"/>
            </a:br>
            <a:r>
              <a:rPr lang="en-US" sz="1100" dirty="0"/>
              <a:t/>
            </a:r>
            <a:br>
              <a:rPr lang="en-US" sz="1100" dirty="0"/>
            </a:br>
            <a:endParaRPr lang="en-US" sz="1100" dirty="0" smtClean="0"/>
          </a:p>
          <a:p>
            <a:pPr marL="285750" indent="-285750">
              <a:buFont typeface="Arial" pitchFamily="34" charset="0"/>
              <a:buChar char="•"/>
            </a:pPr>
            <a:endParaRPr lang="en-US" sz="1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 of project</a:t>
            </a:r>
            <a:endParaRPr lang="en-US" dirty="0"/>
          </a:p>
        </p:txBody>
      </p:sp>
      <p:sp>
        <p:nvSpPr>
          <p:cNvPr id="3" name="Text Placeholder 2"/>
          <p:cNvSpPr>
            <a:spLocks noGrp="1"/>
          </p:cNvSpPr>
          <p:nvPr>
            <p:ph type="body" idx="1"/>
          </p:nvPr>
        </p:nvSpPr>
        <p:spPr/>
        <p:txBody>
          <a:bodyPr/>
          <a:lstStyle/>
          <a:p>
            <a:r>
              <a:rPr lang="en-US" sz="1600" dirty="0">
                <a:solidFill>
                  <a:srgbClr val="000000"/>
                </a:solidFill>
              </a:rPr>
              <a:t>The objective of this project to deliver insight and better understand user and developer through the many data operation and understand better customer demands to </a:t>
            </a:r>
            <a:r>
              <a:rPr lang="en-US" sz="1600" dirty="0" err="1">
                <a:solidFill>
                  <a:srgbClr val="000000"/>
                </a:solidFill>
              </a:rPr>
              <a:t>populrize</a:t>
            </a:r>
            <a:r>
              <a:rPr lang="en-US" sz="1600" dirty="0">
                <a:solidFill>
                  <a:srgbClr val="000000"/>
                </a:solidFill>
              </a:rPr>
              <a:t> the </a:t>
            </a:r>
            <a:r>
              <a:rPr lang="en-US" sz="1600" dirty="0" smtClean="0">
                <a:solidFill>
                  <a:srgbClr val="000000"/>
                </a:solidFill>
              </a:rPr>
              <a:t>Applications</a:t>
            </a:r>
            <a:endParaRPr lang="en-US" sz="1600" dirty="0">
              <a:solidFill>
                <a:srgbClr val="000000"/>
              </a:solidFill>
            </a:endParaRPr>
          </a:p>
          <a:p>
            <a:r>
              <a:rPr lang="en-US" sz="1600" dirty="0">
                <a:solidFill>
                  <a:srgbClr val="000000"/>
                </a:solidFill>
              </a:rPr>
              <a:t/>
            </a:r>
            <a:br>
              <a:rPr lang="en-US" sz="1600" dirty="0">
                <a:solidFill>
                  <a:srgbClr val="000000"/>
                </a:solidFill>
              </a:rPr>
            </a:br>
            <a:endParaRPr lang="en-US" sz="1600" dirty="0">
              <a:solidFill>
                <a:srgbClr val="000000"/>
              </a:solidFill>
            </a:endParaRPr>
          </a:p>
        </p:txBody>
      </p:sp>
    </p:spTree>
    <p:extLst>
      <p:ext uri="{BB962C8B-B14F-4D97-AF65-F5344CB8AC3E}">
        <p14:creationId xmlns:p14="http://schemas.microsoft.com/office/powerpoint/2010/main" val="42653290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summery</a:t>
            </a:r>
            <a:endParaRPr lang="en-US" dirty="0"/>
          </a:p>
        </p:txBody>
      </p:sp>
      <p:sp>
        <p:nvSpPr>
          <p:cNvPr id="3" name="Text Placeholder 2"/>
          <p:cNvSpPr>
            <a:spLocks noGrp="1"/>
          </p:cNvSpPr>
          <p:nvPr>
            <p:ph type="body" idx="1"/>
          </p:nvPr>
        </p:nvSpPr>
        <p:spPr/>
        <p:txBody>
          <a:bodyPr/>
          <a:lstStyle/>
          <a:p>
            <a:pPr marL="114300" indent="0">
              <a:buNone/>
            </a:pPr>
            <a:r>
              <a:rPr lang="en-US" sz="1600" b="1" dirty="0" smtClean="0">
                <a:solidFill>
                  <a:srgbClr val="000000"/>
                </a:solidFill>
              </a:rPr>
              <a:t>Problem Statement : </a:t>
            </a:r>
            <a:r>
              <a:rPr lang="en-US" sz="1100" dirty="0" smtClean="0">
                <a:solidFill>
                  <a:srgbClr val="000000"/>
                </a:solidFill>
              </a:rPr>
              <a:t>The Google </a:t>
            </a:r>
            <a:r>
              <a:rPr lang="en-US" sz="1100" dirty="0">
                <a:solidFill>
                  <a:srgbClr val="000000"/>
                </a:solidFill>
              </a:rPr>
              <a:t>P</a:t>
            </a:r>
            <a:r>
              <a:rPr lang="en-US" sz="1100" dirty="0" smtClean="0">
                <a:solidFill>
                  <a:srgbClr val="000000"/>
                </a:solidFill>
              </a:rPr>
              <a:t>lay Store is the largest app market in the world.it generates more than double the downloads of the Apple App Store but markets only half of the money as the Apple Stores. Explore and analyze the data to discover the key factor responsible for app engagement and success</a:t>
            </a:r>
            <a:r>
              <a:rPr lang="en-US" sz="1200" dirty="0" smtClean="0">
                <a:solidFill>
                  <a:srgbClr val="000000"/>
                </a:solidFill>
              </a:rPr>
              <a:t>.</a:t>
            </a:r>
          </a:p>
          <a:p>
            <a:pPr marL="114300" indent="0">
              <a:buNone/>
            </a:pPr>
            <a:endParaRPr lang="en-US" sz="1400" dirty="0">
              <a:solidFill>
                <a:srgbClr val="000000"/>
              </a:solidFill>
            </a:endParaRPr>
          </a:p>
          <a:p>
            <a:pPr marL="114300" indent="0">
              <a:buNone/>
            </a:pPr>
            <a:r>
              <a:rPr lang="en-US" sz="1400" dirty="0" smtClean="0">
                <a:solidFill>
                  <a:srgbClr val="000000"/>
                </a:solidFill>
              </a:rPr>
              <a:t>There are tow data frame</a:t>
            </a:r>
          </a:p>
          <a:p>
            <a:pPr marL="114300" indent="0">
              <a:buNone/>
            </a:pPr>
            <a:r>
              <a:rPr lang="en-US" sz="1200" dirty="0" smtClean="0">
                <a:solidFill>
                  <a:srgbClr val="000000"/>
                </a:solidFill>
              </a:rPr>
              <a:t>Play _Store  - </a:t>
            </a:r>
            <a:r>
              <a:rPr lang="en-US" sz="1100" dirty="0" smtClean="0">
                <a:solidFill>
                  <a:srgbClr val="000000"/>
                </a:solidFill>
              </a:rPr>
              <a:t>This data frame is having a shape (10841,13). it  </a:t>
            </a:r>
            <a:r>
              <a:rPr lang="en-US" sz="1100" dirty="0" err="1" smtClean="0">
                <a:solidFill>
                  <a:srgbClr val="000000"/>
                </a:solidFill>
              </a:rPr>
              <a:t>holdsthe</a:t>
            </a:r>
            <a:r>
              <a:rPr lang="en-US" sz="1100" dirty="0" smtClean="0">
                <a:solidFill>
                  <a:srgbClr val="000000"/>
                </a:solidFill>
              </a:rPr>
              <a:t> 13 features(Column) which include  App, Category, Rating, Reviews, Size, Installs, Type, Price, Content Rating, Genres, Last Updated, Current </a:t>
            </a:r>
            <a:r>
              <a:rPr lang="en-US" sz="1100" dirty="0" err="1">
                <a:solidFill>
                  <a:srgbClr val="000000"/>
                </a:solidFill>
              </a:rPr>
              <a:t>v</a:t>
            </a:r>
            <a:r>
              <a:rPr lang="en-US" sz="1100" dirty="0" err="1" smtClean="0">
                <a:solidFill>
                  <a:srgbClr val="000000"/>
                </a:solidFill>
              </a:rPr>
              <a:t>er</a:t>
            </a:r>
            <a:r>
              <a:rPr lang="en-US" sz="1100" dirty="0" smtClean="0">
                <a:solidFill>
                  <a:srgbClr val="000000"/>
                </a:solidFill>
              </a:rPr>
              <a:t>, Android </a:t>
            </a:r>
            <a:r>
              <a:rPr lang="en-US" sz="1100" dirty="0" err="1" smtClean="0">
                <a:solidFill>
                  <a:srgbClr val="000000"/>
                </a:solidFill>
              </a:rPr>
              <a:t>ver</a:t>
            </a:r>
            <a:r>
              <a:rPr lang="en-US" sz="1100" dirty="0" smtClean="0">
                <a:solidFill>
                  <a:srgbClr val="000000"/>
                </a:solidFill>
              </a:rPr>
              <a:t> and implemented in order to take better business discussion.</a:t>
            </a:r>
          </a:p>
          <a:p>
            <a:pPr marL="114300" indent="0">
              <a:buNone/>
            </a:pPr>
            <a:endParaRPr lang="en-US" sz="1200" dirty="0">
              <a:solidFill>
                <a:srgbClr val="000000"/>
              </a:solidFill>
            </a:endParaRPr>
          </a:p>
          <a:p>
            <a:pPr marL="114300" indent="0">
              <a:buNone/>
            </a:pPr>
            <a:r>
              <a:rPr lang="en-US" sz="1200" dirty="0" smtClean="0">
                <a:solidFill>
                  <a:srgbClr val="000000"/>
                </a:solidFill>
              </a:rPr>
              <a:t>User review - </a:t>
            </a:r>
            <a:r>
              <a:rPr lang="en-US" sz="1100" dirty="0">
                <a:solidFill>
                  <a:srgbClr val="000000"/>
                </a:solidFill>
              </a:rPr>
              <a:t>This data frame is having a shape </a:t>
            </a:r>
            <a:r>
              <a:rPr lang="en-US" sz="1100" dirty="0" smtClean="0">
                <a:solidFill>
                  <a:srgbClr val="000000"/>
                </a:solidFill>
              </a:rPr>
              <a:t>(64295,13). it  holds the </a:t>
            </a:r>
            <a:r>
              <a:rPr lang="en-US" sz="1100" dirty="0">
                <a:solidFill>
                  <a:srgbClr val="000000"/>
                </a:solidFill>
              </a:rPr>
              <a:t>5</a:t>
            </a:r>
            <a:r>
              <a:rPr lang="en-US" sz="1100" dirty="0" smtClean="0">
                <a:solidFill>
                  <a:srgbClr val="000000"/>
                </a:solidFill>
              </a:rPr>
              <a:t> </a:t>
            </a:r>
            <a:r>
              <a:rPr lang="en-US" sz="1100" dirty="0">
                <a:solidFill>
                  <a:srgbClr val="000000"/>
                </a:solidFill>
              </a:rPr>
              <a:t>features(Column) which include  </a:t>
            </a:r>
            <a:r>
              <a:rPr lang="en-US" sz="1100" dirty="0" smtClean="0">
                <a:solidFill>
                  <a:srgbClr val="000000"/>
                </a:solidFill>
              </a:rPr>
              <a:t>App, </a:t>
            </a:r>
            <a:r>
              <a:rPr lang="en-US" sz="1100" dirty="0" err="1" smtClean="0">
                <a:solidFill>
                  <a:srgbClr val="000000"/>
                </a:solidFill>
              </a:rPr>
              <a:t>Translated_Review</a:t>
            </a:r>
            <a:r>
              <a:rPr lang="en-US" sz="1100" dirty="0" smtClean="0">
                <a:solidFill>
                  <a:srgbClr val="000000"/>
                </a:solidFill>
              </a:rPr>
              <a:t>, Sentiment, </a:t>
            </a:r>
            <a:r>
              <a:rPr lang="en-US" sz="1100" dirty="0" err="1" smtClean="0">
                <a:solidFill>
                  <a:srgbClr val="000000"/>
                </a:solidFill>
              </a:rPr>
              <a:t>Sentiment_Polarity</a:t>
            </a:r>
            <a:r>
              <a:rPr lang="en-US" sz="1100" dirty="0" smtClean="0">
                <a:solidFill>
                  <a:srgbClr val="000000"/>
                </a:solidFill>
              </a:rPr>
              <a:t>, </a:t>
            </a:r>
            <a:r>
              <a:rPr lang="en-US" sz="1100" dirty="0" err="1" smtClean="0">
                <a:solidFill>
                  <a:srgbClr val="000000"/>
                </a:solidFill>
              </a:rPr>
              <a:t>Sentiment_Subjectivity</a:t>
            </a:r>
            <a:endParaRPr lang="en-US" sz="1100" dirty="0" smtClean="0">
              <a:solidFill>
                <a:srgbClr val="000000"/>
              </a:solidFill>
            </a:endParaRPr>
          </a:p>
          <a:p>
            <a:pPr marL="114300" indent="0">
              <a:buNone/>
            </a:pPr>
            <a:endParaRPr lang="en-US" sz="1400" dirty="0" smtClean="0">
              <a:solidFill>
                <a:srgbClr val="000000"/>
              </a:solidFill>
            </a:endParaRPr>
          </a:p>
          <a:p>
            <a:pPr marL="114300" indent="0">
              <a:buNone/>
            </a:pPr>
            <a:r>
              <a:rPr lang="en-US" sz="1400" dirty="0" smtClean="0">
                <a:solidFill>
                  <a:srgbClr val="000000"/>
                </a:solidFill>
              </a:rPr>
              <a:t>Merge data </a:t>
            </a:r>
            <a:r>
              <a:rPr lang="en-US" sz="1200" dirty="0" smtClean="0">
                <a:solidFill>
                  <a:srgbClr val="000000"/>
                </a:solidFill>
              </a:rPr>
              <a:t>– </a:t>
            </a:r>
            <a:r>
              <a:rPr lang="en-US" sz="1100" dirty="0" smtClean="0">
                <a:solidFill>
                  <a:srgbClr val="000000"/>
                </a:solidFill>
              </a:rPr>
              <a:t>As the name suggest, this data frame is the result of merging above tow </a:t>
            </a:r>
            <a:r>
              <a:rPr lang="en-US" sz="1100" dirty="0" err="1" smtClean="0">
                <a:solidFill>
                  <a:srgbClr val="000000"/>
                </a:solidFill>
              </a:rPr>
              <a:t>dataframe</a:t>
            </a:r>
            <a:r>
              <a:rPr lang="en-US" sz="1100" dirty="0" smtClean="0">
                <a:solidFill>
                  <a:srgbClr val="000000"/>
                </a:solidFill>
              </a:rPr>
              <a:t> based on feature app. As app is the only feature is common between </a:t>
            </a:r>
            <a:r>
              <a:rPr lang="en-US" sz="1100" dirty="0" err="1" smtClean="0">
                <a:solidFill>
                  <a:srgbClr val="000000"/>
                </a:solidFill>
              </a:rPr>
              <a:t>thes</a:t>
            </a:r>
            <a:r>
              <a:rPr lang="en-US" sz="1100" dirty="0" smtClean="0">
                <a:solidFill>
                  <a:srgbClr val="000000"/>
                </a:solidFill>
              </a:rPr>
              <a:t> tow data frame. merge data encapsulate all the feature from play store data and user review data frame</a:t>
            </a:r>
            <a:r>
              <a:rPr lang="en-US" sz="1200" dirty="0" smtClean="0">
                <a:solidFill>
                  <a:srgbClr val="000000"/>
                </a:solidFill>
              </a:rPr>
              <a:t>. </a:t>
            </a:r>
          </a:p>
        </p:txBody>
      </p:sp>
    </p:spTree>
    <p:extLst>
      <p:ext uri="{BB962C8B-B14F-4D97-AF65-F5344CB8AC3E}">
        <p14:creationId xmlns:p14="http://schemas.microsoft.com/office/powerpoint/2010/main" val="20904581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TOP 20 Apps according to Genres</a:t>
            </a:r>
            <a:r>
              <a:rPr lang="en-US" dirty="0"/>
              <a:t/>
            </a:r>
            <a:br>
              <a:rPr lang="en-US" dirty="0"/>
            </a:br>
            <a:endParaRPr lang="en-US" dirty="0"/>
          </a:p>
        </p:txBody>
      </p:sp>
      <p:sp>
        <p:nvSpPr>
          <p:cNvPr id="3" name="Text Placeholder 2"/>
          <p:cNvSpPr>
            <a:spLocks noGrp="1"/>
          </p:cNvSpPr>
          <p:nvPr>
            <p:ph type="body" idx="1"/>
          </p:nvPr>
        </p:nvSpPr>
        <p:spPr>
          <a:xfrm>
            <a:off x="296500" y="1091514"/>
            <a:ext cx="8638494" cy="3811411"/>
          </a:xfrm>
        </p:spPr>
        <p:txBody>
          <a:bodyPr/>
          <a:lstStyle/>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7754" y="1156862"/>
            <a:ext cx="5532858" cy="3441264"/>
          </a:xfrm>
          <a:prstGeom prst="rect">
            <a:avLst/>
          </a:prstGeom>
        </p:spPr>
      </p:pic>
    </p:spTree>
    <p:extLst>
      <p:ext uri="{BB962C8B-B14F-4D97-AF65-F5344CB8AC3E}">
        <p14:creationId xmlns:p14="http://schemas.microsoft.com/office/powerpoint/2010/main" val="38280223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20 Genres according to Installs</a:t>
            </a:r>
            <a:br>
              <a:rPr lang="en-US" dirty="0"/>
            </a:br>
            <a:endParaRPr lang="en-US" dirty="0"/>
          </a:p>
        </p:txBody>
      </p:sp>
      <p:sp>
        <p:nvSpPr>
          <p:cNvPr id="3" name="Text Placeholder 2"/>
          <p:cNvSpPr>
            <a:spLocks noGrp="1"/>
          </p:cNvSpPr>
          <p:nvPr>
            <p:ph type="body" idx="1"/>
          </p:nvPr>
        </p:nvSpPr>
        <p:spPr/>
        <p:txBody>
          <a:bodyPr/>
          <a:lstStyle/>
          <a:p>
            <a:pPr marL="114300" indent="0">
              <a:buNone/>
            </a:pPr>
            <a:r>
              <a:rPr lang="en-US" sz="1600" dirty="0" err="1" smtClean="0">
                <a:solidFill>
                  <a:srgbClr val="000000"/>
                </a:solidFill>
              </a:rPr>
              <a:t>Maxinum</a:t>
            </a:r>
            <a:r>
              <a:rPr lang="en-US" sz="1600" dirty="0" smtClean="0">
                <a:solidFill>
                  <a:srgbClr val="000000"/>
                </a:solidFill>
              </a:rPr>
              <a:t> </a:t>
            </a:r>
            <a:r>
              <a:rPr lang="en-US" sz="1600" dirty="0">
                <a:solidFill>
                  <a:srgbClr val="000000"/>
                </a:solidFill>
              </a:rPr>
              <a:t>number of apps present </a:t>
            </a:r>
            <a:r>
              <a:rPr lang="en-US" sz="1600" dirty="0" smtClean="0">
                <a:solidFill>
                  <a:srgbClr val="000000"/>
                </a:solidFill>
              </a:rPr>
              <a:t>in </a:t>
            </a:r>
            <a:r>
              <a:rPr lang="en-US" sz="1600" dirty="0" err="1" smtClean="0">
                <a:solidFill>
                  <a:srgbClr val="000000"/>
                </a:solidFill>
              </a:rPr>
              <a:t>google</a:t>
            </a:r>
            <a:endParaRPr lang="en-US" sz="1600" dirty="0" smtClean="0">
              <a:solidFill>
                <a:srgbClr val="000000"/>
              </a:solidFill>
            </a:endParaRPr>
          </a:p>
          <a:p>
            <a:pPr marL="114300" indent="0">
              <a:buNone/>
            </a:pPr>
            <a:r>
              <a:rPr lang="en-US" sz="1600" dirty="0" smtClean="0">
                <a:solidFill>
                  <a:srgbClr val="000000"/>
                </a:solidFill>
              </a:rPr>
              <a:t>play </a:t>
            </a:r>
            <a:r>
              <a:rPr lang="en-US" sz="1600" dirty="0">
                <a:solidFill>
                  <a:srgbClr val="000000"/>
                </a:solidFill>
              </a:rPr>
              <a:t>store comes under </a:t>
            </a:r>
            <a:r>
              <a:rPr lang="en-US" sz="1600" dirty="0" err="1" smtClean="0">
                <a:solidFill>
                  <a:srgbClr val="000000"/>
                </a:solidFill>
              </a:rPr>
              <a:t>Tools,Entertainment</a:t>
            </a:r>
            <a:endParaRPr lang="en-US" sz="1600" dirty="0" smtClean="0">
              <a:solidFill>
                <a:srgbClr val="000000"/>
              </a:solidFill>
            </a:endParaRPr>
          </a:p>
          <a:p>
            <a:pPr marL="114300" indent="0">
              <a:buNone/>
            </a:pPr>
            <a:r>
              <a:rPr lang="en-US" sz="1600" dirty="0" smtClean="0">
                <a:solidFill>
                  <a:srgbClr val="000000"/>
                </a:solidFill>
              </a:rPr>
              <a:t>and </a:t>
            </a:r>
            <a:r>
              <a:rPr lang="en-US" sz="1600" dirty="0">
                <a:solidFill>
                  <a:srgbClr val="000000"/>
                </a:solidFill>
              </a:rPr>
              <a:t>Education </a:t>
            </a:r>
            <a:r>
              <a:rPr lang="en-US" sz="1600" dirty="0" smtClean="0">
                <a:solidFill>
                  <a:srgbClr val="000000"/>
                </a:solidFill>
              </a:rPr>
              <a:t>Genres but </a:t>
            </a:r>
            <a:r>
              <a:rPr lang="en-US" sz="1600" dirty="0">
                <a:solidFill>
                  <a:srgbClr val="000000"/>
                </a:solidFill>
              </a:rPr>
              <a:t>as per the </a:t>
            </a:r>
            <a:r>
              <a:rPr lang="en-US" sz="1600" dirty="0" smtClean="0">
                <a:solidFill>
                  <a:srgbClr val="000000"/>
                </a:solidFill>
              </a:rPr>
              <a:t>installation</a:t>
            </a:r>
          </a:p>
          <a:p>
            <a:pPr marL="114300" indent="0">
              <a:buNone/>
            </a:pPr>
            <a:r>
              <a:rPr lang="en-US" sz="1600" dirty="0" smtClean="0">
                <a:solidFill>
                  <a:srgbClr val="000000"/>
                </a:solidFill>
              </a:rPr>
              <a:t>and requirement </a:t>
            </a:r>
            <a:r>
              <a:rPr lang="en-US" sz="1600" dirty="0">
                <a:solidFill>
                  <a:srgbClr val="000000"/>
                </a:solidFill>
              </a:rPr>
              <a:t>in the market plot, </a:t>
            </a:r>
            <a:r>
              <a:rPr lang="en-US" sz="1600" dirty="0" smtClean="0">
                <a:solidFill>
                  <a:srgbClr val="000000"/>
                </a:solidFill>
              </a:rPr>
              <a:t>scenario </a:t>
            </a:r>
          </a:p>
          <a:p>
            <a:pPr marL="114300" indent="0">
              <a:buNone/>
            </a:pPr>
            <a:r>
              <a:rPr lang="en-US" sz="1600" dirty="0" smtClean="0">
                <a:solidFill>
                  <a:srgbClr val="000000"/>
                </a:solidFill>
              </a:rPr>
              <a:t>is </a:t>
            </a:r>
            <a:r>
              <a:rPr lang="en-US" sz="1600" dirty="0">
                <a:solidFill>
                  <a:srgbClr val="000000"/>
                </a:solidFill>
              </a:rPr>
              <a:t>not the </a:t>
            </a:r>
            <a:r>
              <a:rPr lang="en-US" sz="1600" dirty="0" err="1" smtClean="0">
                <a:solidFill>
                  <a:srgbClr val="000000"/>
                </a:solidFill>
              </a:rPr>
              <a:t>same.Maximum</a:t>
            </a:r>
            <a:r>
              <a:rPr lang="en-US" sz="1600" dirty="0" smtClean="0">
                <a:solidFill>
                  <a:srgbClr val="000000"/>
                </a:solidFill>
              </a:rPr>
              <a:t> installed </a:t>
            </a:r>
            <a:r>
              <a:rPr lang="en-US" sz="1600" dirty="0">
                <a:solidFill>
                  <a:srgbClr val="000000"/>
                </a:solidFill>
              </a:rPr>
              <a:t>apps </a:t>
            </a:r>
            <a:r>
              <a:rPr lang="en-US" sz="1600" dirty="0" smtClean="0">
                <a:solidFill>
                  <a:srgbClr val="000000"/>
                </a:solidFill>
              </a:rPr>
              <a:t>comes</a:t>
            </a:r>
          </a:p>
          <a:p>
            <a:pPr marL="114300" indent="0">
              <a:buNone/>
            </a:pPr>
            <a:r>
              <a:rPr lang="en-US" sz="1600" dirty="0" smtClean="0">
                <a:solidFill>
                  <a:srgbClr val="000000"/>
                </a:solidFill>
              </a:rPr>
              <a:t>under Communication</a:t>
            </a:r>
            <a:r>
              <a:rPr lang="en-US" sz="1600" dirty="0">
                <a:solidFill>
                  <a:srgbClr val="000000"/>
                </a:solidFill>
              </a:rPr>
              <a:t>, Tools and </a:t>
            </a:r>
            <a:r>
              <a:rPr lang="en-US" sz="1600" dirty="0" smtClean="0">
                <a:solidFill>
                  <a:srgbClr val="000000"/>
                </a:solidFill>
              </a:rPr>
              <a:t>Productivity </a:t>
            </a:r>
          </a:p>
          <a:p>
            <a:pPr marL="114300" indent="0">
              <a:buNone/>
            </a:pPr>
            <a:r>
              <a:rPr lang="en-US" sz="1600" dirty="0" smtClean="0">
                <a:solidFill>
                  <a:srgbClr val="000000"/>
                </a:solidFill>
              </a:rPr>
              <a:t>Genres</a:t>
            </a:r>
            <a:r>
              <a:rPr lang="en-US" sz="1600" dirty="0">
                <a:solidFill>
                  <a:srgbClr val="000000"/>
                </a:solidFill>
              </a:rPr>
              <a:t>.</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9052" y="1125298"/>
            <a:ext cx="3733290" cy="3183802"/>
          </a:xfrm>
          <a:prstGeom prst="rect">
            <a:avLst/>
          </a:prstGeom>
        </p:spPr>
      </p:pic>
    </p:spTree>
    <p:extLst>
      <p:ext uri="{BB962C8B-B14F-4D97-AF65-F5344CB8AC3E}">
        <p14:creationId xmlns:p14="http://schemas.microsoft.com/office/powerpoint/2010/main" val="4402904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Average rating</a:t>
            </a:r>
            <a:endParaRPr lang="en-US" dirty="0"/>
          </a:p>
        </p:txBody>
      </p:sp>
      <p:sp>
        <p:nvSpPr>
          <p:cNvPr id="3" name="Text Placeholder 2"/>
          <p:cNvSpPr>
            <a:spLocks noGrp="1"/>
          </p:cNvSpPr>
          <p:nvPr>
            <p:ph type="body" idx="1"/>
          </p:nvPr>
        </p:nvSpPr>
        <p:spPr/>
        <p:txBody>
          <a:bodyPr/>
          <a:lstStyle/>
          <a:p>
            <a:pPr marL="114300" indent="0">
              <a:buNone/>
            </a:pPr>
            <a:r>
              <a:rPr lang="en-US" sz="1600" dirty="0">
                <a:solidFill>
                  <a:srgbClr val="000000"/>
                </a:solidFill>
              </a:rPr>
              <a:t>Most of the rating is in between 4.0 </a:t>
            </a:r>
            <a:r>
              <a:rPr lang="en-US" sz="1600" dirty="0" smtClean="0">
                <a:solidFill>
                  <a:srgbClr val="000000"/>
                </a:solidFill>
              </a:rPr>
              <a:t>to</a:t>
            </a:r>
          </a:p>
          <a:p>
            <a:pPr marL="114300" indent="0">
              <a:buNone/>
            </a:pPr>
            <a:r>
              <a:rPr lang="en-US" sz="1600" dirty="0" smtClean="0">
                <a:solidFill>
                  <a:srgbClr val="000000"/>
                </a:solidFill>
              </a:rPr>
              <a:t> </a:t>
            </a:r>
            <a:r>
              <a:rPr lang="en-US" sz="1600" dirty="0">
                <a:solidFill>
                  <a:srgbClr val="000000"/>
                </a:solidFill>
              </a:rPr>
              <a:t>4.5 There are very few applications </a:t>
            </a:r>
            <a:endParaRPr lang="en-US" sz="1600" dirty="0" smtClean="0">
              <a:solidFill>
                <a:srgbClr val="000000"/>
              </a:solidFill>
            </a:endParaRPr>
          </a:p>
          <a:p>
            <a:pPr marL="114300" indent="0">
              <a:buNone/>
            </a:pPr>
            <a:r>
              <a:rPr lang="en-US" sz="1600" dirty="0" smtClean="0">
                <a:solidFill>
                  <a:srgbClr val="000000"/>
                </a:solidFill>
              </a:rPr>
              <a:t>which </a:t>
            </a:r>
            <a:r>
              <a:rPr lang="en-US" sz="1600" dirty="0">
                <a:solidFill>
                  <a:srgbClr val="000000"/>
                </a:solidFill>
              </a:rPr>
              <a:t>got rating </a:t>
            </a:r>
            <a:r>
              <a:rPr lang="en-US" sz="1600" dirty="0" smtClean="0">
                <a:solidFill>
                  <a:srgbClr val="000000"/>
                </a:solidFill>
              </a:rPr>
              <a:t>5.0</a:t>
            </a:r>
            <a:endParaRPr lang="en-US" sz="1600" dirty="0">
              <a:solidFill>
                <a:srgbClr val="000000"/>
              </a:solidFill>
            </a:endParaRPr>
          </a:p>
          <a:p>
            <a:r>
              <a:rPr lang="en-US" dirty="0"/>
              <a:t/>
            </a:r>
            <a:br>
              <a:rPr lang="en-US" dirty="0"/>
            </a:b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2732" y="1323185"/>
            <a:ext cx="4685212" cy="2979687"/>
          </a:xfrm>
          <a:prstGeom prst="rect">
            <a:avLst/>
          </a:prstGeom>
        </p:spPr>
      </p:pic>
    </p:spTree>
    <p:extLst>
      <p:ext uri="{BB962C8B-B14F-4D97-AF65-F5344CB8AC3E}">
        <p14:creationId xmlns:p14="http://schemas.microsoft.com/office/powerpoint/2010/main" val="27841910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Size is impacting no of Installs</a:t>
            </a:r>
            <a:r>
              <a:rPr lang="en-US" dirty="0"/>
              <a:t/>
            </a:r>
            <a:br>
              <a:rPr lang="en-US" dirty="0"/>
            </a:br>
            <a:endParaRPr lang="en-US" dirty="0"/>
          </a:p>
        </p:txBody>
      </p:sp>
      <p:sp>
        <p:nvSpPr>
          <p:cNvPr id="3" name="Text Placeholder 2"/>
          <p:cNvSpPr>
            <a:spLocks noGrp="1"/>
          </p:cNvSpPr>
          <p:nvPr>
            <p:ph type="body"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sz="1600" dirty="0" smtClean="0">
              <a:solidFill>
                <a:srgbClr val="000000"/>
              </a:solidFill>
            </a:endParaRPr>
          </a:p>
          <a:p>
            <a:r>
              <a:rPr lang="en-US" sz="1600" dirty="0" smtClean="0">
                <a:solidFill>
                  <a:srgbClr val="000000"/>
                </a:solidFill>
              </a:rPr>
              <a:t>it </a:t>
            </a:r>
            <a:r>
              <a:rPr lang="en-US" sz="1600" dirty="0">
                <a:solidFill>
                  <a:srgbClr val="000000"/>
                </a:solidFill>
              </a:rPr>
              <a:t>is clear from the above mentioned plot that size may impact the number of installations. Bulky applications are less installed by the user.</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039" y="1211751"/>
            <a:ext cx="5064767" cy="2590767"/>
          </a:xfrm>
          <a:prstGeom prst="rect">
            <a:avLst/>
          </a:prstGeom>
        </p:spPr>
      </p:pic>
    </p:spTree>
    <p:extLst>
      <p:ext uri="{BB962C8B-B14F-4D97-AF65-F5344CB8AC3E}">
        <p14:creationId xmlns:p14="http://schemas.microsoft.com/office/powerpoint/2010/main" val="2930497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Histogram of size</a:t>
            </a:r>
            <a:r>
              <a:rPr lang="en-US" dirty="0"/>
              <a:t/>
            </a:r>
            <a:br>
              <a:rPr lang="en-US" dirty="0"/>
            </a:br>
            <a:endParaRPr lang="en-US" dirty="0"/>
          </a:p>
        </p:txBody>
      </p:sp>
      <p:sp>
        <p:nvSpPr>
          <p:cNvPr id="3" name="Text Placeholder 2"/>
          <p:cNvSpPr>
            <a:spLocks noGrp="1"/>
          </p:cNvSpPr>
          <p:nvPr>
            <p:ph type="body" idx="1"/>
          </p:nvPr>
        </p:nvSpPr>
        <p:spPr>
          <a:xfrm>
            <a:off x="294283" y="1082807"/>
            <a:ext cx="8520600" cy="3416400"/>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sz="1600" dirty="0" smtClean="0">
              <a:solidFill>
                <a:srgbClr val="000000"/>
              </a:solidFill>
            </a:endParaRPr>
          </a:p>
          <a:p>
            <a:endParaRPr lang="en-US" sz="1600" dirty="0" smtClean="0">
              <a:solidFill>
                <a:srgbClr val="000000"/>
              </a:solidFill>
            </a:endParaRPr>
          </a:p>
          <a:p>
            <a:endParaRPr lang="en-US" sz="1600" dirty="0" smtClean="0">
              <a:solidFill>
                <a:srgbClr val="000000"/>
              </a:solidFill>
            </a:endParaRPr>
          </a:p>
          <a:p>
            <a:r>
              <a:rPr lang="en-US" sz="1600" dirty="0" smtClean="0">
                <a:solidFill>
                  <a:srgbClr val="000000"/>
                </a:solidFill>
              </a:rPr>
              <a:t>it </a:t>
            </a:r>
            <a:r>
              <a:rPr lang="en-US" sz="1600" dirty="0">
                <a:solidFill>
                  <a:srgbClr val="000000"/>
                </a:solidFill>
              </a:rPr>
              <a:t>can be concluded that maximum number of applications present in the dataset are of small size.</a:t>
            </a:r>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5074" y="852755"/>
            <a:ext cx="4694902" cy="2856216"/>
          </a:xfrm>
          <a:prstGeom prst="rect">
            <a:avLst/>
          </a:prstGeom>
        </p:spPr>
      </p:pic>
    </p:spTree>
    <p:extLst>
      <p:ext uri="{BB962C8B-B14F-4D97-AF65-F5344CB8AC3E}">
        <p14:creationId xmlns:p14="http://schemas.microsoft.com/office/powerpoint/2010/main" val="3817138983"/>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597</Words>
  <Application>Microsoft Office PowerPoint</Application>
  <PresentationFormat>On-screen Show (16:9)</PresentationFormat>
  <Paragraphs>81</Paragraphs>
  <Slides>15</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Montserrat</vt:lpstr>
      <vt:lpstr>Simple Light</vt:lpstr>
      <vt:lpstr>Capstone Project  Play Store App Review Analysis By Afridi Pathan </vt:lpstr>
      <vt:lpstr>Points For Discussion  </vt:lpstr>
      <vt:lpstr>Objective of project</vt:lpstr>
      <vt:lpstr>Data summery</vt:lpstr>
      <vt:lpstr>TOP 20 Apps according to Genres </vt:lpstr>
      <vt:lpstr>TOP 20 Genres according to Installs </vt:lpstr>
      <vt:lpstr>Average rating</vt:lpstr>
      <vt:lpstr>Size is impacting no of Installs </vt:lpstr>
      <vt:lpstr>Histogram of size </vt:lpstr>
      <vt:lpstr>CORRELATION Play store </vt:lpstr>
      <vt:lpstr>What is the distribution of type of reviews in the dataset </vt:lpstr>
      <vt:lpstr>Histogram of subjectivity </vt:lpstr>
      <vt:lpstr>Percentage of Review Sentimets </vt:lpstr>
      <vt:lpstr>Correlation merged data frame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Play Store App Review Analysis</dc:title>
  <dc:creator>HP</dc:creator>
  <cp:lastModifiedBy>Windows User</cp:lastModifiedBy>
  <cp:revision>20</cp:revision>
  <dcterms:modified xsi:type="dcterms:W3CDTF">2022-08-10T09:34:15Z</dcterms:modified>
</cp:coreProperties>
</file>