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Roboto Medium"/>
      <p:regular r:id="rId27"/>
      <p:bold r:id="rId28"/>
      <p:italic r:id="rId29"/>
      <p:boldItalic r:id="rId30"/>
    </p:embeddedFont>
    <p:embeddedFont>
      <p:font typeface="Bebas Neue"/>
      <p:regular r:id="rId31"/>
    </p:embeddedFont>
    <p:embeddedFont>
      <p:font typeface="Open Sans SemiBold"/>
      <p:regular r:id="rId32"/>
      <p:bold r:id="rId33"/>
      <p:italic r:id="rId34"/>
      <p:boldItalic r:id="rId35"/>
    </p:embeddedFont>
    <p:embeddedFont>
      <p:font typeface="Josefin Sans"/>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D4BF1E-0615-4810-AFCD-B0EE12051060}">
  <a:tblStyle styleId="{C9D4BF1E-0615-4810-AFCD-B0EE120510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RobotoMedium-boldItalic.fntdata"/><Relationship Id="rId11" Type="http://schemas.openxmlformats.org/officeDocument/2006/relationships/slide" Target="slides/slide6.xml"/><Relationship Id="rId33" Type="http://schemas.openxmlformats.org/officeDocument/2006/relationships/font" Target="fonts/OpenSansSemiBold-bold.fntdata"/><Relationship Id="rId10" Type="http://schemas.openxmlformats.org/officeDocument/2006/relationships/slide" Target="slides/slide5.xml"/><Relationship Id="rId32" Type="http://schemas.openxmlformats.org/officeDocument/2006/relationships/font" Target="fonts/OpenSansSemiBold-regular.fntdata"/><Relationship Id="rId13" Type="http://schemas.openxmlformats.org/officeDocument/2006/relationships/slide" Target="slides/slide8.xml"/><Relationship Id="rId35" Type="http://schemas.openxmlformats.org/officeDocument/2006/relationships/font" Target="fonts/OpenSansSemiBold-boldItalic.fntdata"/><Relationship Id="rId12" Type="http://schemas.openxmlformats.org/officeDocument/2006/relationships/slide" Target="slides/slide7.xml"/><Relationship Id="rId34" Type="http://schemas.openxmlformats.org/officeDocument/2006/relationships/font" Target="fonts/OpenSansSemiBold-italic.fntdata"/><Relationship Id="rId15" Type="http://schemas.openxmlformats.org/officeDocument/2006/relationships/slide" Target="slides/slide10.xml"/><Relationship Id="rId37" Type="http://schemas.openxmlformats.org/officeDocument/2006/relationships/font" Target="fonts/JosefinSans-bold.fntdata"/><Relationship Id="rId14" Type="http://schemas.openxmlformats.org/officeDocument/2006/relationships/slide" Target="slides/slide9.xml"/><Relationship Id="rId36" Type="http://schemas.openxmlformats.org/officeDocument/2006/relationships/font" Target="fonts/JosefinSans-regular.fntdata"/><Relationship Id="rId17" Type="http://schemas.openxmlformats.org/officeDocument/2006/relationships/slide" Target="slides/slide12.xml"/><Relationship Id="rId39" Type="http://schemas.openxmlformats.org/officeDocument/2006/relationships/font" Target="fonts/JosefinSans-boldItalic.fntdata"/><Relationship Id="rId16" Type="http://schemas.openxmlformats.org/officeDocument/2006/relationships/slide" Target="slides/slide11.xml"/><Relationship Id="rId38" Type="http://schemas.openxmlformats.org/officeDocument/2006/relationships/font" Target="fonts/Josefi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19ae8f76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19ae8f76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b8d1ca927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b8d1ca927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19ae8f76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019ae8f76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019ae8f76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019ae8f76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ab8d1ca927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ab8d1ca927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fa843e6f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fa843e6f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fa843e6f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fa843e6f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ab8d1ca927_3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ab8d1ca927_3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b8d1ca92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b8d1ca92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b347e33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b347e33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b8d1ca92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b8d1ca92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19ae8f7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19ae8f7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b8d1ca927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b8d1ca927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19ae8f7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19ae8f7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b8d1ca927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b8d1ca927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b8d1ca927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b8d1ca927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425" y="1221225"/>
            <a:ext cx="7787100" cy="214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200">
                <a:latin typeface="Roboto"/>
                <a:ea typeface="Roboto"/>
                <a:cs typeface="Roboto"/>
                <a:sym typeface="Roboto"/>
              </a:rPr>
              <a:t>Joint Modelling of Emotion and Abusive Language Detection</a:t>
            </a:r>
            <a:endParaRPr sz="4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7"/>
          <p:cNvSpPr txBox="1"/>
          <p:nvPr>
            <p:ph type="title"/>
          </p:nvPr>
        </p:nvSpPr>
        <p:spPr>
          <a:xfrm>
            <a:off x="301925" y="1836750"/>
            <a:ext cx="52239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latin typeface="Roboto"/>
                <a:ea typeface="Roboto"/>
                <a:cs typeface="Roboto"/>
                <a:sym typeface="Roboto"/>
              </a:rPr>
              <a:t>Approach</a:t>
            </a:r>
            <a:endParaRPr sz="5800">
              <a:latin typeface="Roboto"/>
              <a:ea typeface="Roboto"/>
              <a:cs typeface="Roboto"/>
              <a:sym typeface="Roboto"/>
            </a:endParaRPr>
          </a:p>
        </p:txBody>
      </p:sp>
      <p:sp>
        <p:nvSpPr>
          <p:cNvPr id="547" name="Google Shape;547;p37"/>
          <p:cNvSpPr txBox="1"/>
          <p:nvPr>
            <p:ph idx="1" type="subTitle"/>
          </p:nvPr>
        </p:nvSpPr>
        <p:spPr>
          <a:xfrm>
            <a:off x="301925" y="2879950"/>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Bebas Neue"/>
                <a:ea typeface="Bebas Neue"/>
                <a:cs typeface="Bebas Neue"/>
                <a:sym typeface="Bebas Neue"/>
              </a:rPr>
              <a:t>By Md.Asad Uzzaman Noor, </a:t>
            </a:r>
            <a:endParaRPr sz="2400">
              <a:latin typeface="Bebas Neue"/>
              <a:ea typeface="Bebas Neue"/>
              <a:cs typeface="Bebas Neue"/>
              <a:sym typeface="Bebas Neue"/>
            </a:endParaRPr>
          </a:p>
          <a:p>
            <a:pPr indent="0" lvl="0" marL="0" rtl="0" algn="l">
              <a:spcBef>
                <a:spcPts val="0"/>
              </a:spcBef>
              <a:spcAft>
                <a:spcPts val="0"/>
              </a:spcAft>
              <a:buNone/>
            </a:pPr>
            <a:r>
              <a:rPr lang="en" sz="2400">
                <a:latin typeface="Bebas Neue"/>
                <a:ea typeface="Bebas Neue"/>
                <a:cs typeface="Bebas Neue"/>
                <a:sym typeface="Bebas Neue"/>
              </a:rPr>
              <a:t>17301128 </a:t>
            </a:r>
            <a:r>
              <a:rPr lang="en" sz="2400">
                <a:latin typeface="Bebas Neue"/>
                <a:ea typeface="Bebas Neue"/>
                <a:cs typeface="Bebas Neue"/>
                <a:sym typeface="Bebas Neue"/>
              </a:rPr>
              <a:t> &amp; Afridi iBn Rahman, 17201107</a:t>
            </a:r>
            <a:endParaRPr sz="2400">
              <a:latin typeface="Bebas Neue"/>
              <a:ea typeface="Bebas Neue"/>
              <a:cs typeface="Bebas Neue"/>
              <a:sym typeface="Bebas Neue"/>
            </a:endParaRPr>
          </a:p>
          <a:p>
            <a:pPr indent="0" lvl="0" marL="0" rtl="0" algn="l">
              <a:spcBef>
                <a:spcPts val="0"/>
              </a:spcBef>
              <a:spcAft>
                <a:spcPts val="0"/>
              </a:spcAft>
              <a:buNone/>
            </a:pPr>
            <a:r>
              <a:t/>
            </a:r>
            <a:endParaRPr sz="2400">
              <a:latin typeface="Bebas Neue"/>
              <a:ea typeface="Bebas Neue"/>
              <a:cs typeface="Bebas Neue"/>
              <a:sym typeface="Bebas Neue"/>
            </a:endParaRPr>
          </a:p>
        </p:txBody>
      </p:sp>
      <p:pic>
        <p:nvPicPr>
          <p:cNvPr id="548" name="Google Shape;548;p37"/>
          <p:cNvPicPr preferRelativeResize="0"/>
          <p:nvPr/>
        </p:nvPicPr>
        <p:blipFill>
          <a:blip r:embed="rId3">
            <a:alphaModFix/>
          </a:blip>
          <a:stretch>
            <a:fillRect/>
          </a:stretch>
        </p:blipFill>
        <p:spPr>
          <a:xfrm>
            <a:off x="5329400" y="914800"/>
            <a:ext cx="3641100" cy="364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p:nvPr/>
        </p:nvSpPr>
        <p:spPr>
          <a:xfrm>
            <a:off x="2220713" y="36217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3768838" y="23895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5313000" y="36217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6857388" y="23895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txBox="1"/>
          <p:nvPr>
            <p:ph type="title"/>
          </p:nvPr>
        </p:nvSpPr>
        <p:spPr>
          <a:xfrm>
            <a:off x="2897400" y="36650"/>
            <a:ext cx="6137700" cy="10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The paper takes two </a:t>
            </a:r>
            <a:r>
              <a:rPr lang="en" sz="2000">
                <a:latin typeface="Roboto"/>
                <a:ea typeface="Roboto"/>
                <a:cs typeface="Roboto"/>
                <a:sym typeface="Roboto"/>
              </a:rPr>
              <a:t>different</a:t>
            </a:r>
            <a:r>
              <a:rPr lang="en" sz="2000">
                <a:latin typeface="Roboto"/>
                <a:ea typeface="Roboto"/>
                <a:cs typeface="Roboto"/>
                <a:sym typeface="Roboto"/>
              </a:rPr>
              <a:t> approaches for its research - 1. STL &amp; 2.LTL. For STL, the paper  experiment with four different architecture variants:  </a:t>
            </a:r>
            <a:endParaRPr sz="2000">
              <a:latin typeface="Roboto"/>
              <a:ea typeface="Roboto"/>
              <a:cs typeface="Roboto"/>
              <a:sym typeface="Roboto"/>
            </a:endParaRPr>
          </a:p>
        </p:txBody>
      </p:sp>
      <p:sp>
        <p:nvSpPr>
          <p:cNvPr id="558" name="Google Shape;558;p38"/>
          <p:cNvSpPr txBox="1"/>
          <p:nvPr/>
        </p:nvSpPr>
        <p:spPr>
          <a:xfrm>
            <a:off x="1406950" y="3869200"/>
            <a:ext cx="16908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Roboto Medium"/>
                <a:ea typeface="Roboto Medium"/>
                <a:cs typeface="Roboto Medium"/>
                <a:sym typeface="Roboto Medium"/>
              </a:rPr>
              <a:t>Max Pooling</a:t>
            </a:r>
            <a:endParaRPr sz="2100">
              <a:solidFill>
                <a:schemeClr val="dk2"/>
              </a:solidFill>
              <a:latin typeface="Roboto Medium"/>
              <a:ea typeface="Roboto Medium"/>
              <a:cs typeface="Roboto Medium"/>
              <a:sym typeface="Roboto Medium"/>
            </a:endParaRPr>
          </a:p>
        </p:txBody>
      </p:sp>
      <p:sp>
        <p:nvSpPr>
          <p:cNvPr id="559" name="Google Shape;559;p38"/>
          <p:cNvSpPr txBox="1"/>
          <p:nvPr/>
        </p:nvSpPr>
        <p:spPr>
          <a:xfrm>
            <a:off x="2811900" y="1861800"/>
            <a:ext cx="1977600" cy="5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Roboto Medium"/>
                <a:ea typeface="Roboto Medium"/>
                <a:cs typeface="Roboto Medium"/>
                <a:sym typeface="Roboto Medium"/>
              </a:rPr>
              <a:t> MLP classifier</a:t>
            </a:r>
            <a:endParaRPr sz="2100">
              <a:solidFill>
                <a:schemeClr val="dk2"/>
              </a:solidFill>
              <a:latin typeface="Roboto Medium"/>
              <a:ea typeface="Roboto Medium"/>
              <a:cs typeface="Roboto Medium"/>
              <a:sym typeface="Roboto Medium"/>
            </a:endParaRPr>
          </a:p>
        </p:txBody>
      </p:sp>
      <p:sp>
        <p:nvSpPr>
          <p:cNvPr id="560" name="Google Shape;560;p38"/>
          <p:cNvSpPr txBox="1"/>
          <p:nvPr/>
        </p:nvSpPr>
        <p:spPr>
          <a:xfrm>
            <a:off x="4499188" y="3996850"/>
            <a:ext cx="16908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Roboto Medium"/>
                <a:ea typeface="Roboto Medium"/>
                <a:cs typeface="Roboto Medium"/>
                <a:sym typeface="Roboto Medium"/>
              </a:rPr>
              <a:t>BiLSTM</a:t>
            </a:r>
            <a:endParaRPr sz="2200">
              <a:solidFill>
                <a:schemeClr val="dk2"/>
              </a:solidFill>
              <a:latin typeface="Roboto Medium"/>
              <a:ea typeface="Roboto Medium"/>
              <a:cs typeface="Roboto Medium"/>
              <a:sym typeface="Roboto Medium"/>
            </a:endParaRPr>
          </a:p>
        </p:txBody>
      </p:sp>
      <p:sp>
        <p:nvSpPr>
          <p:cNvPr id="561" name="Google Shape;561;p38"/>
          <p:cNvSpPr txBox="1"/>
          <p:nvPr/>
        </p:nvSpPr>
        <p:spPr>
          <a:xfrm>
            <a:off x="5993600" y="1949850"/>
            <a:ext cx="25707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Roboto Medium"/>
                <a:ea typeface="Roboto Medium"/>
                <a:cs typeface="Roboto Medium"/>
                <a:sym typeface="Roboto Medium"/>
              </a:rPr>
              <a:t>Attention classifier</a:t>
            </a:r>
            <a:endParaRPr sz="2100">
              <a:solidFill>
                <a:schemeClr val="dk2"/>
              </a:solidFill>
              <a:latin typeface="Roboto Medium"/>
              <a:ea typeface="Roboto Medium"/>
              <a:cs typeface="Roboto Medium"/>
              <a:sym typeface="Roboto Medium"/>
            </a:endParaRPr>
          </a:p>
        </p:txBody>
      </p:sp>
      <p:sp>
        <p:nvSpPr>
          <p:cNvPr id="562" name="Google Shape;562;p38"/>
          <p:cNvSpPr/>
          <p:nvPr/>
        </p:nvSpPr>
        <p:spPr>
          <a:xfrm>
            <a:off x="6046796" y="3208450"/>
            <a:ext cx="1683611" cy="841978"/>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4503167" y="2390876"/>
            <a:ext cx="1683185" cy="841978"/>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1412926" y="2389489"/>
            <a:ext cx="1684889" cy="844748"/>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2958898" y="3208444"/>
            <a:ext cx="1683611" cy="841978"/>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1678300"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3223424"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4767570"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6311969"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txBox="1"/>
          <p:nvPr/>
        </p:nvSpPr>
        <p:spPr>
          <a:xfrm>
            <a:off x="1672309"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sp>
        <p:nvSpPr>
          <p:cNvPr id="571" name="Google Shape;571;p38"/>
          <p:cNvSpPr txBox="1"/>
          <p:nvPr/>
        </p:nvSpPr>
        <p:spPr>
          <a:xfrm>
            <a:off x="3220434"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sp>
        <p:nvSpPr>
          <p:cNvPr id="572" name="Google Shape;572;p38"/>
          <p:cNvSpPr txBox="1"/>
          <p:nvPr/>
        </p:nvSpPr>
        <p:spPr>
          <a:xfrm>
            <a:off x="4764596"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3</a:t>
            </a:r>
            <a:endParaRPr b="1" sz="2500">
              <a:solidFill>
                <a:schemeClr val="lt1"/>
              </a:solidFill>
              <a:latin typeface="Josefin Sans"/>
              <a:ea typeface="Josefin Sans"/>
              <a:cs typeface="Josefin Sans"/>
              <a:sym typeface="Josefin Sans"/>
            </a:endParaRPr>
          </a:p>
        </p:txBody>
      </p:sp>
      <p:sp>
        <p:nvSpPr>
          <p:cNvPr id="573" name="Google Shape;573;p38"/>
          <p:cNvSpPr txBox="1"/>
          <p:nvPr/>
        </p:nvSpPr>
        <p:spPr>
          <a:xfrm>
            <a:off x="6308996"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4</a:t>
            </a:r>
            <a:endParaRPr b="1" sz="2500">
              <a:solidFill>
                <a:schemeClr val="lt1"/>
              </a:solidFill>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9"/>
          <p:cNvSpPr/>
          <p:nvPr/>
        </p:nvSpPr>
        <p:spPr>
          <a:xfrm>
            <a:off x="2220713" y="36217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3768838" y="23895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5313000" y="36217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6857388" y="2389500"/>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txBox="1"/>
          <p:nvPr>
            <p:ph type="title"/>
          </p:nvPr>
        </p:nvSpPr>
        <p:spPr>
          <a:xfrm>
            <a:off x="2897400" y="247350"/>
            <a:ext cx="6137700" cy="10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However </a:t>
            </a:r>
            <a:r>
              <a:rPr lang="en" sz="2000">
                <a:latin typeface="Roboto"/>
                <a:ea typeface="Roboto"/>
                <a:cs typeface="Roboto"/>
                <a:sym typeface="Roboto"/>
              </a:rPr>
              <a:t>For LTL, the paper  experiment with three different architecture variants:  </a:t>
            </a:r>
            <a:endParaRPr sz="2000">
              <a:latin typeface="Roboto"/>
              <a:ea typeface="Roboto"/>
              <a:cs typeface="Roboto"/>
              <a:sym typeface="Roboto"/>
            </a:endParaRPr>
          </a:p>
        </p:txBody>
      </p:sp>
      <p:sp>
        <p:nvSpPr>
          <p:cNvPr id="583" name="Google Shape;583;p39"/>
          <p:cNvSpPr txBox="1"/>
          <p:nvPr/>
        </p:nvSpPr>
        <p:spPr>
          <a:xfrm>
            <a:off x="768425" y="3869200"/>
            <a:ext cx="26277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Roboto Medium"/>
                <a:ea typeface="Roboto Medium"/>
                <a:cs typeface="Roboto Medium"/>
                <a:sym typeface="Roboto Medium"/>
              </a:rPr>
              <a:t>Hard Sharing Model</a:t>
            </a:r>
            <a:endParaRPr sz="2100">
              <a:solidFill>
                <a:schemeClr val="dk2"/>
              </a:solidFill>
              <a:latin typeface="Roboto Medium"/>
              <a:ea typeface="Roboto Medium"/>
              <a:cs typeface="Roboto Medium"/>
              <a:sym typeface="Roboto Medium"/>
            </a:endParaRPr>
          </a:p>
        </p:txBody>
      </p:sp>
      <p:sp>
        <p:nvSpPr>
          <p:cNvPr id="584" name="Google Shape;584;p39"/>
          <p:cNvSpPr txBox="1"/>
          <p:nvPr/>
        </p:nvSpPr>
        <p:spPr>
          <a:xfrm>
            <a:off x="2634675" y="1773750"/>
            <a:ext cx="2331600" cy="5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Roboto Medium"/>
                <a:ea typeface="Roboto Medium"/>
                <a:cs typeface="Roboto Medium"/>
                <a:sym typeface="Roboto Medium"/>
              </a:rPr>
              <a:t>Double Encoder Model</a:t>
            </a:r>
            <a:endParaRPr sz="2100">
              <a:solidFill>
                <a:schemeClr val="dk2"/>
              </a:solidFill>
              <a:latin typeface="Roboto Medium"/>
              <a:ea typeface="Roboto Medium"/>
              <a:cs typeface="Roboto Medium"/>
              <a:sym typeface="Roboto Medium"/>
            </a:endParaRPr>
          </a:p>
        </p:txBody>
      </p:sp>
      <p:sp>
        <p:nvSpPr>
          <p:cNvPr id="585" name="Google Shape;585;p39"/>
          <p:cNvSpPr txBox="1"/>
          <p:nvPr/>
        </p:nvSpPr>
        <p:spPr>
          <a:xfrm>
            <a:off x="4210625" y="4027950"/>
            <a:ext cx="2268000" cy="69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Roboto Medium"/>
                <a:ea typeface="Roboto Medium"/>
                <a:cs typeface="Roboto Medium"/>
                <a:sym typeface="Roboto Medium"/>
              </a:rPr>
              <a:t>Gated Double Encoder Model</a:t>
            </a:r>
            <a:endParaRPr sz="2200">
              <a:solidFill>
                <a:schemeClr val="dk2"/>
              </a:solidFill>
              <a:latin typeface="Roboto Medium"/>
              <a:ea typeface="Roboto Medium"/>
              <a:cs typeface="Roboto Medium"/>
              <a:sym typeface="Roboto Medium"/>
            </a:endParaRPr>
          </a:p>
        </p:txBody>
      </p:sp>
      <p:sp>
        <p:nvSpPr>
          <p:cNvPr id="586" name="Google Shape;586;p39"/>
          <p:cNvSpPr txBox="1"/>
          <p:nvPr/>
        </p:nvSpPr>
        <p:spPr>
          <a:xfrm>
            <a:off x="5993600" y="1949850"/>
            <a:ext cx="25707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2"/>
                </a:solidFill>
                <a:latin typeface="Roboto Medium"/>
                <a:ea typeface="Roboto Medium"/>
                <a:cs typeface="Roboto Medium"/>
                <a:sym typeface="Roboto Medium"/>
              </a:rPr>
              <a:t>Attention classifier</a:t>
            </a:r>
            <a:endParaRPr sz="2100">
              <a:solidFill>
                <a:schemeClr val="dk2"/>
              </a:solidFill>
              <a:latin typeface="Roboto Medium"/>
              <a:ea typeface="Roboto Medium"/>
              <a:cs typeface="Roboto Medium"/>
              <a:sym typeface="Roboto Medium"/>
            </a:endParaRPr>
          </a:p>
        </p:txBody>
      </p:sp>
      <p:sp>
        <p:nvSpPr>
          <p:cNvPr id="587" name="Google Shape;587;p39"/>
          <p:cNvSpPr/>
          <p:nvPr/>
        </p:nvSpPr>
        <p:spPr>
          <a:xfrm>
            <a:off x="6046796" y="3208450"/>
            <a:ext cx="1683611" cy="841978"/>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4503167" y="2390876"/>
            <a:ext cx="1683185" cy="841978"/>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1412926" y="2389489"/>
            <a:ext cx="1684889" cy="844748"/>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2958898" y="3208444"/>
            <a:ext cx="1683611" cy="841978"/>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1678300"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3223424"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4767570"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6311969" y="26538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txBox="1"/>
          <p:nvPr/>
        </p:nvSpPr>
        <p:spPr>
          <a:xfrm>
            <a:off x="1672309"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sp>
        <p:nvSpPr>
          <p:cNvPr id="596" name="Google Shape;596;p39"/>
          <p:cNvSpPr txBox="1"/>
          <p:nvPr/>
        </p:nvSpPr>
        <p:spPr>
          <a:xfrm>
            <a:off x="3220434"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sp>
        <p:nvSpPr>
          <p:cNvPr id="597" name="Google Shape;597;p39"/>
          <p:cNvSpPr txBox="1"/>
          <p:nvPr/>
        </p:nvSpPr>
        <p:spPr>
          <a:xfrm>
            <a:off x="4764596"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3</a:t>
            </a:r>
            <a:endParaRPr b="1" sz="2500">
              <a:solidFill>
                <a:schemeClr val="lt1"/>
              </a:solidFill>
              <a:latin typeface="Josefin Sans"/>
              <a:ea typeface="Josefin Sans"/>
              <a:cs typeface="Josefin Sans"/>
              <a:sym typeface="Josefin Sans"/>
            </a:endParaRPr>
          </a:p>
        </p:txBody>
      </p:sp>
      <p:sp>
        <p:nvSpPr>
          <p:cNvPr id="598" name="Google Shape;598;p39"/>
          <p:cNvSpPr txBox="1"/>
          <p:nvPr/>
        </p:nvSpPr>
        <p:spPr>
          <a:xfrm>
            <a:off x="6308996" y="30524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4</a:t>
            </a:r>
            <a:endParaRPr b="1" sz="2500">
              <a:solidFill>
                <a:schemeClr val="lt1"/>
              </a:solidFill>
              <a:latin typeface="Josefin Sans"/>
              <a:ea typeface="Josefin Sans"/>
              <a:cs typeface="Josefin Sans"/>
              <a:sym typeface="Josefin Sans"/>
            </a:endParaRPr>
          </a:p>
        </p:txBody>
      </p:sp>
      <p:sp>
        <p:nvSpPr>
          <p:cNvPr id="599" name="Google Shape;599;p39"/>
          <p:cNvSpPr/>
          <p:nvPr/>
        </p:nvSpPr>
        <p:spPr>
          <a:xfrm>
            <a:off x="6197000" y="1958250"/>
            <a:ext cx="2331600" cy="19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5552500" y="1958250"/>
            <a:ext cx="1499700" cy="69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5775600" y="2639925"/>
            <a:ext cx="533400" cy="10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6444875" y="3829750"/>
            <a:ext cx="1024200" cy="22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6011075" y="2590350"/>
            <a:ext cx="533400" cy="1154100"/>
          </a:xfrm>
          <a:prstGeom prst="pie">
            <a:avLst>
              <a:gd fmla="val 0" name="adj1"/>
              <a:gd fmla="val 1620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5778575" y="2491100"/>
            <a:ext cx="533400" cy="5331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0"/>
          <p:cNvSpPr txBox="1"/>
          <p:nvPr>
            <p:ph type="title"/>
          </p:nvPr>
        </p:nvSpPr>
        <p:spPr>
          <a:xfrm>
            <a:off x="123950" y="1774775"/>
            <a:ext cx="53667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latin typeface="Roboto"/>
                <a:ea typeface="Roboto"/>
                <a:cs typeface="Roboto"/>
                <a:sym typeface="Roboto"/>
              </a:rPr>
              <a:t>Result and Conclusion</a:t>
            </a:r>
            <a:endParaRPr sz="3900">
              <a:latin typeface="Roboto"/>
              <a:ea typeface="Roboto"/>
              <a:cs typeface="Roboto"/>
              <a:sym typeface="Roboto"/>
            </a:endParaRPr>
          </a:p>
        </p:txBody>
      </p:sp>
      <p:sp>
        <p:nvSpPr>
          <p:cNvPr id="610" name="Google Shape;610;p40"/>
          <p:cNvSpPr txBox="1"/>
          <p:nvPr>
            <p:ph idx="1" type="subTitle"/>
          </p:nvPr>
        </p:nvSpPr>
        <p:spPr>
          <a:xfrm>
            <a:off x="182150" y="2522700"/>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Bebas Neue"/>
                <a:ea typeface="Bebas Neue"/>
                <a:cs typeface="Bebas Neue"/>
                <a:sym typeface="Bebas Neue"/>
              </a:rPr>
              <a:t>By Zebel-E-Noor Akhand, </a:t>
            </a:r>
            <a:r>
              <a:rPr lang="en" sz="2400">
                <a:latin typeface="Bebas Neue"/>
                <a:ea typeface="Bebas Neue"/>
                <a:cs typeface="Bebas Neue"/>
                <a:sym typeface="Bebas Neue"/>
              </a:rPr>
              <a:t>17201124</a:t>
            </a:r>
            <a:endParaRPr sz="2400">
              <a:latin typeface="Bebas Neue"/>
              <a:ea typeface="Bebas Neue"/>
              <a:cs typeface="Bebas Neue"/>
              <a:sym typeface="Bebas Neue"/>
            </a:endParaRPr>
          </a:p>
        </p:txBody>
      </p:sp>
      <p:pic>
        <p:nvPicPr>
          <p:cNvPr id="611" name="Google Shape;611;p40"/>
          <p:cNvPicPr preferRelativeResize="0"/>
          <p:nvPr/>
        </p:nvPicPr>
        <p:blipFill rotWithShape="1">
          <a:blip r:embed="rId3">
            <a:alphaModFix/>
          </a:blip>
          <a:srcRect b="0" l="0" r="0" t="0"/>
          <a:stretch/>
        </p:blipFill>
        <p:spPr>
          <a:xfrm>
            <a:off x="5329400" y="914800"/>
            <a:ext cx="3641100" cy="364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1"/>
          <p:cNvSpPr txBox="1"/>
          <p:nvPr>
            <p:ph type="title"/>
          </p:nvPr>
        </p:nvSpPr>
        <p:spPr>
          <a:xfrm>
            <a:off x="49600" y="86750"/>
            <a:ext cx="6754800" cy="8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This chart presents the evaluation results of the STL models trained and tested on the OffensEval dataset, </a:t>
            </a:r>
            <a:endParaRPr sz="1900">
              <a:latin typeface="Roboto"/>
              <a:ea typeface="Roboto"/>
              <a:cs typeface="Roboto"/>
              <a:sym typeface="Roboto"/>
            </a:endParaRPr>
          </a:p>
        </p:txBody>
      </p:sp>
      <p:sp>
        <p:nvSpPr>
          <p:cNvPr id="617" name="Google Shape;617;p41"/>
          <p:cNvSpPr txBox="1"/>
          <p:nvPr/>
        </p:nvSpPr>
        <p:spPr>
          <a:xfrm flipH="1">
            <a:off x="2128624" y="1448025"/>
            <a:ext cx="1959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4"/>
                </a:solidFill>
                <a:latin typeface="Josefin Sans"/>
                <a:ea typeface="Josefin Sans"/>
                <a:cs typeface="Josefin Sans"/>
                <a:sym typeface="Josefin Sans"/>
              </a:rPr>
              <a:t>Precision</a:t>
            </a:r>
            <a:endParaRPr b="1" sz="2700">
              <a:solidFill>
                <a:schemeClr val="accent4"/>
              </a:solidFill>
              <a:latin typeface="Josefin Sans"/>
              <a:ea typeface="Josefin Sans"/>
              <a:cs typeface="Josefin Sans"/>
              <a:sym typeface="Josefin Sans"/>
            </a:endParaRPr>
          </a:p>
        </p:txBody>
      </p:sp>
      <p:sp>
        <p:nvSpPr>
          <p:cNvPr id="618" name="Google Shape;618;p41"/>
          <p:cNvSpPr txBox="1"/>
          <p:nvPr/>
        </p:nvSpPr>
        <p:spPr>
          <a:xfrm flipH="1">
            <a:off x="2128624" y="2713188"/>
            <a:ext cx="1959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Josefin Sans"/>
                <a:ea typeface="Josefin Sans"/>
                <a:cs typeface="Josefin Sans"/>
                <a:sym typeface="Josefin Sans"/>
              </a:rPr>
              <a:t>Recall</a:t>
            </a:r>
            <a:endParaRPr b="1" sz="2700">
              <a:solidFill>
                <a:schemeClr val="dk1"/>
              </a:solidFill>
              <a:latin typeface="Josefin Sans"/>
              <a:ea typeface="Josefin Sans"/>
              <a:cs typeface="Josefin Sans"/>
              <a:sym typeface="Josefin Sans"/>
            </a:endParaRPr>
          </a:p>
        </p:txBody>
      </p:sp>
      <p:sp>
        <p:nvSpPr>
          <p:cNvPr id="619" name="Google Shape;619;p41"/>
          <p:cNvSpPr txBox="1"/>
          <p:nvPr/>
        </p:nvSpPr>
        <p:spPr>
          <a:xfrm flipH="1">
            <a:off x="2128624" y="2996138"/>
            <a:ext cx="1959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MTL-GatedDEncoder</a:t>
            </a:r>
            <a:endParaRPr>
              <a:solidFill>
                <a:schemeClr val="dk2"/>
              </a:solidFill>
              <a:latin typeface="Open Sans"/>
              <a:ea typeface="Open Sans"/>
              <a:cs typeface="Open Sans"/>
              <a:sym typeface="Open Sans"/>
            </a:endParaRPr>
          </a:p>
        </p:txBody>
      </p:sp>
      <p:sp>
        <p:nvSpPr>
          <p:cNvPr id="620" name="Google Shape;620;p41"/>
          <p:cNvSpPr txBox="1"/>
          <p:nvPr/>
        </p:nvSpPr>
        <p:spPr>
          <a:xfrm flipH="1">
            <a:off x="2128624" y="3978375"/>
            <a:ext cx="1959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2"/>
                </a:solidFill>
                <a:latin typeface="Josefin Sans"/>
                <a:ea typeface="Josefin Sans"/>
                <a:cs typeface="Josefin Sans"/>
                <a:sym typeface="Josefin Sans"/>
              </a:rPr>
              <a:t>F1-Score</a:t>
            </a:r>
            <a:endParaRPr b="1" sz="2700">
              <a:solidFill>
                <a:schemeClr val="accent2"/>
              </a:solidFill>
              <a:latin typeface="Josefin Sans"/>
              <a:ea typeface="Josefin Sans"/>
              <a:cs typeface="Josefin Sans"/>
              <a:sym typeface="Josefin Sans"/>
            </a:endParaRPr>
          </a:p>
        </p:txBody>
      </p:sp>
      <p:sp>
        <p:nvSpPr>
          <p:cNvPr id="621" name="Google Shape;621;p41"/>
          <p:cNvSpPr txBox="1"/>
          <p:nvPr/>
        </p:nvSpPr>
        <p:spPr>
          <a:xfrm flipH="1">
            <a:off x="2128624" y="4266275"/>
            <a:ext cx="1959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MTL-GatedDEncoder</a:t>
            </a:r>
            <a:endParaRPr>
              <a:solidFill>
                <a:schemeClr val="dk2"/>
              </a:solidFill>
              <a:latin typeface="Open Sans"/>
              <a:ea typeface="Open Sans"/>
              <a:cs typeface="Open Sans"/>
              <a:sym typeface="Open Sans"/>
            </a:endParaRPr>
          </a:p>
        </p:txBody>
      </p:sp>
      <p:sp>
        <p:nvSpPr>
          <p:cNvPr id="622" name="Google Shape;622;p41"/>
          <p:cNvSpPr txBox="1"/>
          <p:nvPr/>
        </p:nvSpPr>
        <p:spPr>
          <a:xfrm flipH="1">
            <a:off x="2128624" y="1656800"/>
            <a:ext cx="1959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MTL-DEncoder</a:t>
            </a:r>
            <a:endParaRPr>
              <a:solidFill>
                <a:schemeClr val="dk2"/>
              </a:solidFill>
              <a:latin typeface="Open Sans"/>
              <a:ea typeface="Open Sans"/>
              <a:cs typeface="Open Sans"/>
              <a:sym typeface="Open Sans"/>
            </a:endParaRPr>
          </a:p>
        </p:txBody>
      </p:sp>
      <p:sp>
        <p:nvSpPr>
          <p:cNvPr id="623" name="Google Shape;623;p41"/>
          <p:cNvSpPr txBox="1"/>
          <p:nvPr/>
        </p:nvSpPr>
        <p:spPr>
          <a:xfrm>
            <a:off x="5028925" y="3829675"/>
            <a:ext cx="890100" cy="11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Medium"/>
                <a:ea typeface="Roboto Medium"/>
                <a:cs typeface="Roboto Medium"/>
                <a:sym typeface="Roboto Medium"/>
              </a:rPr>
              <a:t>STL(BiLSTM)+attn</a:t>
            </a:r>
            <a:endParaRPr sz="1200">
              <a:solidFill>
                <a:schemeClr val="dk1"/>
              </a:solidFill>
              <a:latin typeface="Roboto Medium"/>
              <a:ea typeface="Roboto Medium"/>
              <a:cs typeface="Roboto Medium"/>
              <a:sym typeface="Roboto Medium"/>
            </a:endParaRPr>
          </a:p>
        </p:txBody>
      </p:sp>
      <p:sp>
        <p:nvSpPr>
          <p:cNvPr id="624" name="Google Shape;624;p41"/>
          <p:cNvSpPr txBox="1"/>
          <p:nvPr/>
        </p:nvSpPr>
        <p:spPr>
          <a:xfrm>
            <a:off x="5969350" y="3724925"/>
            <a:ext cx="890100" cy="10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Medium"/>
                <a:ea typeface="Roboto Medium"/>
                <a:cs typeface="Roboto Medium"/>
                <a:sym typeface="Roboto Medium"/>
              </a:rPr>
              <a:t>MTL(Hard)</a:t>
            </a:r>
            <a:endParaRPr sz="1100">
              <a:solidFill>
                <a:schemeClr val="dk1"/>
              </a:solidFill>
              <a:latin typeface="Roboto Medium"/>
              <a:ea typeface="Roboto Medium"/>
              <a:cs typeface="Roboto Medium"/>
              <a:sym typeface="Roboto Medium"/>
            </a:endParaRPr>
          </a:p>
        </p:txBody>
      </p:sp>
      <p:sp>
        <p:nvSpPr>
          <p:cNvPr id="625" name="Google Shape;625;p41"/>
          <p:cNvSpPr txBox="1"/>
          <p:nvPr/>
        </p:nvSpPr>
        <p:spPr>
          <a:xfrm>
            <a:off x="6859450" y="3870750"/>
            <a:ext cx="890100" cy="11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Roboto Medium"/>
                <a:ea typeface="Roboto Medium"/>
                <a:cs typeface="Roboto Medium"/>
                <a:sym typeface="Roboto Medium"/>
              </a:rPr>
              <a:t>MTL(DEncoder)</a:t>
            </a:r>
            <a:endParaRPr sz="1500">
              <a:solidFill>
                <a:schemeClr val="dk1"/>
              </a:solidFill>
              <a:latin typeface="Roboto Medium"/>
              <a:ea typeface="Roboto Medium"/>
              <a:cs typeface="Roboto Medium"/>
              <a:sym typeface="Roboto Medium"/>
            </a:endParaRPr>
          </a:p>
        </p:txBody>
      </p:sp>
      <p:sp>
        <p:nvSpPr>
          <p:cNvPr id="626" name="Google Shape;626;p41"/>
          <p:cNvSpPr txBox="1"/>
          <p:nvPr/>
        </p:nvSpPr>
        <p:spPr>
          <a:xfrm>
            <a:off x="7882350" y="3870750"/>
            <a:ext cx="890100" cy="126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MTL(GatedDEncoder) </a:t>
            </a:r>
            <a:endParaRPr>
              <a:solidFill>
                <a:schemeClr val="dk1"/>
              </a:solidFill>
              <a:latin typeface="Roboto Medium"/>
              <a:ea typeface="Roboto Medium"/>
              <a:cs typeface="Roboto Medium"/>
              <a:sym typeface="Roboto Medium"/>
            </a:endParaRPr>
          </a:p>
        </p:txBody>
      </p:sp>
      <p:sp>
        <p:nvSpPr>
          <p:cNvPr id="627" name="Google Shape;627;p41"/>
          <p:cNvSpPr txBox="1"/>
          <p:nvPr/>
        </p:nvSpPr>
        <p:spPr>
          <a:xfrm flipH="1">
            <a:off x="148675" y="1337625"/>
            <a:ext cx="1868400" cy="7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accent4"/>
                </a:solidFill>
                <a:latin typeface="Roboto"/>
                <a:ea typeface="Roboto"/>
                <a:cs typeface="Roboto"/>
                <a:sym typeface="Roboto"/>
              </a:rPr>
              <a:t>77.47%</a:t>
            </a:r>
            <a:endParaRPr b="1" sz="3700">
              <a:solidFill>
                <a:schemeClr val="accent4"/>
              </a:solidFill>
              <a:latin typeface="Roboto"/>
              <a:ea typeface="Roboto"/>
              <a:cs typeface="Roboto"/>
              <a:sym typeface="Roboto"/>
            </a:endParaRPr>
          </a:p>
        </p:txBody>
      </p:sp>
      <p:sp>
        <p:nvSpPr>
          <p:cNvPr id="628" name="Google Shape;628;p41"/>
          <p:cNvSpPr txBox="1"/>
          <p:nvPr/>
        </p:nvSpPr>
        <p:spPr>
          <a:xfrm flipH="1">
            <a:off x="102925" y="2623450"/>
            <a:ext cx="1959900" cy="7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dk1"/>
                </a:solidFill>
                <a:latin typeface="Roboto"/>
                <a:ea typeface="Roboto"/>
                <a:cs typeface="Roboto"/>
                <a:sym typeface="Roboto"/>
              </a:rPr>
              <a:t>75.27%</a:t>
            </a:r>
            <a:endParaRPr b="1" sz="3700">
              <a:solidFill>
                <a:schemeClr val="dk1"/>
              </a:solidFill>
              <a:latin typeface="Roboto"/>
              <a:ea typeface="Roboto"/>
              <a:cs typeface="Roboto"/>
              <a:sym typeface="Roboto"/>
            </a:endParaRPr>
          </a:p>
        </p:txBody>
      </p:sp>
      <p:sp>
        <p:nvSpPr>
          <p:cNvPr id="629" name="Google Shape;629;p41"/>
          <p:cNvSpPr txBox="1"/>
          <p:nvPr/>
        </p:nvSpPr>
        <p:spPr>
          <a:xfrm flipH="1">
            <a:off x="148675" y="3909275"/>
            <a:ext cx="1868400" cy="7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accent2"/>
                </a:solidFill>
                <a:latin typeface="Roboto"/>
                <a:ea typeface="Roboto"/>
                <a:cs typeface="Roboto"/>
                <a:sym typeface="Roboto"/>
              </a:rPr>
              <a:t>76.03%</a:t>
            </a:r>
            <a:endParaRPr b="1" sz="3700">
              <a:solidFill>
                <a:schemeClr val="accent2"/>
              </a:solidFill>
              <a:latin typeface="Roboto"/>
              <a:ea typeface="Roboto"/>
              <a:cs typeface="Roboto"/>
              <a:sym typeface="Roboto"/>
            </a:endParaRPr>
          </a:p>
        </p:txBody>
      </p:sp>
      <p:pic>
        <p:nvPicPr>
          <p:cNvPr id="630" name="Google Shape;630;p41"/>
          <p:cNvPicPr preferRelativeResize="0"/>
          <p:nvPr/>
        </p:nvPicPr>
        <p:blipFill>
          <a:blip r:embed="rId3">
            <a:alphaModFix/>
          </a:blip>
          <a:stretch>
            <a:fillRect/>
          </a:stretch>
        </p:blipFill>
        <p:spPr>
          <a:xfrm>
            <a:off x="4200075" y="818000"/>
            <a:ext cx="4883226" cy="362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2"/>
          <p:cNvSpPr txBox="1"/>
          <p:nvPr>
            <p:ph type="title"/>
          </p:nvPr>
        </p:nvSpPr>
        <p:spPr>
          <a:xfrm>
            <a:off x="49600" y="86750"/>
            <a:ext cx="6754800" cy="8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STL vs. MTL with emotion detection indicates statistically significant improvement over STL.</a:t>
            </a:r>
            <a:endParaRPr sz="1900">
              <a:latin typeface="Roboto"/>
              <a:ea typeface="Roboto"/>
              <a:cs typeface="Roboto"/>
              <a:sym typeface="Roboto"/>
            </a:endParaRPr>
          </a:p>
        </p:txBody>
      </p:sp>
      <p:sp>
        <p:nvSpPr>
          <p:cNvPr id="636" name="Google Shape;636;p42"/>
          <p:cNvSpPr txBox="1"/>
          <p:nvPr/>
        </p:nvSpPr>
        <p:spPr>
          <a:xfrm flipH="1">
            <a:off x="2128624" y="1448025"/>
            <a:ext cx="1959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4"/>
                </a:solidFill>
                <a:latin typeface="Josefin Sans"/>
                <a:ea typeface="Josefin Sans"/>
                <a:cs typeface="Josefin Sans"/>
                <a:sym typeface="Josefin Sans"/>
              </a:rPr>
              <a:t>Precision</a:t>
            </a:r>
            <a:endParaRPr b="1" sz="2700">
              <a:solidFill>
                <a:schemeClr val="accent4"/>
              </a:solidFill>
              <a:latin typeface="Josefin Sans"/>
              <a:ea typeface="Josefin Sans"/>
              <a:cs typeface="Josefin Sans"/>
              <a:sym typeface="Josefin Sans"/>
            </a:endParaRPr>
          </a:p>
        </p:txBody>
      </p:sp>
      <p:sp>
        <p:nvSpPr>
          <p:cNvPr id="637" name="Google Shape;637;p42"/>
          <p:cNvSpPr txBox="1"/>
          <p:nvPr/>
        </p:nvSpPr>
        <p:spPr>
          <a:xfrm flipH="1">
            <a:off x="2128624" y="2713188"/>
            <a:ext cx="1959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Josefin Sans"/>
                <a:ea typeface="Josefin Sans"/>
                <a:cs typeface="Josefin Sans"/>
                <a:sym typeface="Josefin Sans"/>
              </a:rPr>
              <a:t>Recall</a:t>
            </a:r>
            <a:endParaRPr b="1" sz="2700">
              <a:solidFill>
                <a:schemeClr val="dk1"/>
              </a:solidFill>
              <a:latin typeface="Josefin Sans"/>
              <a:ea typeface="Josefin Sans"/>
              <a:cs typeface="Josefin Sans"/>
              <a:sym typeface="Josefin Sans"/>
            </a:endParaRPr>
          </a:p>
        </p:txBody>
      </p:sp>
      <p:sp>
        <p:nvSpPr>
          <p:cNvPr id="638" name="Google Shape;638;p42"/>
          <p:cNvSpPr txBox="1"/>
          <p:nvPr/>
        </p:nvSpPr>
        <p:spPr>
          <a:xfrm flipH="1">
            <a:off x="2128624" y="2996138"/>
            <a:ext cx="1959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MTL-GatedDEncoder</a:t>
            </a:r>
            <a:endParaRPr>
              <a:solidFill>
                <a:schemeClr val="dk2"/>
              </a:solidFill>
              <a:latin typeface="Open Sans"/>
              <a:ea typeface="Open Sans"/>
              <a:cs typeface="Open Sans"/>
              <a:sym typeface="Open Sans"/>
            </a:endParaRPr>
          </a:p>
        </p:txBody>
      </p:sp>
      <p:sp>
        <p:nvSpPr>
          <p:cNvPr id="639" name="Google Shape;639;p42"/>
          <p:cNvSpPr txBox="1"/>
          <p:nvPr/>
        </p:nvSpPr>
        <p:spPr>
          <a:xfrm flipH="1">
            <a:off x="2128624" y="3978375"/>
            <a:ext cx="1959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2"/>
                </a:solidFill>
                <a:latin typeface="Josefin Sans"/>
                <a:ea typeface="Josefin Sans"/>
                <a:cs typeface="Josefin Sans"/>
                <a:sym typeface="Josefin Sans"/>
              </a:rPr>
              <a:t>F1-Score</a:t>
            </a:r>
            <a:endParaRPr b="1" sz="2700">
              <a:solidFill>
                <a:schemeClr val="accent2"/>
              </a:solidFill>
              <a:latin typeface="Josefin Sans"/>
              <a:ea typeface="Josefin Sans"/>
              <a:cs typeface="Josefin Sans"/>
              <a:sym typeface="Josefin Sans"/>
            </a:endParaRPr>
          </a:p>
        </p:txBody>
      </p:sp>
      <p:sp>
        <p:nvSpPr>
          <p:cNvPr id="640" name="Google Shape;640;p42"/>
          <p:cNvSpPr txBox="1"/>
          <p:nvPr/>
        </p:nvSpPr>
        <p:spPr>
          <a:xfrm flipH="1">
            <a:off x="2128624" y="4266275"/>
            <a:ext cx="1959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MTL-GatedDEncoder</a:t>
            </a:r>
            <a:endParaRPr>
              <a:solidFill>
                <a:schemeClr val="dk2"/>
              </a:solidFill>
              <a:latin typeface="Open Sans"/>
              <a:ea typeface="Open Sans"/>
              <a:cs typeface="Open Sans"/>
              <a:sym typeface="Open Sans"/>
            </a:endParaRPr>
          </a:p>
        </p:txBody>
      </p:sp>
      <p:sp>
        <p:nvSpPr>
          <p:cNvPr id="641" name="Google Shape;641;p42"/>
          <p:cNvSpPr txBox="1"/>
          <p:nvPr/>
        </p:nvSpPr>
        <p:spPr>
          <a:xfrm flipH="1">
            <a:off x="2128624" y="1656800"/>
            <a:ext cx="1959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MTL-DEncoder</a:t>
            </a:r>
            <a:endParaRPr>
              <a:solidFill>
                <a:schemeClr val="dk2"/>
              </a:solidFill>
              <a:latin typeface="Open Sans"/>
              <a:ea typeface="Open Sans"/>
              <a:cs typeface="Open Sans"/>
              <a:sym typeface="Open Sans"/>
            </a:endParaRPr>
          </a:p>
        </p:txBody>
      </p:sp>
      <p:sp>
        <p:nvSpPr>
          <p:cNvPr id="642" name="Google Shape;642;p42"/>
          <p:cNvSpPr txBox="1"/>
          <p:nvPr/>
        </p:nvSpPr>
        <p:spPr>
          <a:xfrm>
            <a:off x="5028925" y="3829675"/>
            <a:ext cx="890100" cy="11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Medium"/>
                <a:ea typeface="Roboto Medium"/>
                <a:cs typeface="Roboto Medium"/>
                <a:sym typeface="Roboto Medium"/>
              </a:rPr>
              <a:t>STL(BiLSTM)+attn</a:t>
            </a:r>
            <a:endParaRPr sz="1200">
              <a:solidFill>
                <a:schemeClr val="dk1"/>
              </a:solidFill>
              <a:latin typeface="Roboto Medium"/>
              <a:ea typeface="Roboto Medium"/>
              <a:cs typeface="Roboto Medium"/>
              <a:sym typeface="Roboto Medium"/>
            </a:endParaRPr>
          </a:p>
        </p:txBody>
      </p:sp>
      <p:sp>
        <p:nvSpPr>
          <p:cNvPr id="643" name="Google Shape;643;p42"/>
          <p:cNvSpPr txBox="1"/>
          <p:nvPr/>
        </p:nvSpPr>
        <p:spPr>
          <a:xfrm>
            <a:off x="5969350" y="3724925"/>
            <a:ext cx="890100" cy="10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Medium"/>
                <a:ea typeface="Roboto Medium"/>
                <a:cs typeface="Roboto Medium"/>
                <a:sym typeface="Roboto Medium"/>
              </a:rPr>
              <a:t>MTL(Hard)</a:t>
            </a:r>
            <a:endParaRPr sz="1100">
              <a:solidFill>
                <a:schemeClr val="dk1"/>
              </a:solidFill>
              <a:latin typeface="Roboto Medium"/>
              <a:ea typeface="Roboto Medium"/>
              <a:cs typeface="Roboto Medium"/>
              <a:sym typeface="Roboto Medium"/>
            </a:endParaRPr>
          </a:p>
        </p:txBody>
      </p:sp>
      <p:sp>
        <p:nvSpPr>
          <p:cNvPr id="644" name="Google Shape;644;p42"/>
          <p:cNvSpPr txBox="1"/>
          <p:nvPr/>
        </p:nvSpPr>
        <p:spPr>
          <a:xfrm>
            <a:off x="6859450" y="3870750"/>
            <a:ext cx="890100" cy="11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Roboto Medium"/>
                <a:ea typeface="Roboto Medium"/>
                <a:cs typeface="Roboto Medium"/>
                <a:sym typeface="Roboto Medium"/>
              </a:rPr>
              <a:t>MTL(DEncoder)</a:t>
            </a:r>
            <a:endParaRPr sz="1500">
              <a:solidFill>
                <a:schemeClr val="dk1"/>
              </a:solidFill>
              <a:latin typeface="Roboto Medium"/>
              <a:ea typeface="Roboto Medium"/>
              <a:cs typeface="Roboto Medium"/>
              <a:sym typeface="Roboto Medium"/>
            </a:endParaRPr>
          </a:p>
        </p:txBody>
      </p:sp>
      <p:sp>
        <p:nvSpPr>
          <p:cNvPr id="645" name="Google Shape;645;p42"/>
          <p:cNvSpPr txBox="1"/>
          <p:nvPr/>
        </p:nvSpPr>
        <p:spPr>
          <a:xfrm>
            <a:off x="7882350" y="3870750"/>
            <a:ext cx="890100" cy="126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MTL(GatedDEncoder) </a:t>
            </a:r>
            <a:endParaRPr>
              <a:solidFill>
                <a:schemeClr val="dk1"/>
              </a:solidFill>
              <a:latin typeface="Roboto Medium"/>
              <a:ea typeface="Roboto Medium"/>
              <a:cs typeface="Roboto Medium"/>
              <a:sym typeface="Roboto Medium"/>
            </a:endParaRPr>
          </a:p>
        </p:txBody>
      </p:sp>
      <p:sp>
        <p:nvSpPr>
          <p:cNvPr id="646" name="Google Shape;646;p42"/>
          <p:cNvSpPr txBox="1"/>
          <p:nvPr/>
        </p:nvSpPr>
        <p:spPr>
          <a:xfrm flipH="1">
            <a:off x="148675" y="1337625"/>
            <a:ext cx="1868400" cy="7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accent4"/>
                </a:solidFill>
                <a:latin typeface="Roboto"/>
                <a:ea typeface="Roboto"/>
                <a:cs typeface="Roboto"/>
                <a:sym typeface="Roboto"/>
              </a:rPr>
              <a:t>80.77%</a:t>
            </a:r>
            <a:endParaRPr b="1" sz="3700">
              <a:solidFill>
                <a:schemeClr val="accent4"/>
              </a:solidFill>
              <a:latin typeface="Roboto"/>
              <a:ea typeface="Roboto"/>
              <a:cs typeface="Roboto"/>
              <a:sym typeface="Roboto"/>
            </a:endParaRPr>
          </a:p>
        </p:txBody>
      </p:sp>
      <p:sp>
        <p:nvSpPr>
          <p:cNvPr id="647" name="Google Shape;647;p42"/>
          <p:cNvSpPr txBox="1"/>
          <p:nvPr/>
        </p:nvSpPr>
        <p:spPr>
          <a:xfrm flipH="1">
            <a:off x="102925" y="2623450"/>
            <a:ext cx="1959900" cy="7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dk1"/>
                </a:solidFill>
                <a:latin typeface="Roboto"/>
                <a:ea typeface="Roboto"/>
                <a:cs typeface="Roboto"/>
                <a:sym typeface="Roboto"/>
              </a:rPr>
              <a:t>79.60</a:t>
            </a:r>
            <a:r>
              <a:rPr b="1" lang="en" sz="3700">
                <a:solidFill>
                  <a:schemeClr val="dk1"/>
                </a:solidFill>
                <a:latin typeface="Roboto"/>
                <a:ea typeface="Roboto"/>
                <a:cs typeface="Roboto"/>
                <a:sym typeface="Roboto"/>
              </a:rPr>
              <a:t>%</a:t>
            </a:r>
            <a:endParaRPr b="1" sz="3700">
              <a:solidFill>
                <a:schemeClr val="dk1"/>
              </a:solidFill>
              <a:latin typeface="Roboto"/>
              <a:ea typeface="Roboto"/>
              <a:cs typeface="Roboto"/>
              <a:sym typeface="Roboto"/>
            </a:endParaRPr>
          </a:p>
        </p:txBody>
      </p:sp>
      <p:sp>
        <p:nvSpPr>
          <p:cNvPr id="648" name="Google Shape;648;p42"/>
          <p:cNvSpPr txBox="1"/>
          <p:nvPr/>
        </p:nvSpPr>
        <p:spPr>
          <a:xfrm flipH="1">
            <a:off x="148675" y="3909275"/>
            <a:ext cx="1868400" cy="7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chemeClr val="accent2"/>
                </a:solidFill>
                <a:latin typeface="Roboto"/>
                <a:ea typeface="Roboto"/>
                <a:cs typeface="Roboto"/>
                <a:sym typeface="Roboto"/>
              </a:rPr>
              <a:t>79.55</a:t>
            </a:r>
            <a:r>
              <a:rPr b="1" lang="en" sz="3700">
                <a:solidFill>
                  <a:schemeClr val="accent2"/>
                </a:solidFill>
                <a:latin typeface="Roboto"/>
                <a:ea typeface="Roboto"/>
                <a:cs typeface="Roboto"/>
                <a:sym typeface="Roboto"/>
              </a:rPr>
              <a:t>%</a:t>
            </a:r>
            <a:endParaRPr b="1" sz="3700">
              <a:solidFill>
                <a:schemeClr val="accent2"/>
              </a:solidFill>
              <a:latin typeface="Roboto"/>
              <a:ea typeface="Roboto"/>
              <a:cs typeface="Roboto"/>
              <a:sym typeface="Roboto"/>
            </a:endParaRPr>
          </a:p>
        </p:txBody>
      </p:sp>
      <p:pic>
        <p:nvPicPr>
          <p:cNvPr id="649" name="Google Shape;649;p42"/>
          <p:cNvPicPr preferRelativeResize="0"/>
          <p:nvPr/>
        </p:nvPicPr>
        <p:blipFill>
          <a:blip r:embed="rId3">
            <a:alphaModFix/>
          </a:blip>
          <a:stretch>
            <a:fillRect/>
          </a:stretch>
        </p:blipFill>
        <p:spPr>
          <a:xfrm>
            <a:off x="4240925" y="855175"/>
            <a:ext cx="4769499" cy="354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3"/>
          <p:cNvSpPr txBox="1"/>
          <p:nvPr>
            <p:ph type="title"/>
          </p:nvPr>
        </p:nvSpPr>
        <p:spPr>
          <a:xfrm>
            <a:off x="49600" y="86750"/>
            <a:ext cx="6754800" cy="8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MTL vs. transfer learning performance. OE refers to the OffensEval dataset and W&amp;H to the Waseem&amp;Hovy dataset</a:t>
            </a:r>
            <a:endParaRPr sz="1900">
              <a:latin typeface="Roboto"/>
              <a:ea typeface="Roboto"/>
              <a:cs typeface="Roboto"/>
              <a:sym typeface="Roboto"/>
            </a:endParaRPr>
          </a:p>
        </p:txBody>
      </p:sp>
      <p:graphicFrame>
        <p:nvGraphicFramePr>
          <p:cNvPr id="655" name="Google Shape;655;p43"/>
          <p:cNvGraphicFramePr/>
          <p:nvPr/>
        </p:nvGraphicFramePr>
        <p:xfrm>
          <a:off x="481525" y="1501950"/>
          <a:ext cx="3000000" cy="3000000"/>
        </p:xfrm>
        <a:graphic>
          <a:graphicData uri="http://schemas.openxmlformats.org/drawingml/2006/table">
            <a:tbl>
              <a:tblPr>
                <a:noFill/>
                <a:tableStyleId>{C9D4BF1E-0615-4810-AFCD-B0EE12051060}</a:tableStyleId>
              </a:tblPr>
              <a:tblGrid>
                <a:gridCol w="1447800"/>
                <a:gridCol w="1447800"/>
                <a:gridCol w="1447800"/>
                <a:gridCol w="1447800"/>
                <a:gridCol w="1447800"/>
              </a:tblGrid>
              <a:tr h="552575">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Dataset</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Method</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Precision</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Recall</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F1 Score</a:t>
                      </a:r>
                      <a:endParaRPr sz="1700">
                        <a:solidFill>
                          <a:schemeClr val="dk2"/>
                        </a:solidFill>
                        <a:latin typeface="Roboto Medium"/>
                        <a:ea typeface="Roboto Medium"/>
                        <a:cs typeface="Roboto Medium"/>
                        <a:sym typeface="Roboto Medium"/>
                      </a:endParaRPr>
                    </a:p>
                  </a:txBody>
                  <a:tcPr marT="91425" marB="91425" marR="91425" marL="91425"/>
                </a:tc>
              </a:tr>
              <a:tr h="552575">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OE</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MTL</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77.46%</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75.27%</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76.03%</a:t>
                      </a:r>
                      <a:endParaRPr sz="1700">
                        <a:solidFill>
                          <a:schemeClr val="dk2"/>
                        </a:solidFill>
                        <a:latin typeface="Roboto Medium"/>
                        <a:ea typeface="Roboto Medium"/>
                        <a:cs typeface="Roboto Medium"/>
                        <a:sym typeface="Roboto Medium"/>
                      </a:endParaRPr>
                    </a:p>
                  </a:txBody>
                  <a:tcPr marT="91425" marB="91425" marR="91425" marL="91425"/>
                </a:tc>
              </a:tr>
              <a:tr h="552575">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OE</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Transfer</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76.81%</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73.71%</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74.67%</a:t>
                      </a:r>
                      <a:endParaRPr sz="1700">
                        <a:solidFill>
                          <a:schemeClr val="dk2"/>
                        </a:solidFill>
                        <a:latin typeface="Roboto Medium"/>
                        <a:ea typeface="Roboto Medium"/>
                        <a:cs typeface="Roboto Medium"/>
                        <a:sym typeface="Roboto Medium"/>
                      </a:endParaRPr>
                    </a:p>
                  </a:txBody>
                  <a:tcPr marT="91425" marB="91425" marR="91425" marL="91425"/>
                </a:tc>
              </a:tr>
              <a:tr h="552575">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W &amp; H</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MTL</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80.12%</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79.60%</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79.55%</a:t>
                      </a:r>
                      <a:endParaRPr sz="1700">
                        <a:solidFill>
                          <a:schemeClr val="dk2"/>
                        </a:solidFill>
                        <a:latin typeface="Roboto Medium"/>
                        <a:ea typeface="Roboto Medium"/>
                        <a:cs typeface="Roboto Medium"/>
                        <a:sym typeface="Roboto Medium"/>
                      </a:endParaRPr>
                    </a:p>
                  </a:txBody>
                  <a:tcPr marT="91425" marB="91425" marR="91425" marL="91425"/>
                </a:tc>
              </a:tr>
              <a:tr h="552575">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W &amp; H</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Transfer</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81.25%</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77.72%</a:t>
                      </a:r>
                      <a:endParaRPr sz="1700">
                        <a:solidFill>
                          <a:schemeClr val="dk2"/>
                        </a:solidFill>
                        <a:latin typeface="Roboto Medium"/>
                        <a:ea typeface="Roboto Medium"/>
                        <a:cs typeface="Roboto Medium"/>
                        <a:sym typeface="Roboto Medium"/>
                      </a:endParaRPr>
                    </a:p>
                  </a:txBody>
                  <a:tcPr marT="91425" marB="91425" marR="91425" marL="91425"/>
                </a:tc>
                <a:tc>
                  <a:txBody>
                    <a:bodyPr/>
                    <a:lstStyle/>
                    <a:p>
                      <a:pPr indent="0" lvl="0" marL="0" rtl="0" algn="ctr">
                        <a:spcBef>
                          <a:spcPts val="0"/>
                        </a:spcBef>
                        <a:spcAft>
                          <a:spcPts val="0"/>
                        </a:spcAft>
                        <a:buNone/>
                      </a:pPr>
                      <a:r>
                        <a:rPr lang="en" sz="1700">
                          <a:solidFill>
                            <a:schemeClr val="dk2"/>
                          </a:solidFill>
                          <a:latin typeface="Roboto Medium"/>
                          <a:ea typeface="Roboto Medium"/>
                          <a:cs typeface="Roboto Medium"/>
                          <a:sym typeface="Roboto Medium"/>
                        </a:rPr>
                        <a:t>79.07%</a:t>
                      </a:r>
                      <a:endParaRPr sz="1700">
                        <a:solidFill>
                          <a:schemeClr val="dk2"/>
                        </a:solidFill>
                        <a:latin typeface="Roboto Medium"/>
                        <a:ea typeface="Roboto Medium"/>
                        <a:cs typeface="Roboto Medium"/>
                        <a:sym typeface="Roboto Medium"/>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4"/>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Thank You</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9"/>
          <p:cNvSpPr txBox="1"/>
          <p:nvPr>
            <p:ph type="title"/>
          </p:nvPr>
        </p:nvSpPr>
        <p:spPr>
          <a:xfrm>
            <a:off x="493325" y="1736175"/>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Introduction</a:t>
            </a:r>
            <a:endParaRPr>
              <a:latin typeface="Roboto"/>
              <a:ea typeface="Roboto"/>
              <a:cs typeface="Roboto"/>
              <a:sym typeface="Roboto"/>
            </a:endParaRPr>
          </a:p>
        </p:txBody>
      </p:sp>
      <p:sp>
        <p:nvSpPr>
          <p:cNvPr id="464" name="Google Shape;464;p29"/>
          <p:cNvSpPr txBox="1"/>
          <p:nvPr>
            <p:ph idx="1" type="subTitle"/>
          </p:nvPr>
        </p:nvSpPr>
        <p:spPr>
          <a:xfrm>
            <a:off x="565250" y="2558475"/>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Bebas Neue"/>
                <a:ea typeface="Bebas Neue"/>
                <a:cs typeface="Bebas Neue"/>
                <a:sym typeface="Bebas Neue"/>
              </a:rPr>
              <a:t>By MD Jubayer ISlam, 16101196</a:t>
            </a:r>
            <a:endParaRPr sz="2400">
              <a:latin typeface="Bebas Neue"/>
              <a:ea typeface="Bebas Neue"/>
              <a:cs typeface="Bebas Neue"/>
              <a:sym typeface="Bebas Neue"/>
            </a:endParaRPr>
          </a:p>
        </p:txBody>
      </p:sp>
      <p:pic>
        <p:nvPicPr>
          <p:cNvPr id="465" name="Google Shape;465;p29"/>
          <p:cNvPicPr preferRelativeResize="0"/>
          <p:nvPr/>
        </p:nvPicPr>
        <p:blipFill rotWithShape="1">
          <a:blip r:embed="rId3">
            <a:alphaModFix/>
          </a:blip>
          <a:srcRect b="0" l="199" r="199" t="0"/>
          <a:stretch/>
        </p:blipFill>
        <p:spPr>
          <a:xfrm>
            <a:off x="5198325" y="642000"/>
            <a:ext cx="3873000" cy="38595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nvSpPr>
        <p:spPr>
          <a:xfrm>
            <a:off x="36000" y="1334150"/>
            <a:ext cx="49854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Font typeface="Bebas Neue"/>
              <a:buChar char="●"/>
            </a:pPr>
            <a:r>
              <a:rPr lang="en" sz="1900">
                <a:solidFill>
                  <a:schemeClr val="dk2"/>
                </a:solidFill>
                <a:latin typeface="Bebas Neue"/>
                <a:ea typeface="Bebas Neue"/>
                <a:cs typeface="Bebas Neue"/>
                <a:sym typeface="Bebas Neue"/>
              </a:rPr>
              <a:t>Aggressive and abusive behaviour online can lead to severe psychological consequences for its victims</a:t>
            </a:r>
            <a:endParaRPr sz="1900">
              <a:solidFill>
                <a:schemeClr val="dk2"/>
              </a:solidFill>
              <a:latin typeface="Bebas Neue"/>
              <a:ea typeface="Bebas Neue"/>
              <a:cs typeface="Bebas Neue"/>
              <a:sym typeface="Bebas Neue"/>
            </a:endParaRPr>
          </a:p>
          <a:p>
            <a:pPr indent="0" lvl="0" marL="0" rtl="0" algn="l">
              <a:spcBef>
                <a:spcPts val="0"/>
              </a:spcBef>
              <a:spcAft>
                <a:spcPts val="0"/>
              </a:spcAft>
              <a:buNone/>
            </a:pPr>
            <a:r>
              <a:t/>
            </a:r>
            <a:endParaRPr sz="1900">
              <a:solidFill>
                <a:schemeClr val="dk2"/>
              </a:solidFill>
              <a:latin typeface="Bebas Neue"/>
              <a:ea typeface="Bebas Neue"/>
              <a:cs typeface="Bebas Neue"/>
              <a:sym typeface="Bebas Neue"/>
            </a:endParaRPr>
          </a:p>
          <a:p>
            <a:pPr indent="-349250" lvl="0" marL="457200" rtl="0" algn="l">
              <a:spcBef>
                <a:spcPts val="0"/>
              </a:spcBef>
              <a:spcAft>
                <a:spcPts val="0"/>
              </a:spcAft>
              <a:buClr>
                <a:schemeClr val="dk2"/>
              </a:buClr>
              <a:buSzPts val="1900"/>
              <a:buFont typeface="Bebas Neue"/>
              <a:buChar char="●"/>
            </a:pPr>
            <a:r>
              <a:rPr lang="en" sz="1900">
                <a:solidFill>
                  <a:schemeClr val="dk2"/>
                </a:solidFill>
                <a:highlight>
                  <a:srgbClr val="FCFCFC"/>
                </a:highlight>
                <a:latin typeface="Bebas Neue"/>
                <a:ea typeface="Bebas Neue"/>
                <a:cs typeface="Bebas Neue"/>
                <a:sym typeface="Bebas Neue"/>
              </a:rPr>
              <a:t>THe use of abusive language has been increased rapidly. This  initiates cyber-bullying that targets individuals (celebrity, politician, and product) and a group of people (specific country, age, and religion). It is important to detect and analyze abusive language from online comments automatically.</a:t>
            </a:r>
            <a:endParaRPr sz="1900">
              <a:solidFill>
                <a:schemeClr val="dk2"/>
              </a:solidFill>
              <a:latin typeface="Bebas Neue"/>
              <a:ea typeface="Bebas Neue"/>
              <a:cs typeface="Bebas Neue"/>
              <a:sym typeface="Bebas Neue"/>
            </a:endParaRPr>
          </a:p>
        </p:txBody>
      </p:sp>
      <p:sp>
        <p:nvSpPr>
          <p:cNvPr id="471" name="Google Shape;471;p30"/>
          <p:cNvSpPr/>
          <p:nvPr/>
        </p:nvSpPr>
        <p:spPr>
          <a:xfrm>
            <a:off x="2370600" y="589050"/>
            <a:ext cx="3162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txBox="1"/>
          <p:nvPr/>
        </p:nvSpPr>
        <p:spPr>
          <a:xfrm>
            <a:off x="617800" y="589050"/>
            <a:ext cx="474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6"/>
                </a:solidFill>
                <a:latin typeface="Roboto"/>
                <a:ea typeface="Roboto"/>
                <a:cs typeface="Roboto"/>
                <a:sym typeface="Roboto"/>
              </a:rPr>
              <a:t>Why Abusive Language Detection is Important ? </a:t>
            </a:r>
            <a:endParaRPr b="1" sz="2100">
              <a:solidFill>
                <a:schemeClr val="accent6"/>
              </a:solidFill>
              <a:latin typeface="Roboto"/>
              <a:ea typeface="Roboto"/>
              <a:cs typeface="Roboto"/>
              <a:sym typeface="Roboto"/>
            </a:endParaRPr>
          </a:p>
        </p:txBody>
      </p:sp>
      <p:sp>
        <p:nvSpPr>
          <p:cNvPr id="473" name="Google Shape;473;p30"/>
          <p:cNvSpPr/>
          <p:nvPr/>
        </p:nvSpPr>
        <p:spPr>
          <a:xfrm>
            <a:off x="100575" y="1436725"/>
            <a:ext cx="86100" cy="14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57475" y="1436725"/>
            <a:ext cx="86100" cy="14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847675" y="560325"/>
            <a:ext cx="186900" cy="14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txBox="1"/>
          <p:nvPr/>
        </p:nvSpPr>
        <p:spPr>
          <a:xfrm>
            <a:off x="5976800" y="589050"/>
            <a:ext cx="324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6"/>
                </a:solidFill>
                <a:latin typeface="Roboto"/>
                <a:ea typeface="Roboto"/>
                <a:cs typeface="Roboto"/>
                <a:sym typeface="Roboto"/>
              </a:rPr>
              <a:t>Why Modelling Emotional and Abusive Language together ? </a:t>
            </a:r>
            <a:endParaRPr b="1" sz="2000">
              <a:solidFill>
                <a:schemeClr val="accent6"/>
              </a:solidFill>
              <a:latin typeface="Roboto"/>
              <a:ea typeface="Roboto"/>
              <a:cs typeface="Roboto"/>
              <a:sym typeface="Roboto"/>
            </a:endParaRPr>
          </a:p>
        </p:txBody>
      </p:sp>
      <p:sp>
        <p:nvSpPr>
          <p:cNvPr id="477" name="Google Shape;477;p30"/>
          <p:cNvSpPr/>
          <p:nvPr/>
        </p:nvSpPr>
        <p:spPr>
          <a:xfrm>
            <a:off x="8634750" y="3606200"/>
            <a:ext cx="316200" cy="1437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txBox="1"/>
          <p:nvPr/>
        </p:nvSpPr>
        <p:spPr>
          <a:xfrm>
            <a:off x="5502600" y="1697250"/>
            <a:ext cx="3641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Bebas Neue"/>
                <a:ea typeface="Bebas Neue"/>
                <a:cs typeface="Bebas Neue"/>
                <a:sym typeface="Bebas Neue"/>
              </a:rPr>
              <a:t>Abuse can be expressed in many implicit and subtle ways, for instance, through the use of ambiguous terms and figurative language. Abusive language and behaviour are also inextricably linked to the emotional and psychological state of the speaker which is reflected in the affective characteristics of their language</a:t>
            </a:r>
            <a:endParaRPr sz="1800">
              <a:solidFill>
                <a:schemeClr val="dk2"/>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1"/>
          <p:cNvSpPr txBox="1"/>
          <p:nvPr>
            <p:ph idx="3" type="subTitle"/>
          </p:nvPr>
        </p:nvSpPr>
        <p:spPr>
          <a:xfrm>
            <a:off x="3402288" y="1334713"/>
            <a:ext cx="28848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latin typeface="Roboto"/>
                <a:ea typeface="Roboto"/>
                <a:cs typeface="Roboto"/>
                <a:sym typeface="Roboto"/>
              </a:rPr>
              <a:t>Contribution</a:t>
            </a:r>
            <a:endParaRPr sz="2900">
              <a:latin typeface="Roboto"/>
              <a:ea typeface="Roboto"/>
              <a:cs typeface="Roboto"/>
              <a:sym typeface="Roboto"/>
            </a:endParaRPr>
          </a:p>
        </p:txBody>
      </p:sp>
      <p:sp>
        <p:nvSpPr>
          <p:cNvPr id="484" name="Google Shape;484;p31"/>
          <p:cNvSpPr txBox="1"/>
          <p:nvPr>
            <p:ph idx="4" type="subTitle"/>
          </p:nvPr>
        </p:nvSpPr>
        <p:spPr>
          <a:xfrm>
            <a:off x="818925" y="1752825"/>
            <a:ext cx="8045700" cy="23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Bebas Neue"/>
                <a:ea typeface="Bebas Neue"/>
                <a:cs typeface="Bebas Neue"/>
                <a:sym typeface="Bebas Neue"/>
              </a:rPr>
              <a:t>thE  paper proposes to model The two phenomena, Abusive and Emotional Language detection jointly and present the first abusive language detection method that incorporates affective features via a multitask learning (MTL) paradigm. The paper mainly focuses on abuse detection; hence it refers to it as the primary task, while the task that is used to provide additional knowledge — emotion detection — is referred to as the auxiliary task. Furthermore, the paper proposes an MTL framework where a single model can be trained to perform emotion detection and identify abuse at the same time.</a:t>
            </a:r>
            <a:endParaRPr sz="2000">
              <a:solidFill>
                <a:schemeClr val="dk2"/>
              </a:solidFill>
              <a:latin typeface="Bebas Neue"/>
              <a:ea typeface="Bebas Neue"/>
              <a:cs typeface="Bebas Neue"/>
              <a:sym typeface="Bebas Neue"/>
            </a:endParaRPr>
          </a:p>
        </p:txBody>
      </p:sp>
      <p:sp>
        <p:nvSpPr>
          <p:cNvPr id="485" name="Google Shape;485;p31"/>
          <p:cNvSpPr/>
          <p:nvPr/>
        </p:nvSpPr>
        <p:spPr>
          <a:xfrm>
            <a:off x="4351512" y="220575"/>
            <a:ext cx="986400" cy="98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1"/>
          <p:cNvGrpSpPr/>
          <p:nvPr/>
        </p:nvGrpSpPr>
        <p:grpSpPr>
          <a:xfrm>
            <a:off x="4594758" y="464787"/>
            <a:ext cx="499904" cy="497992"/>
            <a:chOff x="2085450" y="842250"/>
            <a:chExt cx="483700" cy="481850"/>
          </a:xfrm>
        </p:grpSpPr>
        <p:sp>
          <p:nvSpPr>
            <p:cNvPr id="487" name="Google Shape;487;p31"/>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 name="Google Shape;488;p31"/>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 name="Google Shape;489;p31"/>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90" name="Google Shape;490;p31"/>
          <p:cNvSpPr/>
          <p:nvPr/>
        </p:nvSpPr>
        <p:spPr>
          <a:xfrm>
            <a:off x="3735500" y="287350"/>
            <a:ext cx="258600" cy="35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2"/>
          <p:cNvSpPr txBox="1"/>
          <p:nvPr>
            <p:ph type="title"/>
          </p:nvPr>
        </p:nvSpPr>
        <p:spPr>
          <a:xfrm>
            <a:off x="301925" y="1836750"/>
            <a:ext cx="52239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latin typeface="Roboto"/>
                <a:ea typeface="Roboto"/>
                <a:cs typeface="Roboto"/>
                <a:sym typeface="Roboto"/>
              </a:rPr>
              <a:t>Related Works</a:t>
            </a:r>
            <a:endParaRPr sz="5800">
              <a:latin typeface="Roboto"/>
              <a:ea typeface="Roboto"/>
              <a:cs typeface="Roboto"/>
              <a:sym typeface="Roboto"/>
            </a:endParaRPr>
          </a:p>
        </p:txBody>
      </p:sp>
      <p:sp>
        <p:nvSpPr>
          <p:cNvPr id="496" name="Google Shape;496;p32"/>
          <p:cNvSpPr txBox="1"/>
          <p:nvPr>
            <p:ph idx="1" type="subTitle"/>
          </p:nvPr>
        </p:nvSpPr>
        <p:spPr>
          <a:xfrm>
            <a:off x="392850" y="2659050"/>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Bebas Neue"/>
                <a:ea typeface="Bebas Neue"/>
                <a:cs typeface="Bebas Neue"/>
                <a:sym typeface="Bebas Neue"/>
              </a:rPr>
              <a:t>By FARHAN, 17201109</a:t>
            </a:r>
            <a:endParaRPr sz="2400">
              <a:latin typeface="Bebas Neue"/>
              <a:ea typeface="Bebas Neue"/>
              <a:cs typeface="Bebas Neue"/>
              <a:sym typeface="Bebas Neue"/>
            </a:endParaRPr>
          </a:p>
        </p:txBody>
      </p:sp>
      <p:pic>
        <p:nvPicPr>
          <p:cNvPr id="497" name="Google Shape;497;p32"/>
          <p:cNvPicPr preferRelativeResize="0"/>
          <p:nvPr/>
        </p:nvPicPr>
        <p:blipFill>
          <a:blip r:embed="rId3">
            <a:alphaModFix/>
          </a:blip>
          <a:stretch>
            <a:fillRect/>
          </a:stretch>
        </p:blipFill>
        <p:spPr>
          <a:xfrm>
            <a:off x="5525825" y="985975"/>
            <a:ext cx="3444600" cy="344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txBox="1"/>
          <p:nvPr>
            <p:ph type="title"/>
          </p:nvPr>
        </p:nvSpPr>
        <p:spPr>
          <a:xfrm>
            <a:off x="2863775" y="363275"/>
            <a:ext cx="341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Roboto"/>
                <a:ea typeface="Roboto"/>
                <a:cs typeface="Roboto"/>
                <a:sym typeface="Roboto"/>
              </a:rPr>
              <a:t>Early Approaches</a:t>
            </a:r>
            <a:endParaRPr sz="2800">
              <a:latin typeface="Roboto"/>
              <a:ea typeface="Roboto"/>
              <a:cs typeface="Roboto"/>
              <a:sym typeface="Roboto"/>
            </a:endParaRPr>
          </a:p>
        </p:txBody>
      </p:sp>
      <p:sp>
        <p:nvSpPr>
          <p:cNvPr id="503" name="Google Shape;503;p33"/>
          <p:cNvSpPr txBox="1"/>
          <p:nvPr>
            <p:ph idx="1" type="subTitle"/>
          </p:nvPr>
        </p:nvSpPr>
        <p:spPr>
          <a:xfrm>
            <a:off x="3328925" y="14583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oboto Medium"/>
                <a:ea typeface="Roboto Medium"/>
                <a:cs typeface="Roboto Medium"/>
                <a:sym typeface="Roboto Medium"/>
              </a:rPr>
              <a:t>Sood et al., 2012; Dinakar et al., 2011</a:t>
            </a:r>
            <a:endParaRPr b="0" sz="2000">
              <a:latin typeface="Roboto Medium"/>
              <a:ea typeface="Roboto Medium"/>
              <a:cs typeface="Roboto Medium"/>
              <a:sym typeface="Roboto Medium"/>
            </a:endParaRPr>
          </a:p>
        </p:txBody>
      </p:sp>
      <p:sp>
        <p:nvSpPr>
          <p:cNvPr id="504" name="Google Shape;504;p33"/>
          <p:cNvSpPr txBox="1"/>
          <p:nvPr>
            <p:ph idx="2" type="subTitle"/>
          </p:nvPr>
        </p:nvSpPr>
        <p:spPr>
          <a:xfrm>
            <a:off x="3328950" y="19633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Bebas Neue"/>
                <a:ea typeface="Bebas Neue"/>
                <a:cs typeface="Bebas Neue"/>
                <a:sym typeface="Bebas Neue"/>
              </a:rPr>
              <a:t>Used Bag of-words (BOW) or n-gram features</a:t>
            </a:r>
            <a:endParaRPr sz="2000">
              <a:solidFill>
                <a:schemeClr val="accent1"/>
              </a:solidFill>
              <a:latin typeface="Bebas Neue"/>
              <a:ea typeface="Bebas Neue"/>
              <a:cs typeface="Bebas Neue"/>
              <a:sym typeface="Bebas Neue"/>
            </a:endParaRPr>
          </a:p>
        </p:txBody>
      </p:sp>
      <p:sp>
        <p:nvSpPr>
          <p:cNvPr id="505" name="Google Shape;505;p33"/>
          <p:cNvSpPr txBox="1"/>
          <p:nvPr>
            <p:ph idx="3" type="subTitle"/>
          </p:nvPr>
        </p:nvSpPr>
        <p:spPr>
          <a:xfrm>
            <a:off x="659663" y="14583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oboto Medium"/>
                <a:ea typeface="Roboto Medium"/>
                <a:cs typeface="Roboto Medium"/>
                <a:sym typeface="Roboto Medium"/>
              </a:rPr>
              <a:t>Gitari et al., 2015</a:t>
            </a:r>
            <a:endParaRPr b="0" sz="2000">
              <a:latin typeface="Roboto Medium"/>
              <a:ea typeface="Roboto Medium"/>
              <a:cs typeface="Roboto Medium"/>
              <a:sym typeface="Roboto Medium"/>
            </a:endParaRPr>
          </a:p>
        </p:txBody>
      </p:sp>
      <p:sp>
        <p:nvSpPr>
          <p:cNvPr id="506" name="Google Shape;506;p33"/>
          <p:cNvSpPr txBox="1"/>
          <p:nvPr>
            <p:ph idx="4" type="subTitle"/>
          </p:nvPr>
        </p:nvSpPr>
        <p:spPr>
          <a:xfrm>
            <a:off x="941663" y="1815288"/>
            <a:ext cx="19221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Bebas Neue"/>
                <a:ea typeface="Bebas Neue"/>
                <a:cs typeface="Bebas Neue"/>
                <a:sym typeface="Bebas Neue"/>
              </a:rPr>
              <a:t>Used</a:t>
            </a:r>
            <a:r>
              <a:rPr lang="en" sz="2000">
                <a:solidFill>
                  <a:schemeClr val="accent1"/>
                </a:solidFill>
                <a:latin typeface="Bebas Neue"/>
                <a:ea typeface="Bebas Neue"/>
                <a:cs typeface="Bebas Neue"/>
                <a:sym typeface="Bebas Neue"/>
              </a:rPr>
              <a:t> lexicon-based features</a:t>
            </a:r>
            <a:endParaRPr sz="2000">
              <a:solidFill>
                <a:schemeClr val="accent1"/>
              </a:solidFill>
              <a:latin typeface="Bebas Neue"/>
              <a:ea typeface="Bebas Neue"/>
              <a:cs typeface="Bebas Neue"/>
              <a:sym typeface="Bebas Neue"/>
            </a:endParaRPr>
          </a:p>
        </p:txBody>
      </p:sp>
      <p:sp>
        <p:nvSpPr>
          <p:cNvPr id="507" name="Google Shape;507;p33"/>
          <p:cNvSpPr txBox="1"/>
          <p:nvPr>
            <p:ph idx="5" type="subTitle"/>
          </p:nvPr>
        </p:nvSpPr>
        <p:spPr>
          <a:xfrm>
            <a:off x="3237141" y="3542363"/>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oboto Medium"/>
                <a:ea typeface="Roboto Medium"/>
                <a:cs typeface="Roboto Medium"/>
                <a:sym typeface="Roboto Medium"/>
              </a:rPr>
              <a:t> Founta et al. (2019)</a:t>
            </a:r>
            <a:endParaRPr b="0" sz="2000">
              <a:latin typeface="Roboto Medium"/>
              <a:ea typeface="Roboto Medium"/>
              <a:cs typeface="Roboto Medium"/>
              <a:sym typeface="Roboto Medium"/>
            </a:endParaRPr>
          </a:p>
        </p:txBody>
      </p:sp>
      <p:sp>
        <p:nvSpPr>
          <p:cNvPr id="508" name="Google Shape;508;p33"/>
          <p:cNvSpPr txBox="1"/>
          <p:nvPr>
            <p:ph idx="6" type="subTitle"/>
          </p:nvPr>
        </p:nvSpPr>
        <p:spPr>
          <a:xfrm>
            <a:off x="3145925" y="3953675"/>
            <a:ext cx="2852100" cy="11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Bebas Neue"/>
                <a:ea typeface="Bebas Neue"/>
                <a:cs typeface="Bebas Neue"/>
                <a:sym typeface="Bebas Neue"/>
              </a:rPr>
              <a:t>used transfer learning to fine-tune features from the author meta data network to improve abuse detection.</a:t>
            </a:r>
            <a:endParaRPr sz="1700">
              <a:latin typeface="Bebas Neue"/>
              <a:ea typeface="Bebas Neue"/>
              <a:cs typeface="Bebas Neue"/>
              <a:sym typeface="Bebas Neue"/>
            </a:endParaRPr>
          </a:p>
        </p:txBody>
      </p:sp>
      <p:sp>
        <p:nvSpPr>
          <p:cNvPr id="509" name="Google Shape;509;p33"/>
          <p:cNvSpPr txBox="1"/>
          <p:nvPr>
            <p:ph idx="7" type="subTitle"/>
          </p:nvPr>
        </p:nvSpPr>
        <p:spPr>
          <a:xfrm>
            <a:off x="476038" y="37153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oboto Medium"/>
                <a:ea typeface="Roboto Medium"/>
                <a:cs typeface="Roboto Medium"/>
                <a:sym typeface="Roboto Medium"/>
              </a:rPr>
              <a:t>Mishra et al. 2018a, 2019a</a:t>
            </a:r>
            <a:endParaRPr b="0" sz="2000">
              <a:latin typeface="Roboto Medium"/>
              <a:ea typeface="Roboto Medium"/>
              <a:cs typeface="Roboto Medium"/>
              <a:sym typeface="Roboto Medium"/>
            </a:endParaRPr>
          </a:p>
        </p:txBody>
      </p:sp>
      <p:sp>
        <p:nvSpPr>
          <p:cNvPr id="510" name="Google Shape;510;p33"/>
          <p:cNvSpPr txBox="1"/>
          <p:nvPr>
            <p:ph idx="8" type="subTitle"/>
          </p:nvPr>
        </p:nvSpPr>
        <p:spPr>
          <a:xfrm>
            <a:off x="148725" y="4133625"/>
            <a:ext cx="2997300" cy="9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Bebas Neue"/>
                <a:ea typeface="Bebas Neue"/>
                <a:cs typeface="Bebas Neue"/>
                <a:sym typeface="Bebas Neue"/>
              </a:rPr>
              <a:t>used community-based author information as features in their classifiers with promising results</a:t>
            </a:r>
            <a:endParaRPr sz="1800">
              <a:latin typeface="Bebas Neue"/>
              <a:ea typeface="Bebas Neue"/>
              <a:cs typeface="Bebas Neue"/>
              <a:sym typeface="Bebas Neue"/>
            </a:endParaRPr>
          </a:p>
        </p:txBody>
      </p:sp>
      <p:sp>
        <p:nvSpPr>
          <p:cNvPr id="511" name="Google Shape;511;p33"/>
          <p:cNvSpPr txBox="1"/>
          <p:nvPr>
            <p:ph idx="9" type="subTitle"/>
          </p:nvPr>
        </p:nvSpPr>
        <p:spPr>
          <a:xfrm>
            <a:off x="5998166" y="14583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oboto Medium"/>
                <a:ea typeface="Roboto Medium"/>
                <a:cs typeface="Roboto Medium"/>
                <a:sym typeface="Roboto Medium"/>
              </a:rPr>
              <a:t>Dadvar et al., 2013</a:t>
            </a:r>
            <a:endParaRPr b="0" sz="2000">
              <a:latin typeface="Roboto Medium"/>
              <a:ea typeface="Roboto Medium"/>
              <a:cs typeface="Roboto Medium"/>
              <a:sym typeface="Roboto Medium"/>
            </a:endParaRPr>
          </a:p>
        </p:txBody>
      </p:sp>
      <p:sp>
        <p:nvSpPr>
          <p:cNvPr id="512" name="Google Shape;512;p33"/>
          <p:cNvSpPr txBox="1"/>
          <p:nvPr>
            <p:ph idx="13" type="subTitle"/>
          </p:nvPr>
        </p:nvSpPr>
        <p:spPr>
          <a:xfrm>
            <a:off x="6280216" y="1815300"/>
            <a:ext cx="1922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Bebas Neue"/>
                <a:ea typeface="Bebas Neue"/>
                <a:cs typeface="Bebas Neue"/>
                <a:sym typeface="Bebas Neue"/>
              </a:rPr>
              <a:t>Used</a:t>
            </a:r>
            <a:r>
              <a:rPr lang="en" sz="2000">
                <a:solidFill>
                  <a:schemeClr val="accent1"/>
                </a:solidFill>
                <a:latin typeface="Bebas Neue"/>
                <a:ea typeface="Bebas Neue"/>
                <a:cs typeface="Bebas Neue"/>
                <a:sym typeface="Bebas Neue"/>
              </a:rPr>
              <a:t> user-specific features,  age </a:t>
            </a:r>
            <a:endParaRPr sz="2000">
              <a:solidFill>
                <a:schemeClr val="accent1"/>
              </a:solidFill>
              <a:latin typeface="Bebas Neue"/>
              <a:ea typeface="Bebas Neue"/>
              <a:cs typeface="Bebas Neue"/>
              <a:sym typeface="Bebas Neue"/>
            </a:endParaRPr>
          </a:p>
        </p:txBody>
      </p:sp>
      <p:sp>
        <p:nvSpPr>
          <p:cNvPr id="513" name="Google Shape;513;p33"/>
          <p:cNvSpPr txBox="1"/>
          <p:nvPr>
            <p:ph idx="14" type="subTitle"/>
          </p:nvPr>
        </p:nvSpPr>
        <p:spPr>
          <a:xfrm>
            <a:off x="5998241" y="354237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oboto Medium"/>
                <a:ea typeface="Roboto Medium"/>
                <a:cs typeface="Roboto Medium"/>
                <a:sym typeface="Roboto Medium"/>
              </a:rPr>
              <a:t>Zhang et al. (2018) </a:t>
            </a:r>
            <a:endParaRPr b="0" sz="2000">
              <a:latin typeface="Roboto Medium"/>
              <a:ea typeface="Roboto Medium"/>
              <a:cs typeface="Roboto Medium"/>
              <a:sym typeface="Roboto Medium"/>
            </a:endParaRPr>
          </a:p>
        </p:txBody>
      </p:sp>
      <p:sp>
        <p:nvSpPr>
          <p:cNvPr id="514" name="Google Shape;514;p33"/>
          <p:cNvSpPr txBox="1"/>
          <p:nvPr>
            <p:ph idx="15" type="subTitle"/>
          </p:nvPr>
        </p:nvSpPr>
        <p:spPr>
          <a:xfrm>
            <a:off x="6079350" y="3953675"/>
            <a:ext cx="2061000" cy="9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Bebas Neue"/>
                <a:ea typeface="Bebas Neue"/>
                <a:cs typeface="Bebas Neue"/>
                <a:sym typeface="Bebas Neue"/>
              </a:rPr>
              <a:t> took an MTL approach to detect </a:t>
            </a:r>
            <a:r>
              <a:rPr lang="en" sz="1800">
                <a:latin typeface="Bebas Neue"/>
                <a:ea typeface="Bebas Neue"/>
                <a:cs typeface="Bebas Neue"/>
                <a:sym typeface="Bebas Neue"/>
              </a:rPr>
              <a:t>emotion</a:t>
            </a:r>
            <a:endParaRPr sz="1800">
              <a:latin typeface="Bebas Neue"/>
              <a:ea typeface="Bebas Neue"/>
              <a:cs typeface="Bebas Neue"/>
              <a:sym typeface="Bebas Neue"/>
            </a:endParaRPr>
          </a:p>
        </p:txBody>
      </p:sp>
      <p:sp>
        <p:nvSpPr>
          <p:cNvPr id="515" name="Google Shape;515;p33"/>
          <p:cNvSpPr txBox="1"/>
          <p:nvPr/>
        </p:nvSpPr>
        <p:spPr>
          <a:xfrm>
            <a:off x="2962150" y="2816388"/>
            <a:ext cx="35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6"/>
                </a:solidFill>
                <a:latin typeface="Roboto"/>
                <a:ea typeface="Roboto"/>
                <a:cs typeface="Roboto"/>
                <a:sym typeface="Roboto"/>
              </a:rPr>
              <a:t>Recent Approaches</a:t>
            </a:r>
            <a:endParaRPr b="1" sz="2800">
              <a:solidFill>
                <a:schemeClr val="accent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4"/>
          <p:cNvSpPr txBox="1"/>
          <p:nvPr>
            <p:ph type="title"/>
          </p:nvPr>
        </p:nvSpPr>
        <p:spPr>
          <a:xfrm>
            <a:off x="301925" y="1836750"/>
            <a:ext cx="52239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latin typeface="Roboto"/>
                <a:ea typeface="Roboto"/>
                <a:cs typeface="Roboto"/>
                <a:sym typeface="Roboto"/>
              </a:rPr>
              <a:t>Datasets</a:t>
            </a:r>
            <a:endParaRPr sz="5800">
              <a:latin typeface="Roboto"/>
              <a:ea typeface="Roboto"/>
              <a:cs typeface="Roboto"/>
              <a:sym typeface="Roboto"/>
            </a:endParaRPr>
          </a:p>
        </p:txBody>
      </p:sp>
      <p:sp>
        <p:nvSpPr>
          <p:cNvPr id="521" name="Google Shape;521;p34"/>
          <p:cNvSpPr txBox="1"/>
          <p:nvPr>
            <p:ph idx="1" type="subTitle"/>
          </p:nvPr>
        </p:nvSpPr>
        <p:spPr>
          <a:xfrm>
            <a:off x="392850" y="2659050"/>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Bebas Neue"/>
                <a:ea typeface="Bebas Neue"/>
                <a:cs typeface="Bebas Neue"/>
                <a:sym typeface="Bebas Neue"/>
              </a:rPr>
              <a:t>By Farhan, 17201109</a:t>
            </a:r>
            <a:endParaRPr sz="2400">
              <a:latin typeface="Bebas Neue"/>
              <a:ea typeface="Bebas Neue"/>
              <a:cs typeface="Bebas Neue"/>
              <a:sym typeface="Bebas Neue"/>
            </a:endParaRPr>
          </a:p>
        </p:txBody>
      </p:sp>
      <p:pic>
        <p:nvPicPr>
          <p:cNvPr id="522" name="Google Shape;522;p34"/>
          <p:cNvPicPr preferRelativeResize="0"/>
          <p:nvPr/>
        </p:nvPicPr>
        <p:blipFill>
          <a:blip r:embed="rId3">
            <a:alphaModFix/>
          </a:blip>
          <a:stretch>
            <a:fillRect/>
          </a:stretch>
        </p:blipFill>
        <p:spPr>
          <a:xfrm>
            <a:off x="5118700" y="973600"/>
            <a:ext cx="3740175" cy="344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5"/>
          <p:cNvSpPr txBox="1"/>
          <p:nvPr>
            <p:ph idx="2" type="title"/>
          </p:nvPr>
        </p:nvSpPr>
        <p:spPr>
          <a:xfrm>
            <a:off x="570125" y="1340863"/>
            <a:ext cx="3626700" cy="61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900">
                <a:latin typeface="Roboto Medium"/>
                <a:ea typeface="Roboto Medium"/>
                <a:cs typeface="Roboto Medium"/>
                <a:sym typeface="Roboto Medium"/>
              </a:rPr>
              <a:t>OffensEval 2019 (OffensEval)</a:t>
            </a:r>
            <a:endParaRPr b="0" sz="1900">
              <a:latin typeface="Roboto Medium"/>
              <a:ea typeface="Roboto Medium"/>
              <a:cs typeface="Roboto Medium"/>
              <a:sym typeface="Roboto Medium"/>
            </a:endParaRPr>
          </a:p>
        </p:txBody>
      </p:sp>
      <p:sp>
        <p:nvSpPr>
          <p:cNvPr id="528" name="Google Shape;528;p35"/>
          <p:cNvSpPr txBox="1"/>
          <p:nvPr>
            <p:ph idx="1" type="subTitle"/>
          </p:nvPr>
        </p:nvSpPr>
        <p:spPr>
          <a:xfrm>
            <a:off x="814375" y="1862601"/>
            <a:ext cx="2771100" cy="2677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latin typeface="Bebas Neue"/>
                <a:ea typeface="Bebas Neue"/>
                <a:cs typeface="Bebas Neue"/>
                <a:sym typeface="Bebas Neue"/>
              </a:rPr>
              <a:t>This dataset is from SemEval 2019 - Task 6: OffensEval 2019 - Identifying and Categorizing Offensive Language in Social Media (Zampieri et al., 2019a,b). As The paper focuses on involving offensive language identification. It contains 13, 240 annotated tweets, and each tweet is classified as to whether it is offensive (33%) or not (67%).</a:t>
            </a:r>
            <a:endParaRPr sz="1600">
              <a:latin typeface="Bebas Neue"/>
              <a:ea typeface="Bebas Neue"/>
              <a:cs typeface="Bebas Neue"/>
              <a:sym typeface="Bebas Neue"/>
            </a:endParaRPr>
          </a:p>
        </p:txBody>
      </p:sp>
      <p:sp>
        <p:nvSpPr>
          <p:cNvPr id="529" name="Google Shape;529;p35"/>
          <p:cNvSpPr txBox="1"/>
          <p:nvPr>
            <p:ph type="title"/>
          </p:nvPr>
        </p:nvSpPr>
        <p:spPr>
          <a:xfrm>
            <a:off x="2106975" y="412850"/>
            <a:ext cx="69432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To ensure that the results are generalizable, the paper experimented with two different Abuse Detection Datasets</a:t>
            </a:r>
            <a:endParaRPr sz="2000">
              <a:latin typeface="Roboto"/>
              <a:ea typeface="Roboto"/>
              <a:cs typeface="Roboto"/>
              <a:sym typeface="Roboto"/>
            </a:endParaRPr>
          </a:p>
        </p:txBody>
      </p:sp>
      <p:sp>
        <p:nvSpPr>
          <p:cNvPr id="530" name="Google Shape;530;p35"/>
          <p:cNvSpPr txBox="1"/>
          <p:nvPr>
            <p:ph idx="3" type="title"/>
          </p:nvPr>
        </p:nvSpPr>
        <p:spPr>
          <a:xfrm>
            <a:off x="5058798" y="1499138"/>
            <a:ext cx="3200400" cy="61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900">
                <a:latin typeface="Roboto Medium"/>
                <a:ea typeface="Roboto Medium"/>
                <a:cs typeface="Roboto Medium"/>
                <a:sym typeface="Roboto Medium"/>
              </a:rPr>
              <a:t>Waseem and Hovy 2016 (Waseem&amp;Hovy)</a:t>
            </a:r>
            <a:endParaRPr b="0" sz="1900">
              <a:latin typeface="Roboto Medium"/>
              <a:ea typeface="Roboto Medium"/>
              <a:cs typeface="Roboto Medium"/>
              <a:sym typeface="Roboto Medium"/>
            </a:endParaRPr>
          </a:p>
        </p:txBody>
      </p:sp>
      <p:sp>
        <p:nvSpPr>
          <p:cNvPr id="531" name="Google Shape;531;p35"/>
          <p:cNvSpPr txBox="1"/>
          <p:nvPr>
            <p:ph idx="4" type="subTitle"/>
          </p:nvPr>
        </p:nvSpPr>
        <p:spPr>
          <a:xfrm>
            <a:off x="5119700" y="2114150"/>
            <a:ext cx="3078600" cy="2045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latin typeface="Bebas Neue"/>
                <a:ea typeface="Bebas Neue"/>
                <a:cs typeface="Bebas Neue"/>
                <a:sym typeface="Bebas Neue"/>
              </a:rPr>
              <a:t>This dataset was compiled by Waseem and Hovy (2016) by searching for commonly used slurs and expletives related to religious, sexual, gender and ethnic minorities. The tweets were then annotated with one of three classes: racism, sexism or neither.</a:t>
            </a:r>
            <a:endParaRPr sz="1700">
              <a:latin typeface="Bebas Neue"/>
              <a:ea typeface="Bebas Neue"/>
              <a:cs typeface="Bebas Neue"/>
              <a:sym typeface="Bebas Neue"/>
            </a:endParaRPr>
          </a:p>
        </p:txBody>
      </p:sp>
      <p:sp>
        <p:nvSpPr>
          <p:cNvPr id="532" name="Google Shape;532;p35"/>
          <p:cNvSpPr/>
          <p:nvPr/>
        </p:nvSpPr>
        <p:spPr>
          <a:xfrm>
            <a:off x="2751475" y="161125"/>
            <a:ext cx="220200" cy="18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99150" y="1400525"/>
            <a:ext cx="322200" cy="37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570125" y="1586425"/>
            <a:ext cx="123900" cy="1239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5119700" y="1583900"/>
            <a:ext cx="123900" cy="123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6"/>
          <p:cNvSpPr txBox="1"/>
          <p:nvPr>
            <p:ph type="title"/>
          </p:nvPr>
        </p:nvSpPr>
        <p:spPr>
          <a:xfrm>
            <a:off x="1943650" y="1352825"/>
            <a:ext cx="48600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800">
                <a:latin typeface="Roboto Medium"/>
                <a:ea typeface="Roboto Medium"/>
                <a:cs typeface="Roboto Medium"/>
                <a:sym typeface="Roboto Medium"/>
              </a:rPr>
              <a:t> Emotion Detection Dataset </a:t>
            </a:r>
            <a:endParaRPr b="0" sz="2800">
              <a:latin typeface="Roboto Medium"/>
              <a:ea typeface="Roboto Medium"/>
              <a:cs typeface="Roboto Medium"/>
              <a:sym typeface="Roboto Medium"/>
            </a:endParaRPr>
          </a:p>
        </p:txBody>
      </p:sp>
      <p:sp>
        <p:nvSpPr>
          <p:cNvPr id="541" name="Google Shape;541;p36"/>
          <p:cNvSpPr txBox="1"/>
          <p:nvPr>
            <p:ph idx="1" type="subTitle"/>
          </p:nvPr>
        </p:nvSpPr>
        <p:spPr>
          <a:xfrm>
            <a:off x="1014900" y="1976825"/>
            <a:ext cx="6965400" cy="161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Bebas Neue"/>
                <a:ea typeface="Bebas Neue"/>
                <a:cs typeface="Bebas Neue"/>
                <a:sym typeface="Bebas Neue"/>
              </a:rPr>
              <a:t>This dataset is from SemEval-2018 Task 1: Affect in Tweets (Mohammad et al., 2018).The dataset consists of around 11k tweets (training set: 6839; development set: 887; test set: 3260). It contains the TweetID and 11 emotion labels (anger, anticipation, disgust, fear, joy, love, optimism, pessimism, sadness, surprise, trust)</a:t>
            </a:r>
            <a:endParaRPr sz="1900">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by Slidesgo">
  <a:themeElements>
    <a:clrScheme name="Simple Light">
      <a:dk1>
        <a:srgbClr val="1A6864"/>
      </a:dk1>
      <a:lt1>
        <a:srgbClr val="FFFFFF"/>
      </a:lt1>
      <a:dk2>
        <a:srgbClr val="28897B"/>
      </a:dk2>
      <a:lt2>
        <a:srgbClr val="80DDC4"/>
      </a:lt2>
      <a:accent1>
        <a:srgbClr val="28897B"/>
      </a:accent1>
      <a:accent2>
        <a:srgbClr val="9DDFCF"/>
      </a:accent2>
      <a:accent3>
        <a:srgbClr val="EBF7F4"/>
      </a:accent3>
      <a:accent4>
        <a:srgbClr val="66BBA8"/>
      </a:accent4>
      <a:accent5>
        <a:srgbClr val="EBF7F4"/>
      </a:accent5>
      <a:accent6>
        <a:srgbClr val="1A6864"/>
      </a:accent6>
      <a:hlink>
        <a:srgbClr val="28897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