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84" r:id="rId2"/>
    <p:sldId id="258" r:id="rId3"/>
    <p:sldId id="263" r:id="rId4"/>
    <p:sldId id="279" r:id="rId5"/>
    <p:sldId id="280" r:id="rId6"/>
    <p:sldId id="286" r:id="rId7"/>
    <p:sldId id="301" r:id="rId8"/>
    <p:sldId id="290" r:id="rId9"/>
    <p:sldId id="291" r:id="rId10"/>
    <p:sldId id="288" r:id="rId11"/>
    <p:sldId id="292" r:id="rId12"/>
    <p:sldId id="293" r:id="rId13"/>
    <p:sldId id="305" r:id="rId14"/>
    <p:sldId id="306" r:id="rId15"/>
    <p:sldId id="302" r:id="rId16"/>
    <p:sldId id="303" r:id="rId17"/>
    <p:sldId id="304" r:id="rId18"/>
    <p:sldId id="294" r:id="rId19"/>
    <p:sldId id="309" r:id="rId20"/>
    <p:sldId id="308" r:id="rId21"/>
    <p:sldId id="307" r:id="rId22"/>
    <p:sldId id="295" r:id="rId23"/>
    <p:sldId id="311" r:id="rId24"/>
    <p:sldId id="310" r:id="rId25"/>
    <p:sldId id="296" r:id="rId26"/>
    <p:sldId id="313" r:id="rId27"/>
    <p:sldId id="315" r:id="rId28"/>
    <p:sldId id="316" r:id="rId29"/>
    <p:sldId id="314" r:id="rId30"/>
    <p:sldId id="317" r:id="rId31"/>
    <p:sldId id="297" r:id="rId32"/>
    <p:sldId id="319" r:id="rId33"/>
    <p:sldId id="298" r:id="rId34"/>
    <p:sldId id="330" r:id="rId35"/>
    <p:sldId id="325" r:id="rId36"/>
    <p:sldId id="331" r:id="rId37"/>
    <p:sldId id="326" r:id="rId38"/>
    <p:sldId id="324" r:id="rId39"/>
    <p:sldId id="327" r:id="rId40"/>
    <p:sldId id="328" r:id="rId41"/>
    <p:sldId id="329" r:id="rId42"/>
    <p:sldId id="300" r:id="rId43"/>
    <p:sldId id="27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81" autoAdjust="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6T20:46:18.41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133 2924 7778 0 0,'-9'0'719'0'0,"-1"0"0"0"0,1-1-1 0 0,-1 1 1 0 0,1-2 0 0 0,-1 1 0 0 0,1-2 0 0 0,0 1 0 0 0,-1-1 0 0 0,2 0 0 0 0,-1-1 0 0 0,0 0 0 0 0,-12-8 0 0 0,35 24 525 0 0,0 1 1 0 0,18 21 0 0 0,-13-12-1056 0 0,1-1 0 0 0,42 33 0 0 0,13-2 14 0 0,201 151 1007 0 0,66 79-425 0 0,-296-246-846 0 0,217 197 346 0 0,69 53 104 0 0,-320-277-403 0 0,-4-2 44 0 0,0-1-1 0 0,0 0 1 0 0,1-1-1 0 0,0 0 1 0 0,0 0 0 0 0,16 6-1 0 0,-23-11 1 0 0,-1 0 0 0 0,0 0 0 0 0,0 0 0 0 0,0 0 0 0 0,0-1 0 0 0,0 1 0 0 0,0 0-1 0 0,0-1 1 0 0,0 1 0 0 0,0 0 0 0 0,0-1 0 0 0,0 1 0 0 0,0-1 0 0 0,0 0 0 0 0,0 1 0 0 0,0-1 0 0 0,0 0-1 0 0,0 1 1 0 0,-1-1 0 0 0,1 0 0 0 0,0 0 0 0 0,0 0 0 0 0,-1 0 0 0 0,1 0 0 0 0,-1 0 0 0 0,1 0 0 0 0,-1 0-1 0 0,1 0 1 0 0,-1 0 0 0 0,0 0 0 0 0,1 0 0 0 0,-1-2 0 0 0,10-46 405 0 0,-7 30-318 0 0,23-78-25 0 0,4 0 0 0 0,5 2-1 0 0,62-122 1 0 0,178-251-55 0 0,-31 106-6 0 0,-70 129-90 0 0,-134 181 26 0 0,269-320-144 0 0,506-475 1 0 0,-779 812 184 0 0,693-640-16 0 0,-548 520-219 0 0,109-57 480 0 0,-256 192-267 0 0,0 2 0 0 0,2 1-1 0 0,41-13 1 0 0,114-26-51 0 0,-127 37 434 0 0,-64 18-338 0 0,-1 1-55 0 0,-11-22-361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6T20:46:18.41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5913 0 0,'3'12'4628'0'0,"83"45"-2438"0"0,-2-2-1283 0 0,26 43 257 0 0,-58-54-896 0 0,-32-28-234 0 0,0 1 1 0 0,20 22 0 0 0,-19-16-36 0 0,32 24 0 0 0,-35-31 8 0 0,42 32-39 0 0,78 47-1 0 0,22 19 134 0 0,186 149 127 0 0,-47-44-94 0 0,-106-63-54 0 0,-4 10-88 0 0,157 132 293 0 0,-162-143-253 0 0,28 21-7 0 0,247 176 26 0 0,-54-56 76 0 0,305 215-201 0 0,-392-276 238 0 0,134 97 111 0 0,-388-286-97 0 0,75 42-1 0 0,2 1 194 0 0,-94-57-243 0 0,88 65 406 0 0,14 27-269 0 0,-130-114-337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6T20:46:18.41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5099 3561 0 0,'9'-19'4877'0'0,"21"-13"-4007"0"0,-15 16-124 0 0,2-3-273 0 0,7-8 605 0 0,29-28 0 0 0,26-26 319 0 0,8-7-790 0 0,207-145-467 0 0,-171 133 0 0 0,-29 21-84 0 0,108-91 354 0 0,56-83-163 0 0,-163 157-121 0 0,-14 16-73 0 0,189-197-14 0 0,-110 113 234 0 0,105-122-73 0 0,-23 24-68 0 0,-225 244-122 0 0,186-202 10 0 0,-60 69 63 0 0,25-29 22 0 0,26-62-70 0 0,75-65-24 0 0,-163 189-12 0 0,434-449 157 0 0,-251 275-178 0 0,-103 99 270 0 0,57-71 58 0 0,-202 209-91 0 0,-21 28-119 0 0,0 1 0 0 0,2 1 0 0 0,44-40 0 0 0,-65 63-96 0 0,0 1 0 0 0,1 0-1 0 0,-1 0 1 0 0,1 0 0 0 0,-1 0 0 0 0,1 1-1 0 0,-1-1 1 0 0,1 0 0 0 0,-1 1-1 0 0,1-1 1 0 0,0 1 0 0 0,0-1 0 0 0,-1 1-1 0 0,1 0 1 0 0,0-1 0 0 0,-1 1-1 0 0,1 0 1 0 0,2 1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6D54F-4F3F-486A-BE9E-DF65F2BF2323}" type="datetimeFigureOut">
              <a:rPr lang="en-CA" smtClean="0"/>
              <a:t>2022-04-07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2F8F3-E9D4-4DC9-B104-8B523816FC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1680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 chose the </a:t>
            </a:r>
            <a:r>
              <a:rPr lang="en-CA" dirty="0" err="1"/>
              <a:t>urbanSound</a:t>
            </a:r>
            <a:r>
              <a:rPr lang="en-CA" dirty="0"/>
              <a:t> dataset from Kaggle, which has 7 classes. We chose a minimal version of this dataset with 3 classes– dog barks,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2F8F3-E9D4-4DC9-B104-8B523816FC9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6424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Text data- 35% </a:t>
            </a:r>
            <a:r>
              <a:rPr lang="en-CA" dirty="0" err="1"/>
              <a:t>accu</a:t>
            </a:r>
            <a:r>
              <a:rPr lang="en-CA" dirty="0"/>
              <a:t> drop</a:t>
            </a:r>
          </a:p>
          <a:p>
            <a:r>
              <a:rPr lang="en-CA" dirty="0"/>
              <a:t>audio- 78%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2F8F3-E9D4-4DC9-B104-8B523816FC9B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4744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Text data- 35% </a:t>
            </a:r>
            <a:r>
              <a:rPr lang="en-CA" dirty="0" err="1"/>
              <a:t>accu</a:t>
            </a:r>
            <a:r>
              <a:rPr lang="en-CA" dirty="0"/>
              <a:t> drop</a:t>
            </a:r>
          </a:p>
          <a:p>
            <a:r>
              <a:rPr lang="en-CA" dirty="0"/>
              <a:t>audio- 78%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2F8F3-E9D4-4DC9-B104-8B523816FC9B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4747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Text data- 35% </a:t>
            </a:r>
            <a:r>
              <a:rPr lang="en-CA" dirty="0" err="1"/>
              <a:t>accu</a:t>
            </a:r>
            <a:r>
              <a:rPr lang="en-CA" dirty="0"/>
              <a:t> drop</a:t>
            </a:r>
          </a:p>
          <a:p>
            <a:r>
              <a:rPr lang="en-CA" dirty="0"/>
              <a:t>audio- 78%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2F8F3-E9D4-4DC9-B104-8B523816FC9B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392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Text data- 35% </a:t>
            </a:r>
            <a:r>
              <a:rPr lang="en-CA" dirty="0" err="1"/>
              <a:t>accu</a:t>
            </a:r>
            <a:r>
              <a:rPr lang="en-CA" dirty="0"/>
              <a:t> drop</a:t>
            </a:r>
          </a:p>
          <a:p>
            <a:r>
              <a:rPr lang="en-CA" dirty="0"/>
              <a:t>audio- 78%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2F8F3-E9D4-4DC9-B104-8B523816FC9B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082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Text data- 35% </a:t>
            </a:r>
            <a:r>
              <a:rPr lang="en-CA" dirty="0" err="1"/>
              <a:t>accu</a:t>
            </a:r>
            <a:r>
              <a:rPr lang="en-CA" dirty="0"/>
              <a:t> drop</a:t>
            </a:r>
          </a:p>
          <a:p>
            <a:r>
              <a:rPr lang="en-CA" dirty="0"/>
              <a:t>audio- 78%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2F8F3-E9D4-4DC9-B104-8B523816FC9B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3529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Text data- 35% </a:t>
            </a:r>
            <a:r>
              <a:rPr lang="en-CA" dirty="0" err="1"/>
              <a:t>accu</a:t>
            </a:r>
            <a:r>
              <a:rPr lang="en-CA" dirty="0"/>
              <a:t> drop</a:t>
            </a:r>
          </a:p>
          <a:p>
            <a:r>
              <a:rPr lang="en-CA" dirty="0"/>
              <a:t>audio- 78%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2F8F3-E9D4-4DC9-B104-8B523816FC9B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5559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Text data- 35% </a:t>
            </a:r>
            <a:r>
              <a:rPr lang="en-CA" dirty="0" err="1"/>
              <a:t>accu</a:t>
            </a:r>
            <a:r>
              <a:rPr lang="en-CA" dirty="0"/>
              <a:t> drop</a:t>
            </a:r>
          </a:p>
          <a:p>
            <a:r>
              <a:rPr lang="en-CA" dirty="0"/>
              <a:t>audio- 78%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2F8F3-E9D4-4DC9-B104-8B523816FC9B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865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Text data- 35% </a:t>
            </a:r>
            <a:r>
              <a:rPr lang="en-CA" dirty="0" err="1"/>
              <a:t>accu</a:t>
            </a:r>
            <a:r>
              <a:rPr lang="en-CA" dirty="0"/>
              <a:t> drop</a:t>
            </a:r>
          </a:p>
          <a:p>
            <a:r>
              <a:rPr lang="en-CA" dirty="0"/>
              <a:t>audio- 78%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2F8F3-E9D4-4DC9-B104-8B523816FC9B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0820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Text data- 35% </a:t>
            </a:r>
            <a:r>
              <a:rPr lang="en-CA" dirty="0" err="1"/>
              <a:t>accu</a:t>
            </a:r>
            <a:r>
              <a:rPr lang="en-CA" dirty="0"/>
              <a:t> drop</a:t>
            </a:r>
          </a:p>
          <a:p>
            <a:r>
              <a:rPr lang="en-CA" dirty="0"/>
              <a:t>audio- 78%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2F8F3-E9D4-4DC9-B104-8B523816FC9B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6382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Fgsm</a:t>
            </a:r>
            <a:r>
              <a:rPr lang="en-CA" dirty="0"/>
              <a:t>- single step approach which adds some noise whose direction is same as the gradient of cost function w.r.to the data and thus create the adv image</a:t>
            </a:r>
          </a:p>
          <a:p>
            <a:r>
              <a:rPr lang="en-CA" dirty="0" err="1"/>
              <a:t>Pgd</a:t>
            </a:r>
            <a:r>
              <a:rPr lang="en-CA" dirty="0"/>
              <a:t>- updated version of </a:t>
            </a:r>
            <a:r>
              <a:rPr lang="en-CA" dirty="0" err="1"/>
              <a:t>fgsm</a:t>
            </a:r>
            <a:r>
              <a:rPr lang="en-CA" dirty="0"/>
              <a:t>, iterative</a:t>
            </a:r>
          </a:p>
          <a:p>
            <a:r>
              <a:rPr lang="en-CA" dirty="0" err="1"/>
              <a:t>Deepfool</a:t>
            </a:r>
            <a:r>
              <a:rPr lang="en-CA" dirty="0"/>
              <a:t> – a popular attack algorithm which is capable of producing strong attacks with minimal perturbation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2F8F3-E9D4-4DC9-B104-8B523816FC9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2355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Fgsm</a:t>
            </a:r>
            <a:r>
              <a:rPr lang="en-CA" dirty="0"/>
              <a:t>- single step approach which adds some noise whose direction is same as the gradient of cost function w.r.to the data and thus create the adv image</a:t>
            </a:r>
          </a:p>
          <a:p>
            <a:r>
              <a:rPr lang="en-CA" dirty="0" err="1"/>
              <a:t>Pgd</a:t>
            </a:r>
            <a:r>
              <a:rPr lang="en-CA" dirty="0"/>
              <a:t>- updated version of </a:t>
            </a:r>
            <a:r>
              <a:rPr lang="en-CA" dirty="0" err="1"/>
              <a:t>fgsm</a:t>
            </a:r>
            <a:r>
              <a:rPr lang="en-CA" dirty="0"/>
              <a:t>, iterative</a:t>
            </a:r>
          </a:p>
          <a:p>
            <a:r>
              <a:rPr lang="en-CA" dirty="0" err="1"/>
              <a:t>Deepfool</a:t>
            </a:r>
            <a:r>
              <a:rPr lang="en-CA" dirty="0"/>
              <a:t> – a popular attack algorithm which is capable of producing strong attacks with minimal perturbation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2F8F3-E9D4-4DC9-B104-8B523816FC9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1275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Fgsm</a:t>
            </a:r>
            <a:r>
              <a:rPr lang="en-CA" dirty="0"/>
              <a:t>- single step approach which adds some noise whose direction is same as the gradient of cost function w.r.to the data and thus create the adv image</a:t>
            </a:r>
          </a:p>
          <a:p>
            <a:r>
              <a:rPr lang="en-CA" dirty="0" err="1"/>
              <a:t>Pgd</a:t>
            </a:r>
            <a:r>
              <a:rPr lang="en-CA" dirty="0"/>
              <a:t>- updated version of </a:t>
            </a:r>
            <a:r>
              <a:rPr lang="en-CA" dirty="0" err="1"/>
              <a:t>fgsm</a:t>
            </a:r>
            <a:r>
              <a:rPr lang="en-CA" dirty="0"/>
              <a:t>, iterative</a:t>
            </a:r>
          </a:p>
          <a:p>
            <a:r>
              <a:rPr lang="en-CA" dirty="0" err="1"/>
              <a:t>Deepfool</a:t>
            </a:r>
            <a:r>
              <a:rPr lang="en-CA" dirty="0"/>
              <a:t> – a popular attack algorithm which is capable of producing strong attacks with minimal perturbation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2F8F3-E9D4-4DC9-B104-8B523816FC9B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762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Fgsm</a:t>
            </a:r>
            <a:r>
              <a:rPr lang="en-CA" dirty="0"/>
              <a:t>- single step approach which adds some noise whose direction is same as the gradient of cost function w.r.to the data and thus create the adv image</a:t>
            </a:r>
          </a:p>
          <a:p>
            <a:r>
              <a:rPr lang="en-CA" dirty="0" err="1"/>
              <a:t>Pgd</a:t>
            </a:r>
            <a:r>
              <a:rPr lang="en-CA" dirty="0"/>
              <a:t>- updated version of </a:t>
            </a:r>
            <a:r>
              <a:rPr lang="en-CA" dirty="0" err="1"/>
              <a:t>fgsm</a:t>
            </a:r>
            <a:r>
              <a:rPr lang="en-CA" dirty="0"/>
              <a:t>, iterative</a:t>
            </a:r>
          </a:p>
          <a:p>
            <a:r>
              <a:rPr lang="en-CA" dirty="0" err="1"/>
              <a:t>Deepfool</a:t>
            </a:r>
            <a:r>
              <a:rPr lang="en-CA" dirty="0"/>
              <a:t> – a popular attack algorithm which is capable of producing strong attacks with minimal perturbation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2F8F3-E9D4-4DC9-B104-8B523816FC9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55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Fgsm</a:t>
            </a:r>
            <a:r>
              <a:rPr lang="en-CA" dirty="0"/>
              <a:t>- single step approach which adds some noise whose direction is same as the gradient of cost function w.r.to the data and thus create the adv image</a:t>
            </a:r>
          </a:p>
          <a:p>
            <a:r>
              <a:rPr lang="en-CA" dirty="0" err="1"/>
              <a:t>Pgd</a:t>
            </a:r>
            <a:r>
              <a:rPr lang="en-CA" dirty="0"/>
              <a:t>- updated version of </a:t>
            </a:r>
            <a:r>
              <a:rPr lang="en-CA" dirty="0" err="1"/>
              <a:t>fgsm</a:t>
            </a:r>
            <a:r>
              <a:rPr lang="en-CA" dirty="0"/>
              <a:t>, iterative</a:t>
            </a:r>
          </a:p>
          <a:p>
            <a:r>
              <a:rPr lang="en-CA" dirty="0" err="1"/>
              <a:t>Deepfool</a:t>
            </a:r>
            <a:r>
              <a:rPr lang="en-CA" dirty="0"/>
              <a:t> – a popular attack algorithm which is capable of producing strong attacks with minimal perturbation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2F8F3-E9D4-4DC9-B104-8B523816FC9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7646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Fgsm</a:t>
            </a:r>
            <a:r>
              <a:rPr lang="en-CA" dirty="0"/>
              <a:t>- single step approach which adds some noise whose direction is same as the gradient of cost function w.r.to the data and thus create the adv image</a:t>
            </a:r>
          </a:p>
          <a:p>
            <a:r>
              <a:rPr lang="en-CA" dirty="0" err="1"/>
              <a:t>Pgd</a:t>
            </a:r>
            <a:r>
              <a:rPr lang="en-CA" dirty="0"/>
              <a:t>- updated version of </a:t>
            </a:r>
            <a:r>
              <a:rPr lang="en-CA" dirty="0" err="1"/>
              <a:t>fgsm</a:t>
            </a:r>
            <a:r>
              <a:rPr lang="en-CA" dirty="0"/>
              <a:t>, iterative</a:t>
            </a:r>
          </a:p>
          <a:p>
            <a:r>
              <a:rPr lang="en-CA" dirty="0" err="1"/>
              <a:t>Deepfool</a:t>
            </a:r>
            <a:r>
              <a:rPr lang="en-CA" dirty="0"/>
              <a:t> – a popular attack algorithm which is capable of producing strong attacks with minimal perturbation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2F8F3-E9D4-4DC9-B104-8B523816FC9B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64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Text data- 35% </a:t>
            </a:r>
            <a:r>
              <a:rPr lang="en-CA" dirty="0" err="1"/>
              <a:t>accu</a:t>
            </a:r>
            <a:r>
              <a:rPr lang="en-CA" dirty="0"/>
              <a:t> drop</a:t>
            </a:r>
          </a:p>
          <a:p>
            <a:r>
              <a:rPr lang="en-CA" dirty="0"/>
              <a:t>audio- 78%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2F8F3-E9D4-4DC9-B104-8B523816FC9B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8527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Text data- 35% </a:t>
            </a:r>
            <a:r>
              <a:rPr lang="en-CA" dirty="0" err="1"/>
              <a:t>accu</a:t>
            </a:r>
            <a:r>
              <a:rPr lang="en-CA" dirty="0"/>
              <a:t> drop</a:t>
            </a:r>
          </a:p>
          <a:p>
            <a:r>
              <a:rPr lang="en-CA" dirty="0"/>
              <a:t>audio- 78%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2F8F3-E9D4-4DC9-B104-8B523816FC9B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336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88D9-D60A-41C7-B063-80F80B92F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182F7-4762-4B9F-B8AE-E493B336C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01629-BFBF-4619-B3E7-46FE96CD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C031-154B-40C7-9B9F-1EBB281467CE}" type="datetime1">
              <a:rPr lang="en-CA" smtClean="0"/>
              <a:t>2022-04-07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63209-D03E-451A-9944-CDD2D451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091E3-3439-4B61-916F-9EF36E42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1369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EEA0-0AAA-429D-B63F-9131686C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B8EE4-8A7E-4A04-9539-10E4FE4F2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6D47-0811-4794-9648-62FC538C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E9E59-E142-410B-8749-4856976B8751}" type="datetime1">
              <a:rPr lang="en-CA" smtClean="0"/>
              <a:t>2022-04-07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78B2C-F134-4B1C-A160-9C3EDFA64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86087-52CF-4511-92EB-ACDBB0A17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001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50858A-077E-45CD-B6C6-BDA0F8A37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06B8E-DF4A-4D6F-92FE-30DD8BCB5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44D6E-C86E-4108-8FC6-8B6CA656A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6240-BCCC-4616-B83D-F7700F085A40}" type="datetime1">
              <a:rPr lang="en-CA" smtClean="0"/>
              <a:t>2022-04-07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24718-2031-4694-BAFF-835B164A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71000-456F-470F-9E25-352291D7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41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997F1-9E8A-40A3-97BF-C4C1847A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51C51-6680-47CD-A521-4730684B7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3AD3-AFD7-4AA6-A306-E2F13D140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19EF-27E9-4410-81BC-6C3AF77938A7}" type="datetime1">
              <a:rPr lang="en-CA" smtClean="0"/>
              <a:t>2022-04-07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1D0A1-C963-4C11-AE77-625664DB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032B9-1A62-4403-A576-B1AEAEB6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734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45A8-5CAF-4B52-BFA9-B948C0FFD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A5159-7A65-409D-A4C0-FE1C89CAC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75ABA-BE0D-4049-A27D-4E04069DD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4C05-D8DA-4ACF-ACA7-80B7668B2337}" type="datetime1">
              <a:rPr lang="en-CA" smtClean="0"/>
              <a:t>2022-04-07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CF3CF-20AC-4616-B4A1-EE699EEE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7DDDE-30D2-4985-A7D8-74ED1805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456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720C-33E8-447F-845D-4F82595D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6F6F2-371D-41D3-91ED-5530BBC69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E3BEC-C5B5-4744-B35A-80544A06D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1CC93-9481-4685-A1FE-0971A68AD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BE7F-639D-44A2-8D55-A9A90C56DF6B}" type="datetime1">
              <a:rPr lang="en-CA" smtClean="0"/>
              <a:t>2022-04-07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FC07C-8B81-4856-A460-9F8343BE2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17EA3-ABD0-43A5-9FC6-AEBA9419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711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7E664-45B5-41EE-A9BB-582C227F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24011-1F0F-413C-ACF3-58DEB859E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96068-79C7-4F3A-BF96-EBCDFEB1A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64A72-C6B8-40BE-A0A5-A9A2A40AA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F0FEC1-EDAC-4874-A101-CEBF8978C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872EB2-38B5-462F-A279-CD710AE8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A91-D33C-4F4A-86A5-38E23AA1E866}" type="datetime1">
              <a:rPr lang="en-CA" smtClean="0"/>
              <a:t>2022-04-07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13C6C-E557-4D6C-9882-19CDECFD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C6BDF4-56F8-4468-8AB8-9727DB83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868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B4E1-4A75-4875-8192-17F201A2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1C2700-41B6-4059-9E7B-92B125EA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23CD-7787-4F4D-A579-9140255D94D8}" type="datetime1">
              <a:rPr lang="en-CA" smtClean="0"/>
              <a:t>2022-04-07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AFF7C-36EF-4124-AF79-0EEA83A5F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3260D-82EB-4F7E-9E2F-9FFC21FE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101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03FBAA-9F24-4E40-AB74-D0FCD1461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B67D-043B-48C5-9073-823627040B68}" type="datetime1">
              <a:rPr lang="en-CA" smtClean="0"/>
              <a:t>2022-04-07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74A22-14F5-49CA-9980-F4857469F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A9981-2B89-43C0-BAD4-D61FB763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364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2C3B1-F0F8-4312-A9D8-A976D9490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FC083-FE20-4371-AD45-D5086B710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C221C-64CB-42ED-AC40-776F4C71B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DAD30-EE15-4DB9-9E22-9C6F19FA2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268C-68C2-43D5-BEF1-7DF04A7DB1B4}" type="datetime1">
              <a:rPr lang="en-CA" smtClean="0"/>
              <a:t>2022-04-07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0DDEE-2466-4ACB-A739-95569D59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8646F-9E49-483E-8137-739C0812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898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3A13F-F14D-420B-9919-2E1C32B25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A55507-8409-437F-8E69-D9E76869F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F6830-2647-44CD-85F4-647E826CE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D1876-FDA3-40A5-95E4-E0B7AAFC3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3116C-1DDD-4496-BB2B-4C4EC075DD32}" type="datetime1">
              <a:rPr lang="en-CA" smtClean="0"/>
              <a:t>2022-04-07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1D183-ED80-4E0A-9034-EE5EA8AD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82C06-E062-479E-9532-8035D609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261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8681F3-8E84-4EC9-84FE-FEA7A34D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723B5-030D-4230-BEAA-2B9E12940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A82AE-56D4-4F3E-8650-6525BAEE8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4C93C-FD61-40E3-86EC-BA6819CCCC45}" type="datetime1">
              <a:rPr lang="en-CA" smtClean="0"/>
              <a:t>2022-04-07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55D40-47BE-40D1-9C27-75A14B099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0B4CB-1C0C-47B7-9EB5-9F87460F0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84032-D033-4118-A795-B56659FD6C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152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0" Type="http://schemas.openxmlformats.org/officeDocument/2006/relationships/customXml" Target="../ink/ink3.xml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7" Type="http://schemas.openxmlformats.org/officeDocument/2006/relationships/image" Target="../media/image3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7" Type="http://schemas.openxmlformats.org/officeDocument/2006/relationships/image" Target="../media/image3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7" Type="http://schemas.openxmlformats.org/officeDocument/2006/relationships/image" Target="../media/image3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7.jpg"/><Relationship Id="rId7" Type="http://schemas.openxmlformats.org/officeDocument/2006/relationships/image" Target="../media/image3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7.jpg"/><Relationship Id="rId7" Type="http://schemas.openxmlformats.org/officeDocument/2006/relationships/image" Target="../media/image3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Relationship Id="rId9" Type="http://schemas.openxmlformats.org/officeDocument/2006/relationships/image" Target="../media/image33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34.png"/><Relationship Id="rId4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37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12" Type="http://schemas.openxmlformats.org/officeDocument/2006/relationships/image" Target="../media/image36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11" Type="http://schemas.openxmlformats.org/officeDocument/2006/relationships/image" Target="../media/image33.jpg"/><Relationship Id="rId5" Type="http://schemas.openxmlformats.org/officeDocument/2006/relationships/image" Target="../media/image9.jpg"/><Relationship Id="rId10" Type="http://schemas.openxmlformats.org/officeDocument/2006/relationships/image" Target="../media/image31.jpg"/><Relationship Id="rId4" Type="http://schemas.openxmlformats.org/officeDocument/2006/relationships/image" Target="../media/image8.jpg"/><Relationship Id="rId9" Type="http://schemas.openxmlformats.org/officeDocument/2006/relationships/image" Target="../media/image30.jp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37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12" Type="http://schemas.openxmlformats.org/officeDocument/2006/relationships/image" Target="../media/image36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11" Type="http://schemas.openxmlformats.org/officeDocument/2006/relationships/image" Target="../media/image33.jpg"/><Relationship Id="rId5" Type="http://schemas.openxmlformats.org/officeDocument/2006/relationships/image" Target="../media/image9.jpg"/><Relationship Id="rId10" Type="http://schemas.openxmlformats.org/officeDocument/2006/relationships/image" Target="../media/image31.jpg"/><Relationship Id="rId4" Type="http://schemas.openxmlformats.org/officeDocument/2006/relationships/image" Target="../media/image8.jpg"/><Relationship Id="rId9" Type="http://schemas.openxmlformats.org/officeDocument/2006/relationships/image" Target="../media/image30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11" Type="http://schemas.openxmlformats.org/officeDocument/2006/relationships/image" Target="../media/image22.jpg"/><Relationship Id="rId5" Type="http://schemas.openxmlformats.org/officeDocument/2006/relationships/image" Target="../media/image16.jpg"/><Relationship Id="rId10" Type="http://schemas.openxmlformats.org/officeDocument/2006/relationships/image" Target="../media/image21.jpg"/><Relationship Id="rId4" Type="http://schemas.openxmlformats.org/officeDocument/2006/relationships/image" Target="../media/image15.jpg"/><Relationship Id="rId9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7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DF9322-AD0B-451E-B38D-3356499B6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563" y="661364"/>
            <a:ext cx="11196536" cy="2308324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Adversarial Robustness of Contemporary Machine Learning Models</a:t>
            </a:r>
            <a:endParaRPr lang="en-CA" sz="5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EA857-7CBC-42CA-B869-2EB110349D08}"/>
              </a:ext>
            </a:extLst>
          </p:cNvPr>
          <p:cNvSpPr txBox="1"/>
          <p:nvPr/>
        </p:nvSpPr>
        <p:spPr>
          <a:xfrm>
            <a:off x="10249786" y="5885346"/>
            <a:ext cx="1153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Presenter: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Afia Afrin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586D715-3505-42B1-8667-92FC5DAF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7981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6725-95F7-4A14-A248-C241F6152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843" y="282102"/>
            <a:ext cx="10055157" cy="437745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Description: Dataset</a:t>
            </a:r>
            <a:endParaRPr lang="en-CA" sz="32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D52273-0E18-4FFA-B990-A9957A7327C0}"/>
              </a:ext>
            </a:extLst>
          </p:cNvPr>
          <p:cNvSpPr txBox="1"/>
          <p:nvPr/>
        </p:nvSpPr>
        <p:spPr>
          <a:xfrm>
            <a:off x="1066800" y="1585609"/>
            <a:ext cx="1984442" cy="461665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3EDCE-8B7E-43F4-A3AA-9742FEAE0C22}"/>
              </a:ext>
            </a:extLst>
          </p:cNvPr>
          <p:cNvSpPr txBox="1"/>
          <p:nvPr/>
        </p:nvSpPr>
        <p:spPr>
          <a:xfrm>
            <a:off x="1066800" y="3109609"/>
            <a:ext cx="1984442" cy="461665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1591A-DD29-4225-BF44-D340F7A23E42}"/>
              </a:ext>
            </a:extLst>
          </p:cNvPr>
          <p:cNvSpPr txBox="1"/>
          <p:nvPr/>
        </p:nvSpPr>
        <p:spPr>
          <a:xfrm>
            <a:off x="1066800" y="4810726"/>
            <a:ext cx="1984442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DE4D73-5218-4E54-8714-386DA6E9F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085" y="1275982"/>
            <a:ext cx="7241735" cy="229529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E1D74-214C-44A7-BE7E-3CA482DA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686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6725-95F7-4A14-A248-C241F6152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843" y="282102"/>
            <a:ext cx="10055157" cy="437745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Description: Dataset</a:t>
            </a:r>
            <a:endParaRPr lang="en-CA" sz="32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D52273-0E18-4FFA-B990-A9957A7327C0}"/>
              </a:ext>
            </a:extLst>
          </p:cNvPr>
          <p:cNvSpPr txBox="1"/>
          <p:nvPr/>
        </p:nvSpPr>
        <p:spPr>
          <a:xfrm>
            <a:off x="1066800" y="1585609"/>
            <a:ext cx="1984442" cy="461665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3EDCE-8B7E-43F4-A3AA-9742FEAE0C22}"/>
              </a:ext>
            </a:extLst>
          </p:cNvPr>
          <p:cNvSpPr txBox="1"/>
          <p:nvPr/>
        </p:nvSpPr>
        <p:spPr>
          <a:xfrm>
            <a:off x="1066800" y="3109609"/>
            <a:ext cx="1984442" cy="461665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1591A-DD29-4225-BF44-D340F7A23E42}"/>
              </a:ext>
            </a:extLst>
          </p:cNvPr>
          <p:cNvSpPr txBox="1"/>
          <p:nvPr/>
        </p:nvSpPr>
        <p:spPr>
          <a:xfrm>
            <a:off x="1066800" y="4810726"/>
            <a:ext cx="1984442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dataset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2A6455-DA1C-4C3C-B3C7-EA2EE6C44776}"/>
              </a:ext>
            </a:extLst>
          </p:cNvPr>
          <p:cNvSpPr txBox="1"/>
          <p:nvPr/>
        </p:nvSpPr>
        <p:spPr>
          <a:xfrm>
            <a:off x="5859293" y="4579893"/>
            <a:ext cx="2263303" cy="101566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UrbanSound8K*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1,803 labeled data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classes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2C03E-110E-45CB-826E-78F20AD8A650}"/>
              </a:ext>
            </a:extLst>
          </p:cNvPr>
          <p:cNvSpPr txBox="1"/>
          <p:nvPr/>
        </p:nvSpPr>
        <p:spPr>
          <a:xfrm>
            <a:off x="9620654" y="3571274"/>
            <a:ext cx="1472119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Dog bark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51D0B9-8194-4A43-BF3C-B356C1142FB4}"/>
              </a:ext>
            </a:extLst>
          </p:cNvPr>
          <p:cNvSpPr txBox="1"/>
          <p:nvPr/>
        </p:nvSpPr>
        <p:spPr>
          <a:xfrm>
            <a:off x="9653080" y="4803629"/>
            <a:ext cx="1472120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 horn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824080-AAA5-4FF9-979A-5CC0655A4F32}"/>
              </a:ext>
            </a:extLst>
          </p:cNvPr>
          <p:cNvSpPr txBox="1"/>
          <p:nvPr/>
        </p:nvSpPr>
        <p:spPr>
          <a:xfrm>
            <a:off x="9672534" y="6035984"/>
            <a:ext cx="1420239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Gunshot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693F01-2AD1-4535-9C4E-5686AA9C1EAC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8122596" y="3802107"/>
            <a:ext cx="1498058" cy="1285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F4545B-D2C0-48ED-8DEF-0E25B5E99DDB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8122596" y="5034462"/>
            <a:ext cx="1530484" cy="532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203489-39AF-4E29-BF42-2E6C9B745DD1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8122596" y="5087725"/>
            <a:ext cx="1549938" cy="11790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96B8A55-E023-430D-AB96-E2581DCA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4191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6725-95F7-4A14-A248-C241F6152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843" y="282102"/>
            <a:ext cx="10055157" cy="437745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Description: Attacks Implemented</a:t>
            </a:r>
            <a:endParaRPr lang="en-CA" sz="32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D52273-0E18-4FFA-B990-A9957A7327C0}"/>
              </a:ext>
            </a:extLst>
          </p:cNvPr>
          <p:cNvSpPr txBox="1"/>
          <p:nvPr/>
        </p:nvSpPr>
        <p:spPr>
          <a:xfrm>
            <a:off x="1066800" y="1585609"/>
            <a:ext cx="2940996" cy="8309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Gradient Sign Method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(FGSM)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3EDCE-8B7E-43F4-A3AA-9742FEAE0C22}"/>
              </a:ext>
            </a:extLst>
          </p:cNvPr>
          <p:cNvSpPr txBox="1"/>
          <p:nvPr/>
        </p:nvSpPr>
        <p:spPr>
          <a:xfrm>
            <a:off x="988979" y="5132533"/>
            <a:ext cx="3096638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DeepFool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1591A-DD29-4225-BF44-D340F7A23E42}"/>
              </a:ext>
            </a:extLst>
          </p:cNvPr>
          <p:cNvSpPr txBox="1"/>
          <p:nvPr/>
        </p:nvSpPr>
        <p:spPr>
          <a:xfrm>
            <a:off x="988979" y="3359071"/>
            <a:ext cx="3096638" cy="83099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Projected Gradient Descent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(PGD)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D0B31A-3F24-4919-8B14-26189CAF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12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05F7EF-36C9-46D2-B08A-8E1D09921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653" y="1291291"/>
            <a:ext cx="1409599" cy="14196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A9E1BF-19FA-4BD6-96BF-EAED4E756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692" y="1263528"/>
            <a:ext cx="1409599" cy="14095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CBBBD22-184E-485A-A4AF-5DEE6720D228}"/>
              </a:ext>
            </a:extLst>
          </p:cNvPr>
          <p:cNvSpPr txBox="1"/>
          <p:nvPr/>
        </p:nvSpPr>
        <p:spPr>
          <a:xfrm>
            <a:off x="6067009" y="1583606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>
                <a:solidFill>
                  <a:schemeClr val="bg1"/>
                </a:solidFill>
              </a:rPr>
              <a:t>+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076586-C67F-43C8-A624-823DA7EE2B22}"/>
              </a:ext>
            </a:extLst>
          </p:cNvPr>
          <p:cNvSpPr txBox="1"/>
          <p:nvPr/>
        </p:nvSpPr>
        <p:spPr>
          <a:xfrm>
            <a:off x="8222782" y="1583605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>
                <a:solidFill>
                  <a:schemeClr val="bg1"/>
                </a:solidFill>
              </a:rPr>
              <a:t>=</a:t>
            </a:r>
            <a:endParaRPr lang="en-CA" sz="2400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59F80CF-D4E6-4283-A521-263352A32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8903" y="1263527"/>
            <a:ext cx="1424701" cy="14095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C89127A-C18C-4A03-BCFC-81D331E913B0}"/>
                  </a:ext>
                </a:extLst>
              </p14:cNvPr>
              <p14:cNvContentPartPr/>
              <p14:nvPr/>
            </p14:nvContentPartPr>
            <p14:xfrm>
              <a:off x="4253530" y="1077013"/>
              <a:ext cx="1922760" cy="1508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C89127A-C18C-4A03-BCFC-81D331E913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90530" y="1014028"/>
                <a:ext cx="2048400" cy="1634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3AC4BF4-B93A-4E04-B88D-D03D3729DF45}"/>
                  </a:ext>
                </a:extLst>
              </p14:cNvPr>
              <p14:cNvContentPartPr/>
              <p14:nvPr/>
            </p14:nvContentPartPr>
            <p14:xfrm>
              <a:off x="8906890" y="1065853"/>
              <a:ext cx="2042280" cy="1558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3AC4BF4-B93A-4E04-B88D-D03D3729DF4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43890" y="1003213"/>
                <a:ext cx="2167920" cy="16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2573541-A7D6-4AA4-8A1D-525B627C304B}"/>
                  </a:ext>
                </a:extLst>
              </p14:cNvPr>
              <p14:cNvContentPartPr/>
              <p14:nvPr/>
            </p14:nvContentPartPr>
            <p14:xfrm>
              <a:off x="8822650" y="981253"/>
              <a:ext cx="1784880" cy="1836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2573541-A7D6-4AA4-8A1D-525B627C304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59650" y="918253"/>
                <a:ext cx="1910520" cy="19616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4054C13-75A6-4EFD-A6D1-1457FFB3B133}"/>
              </a:ext>
            </a:extLst>
          </p:cNvPr>
          <p:cNvSpPr txBox="1"/>
          <p:nvPr/>
        </p:nvSpPr>
        <p:spPr>
          <a:xfrm>
            <a:off x="4444667" y="2758273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Original image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6108FC-73A9-41DD-837A-39D9BE22DC31}"/>
              </a:ext>
            </a:extLst>
          </p:cNvPr>
          <p:cNvSpPr txBox="1"/>
          <p:nvPr/>
        </p:nvSpPr>
        <p:spPr>
          <a:xfrm>
            <a:off x="8944847" y="2748427"/>
            <a:ext cx="185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Adversarial image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D51DA7-0BF7-4A5D-BF2C-AC60224CB814}"/>
              </a:ext>
            </a:extLst>
          </p:cNvPr>
          <p:cNvSpPr txBox="1"/>
          <p:nvPr/>
        </p:nvSpPr>
        <p:spPr>
          <a:xfrm>
            <a:off x="7108171" y="2758273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Noise</a:t>
            </a:r>
          </a:p>
        </p:txBody>
      </p:sp>
    </p:spTree>
    <p:extLst>
      <p:ext uri="{BB962C8B-B14F-4D97-AF65-F5344CB8AC3E}">
        <p14:creationId xmlns:p14="http://schemas.microsoft.com/office/powerpoint/2010/main" val="367025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4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6725-95F7-4A14-A248-C241F6152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843" y="282102"/>
            <a:ext cx="10055157" cy="437745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Description: Attacks Implemented</a:t>
            </a:r>
            <a:endParaRPr lang="en-CA" sz="32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D52273-0E18-4FFA-B990-A9957A7327C0}"/>
              </a:ext>
            </a:extLst>
          </p:cNvPr>
          <p:cNvSpPr txBox="1"/>
          <p:nvPr/>
        </p:nvSpPr>
        <p:spPr>
          <a:xfrm>
            <a:off x="1066800" y="1585609"/>
            <a:ext cx="2940996" cy="8309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Gradient Sign Method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(FGSM)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3EDCE-8B7E-43F4-A3AA-9742FEAE0C22}"/>
              </a:ext>
            </a:extLst>
          </p:cNvPr>
          <p:cNvSpPr txBox="1"/>
          <p:nvPr/>
        </p:nvSpPr>
        <p:spPr>
          <a:xfrm>
            <a:off x="988979" y="5132533"/>
            <a:ext cx="3096638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DeepFool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1591A-DD29-4225-BF44-D340F7A23E42}"/>
              </a:ext>
            </a:extLst>
          </p:cNvPr>
          <p:cNvSpPr txBox="1"/>
          <p:nvPr/>
        </p:nvSpPr>
        <p:spPr>
          <a:xfrm>
            <a:off x="988979" y="3359071"/>
            <a:ext cx="3096638" cy="83099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Projected Gradient Descent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(PGD)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D0B31A-3F24-4919-8B14-26189CAF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13</a:t>
            </a:fld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B20673-6F4E-4326-9210-BC024569B204}"/>
              </a:ext>
            </a:extLst>
          </p:cNvPr>
          <p:cNvSpPr txBox="1"/>
          <p:nvPr/>
        </p:nvSpPr>
        <p:spPr>
          <a:xfrm>
            <a:off x="4686401" y="3429000"/>
            <a:ext cx="3096638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FGSM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 approach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05F7EF-36C9-46D2-B08A-8E1D09921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653" y="1291291"/>
            <a:ext cx="1409599" cy="14196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A9E1BF-19FA-4BD6-96BF-EAED4E756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692" y="1263528"/>
            <a:ext cx="1409599" cy="14095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CBBBD22-184E-485A-A4AF-5DEE6720D228}"/>
              </a:ext>
            </a:extLst>
          </p:cNvPr>
          <p:cNvSpPr txBox="1"/>
          <p:nvPr/>
        </p:nvSpPr>
        <p:spPr>
          <a:xfrm>
            <a:off x="6067009" y="1583606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>
                <a:solidFill>
                  <a:schemeClr val="bg1"/>
                </a:solidFill>
              </a:rPr>
              <a:t>+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076586-C67F-43C8-A624-823DA7EE2B22}"/>
              </a:ext>
            </a:extLst>
          </p:cNvPr>
          <p:cNvSpPr txBox="1"/>
          <p:nvPr/>
        </p:nvSpPr>
        <p:spPr>
          <a:xfrm>
            <a:off x="8222782" y="1583605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>
                <a:solidFill>
                  <a:schemeClr val="bg1"/>
                </a:solidFill>
              </a:rPr>
              <a:t>=</a:t>
            </a:r>
            <a:endParaRPr lang="en-CA" sz="2400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59F80CF-D4E6-4283-A521-263352A32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8903" y="1263527"/>
            <a:ext cx="1424702" cy="14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02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6725-95F7-4A14-A248-C241F6152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843" y="282102"/>
            <a:ext cx="10055157" cy="437745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Description: Attacks Implemented</a:t>
            </a:r>
            <a:endParaRPr lang="en-CA" sz="32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D52273-0E18-4FFA-B990-A9957A7327C0}"/>
              </a:ext>
            </a:extLst>
          </p:cNvPr>
          <p:cNvSpPr txBox="1"/>
          <p:nvPr/>
        </p:nvSpPr>
        <p:spPr>
          <a:xfrm>
            <a:off x="1066800" y="1585609"/>
            <a:ext cx="2940996" cy="8309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Gradient Sign Method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(FGSM)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3EDCE-8B7E-43F4-A3AA-9742FEAE0C22}"/>
              </a:ext>
            </a:extLst>
          </p:cNvPr>
          <p:cNvSpPr txBox="1"/>
          <p:nvPr/>
        </p:nvSpPr>
        <p:spPr>
          <a:xfrm>
            <a:off x="988979" y="5132533"/>
            <a:ext cx="3096638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DeepFool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1591A-DD29-4225-BF44-D340F7A23E42}"/>
              </a:ext>
            </a:extLst>
          </p:cNvPr>
          <p:cNvSpPr txBox="1"/>
          <p:nvPr/>
        </p:nvSpPr>
        <p:spPr>
          <a:xfrm>
            <a:off x="988979" y="3359071"/>
            <a:ext cx="3096638" cy="83099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Projected Gradient Descent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(PGD)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D0B31A-3F24-4919-8B14-26189CAF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14</a:t>
            </a:fld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B20673-6F4E-4326-9210-BC024569B204}"/>
              </a:ext>
            </a:extLst>
          </p:cNvPr>
          <p:cNvSpPr txBox="1"/>
          <p:nvPr/>
        </p:nvSpPr>
        <p:spPr>
          <a:xfrm>
            <a:off x="4686401" y="3429000"/>
            <a:ext cx="3096638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FGSM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 approach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05F7EF-36C9-46D2-B08A-8E1D09921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653" y="1291291"/>
            <a:ext cx="1409599" cy="14196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A9E1BF-19FA-4BD6-96BF-EAED4E756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692" y="1263528"/>
            <a:ext cx="1409599" cy="14095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CBBBD22-184E-485A-A4AF-5DEE6720D228}"/>
              </a:ext>
            </a:extLst>
          </p:cNvPr>
          <p:cNvSpPr txBox="1"/>
          <p:nvPr/>
        </p:nvSpPr>
        <p:spPr>
          <a:xfrm>
            <a:off x="6067009" y="1583606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>
                <a:solidFill>
                  <a:schemeClr val="bg1"/>
                </a:solidFill>
              </a:rPr>
              <a:t>+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076586-C67F-43C8-A624-823DA7EE2B22}"/>
              </a:ext>
            </a:extLst>
          </p:cNvPr>
          <p:cNvSpPr txBox="1"/>
          <p:nvPr/>
        </p:nvSpPr>
        <p:spPr>
          <a:xfrm>
            <a:off x="8222782" y="1583605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>
                <a:solidFill>
                  <a:schemeClr val="bg1"/>
                </a:solidFill>
              </a:rPr>
              <a:t>=</a:t>
            </a:r>
            <a:endParaRPr lang="en-CA" sz="2400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59F80CF-D4E6-4283-A521-263352A32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8903" y="1263527"/>
            <a:ext cx="1424701" cy="14095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7150C1E-AAE5-4A02-A332-F984245844A7}"/>
              </a:ext>
            </a:extLst>
          </p:cNvPr>
          <p:cNvSpPr txBox="1"/>
          <p:nvPr/>
        </p:nvSpPr>
        <p:spPr>
          <a:xfrm>
            <a:off x="4686401" y="5040199"/>
            <a:ext cx="3096638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 approach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 perturbation</a:t>
            </a:r>
          </a:p>
        </p:txBody>
      </p:sp>
    </p:spTree>
    <p:extLst>
      <p:ext uri="{BB962C8B-B14F-4D97-AF65-F5344CB8AC3E}">
        <p14:creationId xmlns:p14="http://schemas.microsoft.com/office/powerpoint/2010/main" val="359726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6725-95F7-4A14-A248-C241F6152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843" y="282102"/>
            <a:ext cx="10055157" cy="437745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Description: Attacks Implemented</a:t>
            </a:r>
            <a:endParaRPr lang="en-CA" sz="32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D52273-0E18-4FFA-B990-A9957A7327C0}"/>
              </a:ext>
            </a:extLst>
          </p:cNvPr>
          <p:cNvSpPr txBox="1"/>
          <p:nvPr/>
        </p:nvSpPr>
        <p:spPr>
          <a:xfrm>
            <a:off x="1066800" y="1585609"/>
            <a:ext cx="2940996" cy="8309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Gradient Sign Method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(FGSM)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3EDCE-8B7E-43F4-A3AA-9742FEAE0C22}"/>
              </a:ext>
            </a:extLst>
          </p:cNvPr>
          <p:cNvSpPr txBox="1"/>
          <p:nvPr/>
        </p:nvSpPr>
        <p:spPr>
          <a:xfrm>
            <a:off x="988979" y="5132533"/>
            <a:ext cx="3096638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DeepFool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1591A-DD29-4225-BF44-D340F7A23E42}"/>
              </a:ext>
            </a:extLst>
          </p:cNvPr>
          <p:cNvSpPr txBox="1"/>
          <p:nvPr/>
        </p:nvSpPr>
        <p:spPr>
          <a:xfrm>
            <a:off x="988979" y="3359071"/>
            <a:ext cx="3096638" cy="83099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Projected Gradient Descent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(PGD)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D0B31A-3F24-4919-8B14-26189CAF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15</a:t>
            </a:fld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B20673-6F4E-4326-9210-BC024569B204}"/>
              </a:ext>
            </a:extLst>
          </p:cNvPr>
          <p:cNvSpPr txBox="1"/>
          <p:nvPr/>
        </p:nvSpPr>
        <p:spPr>
          <a:xfrm>
            <a:off x="4686401" y="3429000"/>
            <a:ext cx="3096638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FGSM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 approach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05F7EF-36C9-46D2-B08A-8E1D09921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653" y="1291291"/>
            <a:ext cx="1409599" cy="14196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A9E1BF-19FA-4BD6-96BF-EAED4E756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692" y="1263528"/>
            <a:ext cx="1409599" cy="14095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CBBBD22-184E-485A-A4AF-5DEE6720D228}"/>
              </a:ext>
            </a:extLst>
          </p:cNvPr>
          <p:cNvSpPr txBox="1"/>
          <p:nvPr/>
        </p:nvSpPr>
        <p:spPr>
          <a:xfrm>
            <a:off x="6067009" y="1583606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>
                <a:solidFill>
                  <a:schemeClr val="bg1"/>
                </a:solidFill>
              </a:rPr>
              <a:t>+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076586-C67F-43C8-A624-823DA7EE2B22}"/>
              </a:ext>
            </a:extLst>
          </p:cNvPr>
          <p:cNvSpPr txBox="1"/>
          <p:nvPr/>
        </p:nvSpPr>
        <p:spPr>
          <a:xfrm>
            <a:off x="8222782" y="1583605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>
                <a:solidFill>
                  <a:schemeClr val="bg1"/>
                </a:solidFill>
              </a:rPr>
              <a:t>=</a:t>
            </a:r>
            <a:endParaRPr lang="en-CA" sz="2400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59F80CF-D4E6-4283-A521-263352A32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8903" y="1141113"/>
            <a:ext cx="1548428" cy="153201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7150C1E-AAE5-4A02-A332-F984245844A7}"/>
              </a:ext>
            </a:extLst>
          </p:cNvPr>
          <p:cNvSpPr txBox="1"/>
          <p:nvPr/>
        </p:nvSpPr>
        <p:spPr>
          <a:xfrm>
            <a:off x="4686401" y="5040199"/>
            <a:ext cx="3096638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 approach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 perturbation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154A7A-3812-4C71-8798-50536B7EB7BA}"/>
              </a:ext>
            </a:extLst>
          </p:cNvPr>
          <p:cNvSpPr/>
          <p:nvPr/>
        </p:nvSpPr>
        <p:spPr>
          <a:xfrm>
            <a:off x="612843" y="914400"/>
            <a:ext cx="11468910" cy="362841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4900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6725-95F7-4A14-A248-C241F6152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843" y="282102"/>
            <a:ext cx="10055157" cy="437745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Description: Attacks Implemented</a:t>
            </a:r>
            <a:endParaRPr lang="en-CA" sz="32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D52273-0E18-4FFA-B990-A9957A7327C0}"/>
              </a:ext>
            </a:extLst>
          </p:cNvPr>
          <p:cNvSpPr txBox="1"/>
          <p:nvPr/>
        </p:nvSpPr>
        <p:spPr>
          <a:xfrm>
            <a:off x="1066800" y="1585609"/>
            <a:ext cx="2940996" cy="8309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Gradient Sign Method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(FGSM)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3EDCE-8B7E-43F4-A3AA-9742FEAE0C22}"/>
              </a:ext>
            </a:extLst>
          </p:cNvPr>
          <p:cNvSpPr txBox="1"/>
          <p:nvPr/>
        </p:nvSpPr>
        <p:spPr>
          <a:xfrm>
            <a:off x="988979" y="5132533"/>
            <a:ext cx="3096638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DeepFool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1591A-DD29-4225-BF44-D340F7A23E42}"/>
              </a:ext>
            </a:extLst>
          </p:cNvPr>
          <p:cNvSpPr txBox="1"/>
          <p:nvPr/>
        </p:nvSpPr>
        <p:spPr>
          <a:xfrm>
            <a:off x="988979" y="3359071"/>
            <a:ext cx="3096638" cy="83099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Projected Gradient Descent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(PGD)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D0B31A-3F24-4919-8B14-26189CAF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16</a:t>
            </a:fld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150C1E-AAE5-4A02-A332-F984245844A7}"/>
              </a:ext>
            </a:extLst>
          </p:cNvPr>
          <p:cNvSpPr txBox="1"/>
          <p:nvPr/>
        </p:nvSpPr>
        <p:spPr>
          <a:xfrm>
            <a:off x="4686401" y="5040199"/>
            <a:ext cx="3096638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 approach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 perturbation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154A7A-3812-4C71-8798-50536B7EB7BA}"/>
              </a:ext>
            </a:extLst>
          </p:cNvPr>
          <p:cNvSpPr/>
          <p:nvPr/>
        </p:nvSpPr>
        <p:spPr>
          <a:xfrm>
            <a:off x="612843" y="914400"/>
            <a:ext cx="11468910" cy="362841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E7CD37-1426-4A47-84D1-3EA8BB34D428}"/>
              </a:ext>
            </a:extLst>
          </p:cNvPr>
          <p:cNvSpPr txBox="1"/>
          <p:nvPr/>
        </p:nvSpPr>
        <p:spPr>
          <a:xfrm>
            <a:off x="7128917" y="2329291"/>
            <a:ext cx="8098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ɛ </a:t>
            </a:r>
            <a:endParaRPr lang="en-CA" sz="72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6FC6DB-7CBC-495E-B8CE-893A731EA47A}"/>
              </a:ext>
            </a:extLst>
          </p:cNvPr>
          <p:cNvCxnSpPr>
            <a:cxnSpLocks/>
          </p:cNvCxnSpPr>
          <p:nvPr/>
        </p:nvCxnSpPr>
        <p:spPr>
          <a:xfrm flipV="1">
            <a:off x="7882649" y="2001107"/>
            <a:ext cx="0" cy="98528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AF22005-F266-47F7-A3C1-9A1AE79CAB73}"/>
              </a:ext>
            </a:extLst>
          </p:cNvPr>
          <p:cNvSpPr txBox="1"/>
          <p:nvPr/>
        </p:nvSpPr>
        <p:spPr>
          <a:xfrm>
            <a:off x="8610600" y="2601271"/>
            <a:ext cx="2226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 added</a:t>
            </a:r>
            <a:endParaRPr lang="en-C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B4F276-F5D1-4E09-BD5A-5D2107DD0003}"/>
              </a:ext>
            </a:extLst>
          </p:cNvPr>
          <p:cNvCxnSpPr>
            <a:cxnSpLocks/>
          </p:cNvCxnSpPr>
          <p:nvPr/>
        </p:nvCxnSpPr>
        <p:spPr>
          <a:xfrm flipV="1">
            <a:off x="10938836" y="2089560"/>
            <a:ext cx="0" cy="98528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B221834-BF7B-4930-B868-79176138B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143" y="1244500"/>
            <a:ext cx="1409599" cy="140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50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6725-95F7-4A14-A248-C241F6152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843" y="282102"/>
            <a:ext cx="10055157" cy="437745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Description: Attacks Implemented</a:t>
            </a:r>
            <a:endParaRPr lang="en-CA" sz="32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3EDCE-8B7E-43F4-A3AA-9742FEAE0C22}"/>
              </a:ext>
            </a:extLst>
          </p:cNvPr>
          <p:cNvSpPr txBox="1"/>
          <p:nvPr/>
        </p:nvSpPr>
        <p:spPr>
          <a:xfrm>
            <a:off x="988979" y="5132533"/>
            <a:ext cx="3096638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DeepFool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D0B31A-3F24-4919-8B14-26189CAF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17</a:t>
            </a:fld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150C1E-AAE5-4A02-A332-F984245844A7}"/>
              </a:ext>
            </a:extLst>
          </p:cNvPr>
          <p:cNvSpPr txBox="1"/>
          <p:nvPr/>
        </p:nvSpPr>
        <p:spPr>
          <a:xfrm>
            <a:off x="4686401" y="5040199"/>
            <a:ext cx="3096638" cy="7386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 approach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 perturbation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E7CD37-1426-4A47-84D1-3EA8BB34D428}"/>
              </a:ext>
            </a:extLst>
          </p:cNvPr>
          <p:cNvSpPr txBox="1"/>
          <p:nvPr/>
        </p:nvSpPr>
        <p:spPr>
          <a:xfrm>
            <a:off x="7176267" y="2001107"/>
            <a:ext cx="415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A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483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6725-95F7-4A14-A248-C241F6152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843" y="282102"/>
            <a:ext cx="10055157" cy="437745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CA" sz="32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BB753F1-98B5-4031-AE27-5E5F5813F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034832"/>
              </p:ext>
            </p:extLst>
          </p:nvPr>
        </p:nvGraphicFramePr>
        <p:xfrm>
          <a:off x="836578" y="1157411"/>
          <a:ext cx="10719880" cy="20240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3976">
                  <a:extLst>
                    <a:ext uri="{9D8B030D-6E8A-4147-A177-3AD203B41FA5}">
                      <a16:colId xmlns:a16="http://schemas.microsoft.com/office/drawing/2014/main" val="71129965"/>
                    </a:ext>
                  </a:extLst>
                </a:gridCol>
                <a:gridCol w="2143976">
                  <a:extLst>
                    <a:ext uri="{9D8B030D-6E8A-4147-A177-3AD203B41FA5}">
                      <a16:colId xmlns:a16="http://schemas.microsoft.com/office/drawing/2014/main" val="4047261275"/>
                    </a:ext>
                  </a:extLst>
                </a:gridCol>
                <a:gridCol w="2143976">
                  <a:extLst>
                    <a:ext uri="{9D8B030D-6E8A-4147-A177-3AD203B41FA5}">
                      <a16:colId xmlns:a16="http://schemas.microsoft.com/office/drawing/2014/main" val="3032892625"/>
                    </a:ext>
                  </a:extLst>
                </a:gridCol>
                <a:gridCol w="2143976">
                  <a:extLst>
                    <a:ext uri="{9D8B030D-6E8A-4147-A177-3AD203B41FA5}">
                      <a16:colId xmlns:a16="http://schemas.microsoft.com/office/drawing/2014/main" val="4200924308"/>
                    </a:ext>
                  </a:extLst>
                </a:gridCol>
                <a:gridCol w="2143976">
                  <a:extLst>
                    <a:ext uri="{9D8B030D-6E8A-4147-A177-3AD203B41FA5}">
                      <a16:colId xmlns:a16="http://schemas.microsoft.com/office/drawing/2014/main" val="388220817"/>
                    </a:ext>
                  </a:extLst>
                </a:gridCol>
              </a:tblGrid>
              <a:tr h="549704">
                <a:tc rowSpan="2"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</a:p>
                    <a:p>
                      <a:pPr algn="ctr"/>
                      <a:r>
                        <a:rPr lang="en-CA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(image)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 Model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Attack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Accuracy (%)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947717"/>
                  </a:ext>
                </a:extLst>
              </a:tr>
              <a:tr h="54970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benign 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adversarial data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795871"/>
                  </a:ext>
                </a:extLst>
              </a:tr>
              <a:tr h="522538">
                <a:tc rowSpan="2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Fruits-360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220585"/>
                  </a:ext>
                </a:extLst>
              </a:tr>
              <a:tr h="402077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Sequential NN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89.74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04943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A3FB1-C8A9-496A-B5F6-E3454203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4337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6725-95F7-4A14-A248-C241F6152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843" y="282102"/>
            <a:ext cx="10055157" cy="437745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CA" sz="32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BB753F1-98B5-4031-AE27-5E5F5813F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575930"/>
              </p:ext>
            </p:extLst>
          </p:nvPr>
        </p:nvGraphicFramePr>
        <p:xfrm>
          <a:off x="836578" y="1157411"/>
          <a:ext cx="10719880" cy="20240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3976">
                  <a:extLst>
                    <a:ext uri="{9D8B030D-6E8A-4147-A177-3AD203B41FA5}">
                      <a16:colId xmlns:a16="http://schemas.microsoft.com/office/drawing/2014/main" val="71129965"/>
                    </a:ext>
                  </a:extLst>
                </a:gridCol>
                <a:gridCol w="2143976">
                  <a:extLst>
                    <a:ext uri="{9D8B030D-6E8A-4147-A177-3AD203B41FA5}">
                      <a16:colId xmlns:a16="http://schemas.microsoft.com/office/drawing/2014/main" val="4047261275"/>
                    </a:ext>
                  </a:extLst>
                </a:gridCol>
                <a:gridCol w="2143976">
                  <a:extLst>
                    <a:ext uri="{9D8B030D-6E8A-4147-A177-3AD203B41FA5}">
                      <a16:colId xmlns:a16="http://schemas.microsoft.com/office/drawing/2014/main" val="3032892625"/>
                    </a:ext>
                  </a:extLst>
                </a:gridCol>
                <a:gridCol w="2143976">
                  <a:extLst>
                    <a:ext uri="{9D8B030D-6E8A-4147-A177-3AD203B41FA5}">
                      <a16:colId xmlns:a16="http://schemas.microsoft.com/office/drawing/2014/main" val="4200924308"/>
                    </a:ext>
                  </a:extLst>
                </a:gridCol>
                <a:gridCol w="2143976">
                  <a:extLst>
                    <a:ext uri="{9D8B030D-6E8A-4147-A177-3AD203B41FA5}">
                      <a16:colId xmlns:a16="http://schemas.microsoft.com/office/drawing/2014/main" val="388220817"/>
                    </a:ext>
                  </a:extLst>
                </a:gridCol>
              </a:tblGrid>
              <a:tr h="549704">
                <a:tc rowSpan="2"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</a:p>
                    <a:p>
                      <a:pPr algn="ctr"/>
                      <a:r>
                        <a:rPr lang="en-CA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(image)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 Model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Attack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Accuracy (%)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947717"/>
                  </a:ext>
                </a:extLst>
              </a:tr>
              <a:tr h="54970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benign 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adversarial data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795871"/>
                  </a:ext>
                </a:extLst>
              </a:tr>
              <a:tr h="522538">
                <a:tc rowSpan="2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Fruits-360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FGSM (</a:t>
                      </a:r>
                      <a:r>
                        <a:rPr lang="en-CA" sz="2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ɛ</a:t>
                      </a:r>
                      <a:r>
                        <a:rPr lang="en-CA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CA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26.87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220585"/>
                  </a:ext>
                </a:extLst>
              </a:tr>
              <a:tr h="402077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Sequential NN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DeepFool</a:t>
                      </a:r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89.74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20.55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04943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A3FB1-C8A9-496A-B5F6-E3454203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6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4BF03AC-9017-4BEA-AF11-9D0A1A5DB5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338" b="16913"/>
          <a:stretch/>
        </p:blipFill>
        <p:spPr>
          <a:xfrm rot="577884">
            <a:off x="1647033" y="3622066"/>
            <a:ext cx="4470340" cy="27617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BD1BF3-F392-4F55-B627-8C863DF8F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494DB65-AA58-403B-8568-5C3321252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92865" y="156297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C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627907-B83F-4190-B0D2-11FCBF5628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356"/>
          <a:stretch/>
        </p:blipFill>
        <p:spPr>
          <a:xfrm rot="20822152">
            <a:off x="-12144" y="-370454"/>
            <a:ext cx="4159136" cy="44993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F99849-CB76-4DCB-82A0-AEBE944A88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7636"/>
          <a:stretch/>
        </p:blipFill>
        <p:spPr>
          <a:xfrm rot="598524">
            <a:off x="3990431" y="-73316"/>
            <a:ext cx="3820553" cy="43130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24751A-86B5-4370-A7DC-43CF7E25070B}"/>
              </a:ext>
            </a:extLst>
          </p:cNvPr>
          <p:cNvSpPr txBox="1"/>
          <p:nvPr/>
        </p:nvSpPr>
        <p:spPr>
          <a:xfrm>
            <a:off x="8443858" y="6537093"/>
            <a:ext cx="3748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Image Source: https://incidentdatabase.ai/</a:t>
            </a:r>
            <a:endParaRPr lang="en-CA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066C73-FF79-49E9-AD54-C2963703E732}"/>
              </a:ext>
            </a:extLst>
          </p:cNvPr>
          <p:cNvSpPr txBox="1"/>
          <p:nvPr/>
        </p:nvSpPr>
        <p:spPr>
          <a:xfrm>
            <a:off x="7319406" y="2475753"/>
            <a:ext cx="4612160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Adversarial Attacks</a:t>
            </a:r>
          </a:p>
          <a:p>
            <a:pPr algn="ctr"/>
            <a:endParaRPr lang="en-US" sz="2400" b="1" u="sng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Trick the ML models by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Poisoning the dataset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Manipulating the training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92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6725-95F7-4A14-A248-C241F6152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843" y="282102"/>
            <a:ext cx="10055157" cy="437745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CA" sz="32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BB753F1-98B5-4031-AE27-5E5F5813F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976107"/>
              </p:ext>
            </p:extLst>
          </p:nvPr>
        </p:nvGraphicFramePr>
        <p:xfrm>
          <a:off x="836578" y="1157411"/>
          <a:ext cx="10719880" cy="29698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3976">
                  <a:extLst>
                    <a:ext uri="{9D8B030D-6E8A-4147-A177-3AD203B41FA5}">
                      <a16:colId xmlns:a16="http://schemas.microsoft.com/office/drawing/2014/main" val="71129965"/>
                    </a:ext>
                  </a:extLst>
                </a:gridCol>
                <a:gridCol w="2143976">
                  <a:extLst>
                    <a:ext uri="{9D8B030D-6E8A-4147-A177-3AD203B41FA5}">
                      <a16:colId xmlns:a16="http://schemas.microsoft.com/office/drawing/2014/main" val="4047261275"/>
                    </a:ext>
                  </a:extLst>
                </a:gridCol>
                <a:gridCol w="2143976">
                  <a:extLst>
                    <a:ext uri="{9D8B030D-6E8A-4147-A177-3AD203B41FA5}">
                      <a16:colId xmlns:a16="http://schemas.microsoft.com/office/drawing/2014/main" val="3032892625"/>
                    </a:ext>
                  </a:extLst>
                </a:gridCol>
                <a:gridCol w="2143976">
                  <a:extLst>
                    <a:ext uri="{9D8B030D-6E8A-4147-A177-3AD203B41FA5}">
                      <a16:colId xmlns:a16="http://schemas.microsoft.com/office/drawing/2014/main" val="4200924308"/>
                    </a:ext>
                  </a:extLst>
                </a:gridCol>
                <a:gridCol w="2143976">
                  <a:extLst>
                    <a:ext uri="{9D8B030D-6E8A-4147-A177-3AD203B41FA5}">
                      <a16:colId xmlns:a16="http://schemas.microsoft.com/office/drawing/2014/main" val="388220817"/>
                    </a:ext>
                  </a:extLst>
                </a:gridCol>
              </a:tblGrid>
              <a:tr h="549704">
                <a:tc rowSpan="2"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</a:p>
                    <a:p>
                      <a:pPr algn="ctr"/>
                      <a:r>
                        <a:rPr lang="en-CA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(image)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 Model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Attack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Accuracy (%)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947717"/>
                  </a:ext>
                </a:extLst>
              </a:tr>
              <a:tr h="54970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benign 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adversarial data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795871"/>
                  </a:ext>
                </a:extLst>
              </a:tr>
              <a:tr h="522538">
                <a:tc rowSpan="4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Fruits-360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FGSM (</a:t>
                      </a:r>
                      <a:r>
                        <a:rPr lang="en-CA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ɛ</a:t>
                      </a:r>
                      <a:r>
                        <a:rPr lang="en-CA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CA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CA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26.87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220585"/>
                  </a:ext>
                </a:extLst>
              </a:tr>
              <a:tr h="402077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Sequential NN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DeepFool</a:t>
                      </a:r>
                      <a:endParaRPr lang="en-CA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89.74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20.55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049434"/>
                  </a:ext>
                </a:extLst>
              </a:tr>
              <a:tr h="402077">
                <a:tc vMerge="1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Sequential NN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FGSM (</a:t>
                      </a:r>
                      <a:r>
                        <a:rPr lang="en-CA" sz="2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ɛ</a:t>
                      </a:r>
                      <a:r>
                        <a:rPr lang="en-CA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CA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97.17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28.82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47165"/>
                  </a:ext>
                </a:extLst>
              </a:tr>
              <a:tr h="48864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PGD (</a:t>
                      </a:r>
                      <a:r>
                        <a:rPr lang="en-CA" sz="2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ɛ</a:t>
                      </a:r>
                      <a:r>
                        <a:rPr lang="en-CA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97.17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16.00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73987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A3FB1-C8A9-496A-B5F6-E3454203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8794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6725-95F7-4A14-A248-C241F6152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843" y="282102"/>
            <a:ext cx="10055157" cy="437745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CA" sz="32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BB753F1-98B5-4031-AE27-5E5F5813F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046546"/>
              </p:ext>
            </p:extLst>
          </p:nvPr>
        </p:nvGraphicFramePr>
        <p:xfrm>
          <a:off x="836578" y="1157411"/>
          <a:ext cx="10719880" cy="45105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3976">
                  <a:extLst>
                    <a:ext uri="{9D8B030D-6E8A-4147-A177-3AD203B41FA5}">
                      <a16:colId xmlns:a16="http://schemas.microsoft.com/office/drawing/2014/main" val="71129965"/>
                    </a:ext>
                  </a:extLst>
                </a:gridCol>
                <a:gridCol w="2143976">
                  <a:extLst>
                    <a:ext uri="{9D8B030D-6E8A-4147-A177-3AD203B41FA5}">
                      <a16:colId xmlns:a16="http://schemas.microsoft.com/office/drawing/2014/main" val="4047261275"/>
                    </a:ext>
                  </a:extLst>
                </a:gridCol>
                <a:gridCol w="2143976">
                  <a:extLst>
                    <a:ext uri="{9D8B030D-6E8A-4147-A177-3AD203B41FA5}">
                      <a16:colId xmlns:a16="http://schemas.microsoft.com/office/drawing/2014/main" val="3032892625"/>
                    </a:ext>
                  </a:extLst>
                </a:gridCol>
                <a:gridCol w="2143976">
                  <a:extLst>
                    <a:ext uri="{9D8B030D-6E8A-4147-A177-3AD203B41FA5}">
                      <a16:colId xmlns:a16="http://schemas.microsoft.com/office/drawing/2014/main" val="4200924308"/>
                    </a:ext>
                  </a:extLst>
                </a:gridCol>
                <a:gridCol w="2143976">
                  <a:extLst>
                    <a:ext uri="{9D8B030D-6E8A-4147-A177-3AD203B41FA5}">
                      <a16:colId xmlns:a16="http://schemas.microsoft.com/office/drawing/2014/main" val="388220817"/>
                    </a:ext>
                  </a:extLst>
                </a:gridCol>
              </a:tblGrid>
              <a:tr h="549704">
                <a:tc rowSpan="2"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</a:p>
                    <a:p>
                      <a:pPr algn="ctr"/>
                      <a:r>
                        <a:rPr lang="en-CA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(image)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 Model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Attack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Accuracy (%)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947717"/>
                  </a:ext>
                </a:extLst>
              </a:tr>
              <a:tr h="54970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benign 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adversarial data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795871"/>
                  </a:ext>
                </a:extLst>
              </a:tr>
              <a:tr h="522538">
                <a:tc rowSpan="4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CA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Fruits-360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FGSM (</a:t>
                      </a:r>
                      <a:r>
                        <a:rPr lang="en-CA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ɛ</a:t>
                      </a:r>
                      <a:r>
                        <a:rPr lang="en-CA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CA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CA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26.87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220585"/>
                  </a:ext>
                </a:extLst>
              </a:tr>
              <a:tr h="402077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Sequential NN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DeepFool</a:t>
                      </a:r>
                      <a:endParaRPr lang="en-CA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89.74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20.55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049434"/>
                  </a:ext>
                </a:extLst>
              </a:tr>
              <a:tr h="402077">
                <a:tc vMerge="1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Sequential NN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FGSM (</a:t>
                      </a:r>
                      <a:r>
                        <a:rPr lang="en-CA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ɛ</a:t>
                      </a:r>
                      <a:r>
                        <a:rPr lang="en-CA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CA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CA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97.17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28.82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47165"/>
                  </a:ext>
                </a:extLst>
              </a:tr>
              <a:tr h="48864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PGD (</a:t>
                      </a:r>
                      <a:r>
                        <a:rPr lang="en-CA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ɛ</a:t>
                      </a:r>
                      <a:r>
                        <a:rPr lang="en-CA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CA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97.17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16.00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739874"/>
                  </a:ext>
                </a:extLst>
              </a:tr>
              <a:tr h="736548">
                <a:tc rowSpan="2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MNIST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Sequential NN</a:t>
                      </a:r>
                    </a:p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FGSM (</a:t>
                      </a:r>
                      <a:r>
                        <a:rPr lang="en-CA" sz="2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ɛ</a:t>
                      </a:r>
                      <a:r>
                        <a:rPr lang="en-CA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CA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94.75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690449"/>
                  </a:ext>
                </a:extLst>
              </a:tr>
              <a:tr h="804154">
                <a:tc vMerge="1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Sequential NN</a:t>
                      </a:r>
                    </a:p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DeepFool</a:t>
                      </a:r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94.75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05399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A3FB1-C8A9-496A-B5F6-E3454203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686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6725-95F7-4A14-A248-C241F6152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843" y="282102"/>
            <a:ext cx="10055157" cy="437745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CA" sz="32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BB753F1-98B5-4031-AE27-5E5F5813F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065511"/>
              </p:ext>
            </p:extLst>
          </p:nvPr>
        </p:nvGraphicFramePr>
        <p:xfrm>
          <a:off x="836578" y="1157411"/>
          <a:ext cx="10719880" cy="294652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3976">
                  <a:extLst>
                    <a:ext uri="{9D8B030D-6E8A-4147-A177-3AD203B41FA5}">
                      <a16:colId xmlns:a16="http://schemas.microsoft.com/office/drawing/2014/main" val="71129965"/>
                    </a:ext>
                  </a:extLst>
                </a:gridCol>
                <a:gridCol w="2143976">
                  <a:extLst>
                    <a:ext uri="{9D8B030D-6E8A-4147-A177-3AD203B41FA5}">
                      <a16:colId xmlns:a16="http://schemas.microsoft.com/office/drawing/2014/main" val="4047261275"/>
                    </a:ext>
                  </a:extLst>
                </a:gridCol>
                <a:gridCol w="2143976">
                  <a:extLst>
                    <a:ext uri="{9D8B030D-6E8A-4147-A177-3AD203B41FA5}">
                      <a16:colId xmlns:a16="http://schemas.microsoft.com/office/drawing/2014/main" val="3032892625"/>
                    </a:ext>
                  </a:extLst>
                </a:gridCol>
                <a:gridCol w="2143976">
                  <a:extLst>
                    <a:ext uri="{9D8B030D-6E8A-4147-A177-3AD203B41FA5}">
                      <a16:colId xmlns:a16="http://schemas.microsoft.com/office/drawing/2014/main" val="4200924308"/>
                    </a:ext>
                  </a:extLst>
                </a:gridCol>
                <a:gridCol w="2143976">
                  <a:extLst>
                    <a:ext uri="{9D8B030D-6E8A-4147-A177-3AD203B41FA5}">
                      <a16:colId xmlns:a16="http://schemas.microsoft.com/office/drawing/2014/main" val="388220817"/>
                    </a:ext>
                  </a:extLst>
                </a:gridCol>
              </a:tblGrid>
              <a:tr h="549704">
                <a:tc rowSpan="2"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</a:p>
                    <a:p>
                      <a:pPr algn="ctr"/>
                      <a:r>
                        <a:rPr lang="en-CA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(text &amp; audio)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 Model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Attack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Accuracy (%)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947717"/>
                  </a:ext>
                </a:extLst>
              </a:tr>
              <a:tr h="54970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benign 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adversarial data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593881"/>
                  </a:ext>
                </a:extLst>
              </a:tr>
              <a:tr h="924615">
                <a:tc rowSpan="2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Grid Stability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Sequential NN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99.20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220585"/>
                  </a:ext>
                </a:extLst>
              </a:tr>
              <a:tr h="922503">
                <a:tc vMerge="1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Sequential NN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99.20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4716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B327E-94CB-43E6-8DD6-6D6E9662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3754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6725-95F7-4A14-A248-C241F6152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843" y="282102"/>
            <a:ext cx="10055157" cy="437745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CA" sz="32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BB753F1-98B5-4031-AE27-5E5F5813F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073643"/>
              </p:ext>
            </p:extLst>
          </p:nvPr>
        </p:nvGraphicFramePr>
        <p:xfrm>
          <a:off x="836578" y="1157411"/>
          <a:ext cx="10719880" cy="294652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3976">
                  <a:extLst>
                    <a:ext uri="{9D8B030D-6E8A-4147-A177-3AD203B41FA5}">
                      <a16:colId xmlns:a16="http://schemas.microsoft.com/office/drawing/2014/main" val="71129965"/>
                    </a:ext>
                  </a:extLst>
                </a:gridCol>
                <a:gridCol w="2143976">
                  <a:extLst>
                    <a:ext uri="{9D8B030D-6E8A-4147-A177-3AD203B41FA5}">
                      <a16:colId xmlns:a16="http://schemas.microsoft.com/office/drawing/2014/main" val="4047261275"/>
                    </a:ext>
                  </a:extLst>
                </a:gridCol>
                <a:gridCol w="2143976">
                  <a:extLst>
                    <a:ext uri="{9D8B030D-6E8A-4147-A177-3AD203B41FA5}">
                      <a16:colId xmlns:a16="http://schemas.microsoft.com/office/drawing/2014/main" val="3032892625"/>
                    </a:ext>
                  </a:extLst>
                </a:gridCol>
                <a:gridCol w="2143976">
                  <a:extLst>
                    <a:ext uri="{9D8B030D-6E8A-4147-A177-3AD203B41FA5}">
                      <a16:colId xmlns:a16="http://schemas.microsoft.com/office/drawing/2014/main" val="4200924308"/>
                    </a:ext>
                  </a:extLst>
                </a:gridCol>
                <a:gridCol w="2143976">
                  <a:extLst>
                    <a:ext uri="{9D8B030D-6E8A-4147-A177-3AD203B41FA5}">
                      <a16:colId xmlns:a16="http://schemas.microsoft.com/office/drawing/2014/main" val="388220817"/>
                    </a:ext>
                  </a:extLst>
                </a:gridCol>
              </a:tblGrid>
              <a:tr h="549704">
                <a:tc rowSpan="2"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</a:p>
                    <a:p>
                      <a:pPr algn="ctr"/>
                      <a:r>
                        <a:rPr lang="en-CA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(text &amp; audio)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 Model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Attack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Accuracy (%)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947717"/>
                  </a:ext>
                </a:extLst>
              </a:tr>
              <a:tr h="54970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benign 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adversarial data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593881"/>
                  </a:ext>
                </a:extLst>
              </a:tr>
              <a:tr h="924615">
                <a:tc rowSpan="2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Grid Stability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Sequential NN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FGSM (</a:t>
                      </a:r>
                      <a:r>
                        <a:rPr lang="en-CA" sz="2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ɛ</a:t>
                      </a:r>
                      <a:r>
                        <a:rPr lang="en-CA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CA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99.20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64.37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220585"/>
                  </a:ext>
                </a:extLst>
              </a:tr>
              <a:tr h="922503">
                <a:tc vMerge="1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Sequential NN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PGD (</a:t>
                      </a:r>
                      <a:r>
                        <a:rPr lang="en-CA" sz="2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ɛ</a:t>
                      </a:r>
                      <a:r>
                        <a:rPr lang="en-CA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0.2</a:t>
                      </a:r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99.20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64.37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4716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B327E-94CB-43E6-8DD6-6D6E9662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9705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6725-95F7-4A14-A248-C241F6152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843" y="282102"/>
            <a:ext cx="10055157" cy="437745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CA" sz="32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BB753F1-98B5-4031-AE27-5E5F5813F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123829"/>
              </p:ext>
            </p:extLst>
          </p:nvPr>
        </p:nvGraphicFramePr>
        <p:xfrm>
          <a:off x="836578" y="1157411"/>
          <a:ext cx="10719880" cy="44872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3976">
                  <a:extLst>
                    <a:ext uri="{9D8B030D-6E8A-4147-A177-3AD203B41FA5}">
                      <a16:colId xmlns:a16="http://schemas.microsoft.com/office/drawing/2014/main" val="71129965"/>
                    </a:ext>
                  </a:extLst>
                </a:gridCol>
                <a:gridCol w="2143976">
                  <a:extLst>
                    <a:ext uri="{9D8B030D-6E8A-4147-A177-3AD203B41FA5}">
                      <a16:colId xmlns:a16="http://schemas.microsoft.com/office/drawing/2014/main" val="4047261275"/>
                    </a:ext>
                  </a:extLst>
                </a:gridCol>
                <a:gridCol w="2143976">
                  <a:extLst>
                    <a:ext uri="{9D8B030D-6E8A-4147-A177-3AD203B41FA5}">
                      <a16:colId xmlns:a16="http://schemas.microsoft.com/office/drawing/2014/main" val="3032892625"/>
                    </a:ext>
                  </a:extLst>
                </a:gridCol>
                <a:gridCol w="2143976">
                  <a:extLst>
                    <a:ext uri="{9D8B030D-6E8A-4147-A177-3AD203B41FA5}">
                      <a16:colId xmlns:a16="http://schemas.microsoft.com/office/drawing/2014/main" val="4200924308"/>
                    </a:ext>
                  </a:extLst>
                </a:gridCol>
                <a:gridCol w="2143976">
                  <a:extLst>
                    <a:ext uri="{9D8B030D-6E8A-4147-A177-3AD203B41FA5}">
                      <a16:colId xmlns:a16="http://schemas.microsoft.com/office/drawing/2014/main" val="388220817"/>
                    </a:ext>
                  </a:extLst>
                </a:gridCol>
              </a:tblGrid>
              <a:tr h="549704">
                <a:tc rowSpan="2"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</a:p>
                    <a:p>
                      <a:pPr algn="ctr"/>
                      <a:r>
                        <a:rPr lang="en-CA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(text &amp; audio)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 Model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Attack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Accuracy (%)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947717"/>
                  </a:ext>
                </a:extLst>
              </a:tr>
              <a:tr h="54970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benign 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adversarial data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593881"/>
                  </a:ext>
                </a:extLst>
              </a:tr>
              <a:tr h="924615">
                <a:tc rowSpan="2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CA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Grid Stability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CA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Sequential NN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CA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FGSM (</a:t>
                      </a:r>
                      <a:r>
                        <a:rPr lang="en-CA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ɛ</a:t>
                      </a:r>
                      <a:r>
                        <a:rPr lang="en-CA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CA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CA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CA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CA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99.20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64.37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220585"/>
                  </a:ext>
                </a:extLst>
              </a:tr>
              <a:tr h="922503">
                <a:tc vMerge="1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Sequential NN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PGD (</a:t>
                      </a:r>
                      <a:r>
                        <a:rPr lang="en-CA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ɛ</a:t>
                      </a:r>
                      <a:r>
                        <a:rPr lang="en-CA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0.2</a:t>
                      </a:r>
                      <a:r>
                        <a:rPr lang="en-CA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99.20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64.37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47165"/>
                  </a:ext>
                </a:extLst>
              </a:tr>
              <a:tr h="1540702"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UrbanSound8K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Sequential NN</a:t>
                      </a:r>
                    </a:p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DeepFool</a:t>
                      </a:r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82.62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17.93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69044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B327E-94CB-43E6-8DD6-6D6E9662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3532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6725-95F7-4A14-A248-C241F6152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843" y="282102"/>
            <a:ext cx="10055157" cy="437745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 amount of perturbation  </a:t>
            </a:r>
            <a:endParaRPr lang="en-CA" sz="32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A red apple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08BB1F70-9F93-4BFC-A563-82CEB6297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052" y="1040943"/>
            <a:ext cx="1140973" cy="114097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972C03-A09A-4A6B-BEE1-4176B8456FF4}"/>
              </a:ext>
            </a:extLst>
          </p:cNvPr>
          <p:cNvSpPr txBox="1"/>
          <p:nvPr/>
        </p:nvSpPr>
        <p:spPr>
          <a:xfrm>
            <a:off x="3876125" y="2239864"/>
            <a:ext cx="3528595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Original Image</a:t>
            </a:r>
          </a:p>
          <a:p>
            <a:pPr algn="ctr"/>
            <a:r>
              <a:rPr lang="en-CA" dirty="0">
                <a:solidFill>
                  <a:schemeClr val="bg1"/>
                </a:solidFill>
              </a:rPr>
              <a:t>Label: apple, CNN accuracy: 91.33%</a:t>
            </a:r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D4762818-00DA-48F2-BD2C-53FF55CF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241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6725-95F7-4A14-A248-C241F6152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843" y="282102"/>
            <a:ext cx="10055157" cy="437745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 amount of perturbation  </a:t>
            </a:r>
            <a:endParaRPr lang="en-CA" sz="32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A red apple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08BB1F70-9F93-4BFC-A563-82CEB6297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052" y="1040943"/>
            <a:ext cx="1140973" cy="1140973"/>
          </a:xfrm>
          <a:prstGeom prst="rect">
            <a:avLst/>
          </a:prstGeom>
        </p:spPr>
      </p:pic>
      <p:pic>
        <p:nvPicPr>
          <p:cNvPr id="18" name="Picture 17" descr="A red apple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4097135A-7D4E-4EF6-A11E-66A8A8666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72" y="3718592"/>
            <a:ext cx="1140973" cy="1140973"/>
          </a:xfrm>
          <a:prstGeom prst="rect">
            <a:avLst/>
          </a:prstGeom>
        </p:spPr>
      </p:pic>
      <p:pic>
        <p:nvPicPr>
          <p:cNvPr id="20" name="Picture 19" descr="A red apple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B6DBC69B-5B7C-4AB6-854E-9B05B6C8E4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78" y="3718591"/>
            <a:ext cx="1140973" cy="1140973"/>
          </a:xfrm>
          <a:prstGeom prst="rect">
            <a:avLst/>
          </a:prstGeom>
        </p:spPr>
      </p:pic>
      <p:pic>
        <p:nvPicPr>
          <p:cNvPr id="22" name="Picture 21" descr="A picture containing text, apple, fruit&#10;&#10;Description automatically generated">
            <a:extLst>
              <a:ext uri="{FF2B5EF4-FFF2-40B4-BE49-F238E27FC236}">
                <a16:creationId xmlns:a16="http://schemas.microsoft.com/office/drawing/2014/main" id="{4EBF6A41-76C5-4E98-85A0-B9EF62BA0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184" y="3708656"/>
            <a:ext cx="1140973" cy="114097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B7DF969-0079-46E5-A8D6-8BD160C72C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79" y="3708656"/>
            <a:ext cx="1140972" cy="114097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972C03-A09A-4A6B-BEE1-4176B8456FF4}"/>
              </a:ext>
            </a:extLst>
          </p:cNvPr>
          <p:cNvSpPr txBox="1"/>
          <p:nvPr/>
        </p:nvSpPr>
        <p:spPr>
          <a:xfrm>
            <a:off x="4113368" y="2239864"/>
            <a:ext cx="3054106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Original Image</a:t>
            </a:r>
          </a:p>
          <a:p>
            <a:pPr algn="ctr"/>
            <a:r>
              <a:rPr lang="en-CA" dirty="0">
                <a:solidFill>
                  <a:schemeClr val="bg1"/>
                </a:solidFill>
              </a:rPr>
              <a:t>Label: apple, accuracy: 91.33%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69CFFF-BD31-4333-A83F-9DC959749A98}"/>
              </a:ext>
            </a:extLst>
          </p:cNvPr>
          <p:cNvSpPr txBox="1"/>
          <p:nvPr/>
        </p:nvSpPr>
        <p:spPr>
          <a:xfrm>
            <a:off x="99272" y="5953487"/>
            <a:ext cx="6901180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FGSM </a:t>
            </a:r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D4762818-00DA-48F2-BD2C-53FF55CF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4061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6725-95F7-4A14-A248-C241F6152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843" y="282102"/>
            <a:ext cx="10055157" cy="437745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 amount of perturbation  </a:t>
            </a:r>
            <a:endParaRPr lang="en-CA" sz="32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A red apple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08BB1F70-9F93-4BFC-A563-82CEB6297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052" y="1040943"/>
            <a:ext cx="1140973" cy="1140973"/>
          </a:xfrm>
          <a:prstGeom prst="rect">
            <a:avLst/>
          </a:prstGeom>
        </p:spPr>
      </p:pic>
      <p:pic>
        <p:nvPicPr>
          <p:cNvPr id="18" name="Picture 17" descr="A red apple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4097135A-7D4E-4EF6-A11E-66A8A8666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72" y="3718592"/>
            <a:ext cx="1140973" cy="1140973"/>
          </a:xfrm>
          <a:prstGeom prst="rect">
            <a:avLst/>
          </a:prstGeom>
        </p:spPr>
      </p:pic>
      <p:pic>
        <p:nvPicPr>
          <p:cNvPr id="20" name="Picture 19" descr="A red apple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B6DBC69B-5B7C-4AB6-854E-9B05B6C8E4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78" y="3718591"/>
            <a:ext cx="1140973" cy="1140973"/>
          </a:xfrm>
          <a:prstGeom prst="rect">
            <a:avLst/>
          </a:prstGeom>
        </p:spPr>
      </p:pic>
      <p:pic>
        <p:nvPicPr>
          <p:cNvPr id="22" name="Picture 21" descr="A picture containing text, apple, fruit&#10;&#10;Description automatically generated">
            <a:extLst>
              <a:ext uri="{FF2B5EF4-FFF2-40B4-BE49-F238E27FC236}">
                <a16:creationId xmlns:a16="http://schemas.microsoft.com/office/drawing/2014/main" id="{4EBF6A41-76C5-4E98-85A0-B9EF62BA0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184" y="3708656"/>
            <a:ext cx="1140973" cy="114097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B7DF969-0079-46E5-A8D6-8BD160C72C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79" y="3708656"/>
            <a:ext cx="1140972" cy="114097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972C03-A09A-4A6B-BEE1-4176B8456FF4}"/>
              </a:ext>
            </a:extLst>
          </p:cNvPr>
          <p:cNvSpPr txBox="1"/>
          <p:nvPr/>
        </p:nvSpPr>
        <p:spPr>
          <a:xfrm>
            <a:off x="4113368" y="2239864"/>
            <a:ext cx="3054106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Original Image</a:t>
            </a:r>
          </a:p>
          <a:p>
            <a:pPr algn="ctr"/>
            <a:r>
              <a:rPr lang="en-CA" dirty="0">
                <a:solidFill>
                  <a:schemeClr val="bg1"/>
                </a:solidFill>
              </a:rPr>
              <a:t>Label: apple, accuracy: 91.33%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69CFFF-BD31-4333-A83F-9DC959749A98}"/>
              </a:ext>
            </a:extLst>
          </p:cNvPr>
          <p:cNvSpPr txBox="1"/>
          <p:nvPr/>
        </p:nvSpPr>
        <p:spPr>
          <a:xfrm>
            <a:off x="99272" y="5953487"/>
            <a:ext cx="6901180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FGSM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2AFCE0-4F56-4203-BC2A-F16A66E25AE7}"/>
              </a:ext>
            </a:extLst>
          </p:cNvPr>
          <p:cNvSpPr txBox="1"/>
          <p:nvPr/>
        </p:nvSpPr>
        <p:spPr>
          <a:xfrm>
            <a:off x="99271" y="4979358"/>
            <a:ext cx="1525248" cy="6771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ɛ</a:t>
            </a:r>
            <a:r>
              <a:rPr lang="en-C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0.005</a:t>
            </a:r>
          </a:p>
          <a:p>
            <a:pPr algn="ctr"/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B8C623-977A-4F8F-B3DC-2194A00EC414}"/>
              </a:ext>
            </a:extLst>
          </p:cNvPr>
          <p:cNvSpPr txBox="1"/>
          <p:nvPr/>
        </p:nvSpPr>
        <p:spPr>
          <a:xfrm>
            <a:off x="1847007" y="4979358"/>
            <a:ext cx="1525248" cy="6771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ɛ</a:t>
            </a:r>
            <a:r>
              <a:rPr lang="en-C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0.01</a:t>
            </a:r>
            <a:endParaRPr lang="en-CA" dirty="0">
              <a:solidFill>
                <a:schemeClr val="bg1"/>
              </a:solidFill>
            </a:endParaRPr>
          </a:p>
          <a:p>
            <a:pPr algn="ctr"/>
            <a:r>
              <a:rPr lang="en-CA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92F47B-D3CC-40A4-898B-588F78AA1EA7}"/>
              </a:ext>
            </a:extLst>
          </p:cNvPr>
          <p:cNvSpPr txBox="1"/>
          <p:nvPr/>
        </p:nvSpPr>
        <p:spPr>
          <a:xfrm>
            <a:off x="3719273" y="4970557"/>
            <a:ext cx="1523936" cy="6771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ɛ</a:t>
            </a:r>
            <a:r>
              <a:rPr lang="en-C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0.1</a:t>
            </a:r>
          </a:p>
          <a:p>
            <a:pPr algn="ctr"/>
            <a:r>
              <a:rPr lang="en-CA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556156-BE8F-4174-BF0F-37D56F7B574F}"/>
              </a:ext>
            </a:extLst>
          </p:cNvPr>
          <p:cNvSpPr txBox="1"/>
          <p:nvPr/>
        </p:nvSpPr>
        <p:spPr>
          <a:xfrm>
            <a:off x="5591539" y="4970557"/>
            <a:ext cx="1525248" cy="6771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ɛ</a:t>
            </a:r>
            <a:r>
              <a:rPr lang="en-C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0.2</a:t>
            </a:r>
            <a:endParaRPr lang="en-CA" dirty="0">
              <a:solidFill>
                <a:schemeClr val="bg1"/>
              </a:solidFill>
            </a:endParaRPr>
          </a:p>
          <a:p>
            <a:pPr algn="ctr"/>
            <a:r>
              <a:rPr lang="en-CA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D4762818-00DA-48F2-BD2C-53FF55CF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1898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6725-95F7-4A14-A248-C241F6152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843" y="282102"/>
            <a:ext cx="10055157" cy="437745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 amount of perturbation  </a:t>
            </a:r>
            <a:endParaRPr lang="en-CA" sz="32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A red apple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08BB1F70-9F93-4BFC-A563-82CEB6297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052" y="1040943"/>
            <a:ext cx="1140973" cy="1140973"/>
          </a:xfrm>
          <a:prstGeom prst="rect">
            <a:avLst/>
          </a:prstGeom>
        </p:spPr>
      </p:pic>
      <p:pic>
        <p:nvPicPr>
          <p:cNvPr id="18" name="Picture 17" descr="A red apple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4097135A-7D4E-4EF6-A11E-66A8A8666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72" y="3718592"/>
            <a:ext cx="1140973" cy="1140973"/>
          </a:xfrm>
          <a:prstGeom prst="rect">
            <a:avLst/>
          </a:prstGeom>
        </p:spPr>
      </p:pic>
      <p:pic>
        <p:nvPicPr>
          <p:cNvPr id="20" name="Picture 19" descr="A red apple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B6DBC69B-5B7C-4AB6-854E-9B05B6C8E4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78" y="3718591"/>
            <a:ext cx="1140973" cy="1140973"/>
          </a:xfrm>
          <a:prstGeom prst="rect">
            <a:avLst/>
          </a:prstGeom>
        </p:spPr>
      </p:pic>
      <p:pic>
        <p:nvPicPr>
          <p:cNvPr id="22" name="Picture 21" descr="A picture containing text, apple, fruit&#10;&#10;Description automatically generated">
            <a:extLst>
              <a:ext uri="{FF2B5EF4-FFF2-40B4-BE49-F238E27FC236}">
                <a16:creationId xmlns:a16="http://schemas.microsoft.com/office/drawing/2014/main" id="{4EBF6A41-76C5-4E98-85A0-B9EF62BA0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184" y="3708656"/>
            <a:ext cx="1140973" cy="114097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B7DF969-0079-46E5-A8D6-8BD160C72C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79" y="3708656"/>
            <a:ext cx="1140972" cy="114097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972C03-A09A-4A6B-BEE1-4176B8456FF4}"/>
              </a:ext>
            </a:extLst>
          </p:cNvPr>
          <p:cNvSpPr txBox="1"/>
          <p:nvPr/>
        </p:nvSpPr>
        <p:spPr>
          <a:xfrm>
            <a:off x="4113368" y="2239864"/>
            <a:ext cx="3054106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Original Image</a:t>
            </a:r>
          </a:p>
          <a:p>
            <a:pPr algn="ctr"/>
            <a:r>
              <a:rPr lang="en-CA" dirty="0">
                <a:solidFill>
                  <a:schemeClr val="bg1"/>
                </a:solidFill>
              </a:rPr>
              <a:t>Label: apple, accuracy: 91.33%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69CFFF-BD31-4333-A83F-9DC959749A98}"/>
              </a:ext>
            </a:extLst>
          </p:cNvPr>
          <p:cNvSpPr txBox="1"/>
          <p:nvPr/>
        </p:nvSpPr>
        <p:spPr>
          <a:xfrm>
            <a:off x="99272" y="5953487"/>
            <a:ext cx="6901180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FGSM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2AFCE0-4F56-4203-BC2A-F16A66E25AE7}"/>
              </a:ext>
            </a:extLst>
          </p:cNvPr>
          <p:cNvSpPr txBox="1"/>
          <p:nvPr/>
        </p:nvSpPr>
        <p:spPr>
          <a:xfrm>
            <a:off x="99271" y="4979358"/>
            <a:ext cx="1525248" cy="6771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ɛ</a:t>
            </a:r>
            <a:r>
              <a:rPr lang="en-C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0.005</a:t>
            </a:r>
            <a:endParaRPr lang="en-CA" dirty="0">
              <a:solidFill>
                <a:schemeClr val="bg1"/>
              </a:solidFill>
            </a:endParaRPr>
          </a:p>
          <a:p>
            <a:pPr algn="ctr"/>
            <a:r>
              <a:rPr lang="en-CA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apple</a:t>
            </a:r>
            <a:r>
              <a:rPr lang="en-CA" dirty="0">
                <a:solidFill>
                  <a:schemeClr val="bg1"/>
                </a:solidFill>
              </a:rPr>
              <a:t>, 88%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B8C623-977A-4F8F-B3DC-2194A00EC414}"/>
              </a:ext>
            </a:extLst>
          </p:cNvPr>
          <p:cNvSpPr txBox="1"/>
          <p:nvPr/>
        </p:nvSpPr>
        <p:spPr>
          <a:xfrm>
            <a:off x="1847007" y="4979358"/>
            <a:ext cx="1525248" cy="6771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ɛ</a:t>
            </a:r>
            <a:r>
              <a:rPr lang="en-C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0.01</a:t>
            </a:r>
            <a:endParaRPr lang="en-CA" dirty="0">
              <a:solidFill>
                <a:schemeClr val="bg1"/>
              </a:solidFill>
            </a:endParaRPr>
          </a:p>
          <a:p>
            <a:pPr algn="ctr"/>
            <a:r>
              <a:rPr lang="en-CA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apple</a:t>
            </a:r>
            <a:r>
              <a:rPr lang="en-CA" dirty="0">
                <a:solidFill>
                  <a:schemeClr val="bg1"/>
                </a:solidFill>
              </a:rPr>
              <a:t>, 86%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92F47B-D3CC-40A4-898B-588F78AA1EA7}"/>
              </a:ext>
            </a:extLst>
          </p:cNvPr>
          <p:cNvSpPr txBox="1"/>
          <p:nvPr/>
        </p:nvSpPr>
        <p:spPr>
          <a:xfrm>
            <a:off x="3719273" y="4970557"/>
            <a:ext cx="1523936" cy="6771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ɛ</a:t>
            </a:r>
            <a:r>
              <a:rPr lang="en-C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0.1</a:t>
            </a:r>
          </a:p>
          <a:p>
            <a:pPr algn="ctr"/>
            <a:r>
              <a:rPr lang="en-CA" b="1" dirty="0">
                <a:solidFill>
                  <a:srgbClr val="FF0000"/>
                </a:solidFill>
              </a:rPr>
              <a:t>cherry</a:t>
            </a:r>
            <a:r>
              <a:rPr lang="en-CA" dirty="0">
                <a:solidFill>
                  <a:schemeClr val="bg1"/>
                </a:solidFill>
              </a:rPr>
              <a:t>, 27%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556156-BE8F-4174-BF0F-37D56F7B574F}"/>
              </a:ext>
            </a:extLst>
          </p:cNvPr>
          <p:cNvSpPr txBox="1"/>
          <p:nvPr/>
        </p:nvSpPr>
        <p:spPr>
          <a:xfrm>
            <a:off x="5591539" y="4970557"/>
            <a:ext cx="1525248" cy="6771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ɛ</a:t>
            </a:r>
            <a:r>
              <a:rPr lang="en-C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0.2</a:t>
            </a:r>
            <a:endParaRPr lang="en-CA" dirty="0">
              <a:solidFill>
                <a:schemeClr val="bg1"/>
              </a:solidFill>
            </a:endParaRPr>
          </a:p>
          <a:p>
            <a:pPr algn="ctr"/>
            <a:r>
              <a:rPr lang="en-CA" b="1" dirty="0">
                <a:solidFill>
                  <a:srgbClr val="FF0000"/>
                </a:solidFill>
              </a:rPr>
              <a:t>avocado</a:t>
            </a:r>
            <a:r>
              <a:rPr lang="en-CA" dirty="0">
                <a:solidFill>
                  <a:schemeClr val="bg1"/>
                </a:solidFill>
              </a:rPr>
              <a:t>, 23%</a:t>
            </a:r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D4762818-00DA-48F2-BD2C-53FF55CF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4416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6725-95F7-4A14-A248-C241F6152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843" y="282102"/>
            <a:ext cx="10055157" cy="437745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 amount of perturbation  </a:t>
            </a:r>
            <a:endParaRPr lang="en-CA" sz="32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A red apple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08BB1F70-9F93-4BFC-A563-82CEB6297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052" y="1040943"/>
            <a:ext cx="1140973" cy="1140973"/>
          </a:xfrm>
          <a:prstGeom prst="rect">
            <a:avLst/>
          </a:prstGeom>
        </p:spPr>
      </p:pic>
      <p:pic>
        <p:nvPicPr>
          <p:cNvPr id="18" name="Picture 17" descr="A red apple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4097135A-7D4E-4EF6-A11E-66A8A8666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72" y="3718592"/>
            <a:ext cx="1140973" cy="1140973"/>
          </a:xfrm>
          <a:prstGeom prst="rect">
            <a:avLst/>
          </a:prstGeom>
        </p:spPr>
      </p:pic>
      <p:pic>
        <p:nvPicPr>
          <p:cNvPr id="20" name="Picture 19" descr="A red apple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B6DBC69B-5B7C-4AB6-854E-9B05B6C8E4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78" y="3718591"/>
            <a:ext cx="1140973" cy="1140973"/>
          </a:xfrm>
          <a:prstGeom prst="rect">
            <a:avLst/>
          </a:prstGeom>
        </p:spPr>
      </p:pic>
      <p:pic>
        <p:nvPicPr>
          <p:cNvPr id="22" name="Picture 21" descr="A picture containing text, apple, fruit&#10;&#10;Description automatically generated">
            <a:extLst>
              <a:ext uri="{FF2B5EF4-FFF2-40B4-BE49-F238E27FC236}">
                <a16:creationId xmlns:a16="http://schemas.microsoft.com/office/drawing/2014/main" id="{4EBF6A41-76C5-4E98-85A0-B9EF62BA0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184" y="3708656"/>
            <a:ext cx="1140973" cy="114097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B7DF969-0079-46E5-A8D6-8BD160C72C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79" y="3708656"/>
            <a:ext cx="1140972" cy="1140972"/>
          </a:xfrm>
          <a:prstGeom prst="rect">
            <a:avLst/>
          </a:prstGeom>
        </p:spPr>
      </p:pic>
      <p:pic>
        <p:nvPicPr>
          <p:cNvPr id="26" name="Picture 25" descr="A red apple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666A5DFF-04C6-4F14-9B64-AB461F8651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963" y="3708655"/>
            <a:ext cx="1140973" cy="114097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972C03-A09A-4A6B-BEE1-4176B8456FF4}"/>
              </a:ext>
            </a:extLst>
          </p:cNvPr>
          <p:cNvSpPr txBox="1"/>
          <p:nvPr/>
        </p:nvSpPr>
        <p:spPr>
          <a:xfrm>
            <a:off x="4113368" y="2239864"/>
            <a:ext cx="3054106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Original Image</a:t>
            </a:r>
          </a:p>
          <a:p>
            <a:pPr algn="ctr"/>
            <a:r>
              <a:rPr lang="en-CA" dirty="0">
                <a:solidFill>
                  <a:schemeClr val="bg1"/>
                </a:solidFill>
              </a:rPr>
              <a:t>Label: apple, accuracy: 91.33%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69CFFF-BD31-4333-A83F-9DC959749A98}"/>
              </a:ext>
            </a:extLst>
          </p:cNvPr>
          <p:cNvSpPr txBox="1"/>
          <p:nvPr/>
        </p:nvSpPr>
        <p:spPr>
          <a:xfrm>
            <a:off x="99272" y="5953487"/>
            <a:ext cx="6901180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FGSM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2AFCE0-4F56-4203-BC2A-F16A66E25AE7}"/>
              </a:ext>
            </a:extLst>
          </p:cNvPr>
          <p:cNvSpPr txBox="1"/>
          <p:nvPr/>
        </p:nvSpPr>
        <p:spPr>
          <a:xfrm>
            <a:off x="99271" y="4979358"/>
            <a:ext cx="1525248" cy="6771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ɛ</a:t>
            </a:r>
            <a:r>
              <a:rPr lang="en-C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0.005</a:t>
            </a:r>
            <a:endParaRPr lang="en-CA" dirty="0">
              <a:solidFill>
                <a:schemeClr val="bg1"/>
              </a:solidFill>
            </a:endParaRPr>
          </a:p>
          <a:p>
            <a:pPr algn="ctr"/>
            <a:r>
              <a:rPr lang="en-CA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apple</a:t>
            </a:r>
            <a:r>
              <a:rPr lang="en-CA" dirty="0">
                <a:solidFill>
                  <a:schemeClr val="bg1"/>
                </a:solidFill>
              </a:rPr>
              <a:t>, 88%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B8C623-977A-4F8F-B3DC-2194A00EC414}"/>
              </a:ext>
            </a:extLst>
          </p:cNvPr>
          <p:cNvSpPr txBox="1"/>
          <p:nvPr/>
        </p:nvSpPr>
        <p:spPr>
          <a:xfrm>
            <a:off x="1847007" y="4979358"/>
            <a:ext cx="1525248" cy="6771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ɛ</a:t>
            </a:r>
            <a:r>
              <a:rPr lang="en-C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0.01</a:t>
            </a:r>
            <a:endParaRPr lang="en-CA" dirty="0">
              <a:solidFill>
                <a:schemeClr val="bg1"/>
              </a:solidFill>
            </a:endParaRPr>
          </a:p>
          <a:p>
            <a:pPr algn="ctr"/>
            <a:r>
              <a:rPr lang="en-CA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apple</a:t>
            </a:r>
            <a:r>
              <a:rPr lang="en-CA" dirty="0">
                <a:solidFill>
                  <a:schemeClr val="bg1"/>
                </a:solidFill>
              </a:rPr>
              <a:t>, 86%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92F47B-D3CC-40A4-898B-588F78AA1EA7}"/>
              </a:ext>
            </a:extLst>
          </p:cNvPr>
          <p:cNvSpPr txBox="1"/>
          <p:nvPr/>
        </p:nvSpPr>
        <p:spPr>
          <a:xfrm>
            <a:off x="3719273" y="4970557"/>
            <a:ext cx="1523936" cy="6771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ɛ</a:t>
            </a:r>
            <a:r>
              <a:rPr lang="en-C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0.1</a:t>
            </a:r>
          </a:p>
          <a:p>
            <a:pPr algn="ctr"/>
            <a:r>
              <a:rPr lang="en-CA" b="1" dirty="0">
                <a:solidFill>
                  <a:srgbClr val="FF0000"/>
                </a:solidFill>
              </a:rPr>
              <a:t>cherry</a:t>
            </a:r>
            <a:r>
              <a:rPr lang="en-CA" dirty="0">
                <a:solidFill>
                  <a:schemeClr val="bg1"/>
                </a:solidFill>
              </a:rPr>
              <a:t>, 27%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556156-BE8F-4174-BF0F-37D56F7B574F}"/>
              </a:ext>
            </a:extLst>
          </p:cNvPr>
          <p:cNvSpPr txBox="1"/>
          <p:nvPr/>
        </p:nvSpPr>
        <p:spPr>
          <a:xfrm>
            <a:off x="5591539" y="4970557"/>
            <a:ext cx="1525248" cy="6771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ɛ</a:t>
            </a:r>
            <a:r>
              <a:rPr lang="en-C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0.2</a:t>
            </a:r>
            <a:endParaRPr lang="en-CA" dirty="0">
              <a:solidFill>
                <a:schemeClr val="bg1"/>
              </a:solidFill>
            </a:endParaRPr>
          </a:p>
          <a:p>
            <a:pPr algn="ctr"/>
            <a:r>
              <a:rPr lang="en-CA" b="1" dirty="0">
                <a:solidFill>
                  <a:srgbClr val="FF0000"/>
                </a:solidFill>
              </a:rPr>
              <a:t>avocado</a:t>
            </a:r>
            <a:r>
              <a:rPr lang="en-CA" dirty="0">
                <a:solidFill>
                  <a:schemeClr val="bg1"/>
                </a:solidFill>
              </a:rPr>
              <a:t>, 23%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972F6B-1B0E-4AB4-A14E-446039FE3C03}"/>
              </a:ext>
            </a:extLst>
          </p:cNvPr>
          <p:cNvSpPr txBox="1"/>
          <p:nvPr/>
        </p:nvSpPr>
        <p:spPr>
          <a:xfrm>
            <a:off x="8296287" y="5953487"/>
            <a:ext cx="127432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solidFill>
                  <a:schemeClr val="bg1"/>
                </a:solidFill>
              </a:rPr>
              <a:t>DeepFool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AB8A04-65A0-4F5C-B573-36442C245B4D}"/>
              </a:ext>
            </a:extLst>
          </p:cNvPr>
          <p:cNvSpPr txBox="1"/>
          <p:nvPr/>
        </p:nvSpPr>
        <p:spPr>
          <a:xfrm>
            <a:off x="8101733" y="5032225"/>
            <a:ext cx="1663430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avocado</a:t>
            </a:r>
            <a:r>
              <a:rPr lang="en-CA" dirty="0">
                <a:solidFill>
                  <a:schemeClr val="bg1"/>
                </a:solidFill>
              </a:rPr>
              <a:t>, 20%</a:t>
            </a:r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D4762818-00DA-48F2-BD2C-53FF55CF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6035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6725-95F7-4A14-A248-C241F6152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596" y="282102"/>
            <a:ext cx="9403404" cy="437745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Summary</a:t>
            </a:r>
            <a:endParaRPr lang="en-CA" sz="32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0F257-35F7-4E55-AAC0-09750B1F6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4596" y="1128409"/>
            <a:ext cx="9980578" cy="526266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Transferability of adversarial attacks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data,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data, and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data</a:t>
            </a:r>
          </a:p>
          <a:p>
            <a:pPr algn="l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CA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5F4F5-307D-4D3D-8247-9030420A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5609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6725-95F7-4A14-A248-C241F6152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843" y="282102"/>
            <a:ext cx="10055157" cy="437745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 amount of perturbation  </a:t>
            </a:r>
            <a:endParaRPr lang="en-CA" sz="32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A red apple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08BB1F70-9F93-4BFC-A563-82CEB6297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052" y="1040943"/>
            <a:ext cx="1140973" cy="1140973"/>
          </a:xfrm>
          <a:prstGeom prst="rect">
            <a:avLst/>
          </a:prstGeom>
        </p:spPr>
      </p:pic>
      <p:pic>
        <p:nvPicPr>
          <p:cNvPr id="18" name="Picture 17" descr="A red apple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4097135A-7D4E-4EF6-A11E-66A8A8666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72" y="3718592"/>
            <a:ext cx="1140973" cy="1140973"/>
          </a:xfrm>
          <a:prstGeom prst="rect">
            <a:avLst/>
          </a:prstGeom>
        </p:spPr>
      </p:pic>
      <p:pic>
        <p:nvPicPr>
          <p:cNvPr id="20" name="Picture 19" descr="A red apple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B6DBC69B-5B7C-4AB6-854E-9B05B6C8E4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78" y="3718591"/>
            <a:ext cx="1140973" cy="1140973"/>
          </a:xfrm>
          <a:prstGeom prst="rect">
            <a:avLst/>
          </a:prstGeom>
        </p:spPr>
      </p:pic>
      <p:pic>
        <p:nvPicPr>
          <p:cNvPr id="22" name="Picture 21" descr="A picture containing text, apple, fruit&#10;&#10;Description automatically generated">
            <a:extLst>
              <a:ext uri="{FF2B5EF4-FFF2-40B4-BE49-F238E27FC236}">
                <a16:creationId xmlns:a16="http://schemas.microsoft.com/office/drawing/2014/main" id="{4EBF6A41-76C5-4E98-85A0-B9EF62BA0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184" y="3708656"/>
            <a:ext cx="1140973" cy="114097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B7DF969-0079-46E5-A8D6-8BD160C72C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79" y="3708656"/>
            <a:ext cx="1140972" cy="1140972"/>
          </a:xfrm>
          <a:prstGeom prst="rect">
            <a:avLst/>
          </a:prstGeom>
        </p:spPr>
      </p:pic>
      <p:pic>
        <p:nvPicPr>
          <p:cNvPr id="26" name="Picture 25" descr="A red apple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666A5DFF-04C6-4F14-9B64-AB461F8651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963" y="3708655"/>
            <a:ext cx="1140973" cy="114097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CDDE55-E901-40E5-92EA-BF1E8A6023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962" y="3708655"/>
            <a:ext cx="1140972" cy="114097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972C03-A09A-4A6B-BEE1-4176B8456FF4}"/>
              </a:ext>
            </a:extLst>
          </p:cNvPr>
          <p:cNvSpPr txBox="1"/>
          <p:nvPr/>
        </p:nvSpPr>
        <p:spPr>
          <a:xfrm>
            <a:off x="4113368" y="2239864"/>
            <a:ext cx="3054106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Original Image</a:t>
            </a:r>
          </a:p>
          <a:p>
            <a:pPr algn="ctr"/>
            <a:r>
              <a:rPr lang="en-CA" dirty="0">
                <a:solidFill>
                  <a:schemeClr val="bg1"/>
                </a:solidFill>
              </a:rPr>
              <a:t>Label: apple, accuracy: 91.33%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69CFFF-BD31-4333-A83F-9DC959749A98}"/>
              </a:ext>
            </a:extLst>
          </p:cNvPr>
          <p:cNvSpPr txBox="1"/>
          <p:nvPr/>
        </p:nvSpPr>
        <p:spPr>
          <a:xfrm>
            <a:off x="99272" y="5953487"/>
            <a:ext cx="6901180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FGSM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2AFCE0-4F56-4203-BC2A-F16A66E25AE7}"/>
              </a:ext>
            </a:extLst>
          </p:cNvPr>
          <p:cNvSpPr txBox="1"/>
          <p:nvPr/>
        </p:nvSpPr>
        <p:spPr>
          <a:xfrm>
            <a:off x="99271" y="4979358"/>
            <a:ext cx="1525248" cy="6771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ɛ</a:t>
            </a:r>
            <a:r>
              <a:rPr lang="en-C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0.005</a:t>
            </a:r>
            <a:endParaRPr lang="en-CA" dirty="0">
              <a:solidFill>
                <a:schemeClr val="bg1"/>
              </a:solidFill>
            </a:endParaRPr>
          </a:p>
          <a:p>
            <a:pPr algn="ctr"/>
            <a:r>
              <a:rPr lang="en-CA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apple</a:t>
            </a:r>
            <a:r>
              <a:rPr lang="en-CA" dirty="0">
                <a:solidFill>
                  <a:schemeClr val="bg1"/>
                </a:solidFill>
              </a:rPr>
              <a:t>, 88%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B8C623-977A-4F8F-B3DC-2194A00EC414}"/>
              </a:ext>
            </a:extLst>
          </p:cNvPr>
          <p:cNvSpPr txBox="1"/>
          <p:nvPr/>
        </p:nvSpPr>
        <p:spPr>
          <a:xfrm>
            <a:off x="1847007" y="4979358"/>
            <a:ext cx="1525248" cy="6771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ɛ</a:t>
            </a:r>
            <a:r>
              <a:rPr lang="en-C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0.01</a:t>
            </a:r>
            <a:endParaRPr lang="en-CA" dirty="0">
              <a:solidFill>
                <a:schemeClr val="bg1"/>
              </a:solidFill>
            </a:endParaRPr>
          </a:p>
          <a:p>
            <a:pPr algn="ctr"/>
            <a:r>
              <a:rPr lang="en-CA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apple</a:t>
            </a:r>
            <a:r>
              <a:rPr lang="en-CA" dirty="0">
                <a:solidFill>
                  <a:schemeClr val="bg1"/>
                </a:solidFill>
              </a:rPr>
              <a:t>, 86%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92F47B-D3CC-40A4-898B-588F78AA1EA7}"/>
              </a:ext>
            </a:extLst>
          </p:cNvPr>
          <p:cNvSpPr txBox="1"/>
          <p:nvPr/>
        </p:nvSpPr>
        <p:spPr>
          <a:xfrm>
            <a:off x="3719273" y="4970557"/>
            <a:ext cx="1523936" cy="6771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ɛ</a:t>
            </a:r>
            <a:r>
              <a:rPr lang="en-C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0.1</a:t>
            </a:r>
          </a:p>
          <a:p>
            <a:pPr algn="ctr"/>
            <a:r>
              <a:rPr lang="en-CA" b="1" dirty="0">
                <a:solidFill>
                  <a:srgbClr val="FF0000"/>
                </a:solidFill>
              </a:rPr>
              <a:t>cherry</a:t>
            </a:r>
            <a:r>
              <a:rPr lang="en-CA" dirty="0">
                <a:solidFill>
                  <a:schemeClr val="bg1"/>
                </a:solidFill>
              </a:rPr>
              <a:t>, 27%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556156-BE8F-4174-BF0F-37D56F7B574F}"/>
              </a:ext>
            </a:extLst>
          </p:cNvPr>
          <p:cNvSpPr txBox="1"/>
          <p:nvPr/>
        </p:nvSpPr>
        <p:spPr>
          <a:xfrm>
            <a:off x="5591539" y="4970557"/>
            <a:ext cx="1525248" cy="6771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ɛ</a:t>
            </a:r>
            <a:r>
              <a:rPr lang="en-C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0.2</a:t>
            </a:r>
            <a:endParaRPr lang="en-CA" dirty="0">
              <a:solidFill>
                <a:schemeClr val="bg1"/>
              </a:solidFill>
            </a:endParaRPr>
          </a:p>
          <a:p>
            <a:pPr algn="ctr"/>
            <a:r>
              <a:rPr lang="en-CA" b="1" dirty="0">
                <a:solidFill>
                  <a:srgbClr val="FF0000"/>
                </a:solidFill>
              </a:rPr>
              <a:t>avocado</a:t>
            </a:r>
            <a:r>
              <a:rPr lang="en-CA" dirty="0">
                <a:solidFill>
                  <a:schemeClr val="bg1"/>
                </a:solidFill>
              </a:rPr>
              <a:t>, 23%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972F6B-1B0E-4AB4-A14E-446039FE3C03}"/>
              </a:ext>
            </a:extLst>
          </p:cNvPr>
          <p:cNvSpPr txBox="1"/>
          <p:nvPr/>
        </p:nvSpPr>
        <p:spPr>
          <a:xfrm>
            <a:off x="8296287" y="5953487"/>
            <a:ext cx="127432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solidFill>
                  <a:schemeClr val="bg1"/>
                </a:solidFill>
              </a:rPr>
              <a:t>DeepFool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5C8DDA-8EAC-4C19-A7B8-39BBBCF451DD}"/>
              </a:ext>
            </a:extLst>
          </p:cNvPr>
          <p:cNvSpPr txBox="1"/>
          <p:nvPr/>
        </p:nvSpPr>
        <p:spPr>
          <a:xfrm>
            <a:off x="10229284" y="5953487"/>
            <a:ext cx="1274323" cy="4001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PGD, </a:t>
            </a:r>
            <a:r>
              <a:rPr lang="en-CA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ɛ</a:t>
            </a:r>
            <a:r>
              <a:rPr lang="en-C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5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AB8A04-65A0-4F5C-B573-36442C245B4D}"/>
              </a:ext>
            </a:extLst>
          </p:cNvPr>
          <p:cNvSpPr txBox="1"/>
          <p:nvPr/>
        </p:nvSpPr>
        <p:spPr>
          <a:xfrm>
            <a:off x="8101733" y="5032225"/>
            <a:ext cx="1663430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avocado</a:t>
            </a:r>
            <a:r>
              <a:rPr lang="en-CA" dirty="0">
                <a:solidFill>
                  <a:schemeClr val="bg1"/>
                </a:solidFill>
              </a:rPr>
              <a:t>, 20%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490315-6DE5-4A66-9DA8-6ED8A4BE54D2}"/>
              </a:ext>
            </a:extLst>
          </p:cNvPr>
          <p:cNvSpPr txBox="1"/>
          <p:nvPr/>
        </p:nvSpPr>
        <p:spPr>
          <a:xfrm>
            <a:off x="10034730" y="5032225"/>
            <a:ext cx="1663430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banana</a:t>
            </a:r>
            <a:r>
              <a:rPr lang="en-CA" dirty="0">
                <a:solidFill>
                  <a:schemeClr val="bg1"/>
                </a:solidFill>
              </a:rPr>
              <a:t>, 16%</a:t>
            </a:r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D4762818-00DA-48F2-BD2C-53FF55CF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7600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6725-95F7-4A14-A248-C241F6152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843" y="282102"/>
            <a:ext cx="10055157" cy="437745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 amount of perturbation  </a:t>
            </a:r>
            <a:endParaRPr lang="en-CA" sz="32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true_data">
            <a:hlinkClick r:id="" action="ppaction://media"/>
            <a:extLst>
              <a:ext uri="{FF2B5EF4-FFF2-40B4-BE49-F238E27FC236}">
                <a16:creationId xmlns:a16="http://schemas.microsoft.com/office/drawing/2014/main" id="{B14D974E-06C3-47DA-8913-52D998D2022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88478" y="2248389"/>
            <a:ext cx="487363" cy="4873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9648FA-B972-466A-800E-814D76A177EB}"/>
              </a:ext>
            </a:extLst>
          </p:cNvPr>
          <p:cNvSpPr txBox="1"/>
          <p:nvPr/>
        </p:nvSpPr>
        <p:spPr>
          <a:xfrm>
            <a:off x="1581345" y="1632829"/>
            <a:ext cx="1521570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Original Audio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BC3D3-FB67-49DE-8736-132B40AD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31</a:t>
            </a:fld>
            <a:endParaRPr lang="en-C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39A3F5-10B2-45BB-82A1-C0A399877CDF}"/>
              </a:ext>
            </a:extLst>
          </p:cNvPr>
          <p:cNvSpPr txBox="1"/>
          <p:nvPr/>
        </p:nvSpPr>
        <p:spPr>
          <a:xfrm>
            <a:off x="4992087" y="1586662"/>
            <a:ext cx="4388830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sz="2400" dirty="0">
                <a:solidFill>
                  <a:schemeClr val="bg1"/>
                </a:solidFill>
              </a:rPr>
              <a:t>Model accuracy on test data: 82%</a:t>
            </a:r>
          </a:p>
        </p:txBody>
      </p:sp>
    </p:spTree>
    <p:extLst>
      <p:ext uri="{BB962C8B-B14F-4D97-AF65-F5344CB8AC3E}">
        <p14:creationId xmlns:p14="http://schemas.microsoft.com/office/powerpoint/2010/main" val="354781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2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6725-95F7-4A14-A248-C241F6152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843" y="282102"/>
            <a:ext cx="10055157" cy="437745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 amount of perturbation  </a:t>
            </a:r>
            <a:endParaRPr lang="en-CA" sz="32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adversarial_data">
            <a:hlinkClick r:id="" action="ppaction://media"/>
            <a:extLst>
              <a:ext uri="{FF2B5EF4-FFF2-40B4-BE49-F238E27FC236}">
                <a16:creationId xmlns:a16="http://schemas.microsoft.com/office/drawing/2014/main" id="{97B93EA7-BD41-4E5D-B302-90D5EBB71B3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098449" y="4883664"/>
            <a:ext cx="487363" cy="4873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9648FA-B972-466A-800E-814D76A177EB}"/>
              </a:ext>
            </a:extLst>
          </p:cNvPr>
          <p:cNvSpPr txBox="1"/>
          <p:nvPr/>
        </p:nvSpPr>
        <p:spPr>
          <a:xfrm>
            <a:off x="1581345" y="1632829"/>
            <a:ext cx="1521570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Original Audio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8CC623-6C02-4CAA-9062-9545435A8FFE}"/>
              </a:ext>
            </a:extLst>
          </p:cNvPr>
          <p:cNvSpPr txBox="1"/>
          <p:nvPr/>
        </p:nvSpPr>
        <p:spPr>
          <a:xfrm>
            <a:off x="970734" y="4217245"/>
            <a:ext cx="292285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Adversarial Audio (</a:t>
            </a:r>
            <a:r>
              <a:rPr lang="en-CA" dirty="0" err="1">
                <a:solidFill>
                  <a:schemeClr val="bg1"/>
                </a:solidFill>
              </a:rPr>
              <a:t>DeepFool</a:t>
            </a:r>
            <a:r>
              <a:rPr lang="en-CA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BC3D3-FB67-49DE-8736-132B40AD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32</a:t>
            </a:fld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E03DDE-2463-4859-A052-524F69880C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7330" y="2238868"/>
            <a:ext cx="609600" cy="6762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D27DFC-4491-4DCE-AF9C-2647B069473B}"/>
              </a:ext>
            </a:extLst>
          </p:cNvPr>
          <p:cNvSpPr txBox="1"/>
          <p:nvPr/>
        </p:nvSpPr>
        <p:spPr>
          <a:xfrm>
            <a:off x="4560591" y="4122824"/>
            <a:ext cx="589219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sz="2400" dirty="0">
                <a:solidFill>
                  <a:schemeClr val="bg1"/>
                </a:solidFill>
              </a:rPr>
              <a:t>Model accuracy on adversarial test data : 18%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FC0961-D179-4CF4-9AEC-09E296FA1A52}"/>
              </a:ext>
            </a:extLst>
          </p:cNvPr>
          <p:cNvSpPr txBox="1"/>
          <p:nvPr/>
        </p:nvSpPr>
        <p:spPr>
          <a:xfrm>
            <a:off x="5011542" y="1586662"/>
            <a:ext cx="4388830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sz="2400" dirty="0">
                <a:solidFill>
                  <a:schemeClr val="bg1"/>
                </a:solidFill>
              </a:rPr>
              <a:t>Model accuracy on test data: 82%</a:t>
            </a:r>
          </a:p>
        </p:txBody>
      </p:sp>
    </p:spTree>
    <p:extLst>
      <p:ext uri="{BB962C8B-B14F-4D97-AF65-F5344CB8AC3E}">
        <p14:creationId xmlns:p14="http://schemas.microsoft.com/office/powerpoint/2010/main" val="167310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1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6725-95F7-4A14-A248-C241F6152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40" y="301558"/>
            <a:ext cx="10055157" cy="437745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Defense: model hardening with adversarial samples</a:t>
            </a:r>
            <a:endParaRPr lang="en-CA" sz="32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E9F77-71A2-456D-9120-6AC56971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46138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6725-95F7-4A14-A248-C241F6152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40" y="301558"/>
            <a:ext cx="10055157" cy="437745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Defense: 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hardening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adversarial samples</a:t>
            </a:r>
            <a:endParaRPr lang="en-CA" sz="32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E9F77-71A2-456D-9120-6AC56971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71649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6725-95F7-4A14-A248-C241F6152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40" y="301558"/>
            <a:ext cx="10055157" cy="437745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Defense: 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hardening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adversarial samples</a:t>
            </a:r>
            <a:endParaRPr lang="en-CA" sz="32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E9F77-71A2-456D-9120-6AC56971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35</a:t>
            </a:fld>
            <a:endParaRPr lang="en-CA"/>
          </a:p>
        </p:txBody>
      </p:sp>
      <p:pic>
        <p:nvPicPr>
          <p:cNvPr id="4" name="Picture 3" descr="A red apple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1DCEDB69-CCCF-4D68-BC4C-BF02333EF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773" y="2253581"/>
            <a:ext cx="952500" cy="952500"/>
          </a:xfrm>
          <a:prstGeom prst="rect">
            <a:avLst/>
          </a:prstGeom>
        </p:spPr>
      </p:pic>
      <p:pic>
        <p:nvPicPr>
          <p:cNvPr id="5" name="Picture 4" descr="A picture containing fruit, apricot&#10;&#10;Description automatically generated">
            <a:extLst>
              <a:ext uri="{FF2B5EF4-FFF2-40B4-BE49-F238E27FC236}">
                <a16:creationId xmlns:a16="http://schemas.microsoft.com/office/drawing/2014/main" id="{D2352E32-340A-4065-A8CD-32052710D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815" y="2281541"/>
            <a:ext cx="952500" cy="952500"/>
          </a:xfrm>
          <a:prstGeom prst="rect">
            <a:avLst/>
          </a:prstGeom>
        </p:spPr>
      </p:pic>
      <p:pic>
        <p:nvPicPr>
          <p:cNvPr id="6" name="Picture 5" descr="A green pear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9702519E-187F-4B2D-89CF-37CCB0AB6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905" y="2253581"/>
            <a:ext cx="952500" cy="952500"/>
          </a:xfrm>
          <a:prstGeom prst="rect">
            <a:avLst/>
          </a:prstGeom>
        </p:spPr>
      </p:pic>
      <p:pic>
        <p:nvPicPr>
          <p:cNvPr id="7" name="Picture 6" descr="A yellow banana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4B527268-7FAC-4A45-9532-1AD52F7297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065" y="2253581"/>
            <a:ext cx="952500" cy="952500"/>
          </a:xfrm>
          <a:prstGeom prst="rect">
            <a:avLst/>
          </a:prstGeom>
        </p:spPr>
      </p:pic>
      <p:pic>
        <p:nvPicPr>
          <p:cNvPr id="8" name="Picture 7" descr="A close-up of a baby's mouth&#10;&#10;Description automatically generated with medium confidence">
            <a:extLst>
              <a:ext uri="{FF2B5EF4-FFF2-40B4-BE49-F238E27FC236}">
                <a16:creationId xmlns:a16="http://schemas.microsoft.com/office/drawing/2014/main" id="{BD6A3CC1-7707-4FD9-B89D-38C215A299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1" y="3463047"/>
            <a:ext cx="952500" cy="952500"/>
          </a:xfrm>
          <a:prstGeom prst="rect">
            <a:avLst/>
          </a:prstGeom>
        </p:spPr>
      </p:pic>
      <p:pic>
        <p:nvPicPr>
          <p:cNvPr id="9" name="Picture 8" descr="A close up of a fruit&#10;&#10;Description automatically generated with medium confidence">
            <a:extLst>
              <a:ext uri="{FF2B5EF4-FFF2-40B4-BE49-F238E27FC236}">
                <a16:creationId xmlns:a16="http://schemas.microsoft.com/office/drawing/2014/main" id="{10F95D4F-80C7-4F37-8538-5BD318C332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1" y="3448462"/>
            <a:ext cx="952500" cy="952500"/>
          </a:xfrm>
          <a:prstGeom prst="rect">
            <a:avLst/>
          </a:prstGeom>
        </p:spPr>
      </p:pic>
      <p:pic>
        <p:nvPicPr>
          <p:cNvPr id="10" name="Picture 9" descr="A yellow potato on a white background&#10;&#10;Description automatically generated">
            <a:extLst>
              <a:ext uri="{FF2B5EF4-FFF2-40B4-BE49-F238E27FC236}">
                <a16:creationId xmlns:a16="http://schemas.microsoft.com/office/drawing/2014/main" id="{883FD1CA-8CA6-4EAA-BD2E-DCB81FDED5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262" y="3463047"/>
            <a:ext cx="952500" cy="9525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3AE077E-AB6E-4259-B87C-2E5CBA08300E}"/>
              </a:ext>
            </a:extLst>
          </p:cNvPr>
          <p:cNvSpPr/>
          <p:nvPr/>
        </p:nvSpPr>
        <p:spPr>
          <a:xfrm>
            <a:off x="1215957" y="2110902"/>
            <a:ext cx="4880043" cy="241246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58E6DF-6650-4611-8ADA-78E1CFD5CFF1}"/>
              </a:ext>
            </a:extLst>
          </p:cNvPr>
          <p:cNvSpPr txBox="1"/>
          <p:nvPr/>
        </p:nvSpPr>
        <p:spPr>
          <a:xfrm>
            <a:off x="3661654" y="1707531"/>
            <a:ext cx="215950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Original training data</a:t>
            </a:r>
          </a:p>
        </p:txBody>
      </p:sp>
    </p:spTree>
    <p:extLst>
      <p:ext uri="{BB962C8B-B14F-4D97-AF65-F5344CB8AC3E}">
        <p14:creationId xmlns:p14="http://schemas.microsoft.com/office/powerpoint/2010/main" val="320325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6725-95F7-4A14-A248-C241F6152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40" y="301558"/>
            <a:ext cx="10055157" cy="437745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Defense: 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hardening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adversarial samples</a:t>
            </a:r>
            <a:endParaRPr lang="en-CA" sz="32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E9F77-71A2-456D-9120-6AC56971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36</a:t>
            </a:fld>
            <a:endParaRPr lang="en-CA"/>
          </a:p>
        </p:txBody>
      </p:sp>
      <p:pic>
        <p:nvPicPr>
          <p:cNvPr id="4" name="Picture 3" descr="A red apple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1DCEDB69-CCCF-4D68-BC4C-BF02333EF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773" y="2253581"/>
            <a:ext cx="952500" cy="952500"/>
          </a:xfrm>
          <a:prstGeom prst="rect">
            <a:avLst/>
          </a:prstGeom>
        </p:spPr>
      </p:pic>
      <p:pic>
        <p:nvPicPr>
          <p:cNvPr id="5" name="Picture 4" descr="A picture containing fruit, apricot&#10;&#10;Description automatically generated">
            <a:extLst>
              <a:ext uri="{FF2B5EF4-FFF2-40B4-BE49-F238E27FC236}">
                <a16:creationId xmlns:a16="http://schemas.microsoft.com/office/drawing/2014/main" id="{D2352E32-340A-4065-A8CD-32052710D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815" y="2281541"/>
            <a:ext cx="952500" cy="952500"/>
          </a:xfrm>
          <a:prstGeom prst="rect">
            <a:avLst/>
          </a:prstGeom>
        </p:spPr>
      </p:pic>
      <p:pic>
        <p:nvPicPr>
          <p:cNvPr id="6" name="Picture 5" descr="A green pear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9702519E-187F-4B2D-89CF-37CCB0AB6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905" y="2253581"/>
            <a:ext cx="952500" cy="952500"/>
          </a:xfrm>
          <a:prstGeom prst="rect">
            <a:avLst/>
          </a:prstGeom>
        </p:spPr>
      </p:pic>
      <p:pic>
        <p:nvPicPr>
          <p:cNvPr id="7" name="Picture 6" descr="A yellow banana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4B527268-7FAC-4A45-9532-1AD52F7297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065" y="2253581"/>
            <a:ext cx="952500" cy="952500"/>
          </a:xfrm>
          <a:prstGeom prst="rect">
            <a:avLst/>
          </a:prstGeom>
        </p:spPr>
      </p:pic>
      <p:pic>
        <p:nvPicPr>
          <p:cNvPr id="8" name="Picture 7" descr="A close-up of a baby's mouth&#10;&#10;Description automatically generated with medium confidence">
            <a:extLst>
              <a:ext uri="{FF2B5EF4-FFF2-40B4-BE49-F238E27FC236}">
                <a16:creationId xmlns:a16="http://schemas.microsoft.com/office/drawing/2014/main" id="{BD6A3CC1-7707-4FD9-B89D-38C215A299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1" y="3463047"/>
            <a:ext cx="952500" cy="952500"/>
          </a:xfrm>
          <a:prstGeom prst="rect">
            <a:avLst/>
          </a:prstGeom>
        </p:spPr>
      </p:pic>
      <p:pic>
        <p:nvPicPr>
          <p:cNvPr id="9" name="Picture 8" descr="A close up of a fruit&#10;&#10;Description automatically generated with medium confidence">
            <a:extLst>
              <a:ext uri="{FF2B5EF4-FFF2-40B4-BE49-F238E27FC236}">
                <a16:creationId xmlns:a16="http://schemas.microsoft.com/office/drawing/2014/main" id="{10F95D4F-80C7-4F37-8538-5BD318C332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1" y="3448462"/>
            <a:ext cx="952500" cy="952500"/>
          </a:xfrm>
          <a:prstGeom prst="rect">
            <a:avLst/>
          </a:prstGeom>
        </p:spPr>
      </p:pic>
      <p:pic>
        <p:nvPicPr>
          <p:cNvPr id="10" name="Picture 9" descr="A yellow potato on a white background&#10;&#10;Description automatically generated">
            <a:extLst>
              <a:ext uri="{FF2B5EF4-FFF2-40B4-BE49-F238E27FC236}">
                <a16:creationId xmlns:a16="http://schemas.microsoft.com/office/drawing/2014/main" id="{883FD1CA-8CA6-4EAA-BD2E-DCB81FDED5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262" y="3463047"/>
            <a:ext cx="952500" cy="952500"/>
          </a:xfrm>
          <a:prstGeom prst="rect">
            <a:avLst/>
          </a:prstGeom>
        </p:spPr>
      </p:pic>
      <p:pic>
        <p:nvPicPr>
          <p:cNvPr id="11" name="Picture 10" descr="A picture containing text, apple, fruit&#10;&#10;Description automatically generated">
            <a:extLst>
              <a:ext uri="{FF2B5EF4-FFF2-40B4-BE49-F238E27FC236}">
                <a16:creationId xmlns:a16="http://schemas.microsoft.com/office/drawing/2014/main" id="{5E9BC710-15E4-4B93-85BF-2A732F6AFF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396" y="2281541"/>
            <a:ext cx="952500" cy="952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F62F05-E68D-47BB-ACEE-1863EB06E5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402" y="2281542"/>
            <a:ext cx="952499" cy="9524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4C6F75-DB53-4BE7-A8DA-03EC5D84971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929" y="2281542"/>
            <a:ext cx="952499" cy="952499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3AE077E-AB6E-4259-B87C-2E5CBA08300E}"/>
              </a:ext>
            </a:extLst>
          </p:cNvPr>
          <p:cNvSpPr/>
          <p:nvPr/>
        </p:nvSpPr>
        <p:spPr>
          <a:xfrm>
            <a:off x="1215957" y="2110902"/>
            <a:ext cx="4880043" cy="241246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752B8E-E45B-447B-8203-3D318D3007BB}"/>
              </a:ext>
            </a:extLst>
          </p:cNvPr>
          <p:cNvSpPr/>
          <p:nvPr/>
        </p:nvSpPr>
        <p:spPr>
          <a:xfrm>
            <a:off x="6896912" y="2110902"/>
            <a:ext cx="3939701" cy="241246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58E6DF-6650-4611-8ADA-78E1CFD5CFF1}"/>
              </a:ext>
            </a:extLst>
          </p:cNvPr>
          <p:cNvSpPr txBox="1"/>
          <p:nvPr/>
        </p:nvSpPr>
        <p:spPr>
          <a:xfrm>
            <a:off x="3661654" y="1707531"/>
            <a:ext cx="215950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Original training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91C748-68CD-464F-BE24-451AC19AC4BF}"/>
              </a:ext>
            </a:extLst>
          </p:cNvPr>
          <p:cNvSpPr txBox="1"/>
          <p:nvPr/>
        </p:nvSpPr>
        <p:spPr>
          <a:xfrm>
            <a:off x="8844651" y="1707531"/>
            <a:ext cx="1697965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Adversarial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9F98C3-075B-436A-8672-BBB3F350606B}"/>
              </a:ext>
            </a:extLst>
          </p:cNvPr>
          <p:cNvSpPr txBox="1"/>
          <p:nvPr/>
        </p:nvSpPr>
        <p:spPr>
          <a:xfrm>
            <a:off x="6322542" y="2932411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>
                <a:solidFill>
                  <a:schemeClr val="bg1"/>
                </a:solidFill>
              </a:rPr>
              <a:t>+</a:t>
            </a:r>
            <a:endParaRPr lang="en-CA" sz="2400" dirty="0">
              <a:solidFill>
                <a:schemeClr val="bg1"/>
              </a:solidFill>
            </a:endParaRPr>
          </a:p>
        </p:txBody>
      </p:sp>
      <p:pic>
        <p:nvPicPr>
          <p:cNvPr id="20" name="Picture 19" descr="A yellow banana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E4973808-2BDC-4B84-AE4C-C22723F507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410" y="3317131"/>
            <a:ext cx="952500" cy="952500"/>
          </a:xfrm>
          <a:prstGeom prst="rect">
            <a:avLst/>
          </a:prstGeom>
        </p:spPr>
      </p:pic>
      <p:pic>
        <p:nvPicPr>
          <p:cNvPr id="22" name="Picture 21" descr="A picture containing indoor, egg&#10;&#10;Description automatically generated">
            <a:extLst>
              <a:ext uri="{FF2B5EF4-FFF2-40B4-BE49-F238E27FC236}">
                <a16:creationId xmlns:a16="http://schemas.microsoft.com/office/drawing/2014/main" id="{461DC0AB-A925-4B88-B34D-07D5CC539D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457" y="331713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9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6725-95F7-4A14-A248-C241F6152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40" y="301558"/>
            <a:ext cx="10055157" cy="437745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Defense: 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hardening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adversarial samples</a:t>
            </a:r>
            <a:endParaRPr lang="en-CA" sz="32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E9F77-71A2-456D-9120-6AC56971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37</a:t>
            </a:fld>
            <a:endParaRPr lang="en-CA"/>
          </a:p>
        </p:txBody>
      </p:sp>
      <p:pic>
        <p:nvPicPr>
          <p:cNvPr id="4" name="Picture 3" descr="A red apple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1DCEDB69-CCCF-4D68-BC4C-BF02333EF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773" y="2253581"/>
            <a:ext cx="952500" cy="952500"/>
          </a:xfrm>
          <a:prstGeom prst="rect">
            <a:avLst/>
          </a:prstGeom>
        </p:spPr>
      </p:pic>
      <p:pic>
        <p:nvPicPr>
          <p:cNvPr id="5" name="Picture 4" descr="A picture containing fruit, apricot&#10;&#10;Description automatically generated">
            <a:extLst>
              <a:ext uri="{FF2B5EF4-FFF2-40B4-BE49-F238E27FC236}">
                <a16:creationId xmlns:a16="http://schemas.microsoft.com/office/drawing/2014/main" id="{D2352E32-340A-4065-A8CD-32052710D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815" y="2281541"/>
            <a:ext cx="952500" cy="952500"/>
          </a:xfrm>
          <a:prstGeom prst="rect">
            <a:avLst/>
          </a:prstGeom>
        </p:spPr>
      </p:pic>
      <p:pic>
        <p:nvPicPr>
          <p:cNvPr id="6" name="Picture 5" descr="A green pear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9702519E-187F-4B2D-89CF-37CCB0AB6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905" y="2253581"/>
            <a:ext cx="952500" cy="952500"/>
          </a:xfrm>
          <a:prstGeom prst="rect">
            <a:avLst/>
          </a:prstGeom>
        </p:spPr>
      </p:pic>
      <p:pic>
        <p:nvPicPr>
          <p:cNvPr id="7" name="Picture 6" descr="A yellow banana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4B527268-7FAC-4A45-9532-1AD52F7297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065" y="2253581"/>
            <a:ext cx="952500" cy="952500"/>
          </a:xfrm>
          <a:prstGeom prst="rect">
            <a:avLst/>
          </a:prstGeom>
        </p:spPr>
      </p:pic>
      <p:pic>
        <p:nvPicPr>
          <p:cNvPr id="8" name="Picture 7" descr="A close-up of a baby's mouth&#10;&#10;Description automatically generated with medium confidence">
            <a:extLst>
              <a:ext uri="{FF2B5EF4-FFF2-40B4-BE49-F238E27FC236}">
                <a16:creationId xmlns:a16="http://schemas.microsoft.com/office/drawing/2014/main" id="{BD6A3CC1-7707-4FD9-B89D-38C215A299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1" y="3463047"/>
            <a:ext cx="952500" cy="952500"/>
          </a:xfrm>
          <a:prstGeom prst="rect">
            <a:avLst/>
          </a:prstGeom>
        </p:spPr>
      </p:pic>
      <p:pic>
        <p:nvPicPr>
          <p:cNvPr id="9" name="Picture 8" descr="A close up of a fruit&#10;&#10;Description automatically generated with medium confidence">
            <a:extLst>
              <a:ext uri="{FF2B5EF4-FFF2-40B4-BE49-F238E27FC236}">
                <a16:creationId xmlns:a16="http://schemas.microsoft.com/office/drawing/2014/main" id="{10F95D4F-80C7-4F37-8538-5BD318C332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1" y="3448462"/>
            <a:ext cx="952500" cy="952500"/>
          </a:xfrm>
          <a:prstGeom prst="rect">
            <a:avLst/>
          </a:prstGeom>
        </p:spPr>
      </p:pic>
      <p:pic>
        <p:nvPicPr>
          <p:cNvPr id="10" name="Picture 9" descr="A yellow potato on a white background&#10;&#10;Description automatically generated">
            <a:extLst>
              <a:ext uri="{FF2B5EF4-FFF2-40B4-BE49-F238E27FC236}">
                <a16:creationId xmlns:a16="http://schemas.microsoft.com/office/drawing/2014/main" id="{883FD1CA-8CA6-4EAA-BD2E-DCB81FDED5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262" y="3463047"/>
            <a:ext cx="952500" cy="952500"/>
          </a:xfrm>
          <a:prstGeom prst="rect">
            <a:avLst/>
          </a:prstGeom>
        </p:spPr>
      </p:pic>
      <p:pic>
        <p:nvPicPr>
          <p:cNvPr id="11" name="Picture 10" descr="A picture containing text, apple, fruit&#10;&#10;Description automatically generated">
            <a:extLst>
              <a:ext uri="{FF2B5EF4-FFF2-40B4-BE49-F238E27FC236}">
                <a16:creationId xmlns:a16="http://schemas.microsoft.com/office/drawing/2014/main" id="{5E9BC710-15E4-4B93-85BF-2A732F6AFF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396" y="2281541"/>
            <a:ext cx="952500" cy="952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F62F05-E68D-47BB-ACEE-1863EB06E5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402" y="2281542"/>
            <a:ext cx="952499" cy="9524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4C6F75-DB53-4BE7-A8DA-03EC5D84971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929" y="2281542"/>
            <a:ext cx="952499" cy="952499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3AE077E-AB6E-4259-B87C-2E5CBA08300E}"/>
              </a:ext>
            </a:extLst>
          </p:cNvPr>
          <p:cNvSpPr/>
          <p:nvPr/>
        </p:nvSpPr>
        <p:spPr>
          <a:xfrm>
            <a:off x="1215957" y="2110902"/>
            <a:ext cx="4880043" cy="241246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752B8E-E45B-447B-8203-3D318D3007BB}"/>
              </a:ext>
            </a:extLst>
          </p:cNvPr>
          <p:cNvSpPr/>
          <p:nvPr/>
        </p:nvSpPr>
        <p:spPr>
          <a:xfrm>
            <a:off x="6896912" y="2110902"/>
            <a:ext cx="3939701" cy="241246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58E6DF-6650-4611-8ADA-78E1CFD5CFF1}"/>
              </a:ext>
            </a:extLst>
          </p:cNvPr>
          <p:cNvSpPr txBox="1"/>
          <p:nvPr/>
        </p:nvSpPr>
        <p:spPr>
          <a:xfrm>
            <a:off x="3661654" y="1707531"/>
            <a:ext cx="215950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Original training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91C748-68CD-464F-BE24-451AC19AC4BF}"/>
              </a:ext>
            </a:extLst>
          </p:cNvPr>
          <p:cNvSpPr txBox="1"/>
          <p:nvPr/>
        </p:nvSpPr>
        <p:spPr>
          <a:xfrm>
            <a:off x="8844651" y="1707531"/>
            <a:ext cx="1697965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Adversarial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9F98C3-075B-436A-8672-BBB3F350606B}"/>
              </a:ext>
            </a:extLst>
          </p:cNvPr>
          <p:cNvSpPr txBox="1"/>
          <p:nvPr/>
        </p:nvSpPr>
        <p:spPr>
          <a:xfrm>
            <a:off x="6322542" y="2932411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>
                <a:solidFill>
                  <a:schemeClr val="bg1"/>
                </a:solidFill>
              </a:rPr>
              <a:t>+</a:t>
            </a:r>
            <a:endParaRPr lang="en-CA" sz="2400" dirty="0">
              <a:solidFill>
                <a:schemeClr val="bg1"/>
              </a:solidFill>
            </a:endParaRPr>
          </a:p>
        </p:txBody>
      </p:sp>
      <p:pic>
        <p:nvPicPr>
          <p:cNvPr id="20" name="Picture 19" descr="A yellow banana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E4973808-2BDC-4B84-AE4C-C22723F507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410" y="3317131"/>
            <a:ext cx="952500" cy="952500"/>
          </a:xfrm>
          <a:prstGeom prst="rect">
            <a:avLst/>
          </a:prstGeom>
        </p:spPr>
      </p:pic>
      <p:pic>
        <p:nvPicPr>
          <p:cNvPr id="22" name="Picture 21" descr="A picture containing indoor, egg&#10;&#10;Description automatically generated">
            <a:extLst>
              <a:ext uri="{FF2B5EF4-FFF2-40B4-BE49-F238E27FC236}">
                <a16:creationId xmlns:a16="http://schemas.microsoft.com/office/drawing/2014/main" id="{461DC0AB-A925-4B88-B34D-07D5CC539D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457" y="3317131"/>
            <a:ext cx="952500" cy="95250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698748A9-2C2D-4A5C-BE36-E5B85CAC06F5}"/>
              </a:ext>
            </a:extLst>
          </p:cNvPr>
          <p:cNvSpPr/>
          <p:nvPr/>
        </p:nvSpPr>
        <p:spPr>
          <a:xfrm>
            <a:off x="452271" y="739303"/>
            <a:ext cx="11357108" cy="4912468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3AA912-B97E-4413-BFB2-2A633B74359B}"/>
              </a:ext>
            </a:extLst>
          </p:cNvPr>
          <p:cNvSpPr txBox="1"/>
          <p:nvPr/>
        </p:nvSpPr>
        <p:spPr>
          <a:xfrm>
            <a:off x="4277113" y="5875507"/>
            <a:ext cx="2839303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</a:rPr>
              <a:t>Training dataset</a:t>
            </a:r>
          </a:p>
        </p:txBody>
      </p:sp>
    </p:spTree>
    <p:extLst>
      <p:ext uri="{BB962C8B-B14F-4D97-AF65-F5344CB8AC3E}">
        <p14:creationId xmlns:p14="http://schemas.microsoft.com/office/powerpoint/2010/main" val="8027866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6725-95F7-4A14-A248-C241F6152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40" y="301558"/>
            <a:ext cx="10055157" cy="437745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Defense: model hardening with adversarial samples</a:t>
            </a:r>
            <a:endParaRPr lang="en-CA" sz="32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482E0F60-15E3-4DE6-8E34-2FCA3C11E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305817"/>
              </p:ext>
            </p:extLst>
          </p:nvPr>
        </p:nvGraphicFramePr>
        <p:xfrm>
          <a:off x="419909" y="1017513"/>
          <a:ext cx="9015921" cy="36281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9877">
                  <a:extLst>
                    <a:ext uri="{9D8B030D-6E8A-4147-A177-3AD203B41FA5}">
                      <a16:colId xmlns:a16="http://schemas.microsoft.com/office/drawing/2014/main" val="71129965"/>
                    </a:ext>
                  </a:extLst>
                </a:gridCol>
                <a:gridCol w="2077761">
                  <a:extLst>
                    <a:ext uri="{9D8B030D-6E8A-4147-A177-3AD203B41FA5}">
                      <a16:colId xmlns:a16="http://schemas.microsoft.com/office/drawing/2014/main" val="4047261275"/>
                    </a:ext>
                  </a:extLst>
                </a:gridCol>
                <a:gridCol w="1970334">
                  <a:extLst>
                    <a:ext uri="{9D8B030D-6E8A-4147-A177-3AD203B41FA5}">
                      <a16:colId xmlns:a16="http://schemas.microsoft.com/office/drawing/2014/main" val="3032892625"/>
                    </a:ext>
                  </a:extLst>
                </a:gridCol>
                <a:gridCol w="1449421">
                  <a:extLst>
                    <a:ext uri="{9D8B030D-6E8A-4147-A177-3AD203B41FA5}">
                      <a16:colId xmlns:a16="http://schemas.microsoft.com/office/drawing/2014/main" val="4200924308"/>
                    </a:ext>
                  </a:extLst>
                </a:gridCol>
                <a:gridCol w="1838528">
                  <a:extLst>
                    <a:ext uri="{9D8B030D-6E8A-4147-A177-3AD203B41FA5}">
                      <a16:colId xmlns:a16="http://schemas.microsoft.com/office/drawing/2014/main" val="388220817"/>
                    </a:ext>
                  </a:extLst>
                </a:gridCol>
              </a:tblGrid>
              <a:tr h="549704">
                <a:tc rowSpan="2"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</a:p>
                    <a:p>
                      <a:pPr algn="ctr"/>
                      <a:r>
                        <a:rPr lang="en-CA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(text &amp; audio)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Defense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Attack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Robust Model Accuracy (%)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947717"/>
                  </a:ext>
                </a:extLst>
              </a:tr>
              <a:tr h="54970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benign 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adversarial 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145004"/>
                  </a:ext>
                </a:extLst>
              </a:tr>
              <a:tr h="538731">
                <a:tc rowSpan="2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Grid Stability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220585"/>
                  </a:ext>
                </a:extLst>
              </a:tr>
              <a:tr h="29164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33082"/>
                  </a:ext>
                </a:extLst>
              </a:tr>
              <a:tr h="756630">
                <a:tc rowSpan="2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UrbanSound8K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PGD hardened model</a:t>
                      </a:r>
                    </a:p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690449"/>
                  </a:ext>
                </a:extLst>
              </a:tr>
              <a:tr h="706410">
                <a:tc vMerge="1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33704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E9F77-71A2-456D-9120-6AC56971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15994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6725-95F7-4A14-A248-C241F6152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40" y="301558"/>
            <a:ext cx="10055157" cy="437745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Defense: model hardening with adversarial samples</a:t>
            </a:r>
            <a:endParaRPr lang="en-CA" sz="32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482E0F60-15E3-4DE6-8E34-2FCA3C11E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828893"/>
              </p:ext>
            </p:extLst>
          </p:nvPr>
        </p:nvGraphicFramePr>
        <p:xfrm>
          <a:off x="419909" y="1017513"/>
          <a:ext cx="9015921" cy="36281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9877">
                  <a:extLst>
                    <a:ext uri="{9D8B030D-6E8A-4147-A177-3AD203B41FA5}">
                      <a16:colId xmlns:a16="http://schemas.microsoft.com/office/drawing/2014/main" val="71129965"/>
                    </a:ext>
                  </a:extLst>
                </a:gridCol>
                <a:gridCol w="2077761">
                  <a:extLst>
                    <a:ext uri="{9D8B030D-6E8A-4147-A177-3AD203B41FA5}">
                      <a16:colId xmlns:a16="http://schemas.microsoft.com/office/drawing/2014/main" val="4047261275"/>
                    </a:ext>
                  </a:extLst>
                </a:gridCol>
                <a:gridCol w="1970334">
                  <a:extLst>
                    <a:ext uri="{9D8B030D-6E8A-4147-A177-3AD203B41FA5}">
                      <a16:colId xmlns:a16="http://schemas.microsoft.com/office/drawing/2014/main" val="3032892625"/>
                    </a:ext>
                  </a:extLst>
                </a:gridCol>
                <a:gridCol w="1449421">
                  <a:extLst>
                    <a:ext uri="{9D8B030D-6E8A-4147-A177-3AD203B41FA5}">
                      <a16:colId xmlns:a16="http://schemas.microsoft.com/office/drawing/2014/main" val="4200924308"/>
                    </a:ext>
                  </a:extLst>
                </a:gridCol>
                <a:gridCol w="1838528">
                  <a:extLst>
                    <a:ext uri="{9D8B030D-6E8A-4147-A177-3AD203B41FA5}">
                      <a16:colId xmlns:a16="http://schemas.microsoft.com/office/drawing/2014/main" val="388220817"/>
                    </a:ext>
                  </a:extLst>
                </a:gridCol>
              </a:tblGrid>
              <a:tr h="549704">
                <a:tc rowSpan="2"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</a:p>
                    <a:p>
                      <a:pPr algn="ctr"/>
                      <a:r>
                        <a:rPr lang="en-CA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(text &amp; audio)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Defense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Attack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Robust Model Accuracy (%)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947717"/>
                  </a:ext>
                </a:extLst>
              </a:tr>
              <a:tr h="54970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benign 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adversarial 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145004"/>
                  </a:ext>
                </a:extLst>
              </a:tr>
              <a:tr h="538731">
                <a:tc rowSpan="2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Grid Stability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PGD hardened model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95.62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220585"/>
                  </a:ext>
                </a:extLst>
              </a:tr>
              <a:tr h="29164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33082"/>
                  </a:ext>
                </a:extLst>
              </a:tr>
              <a:tr h="756630">
                <a:tc rowSpan="2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UrbanSound8K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PGD hardened model</a:t>
                      </a:r>
                    </a:p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92.98</a:t>
                      </a:r>
                    </a:p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690449"/>
                  </a:ext>
                </a:extLst>
              </a:tr>
              <a:tr h="706410">
                <a:tc vMerge="1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33704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E9F77-71A2-456D-9120-6AC56971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7498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6725-95F7-4A14-A248-C241F6152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596" y="282102"/>
            <a:ext cx="9403404" cy="437745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Summary</a:t>
            </a:r>
            <a:endParaRPr lang="en-CA" sz="32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0F257-35F7-4E55-AAC0-09750B1F6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4596" y="1128409"/>
            <a:ext cx="9980578" cy="526266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Transferability of adversarial attacks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data,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data, and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data</a:t>
            </a:r>
          </a:p>
          <a:p>
            <a:pPr algn="l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Robustness of widely used ML libraries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CA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88243-D3CD-4764-A248-D1F56F9B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32793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6725-95F7-4A14-A248-C241F6152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40" y="301558"/>
            <a:ext cx="10055157" cy="437745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Defense: model hardening with adversarial samples</a:t>
            </a:r>
            <a:endParaRPr lang="en-CA" sz="32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482E0F60-15E3-4DE6-8E34-2FCA3C11E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227698"/>
              </p:ext>
            </p:extLst>
          </p:nvPr>
        </p:nvGraphicFramePr>
        <p:xfrm>
          <a:off x="419909" y="1017513"/>
          <a:ext cx="9015921" cy="37097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9877">
                  <a:extLst>
                    <a:ext uri="{9D8B030D-6E8A-4147-A177-3AD203B41FA5}">
                      <a16:colId xmlns:a16="http://schemas.microsoft.com/office/drawing/2014/main" val="71129965"/>
                    </a:ext>
                  </a:extLst>
                </a:gridCol>
                <a:gridCol w="2077761">
                  <a:extLst>
                    <a:ext uri="{9D8B030D-6E8A-4147-A177-3AD203B41FA5}">
                      <a16:colId xmlns:a16="http://schemas.microsoft.com/office/drawing/2014/main" val="4047261275"/>
                    </a:ext>
                  </a:extLst>
                </a:gridCol>
                <a:gridCol w="1970334">
                  <a:extLst>
                    <a:ext uri="{9D8B030D-6E8A-4147-A177-3AD203B41FA5}">
                      <a16:colId xmlns:a16="http://schemas.microsoft.com/office/drawing/2014/main" val="3032892625"/>
                    </a:ext>
                  </a:extLst>
                </a:gridCol>
                <a:gridCol w="1449421">
                  <a:extLst>
                    <a:ext uri="{9D8B030D-6E8A-4147-A177-3AD203B41FA5}">
                      <a16:colId xmlns:a16="http://schemas.microsoft.com/office/drawing/2014/main" val="4200924308"/>
                    </a:ext>
                  </a:extLst>
                </a:gridCol>
                <a:gridCol w="1838528">
                  <a:extLst>
                    <a:ext uri="{9D8B030D-6E8A-4147-A177-3AD203B41FA5}">
                      <a16:colId xmlns:a16="http://schemas.microsoft.com/office/drawing/2014/main" val="388220817"/>
                    </a:ext>
                  </a:extLst>
                </a:gridCol>
              </a:tblGrid>
              <a:tr h="549704">
                <a:tc rowSpan="2"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</a:p>
                    <a:p>
                      <a:pPr algn="ctr"/>
                      <a:r>
                        <a:rPr lang="en-CA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(text &amp; audio)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Defense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Attack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Robust Model Accuracy (%)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947717"/>
                  </a:ext>
                </a:extLst>
              </a:tr>
              <a:tr h="54970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benign 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adversarial 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145004"/>
                  </a:ext>
                </a:extLst>
              </a:tr>
              <a:tr h="538731">
                <a:tc rowSpan="2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Grid Stability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PGD hardened model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FGSM (</a:t>
                      </a:r>
                      <a:r>
                        <a:rPr lang="en-CA" sz="2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ɛ</a:t>
                      </a:r>
                      <a:r>
                        <a:rPr lang="en-CA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CA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95.62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220585"/>
                  </a:ext>
                </a:extLst>
              </a:tr>
              <a:tr h="29164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PGD (</a:t>
                      </a:r>
                      <a:r>
                        <a:rPr lang="en-CA" sz="2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ɛ</a:t>
                      </a:r>
                      <a:r>
                        <a:rPr lang="en-CA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0.2</a:t>
                      </a:r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33082"/>
                  </a:ext>
                </a:extLst>
              </a:tr>
              <a:tr h="756630">
                <a:tc rowSpan="2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UrbanSound8K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PGD hardened model</a:t>
                      </a:r>
                    </a:p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FGSM (</a:t>
                      </a:r>
                      <a:r>
                        <a:rPr lang="en-CA" sz="2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ɛ</a:t>
                      </a:r>
                      <a:r>
                        <a:rPr lang="en-CA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0.2</a:t>
                      </a:r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92.98</a:t>
                      </a:r>
                    </a:p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690449"/>
                  </a:ext>
                </a:extLst>
              </a:tr>
              <a:tr h="706410">
                <a:tc vMerge="1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PGD </a:t>
                      </a:r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CA" sz="2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ɛ</a:t>
                      </a:r>
                      <a:r>
                        <a:rPr lang="en-CA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CA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33704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E9F77-71A2-456D-9120-6AC56971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76381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6725-95F7-4A14-A248-C241F6152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40" y="301558"/>
            <a:ext cx="10055157" cy="437745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Defense: model hardening with adversarial samples</a:t>
            </a:r>
            <a:endParaRPr lang="en-CA" sz="32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482E0F60-15E3-4DE6-8E34-2FCA3C11E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4316"/>
              </p:ext>
            </p:extLst>
          </p:nvPr>
        </p:nvGraphicFramePr>
        <p:xfrm>
          <a:off x="419909" y="1017513"/>
          <a:ext cx="9015921" cy="398403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9877">
                  <a:extLst>
                    <a:ext uri="{9D8B030D-6E8A-4147-A177-3AD203B41FA5}">
                      <a16:colId xmlns:a16="http://schemas.microsoft.com/office/drawing/2014/main" val="71129965"/>
                    </a:ext>
                  </a:extLst>
                </a:gridCol>
                <a:gridCol w="2077761">
                  <a:extLst>
                    <a:ext uri="{9D8B030D-6E8A-4147-A177-3AD203B41FA5}">
                      <a16:colId xmlns:a16="http://schemas.microsoft.com/office/drawing/2014/main" val="4047261275"/>
                    </a:ext>
                  </a:extLst>
                </a:gridCol>
                <a:gridCol w="1970334">
                  <a:extLst>
                    <a:ext uri="{9D8B030D-6E8A-4147-A177-3AD203B41FA5}">
                      <a16:colId xmlns:a16="http://schemas.microsoft.com/office/drawing/2014/main" val="3032892625"/>
                    </a:ext>
                  </a:extLst>
                </a:gridCol>
                <a:gridCol w="1449421">
                  <a:extLst>
                    <a:ext uri="{9D8B030D-6E8A-4147-A177-3AD203B41FA5}">
                      <a16:colId xmlns:a16="http://schemas.microsoft.com/office/drawing/2014/main" val="4200924308"/>
                    </a:ext>
                  </a:extLst>
                </a:gridCol>
                <a:gridCol w="1838528">
                  <a:extLst>
                    <a:ext uri="{9D8B030D-6E8A-4147-A177-3AD203B41FA5}">
                      <a16:colId xmlns:a16="http://schemas.microsoft.com/office/drawing/2014/main" val="388220817"/>
                    </a:ext>
                  </a:extLst>
                </a:gridCol>
              </a:tblGrid>
              <a:tr h="549704">
                <a:tc rowSpan="2"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</a:p>
                    <a:p>
                      <a:pPr algn="ctr"/>
                      <a:r>
                        <a:rPr lang="en-CA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(text &amp; audio)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Defense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Attack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Robust Model Accuracy (%)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947717"/>
                  </a:ext>
                </a:extLst>
              </a:tr>
              <a:tr h="54970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benign 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adversarial 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145004"/>
                  </a:ext>
                </a:extLst>
              </a:tr>
              <a:tr h="538731">
                <a:tc rowSpan="2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Grid Stability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PGD hardened model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FGSM (</a:t>
                      </a:r>
                      <a:r>
                        <a:rPr lang="en-CA" sz="2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ɛ</a:t>
                      </a:r>
                      <a:r>
                        <a:rPr lang="en-CA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CA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95.62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74.70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220585"/>
                  </a:ext>
                </a:extLst>
              </a:tr>
              <a:tr h="29164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PGD (</a:t>
                      </a:r>
                      <a:r>
                        <a:rPr lang="en-CA" sz="2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ɛ</a:t>
                      </a:r>
                      <a:r>
                        <a:rPr lang="en-CA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0.2</a:t>
                      </a:r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89.88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33082"/>
                  </a:ext>
                </a:extLst>
              </a:tr>
              <a:tr h="756630">
                <a:tc rowSpan="2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UrbanSound8K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PGD hardened model</a:t>
                      </a:r>
                    </a:p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FGSM (</a:t>
                      </a:r>
                      <a:r>
                        <a:rPr lang="en-CA" sz="2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ɛ</a:t>
                      </a:r>
                      <a:r>
                        <a:rPr lang="en-CA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CA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92.98</a:t>
                      </a:r>
                    </a:p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CA" dirty="0">
                        <a:solidFill>
                          <a:schemeClr val="bg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81.88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690449"/>
                  </a:ext>
                </a:extLst>
              </a:tr>
              <a:tr h="706410">
                <a:tc vMerge="1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PGD (</a:t>
                      </a:r>
                      <a:r>
                        <a:rPr lang="en-CA" sz="2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ɛ</a:t>
                      </a:r>
                      <a:r>
                        <a:rPr lang="en-CA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0.2</a:t>
                      </a:r>
                      <a:r>
                        <a:rPr lang="en-CA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92.60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33704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E9F77-71A2-456D-9120-6AC56971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45068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6725-95F7-4A14-A248-C241F6152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40" y="301558"/>
            <a:ext cx="10055157" cy="437745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Reproducibility</a:t>
            </a:r>
            <a:endParaRPr lang="en-CA" sz="32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E9F77-71A2-456D-9120-6AC56971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42</a:t>
            </a:fld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67E9F-D97A-4127-9891-9C18686FFEA7}"/>
              </a:ext>
            </a:extLst>
          </p:cNvPr>
          <p:cNvSpPr txBox="1"/>
          <p:nvPr/>
        </p:nvSpPr>
        <p:spPr>
          <a:xfrm>
            <a:off x="2217906" y="1887166"/>
            <a:ext cx="65856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CA" sz="4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pull</a:t>
            </a:r>
            <a:r>
              <a:rPr lang="en-CA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CA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CA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</a:t>
            </a:r>
            <a:r>
              <a:rPr lang="en-CA" sz="4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en-CA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&lt;image&gt;</a:t>
            </a:r>
          </a:p>
          <a:p>
            <a:pPr algn="ctr"/>
            <a:endParaRPr lang="en-CA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CA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</a:t>
            </a:r>
            <a:r>
              <a:rPr lang="en-CA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CA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&lt;image&gt;</a:t>
            </a:r>
          </a:p>
        </p:txBody>
      </p:sp>
    </p:spTree>
    <p:extLst>
      <p:ext uri="{BB962C8B-B14F-4D97-AF65-F5344CB8AC3E}">
        <p14:creationId xmlns:p14="http://schemas.microsoft.com/office/powerpoint/2010/main" val="18580766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8103E-6767-4C10-B212-2EB2FAF51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5150D-583C-48AD-BAA4-47CF71296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98C12FCC-64BE-4935-89FB-E4934B0C7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87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1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6725-95F7-4A14-A248-C241F6152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596" y="282102"/>
            <a:ext cx="9403404" cy="437745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Summary</a:t>
            </a:r>
            <a:endParaRPr lang="en-CA" sz="32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0F257-35F7-4E55-AAC0-09750B1F6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4596" y="1128409"/>
            <a:ext cx="9980578" cy="526266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Transferability of adversarial attacks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data,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data, and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data</a:t>
            </a:r>
          </a:p>
          <a:p>
            <a:pPr algn="l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Robustness of widely used ML libraries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Tensorflow.keras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the effectiveness of the countermeasure: model hardening with adversarial training</a:t>
            </a:r>
          </a:p>
          <a:p>
            <a:pPr lvl="1" algn="l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CA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C3A38-4366-4656-BC9A-C9ACC6A8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636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6725-95F7-4A14-A248-C241F6152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843" y="282102"/>
            <a:ext cx="10055157" cy="437745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Description: Dataset</a:t>
            </a:r>
            <a:endParaRPr lang="en-CA" sz="32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306D8-72E6-4722-BD43-E2EBA298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972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6725-95F7-4A14-A248-C241F6152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843" y="282102"/>
            <a:ext cx="10055157" cy="437745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Description: Dataset</a:t>
            </a:r>
            <a:endParaRPr lang="en-CA" sz="32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D52273-0E18-4FFA-B990-A9957A7327C0}"/>
              </a:ext>
            </a:extLst>
          </p:cNvPr>
          <p:cNvSpPr txBox="1"/>
          <p:nvPr/>
        </p:nvSpPr>
        <p:spPr>
          <a:xfrm>
            <a:off x="1066800" y="1585609"/>
            <a:ext cx="1984442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1F44A2-697B-4CD4-BE39-E5F5EA565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888" y="974052"/>
            <a:ext cx="5578872" cy="1804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ECD4E0-936C-48E2-AEB9-939E5A14105C}"/>
              </a:ext>
            </a:extLst>
          </p:cNvPr>
          <p:cNvSpPr txBox="1"/>
          <p:nvPr/>
        </p:nvSpPr>
        <p:spPr>
          <a:xfrm>
            <a:off x="9453664" y="1160541"/>
            <a:ext cx="2428671" cy="10156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Stability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 features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classes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306D8-72E6-4722-BD43-E2EBA298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950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6725-95F7-4A14-A248-C241F6152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843" y="282102"/>
            <a:ext cx="10055157" cy="437745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Description: Dataset</a:t>
            </a:r>
            <a:endParaRPr lang="en-CA" sz="32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D52273-0E18-4FFA-B990-A9957A7327C0}"/>
              </a:ext>
            </a:extLst>
          </p:cNvPr>
          <p:cNvSpPr txBox="1"/>
          <p:nvPr/>
        </p:nvSpPr>
        <p:spPr>
          <a:xfrm>
            <a:off x="1066800" y="1585609"/>
            <a:ext cx="1984442" cy="461665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3EDCE-8B7E-43F4-A3AA-9742FEAE0C22}"/>
              </a:ext>
            </a:extLst>
          </p:cNvPr>
          <p:cNvSpPr txBox="1"/>
          <p:nvPr/>
        </p:nvSpPr>
        <p:spPr>
          <a:xfrm>
            <a:off x="1066800" y="3109609"/>
            <a:ext cx="1984442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0A4E1-2623-40FD-8159-0D036CE5AB20}"/>
              </a:ext>
            </a:extLst>
          </p:cNvPr>
          <p:cNvSpPr txBox="1"/>
          <p:nvPr/>
        </p:nvSpPr>
        <p:spPr>
          <a:xfrm>
            <a:off x="4111558" y="1829199"/>
            <a:ext cx="2512978" cy="10156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Fruits-360*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3,444 training images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classes</a:t>
            </a:r>
          </a:p>
        </p:txBody>
      </p:sp>
      <p:pic>
        <p:nvPicPr>
          <p:cNvPr id="4" name="Picture 3" descr="A red apple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04E25467-B5F9-4916-B3DF-63EC48522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536" y="404103"/>
            <a:ext cx="952500" cy="952500"/>
          </a:xfrm>
          <a:prstGeom prst="rect">
            <a:avLst/>
          </a:prstGeom>
        </p:spPr>
      </p:pic>
      <p:pic>
        <p:nvPicPr>
          <p:cNvPr id="6" name="Picture 5" descr="A picture containing fruit, apricot&#10;&#10;Description automatically generated">
            <a:extLst>
              <a:ext uri="{FF2B5EF4-FFF2-40B4-BE49-F238E27FC236}">
                <a16:creationId xmlns:a16="http://schemas.microsoft.com/office/drawing/2014/main" id="{173CC1AC-CDF6-45F9-BAAC-CF87D2A61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839" y="404103"/>
            <a:ext cx="952500" cy="952500"/>
          </a:xfrm>
          <a:prstGeom prst="rect">
            <a:avLst/>
          </a:prstGeom>
        </p:spPr>
      </p:pic>
      <p:pic>
        <p:nvPicPr>
          <p:cNvPr id="10" name="Picture 9" descr="A green pear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A6210EBD-89BE-4313-8D43-477F9E404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142" y="376143"/>
            <a:ext cx="952500" cy="952500"/>
          </a:xfrm>
          <a:prstGeom prst="rect">
            <a:avLst/>
          </a:prstGeom>
        </p:spPr>
      </p:pic>
      <p:pic>
        <p:nvPicPr>
          <p:cNvPr id="14" name="Picture 13" descr="A yellow banana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0A32F29F-D3F7-44E7-8A66-FFF0245B7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553" y="376143"/>
            <a:ext cx="952500" cy="952500"/>
          </a:xfrm>
          <a:prstGeom prst="rect">
            <a:avLst/>
          </a:prstGeom>
        </p:spPr>
      </p:pic>
      <p:pic>
        <p:nvPicPr>
          <p:cNvPr id="16" name="Picture 15" descr="A close-up of a baby's mouth&#10;&#10;Description automatically generated with medium confidence">
            <a:extLst>
              <a:ext uri="{FF2B5EF4-FFF2-40B4-BE49-F238E27FC236}">
                <a16:creationId xmlns:a16="http://schemas.microsoft.com/office/drawing/2014/main" id="{B0D869AE-EA9D-4345-94D1-46D73A0D0C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589" y="1585609"/>
            <a:ext cx="952500" cy="952500"/>
          </a:xfrm>
          <a:prstGeom prst="rect">
            <a:avLst/>
          </a:prstGeom>
        </p:spPr>
      </p:pic>
      <p:pic>
        <p:nvPicPr>
          <p:cNvPr id="18" name="Picture 17" descr="A close up of a fruit&#10;&#10;Description automatically generated with medium confidence">
            <a:extLst>
              <a:ext uri="{FF2B5EF4-FFF2-40B4-BE49-F238E27FC236}">
                <a16:creationId xmlns:a16="http://schemas.microsoft.com/office/drawing/2014/main" id="{2BD5D8C2-5A0D-407D-A994-312843AAB3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339" y="1571024"/>
            <a:ext cx="952500" cy="952500"/>
          </a:xfrm>
          <a:prstGeom prst="rect">
            <a:avLst/>
          </a:prstGeom>
        </p:spPr>
      </p:pic>
      <p:pic>
        <p:nvPicPr>
          <p:cNvPr id="20" name="Picture 19" descr="A yellow potato on a white background&#10;&#10;Description automatically generated">
            <a:extLst>
              <a:ext uri="{FF2B5EF4-FFF2-40B4-BE49-F238E27FC236}">
                <a16:creationId xmlns:a16="http://schemas.microsoft.com/office/drawing/2014/main" id="{967228D8-795E-4414-905F-38518EB88A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0" y="1585609"/>
            <a:ext cx="952500" cy="952500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3D0C795-93C4-4A74-9459-F17A8A05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4536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6725-95F7-4A14-A248-C241F6152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843" y="282102"/>
            <a:ext cx="10055157" cy="437745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Description: Dataset</a:t>
            </a:r>
            <a:endParaRPr lang="en-CA" sz="32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D52273-0E18-4FFA-B990-A9957A7327C0}"/>
              </a:ext>
            </a:extLst>
          </p:cNvPr>
          <p:cNvSpPr txBox="1"/>
          <p:nvPr/>
        </p:nvSpPr>
        <p:spPr>
          <a:xfrm>
            <a:off x="1066800" y="1585609"/>
            <a:ext cx="1984442" cy="461665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3EDCE-8B7E-43F4-A3AA-9742FEAE0C22}"/>
              </a:ext>
            </a:extLst>
          </p:cNvPr>
          <p:cNvSpPr txBox="1"/>
          <p:nvPr/>
        </p:nvSpPr>
        <p:spPr>
          <a:xfrm>
            <a:off x="1066800" y="3109609"/>
            <a:ext cx="1984442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0A4E1-2623-40FD-8159-0D036CE5AB20}"/>
              </a:ext>
            </a:extLst>
          </p:cNvPr>
          <p:cNvSpPr txBox="1"/>
          <p:nvPr/>
        </p:nvSpPr>
        <p:spPr>
          <a:xfrm>
            <a:off x="4111558" y="1829199"/>
            <a:ext cx="2512978" cy="1015663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Fruits-360*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3,444 training images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classes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249F4-323C-44E0-AACA-44D169F37732}"/>
              </a:ext>
            </a:extLst>
          </p:cNvPr>
          <p:cNvSpPr txBox="1"/>
          <p:nvPr/>
        </p:nvSpPr>
        <p:spPr>
          <a:xfrm>
            <a:off x="4111558" y="4362458"/>
            <a:ext cx="2512978" cy="10156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MNIST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60,000 training images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classes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8941F1-A0E2-40C8-8C0D-775FDDF168B0}"/>
              </a:ext>
            </a:extLst>
          </p:cNvPr>
          <p:cNvSpPr/>
          <p:nvPr/>
        </p:nvSpPr>
        <p:spPr>
          <a:xfrm>
            <a:off x="6984460" y="3998069"/>
            <a:ext cx="3317131" cy="14578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ACEBFD5-2FE5-473D-8AE3-405892783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428" y="4073879"/>
            <a:ext cx="266700" cy="266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BEE315-0509-4BEB-9372-241366A58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052" y="4081167"/>
            <a:ext cx="266700" cy="2667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3C77E54-6D06-4C39-839E-D4652B43B1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676" y="4076303"/>
            <a:ext cx="266700" cy="2667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B694EDE-6EB2-4346-88B1-7D3C6CDB62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300" y="4076303"/>
            <a:ext cx="266700" cy="2667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ECE37BB-E667-4257-9A21-422ADEDC69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924" y="4073879"/>
            <a:ext cx="266700" cy="2667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B29DC52-A51B-4BFA-934E-8A438330DE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428" y="4795934"/>
            <a:ext cx="266700" cy="2667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1847FF3-7C33-4A13-B508-122C2BA955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052" y="4803022"/>
            <a:ext cx="2667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D2D4D32-C924-4A62-91AE-99D15A1188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676" y="4795934"/>
            <a:ext cx="266700" cy="2667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531391B-33C4-47B4-AEA6-7E04BFA80E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300" y="4803022"/>
            <a:ext cx="266700" cy="2667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B90DADB-7FE8-456F-8EBC-F914886E1C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924" y="4795934"/>
            <a:ext cx="266700" cy="266700"/>
          </a:xfrm>
          <a:prstGeom prst="rect">
            <a:avLst/>
          </a:prstGeom>
        </p:spPr>
      </p:pic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91325D1A-DCD8-4B7B-B1E3-D35F35E8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032-D033-4118-A795-B56659FD6C2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1237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1656</Words>
  <Application>Microsoft Office PowerPoint</Application>
  <PresentationFormat>Widescreen</PresentationFormat>
  <Paragraphs>637</Paragraphs>
  <Slides>43</Slides>
  <Notes>18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Times New Roman</vt:lpstr>
      <vt:lpstr>Wingdings</vt:lpstr>
      <vt:lpstr>Office Theme</vt:lpstr>
      <vt:lpstr>Adversarial Robustness of Contemporary Machine Learning Models</vt:lpstr>
      <vt:lpstr> </vt:lpstr>
      <vt:lpstr>Project Summary</vt:lpstr>
      <vt:lpstr>Project Summary</vt:lpstr>
      <vt:lpstr>Project Summary</vt:lpstr>
      <vt:lpstr>Project Description: Dataset</vt:lpstr>
      <vt:lpstr>Project Description: Dataset</vt:lpstr>
      <vt:lpstr>Project Description: Dataset</vt:lpstr>
      <vt:lpstr>Project Description: Dataset</vt:lpstr>
      <vt:lpstr>Project Description: Dataset</vt:lpstr>
      <vt:lpstr>Project Description: Dataset</vt:lpstr>
      <vt:lpstr>Project Description: Attacks Implemented</vt:lpstr>
      <vt:lpstr>Project Description: Attacks Implemented</vt:lpstr>
      <vt:lpstr>Project Description: Attacks Implemented</vt:lpstr>
      <vt:lpstr>Project Description: Attacks Implemented</vt:lpstr>
      <vt:lpstr>Project Description: Attacks Implemented</vt:lpstr>
      <vt:lpstr>Project Description: Attacks Implemented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Results: amount of perturbation  </vt:lpstr>
      <vt:lpstr>Results: amount of perturbation  </vt:lpstr>
      <vt:lpstr>Results: amount of perturbation  </vt:lpstr>
      <vt:lpstr>Results: amount of perturbation  </vt:lpstr>
      <vt:lpstr>Results: amount of perturbation  </vt:lpstr>
      <vt:lpstr>Results: amount of perturbation  </vt:lpstr>
      <vt:lpstr>Results: amount of perturbation  </vt:lpstr>
      <vt:lpstr>Results: amount of perturbation  </vt:lpstr>
      <vt:lpstr>Defense: model hardening with adversarial samples</vt:lpstr>
      <vt:lpstr>Defense: model hardening with adversarial samples</vt:lpstr>
      <vt:lpstr>Defense: model hardening with adversarial samples</vt:lpstr>
      <vt:lpstr>Defense: model hardening with adversarial samples</vt:lpstr>
      <vt:lpstr>Defense: model hardening with adversarial samples</vt:lpstr>
      <vt:lpstr>Defense: model hardening with adversarial samples</vt:lpstr>
      <vt:lpstr>Defense: model hardening with adversarial samples</vt:lpstr>
      <vt:lpstr>Defense: model hardening with adversarial samples</vt:lpstr>
      <vt:lpstr>Defense: model hardening with adversarial samples</vt:lpstr>
      <vt:lpstr>Reproducibility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Robustness of Contemporary Machine Learning Models</dc:title>
  <dc:creator>Afia Afrin</dc:creator>
  <cp:lastModifiedBy>Afia Afrin</cp:lastModifiedBy>
  <cp:revision>62</cp:revision>
  <dcterms:created xsi:type="dcterms:W3CDTF">2022-04-06T03:33:10Z</dcterms:created>
  <dcterms:modified xsi:type="dcterms:W3CDTF">2022-04-07T20:01:01Z</dcterms:modified>
</cp:coreProperties>
</file>