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95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76600" y="2182904"/>
            <a:ext cx="6324600" cy="567463"/>
          </a:xfrm>
          <a:prstGeom prst="rect">
            <a:avLst/>
          </a:prstGeom>
        </p:spPr>
        <p:txBody>
          <a:bodyPr vert="horz" wrap="square" lIns="0" tIns="13335" rIns="0" bIns="0" rtlCol="0">
            <a:spAutoFit/>
          </a:bodyPr>
          <a:lstStyle/>
          <a:p>
            <a:pPr marL="12700">
              <a:lnSpc>
                <a:spcPct val="100000"/>
              </a:lnSpc>
              <a:spcBef>
                <a:spcPts val="105"/>
              </a:spcBef>
            </a:pPr>
            <a:r>
              <a:rPr lang="en-IN" sz="3600" b="1" i="0" dirty="0">
                <a:solidFill>
                  <a:schemeClr val="accent1">
                    <a:lumMod val="50000"/>
                  </a:schemeClr>
                </a:solidFill>
                <a:effectLst/>
                <a:latin typeface="+mj-lt"/>
              </a:rPr>
              <a:t>Cardiovascular Risk Prediction </a:t>
            </a:r>
            <a:endParaRPr sz="3600" b="1" dirty="0">
              <a:solidFill>
                <a:schemeClr val="accent1">
                  <a:lumMod val="50000"/>
                </a:schemeClr>
              </a:solidFill>
              <a:latin typeface="+mj-lt"/>
              <a:cs typeface="Arial"/>
            </a:endParaRPr>
          </a:p>
        </p:txBody>
      </p:sp>
      <p:sp>
        <p:nvSpPr>
          <p:cNvPr id="3" name="object 3"/>
          <p:cNvSpPr txBox="1">
            <a:spLocks noGrp="1"/>
          </p:cNvSpPr>
          <p:nvPr>
            <p:ph type="title"/>
          </p:nvPr>
        </p:nvSpPr>
        <p:spPr>
          <a:xfrm>
            <a:off x="3867150" y="1049655"/>
            <a:ext cx="4326890" cy="518159"/>
          </a:xfrm>
          <a:prstGeom prst="rect">
            <a:avLst/>
          </a:prstGeom>
        </p:spPr>
        <p:txBody>
          <a:bodyPr vert="horz" wrap="square" lIns="0" tIns="16510" rIns="0" bIns="0" rtlCol="0">
            <a:spAutoFit/>
          </a:bodyPr>
          <a:lstStyle/>
          <a:p>
            <a:pPr marL="12700">
              <a:lnSpc>
                <a:spcPct val="100000"/>
              </a:lnSpc>
              <a:spcBef>
                <a:spcPts val="130"/>
              </a:spcBef>
            </a:pPr>
            <a:r>
              <a:rPr sz="3200" spc="20" dirty="0">
                <a:solidFill>
                  <a:srgbClr val="1382AC"/>
                </a:solidFill>
              </a:rPr>
              <a:t>CAP</a:t>
            </a:r>
            <a:r>
              <a:rPr sz="3200" spc="35" dirty="0">
                <a:solidFill>
                  <a:srgbClr val="1382AC"/>
                </a:solidFill>
              </a:rPr>
              <a:t>S</a:t>
            </a:r>
            <a:r>
              <a:rPr sz="3200" spc="-10" dirty="0">
                <a:solidFill>
                  <a:srgbClr val="1382AC"/>
                </a:solidFill>
              </a:rPr>
              <a:t>T</a:t>
            </a:r>
            <a:r>
              <a:rPr sz="3200" spc="-20" dirty="0">
                <a:solidFill>
                  <a:srgbClr val="1382AC"/>
                </a:solidFill>
              </a:rPr>
              <a:t>O</a:t>
            </a:r>
            <a:r>
              <a:rPr sz="3200" spc="20" dirty="0">
                <a:solidFill>
                  <a:srgbClr val="1382AC"/>
                </a:solidFill>
              </a:rPr>
              <a:t>NE</a:t>
            </a:r>
            <a:r>
              <a:rPr sz="3200" spc="-200" dirty="0">
                <a:solidFill>
                  <a:srgbClr val="1382AC"/>
                </a:solidFill>
              </a:rPr>
              <a:t> </a:t>
            </a:r>
            <a:r>
              <a:rPr sz="3200" spc="35" dirty="0">
                <a:solidFill>
                  <a:srgbClr val="1382AC"/>
                </a:solidFill>
              </a:rPr>
              <a:t>P</a:t>
            </a:r>
            <a:r>
              <a:rPr sz="3200" spc="20" dirty="0">
                <a:solidFill>
                  <a:srgbClr val="1382AC"/>
                </a:solidFill>
              </a:rPr>
              <a:t>R</a:t>
            </a:r>
            <a:r>
              <a:rPr sz="3200" spc="-20" dirty="0">
                <a:solidFill>
                  <a:srgbClr val="1382AC"/>
                </a:solidFill>
              </a:rPr>
              <a:t>O</a:t>
            </a:r>
            <a:r>
              <a:rPr sz="3200" spc="15" dirty="0">
                <a:solidFill>
                  <a:srgbClr val="1382AC"/>
                </a:solidFill>
              </a:rPr>
              <a:t>J</a:t>
            </a:r>
            <a:r>
              <a:rPr sz="3200" spc="40" dirty="0">
                <a:solidFill>
                  <a:srgbClr val="1382AC"/>
                </a:solidFill>
              </a:rPr>
              <a:t>E</a:t>
            </a:r>
            <a:r>
              <a:rPr sz="3200" spc="20" dirty="0">
                <a:solidFill>
                  <a:srgbClr val="1382AC"/>
                </a:solidFill>
              </a:rPr>
              <a:t>CT</a:t>
            </a:r>
            <a:endParaRPr sz="3200"/>
          </a:p>
        </p:txBody>
      </p:sp>
      <p:sp>
        <p:nvSpPr>
          <p:cNvPr id="4" name="object 4"/>
          <p:cNvSpPr txBox="1"/>
          <p:nvPr/>
        </p:nvSpPr>
        <p:spPr>
          <a:xfrm>
            <a:off x="447675" y="3086100"/>
            <a:ext cx="11296650" cy="3162404"/>
          </a:xfrm>
          <a:prstGeom prst="rect">
            <a:avLst/>
          </a:prstGeom>
          <a:solidFill>
            <a:srgbClr val="465258"/>
          </a:solidFill>
        </p:spPr>
        <p:txBody>
          <a:bodyPr vert="horz" wrap="square" lIns="0" tIns="0" rIns="0" bIns="0" rtlCol="0">
            <a:spAutoFit/>
          </a:bodyPr>
          <a:lstStyle/>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spcBef>
                <a:spcPts val="45"/>
              </a:spcBef>
            </a:pPr>
            <a:endParaRPr sz="1750" dirty="0">
              <a:solidFill>
                <a:schemeClr val="bg1"/>
              </a:solidFill>
              <a:latin typeface="Times New Roman"/>
              <a:cs typeface="Times New Roman"/>
            </a:endParaRPr>
          </a:p>
          <a:p>
            <a:pPr marL="2763520">
              <a:lnSpc>
                <a:spcPct val="100000"/>
              </a:lnSpc>
            </a:pPr>
            <a:r>
              <a:rPr sz="2000" b="1" spc="15" dirty="0">
                <a:solidFill>
                  <a:schemeClr val="bg1"/>
                </a:solidFill>
                <a:latin typeface="Arial"/>
                <a:cs typeface="Arial"/>
              </a:rPr>
              <a:t>P</a:t>
            </a:r>
            <a:r>
              <a:rPr sz="2000" b="1" spc="40" dirty="0">
                <a:solidFill>
                  <a:schemeClr val="bg1"/>
                </a:solidFill>
                <a:latin typeface="Arial"/>
                <a:cs typeface="Arial"/>
              </a:rPr>
              <a:t>r</a:t>
            </a:r>
            <a:r>
              <a:rPr sz="2000" b="1" spc="15" dirty="0">
                <a:solidFill>
                  <a:schemeClr val="bg1"/>
                </a:solidFill>
                <a:latin typeface="Arial"/>
                <a:cs typeface="Arial"/>
              </a:rPr>
              <a:t>es</a:t>
            </a:r>
            <a:r>
              <a:rPr sz="2000" b="1" spc="5" dirty="0">
                <a:solidFill>
                  <a:schemeClr val="bg1"/>
                </a:solidFill>
                <a:latin typeface="Arial"/>
                <a:cs typeface="Arial"/>
              </a:rPr>
              <a:t>e</a:t>
            </a:r>
            <a:r>
              <a:rPr sz="2000" b="1" spc="45" dirty="0">
                <a:solidFill>
                  <a:schemeClr val="bg1"/>
                </a:solidFill>
                <a:latin typeface="Arial"/>
                <a:cs typeface="Arial"/>
              </a:rPr>
              <a:t>n</a:t>
            </a:r>
            <a:r>
              <a:rPr sz="2000" b="1" spc="10" dirty="0">
                <a:solidFill>
                  <a:schemeClr val="bg1"/>
                </a:solidFill>
                <a:latin typeface="Arial"/>
                <a:cs typeface="Arial"/>
              </a:rPr>
              <a:t>ted</a:t>
            </a:r>
            <a:r>
              <a:rPr sz="2000" b="1" spc="-150" dirty="0">
                <a:solidFill>
                  <a:schemeClr val="bg1"/>
                </a:solidFill>
                <a:latin typeface="Arial"/>
                <a:cs typeface="Arial"/>
              </a:rPr>
              <a:t> </a:t>
            </a:r>
            <a:r>
              <a:rPr sz="2000" b="1" spc="45" dirty="0">
                <a:solidFill>
                  <a:schemeClr val="bg1"/>
                </a:solidFill>
                <a:latin typeface="Arial"/>
                <a:cs typeface="Arial"/>
              </a:rPr>
              <a:t>B</a:t>
            </a:r>
            <a:r>
              <a:rPr sz="2000" b="1" spc="10" dirty="0">
                <a:solidFill>
                  <a:schemeClr val="bg1"/>
                </a:solidFill>
                <a:latin typeface="Arial"/>
                <a:cs typeface="Arial"/>
              </a:rPr>
              <a:t>y:</a:t>
            </a:r>
            <a:endParaRPr sz="2000" dirty="0">
              <a:solidFill>
                <a:schemeClr val="bg1"/>
              </a:solidFill>
              <a:latin typeface="Arial"/>
              <a:cs typeface="Arial"/>
            </a:endParaRPr>
          </a:p>
          <a:p>
            <a:pPr marL="2763520">
              <a:lnSpc>
                <a:spcPct val="100000"/>
              </a:lnSpc>
            </a:pPr>
            <a:endParaRPr lang="en-IN" sz="2000" b="1" spc="10" dirty="0">
              <a:solidFill>
                <a:schemeClr val="bg1"/>
              </a:solidFill>
              <a:latin typeface="Arial"/>
              <a:cs typeface="Arial"/>
            </a:endParaRPr>
          </a:p>
          <a:p>
            <a:pPr marL="2763520">
              <a:lnSpc>
                <a:spcPct val="100000"/>
              </a:lnSpc>
            </a:pPr>
            <a:r>
              <a:rPr lang="en-IN" sz="2000" b="1" spc="10" dirty="0">
                <a:solidFill>
                  <a:schemeClr val="bg1"/>
                </a:solidFill>
                <a:latin typeface="Arial"/>
                <a:cs typeface="Arial"/>
              </a:rPr>
              <a:t>Afrin Banu Ibrahim – St. Peter’s College of Engineering and Technology – </a:t>
            </a:r>
            <a:r>
              <a:rPr lang="en-IN" sz="2000" b="1" spc="10" dirty="0" err="1">
                <a:solidFill>
                  <a:schemeClr val="bg1"/>
                </a:solidFill>
                <a:latin typeface="Arial"/>
                <a:cs typeface="Arial"/>
              </a:rPr>
              <a:t>Btech</a:t>
            </a:r>
            <a:r>
              <a:rPr lang="en-IN" sz="2000" b="1" spc="10" dirty="0">
                <a:solidFill>
                  <a:schemeClr val="bg1"/>
                </a:solidFill>
                <a:latin typeface="Arial"/>
                <a:cs typeface="Arial"/>
              </a:rPr>
              <a:t> Biotechnology.</a:t>
            </a:r>
          </a:p>
          <a:p>
            <a:pPr marL="2763520">
              <a:lnSpc>
                <a:spcPct val="100000"/>
              </a:lnSpc>
            </a:pPr>
            <a:endParaRPr sz="20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
        <p:nvSpPr>
          <p:cNvPr id="4" name="Rectangle 1">
            <a:extLst>
              <a:ext uri="{FF2B5EF4-FFF2-40B4-BE49-F238E27FC236}">
                <a16:creationId xmlns:a16="http://schemas.microsoft.com/office/drawing/2014/main" id="{0E795C88-6F15-F4D0-FD76-423B05C630F6}"/>
              </a:ext>
            </a:extLst>
          </p:cNvPr>
          <p:cNvSpPr>
            <a:spLocks noChangeArrowheads="1"/>
          </p:cNvSpPr>
          <p:nvPr/>
        </p:nvSpPr>
        <p:spPr bwMode="auto">
          <a:xfrm>
            <a:off x="986107" y="2095143"/>
            <a:ext cx="7816121" cy="2431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1F1F1F"/>
                </a:solidFill>
                <a:effectLst/>
                <a:latin typeface="Google Sans"/>
              </a:rPr>
              <a:t>Scikit-learn (scikit-learn.org):</a:t>
            </a:r>
            <a:r>
              <a:rPr kumimoji="0" lang="en-US" altLang="en-US" sz="2000" b="0" i="0" u="none" strike="noStrike" cap="none" normalizeH="0" baseline="0" dirty="0">
                <a:ln>
                  <a:noFill/>
                </a:ln>
                <a:solidFill>
                  <a:srgbClr val="1F1F1F"/>
                </a:solidFill>
                <a:effectLst/>
                <a:latin typeface="Google Sans"/>
              </a:rPr>
              <a:t> Core library for machine learning algorithms and pipelines (</a:t>
            </a:r>
            <a:r>
              <a:rPr kumimoji="0" lang="en-US" altLang="en-US" sz="2000" b="0" i="0" u="none" strike="noStrike" cap="none" normalizeH="0" baseline="0" dirty="0" err="1">
                <a:ln>
                  <a:noFill/>
                </a:ln>
                <a:solidFill>
                  <a:srgbClr val="1F1F1F"/>
                </a:solidFill>
                <a:effectLst/>
                <a:latin typeface="Google Sans"/>
              </a:rPr>
              <a:t>train_test_split</a:t>
            </a:r>
            <a:r>
              <a:rPr kumimoji="0" lang="en-US" altLang="en-US" sz="2000" b="0" i="0" u="none" strike="noStrike" cap="none" normalizeH="0" baseline="0" dirty="0">
                <a:ln>
                  <a:noFill/>
                </a:ln>
                <a:solidFill>
                  <a:srgbClr val="1F1F1F"/>
                </a:solidFill>
                <a:effectLst/>
                <a:latin typeface="Google Sans"/>
              </a:rPr>
              <a:t>, </a:t>
            </a:r>
            <a:r>
              <a:rPr kumimoji="0" lang="en-US" altLang="en-US" sz="2000" b="0" i="0" u="none" strike="noStrike" cap="none" normalizeH="0" baseline="0" dirty="0" err="1">
                <a:ln>
                  <a:noFill/>
                </a:ln>
                <a:solidFill>
                  <a:srgbClr val="1F1F1F"/>
                </a:solidFill>
                <a:effectLst/>
                <a:latin typeface="Google Sans"/>
              </a:rPr>
              <a:t>StandardScaler</a:t>
            </a:r>
            <a:r>
              <a:rPr kumimoji="0" lang="en-US" altLang="en-US" sz="2000" b="0" i="0" u="none" strike="noStrike" cap="none" normalizeH="0" baseline="0" dirty="0">
                <a:ln>
                  <a:noFill/>
                </a:ln>
                <a:solidFill>
                  <a:srgbClr val="1F1F1F"/>
                </a:solidFill>
                <a:effectLst/>
                <a:latin typeface="Google Sans"/>
              </a:rPr>
              <a:t>, </a:t>
            </a:r>
            <a:r>
              <a:rPr kumimoji="0" lang="en-US" altLang="en-US" sz="2000" b="0" i="0" u="none" strike="noStrike" cap="none" normalizeH="0" baseline="0" dirty="0" err="1">
                <a:ln>
                  <a:noFill/>
                </a:ln>
                <a:solidFill>
                  <a:srgbClr val="1F1F1F"/>
                </a:solidFill>
                <a:effectLst/>
                <a:latin typeface="Google Sans"/>
              </a:rPr>
              <a:t>LabelEncoder</a:t>
            </a:r>
            <a:r>
              <a:rPr kumimoji="0" lang="en-US" altLang="en-US" sz="2000" b="0" i="0" u="none" strike="noStrike" cap="none" normalizeH="0" baseline="0" dirty="0">
                <a:ln>
                  <a:noFill/>
                </a:ln>
                <a:solidFill>
                  <a:srgbClr val="1F1F1F"/>
                </a:solidFill>
                <a:effectLst/>
                <a:latin typeface="Google Sans"/>
              </a:rPr>
              <a:t>, </a:t>
            </a:r>
            <a:r>
              <a:rPr kumimoji="0" lang="en-US" altLang="en-US" sz="2000" b="0" i="0" u="none" strike="noStrike" cap="none" normalizeH="0" baseline="0" dirty="0" err="1">
                <a:ln>
                  <a:noFill/>
                </a:ln>
                <a:solidFill>
                  <a:srgbClr val="1F1F1F"/>
                </a:solidFill>
                <a:effectLst/>
                <a:latin typeface="Google Sans"/>
              </a:rPr>
              <a:t>OneHotEncoder</a:t>
            </a:r>
            <a:r>
              <a:rPr kumimoji="0" lang="en-US" altLang="en-US" sz="2000" b="0" i="0" u="none" strike="noStrike" cap="none" normalizeH="0" baseline="0" dirty="0">
                <a:ln>
                  <a:noFill/>
                </a:ln>
                <a:solidFill>
                  <a:srgbClr val="1F1F1F"/>
                </a:solidFill>
                <a:effectLst/>
                <a:latin typeface="Google Sans"/>
              </a:rPr>
              <a:t>, </a:t>
            </a:r>
            <a:r>
              <a:rPr kumimoji="0" lang="en-US" altLang="en-US" sz="2000" b="0" i="0" u="none" strike="noStrike" cap="none" normalizeH="0" baseline="0" dirty="0" err="1">
                <a:ln>
                  <a:noFill/>
                </a:ln>
                <a:solidFill>
                  <a:srgbClr val="1F1F1F"/>
                </a:solidFill>
                <a:effectLst/>
                <a:latin typeface="Google Sans"/>
              </a:rPr>
              <a:t>RandomForestClassifier</a:t>
            </a:r>
            <a:r>
              <a:rPr kumimoji="0" lang="en-US" altLang="en-US" sz="2000" b="0" i="0" u="none" strike="noStrike" cap="none" normalizeH="0" baseline="0" dirty="0">
                <a:ln>
                  <a:noFill/>
                </a:ln>
                <a:solidFill>
                  <a:srgbClr val="1F1F1F"/>
                </a:solidFill>
                <a:effectLst/>
                <a:latin typeface="Google Sans"/>
              </a:rPr>
              <a:t>, etc.).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1F1F1F"/>
                </a:solidFill>
                <a:effectLst/>
                <a:latin typeface="Google Sans"/>
              </a:rPr>
              <a:t>Pandas (pandas.pydata.org):</a:t>
            </a:r>
            <a:r>
              <a:rPr kumimoji="0" lang="en-US" altLang="en-US" sz="2000" b="0" i="0" u="none" strike="noStrike" cap="none" normalizeH="0" baseline="0" dirty="0">
                <a:ln>
                  <a:noFill/>
                </a:ln>
                <a:solidFill>
                  <a:srgbClr val="1F1F1F"/>
                </a:solidFill>
                <a:effectLst/>
                <a:latin typeface="Google Sans"/>
              </a:rPr>
              <a:t> Data manipulation and exploration library (used for data loading and initial analysis).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1F1F1F"/>
                </a:solidFill>
                <a:effectLst/>
                <a:latin typeface="Google Sans"/>
              </a:rPr>
              <a:t>Seaborn (seaborn.pydata.org):</a:t>
            </a:r>
            <a:r>
              <a:rPr kumimoji="0" lang="en-US" altLang="en-US" sz="2000" b="0" i="0" u="none" strike="noStrike" cap="none" normalizeH="0" baseline="0" dirty="0">
                <a:ln>
                  <a:noFill/>
                </a:ln>
                <a:solidFill>
                  <a:srgbClr val="1F1F1F"/>
                </a:solidFill>
                <a:effectLst/>
                <a:latin typeface="Google Sans"/>
              </a:rPr>
              <a:t> Statistical data visualization library (used for creating visualizations).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Problem</a:t>
            </a:r>
            <a:r>
              <a:rPr sz="2000" b="1" spc="-140" dirty="0">
                <a:solidFill>
                  <a:srgbClr val="404040"/>
                </a:solidFill>
                <a:latin typeface="Arial"/>
                <a:cs typeface="Arial"/>
              </a:rPr>
              <a:t> </a:t>
            </a:r>
            <a:r>
              <a:rPr sz="2000" b="1" spc="15" dirty="0">
                <a:solidFill>
                  <a:srgbClr val="404040"/>
                </a:solidFill>
                <a:latin typeface="Arial"/>
                <a:cs typeface="Arial"/>
              </a:rPr>
              <a:t>Statement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15" dirty="0">
                <a:solidFill>
                  <a:srgbClr val="404040"/>
                </a:solidFill>
                <a:latin typeface="Arial"/>
                <a:cs typeface="Arial"/>
              </a:rPr>
              <a:t>P</a:t>
            </a:r>
            <a:r>
              <a:rPr sz="2000" b="1" spc="40" dirty="0">
                <a:solidFill>
                  <a:srgbClr val="404040"/>
                </a:solidFill>
                <a:latin typeface="Arial"/>
                <a:cs typeface="Arial"/>
              </a:rPr>
              <a:t>r</a:t>
            </a:r>
            <a:r>
              <a:rPr sz="2000" b="1" spc="45" dirty="0">
                <a:solidFill>
                  <a:srgbClr val="404040"/>
                </a:solidFill>
                <a:latin typeface="Arial"/>
                <a:cs typeface="Arial"/>
              </a:rPr>
              <a:t>opo</a:t>
            </a:r>
            <a:r>
              <a:rPr sz="2000" b="1" spc="15" dirty="0">
                <a:solidFill>
                  <a:srgbClr val="404040"/>
                </a:solidFill>
                <a:latin typeface="Arial"/>
                <a:cs typeface="Arial"/>
              </a:rPr>
              <a:t>sed</a:t>
            </a:r>
            <a:r>
              <a:rPr sz="2000" b="1" spc="-225" dirty="0">
                <a:solidFill>
                  <a:srgbClr val="404040"/>
                </a:solidFill>
                <a:latin typeface="Arial"/>
                <a:cs typeface="Arial"/>
              </a:rPr>
              <a:t> </a:t>
            </a:r>
            <a:r>
              <a:rPr sz="2000" b="1" spc="15" dirty="0">
                <a:solidFill>
                  <a:srgbClr val="404040"/>
                </a:solidFill>
                <a:latin typeface="Arial"/>
                <a:cs typeface="Arial"/>
              </a:rPr>
              <a:t>Sy</a:t>
            </a:r>
            <a:r>
              <a:rPr sz="2000" b="1" spc="5" dirty="0">
                <a:solidFill>
                  <a:srgbClr val="404040"/>
                </a:solidFill>
                <a:latin typeface="Arial"/>
                <a:cs typeface="Arial"/>
              </a:rPr>
              <a:t>s</a:t>
            </a:r>
            <a:r>
              <a:rPr sz="2000" b="1" spc="10" dirty="0">
                <a:solidFill>
                  <a:srgbClr val="404040"/>
                </a:solidFill>
                <a:latin typeface="Arial"/>
                <a:cs typeface="Arial"/>
              </a:rPr>
              <a:t>te</a:t>
            </a:r>
            <a:r>
              <a:rPr sz="2000" b="1" spc="90" dirty="0">
                <a:solidFill>
                  <a:srgbClr val="404040"/>
                </a:solidFill>
                <a:latin typeface="Arial"/>
                <a:cs typeface="Arial"/>
              </a:rPr>
              <a:t>m</a:t>
            </a:r>
            <a:r>
              <a:rPr sz="2000" b="1" spc="35" dirty="0">
                <a:solidFill>
                  <a:srgbClr val="404040"/>
                </a:solidFill>
                <a:latin typeface="Arial"/>
                <a:cs typeface="Arial"/>
              </a:rPr>
              <a:t>/</a:t>
            </a:r>
            <a:r>
              <a:rPr sz="2000" b="1" spc="-65" dirty="0">
                <a:solidFill>
                  <a:srgbClr val="404040"/>
                </a:solidFill>
                <a:latin typeface="Arial"/>
                <a:cs typeface="Arial"/>
              </a:rPr>
              <a:t>S</a:t>
            </a:r>
            <a:r>
              <a:rPr sz="2000" b="1" spc="45" dirty="0">
                <a:solidFill>
                  <a:srgbClr val="404040"/>
                </a:solidFill>
                <a:latin typeface="Arial"/>
                <a:cs typeface="Arial"/>
              </a:rPr>
              <a:t>o</a:t>
            </a:r>
            <a:r>
              <a:rPr sz="2000" b="1" spc="-35" dirty="0">
                <a:solidFill>
                  <a:srgbClr val="404040"/>
                </a:solidFill>
                <a:latin typeface="Arial"/>
                <a:cs typeface="Arial"/>
              </a:rPr>
              <a:t>l</a:t>
            </a:r>
            <a:r>
              <a:rPr sz="2000" b="1" spc="-25" dirty="0">
                <a:solidFill>
                  <a:srgbClr val="404040"/>
                </a:solidFill>
                <a:latin typeface="Arial"/>
                <a:cs typeface="Arial"/>
              </a:rPr>
              <a:t>u</a:t>
            </a:r>
            <a:r>
              <a:rPr sz="2000" b="1" spc="5" dirty="0">
                <a:solidFill>
                  <a:srgbClr val="404040"/>
                </a:solidFill>
                <a:latin typeface="Arial"/>
                <a:cs typeface="Arial"/>
              </a:rPr>
              <a:t>t</a:t>
            </a:r>
            <a:r>
              <a:rPr sz="2000" b="1" spc="35" dirty="0">
                <a:solidFill>
                  <a:srgbClr val="404040"/>
                </a:solidFill>
                <a:latin typeface="Arial"/>
                <a:cs typeface="Arial"/>
              </a:rPr>
              <a:t>i</a:t>
            </a:r>
            <a:r>
              <a:rPr sz="2000" b="1" spc="-25" dirty="0">
                <a:solidFill>
                  <a:srgbClr val="404040"/>
                </a:solidFill>
                <a:latin typeface="Arial"/>
                <a:cs typeface="Arial"/>
              </a:rPr>
              <a:t>o</a:t>
            </a:r>
            <a:r>
              <a:rPr sz="2000" b="1" spc="15" dirty="0">
                <a:solidFill>
                  <a:srgbClr val="404040"/>
                </a:solidFill>
                <a:latin typeface="Arial"/>
                <a:cs typeface="Arial"/>
              </a:rPr>
              <a:t>n</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15" dirty="0">
                <a:solidFill>
                  <a:srgbClr val="404040"/>
                </a:solidFill>
                <a:latin typeface="Arial"/>
                <a:cs typeface="Arial"/>
              </a:rPr>
              <a:t>Sy</a:t>
            </a:r>
            <a:r>
              <a:rPr sz="2000" b="1" spc="5" dirty="0">
                <a:solidFill>
                  <a:srgbClr val="404040"/>
                </a:solidFill>
                <a:latin typeface="Arial"/>
                <a:cs typeface="Arial"/>
              </a:rPr>
              <a:t>s</a:t>
            </a:r>
            <a:r>
              <a:rPr sz="2000" b="1" spc="15" dirty="0">
                <a:solidFill>
                  <a:srgbClr val="404040"/>
                </a:solidFill>
                <a:latin typeface="Arial"/>
                <a:cs typeface="Arial"/>
              </a:rPr>
              <a:t>tem</a:t>
            </a:r>
            <a:r>
              <a:rPr sz="2000" b="1" spc="-35" dirty="0">
                <a:solidFill>
                  <a:srgbClr val="404040"/>
                </a:solidFill>
                <a:latin typeface="Arial"/>
                <a:cs typeface="Arial"/>
              </a:rPr>
              <a:t> </a:t>
            </a:r>
            <a:r>
              <a:rPr sz="2000" b="1" spc="50" dirty="0">
                <a:solidFill>
                  <a:srgbClr val="404040"/>
                </a:solidFill>
                <a:latin typeface="Arial"/>
                <a:cs typeface="Arial"/>
              </a:rPr>
              <a:t>D</a:t>
            </a:r>
            <a:r>
              <a:rPr sz="2000" b="1" spc="15" dirty="0">
                <a:solidFill>
                  <a:srgbClr val="404040"/>
                </a:solidFill>
                <a:latin typeface="Arial"/>
                <a:cs typeface="Arial"/>
              </a:rPr>
              <a:t>eve</a:t>
            </a:r>
            <a:r>
              <a:rPr sz="2000" b="1" spc="40" dirty="0">
                <a:solidFill>
                  <a:srgbClr val="404040"/>
                </a:solidFill>
                <a:latin typeface="Arial"/>
                <a:cs typeface="Arial"/>
              </a:rPr>
              <a:t>l</a:t>
            </a:r>
            <a:r>
              <a:rPr sz="2000" b="1" spc="50" dirty="0">
                <a:solidFill>
                  <a:srgbClr val="404040"/>
                </a:solidFill>
                <a:latin typeface="Arial"/>
                <a:cs typeface="Arial"/>
              </a:rPr>
              <a:t>o</a:t>
            </a:r>
            <a:r>
              <a:rPr sz="2000" b="1" spc="-25" dirty="0">
                <a:solidFill>
                  <a:srgbClr val="404040"/>
                </a:solidFill>
                <a:latin typeface="Arial"/>
                <a:cs typeface="Arial"/>
              </a:rPr>
              <a:t>p</a:t>
            </a:r>
            <a:r>
              <a:rPr sz="2000" b="1" spc="20" dirty="0">
                <a:solidFill>
                  <a:srgbClr val="404040"/>
                </a:solidFill>
                <a:latin typeface="Arial"/>
                <a:cs typeface="Arial"/>
              </a:rPr>
              <a:t>m</a:t>
            </a:r>
            <a:r>
              <a:rPr sz="2000" b="1" spc="-60" dirty="0">
                <a:solidFill>
                  <a:srgbClr val="404040"/>
                </a:solidFill>
                <a:latin typeface="Arial"/>
                <a:cs typeface="Arial"/>
              </a:rPr>
              <a:t>e</a:t>
            </a:r>
            <a:r>
              <a:rPr sz="2000" b="1" spc="50" dirty="0">
                <a:solidFill>
                  <a:srgbClr val="404040"/>
                </a:solidFill>
                <a:latin typeface="Arial"/>
                <a:cs typeface="Arial"/>
              </a:rPr>
              <a:t>n</a:t>
            </a:r>
            <a:r>
              <a:rPr sz="2000" b="1" spc="5" dirty="0">
                <a:solidFill>
                  <a:srgbClr val="404040"/>
                </a:solidFill>
                <a:latin typeface="Arial"/>
                <a:cs typeface="Arial"/>
              </a:rPr>
              <a:t>t</a:t>
            </a:r>
            <a:r>
              <a:rPr sz="2000" b="1" spc="-254" dirty="0">
                <a:solidFill>
                  <a:srgbClr val="404040"/>
                </a:solidFill>
                <a:latin typeface="Arial"/>
                <a:cs typeface="Arial"/>
              </a:rPr>
              <a:t> </a:t>
            </a:r>
            <a:r>
              <a:rPr sz="2000" b="1" spc="-25" dirty="0">
                <a:solidFill>
                  <a:srgbClr val="404040"/>
                </a:solidFill>
                <a:latin typeface="Arial"/>
                <a:cs typeface="Arial"/>
              </a:rPr>
              <a:t>A</a:t>
            </a:r>
            <a:r>
              <a:rPr sz="2000" b="1" spc="50" dirty="0">
                <a:solidFill>
                  <a:srgbClr val="404040"/>
                </a:solidFill>
                <a:latin typeface="Arial"/>
                <a:cs typeface="Arial"/>
              </a:rPr>
              <a:t>pp</a:t>
            </a:r>
            <a:r>
              <a:rPr sz="2000" b="1" spc="45" dirty="0">
                <a:solidFill>
                  <a:srgbClr val="404040"/>
                </a:solidFill>
                <a:latin typeface="Arial"/>
                <a:cs typeface="Arial"/>
              </a:rPr>
              <a:t>r</a:t>
            </a:r>
            <a:r>
              <a:rPr sz="2000" b="1" spc="50" dirty="0">
                <a:solidFill>
                  <a:srgbClr val="404040"/>
                </a:solidFill>
                <a:latin typeface="Arial"/>
                <a:cs typeface="Arial"/>
              </a:rPr>
              <a:t>o</a:t>
            </a:r>
            <a:r>
              <a:rPr sz="2000" b="1" spc="15" dirty="0">
                <a:solidFill>
                  <a:srgbClr val="404040"/>
                </a:solidFill>
                <a:latin typeface="Arial"/>
                <a:cs typeface="Arial"/>
              </a:rPr>
              <a:t>a</a:t>
            </a:r>
            <a:r>
              <a:rPr sz="2000" b="1" spc="-60" dirty="0">
                <a:solidFill>
                  <a:srgbClr val="404040"/>
                </a:solidFill>
                <a:latin typeface="Arial"/>
                <a:cs typeface="Arial"/>
              </a:rPr>
              <a:t>c</a:t>
            </a:r>
            <a:r>
              <a:rPr sz="2000" b="1" spc="15" dirty="0">
                <a:solidFill>
                  <a:srgbClr val="404040"/>
                </a:solidFill>
                <a:latin typeface="Arial"/>
                <a:cs typeface="Arial"/>
              </a:rPr>
              <a:t>h</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5" dirty="0">
                <a:solidFill>
                  <a:srgbClr val="404040"/>
                </a:solidFill>
                <a:latin typeface="Arial"/>
                <a:cs typeface="Arial"/>
              </a:rPr>
              <a:t>A</a:t>
            </a:r>
            <a:r>
              <a:rPr sz="2000" b="1" spc="35" dirty="0">
                <a:solidFill>
                  <a:srgbClr val="404040"/>
                </a:solidFill>
                <a:latin typeface="Arial"/>
                <a:cs typeface="Arial"/>
              </a:rPr>
              <a:t>l</a:t>
            </a:r>
            <a:r>
              <a:rPr sz="2000" b="1" spc="45" dirty="0">
                <a:solidFill>
                  <a:srgbClr val="404040"/>
                </a:solidFill>
                <a:latin typeface="Arial"/>
                <a:cs typeface="Arial"/>
              </a:rPr>
              <a:t>go</a:t>
            </a:r>
            <a:r>
              <a:rPr sz="2000" b="1" spc="40" dirty="0">
                <a:solidFill>
                  <a:srgbClr val="404040"/>
                </a:solidFill>
                <a:latin typeface="Arial"/>
                <a:cs typeface="Arial"/>
              </a:rPr>
              <a:t>r</a:t>
            </a:r>
            <a:r>
              <a:rPr sz="2000" b="1" spc="35" dirty="0">
                <a:solidFill>
                  <a:srgbClr val="404040"/>
                </a:solidFill>
                <a:latin typeface="Arial"/>
                <a:cs typeface="Arial"/>
              </a:rPr>
              <a:t>i</a:t>
            </a:r>
            <a:r>
              <a:rPr sz="2000" b="1" spc="5" dirty="0">
                <a:solidFill>
                  <a:srgbClr val="404040"/>
                </a:solidFill>
                <a:latin typeface="Arial"/>
                <a:cs typeface="Arial"/>
              </a:rPr>
              <a:t>t</a:t>
            </a:r>
            <a:r>
              <a:rPr sz="2000" b="1" spc="-25" dirty="0">
                <a:solidFill>
                  <a:srgbClr val="404040"/>
                </a:solidFill>
                <a:latin typeface="Arial"/>
                <a:cs typeface="Arial"/>
              </a:rPr>
              <a:t>h</a:t>
            </a:r>
            <a:r>
              <a:rPr sz="2000" b="1" spc="20" dirty="0">
                <a:solidFill>
                  <a:srgbClr val="404040"/>
                </a:solidFill>
                <a:latin typeface="Arial"/>
                <a:cs typeface="Arial"/>
              </a:rPr>
              <a:t>m</a:t>
            </a:r>
            <a:r>
              <a:rPr sz="2000" b="1" spc="-185" dirty="0">
                <a:solidFill>
                  <a:srgbClr val="404040"/>
                </a:solidFill>
                <a:latin typeface="Arial"/>
                <a:cs typeface="Arial"/>
              </a:rPr>
              <a:t> </a:t>
            </a:r>
            <a:r>
              <a:rPr sz="2000" b="1" spc="15" dirty="0">
                <a:solidFill>
                  <a:srgbClr val="404040"/>
                </a:solidFill>
                <a:latin typeface="Arial"/>
                <a:cs typeface="Arial"/>
              </a:rPr>
              <a:t>&amp;</a:t>
            </a:r>
            <a:r>
              <a:rPr sz="2000" b="1" spc="-75" dirty="0">
                <a:solidFill>
                  <a:srgbClr val="404040"/>
                </a:solidFill>
                <a:latin typeface="Arial"/>
                <a:cs typeface="Arial"/>
              </a:rPr>
              <a:t> </a:t>
            </a:r>
            <a:r>
              <a:rPr sz="2000" b="1" spc="45" dirty="0">
                <a:solidFill>
                  <a:srgbClr val="404040"/>
                </a:solidFill>
                <a:latin typeface="Arial"/>
                <a:cs typeface="Arial"/>
              </a:rPr>
              <a:t>D</a:t>
            </a:r>
            <a:r>
              <a:rPr sz="2000" b="1" spc="15" dirty="0">
                <a:solidFill>
                  <a:srgbClr val="404040"/>
                </a:solidFill>
                <a:latin typeface="Arial"/>
                <a:cs typeface="Arial"/>
              </a:rPr>
              <a:t>e</a:t>
            </a:r>
            <a:r>
              <a:rPr sz="2000" b="1" spc="45" dirty="0">
                <a:solidFill>
                  <a:srgbClr val="404040"/>
                </a:solidFill>
                <a:latin typeface="Arial"/>
                <a:cs typeface="Arial"/>
              </a:rPr>
              <a:t>p</a:t>
            </a:r>
            <a:r>
              <a:rPr sz="2000" b="1" spc="35" dirty="0">
                <a:solidFill>
                  <a:srgbClr val="404040"/>
                </a:solidFill>
                <a:latin typeface="Arial"/>
                <a:cs typeface="Arial"/>
              </a:rPr>
              <a:t>l</a:t>
            </a:r>
            <a:r>
              <a:rPr sz="2000" b="1" spc="45" dirty="0">
                <a:solidFill>
                  <a:srgbClr val="404040"/>
                </a:solidFill>
                <a:latin typeface="Arial"/>
                <a:cs typeface="Arial"/>
              </a:rPr>
              <a:t>o</a:t>
            </a:r>
            <a:r>
              <a:rPr sz="2000" b="1" spc="-65" dirty="0">
                <a:solidFill>
                  <a:srgbClr val="404040"/>
                </a:solidFill>
                <a:latin typeface="Arial"/>
                <a:cs typeface="Arial"/>
              </a:rPr>
              <a:t>y</a:t>
            </a:r>
            <a:r>
              <a:rPr sz="2000" b="1" spc="15" dirty="0">
                <a:solidFill>
                  <a:srgbClr val="404040"/>
                </a:solidFill>
                <a:latin typeface="Arial"/>
                <a:cs typeface="Arial"/>
              </a:rPr>
              <a:t>me</a:t>
            </a:r>
            <a:r>
              <a:rPr sz="2000" b="1" spc="45" dirty="0">
                <a:solidFill>
                  <a:srgbClr val="404040"/>
                </a:solidFill>
                <a:latin typeface="Arial"/>
                <a:cs typeface="Arial"/>
              </a:rPr>
              <a:t>n</a:t>
            </a:r>
            <a:r>
              <a:rPr sz="2000" b="1" spc="5" dirty="0">
                <a:solidFill>
                  <a:srgbClr val="404040"/>
                </a:solidFill>
                <a:latin typeface="Arial"/>
                <a:cs typeface="Arial"/>
              </a:rPr>
              <a:t>t</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5" dirty="0">
                <a:solidFill>
                  <a:srgbClr val="404040"/>
                </a:solidFill>
                <a:latin typeface="Arial"/>
                <a:cs typeface="Arial"/>
              </a:rPr>
              <a:t>Result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Conclusion</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45" dirty="0">
                <a:solidFill>
                  <a:srgbClr val="404040"/>
                </a:solidFill>
                <a:latin typeface="Arial"/>
                <a:cs typeface="Arial"/>
              </a:rPr>
              <a:t>Fu</a:t>
            </a:r>
            <a:r>
              <a:rPr sz="2000" b="1" spc="5" dirty="0">
                <a:solidFill>
                  <a:srgbClr val="404040"/>
                </a:solidFill>
                <a:latin typeface="Arial"/>
                <a:cs typeface="Arial"/>
              </a:rPr>
              <a:t>t</a:t>
            </a:r>
            <a:r>
              <a:rPr sz="2000" b="1" spc="45" dirty="0">
                <a:solidFill>
                  <a:srgbClr val="404040"/>
                </a:solidFill>
                <a:latin typeface="Arial"/>
                <a:cs typeface="Arial"/>
              </a:rPr>
              <a:t>u</a:t>
            </a:r>
            <a:r>
              <a:rPr sz="2000" b="1" spc="40" dirty="0">
                <a:solidFill>
                  <a:srgbClr val="404040"/>
                </a:solidFill>
                <a:latin typeface="Arial"/>
                <a:cs typeface="Arial"/>
              </a:rPr>
              <a:t>r</a:t>
            </a:r>
            <a:r>
              <a:rPr sz="2000" b="1" spc="15" dirty="0">
                <a:solidFill>
                  <a:srgbClr val="404040"/>
                </a:solidFill>
                <a:latin typeface="Arial"/>
                <a:cs typeface="Arial"/>
              </a:rPr>
              <a:t>e</a:t>
            </a:r>
            <a:r>
              <a:rPr sz="2000" b="1" spc="-185" dirty="0">
                <a:solidFill>
                  <a:srgbClr val="404040"/>
                </a:solidFill>
                <a:latin typeface="Arial"/>
                <a:cs typeface="Arial"/>
              </a:rPr>
              <a:t> </a:t>
            </a:r>
            <a:r>
              <a:rPr sz="2000" b="1" spc="15" dirty="0">
                <a:solidFill>
                  <a:srgbClr val="404040"/>
                </a:solidFill>
                <a:latin typeface="Arial"/>
                <a:cs typeface="Arial"/>
              </a:rPr>
              <a:t>Sc</a:t>
            </a:r>
            <a:r>
              <a:rPr sz="2000" b="1" spc="45" dirty="0">
                <a:solidFill>
                  <a:srgbClr val="404040"/>
                </a:solidFill>
                <a:latin typeface="Arial"/>
                <a:cs typeface="Arial"/>
              </a:rPr>
              <a:t>op</a:t>
            </a:r>
            <a:r>
              <a:rPr sz="2000" b="1" spc="15" dirty="0">
                <a:solidFill>
                  <a:srgbClr val="404040"/>
                </a:solidFill>
                <a:latin typeface="Arial"/>
                <a:cs typeface="Arial"/>
              </a:rPr>
              <a:t>e</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0" dirty="0">
                <a:solidFill>
                  <a:srgbClr val="404040"/>
                </a:solidFill>
                <a:latin typeface="Arial"/>
                <a:cs typeface="Arial"/>
              </a:rPr>
              <a:t>References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a:p>
        </p:txBody>
      </p:sp>
      <p:sp>
        <p:nvSpPr>
          <p:cNvPr id="5" name="TextBox 4">
            <a:extLst>
              <a:ext uri="{FF2B5EF4-FFF2-40B4-BE49-F238E27FC236}">
                <a16:creationId xmlns:a16="http://schemas.microsoft.com/office/drawing/2014/main" id="{3C41955E-76B1-DE49-C75E-69EC0BE08F0D}"/>
              </a:ext>
            </a:extLst>
          </p:cNvPr>
          <p:cNvSpPr txBox="1"/>
          <p:nvPr/>
        </p:nvSpPr>
        <p:spPr>
          <a:xfrm>
            <a:off x="660401" y="1905000"/>
            <a:ext cx="10083799" cy="1200329"/>
          </a:xfrm>
          <a:prstGeom prst="rect">
            <a:avLst/>
          </a:prstGeom>
          <a:noFill/>
        </p:spPr>
        <p:txBody>
          <a:bodyPr wrap="square" rtlCol="0">
            <a:spAutoFit/>
          </a:bodyPr>
          <a:lstStyle/>
          <a:p>
            <a:r>
              <a:rPr lang="en-US" b="0" i="0" dirty="0">
                <a:solidFill>
                  <a:srgbClr val="242424"/>
                </a:solidFill>
                <a:effectLst/>
                <a:latin typeface="Aptos Narrow" panose="020B0004020202020204" pitchFamily="34" charset="0"/>
              </a:rPr>
              <a:t>The dataset is from an ongoing cardiovascular study on residents of the town of Framingham, Massachusetts. The classification goal is to predict whether the patient has a 10-year risk of future coronary heart disease (CHD). The dataset provides the patients’ information. It includes over 4,000 records and 15 attributes. Each attribute is a potential risk factor. There are both demographic, behavioral, and medical risk factors.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a:p>
        </p:txBody>
      </p:sp>
      <p:sp>
        <p:nvSpPr>
          <p:cNvPr id="4" name="Rectangle 1">
            <a:extLst>
              <a:ext uri="{FF2B5EF4-FFF2-40B4-BE49-F238E27FC236}">
                <a16:creationId xmlns:a16="http://schemas.microsoft.com/office/drawing/2014/main" id="{A0919F0B-1D30-2951-D9BF-033435DF1B32}"/>
              </a:ext>
            </a:extLst>
          </p:cNvPr>
          <p:cNvSpPr>
            <a:spLocks noChangeArrowheads="1"/>
          </p:cNvSpPr>
          <p:nvPr/>
        </p:nvSpPr>
        <p:spPr bwMode="auto">
          <a:xfrm>
            <a:off x="393700" y="1896933"/>
            <a:ext cx="11112500" cy="3767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6501" rIns="0" bIns="3650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1F1F1F"/>
                </a:solidFill>
                <a:effectLst/>
                <a:latin typeface="Google Sans"/>
              </a:rPr>
              <a:t>Examining Potential Risk Factors for Coronary Heart Disease (CHD) in the Framingham Heart Study: An Exploratory Data Analysis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1F1F1F"/>
                </a:solidFill>
                <a:effectLst/>
                <a:latin typeface="Google Sans"/>
              </a:rPr>
              <a:t>This study aims to conduct an exploratory data analysis (EDA) on the Framingham Heart Study dataset to identify potential risk factors associated with a 10-year risk of coronary heart disease (CHD).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1F1F1F"/>
                </a:solidFill>
                <a:effectLst/>
                <a:latin typeface="Google Sans"/>
              </a:rPr>
              <a:t>Methodology:</a:t>
            </a:r>
            <a:endParaRPr kumimoji="0" lang="en-US" altLang="en-US" sz="1600" b="0" i="0" u="none" strike="noStrike" cap="none" normalizeH="0" baseline="0" dirty="0">
              <a:ln>
                <a:noFill/>
              </a:ln>
              <a:solidFill>
                <a:srgbClr val="1F1F1F"/>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a:ln>
                  <a:noFill/>
                </a:ln>
                <a:solidFill>
                  <a:srgbClr val="1F1F1F"/>
                </a:solidFill>
                <a:effectLst/>
                <a:latin typeface="Google Sans"/>
              </a:rPr>
              <a:t>Data Acquisition and Exploration:</a:t>
            </a:r>
            <a:endParaRPr kumimoji="0" lang="en-US" altLang="en-US" sz="1600" b="0" i="0" u="none" strike="noStrike" cap="none" normalizeH="0" baseline="0" dirty="0">
              <a:ln>
                <a:noFill/>
              </a:ln>
              <a:solidFill>
                <a:srgbClr val="1F1F1F"/>
              </a:solidFill>
              <a:effectLst/>
              <a:latin typeface="Google Sans"/>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1F1F1F"/>
                </a:solidFill>
                <a:effectLst/>
                <a:latin typeface="Google Sans"/>
              </a:rPr>
              <a:t>Acquire the Framingham Heart Study data containing demographic, behavioral, and medical information for participants.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1F1F1F"/>
                </a:solidFill>
                <a:effectLst/>
                <a:latin typeface="Google Sans"/>
              </a:rPr>
              <a:t>Perform descriptive analysis to understand the data structure, variable types, and presence of missing values.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a:ln>
                  <a:noFill/>
                </a:ln>
                <a:solidFill>
                  <a:srgbClr val="1F1F1F"/>
                </a:solidFill>
                <a:effectLst/>
                <a:latin typeface="Google Sans"/>
              </a:rPr>
              <a:t>Risk Factor Analysis:</a:t>
            </a:r>
            <a:endParaRPr kumimoji="0" lang="en-US" altLang="en-US" sz="1600" b="0" i="0" u="none" strike="noStrike" cap="none" normalizeH="0" baseline="0" dirty="0">
              <a:ln>
                <a:noFill/>
              </a:ln>
              <a:solidFill>
                <a:srgbClr val="1F1F1F"/>
              </a:solidFill>
              <a:effectLst/>
              <a:latin typeface="Google Sans"/>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1F1F1F"/>
                </a:solidFill>
                <a:effectLst/>
                <a:latin typeface="Google Sans"/>
              </a:rPr>
              <a:t>Focus on the "10-year CHD risk" variable as the target variable.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1F1F1F"/>
                </a:solidFill>
                <a:effectLst/>
                <a:latin typeface="Google Sans"/>
              </a:rPr>
              <a:t>Analyze the distribution of CHD risk across different potential risk factors, including demographics (age, sex), behavioral habits (smoking status), and medical history (blood pressure, cholesterol levels).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1" i="0" u="none" strike="noStrike" cap="none" normalizeH="0" baseline="0" dirty="0">
                <a:ln>
                  <a:noFill/>
                </a:ln>
                <a:solidFill>
                  <a:srgbClr val="1F1F1F"/>
                </a:solidFill>
                <a:effectLst/>
                <a:latin typeface="Google Sans"/>
              </a:rPr>
              <a:t>Data Visualization:</a:t>
            </a:r>
            <a:endParaRPr kumimoji="0" lang="en-US" altLang="en-US" sz="1600" b="0" i="0" u="none" strike="noStrike" cap="none" normalizeH="0" baseline="0" dirty="0">
              <a:ln>
                <a:noFill/>
              </a:ln>
              <a:solidFill>
                <a:srgbClr val="1F1F1F"/>
              </a:solidFill>
              <a:effectLst/>
              <a:latin typeface="Google Sans"/>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1F1F1F"/>
                </a:solidFill>
                <a:effectLst/>
                <a:latin typeface="Google Sans"/>
              </a:rPr>
              <a:t>Employ visual representations like histograms, boxplots, and scatterplots to explore relationships between CHD risk and potential risk factors.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1F1F1F"/>
                </a:solidFill>
                <a:effectLst/>
                <a:latin typeface="Google Sans"/>
              </a:rPr>
              <a:t>Visualizations will help identify trends and potential associations between variables.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endParaRPr sz="3950"/>
          </a:p>
        </p:txBody>
      </p:sp>
      <p:sp>
        <p:nvSpPr>
          <p:cNvPr id="4" name="Rectangle 1">
            <a:extLst>
              <a:ext uri="{FF2B5EF4-FFF2-40B4-BE49-F238E27FC236}">
                <a16:creationId xmlns:a16="http://schemas.microsoft.com/office/drawing/2014/main" id="{C49C169D-5AF1-D0B0-3AF4-48C1E9742235}"/>
              </a:ext>
            </a:extLst>
          </p:cNvPr>
          <p:cNvSpPr>
            <a:spLocks noChangeArrowheads="1"/>
          </p:cNvSpPr>
          <p:nvPr/>
        </p:nvSpPr>
        <p:spPr bwMode="auto">
          <a:xfrm>
            <a:off x="694128" y="1925597"/>
            <a:ext cx="9274014"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solidFill>
                  <a:srgbClr val="1F1F1F"/>
                </a:solidFill>
                <a:effectLst/>
                <a:latin typeface="Google Sans"/>
              </a:rPr>
              <a:t>Data Acquisition:</a:t>
            </a:r>
            <a:r>
              <a:rPr kumimoji="0" lang="en-US" altLang="en-US" b="0" i="0" u="none" strike="noStrike" cap="none" normalizeH="0" baseline="0" dirty="0">
                <a:ln>
                  <a:noFill/>
                </a:ln>
                <a:solidFill>
                  <a:srgbClr val="1F1F1F"/>
                </a:solidFill>
                <a:effectLst/>
                <a:latin typeface="Google Sans"/>
              </a:rPr>
              <a:t> This is the first step, similar to defining the system boundaries in a system approach. We acquire the Framingham Heart Study data, which represents the system of interest.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1" i="0" u="none" strike="noStrike" cap="none" normalizeH="0" baseline="0" dirty="0">
                <a:ln>
                  <a:noFill/>
                </a:ln>
                <a:solidFill>
                  <a:srgbClr val="1F1F1F"/>
                </a:solidFill>
                <a:effectLst/>
                <a:latin typeface="Google Sans"/>
              </a:rPr>
              <a:t>Data Exploration:</a:t>
            </a:r>
            <a:r>
              <a:rPr kumimoji="0" lang="en-US" altLang="en-US" b="0" i="0" u="none" strike="noStrike" cap="none" normalizeH="0" baseline="0" dirty="0">
                <a:ln>
                  <a:noFill/>
                </a:ln>
                <a:solidFill>
                  <a:srgbClr val="1F1F1F"/>
                </a:solidFill>
                <a:effectLst/>
                <a:latin typeface="Google Sans"/>
              </a:rPr>
              <a:t> Here, we analyze the data's components, analogous to examining individual parts within a system. We understand the data structure, variable types, and missing values, gaining insights into the system's building blocks.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b="1" i="0" u="none" strike="noStrike" cap="none" normalizeH="0" baseline="0" dirty="0">
                <a:ln>
                  <a:noFill/>
                </a:ln>
                <a:solidFill>
                  <a:srgbClr val="1F1F1F"/>
                </a:solidFill>
                <a:effectLst/>
                <a:latin typeface="Google Sans"/>
              </a:rPr>
              <a:t>Risk Factor Analysis:</a:t>
            </a:r>
            <a:r>
              <a:rPr kumimoji="0" lang="en-US" altLang="en-US" b="0" i="0" u="none" strike="noStrike" cap="none" normalizeH="0" baseline="0" dirty="0">
                <a:ln>
                  <a:noFill/>
                </a:ln>
                <a:solidFill>
                  <a:srgbClr val="1F1F1F"/>
                </a:solidFill>
                <a:effectLst/>
                <a:latin typeface="Google Sans"/>
              </a:rPr>
              <a:t> This step focuses on specific variables (potential risk factors) and their interactions with the target variable (CHD risk). It's similar to analyzing how specific components within a system might influence the overall system behavior.</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b="1" i="0" u="none" strike="noStrike" cap="none" normalizeH="0" baseline="0" dirty="0">
                <a:ln>
                  <a:noFill/>
                </a:ln>
                <a:solidFill>
                  <a:srgbClr val="1F1F1F"/>
                </a:solidFill>
                <a:effectLst/>
                <a:latin typeface="Google Sans"/>
              </a:rPr>
              <a:t>Data Visualization:</a:t>
            </a:r>
            <a:r>
              <a:rPr kumimoji="0" lang="en-US" altLang="en-US" b="0" i="0" u="none" strike="noStrike" cap="none" normalizeH="0" baseline="0" dirty="0">
                <a:ln>
                  <a:noFill/>
                </a:ln>
                <a:solidFill>
                  <a:srgbClr val="1F1F1F"/>
                </a:solidFill>
                <a:effectLst/>
                <a:latin typeface="Google Sans"/>
              </a:rPr>
              <a:t> Visualizations help us see relationships between variables, akin to visualizing interactions and flows within a system.</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b="1" i="0" u="none" strike="noStrike" cap="none" normalizeH="0" baseline="0" dirty="0">
                <a:ln>
                  <a:noFill/>
                </a:ln>
                <a:solidFill>
                  <a:srgbClr val="1F1F1F"/>
                </a:solidFill>
                <a:effectLst/>
                <a:latin typeface="Google Sans"/>
              </a:rPr>
              <a:t>Preliminary Findings:</a:t>
            </a:r>
            <a:r>
              <a:rPr kumimoji="0" lang="en-US" altLang="en-US" b="0" i="0" u="none" strike="noStrike" cap="none" normalizeH="0" baseline="0" dirty="0">
                <a:ln>
                  <a:noFill/>
                </a:ln>
                <a:solidFill>
                  <a:srgbClr val="1F1F1F"/>
                </a:solidFill>
                <a:effectLst/>
                <a:latin typeface="Google Sans"/>
              </a:rPr>
              <a:t> This stage summarizes the initial understanding of the data and potential risk factors, similar to drawing initial conclusions about the system's behavior based on component analysis.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a:p>
        </p:txBody>
      </p:sp>
      <p:sp>
        <p:nvSpPr>
          <p:cNvPr id="4" name="Rectangle 1">
            <a:extLst>
              <a:ext uri="{FF2B5EF4-FFF2-40B4-BE49-F238E27FC236}">
                <a16:creationId xmlns:a16="http://schemas.microsoft.com/office/drawing/2014/main" id="{91E53006-D466-6508-9EC7-9CBB7B3E1282}"/>
              </a:ext>
            </a:extLst>
          </p:cNvPr>
          <p:cNvSpPr>
            <a:spLocks noChangeArrowheads="1"/>
          </p:cNvSpPr>
          <p:nvPr/>
        </p:nvSpPr>
        <p:spPr bwMode="auto">
          <a:xfrm>
            <a:off x="762000" y="2064097"/>
            <a:ext cx="957580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1F1F1F"/>
                </a:solidFill>
                <a:effectLst/>
                <a:latin typeface="Google Sans"/>
              </a:rPr>
              <a:t>Stepwise Algorithm:</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solidFill>
                  <a:srgbClr val="1F1F1F"/>
                </a:solidFill>
                <a:effectLst/>
                <a:latin typeface="Google Sans"/>
              </a:rPr>
              <a:t>Import Libraries:</a:t>
            </a:r>
            <a:r>
              <a:rPr kumimoji="0" lang="en-US" altLang="en-US" b="0" i="0" u="none" strike="noStrike" cap="none" normalizeH="0" baseline="0" dirty="0">
                <a:ln>
                  <a:noFill/>
                </a:ln>
                <a:solidFill>
                  <a:srgbClr val="1F1F1F"/>
                </a:solidFill>
                <a:effectLst/>
                <a:latin typeface="Google Sans"/>
              </a:rPr>
              <a:t> Load libraries for data manipulation, visualization, and machine learning.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1" i="0" u="none" strike="noStrike" cap="none" normalizeH="0" baseline="0" dirty="0">
                <a:ln>
                  <a:noFill/>
                </a:ln>
                <a:solidFill>
                  <a:srgbClr val="1F1F1F"/>
                </a:solidFill>
                <a:effectLst/>
                <a:latin typeface="Google Sans"/>
              </a:rPr>
              <a:t>Load Data:</a:t>
            </a:r>
            <a:r>
              <a:rPr kumimoji="0" lang="en-US" altLang="en-US" b="0" i="0" u="none" strike="noStrike" cap="none" normalizeH="0" baseline="0" dirty="0">
                <a:ln>
                  <a:noFill/>
                </a:ln>
                <a:solidFill>
                  <a:srgbClr val="1F1F1F"/>
                </a:solidFill>
                <a:effectLst/>
                <a:latin typeface="Google Sans"/>
              </a:rPr>
              <a:t> Read the CSV file into a Pandas </a:t>
            </a:r>
            <a:r>
              <a:rPr kumimoji="0" lang="en-US" altLang="en-US" b="0" i="0" u="none" strike="noStrike" cap="none" normalizeH="0" baseline="0" dirty="0" err="1">
                <a:ln>
                  <a:noFill/>
                </a:ln>
                <a:solidFill>
                  <a:srgbClr val="1F1F1F"/>
                </a:solidFill>
                <a:effectLst/>
                <a:latin typeface="Google Sans"/>
              </a:rPr>
              <a:t>DataFrame</a:t>
            </a:r>
            <a:r>
              <a:rPr kumimoji="0" lang="en-US" altLang="en-US" b="0" i="0" u="none" strike="noStrike" cap="none" normalizeH="0" baseline="0" dirty="0">
                <a:ln>
                  <a:noFill/>
                </a:ln>
                <a:solidFill>
                  <a:srgbClr val="1F1F1F"/>
                </a:solidFill>
                <a:effectLst/>
                <a:latin typeface="Google Sans"/>
              </a:rPr>
              <a:t>.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b="1" i="0" u="none" strike="noStrike" cap="none" normalizeH="0" baseline="0" dirty="0">
                <a:ln>
                  <a:noFill/>
                </a:ln>
                <a:solidFill>
                  <a:srgbClr val="1F1F1F"/>
                </a:solidFill>
                <a:effectLst/>
                <a:latin typeface="Google Sans"/>
              </a:rPr>
              <a:t>Explore Data:</a:t>
            </a:r>
            <a:r>
              <a:rPr kumimoji="0" lang="en-US" altLang="en-US" b="0" i="0" u="none" strike="noStrike" cap="none" normalizeH="0" baseline="0" dirty="0">
                <a:ln>
                  <a:noFill/>
                </a:ln>
                <a:solidFill>
                  <a:srgbClr val="1F1F1F"/>
                </a:solidFill>
                <a:effectLst/>
                <a:latin typeface="Google Sans"/>
              </a:rPr>
              <a:t> Analyze data dimensions, missing values, descriptive statistics, and create visualizations for initial insights. </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rgbClr val="1F1F1F"/>
                </a:solidFill>
                <a:effectLst/>
                <a:latin typeface="Google Sans"/>
              </a:rPr>
              <a:t>4. Train Model (not shown):</a:t>
            </a:r>
            <a:r>
              <a:rPr kumimoji="0" lang="en-US" altLang="en-US" b="0" i="0" u="none" strike="noStrike" cap="none" normalizeH="0" baseline="0" dirty="0">
                <a:ln>
                  <a:noFill/>
                </a:ln>
                <a:solidFill>
                  <a:srgbClr val="1F1F1F"/>
                </a:solidFill>
                <a:effectLst/>
                <a:latin typeface="Google Sans"/>
              </a:rPr>
              <a:t> Train the model with the training data. </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rgbClr val="1F1F1F"/>
                </a:solidFill>
                <a:effectLst/>
                <a:latin typeface="Google Sans"/>
              </a:rPr>
              <a:t>5.Evaluate Model (not shown):</a:t>
            </a:r>
            <a:r>
              <a:rPr kumimoji="0" lang="en-US" altLang="en-US" b="0" i="0" u="none" strike="noStrike" cap="none" normalizeH="0" baseline="0" dirty="0">
                <a:ln>
                  <a:noFill/>
                </a:ln>
                <a:solidFill>
                  <a:srgbClr val="1F1F1F"/>
                </a:solidFill>
                <a:effectLst/>
                <a:latin typeface="Google Sans"/>
              </a:rPr>
              <a:t> Use the testing data to assess model performance with metrics like accuracy and confusion matrix. </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rgbClr val="1F1F1F"/>
                </a:solidFill>
                <a:effectLst/>
                <a:latin typeface="Google Sans"/>
              </a:rPr>
              <a:t>6.Refine Model (optional):</a:t>
            </a:r>
            <a:r>
              <a:rPr kumimoji="0" lang="en-US" altLang="en-US" b="0" i="0" u="none" strike="noStrike" cap="none" normalizeH="0" baseline="0" dirty="0">
                <a:ln>
                  <a:noFill/>
                </a:ln>
                <a:solidFill>
                  <a:srgbClr val="1F1F1F"/>
                </a:solidFill>
                <a:effectLst/>
                <a:latin typeface="Google Sans"/>
              </a:rPr>
              <a:t> Improve model performance by adjusting hyperparameters, exploring different algorithms, or applying feature engineering. </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rgbClr val="1F1F1F"/>
                </a:solidFill>
                <a:effectLst/>
                <a:latin typeface="Google Sans"/>
              </a:rPr>
              <a:t>7.Deploy Model (optional):</a:t>
            </a:r>
            <a:r>
              <a:rPr kumimoji="0" lang="en-US" altLang="en-US" b="0" i="0" u="none" strike="noStrike" cap="none" normalizeH="0" baseline="0" dirty="0">
                <a:ln>
                  <a:noFill/>
                </a:ln>
                <a:solidFill>
                  <a:srgbClr val="1F1F1F"/>
                </a:solidFill>
                <a:effectLst/>
                <a:latin typeface="Google Sans"/>
              </a:rPr>
              <a:t> Integrate the trained model for real-world use (if applicable).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pic>
        <p:nvPicPr>
          <p:cNvPr id="5122" name="Picture 2">
            <a:extLst>
              <a:ext uri="{FF2B5EF4-FFF2-40B4-BE49-F238E27FC236}">
                <a16:creationId xmlns:a16="http://schemas.microsoft.com/office/drawing/2014/main" id="{6791C3D7-87B6-DF4F-F927-93BCFF80BF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3112" y="4227352"/>
            <a:ext cx="3290321" cy="2589648"/>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6ADE902D-BC9E-17E2-8F68-957D9E33F0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1661" y="1066800"/>
            <a:ext cx="4620451" cy="314806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5488138B-5580-6A28-94B7-DDE8E2B5A5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95395" y="789092"/>
            <a:ext cx="3320471" cy="3416351"/>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a:extLst>
              <a:ext uri="{FF2B5EF4-FFF2-40B4-BE49-F238E27FC236}">
                <a16:creationId xmlns:a16="http://schemas.microsoft.com/office/drawing/2014/main" id="{917EE3AF-C238-87F1-AF5E-D1188C8F70C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2897" y="2133600"/>
            <a:ext cx="3683902" cy="45508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4" name="Rectangle 1">
            <a:extLst>
              <a:ext uri="{FF2B5EF4-FFF2-40B4-BE49-F238E27FC236}">
                <a16:creationId xmlns:a16="http://schemas.microsoft.com/office/drawing/2014/main" id="{4DB5E697-81B3-0A16-34C9-01ED73F28E6C}"/>
              </a:ext>
            </a:extLst>
          </p:cNvPr>
          <p:cNvSpPr>
            <a:spLocks noChangeArrowheads="1"/>
          </p:cNvSpPr>
          <p:nvPr/>
        </p:nvSpPr>
        <p:spPr bwMode="auto">
          <a:xfrm>
            <a:off x="660400" y="1694894"/>
            <a:ext cx="10871200" cy="346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4283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1F1F1F"/>
                </a:solidFill>
                <a:effectLst/>
                <a:latin typeface="Google Sans"/>
              </a:rPr>
              <a:t>This algorithm outlines a stepwise approach for building and evaluating a machine-learning model to predict heart disease using a dataset. The initial exploration provides insights into the data and potential relationships between variables. Preprocessing steps ensure the data is suitable for model training. Splitting the data allows for unbiased model evaluation. While the code snippet focuses on exploration and visualization, subsequent steps would involve building and training a model (e.g., Random Forest Classifier), evaluating its performance on unseen data, and potentially refining the model for better predictions. This framework provides a foundation for further analysis and development of a heart disease prediction model.</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a:p>
        </p:txBody>
      </p:sp>
      <p:sp>
        <p:nvSpPr>
          <p:cNvPr id="4" name="Rectangle 1">
            <a:extLst>
              <a:ext uri="{FF2B5EF4-FFF2-40B4-BE49-F238E27FC236}">
                <a16:creationId xmlns:a16="http://schemas.microsoft.com/office/drawing/2014/main" id="{545616D4-0120-3512-15CB-35C97D12DCD8}"/>
              </a:ext>
            </a:extLst>
          </p:cNvPr>
          <p:cNvSpPr>
            <a:spLocks noChangeArrowheads="1"/>
          </p:cNvSpPr>
          <p:nvPr/>
        </p:nvSpPr>
        <p:spPr bwMode="auto">
          <a:xfrm>
            <a:off x="800100" y="1676400"/>
            <a:ext cx="10591800" cy="4001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F1F1F"/>
                </a:solidFill>
                <a:effectLst/>
                <a:latin typeface="Google Sans"/>
              </a:rPr>
              <a:t>The future holds promise for this heart disease prediction model: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1F1F1F"/>
                </a:solidFill>
                <a:effectLst/>
                <a:latin typeface="Google Sans"/>
              </a:rPr>
              <a:t>Advanced Models:</a:t>
            </a:r>
            <a:r>
              <a:rPr kumimoji="0" lang="en-US" altLang="en-US" sz="2000" b="0" i="0" u="none" strike="noStrike" cap="none" normalizeH="0" baseline="0" dirty="0">
                <a:ln>
                  <a:noFill/>
                </a:ln>
                <a:solidFill>
                  <a:srgbClr val="1F1F1F"/>
                </a:solidFill>
                <a:effectLst/>
                <a:latin typeface="Google Sans"/>
              </a:rPr>
              <a:t> Explore more powerful algorithms like Gradient Boosting or Deep Learning for potentially better predictions.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1F1F1F"/>
                </a:solidFill>
                <a:effectLst/>
                <a:latin typeface="Google Sans"/>
              </a:rPr>
              <a:t>Feature Engineering:</a:t>
            </a:r>
            <a:r>
              <a:rPr kumimoji="0" lang="en-US" altLang="en-US" sz="2000" b="0" i="0" u="none" strike="noStrike" cap="none" normalizeH="0" baseline="0" dirty="0">
                <a:ln>
                  <a:noFill/>
                </a:ln>
                <a:solidFill>
                  <a:srgbClr val="1F1F1F"/>
                </a:solidFill>
                <a:effectLst/>
                <a:latin typeface="Google Sans"/>
              </a:rPr>
              <a:t> Craft new features from existing data or consider integrating additional data sources like medical history or imaging.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1F1F1F"/>
                </a:solidFill>
                <a:effectLst/>
                <a:latin typeface="Google Sans"/>
              </a:rPr>
              <a:t>Explainable AI:</a:t>
            </a:r>
            <a:r>
              <a:rPr kumimoji="0" lang="en-US" altLang="en-US" sz="2000" b="0" i="0" u="none" strike="noStrike" cap="none" normalizeH="0" baseline="0" dirty="0">
                <a:ln>
                  <a:noFill/>
                </a:ln>
                <a:solidFill>
                  <a:srgbClr val="1F1F1F"/>
                </a:solidFill>
                <a:effectLst/>
                <a:latin typeface="Google Sans"/>
              </a:rPr>
              <a:t> Uncover the model's "thinking" behind its predictions to improve trust and understanding.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1F1F1F"/>
                </a:solidFill>
                <a:effectLst/>
                <a:latin typeface="Google Sans"/>
              </a:rPr>
              <a:t>Real-World Applications:</a:t>
            </a:r>
            <a:r>
              <a:rPr kumimoji="0" lang="en-US" altLang="en-US" sz="2000" b="0" i="0" u="none" strike="noStrike" cap="none" normalizeH="0" baseline="0" dirty="0">
                <a:ln>
                  <a:noFill/>
                </a:ln>
                <a:solidFill>
                  <a:srgbClr val="1F1F1F"/>
                </a:solidFill>
                <a:effectLst/>
                <a:latin typeface="Google Sans"/>
              </a:rPr>
              <a:t> Develop tools for healthcare professionals or integrate the model into existing systems for early intervention.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1F1F1F"/>
                </a:solidFill>
                <a:effectLst/>
                <a:latin typeface="Google Sans"/>
              </a:rPr>
              <a:t>Risk Stratification:</a:t>
            </a:r>
            <a:r>
              <a:rPr kumimoji="0" lang="en-US" altLang="en-US" sz="2000" b="0" i="0" u="none" strike="noStrike" cap="none" normalizeH="0" baseline="0" dirty="0">
                <a:ln>
                  <a:noFill/>
                </a:ln>
                <a:solidFill>
                  <a:srgbClr val="1F1F1F"/>
                </a:solidFill>
                <a:effectLst/>
                <a:latin typeface="Google Sans"/>
              </a:rPr>
              <a:t> Refine risk assessment to optimize resource allocation and personalize prevention strategies.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F1F1F"/>
                </a:solidFill>
                <a:effectLst/>
                <a:latin typeface="Google Sans"/>
              </a:rPr>
              <a:t>These advancements can lead to a more accurate, interpretable, and impactful model for heart disease prediction and prevention.</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650</TotalTime>
  <Words>933</Words>
  <Application>Microsoft Office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Aptos Narrow</vt:lpstr>
      <vt:lpstr>Arial</vt:lpstr>
      <vt:lpstr>Calibri</vt:lpstr>
      <vt:lpstr>Cambria</vt:lpstr>
      <vt:lpstr>Google Sans</vt:lpstr>
      <vt:lpstr>Times New Roman</vt:lpstr>
      <vt:lpstr>Office Theme</vt:lpstr>
      <vt:lpstr>CAPSTONE PROJECT</vt:lpstr>
      <vt:lpstr>OUTLINE</vt:lpstr>
      <vt:lpstr>PROBLEM STATEMENT</vt:lpstr>
      <vt:lpstr>PROPOSED SOLUTION</vt:lpstr>
      <vt:lpstr>SYSTEM APPROACH</vt:lpstr>
      <vt:lpstr>ALGORITHM &amp; DEPLOYMENT</vt:lpstr>
      <vt:lpstr>RESULT</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cp:lastModifiedBy>Afrin Ibrahim</cp:lastModifiedBy>
  <cp:revision>1</cp:revision>
  <dcterms:created xsi:type="dcterms:W3CDTF">2024-04-02T18:19:13Z</dcterms:created>
  <dcterms:modified xsi:type="dcterms:W3CDTF">2024-04-03T05:10:40Z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2024-04-02T00:00:00Z</vt:filetime>
  </property>
</Properties>
</file>