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T" initials="L" lastIdx="2" clrIdx="0">
    <p:extLst>
      <p:ext uri="{19B8F6BF-5375-455C-9EA6-DF929625EA0E}">
        <p15:presenceInfo xmlns:p15="http://schemas.microsoft.com/office/powerpoint/2012/main" userId="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naan mudhalvan.csv]Sheet7!PivotTable8</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1</c:v>
                </c:pt>
              </c:strCache>
            </c:strRef>
          </c:tx>
          <c:spPr>
            <a:solidFill>
              <a:schemeClr val="accent1"/>
            </a:solidFill>
            <a:ln>
              <a:noFill/>
            </a:ln>
            <a:effectLst/>
          </c:spPr>
          <c:invertIfNegative val="0"/>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A103-462E-BE12-1AD9878DD3EF}"/>
            </c:ext>
          </c:extLst>
        </c:ser>
        <c:ser>
          <c:idx val="1"/>
          <c:order val="1"/>
          <c:tx>
            <c:strRef>
              <c:f>Sheet7!$C$3:$C$4</c:f>
              <c:strCache>
                <c:ptCount val="1"/>
                <c:pt idx="0">
                  <c:v>2</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2-A103-462E-BE12-1AD9878DD3EF}"/>
            </c:ext>
          </c:extLst>
        </c:ser>
        <c:ser>
          <c:idx val="2"/>
          <c:order val="2"/>
          <c:tx>
            <c:strRef>
              <c:f>Sheet7!$D$3:$D$4</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linear"/>
            <c:dispRSqr val="0"/>
            <c:dispEq val="0"/>
          </c:trendline>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6-A103-462E-BE12-1AD9878DD3EF}"/>
            </c:ext>
          </c:extLst>
        </c:ser>
        <c:ser>
          <c:idx val="3"/>
          <c:order val="3"/>
          <c:tx>
            <c:strRef>
              <c:f>Sheet7!$E$3:$E$4</c:f>
              <c:strCache>
                <c:ptCount val="1"/>
                <c:pt idx="0">
                  <c:v>4</c:v>
                </c:pt>
              </c:strCache>
            </c:strRef>
          </c:tx>
          <c:spPr>
            <a:solidFill>
              <a:schemeClr val="accent4"/>
            </a:solidFill>
            <a:ln>
              <a:noFill/>
            </a:ln>
            <a:effectLst/>
          </c:spPr>
          <c:invertIfNegative val="0"/>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7-A103-462E-BE12-1AD9878DD3EF}"/>
            </c:ext>
          </c:extLst>
        </c:ser>
        <c:ser>
          <c:idx val="4"/>
          <c:order val="4"/>
          <c:tx>
            <c:strRef>
              <c:f>Sheet7!$F$3:$F$4</c:f>
              <c:strCache>
                <c:ptCount val="1"/>
                <c:pt idx="0">
                  <c:v>5</c:v>
                </c:pt>
              </c:strCache>
            </c:strRef>
          </c:tx>
          <c:spPr>
            <a:solidFill>
              <a:schemeClr val="accent5"/>
            </a:solidFill>
            <a:ln>
              <a:noFill/>
            </a:ln>
            <a:effectLst/>
          </c:spPr>
          <c:invertIfNegative val="0"/>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8-A103-462E-BE12-1AD9878DD3EF}"/>
            </c:ext>
          </c:extLst>
        </c:ser>
        <c:dLbls>
          <c:showLegendKey val="0"/>
          <c:showVal val="0"/>
          <c:showCatName val="0"/>
          <c:showSerName val="0"/>
          <c:showPercent val="0"/>
          <c:showBubbleSize val="0"/>
        </c:dLbls>
        <c:gapWidth val="219"/>
        <c:overlap val="-27"/>
        <c:axId val="354857104"/>
        <c:axId val="354860464"/>
      </c:barChart>
      <c:catAx>
        <c:axId val="35485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860464"/>
        <c:crosses val="autoZero"/>
        <c:auto val="1"/>
        <c:lblAlgn val="ctr"/>
        <c:lblOffset val="100"/>
        <c:noMultiLvlLbl val="0"/>
      </c:catAx>
      <c:valAx>
        <c:axId val="35486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857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naan mudhalvan.csv]Sheet7!PivotTable8</c:name>
    <c:fmtId val="1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Sheet7!$B$3:$B$4</c:f>
              <c:strCache>
                <c:ptCount val="1"/>
                <c:pt idx="0">
                  <c:v>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9D3-4148-ADF0-E35FEF4003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9D3-4148-ADF0-E35FEF4003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9D3-4148-ADF0-E35FEF4003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9D3-4148-ADF0-E35FEF4003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9D3-4148-ADF0-E35FEF4003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9D3-4148-ADF0-E35FEF4003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9D3-4148-ADF0-E35FEF4003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9D3-4148-ADF0-E35FEF4003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9D3-4148-ADF0-E35FEF4003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9D3-4148-ADF0-E35FEF400393}"/>
              </c:ext>
            </c:extLst>
          </c:dPt>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14-59D3-4148-ADF0-E35FEF400393}"/>
            </c:ext>
          </c:extLst>
        </c:ser>
        <c:ser>
          <c:idx val="1"/>
          <c:order val="1"/>
          <c:tx>
            <c:strRef>
              <c:f>Sheet7!$C$3:$C$4</c:f>
              <c:strCache>
                <c:ptCount val="1"/>
                <c:pt idx="0">
                  <c:v>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59D3-4148-ADF0-E35FEF4003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59D3-4148-ADF0-E35FEF4003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59D3-4148-ADF0-E35FEF4003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59D3-4148-ADF0-E35FEF4003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59D3-4148-ADF0-E35FEF4003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59D3-4148-ADF0-E35FEF4003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59D3-4148-ADF0-E35FEF4003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59D3-4148-ADF0-E35FEF4003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59D3-4148-ADF0-E35FEF4003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59D3-4148-ADF0-E35FEF400393}"/>
              </c:ext>
            </c:extLst>
          </c:dPt>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29-59D3-4148-ADF0-E35FEF400393}"/>
            </c:ext>
          </c:extLst>
        </c:ser>
        <c:ser>
          <c:idx val="2"/>
          <c:order val="2"/>
          <c:tx>
            <c:strRef>
              <c:f>Sheet7!$D$3:$D$4</c:f>
              <c:strCache>
                <c:ptCount val="1"/>
                <c:pt idx="0">
                  <c:v>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59D3-4148-ADF0-E35FEF4003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59D3-4148-ADF0-E35FEF4003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59D3-4148-ADF0-E35FEF4003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59D3-4148-ADF0-E35FEF4003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59D3-4148-ADF0-E35FEF4003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59D3-4148-ADF0-E35FEF4003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59D3-4148-ADF0-E35FEF4003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59D3-4148-ADF0-E35FEF4003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59D3-4148-ADF0-E35FEF4003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59D3-4148-ADF0-E35FEF400393}"/>
              </c:ext>
            </c:extLst>
          </c:dPt>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59D3-4148-ADF0-E35FEF400393}"/>
            </c:ext>
          </c:extLst>
        </c:ser>
        <c:ser>
          <c:idx val="3"/>
          <c:order val="3"/>
          <c:tx>
            <c:strRef>
              <c:f>Sheet7!$E$3:$E$4</c:f>
              <c:strCache>
                <c:ptCount val="1"/>
                <c:pt idx="0">
                  <c:v>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59D3-4148-ADF0-E35FEF4003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59D3-4148-ADF0-E35FEF4003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59D3-4148-ADF0-E35FEF4003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59D3-4148-ADF0-E35FEF4003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59D3-4148-ADF0-E35FEF4003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59D3-4148-ADF0-E35FEF4003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59D3-4148-ADF0-E35FEF4003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59D3-4148-ADF0-E35FEF4003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59D3-4148-ADF0-E35FEF4003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59D3-4148-ADF0-E35FEF400393}"/>
              </c:ext>
            </c:extLst>
          </c:dPt>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53-59D3-4148-ADF0-E35FEF400393}"/>
            </c:ext>
          </c:extLst>
        </c:ser>
        <c:ser>
          <c:idx val="4"/>
          <c:order val="4"/>
          <c:tx>
            <c:strRef>
              <c:f>Sheet7!$F$3:$F$4</c:f>
              <c:strCache>
                <c:ptCount val="1"/>
                <c:pt idx="0">
                  <c:v>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5-59D3-4148-ADF0-E35FEF4003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7-59D3-4148-ADF0-E35FEF4003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9-59D3-4148-ADF0-E35FEF4003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B-59D3-4148-ADF0-E35FEF4003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D-59D3-4148-ADF0-E35FEF4003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F-59D3-4148-ADF0-E35FEF4003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59D3-4148-ADF0-E35FEF4003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59D3-4148-ADF0-E35FEF4003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59D3-4148-ADF0-E35FEF4003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59D3-4148-ADF0-E35FEF400393}"/>
              </c:ext>
            </c:extLst>
          </c:dPt>
          <c:cat>
            <c:strRef>
              <c:f>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Sheet7!$F$5:$F$15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68-59D3-4148-ADF0-E35FEF40039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AFRINA S</a:t>
            </a:r>
          </a:p>
          <a:p>
            <a:r>
              <a:rPr lang="en-US" sz="2400" dirty="0"/>
              <a:t>REGISTER NO: 312217106 / 8939350340</a:t>
            </a:r>
          </a:p>
          <a:p>
            <a:r>
              <a:rPr lang="en-US" sz="2400" dirty="0"/>
              <a:t>DEPARTMENT: B.COM (COMPUTER APPLICATIONS)</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40752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2000" b="1" spc="5" dirty="0">
              <a:latin typeface="Trebuchet MS"/>
              <a:cs typeface="Trebuchet MS"/>
            </a:endParaRPr>
          </a:p>
          <a:p>
            <a:pPr marL="12700">
              <a:lnSpc>
                <a:spcPct val="100000"/>
              </a:lnSpc>
              <a:spcBef>
                <a:spcPts val="105"/>
              </a:spcBef>
            </a:pPr>
            <a:r>
              <a:rPr lang="en-IN" sz="2000" b="1" spc="5" dirty="0">
                <a:solidFill>
                  <a:schemeClr val="accent5"/>
                </a:solidFill>
                <a:latin typeface="Trebuchet MS"/>
                <a:cs typeface="Trebuchet MS"/>
              </a:rPr>
              <a:t>DATA COLLECTION : </a:t>
            </a:r>
            <a:r>
              <a:rPr lang="en-IN" sz="2000" b="1" spc="5" dirty="0">
                <a:latin typeface="Trebuchet MS"/>
                <a:cs typeface="Trebuchet MS"/>
              </a:rPr>
              <a:t>Download the dataset from edunet dashboard.</a:t>
            </a:r>
          </a:p>
          <a:p>
            <a:pPr marL="12700">
              <a:lnSpc>
                <a:spcPct val="100000"/>
              </a:lnSpc>
              <a:spcBef>
                <a:spcPts val="105"/>
              </a:spcBef>
            </a:pPr>
            <a:r>
              <a:rPr lang="en-IN" sz="2000" b="1" spc="5" dirty="0">
                <a:solidFill>
                  <a:schemeClr val="accent5"/>
                </a:solidFill>
                <a:latin typeface="Trebuchet MS"/>
                <a:cs typeface="Trebuchet MS"/>
              </a:rPr>
              <a:t>FEATURE COLLECTION : </a:t>
            </a:r>
            <a:r>
              <a:rPr lang="en-IN" sz="2000" b="1" spc="5" dirty="0">
                <a:latin typeface="Trebuchet MS"/>
                <a:cs typeface="Trebuchet MS"/>
              </a:rPr>
              <a:t>Empl id num, empl name, gender.</a:t>
            </a:r>
          </a:p>
          <a:p>
            <a:pPr marL="12700">
              <a:lnSpc>
                <a:spcPct val="100000"/>
              </a:lnSpc>
              <a:spcBef>
                <a:spcPts val="105"/>
              </a:spcBef>
            </a:pPr>
            <a:r>
              <a:rPr lang="en-IN" sz="2000" b="1" spc="5" dirty="0">
                <a:solidFill>
                  <a:schemeClr val="accent5"/>
                </a:solidFill>
                <a:latin typeface="Trebuchet MS"/>
                <a:cs typeface="Trebuchet MS"/>
              </a:rPr>
              <a:t>DATA CLEANING : </a:t>
            </a:r>
            <a:r>
              <a:rPr lang="en-IN" sz="2000" b="1" spc="5" dirty="0">
                <a:latin typeface="Trebuchet MS"/>
                <a:cs typeface="Trebuchet MS"/>
              </a:rPr>
              <a:t>identified</a:t>
            </a:r>
          </a:p>
          <a:p>
            <a:pPr marL="12700">
              <a:lnSpc>
                <a:spcPct val="100000"/>
              </a:lnSpc>
              <a:spcBef>
                <a:spcPts val="105"/>
              </a:spcBef>
            </a:pPr>
            <a:r>
              <a:rPr lang="en-IN" sz="2000" b="1" spc="5" dirty="0">
                <a:latin typeface="Trebuchet MS"/>
                <a:cs typeface="Trebuchet MS"/>
              </a:rPr>
              <a:t>Missing values, filter out missing values.</a:t>
            </a:r>
          </a:p>
          <a:p>
            <a:pPr marL="12700">
              <a:lnSpc>
                <a:spcPct val="100000"/>
              </a:lnSpc>
              <a:spcBef>
                <a:spcPts val="105"/>
              </a:spcBef>
            </a:pPr>
            <a:r>
              <a:rPr lang="en-IN" sz="2000" b="1" spc="5" dirty="0">
                <a:solidFill>
                  <a:schemeClr val="accent5"/>
                </a:solidFill>
                <a:latin typeface="Trebuchet MS"/>
                <a:cs typeface="Trebuchet MS"/>
              </a:rPr>
              <a:t>PERFORMANCE LEVEL CALCULATION :</a:t>
            </a:r>
            <a:r>
              <a:rPr lang="en-IN" sz="2000" b="1" spc="5" dirty="0">
                <a:latin typeface="Trebuchet MS"/>
                <a:cs typeface="Trebuchet MS"/>
              </a:rPr>
              <a:t> Sum=IFS in Z2 row and column.</a:t>
            </a:r>
          </a:p>
          <a:p>
            <a:pPr marL="12700">
              <a:lnSpc>
                <a:spcPct val="100000"/>
              </a:lnSpc>
              <a:spcBef>
                <a:spcPts val="105"/>
              </a:spcBef>
            </a:pPr>
            <a:r>
              <a:rPr lang="en-IN" sz="2000" b="1" spc="5" dirty="0">
                <a:solidFill>
                  <a:schemeClr val="accent5"/>
                </a:solidFill>
                <a:latin typeface="Trebuchet MS"/>
                <a:cs typeface="Trebuchet MS"/>
              </a:rPr>
              <a:t>SUMMARIZATION : </a:t>
            </a:r>
            <a:r>
              <a:rPr lang="en-IN" sz="2000" b="1" spc="5" dirty="0">
                <a:latin typeface="Trebuchet MS"/>
                <a:cs typeface="Trebuchet MS"/>
              </a:rPr>
              <a:t>Pivot table, visualization, graph,tables.</a:t>
            </a:r>
            <a:endParaRPr lang="en-IN" sz="2000" b="1" spc="5" dirty="0">
              <a:solidFill>
                <a:schemeClr val="accent5"/>
              </a:solidFill>
              <a:latin typeface="Trebuchet MS"/>
              <a:cs typeface="Trebuchet MS"/>
            </a:endParaRPr>
          </a:p>
          <a:p>
            <a:pPr marL="12700">
              <a:lnSpc>
                <a:spcPct val="100000"/>
              </a:lnSpc>
              <a:spcBef>
                <a:spcPts val="105"/>
              </a:spcBef>
            </a:pPr>
            <a:endParaRPr lang="en-IN" sz="2000" b="1" spc="5" dirty="0">
              <a:solidFill>
                <a:schemeClr val="accent5"/>
              </a:solidFill>
              <a:latin typeface="Trebuchet MS"/>
              <a:cs typeface="Trebuchet MS"/>
            </a:endParaRPr>
          </a:p>
          <a:p>
            <a:pPr marL="12700">
              <a:lnSpc>
                <a:spcPct val="100000"/>
              </a:lnSpc>
              <a:spcBef>
                <a:spcPts val="105"/>
              </a:spcBef>
            </a:pP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0142AE0-831B-9230-6B94-0E90BE22CCF4}"/>
              </a:ext>
            </a:extLst>
          </p:cNvPr>
          <p:cNvGraphicFramePr>
            <a:graphicFrameLocks/>
          </p:cNvGraphicFramePr>
          <p:nvPr>
            <p:extLst>
              <p:ext uri="{D42A27DB-BD31-4B8C-83A1-F6EECF244321}">
                <p14:modId xmlns:p14="http://schemas.microsoft.com/office/powerpoint/2010/main" val="1021060306"/>
              </p:ext>
            </p:extLst>
          </p:nvPr>
        </p:nvGraphicFramePr>
        <p:xfrm>
          <a:off x="1447800" y="1447801"/>
          <a:ext cx="6934200" cy="43719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5A852B1-5916-CBAA-B86D-0BFE1D840180}"/>
              </a:ext>
            </a:extLst>
          </p:cNvPr>
          <p:cNvGraphicFramePr>
            <a:graphicFrameLocks/>
          </p:cNvGraphicFramePr>
          <p:nvPr>
            <p:extLst>
              <p:ext uri="{D42A27DB-BD31-4B8C-83A1-F6EECF244321}">
                <p14:modId xmlns:p14="http://schemas.microsoft.com/office/powerpoint/2010/main" val="3586893670"/>
              </p:ext>
            </p:extLst>
          </p:nvPr>
        </p:nvGraphicFramePr>
        <p:xfrm>
          <a:off x="1447800" y="914400"/>
          <a:ext cx="69342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717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63176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By comparing the performance of the employees we need to motivate them by giving the different levels of tasks based on their performance and their own strength. And there is medium level employees are more we need to motivate them by encouraging. So that we can make the trend line higher and higher in future.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2876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r>
              <a:rPr lang="en-IN" sz="2000" spc="10" dirty="0"/>
              <a:t>It helps to identifying employees strengths and weaknesses and improvements. How employees are performing, organizations can implement strategies to boost productivity. It helps in setting clear, achievable goals and expectation. Recognizing and rewarding high performance boosts morale and motivates other employee to improve. Management can make informed decisions about promotions,  salary adjustments, and succession planning based on performance. Improve job satisfaction and reduce turnover employees. We can drive the overall business successfully.</a:t>
            </a:r>
            <a:br>
              <a:rPr lang="en-IN" sz="200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IN"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Analysing the performance of the employee by considering the various factors like… gender, performance score, ratings, and their achievements. Its is called employees performance analysis. In order to identify the trends and patterns of different categories of employees .</a:t>
            </a:r>
          </a:p>
          <a:p>
            <a:r>
              <a:rPr lang="en-IN"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925981"/>
          </a:xfrm>
          <a:prstGeom prst="rect">
            <a:avLst/>
          </a:prstGeom>
        </p:spPr>
        <p:txBody>
          <a:bodyPr vert="horz" wrap="square" lIns="0" tIns="16510" rIns="0" bIns="0" rtlCol="0">
            <a:spAutoFit/>
          </a:bodyPr>
          <a:lstStyle/>
          <a:p>
            <a:pPr marL="12700"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2400" spc="5" dirty="0"/>
              <a:t>1.Human resources (HR) Department.</a:t>
            </a:r>
            <a:br>
              <a:rPr lang="en-IN" sz="2400" spc="5" dirty="0"/>
            </a:br>
            <a:r>
              <a:rPr lang="en-IN" sz="2400" spc="5" dirty="0"/>
              <a:t>2.Managers and Team leaders.</a:t>
            </a:r>
            <a:br>
              <a:rPr lang="en-IN" sz="2400" spc="5" dirty="0"/>
            </a:br>
            <a:r>
              <a:rPr lang="en-IN" sz="2400" spc="5" dirty="0"/>
              <a:t>3.Executies and Senior leadership.</a:t>
            </a:r>
            <a:br>
              <a:rPr lang="en-IN" sz="2400" spc="5" dirty="0"/>
            </a:br>
            <a:r>
              <a:rPr lang="en-IN" sz="2400" spc="5" dirty="0"/>
              <a:t>4.Employees.</a:t>
            </a:r>
            <a:br>
              <a:rPr lang="en-IN" sz="2400" spc="5" dirty="0"/>
            </a:br>
            <a:r>
              <a:rPr lang="en-IN" sz="2400" spc="5" dirty="0"/>
              <a:t>5.Compensation and Benefits          team.</a:t>
            </a:r>
            <a:br>
              <a:rPr lang="en-IN" sz="2400" spc="5" dirty="0"/>
            </a:br>
            <a:r>
              <a:rPr lang="en-IN" sz="2400" spc="5" dirty="0"/>
              <a:t>6.Learning and Development teams.</a:t>
            </a:r>
            <a:br>
              <a:rPr lang="en-IN" sz="2400" spc="5" dirty="0"/>
            </a:br>
            <a:r>
              <a:rPr lang="en-IN" sz="2400" spc="5" dirty="0"/>
              <a:t>7.Compliance and Legal teams.</a:t>
            </a:r>
            <a:br>
              <a:rPr lang="en-IN" sz="2400" spc="5" dirty="0"/>
            </a:br>
            <a:r>
              <a:rPr lang="en-IN" sz="2400" spc="5" dirty="0"/>
              <a:t>8.Employeers.</a:t>
            </a:r>
            <a:br>
              <a:rPr lang="en-IN" sz="2400" spc="5" dirty="0"/>
            </a:br>
            <a:br>
              <a:rPr lang="en-IN" sz="24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652635" cy="4999446"/>
          </a:xfrm>
          <a:prstGeom prst="rect">
            <a:avLst/>
          </a:prstGeom>
        </p:spPr>
        <p:txBody>
          <a:bodyPr vert="horz" wrap="square" lIns="0" tIns="13335" rIns="0" bIns="0" rtlCol="0">
            <a:spAutoFit/>
          </a:bodyPr>
          <a:lstStyle/>
          <a:p>
            <a:pPr marL="12700" algn="r">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lang="en-US" sz="3600" spc="-30" dirty="0"/>
              <a:t>OPOSITION</a:t>
            </a:r>
            <a:br>
              <a:rPr lang="en-US" sz="3600" spc="-30" dirty="0"/>
            </a:br>
            <a:r>
              <a:rPr lang="en-US" sz="3600" spc="-30" dirty="0"/>
              <a:t> </a:t>
            </a:r>
            <a:br>
              <a:rPr lang="en-US" sz="3600" spc="-30" dirty="0"/>
            </a:br>
            <a:r>
              <a:rPr lang="en-US" sz="3600" spc="-30" dirty="0"/>
              <a:t>                 </a:t>
            </a:r>
            <a:r>
              <a:rPr lang="en-US" sz="2400" spc="-30" dirty="0">
                <a:solidFill>
                  <a:srgbClr val="FF0000"/>
                </a:solidFill>
              </a:rPr>
              <a:t>CONDITIONAL FORMATTING : </a:t>
            </a:r>
            <a:r>
              <a:rPr lang="en-US" sz="2400" spc="-30" dirty="0"/>
              <a:t>You can use it to visually compare data.</a:t>
            </a:r>
            <a:r>
              <a:rPr lang="en-US" sz="2400" spc="-30" dirty="0">
                <a:solidFill>
                  <a:srgbClr val="FF0000"/>
                </a:solidFill>
              </a:rPr>
              <a:t> MISSING FILTER :  </a:t>
            </a:r>
            <a:r>
              <a:rPr lang="en-US" sz="2400" spc="-30" dirty="0"/>
              <a:t>this filter allows</a:t>
            </a:r>
            <a:br>
              <a:rPr lang="en-US" sz="2400" spc="-30" dirty="0"/>
            </a:br>
            <a:r>
              <a:rPr lang="en-US" sz="2400" spc="-30" dirty="0"/>
              <a:t>you to detect and remove missing values. </a:t>
            </a:r>
            <a:r>
              <a:rPr lang="en-US" sz="2400" spc="-30" dirty="0">
                <a:solidFill>
                  <a:srgbClr val="FF0000"/>
                </a:solidFill>
              </a:rPr>
              <a:t>FORMULA : </a:t>
            </a:r>
            <a:r>
              <a:rPr lang="en-US" sz="2400" spc="-30" dirty="0"/>
              <a:t>It </a:t>
            </a:r>
            <a:br>
              <a:rPr lang="en-US" sz="2400" spc="-30" dirty="0"/>
            </a:br>
            <a:r>
              <a:rPr lang="en-US" sz="2400" spc="-30" dirty="0"/>
              <a:t>  allows to perform the calculation and automate tasks.</a:t>
            </a:r>
            <a:br>
              <a:rPr lang="en-US" sz="2400" spc="-30" dirty="0"/>
            </a:br>
            <a:r>
              <a:rPr lang="en-US" sz="2400" spc="-30" dirty="0">
                <a:solidFill>
                  <a:srgbClr val="FF0000"/>
                </a:solidFill>
              </a:rPr>
              <a:t>PIVOT TABLE : </a:t>
            </a:r>
            <a:r>
              <a:rPr lang="en-US" sz="2400" spc="-30" dirty="0"/>
              <a:t>It helps to aggregate the data function and</a:t>
            </a:r>
            <a:br>
              <a:rPr lang="en-US" sz="2400" spc="-30" dirty="0"/>
            </a:br>
            <a:r>
              <a:rPr lang="en-US" sz="2400" spc="-30" dirty="0"/>
              <a:t>data analysis, dynamic data exploration. </a:t>
            </a:r>
            <a:r>
              <a:rPr lang="en-US" sz="2400" spc="-30" dirty="0">
                <a:solidFill>
                  <a:srgbClr val="FF0000"/>
                </a:solidFill>
              </a:rPr>
              <a:t>GRAPH : </a:t>
            </a:r>
            <a:r>
              <a:rPr lang="en-US" sz="2400" spc="-30" dirty="0"/>
              <a:t>it is an</a:t>
            </a:r>
            <a:br>
              <a:rPr lang="en-US" sz="2400" spc="-30" dirty="0"/>
            </a:br>
            <a:r>
              <a:rPr lang="en-US" sz="2400" spc="-30" dirty="0"/>
              <a:t>visual representation of the data summarized in a pivot</a:t>
            </a:r>
            <a:br>
              <a:rPr lang="en-US" sz="2400" spc="-30" dirty="0"/>
            </a:br>
            <a:r>
              <a:rPr lang="en-US" sz="2400" spc="-30" dirty="0"/>
              <a:t>table. </a:t>
            </a:r>
            <a:r>
              <a:rPr lang="en-US" sz="2400" spc="-30" dirty="0">
                <a:solidFill>
                  <a:srgbClr val="FF0000"/>
                </a:solidFill>
              </a:rPr>
              <a:t>DATA VISUALIZATION :</a:t>
            </a:r>
            <a:r>
              <a:rPr lang="en-US" sz="2400" spc="-30" dirty="0"/>
              <a:t> It is the graphical represent</a:t>
            </a:r>
            <a:br>
              <a:rPr lang="en-US" sz="2400" spc="-30" dirty="0"/>
            </a:br>
            <a:r>
              <a:rPr lang="en-US" sz="2400" spc="-30" dirty="0"/>
              <a:t>-</a:t>
            </a:r>
            <a:r>
              <a:rPr lang="en-US" sz="2400" spc="-30" dirty="0" err="1"/>
              <a:t>ation</a:t>
            </a:r>
            <a:r>
              <a:rPr lang="en-US" sz="2400" spc="-30" dirty="0"/>
              <a:t> of information and data using visual elements like,</a:t>
            </a:r>
            <a:br>
              <a:rPr lang="en-US" sz="2400" spc="-30" dirty="0"/>
            </a:br>
            <a:r>
              <a:rPr lang="en-US" sz="2400" spc="-30" dirty="0"/>
              <a:t>charts, graphs, maps, and dashboards.</a:t>
            </a:r>
            <a:r>
              <a:rPr lang="en-US" sz="2400" spc="-30" dirty="0">
                <a:solidFill>
                  <a:srgbClr val="FF0000"/>
                </a:solidFill>
              </a:rPr>
              <a:t>   </a:t>
            </a:r>
            <a:r>
              <a:rPr lang="en-US" sz="2000" spc="-3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586418"/>
          </a:xfrm>
        </p:spPr>
        <p:txBody>
          <a:bodyPr/>
          <a:lstStyle/>
          <a:p>
            <a:r>
              <a:rPr lang="en-IN" dirty="0"/>
              <a:t>Dataset Description</a:t>
            </a:r>
            <a:br>
              <a:rPr lang="en-IN" dirty="0"/>
            </a:br>
            <a:br>
              <a:rPr lang="en-IN" dirty="0"/>
            </a:br>
            <a:br>
              <a:rPr lang="en-IN" sz="2000" dirty="0"/>
            </a:br>
            <a:r>
              <a:rPr lang="en-IN" sz="2400" dirty="0"/>
              <a:t>1. EMPLOYEE DATASET = EDUNET DASHBOARD.</a:t>
            </a:r>
            <a:br>
              <a:rPr lang="en-IN" sz="2400" dirty="0"/>
            </a:br>
            <a:r>
              <a:rPr lang="en-IN" sz="2400" dirty="0"/>
              <a:t>2. FEATURES = 26. </a:t>
            </a:r>
            <a:br>
              <a:rPr lang="en-IN" sz="2400" dirty="0"/>
            </a:br>
            <a:r>
              <a:rPr lang="en-IN" sz="2400" dirty="0"/>
              <a:t>3. TAKEN FEATURES = 9.</a:t>
            </a:r>
            <a:br>
              <a:rPr lang="en-IN" sz="2400" dirty="0"/>
            </a:br>
            <a:r>
              <a:rPr lang="en-IN" sz="2400" dirty="0"/>
              <a:t>4. EMPLOYEE ID NUMBER.</a:t>
            </a:r>
            <a:br>
              <a:rPr lang="en-IN" sz="2400" dirty="0"/>
            </a:br>
            <a:r>
              <a:rPr lang="en-IN" sz="2400" dirty="0"/>
              <a:t>5. NAME-TEXT.</a:t>
            </a:r>
            <a:br>
              <a:rPr lang="en-IN" sz="2400" dirty="0"/>
            </a:br>
            <a:r>
              <a:rPr lang="en-IN" sz="2400" dirty="0"/>
              <a:t>6. EMPLOYEE TYPE.</a:t>
            </a:r>
            <a:br>
              <a:rPr lang="en-IN" sz="2400" dirty="0"/>
            </a:br>
            <a:r>
              <a:rPr lang="en-IN" sz="2400" dirty="0"/>
              <a:t>7. PERFORMANCE LEVEL.</a:t>
            </a:r>
            <a:br>
              <a:rPr lang="en-IN" sz="2400" dirty="0"/>
            </a:br>
            <a:r>
              <a:rPr lang="en-IN" sz="2400" dirty="0"/>
              <a:t>8. GENDER- MALE,FEMALE.</a:t>
            </a:r>
            <a:br>
              <a:rPr lang="en-IN" sz="2400" dirty="0"/>
            </a:br>
            <a:r>
              <a:rPr lang="en-IN" sz="2400" dirty="0"/>
              <a:t>9. EMPLOYEE RATING-NUMBER.</a:t>
            </a:r>
            <a:br>
              <a:rPr lang="en-IN" sz="2400" dirty="0"/>
            </a:b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39424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IN" sz="2800" spc="20" dirty="0"/>
              <a:t>PERFORMANCE LEVEL FORMULA : IFS(Z2&gt;=5,”VERY HIGH”,Z2&gt;=4,”HIGH”,Z2&gt;=3,”MEDIUM”,TRUE,</a:t>
            </a:r>
            <a:br>
              <a:rPr lang="en-IN" sz="2800" spc="20" dirty="0"/>
            </a:br>
            <a:r>
              <a:rPr lang="en-IN" sz="2800" spc="20" dirty="0"/>
              <a:t>“LOW”)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311</TotalTime>
  <Words>640</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It helps to identifying employees strengths and weaknesses and improvements. How employees are performing, organizations can implement strategies to boost productivity. It helps in setting clear, achievable goals and expectation. Recognizing and rewarding high performance boosts morale and motivates other employee to improve. Management can make informed decisions about promotions,  salary adjustments, and succession planning based on performance. Improve job satisfaction and reduce turnover employees. We can drive the overall business successfully. </vt:lpstr>
      <vt:lpstr>PROJECT OVERVIEW  </vt:lpstr>
      <vt:lpstr>WHO ARE THE END USERS?  1.Human resources (HR) Department. 2.Managers and Team leaders. 3.Executies and Senior leadership. 4.Employees. 5.Compensation and Benefits          team. 6.Learning and Development teams. 7.Compliance and Legal teams. 8.Employeers.  </vt:lpstr>
      <vt:lpstr>OUR SOLUTION AND ITS VALUE PROPOSITION                    CONDITIONAL FORMATTING : You can use it to visually compare data. MISSING FILTER :  this filter allows you to detect and remove missing values. FORMULA : It    allows to perform the calculation and automate tasks. PIVOT TABLE : It helps to aggregate the data function and data analysis, dynamic data exploration. GRAPH : it is an visual representation of the data summarized in a pivot table. DATA VISUALIZATION : It is the graphical represent -ation of information and data using visual elements like, charts, graphs, maps, and dashboards.    </vt:lpstr>
      <vt:lpstr>Dataset Description   1. EMPLOYEE DATASET = EDUNET DASHBOARD. 2. FEATURES = 26.  3. TAKEN FEATURES = 9. 4. EMPLOYEE ID NUMBER. 5. NAME-TEXT. 6. EMPLOYEE TYPE. 7. PERFORMANCE LEVEL. 8. GENDER- MALE,FEMALE. 9. EMPLOYEE RATING-NUMBER.  </vt:lpstr>
      <vt:lpstr>THE "WOW" IN OUR SOLUTION PERFORMANCE LEVEL FORMULA : IFS(Z2&gt;=5,”VERY HIGH”,Z2&gt;=4,”HIGH”,Z2&gt;=3,”MEDIUM”,TRUE, “LOW”)</vt:lpstr>
      <vt:lpstr>PowerPoint Presentation</vt:lpstr>
      <vt:lpstr>RESULTS</vt:lpstr>
      <vt:lpstr>PowerPoint Presentation</vt:lpstr>
      <vt:lpstr>Conclusion  By comparing the performance of the employees we need to motivate them by giving the different levels of tasks based on their performance and their own strength. And there is medium level employees are more we need to motivate them by encouraging. So that we can make the trend line higher and higher in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LT</cp:lastModifiedBy>
  <cp:revision>14</cp:revision>
  <dcterms:created xsi:type="dcterms:W3CDTF">2024-03-29T15:07:22Z</dcterms:created>
  <dcterms:modified xsi:type="dcterms:W3CDTF">2024-09-03T15:34:51Z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