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2" r:id="rId19"/>
    <p:sldId id="259" r:id="rId20"/>
  </p:sldIdLst>
  <p:sldSz cx="12192000" cy="6858000"/>
  <p:notesSz cx="6858000" cy="9144000"/>
  <p:embeddedFontLst>
    <p:embeddedFont>
      <p:font typeface="Tw Cen MT" panose="020B0602020104020603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w Cen MT Condensed" panose="020B0606020104020203" pitchFamily="34" charset="0"/>
      <p:regular r:id="rId31"/>
      <p:bold r:id="rId32"/>
    </p:embeddedFont>
    <p:embeddedFont>
      <p:font typeface="Libre Baskerville" panose="020B0604020202020204" charset="0"/>
      <p:regular r:id="rId33"/>
      <p:bold r:id="rId34"/>
      <p: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4896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873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501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598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2550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5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53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55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3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7981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9186"/>
            <a:ext cx="12191407" cy="66688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655607" y="3827532"/>
            <a:ext cx="870219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 </a:t>
            </a: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949" y="496029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3.Retrieve the names of all borrowers who do not have any books checked out.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04" y="1387366"/>
            <a:ext cx="9810143" cy="17131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582" y="3592890"/>
            <a:ext cx="2219635" cy="12193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1682" y="3192780"/>
            <a:ext cx="20165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316" y="3592890"/>
            <a:ext cx="6446520" cy="26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only one  borrowers who do not checked out in the library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 name is “Jane Smith”.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this we have to left join two tables: “</a:t>
            </a:r>
            <a:r>
              <a:rPr lang="en-IN" sz="1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tbl_borrower</a:t>
            </a: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and “</a:t>
            </a:r>
            <a:r>
              <a:rPr lang="en-IN" sz="17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tbl_book_loans</a:t>
            </a: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" y="220980"/>
            <a:ext cx="10927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4.For each book that is loaned out from the "Sharpstown" branch and whose Due Date is 2/3/18, retrieve the book title, the borrower's name, and the borrower's address.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6" y="1650199"/>
            <a:ext cx="11317279" cy="211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5198C9-3E17-17BC-C7D0-9DE5FD17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740" y="4456386"/>
            <a:ext cx="7724666" cy="1730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25C9D1D-6CA4-4530-D636-42E40ED023F5}"/>
              </a:ext>
            </a:extLst>
          </p:cNvPr>
          <p:cNvSpPr/>
          <p:nvPr/>
        </p:nvSpPr>
        <p:spPr>
          <a:xfrm>
            <a:off x="441434" y="4370739"/>
            <a:ext cx="3804746" cy="1608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only </a:t>
            </a:r>
            <a:r>
              <a:rPr lang="en-IN" sz="1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borrowers whose name is </a:t>
            </a:r>
            <a:r>
              <a:rPr lang="en-IN" sz="1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 Li </a:t>
            </a:r>
            <a:r>
              <a:rPr lang="en-IN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borrowed 6 books with the due date </a:t>
            </a:r>
            <a:r>
              <a:rPr lang="en-IN" sz="17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2/03/2018</a:t>
            </a:r>
            <a:endParaRPr lang="en-IN" sz="17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7955BD2-6050-06C7-61F1-24962EFAED07}"/>
              </a:ext>
            </a:extLst>
          </p:cNvPr>
          <p:cNvSpPr/>
          <p:nvPr/>
        </p:nvSpPr>
        <p:spPr>
          <a:xfrm>
            <a:off x="6096000" y="3909074"/>
            <a:ext cx="216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25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289560"/>
            <a:ext cx="112090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For each library branch, retrieve the branch name and the total number of books loaned out from that branch.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07" y="1416536"/>
            <a:ext cx="9431066" cy="13432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87" y="3783813"/>
            <a:ext cx="6044592" cy="2230578"/>
          </a:xfrm>
          <a:prstGeom prst="rect">
            <a:avLst/>
          </a:prstGeom>
        </p:spPr>
      </p:pic>
      <p:pic>
        <p:nvPicPr>
          <p:cNvPr id="3074" name="Picture 2" descr="https://illustoon.com/photo/dl/114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63" y="3388208"/>
            <a:ext cx="2771315" cy="277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7CC94F5-54FE-CC21-9289-051D8C5CCFCB}"/>
              </a:ext>
            </a:extLst>
          </p:cNvPr>
          <p:cNvSpPr/>
          <p:nvPr/>
        </p:nvSpPr>
        <p:spPr>
          <a:xfrm>
            <a:off x="5918641" y="3027528"/>
            <a:ext cx="2342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7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958" y="339866"/>
            <a:ext cx="113450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Retrieve the names, addresses, and number of books checked out for all borrowers who have more than five books checked out.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0" y="4219103"/>
            <a:ext cx="6516009" cy="209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91" y="1588096"/>
            <a:ext cx="8298347" cy="2486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DE80F8-8083-EB3A-CC30-D18EBA60388B}"/>
              </a:ext>
            </a:extLst>
          </p:cNvPr>
          <p:cNvSpPr/>
          <p:nvPr/>
        </p:nvSpPr>
        <p:spPr>
          <a:xfrm>
            <a:off x="602891" y="3636580"/>
            <a:ext cx="2192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C51FFD-10E2-059F-C84D-343602E6410A}"/>
              </a:ext>
            </a:extLst>
          </p:cNvPr>
          <p:cNvSpPr/>
          <p:nvPr/>
        </p:nvSpPr>
        <p:spPr>
          <a:xfrm flipH="1">
            <a:off x="7630509" y="4323438"/>
            <a:ext cx="4298728" cy="1267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</a:t>
            </a: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borrowers who has borrowed more than 5 books. </a:t>
            </a:r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49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216" y="291313"/>
            <a:ext cx="11177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7.For each book authored by "Stephen King", retrieve the title and the number of copies owned by the library branch whose name is "Central".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7" y="1391767"/>
            <a:ext cx="10558710" cy="2670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" y="4929649"/>
            <a:ext cx="4372585" cy="1228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6C26261-26A6-8E4B-0FD6-B4FD94F9172A}"/>
              </a:ext>
            </a:extLst>
          </p:cNvPr>
          <p:cNvSpPr/>
          <p:nvPr/>
        </p:nvSpPr>
        <p:spPr>
          <a:xfrm flipH="1">
            <a:off x="6169572" y="4529959"/>
            <a:ext cx="5759665" cy="122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books with 5 copies each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the Author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Stephen King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A1B8C86-AC39-9DFF-95DB-3CDE17F1658A}"/>
              </a:ext>
            </a:extLst>
          </p:cNvPr>
          <p:cNvSpPr/>
          <p:nvPr/>
        </p:nvSpPr>
        <p:spPr>
          <a:xfrm>
            <a:off x="883286" y="4331350"/>
            <a:ext cx="22487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05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7891" y="277454"/>
            <a:ext cx="67082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BUSINESS INSIGHTS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98937" y="1030395"/>
            <a:ext cx="10794125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Availability &amp; Demand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“'The Name of the Wind’ is the most borrowed .6 books were borrowed across all branches.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 Insights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Some borrowers (e.g., Jane Smith, Angela Thompson, Haley Jackson) have no active loans.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High-activity borrowers (e.g., Tom Li – 7 loans) drive circulation trends.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Branch-Level Trends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Loan activity varies across branches, highlighting different usage patterns.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Insights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20 books, 16 publishers, 8 borrowers in system.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Enables tracking of popular titles, branch demand, and borrower behavior for better inventory planning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60738" y="371662"/>
            <a:ext cx="550835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  <p:sp>
        <p:nvSpPr>
          <p:cNvPr id="3" name="Rectangle 2"/>
          <p:cNvSpPr/>
          <p:nvPr/>
        </p:nvSpPr>
        <p:spPr>
          <a:xfrm>
            <a:off x="672662" y="956438"/>
            <a:ext cx="11025351" cy="556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Add more copies of 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'The Name of the Wind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at high-demand branches.</a:t>
            </a:r>
          </a:p>
          <a:p>
            <a:pPr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 Engagement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Target high-activity borrowers (e.g., Tom Li) with loyalty programs.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Encourage inactive borrowers (e.g., Jane Smith, Angela Thompson) through reminders/promotions. </a:t>
            </a:r>
          </a:p>
          <a:p>
            <a:pPr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Branch Performance Monitoring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• Track loan activity per branch to identify under-utilized libraries.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• Use insights to allocate resources effectively.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&amp; Author Insights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Expand partnerships with popular publishers (e.g., Bloomsbury).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• Ensure availability of top authors (J.K. Rowling, Stephen King,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J.R.R. Tolkien, Patrick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Rothfuss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 </a:t>
            </a:r>
          </a:p>
          <a:p>
            <a:pPr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Improvements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Automate due-date reminders (e.g., Sharpstown loans due Feb 3, 2018). 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• Regularly review data for usage trends &amp; strategic decisions.  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7936" y="105196"/>
            <a:ext cx="50494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03890" y="861848"/>
            <a:ext cx="10920248" cy="5921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Identified demand gaps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'The Name of the Wind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supports smarter inventory allocation.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 Insights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Segmented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vs. inactive borrowers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helps design engagement &amp; retention strategies.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Performance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Sharpstown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time-sensitive loans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Central branch dominates in popular titles (Stephen King) → branches have unique usage patterns.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 &amp; Author Trends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High circulation from popular publishers (Bloomsbury) and authors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J.K. Rowling, Stephen King,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J.R.R. Tolkien, Patrick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Rothfuss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guides future acquisitions.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Impact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System tracks loans, returns, copies, and borrowers effectively. </a:t>
            </a:r>
          </a:p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Enables data-driven decision-making for improved efficiency, user satisfaction, and growth.</a:t>
            </a:r>
          </a:p>
        </p:txBody>
      </p:sp>
    </p:spTree>
    <p:extLst>
      <p:ext uri="{BB962C8B-B14F-4D97-AF65-F5344CB8AC3E}">
        <p14:creationId xmlns:p14="http://schemas.microsoft.com/office/powerpoint/2010/main" val="3134264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1016D-6F62-42E0-3D5D-BA45037E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029" y="178675"/>
            <a:ext cx="10817772" cy="99848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/ Challenges Faced During the Project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D41E7C-3D4F-7F5C-A30C-A8C79A89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731"/>
            <a:ext cx="10515600" cy="49262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ER diagram and defining relationships among Books, Authors, Borrowers, Publishers, and Branches was complex and required careful planning.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Issues: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accuracy through proper use of primary keys, foreign keys, and constraints was essential to maintain consistent data.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Business Logic: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real-world problems (e.g., tracking book loans or availability) into SQL queries enhanced our problem-solving ability.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Validation: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queries initially gave empty or incorrect results, which required step-by-step debugging and validation of data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916969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140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5000" b="1" i="0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5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161288" y="304800"/>
            <a:ext cx="10039192" cy="954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b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684880" y="1493134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 and schema explanation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 (use cases)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query results with screenshots or summaries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business insights and recommendations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(Key finding overall) 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Slide 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Experience/Challenges working on SQL – Data Analysis Project.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2660" y="561051"/>
            <a:ext cx="10826680" cy="5538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 algn="ctr">
              <a:lnSpc>
                <a:spcPct val="200000"/>
              </a:lnSpc>
            </a:pPr>
            <a:r>
              <a:rPr lang="en-IN" sz="2000" b="1" dirty="0">
                <a:solidFill>
                  <a:srgbClr val="1B1C1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 :</a:t>
            </a:r>
            <a:r>
              <a:rPr lang="en-IN" sz="2000" dirty="0">
                <a:solidFill>
                  <a:srgbClr val="1B1C1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project's main goal is to </a:t>
            </a:r>
            <a:r>
              <a:rPr lang="en-IN" sz="2000" b="1" dirty="0">
                <a:solidFill>
                  <a:srgbClr val="1B1C1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analyse relational database for a library</a:t>
            </a:r>
            <a:r>
              <a:rPr lang="en-IN" sz="2000" dirty="0">
                <a:solidFill>
                  <a:srgbClr val="1B1C1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This involves using SQL to structure the data, ensure its integrity, and answer key business questions.</a:t>
            </a:r>
          </a:p>
          <a:p>
            <a:pPr marL="6350" indent="-6350">
              <a:lnSpc>
                <a:spcPct val="200000"/>
              </a:lnSpc>
            </a:pPr>
            <a:r>
              <a:rPr lang="en-IN" sz="2000" b="1" dirty="0">
                <a:solidFill>
                  <a:srgbClr val="1B1C1D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Objectives:</a:t>
            </a:r>
            <a:endParaRPr lang="en-IN" sz="2000" dirty="0">
              <a:solidFill>
                <a:srgbClr val="1B1C1D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Database Design: </a:t>
            </a:r>
            <a:r>
              <a:rPr lang="en-IN" sz="2000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 a logical database schema by defining tables, columns, and relationships.</a:t>
            </a:r>
            <a:endParaRPr lang="en-IN" sz="20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Data Integrity: </a:t>
            </a:r>
            <a:r>
              <a:rPr lang="en-IN" sz="2000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Use primary and foreign keys to enforce relationships and ensure data consistency.</a:t>
            </a:r>
            <a:endParaRPr lang="en-IN" sz="20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SQL Querying: </a:t>
            </a:r>
            <a:r>
              <a:rPr lang="en-IN" sz="2000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Write complex queries to retrieve meaningful information, such as book availability and borrower activity.</a:t>
            </a:r>
          </a:p>
          <a:p>
            <a:pPr marL="342900" indent="-342900" algn="just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Problem-Solving: </a:t>
            </a:r>
            <a:r>
              <a:rPr lang="en-IN" sz="2000" dirty="0">
                <a:solidFill>
                  <a:srgbClr val="1B1C1D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Translate real-world business questions into effective SQL queries to provide actionable insights.</a:t>
            </a:r>
            <a:endParaRPr lang="en-IN" sz="200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2299" y="80920"/>
            <a:ext cx="1094043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90000"/>
              </a:lnSpc>
              <a:buSzPts val="1800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800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5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04874" y="1071562"/>
            <a:ext cx="10488339" cy="51295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24303" y="178676"/>
            <a:ext cx="9816662" cy="535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37355" indent="-6350">
              <a:lnSpc>
                <a:spcPct val="102000"/>
              </a:lnSpc>
              <a:spcAft>
                <a:spcPts val="2480"/>
              </a:spcAft>
            </a:pP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 DIAGRAM</a:t>
            </a:r>
            <a:endParaRPr lang="en-IN" sz="3000" b="1" kern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4487" y="924910"/>
            <a:ext cx="10963025" cy="554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>
              <a:lnSpc>
                <a:spcPct val="200000"/>
              </a:lnSpc>
              <a:tabLst>
                <a:tab pos="2038350" algn="l"/>
                <a:tab pos="5748020" algn="ctr"/>
              </a:tabLst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schema models a library management system, tracking books, authors, branches, borrowers, loans, publishers, and copies.</a:t>
            </a:r>
          </a:p>
          <a:p>
            <a:pPr marL="6350" indent="-6350">
              <a:lnSpc>
                <a:spcPct val="200000"/>
              </a:lnSpc>
              <a:tabLst>
                <a:tab pos="2038350" algn="l"/>
                <a:tab pos="5748020" algn="ctr"/>
              </a:tabLs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Entities: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tbl_book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Stores book details (</a:t>
            </a:r>
            <a:r>
              <a:rPr lang="en-IN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BookID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Title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PublisherName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tbl_book_authors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Links books to their authors.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tbl_publisher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Contains publisher contact information.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tbl_library_branch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Lists all library branches.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tbl_borrower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Stores borrower details such as name and contact.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tbl_book_loans</a:t>
            </a:r>
            <a:r>
              <a:rPr lang="en-IN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: 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Stores the data of books borrowed with respective borrowed and due dates.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b="1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tbl_book_copies</a:t>
            </a:r>
            <a:r>
              <a:rPr lang="en-IN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</a:t>
            </a:r>
            <a:r>
              <a:rPr lang="en-IN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Lists all the book with number of book copies among all library branches.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64E1DF0-6152-AAB6-8DB0-D51482EB2C4A}"/>
              </a:ext>
            </a:extLst>
          </p:cNvPr>
          <p:cNvSpPr txBox="1"/>
          <p:nvPr/>
        </p:nvSpPr>
        <p:spPr>
          <a:xfrm>
            <a:off x="1996966" y="231228"/>
            <a:ext cx="79668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 EXPLAINATION</a:t>
            </a:r>
          </a:p>
        </p:txBody>
      </p:sp>
    </p:spTree>
    <p:extLst>
      <p:ext uri="{BB962C8B-B14F-4D97-AF65-F5344CB8AC3E}">
        <p14:creationId xmlns:p14="http://schemas.microsoft.com/office/powerpoint/2010/main" val="738726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3378" y="1156138"/>
            <a:ext cx="10520856" cy="5538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8025" indent="-6350"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Relationships: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Book–Publisher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 Each book is published by one publisher.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Book–Author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A Author can have multiple books(many-to-one via </a:t>
            </a:r>
            <a:r>
              <a:rPr lang="en-IN" sz="2000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tbl_book_authors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Book–Branch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tbl_book_copies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links books to branches with quantity.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Borrower–Loan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Borrowers loan books via </a:t>
            </a:r>
            <a:r>
              <a:rPr lang="en-IN" sz="2000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tbl_book_loans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Loan–Book/Branch</a:t>
            </a:r>
            <a:r>
              <a:rPr lang="en-IN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Each loan references a book and the branch it's borrowed from.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Flow Example:</a:t>
            </a:r>
            <a:endParaRPr lang="en-IN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8025" indent="-6350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Borrower → Loans Book (from Branch) → Book Copy → Book Info → Author </a:t>
            </a:r>
          </a:p>
          <a:p>
            <a:pPr marL="1050925" indent="-6350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 Publisher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3352AA-976D-CE4C-B1E2-F97594ADB1D6}"/>
              </a:ext>
            </a:extLst>
          </p:cNvPr>
          <p:cNvSpPr txBox="1"/>
          <p:nvPr/>
        </p:nvSpPr>
        <p:spPr>
          <a:xfrm>
            <a:off x="1051034" y="426117"/>
            <a:ext cx="94382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AND DATAFLOW</a:t>
            </a:r>
          </a:p>
        </p:txBody>
      </p:sp>
    </p:spTree>
    <p:extLst>
      <p:ext uri="{BB962C8B-B14F-4D97-AF65-F5344CB8AC3E}">
        <p14:creationId xmlns:p14="http://schemas.microsoft.com/office/powerpoint/2010/main" val="425680509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65" y="1239012"/>
            <a:ext cx="10392870" cy="524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Check how many copies of the book titled </a:t>
            </a:r>
            <a:r>
              <a:rPr lang="en-IN" sz="17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"The Lost Tribe" </a:t>
            </a: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are available in the Sharpstown branch.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List all books that were loaned out from the </a:t>
            </a:r>
            <a:r>
              <a:rPr lang="en-IN" sz="1700" dirty="0" err="1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Sharpstown</a:t>
            </a: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branch and are due on </a:t>
            </a:r>
            <a:r>
              <a:rPr lang="en-IN" sz="17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February 3, 2018</a:t>
            </a: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Find all books authored by </a:t>
            </a:r>
            <a:r>
              <a:rPr lang="en-IN" sz="1700" i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Stephen King </a:t>
            </a: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that are available in the Central branch.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List all books along with their branch name and the number of copies available. If the branch name is missing, display the branch ID instead.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List all books along with their corresponding publisher names.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Retrieve the complete list of all borrowers registered in the system.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Find the total number of book loans made by each borrower.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Display the total number of rows (records) present in each table of the database.</a:t>
            </a:r>
          </a:p>
          <a:p>
            <a:pPr marL="342900" lvl="0" indent="-342900" fontAlgn="base">
              <a:lnSpc>
                <a:spcPct val="200000"/>
              </a:lnSpc>
              <a:buSzPts val="1800"/>
              <a:buFont typeface="Arial" panose="020B0604020202020204" pitchFamily="34" charset="0"/>
              <a:buChar char="•"/>
            </a:pPr>
            <a:r>
              <a:rPr lang="en-IN" sz="17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Identify borrowers who currently have books checked out.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244F39-B292-C09C-75AB-25843B247322}"/>
              </a:ext>
            </a:extLst>
          </p:cNvPr>
          <p:cNvSpPr txBox="1"/>
          <p:nvPr/>
        </p:nvSpPr>
        <p:spPr>
          <a:xfrm>
            <a:off x="2249215" y="400252"/>
            <a:ext cx="83557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QUESTIONS- USE CASES</a:t>
            </a:r>
            <a:endParaRPr lang="en-IN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129" y="120330"/>
            <a:ext cx="119168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How many copies of the book titled "The Lost Tribe" are owned by the library branch whose name is 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Sharpstown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"?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3" y="1114333"/>
            <a:ext cx="11250595" cy="24292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718" y="4198507"/>
            <a:ext cx="7055430" cy="16447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33564" y="3543547"/>
            <a:ext cx="29626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 indent="-6350" algn="ctr">
              <a:spcAft>
                <a:spcPts val="65"/>
              </a:spcAft>
            </a:pP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</a:p>
        </p:txBody>
      </p:sp>
      <p:pic>
        <p:nvPicPr>
          <p:cNvPr id="1026" name="Picture 2" descr="Pile of different colorful books Cute different colorful books. Stack of books. Educational theme. Vector illustration isolated on white background. Book stock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3" y="4001453"/>
            <a:ext cx="2682568" cy="268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1673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4073" y="299405"/>
            <a:ext cx="115230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2.How many copies of the book titled "The Lost Tribe" are owned by each library branch?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9159" y="3429000"/>
            <a:ext cx="2164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77" y="3661115"/>
            <a:ext cx="2478843" cy="2023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7A1C275-DCF1-A210-70F4-CBB27E7C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69" y="4103064"/>
            <a:ext cx="7044153" cy="2034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A5F366B-41F8-A2B9-A9A4-F6CD3DB0F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77" y="1580908"/>
            <a:ext cx="9941045" cy="17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740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</TotalTime>
  <Words>1071</Words>
  <Application>Microsoft Office PowerPoint</Application>
  <PresentationFormat>Widescreen</PresentationFormat>
  <Paragraphs>113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Tw Cen MT</vt:lpstr>
      <vt:lpstr>Wingdings 3</vt:lpstr>
      <vt:lpstr>Calibri</vt:lpstr>
      <vt:lpstr>Times New Roman</vt:lpstr>
      <vt:lpstr>Tw Cen MT Condensed</vt:lpstr>
      <vt:lpstr>Libre Baskerville</vt:lpstr>
      <vt:lpstr>Arial</vt:lpstr>
      <vt:lpstr>Consolas</vt:lpstr>
      <vt:lpstr>Integral</vt:lpstr>
      <vt:lpstr>PowerPoint Presentation</vt:lpstr>
      <vt:lpstr>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Experience / Challenges Faced During the Project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hp</cp:lastModifiedBy>
  <cp:revision>35</cp:revision>
  <dcterms:created xsi:type="dcterms:W3CDTF">2021-02-16T05:19:01Z</dcterms:created>
  <dcterms:modified xsi:type="dcterms:W3CDTF">2025-10-20T03:54:38Z</dcterms:modified>
</cp:coreProperties>
</file>