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8" r:id="rId16"/>
    <p:sldId id="275" r:id="rId17"/>
    <p:sldId id="277" r:id="rId18"/>
    <p:sldId id="276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26310" y="2277059"/>
            <a:ext cx="7658100" cy="76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29-Nov-23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29-Nov-23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29-Nov-23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29-Nov-23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29-Nov-23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62"/>
            <a:ext cx="12189460" cy="6859905"/>
          </a:xfrm>
          <a:custGeom>
            <a:avLst/>
            <a:gdLst/>
            <a:ahLst/>
            <a:cxnLst/>
            <a:rect l="l" t="t" r="r" b="b"/>
            <a:pathLst>
              <a:path w="12189460" h="6859905">
                <a:moveTo>
                  <a:pt x="12188952" y="0"/>
                </a:moveTo>
                <a:lnTo>
                  <a:pt x="0" y="0"/>
                </a:lnTo>
                <a:lnTo>
                  <a:pt x="0" y="6859778"/>
                </a:lnTo>
                <a:lnTo>
                  <a:pt x="12188952" y="6859778"/>
                </a:lnTo>
                <a:lnTo>
                  <a:pt x="12188952" y="0"/>
                </a:lnTo>
                <a:close/>
              </a:path>
            </a:pathLst>
          </a:custGeom>
          <a:solidFill>
            <a:srgbClr val="0F2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2069" y="295656"/>
            <a:ext cx="8987155" cy="1550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8513" y="1914461"/>
            <a:ext cx="5106035" cy="2969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29-Nov-23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905"/>
            <a:ext cx="12189460" cy="6859905"/>
            <a:chOff x="0" y="0"/>
            <a:chExt cx="12189460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12" y="3896622"/>
              <a:ext cx="7664903" cy="29630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71515" y="3937508"/>
              <a:ext cx="1654810" cy="0"/>
            </a:xfrm>
            <a:custGeom>
              <a:avLst/>
              <a:gdLst/>
              <a:ahLst/>
              <a:cxnLst/>
              <a:rect l="l" t="t" r="r" b="b"/>
              <a:pathLst>
                <a:path w="1654809">
                  <a:moveTo>
                    <a:pt x="165481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F6A6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698"/>
              <a:ext cx="12188952" cy="68453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9432" y="0"/>
              <a:ext cx="7589519" cy="285075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32318" y="2144019"/>
            <a:ext cx="8514715" cy="14914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l">
              <a:lnSpc>
                <a:spcPts val="5650"/>
              </a:lnSpc>
              <a:spcBef>
                <a:spcPts val="130"/>
              </a:spcBef>
            </a:pPr>
            <a:r>
              <a:rPr lang="en-IN" sz="4800" dirty="0">
                <a:solidFill>
                  <a:schemeClr val="bg1"/>
                </a:solidFill>
                <a:latin typeface="Bahnschrift Light" panose="020B0502040204020203" pitchFamily="34" charset="0"/>
                <a:cs typeface="Arial"/>
              </a:rPr>
              <a:t>   </a:t>
            </a:r>
          </a:p>
          <a:p>
            <a:pPr algn="ctr">
              <a:lnSpc>
                <a:spcPts val="5650"/>
              </a:lnSpc>
              <a:spcBef>
                <a:spcPts val="130"/>
              </a:spcBef>
            </a:pPr>
            <a:r>
              <a:rPr lang="en-IN" sz="4800" dirty="0">
                <a:solidFill>
                  <a:schemeClr val="bg1"/>
                </a:solidFill>
                <a:latin typeface="Bahnschrift Light" panose="020B0502040204020203" pitchFamily="34" charset="0"/>
                <a:cs typeface="Arial"/>
              </a:rPr>
              <a:t>   </a:t>
            </a:r>
            <a:r>
              <a:rPr lang="en-IN" sz="6000" dirty="0">
                <a:solidFill>
                  <a:schemeClr val="bg1"/>
                </a:solidFill>
                <a:latin typeface="Agency FB" panose="020B0503020202020204" pitchFamily="34" charset="0"/>
                <a:cs typeface="Arial"/>
              </a:rPr>
              <a:t>Bank Loan Analysis</a:t>
            </a:r>
            <a:endParaRPr sz="6000" dirty="0">
              <a:solidFill>
                <a:schemeClr val="bg1"/>
              </a:solidFill>
              <a:latin typeface="Agency FB" panose="020B0503020202020204" pitchFamily="34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8600" y="4194868"/>
            <a:ext cx="448754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P-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lang="en-US" sz="2350" dirty="0" smtClean="0">
                <a:solidFill>
                  <a:srgbClr val="FFFFFF"/>
                </a:solidFill>
                <a:latin typeface="Segoe UI Light"/>
                <a:cs typeface="Segoe UI Light"/>
              </a:rPr>
              <a:t>P240</a:t>
            </a:r>
            <a:r>
              <a:rPr sz="2350" spc="60" dirty="0" smtClean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|</a:t>
            </a:r>
            <a:r>
              <a:rPr sz="2350" spc="1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Group</a:t>
            </a:r>
            <a:r>
              <a:rPr sz="2350" spc="9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lang="en-IN" sz="2350" spc="95" dirty="0">
                <a:solidFill>
                  <a:srgbClr val="FFFFFF"/>
                </a:solidFill>
                <a:latin typeface="Segoe UI Light"/>
                <a:cs typeface="Segoe UI Light"/>
              </a:rPr>
              <a:t>1</a:t>
            </a:r>
            <a:r>
              <a:rPr sz="2350" spc="135" dirty="0" smtClean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|</a:t>
            </a:r>
            <a:r>
              <a:rPr lang="en-IN" sz="23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11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endParaRPr sz="2350" dirty="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8743" y="295656"/>
            <a:ext cx="9450481" cy="1171602"/>
          </a:xfrm>
          <a:prstGeom prst="rect">
            <a:avLst/>
          </a:prstGeom>
        </p:spPr>
        <p:txBody>
          <a:bodyPr vert="horz" wrap="square" lIns="0" tIns="6802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5" dirty="0"/>
              <a:t>KPI-</a:t>
            </a:r>
            <a:r>
              <a:rPr dirty="0"/>
              <a:t>4</a:t>
            </a:r>
            <a:r>
              <a:rPr spc="-110" dirty="0"/>
              <a:t> </a:t>
            </a:r>
            <a:r>
              <a:rPr spc="-240" dirty="0"/>
              <a:t>:</a:t>
            </a:r>
            <a:r>
              <a:rPr spc="-45" dirty="0"/>
              <a:t> </a:t>
            </a:r>
            <a:r>
              <a:rPr spc="-525" dirty="0"/>
              <a:t>S</a:t>
            </a:r>
            <a:r>
              <a:rPr lang="en-IN" spc="-525" dirty="0"/>
              <a:t> </a:t>
            </a:r>
            <a:r>
              <a:rPr spc="-525" dirty="0"/>
              <a:t>T</a:t>
            </a:r>
            <a:r>
              <a:rPr lang="en-IN" spc="-525" dirty="0"/>
              <a:t> </a:t>
            </a:r>
            <a:r>
              <a:rPr spc="-525" dirty="0"/>
              <a:t>A</a:t>
            </a:r>
            <a:r>
              <a:rPr lang="en-IN" spc="-525" dirty="0"/>
              <a:t> </a:t>
            </a:r>
            <a:r>
              <a:rPr spc="-525" dirty="0"/>
              <a:t>T</a:t>
            </a:r>
            <a:r>
              <a:rPr lang="en-IN" spc="-525" dirty="0"/>
              <a:t> </a:t>
            </a:r>
            <a:r>
              <a:rPr spc="-525" dirty="0"/>
              <a:t>E</a:t>
            </a:r>
            <a:r>
              <a:rPr spc="120" dirty="0"/>
              <a:t> </a:t>
            </a:r>
            <a:r>
              <a:rPr spc="-440" dirty="0"/>
              <a:t>W</a:t>
            </a:r>
            <a:r>
              <a:rPr lang="en-IN" spc="-440" dirty="0"/>
              <a:t> </a:t>
            </a:r>
            <a:r>
              <a:rPr spc="-440" dirty="0"/>
              <a:t>I</a:t>
            </a:r>
            <a:r>
              <a:rPr lang="en-IN" spc="-440" dirty="0"/>
              <a:t> </a:t>
            </a:r>
            <a:r>
              <a:rPr spc="-440" dirty="0"/>
              <a:t>SE</a:t>
            </a:r>
            <a:r>
              <a:rPr spc="55" dirty="0"/>
              <a:t> </a:t>
            </a:r>
            <a:r>
              <a:rPr spc="-100" dirty="0"/>
              <a:t>AND</a:t>
            </a:r>
            <a:r>
              <a:rPr spc="100" dirty="0"/>
              <a:t> </a:t>
            </a:r>
            <a:r>
              <a:rPr spc="-190" dirty="0"/>
              <a:t>MONTH</a:t>
            </a:r>
            <a:r>
              <a:rPr spc="20" dirty="0"/>
              <a:t> </a:t>
            </a:r>
            <a:r>
              <a:rPr spc="-440" dirty="0"/>
              <a:t>W</a:t>
            </a:r>
            <a:r>
              <a:rPr lang="en-IN" spc="-440" dirty="0"/>
              <a:t> </a:t>
            </a:r>
            <a:r>
              <a:rPr spc="-440" dirty="0"/>
              <a:t>I</a:t>
            </a:r>
            <a:r>
              <a:rPr lang="en-IN" spc="-440" dirty="0"/>
              <a:t> </a:t>
            </a:r>
            <a:r>
              <a:rPr spc="-440" dirty="0"/>
              <a:t>SE</a:t>
            </a:r>
            <a:r>
              <a:rPr spc="55" dirty="0"/>
              <a:t> </a:t>
            </a:r>
            <a:r>
              <a:rPr spc="-285" dirty="0"/>
              <a:t>LOAN</a:t>
            </a:r>
            <a:r>
              <a:rPr spc="-35" dirty="0"/>
              <a:t> </a:t>
            </a:r>
            <a:r>
              <a:rPr spc="-495" dirty="0"/>
              <a:t>ST</a:t>
            </a:r>
            <a:r>
              <a:rPr lang="en-IN" spc="-495" dirty="0"/>
              <a:t> </a:t>
            </a:r>
            <a:r>
              <a:rPr spc="-495" dirty="0"/>
              <a:t>AT</a:t>
            </a:r>
            <a:r>
              <a:rPr lang="en-IN" spc="-495" dirty="0"/>
              <a:t> </a:t>
            </a:r>
            <a:r>
              <a:rPr spc="-495" dirty="0"/>
              <a:t>U</a:t>
            </a:r>
            <a:r>
              <a:rPr lang="en-IN" spc="-495" dirty="0"/>
              <a:t> </a:t>
            </a:r>
            <a:r>
              <a:rPr spc="-495" dirty="0"/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29944" y="2381186"/>
            <a:ext cx="3867785" cy="27819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13970" indent="-229235" algn="just">
              <a:lnSpc>
                <a:spcPts val="1950"/>
              </a:lnSpc>
              <a:spcBef>
                <a:spcPts val="340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4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800" spc="4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set</a:t>
            </a:r>
            <a:r>
              <a:rPr sz="1800" spc="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1800" spc="4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800" spc="4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different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states</a:t>
            </a:r>
            <a:r>
              <a:rPr sz="1800" spc="40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3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3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months</a:t>
            </a:r>
            <a:r>
              <a:rPr sz="1800" spc="40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along</a:t>
            </a:r>
            <a:r>
              <a:rPr sz="1800" spc="3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types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loan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status.</a:t>
            </a:r>
            <a:endParaRPr sz="1800">
              <a:latin typeface="Arial MT"/>
              <a:cs typeface="Arial MT"/>
            </a:endParaRPr>
          </a:p>
          <a:p>
            <a:pPr marL="241300" marR="5080" indent="-229235" algn="just">
              <a:lnSpc>
                <a:spcPct val="90100"/>
              </a:lnSpc>
              <a:spcBef>
                <a:spcPts val="97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state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wise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loan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status</a:t>
            </a:r>
            <a:r>
              <a:rPr sz="1800" spc="4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we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800" spc="4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observe</a:t>
            </a:r>
            <a:r>
              <a:rPr sz="1800" spc="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800" spc="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CA,NY,TX,FL</a:t>
            </a:r>
            <a:r>
              <a:rPr sz="1800" spc="40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NJ</a:t>
            </a:r>
            <a:r>
              <a:rPr sz="1800" spc="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2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2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top</a:t>
            </a:r>
            <a:r>
              <a:rPr sz="1800" spc="2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states</a:t>
            </a:r>
            <a:r>
              <a:rPr sz="1800" spc="3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2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fully</a:t>
            </a:r>
            <a:r>
              <a:rPr sz="180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paid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amount.</a:t>
            </a:r>
            <a:endParaRPr sz="1800">
              <a:latin typeface="Arial MT"/>
              <a:cs typeface="Arial MT"/>
            </a:endParaRPr>
          </a:p>
          <a:p>
            <a:pPr marL="240029" marR="5080" indent="-227965" algn="just">
              <a:lnSpc>
                <a:spcPct val="90200"/>
              </a:lnSpc>
              <a:spcBef>
                <a:spcPts val="100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3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3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month</a:t>
            </a:r>
            <a:r>
              <a:rPr sz="1800" spc="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wise</a:t>
            </a:r>
            <a:r>
              <a:rPr sz="1800" spc="3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loan</a:t>
            </a:r>
            <a:r>
              <a:rPr sz="1800" spc="3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status</a:t>
            </a:r>
            <a:r>
              <a:rPr sz="1800" spc="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we 	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8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observe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8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Dec,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Nov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oct 	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fully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paid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amount.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49823" y="1975611"/>
            <a:ext cx="4864735" cy="2149475"/>
            <a:chOff x="5449823" y="1975611"/>
            <a:chExt cx="4864735" cy="214947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9823" y="1975611"/>
              <a:ext cx="4864608" cy="21493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06629" y="3519639"/>
              <a:ext cx="3453765" cy="261620"/>
            </a:xfrm>
            <a:custGeom>
              <a:avLst/>
              <a:gdLst/>
              <a:ahLst/>
              <a:cxnLst/>
              <a:rect l="l" t="t" r="r" b="b"/>
              <a:pathLst>
                <a:path w="3453765" h="261620">
                  <a:moveTo>
                    <a:pt x="60363" y="157022"/>
                  </a:moveTo>
                  <a:lnTo>
                    <a:pt x="0" y="157022"/>
                  </a:lnTo>
                  <a:lnTo>
                    <a:pt x="0" y="261112"/>
                  </a:lnTo>
                  <a:lnTo>
                    <a:pt x="60363" y="261112"/>
                  </a:lnTo>
                  <a:lnTo>
                    <a:pt x="60363" y="157022"/>
                  </a:lnTo>
                  <a:close/>
                </a:path>
                <a:path w="3453765" h="261620">
                  <a:moveTo>
                    <a:pt x="370255" y="165087"/>
                  </a:moveTo>
                  <a:lnTo>
                    <a:pt x="309892" y="165087"/>
                  </a:lnTo>
                  <a:lnTo>
                    <a:pt x="309892" y="261112"/>
                  </a:lnTo>
                  <a:lnTo>
                    <a:pt x="370255" y="261112"/>
                  </a:lnTo>
                  <a:lnTo>
                    <a:pt x="370255" y="165087"/>
                  </a:lnTo>
                  <a:close/>
                </a:path>
                <a:path w="3453765" h="261620">
                  <a:moveTo>
                    <a:pt x="676186" y="136893"/>
                  </a:moveTo>
                  <a:lnTo>
                    <a:pt x="619836" y="136893"/>
                  </a:lnTo>
                  <a:lnTo>
                    <a:pt x="619836" y="261112"/>
                  </a:lnTo>
                  <a:lnTo>
                    <a:pt x="676186" y="261112"/>
                  </a:lnTo>
                  <a:lnTo>
                    <a:pt x="676186" y="136893"/>
                  </a:lnTo>
                  <a:close/>
                </a:path>
                <a:path w="3453765" h="261620">
                  <a:moveTo>
                    <a:pt x="986129" y="132867"/>
                  </a:moveTo>
                  <a:lnTo>
                    <a:pt x="925703" y="132867"/>
                  </a:lnTo>
                  <a:lnTo>
                    <a:pt x="925703" y="261112"/>
                  </a:lnTo>
                  <a:lnTo>
                    <a:pt x="986129" y="261112"/>
                  </a:lnTo>
                  <a:lnTo>
                    <a:pt x="986129" y="132867"/>
                  </a:lnTo>
                  <a:close/>
                </a:path>
                <a:path w="3453765" h="261620">
                  <a:moveTo>
                    <a:pt x="1296022" y="104686"/>
                  </a:moveTo>
                  <a:lnTo>
                    <a:pt x="1235659" y="104686"/>
                  </a:lnTo>
                  <a:lnTo>
                    <a:pt x="1235659" y="261112"/>
                  </a:lnTo>
                  <a:lnTo>
                    <a:pt x="1296022" y="261112"/>
                  </a:lnTo>
                  <a:lnTo>
                    <a:pt x="1296022" y="104686"/>
                  </a:lnTo>
                  <a:close/>
                </a:path>
                <a:path w="3453765" h="261620">
                  <a:moveTo>
                    <a:pt x="1601952" y="100660"/>
                  </a:moveTo>
                  <a:lnTo>
                    <a:pt x="1541576" y="100660"/>
                  </a:lnTo>
                  <a:lnTo>
                    <a:pt x="1541576" y="261112"/>
                  </a:lnTo>
                  <a:lnTo>
                    <a:pt x="1601952" y="261112"/>
                  </a:lnTo>
                  <a:lnTo>
                    <a:pt x="1601952" y="100660"/>
                  </a:lnTo>
                  <a:close/>
                </a:path>
                <a:path w="3453765" h="261620">
                  <a:moveTo>
                    <a:pt x="1911845" y="100660"/>
                  </a:moveTo>
                  <a:lnTo>
                    <a:pt x="1851469" y="100660"/>
                  </a:lnTo>
                  <a:lnTo>
                    <a:pt x="1851469" y="261112"/>
                  </a:lnTo>
                  <a:lnTo>
                    <a:pt x="1911845" y="261112"/>
                  </a:lnTo>
                  <a:lnTo>
                    <a:pt x="1911845" y="100660"/>
                  </a:lnTo>
                  <a:close/>
                </a:path>
                <a:path w="3453765" h="261620">
                  <a:moveTo>
                    <a:pt x="2217763" y="104686"/>
                  </a:moveTo>
                  <a:lnTo>
                    <a:pt x="2161425" y="104686"/>
                  </a:lnTo>
                  <a:lnTo>
                    <a:pt x="2161425" y="261112"/>
                  </a:lnTo>
                  <a:lnTo>
                    <a:pt x="2217763" y="261112"/>
                  </a:lnTo>
                  <a:lnTo>
                    <a:pt x="2217763" y="104686"/>
                  </a:lnTo>
                  <a:close/>
                </a:path>
                <a:path w="3453765" h="261620">
                  <a:moveTo>
                    <a:pt x="2527706" y="64427"/>
                  </a:moveTo>
                  <a:lnTo>
                    <a:pt x="2467292" y="64427"/>
                  </a:lnTo>
                  <a:lnTo>
                    <a:pt x="2467292" y="261112"/>
                  </a:lnTo>
                  <a:lnTo>
                    <a:pt x="2527706" y="261112"/>
                  </a:lnTo>
                  <a:lnTo>
                    <a:pt x="2527706" y="64427"/>
                  </a:lnTo>
                  <a:close/>
                </a:path>
                <a:path w="3453765" h="261620">
                  <a:moveTo>
                    <a:pt x="2837611" y="48323"/>
                  </a:moveTo>
                  <a:lnTo>
                    <a:pt x="2777236" y="48323"/>
                  </a:lnTo>
                  <a:lnTo>
                    <a:pt x="2777236" y="261112"/>
                  </a:lnTo>
                  <a:lnTo>
                    <a:pt x="2837611" y="261112"/>
                  </a:lnTo>
                  <a:lnTo>
                    <a:pt x="2837611" y="48323"/>
                  </a:lnTo>
                  <a:close/>
                </a:path>
                <a:path w="3453765" h="261620">
                  <a:moveTo>
                    <a:pt x="3143529" y="32219"/>
                  </a:moveTo>
                  <a:lnTo>
                    <a:pt x="3087179" y="32219"/>
                  </a:lnTo>
                  <a:lnTo>
                    <a:pt x="3087179" y="261112"/>
                  </a:lnTo>
                  <a:lnTo>
                    <a:pt x="3143529" y="261112"/>
                  </a:lnTo>
                  <a:lnTo>
                    <a:pt x="3143529" y="32219"/>
                  </a:lnTo>
                  <a:close/>
                </a:path>
                <a:path w="3453765" h="261620">
                  <a:moveTo>
                    <a:pt x="3453422" y="0"/>
                  </a:moveTo>
                  <a:lnTo>
                    <a:pt x="3393059" y="0"/>
                  </a:lnTo>
                  <a:lnTo>
                    <a:pt x="3393059" y="261112"/>
                  </a:lnTo>
                  <a:lnTo>
                    <a:pt x="3453422" y="261112"/>
                  </a:lnTo>
                  <a:lnTo>
                    <a:pt x="345342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82816" y="3664584"/>
              <a:ext cx="2837815" cy="116205"/>
            </a:xfrm>
            <a:custGeom>
              <a:avLst/>
              <a:gdLst/>
              <a:ahLst/>
              <a:cxnLst/>
              <a:rect l="l" t="t" r="r" b="b"/>
              <a:pathLst>
                <a:path w="2837815" h="116204">
                  <a:moveTo>
                    <a:pt x="60363" y="112141"/>
                  </a:moveTo>
                  <a:lnTo>
                    <a:pt x="0" y="112141"/>
                  </a:lnTo>
                  <a:lnTo>
                    <a:pt x="0" y="116166"/>
                  </a:lnTo>
                  <a:lnTo>
                    <a:pt x="60363" y="116166"/>
                  </a:lnTo>
                  <a:lnTo>
                    <a:pt x="60363" y="112141"/>
                  </a:lnTo>
                  <a:close/>
                </a:path>
                <a:path w="2837815" h="116204">
                  <a:moveTo>
                    <a:pt x="370319" y="112141"/>
                  </a:moveTo>
                  <a:lnTo>
                    <a:pt x="309943" y="112141"/>
                  </a:lnTo>
                  <a:lnTo>
                    <a:pt x="309943" y="116166"/>
                  </a:lnTo>
                  <a:lnTo>
                    <a:pt x="370319" y="116166"/>
                  </a:lnTo>
                  <a:lnTo>
                    <a:pt x="370319" y="112141"/>
                  </a:lnTo>
                  <a:close/>
                </a:path>
                <a:path w="2837815" h="116204">
                  <a:moveTo>
                    <a:pt x="676236" y="88582"/>
                  </a:moveTo>
                  <a:lnTo>
                    <a:pt x="619836" y="88582"/>
                  </a:lnTo>
                  <a:lnTo>
                    <a:pt x="619836" y="116166"/>
                  </a:lnTo>
                  <a:lnTo>
                    <a:pt x="676236" y="116166"/>
                  </a:lnTo>
                  <a:lnTo>
                    <a:pt x="676236" y="88582"/>
                  </a:lnTo>
                  <a:close/>
                </a:path>
                <a:path w="2837815" h="116204">
                  <a:moveTo>
                    <a:pt x="986129" y="72478"/>
                  </a:moveTo>
                  <a:lnTo>
                    <a:pt x="925766" y="72478"/>
                  </a:lnTo>
                  <a:lnTo>
                    <a:pt x="925766" y="116166"/>
                  </a:lnTo>
                  <a:lnTo>
                    <a:pt x="986129" y="116166"/>
                  </a:lnTo>
                  <a:lnTo>
                    <a:pt x="986129" y="72478"/>
                  </a:lnTo>
                  <a:close/>
                </a:path>
                <a:path w="2837815" h="116204">
                  <a:moveTo>
                    <a:pt x="1296022" y="56375"/>
                  </a:moveTo>
                  <a:lnTo>
                    <a:pt x="1235659" y="56375"/>
                  </a:lnTo>
                  <a:lnTo>
                    <a:pt x="1235659" y="116166"/>
                  </a:lnTo>
                  <a:lnTo>
                    <a:pt x="1296022" y="116166"/>
                  </a:lnTo>
                  <a:lnTo>
                    <a:pt x="1296022" y="56375"/>
                  </a:lnTo>
                  <a:close/>
                </a:path>
                <a:path w="2837815" h="116204">
                  <a:moveTo>
                    <a:pt x="1601952" y="60401"/>
                  </a:moveTo>
                  <a:lnTo>
                    <a:pt x="1541576" y="60401"/>
                  </a:lnTo>
                  <a:lnTo>
                    <a:pt x="1541576" y="116166"/>
                  </a:lnTo>
                  <a:lnTo>
                    <a:pt x="1601952" y="116166"/>
                  </a:lnTo>
                  <a:lnTo>
                    <a:pt x="1601952" y="60401"/>
                  </a:lnTo>
                  <a:close/>
                </a:path>
                <a:path w="2837815" h="116204">
                  <a:moveTo>
                    <a:pt x="1911896" y="40271"/>
                  </a:moveTo>
                  <a:lnTo>
                    <a:pt x="1851520" y="40271"/>
                  </a:lnTo>
                  <a:lnTo>
                    <a:pt x="1851520" y="116166"/>
                  </a:lnTo>
                  <a:lnTo>
                    <a:pt x="1911896" y="116166"/>
                  </a:lnTo>
                  <a:lnTo>
                    <a:pt x="1911896" y="40271"/>
                  </a:lnTo>
                  <a:close/>
                </a:path>
                <a:path w="2837815" h="116204">
                  <a:moveTo>
                    <a:pt x="2221839" y="24168"/>
                  </a:moveTo>
                  <a:lnTo>
                    <a:pt x="2161425" y="24168"/>
                  </a:lnTo>
                  <a:lnTo>
                    <a:pt x="2161425" y="116166"/>
                  </a:lnTo>
                  <a:lnTo>
                    <a:pt x="2221839" y="116166"/>
                  </a:lnTo>
                  <a:lnTo>
                    <a:pt x="2221839" y="24168"/>
                  </a:lnTo>
                  <a:close/>
                </a:path>
                <a:path w="2837815" h="116204">
                  <a:moveTo>
                    <a:pt x="2527706" y="32219"/>
                  </a:moveTo>
                  <a:lnTo>
                    <a:pt x="2467343" y="32219"/>
                  </a:lnTo>
                  <a:lnTo>
                    <a:pt x="2467343" y="116166"/>
                  </a:lnTo>
                  <a:lnTo>
                    <a:pt x="2527706" y="116166"/>
                  </a:lnTo>
                  <a:lnTo>
                    <a:pt x="2527706" y="32219"/>
                  </a:lnTo>
                  <a:close/>
                </a:path>
                <a:path w="2837815" h="116204">
                  <a:moveTo>
                    <a:pt x="2837611" y="0"/>
                  </a:moveTo>
                  <a:lnTo>
                    <a:pt x="2777236" y="0"/>
                  </a:lnTo>
                  <a:lnTo>
                    <a:pt x="2777236" y="116166"/>
                  </a:lnTo>
                  <a:lnTo>
                    <a:pt x="2837611" y="116166"/>
                  </a:lnTo>
                  <a:lnTo>
                    <a:pt x="283761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27368" y="2549143"/>
              <a:ext cx="3453765" cy="1231900"/>
            </a:xfrm>
            <a:custGeom>
              <a:avLst/>
              <a:gdLst/>
              <a:ahLst/>
              <a:cxnLst/>
              <a:rect l="l" t="t" r="r" b="b"/>
              <a:pathLst>
                <a:path w="3453765" h="1231900">
                  <a:moveTo>
                    <a:pt x="60363" y="591947"/>
                  </a:moveTo>
                  <a:lnTo>
                    <a:pt x="0" y="591947"/>
                  </a:lnTo>
                  <a:lnTo>
                    <a:pt x="0" y="1231607"/>
                  </a:lnTo>
                  <a:lnTo>
                    <a:pt x="60363" y="1231607"/>
                  </a:lnTo>
                  <a:lnTo>
                    <a:pt x="60363" y="591947"/>
                  </a:lnTo>
                  <a:close/>
                </a:path>
                <a:path w="3453765" h="1231900">
                  <a:moveTo>
                    <a:pt x="366229" y="583895"/>
                  </a:moveTo>
                  <a:lnTo>
                    <a:pt x="305866" y="583895"/>
                  </a:lnTo>
                  <a:lnTo>
                    <a:pt x="305866" y="1231607"/>
                  </a:lnTo>
                  <a:lnTo>
                    <a:pt x="366229" y="1231607"/>
                  </a:lnTo>
                  <a:lnTo>
                    <a:pt x="366229" y="583895"/>
                  </a:lnTo>
                  <a:close/>
                </a:path>
                <a:path w="3453765" h="1231900">
                  <a:moveTo>
                    <a:pt x="676186" y="491236"/>
                  </a:moveTo>
                  <a:lnTo>
                    <a:pt x="615810" y="491236"/>
                  </a:lnTo>
                  <a:lnTo>
                    <a:pt x="615810" y="1231607"/>
                  </a:lnTo>
                  <a:lnTo>
                    <a:pt x="676186" y="1231607"/>
                  </a:lnTo>
                  <a:lnTo>
                    <a:pt x="676186" y="491236"/>
                  </a:lnTo>
                  <a:close/>
                </a:path>
                <a:path w="3453765" h="1231900">
                  <a:moveTo>
                    <a:pt x="982103" y="471106"/>
                  </a:moveTo>
                  <a:lnTo>
                    <a:pt x="925766" y="471106"/>
                  </a:lnTo>
                  <a:lnTo>
                    <a:pt x="925766" y="1231607"/>
                  </a:lnTo>
                  <a:lnTo>
                    <a:pt x="982103" y="1231607"/>
                  </a:lnTo>
                  <a:lnTo>
                    <a:pt x="982103" y="471106"/>
                  </a:lnTo>
                  <a:close/>
                </a:path>
                <a:path w="3453765" h="1231900">
                  <a:moveTo>
                    <a:pt x="1292047" y="467080"/>
                  </a:moveTo>
                  <a:lnTo>
                    <a:pt x="1231684" y="467080"/>
                  </a:lnTo>
                  <a:lnTo>
                    <a:pt x="1231684" y="1231607"/>
                  </a:lnTo>
                  <a:lnTo>
                    <a:pt x="1292047" y="1231607"/>
                  </a:lnTo>
                  <a:lnTo>
                    <a:pt x="1292047" y="467080"/>
                  </a:lnTo>
                  <a:close/>
                </a:path>
                <a:path w="3453765" h="1231900">
                  <a:moveTo>
                    <a:pt x="1601952" y="414731"/>
                  </a:moveTo>
                  <a:lnTo>
                    <a:pt x="1541576" y="414731"/>
                  </a:lnTo>
                  <a:lnTo>
                    <a:pt x="1541576" y="1231607"/>
                  </a:lnTo>
                  <a:lnTo>
                    <a:pt x="1601952" y="1231607"/>
                  </a:lnTo>
                  <a:lnTo>
                    <a:pt x="1601952" y="414731"/>
                  </a:lnTo>
                  <a:close/>
                </a:path>
                <a:path w="3453765" h="1231900">
                  <a:moveTo>
                    <a:pt x="1907819" y="378498"/>
                  </a:moveTo>
                  <a:lnTo>
                    <a:pt x="1851469" y="378498"/>
                  </a:lnTo>
                  <a:lnTo>
                    <a:pt x="1851469" y="1231607"/>
                  </a:lnTo>
                  <a:lnTo>
                    <a:pt x="1907819" y="1231607"/>
                  </a:lnTo>
                  <a:lnTo>
                    <a:pt x="1907819" y="378498"/>
                  </a:lnTo>
                  <a:close/>
                </a:path>
                <a:path w="3453765" h="1231900">
                  <a:moveTo>
                    <a:pt x="2217763" y="306019"/>
                  </a:moveTo>
                  <a:lnTo>
                    <a:pt x="2157399" y="306019"/>
                  </a:lnTo>
                  <a:lnTo>
                    <a:pt x="2157399" y="1231607"/>
                  </a:lnTo>
                  <a:lnTo>
                    <a:pt x="2217763" y="1231607"/>
                  </a:lnTo>
                  <a:lnTo>
                    <a:pt x="2217763" y="306019"/>
                  </a:lnTo>
                  <a:close/>
                </a:path>
                <a:path w="3453765" h="1231900">
                  <a:moveTo>
                    <a:pt x="2527706" y="277825"/>
                  </a:moveTo>
                  <a:lnTo>
                    <a:pt x="2467343" y="277825"/>
                  </a:lnTo>
                  <a:lnTo>
                    <a:pt x="2467343" y="1231607"/>
                  </a:lnTo>
                  <a:lnTo>
                    <a:pt x="2527706" y="1231607"/>
                  </a:lnTo>
                  <a:lnTo>
                    <a:pt x="2527706" y="277825"/>
                  </a:lnTo>
                  <a:close/>
                </a:path>
                <a:path w="3453765" h="1231900">
                  <a:moveTo>
                    <a:pt x="2833636" y="181190"/>
                  </a:moveTo>
                  <a:lnTo>
                    <a:pt x="2777286" y="181190"/>
                  </a:lnTo>
                  <a:lnTo>
                    <a:pt x="2777286" y="1231607"/>
                  </a:lnTo>
                  <a:lnTo>
                    <a:pt x="2833636" y="1231607"/>
                  </a:lnTo>
                  <a:lnTo>
                    <a:pt x="2833636" y="181190"/>
                  </a:lnTo>
                  <a:close/>
                </a:path>
                <a:path w="3453765" h="1231900">
                  <a:moveTo>
                    <a:pt x="3143529" y="112737"/>
                  </a:moveTo>
                  <a:lnTo>
                    <a:pt x="3083153" y="112737"/>
                  </a:lnTo>
                  <a:lnTo>
                    <a:pt x="3083153" y="1231607"/>
                  </a:lnTo>
                  <a:lnTo>
                    <a:pt x="3143529" y="1231607"/>
                  </a:lnTo>
                  <a:lnTo>
                    <a:pt x="3143529" y="112737"/>
                  </a:lnTo>
                  <a:close/>
                </a:path>
                <a:path w="3453765" h="1231900">
                  <a:moveTo>
                    <a:pt x="3453422" y="0"/>
                  </a:moveTo>
                  <a:lnTo>
                    <a:pt x="3393059" y="0"/>
                  </a:lnTo>
                  <a:lnTo>
                    <a:pt x="3393059" y="1231607"/>
                  </a:lnTo>
                  <a:lnTo>
                    <a:pt x="3453422" y="1231607"/>
                  </a:lnTo>
                  <a:lnTo>
                    <a:pt x="3453422" y="0"/>
                  </a:lnTo>
                  <a:close/>
                </a:path>
              </a:pathLst>
            </a:custGeom>
            <a:solidFill>
              <a:srgbClr val="13D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41595" y="3780745"/>
              <a:ext cx="3702685" cy="0"/>
            </a:xfrm>
            <a:custGeom>
              <a:avLst/>
              <a:gdLst/>
              <a:ahLst/>
              <a:cxnLst/>
              <a:rect l="l" t="t" r="r" b="b"/>
              <a:pathLst>
                <a:path w="3702684">
                  <a:moveTo>
                    <a:pt x="0" y="0"/>
                  </a:moveTo>
                  <a:lnTo>
                    <a:pt x="3702630" y="0"/>
                  </a:lnTo>
                </a:path>
              </a:pathLst>
            </a:custGeom>
            <a:ln w="805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13824" y="2497862"/>
            <a:ext cx="347345" cy="13449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340"/>
              </a:spcBef>
            </a:pPr>
            <a:r>
              <a:rPr sz="750" dirty="0">
                <a:latin typeface="Calibri"/>
                <a:cs typeface="Calibri"/>
              </a:rPr>
              <a:t>$40.0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244"/>
              </a:spcBef>
            </a:pPr>
            <a:r>
              <a:rPr sz="750" dirty="0">
                <a:latin typeface="Calibri"/>
                <a:cs typeface="Calibri"/>
              </a:rPr>
              <a:t>$35.0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240"/>
              </a:spcBef>
            </a:pPr>
            <a:r>
              <a:rPr sz="750" dirty="0">
                <a:latin typeface="Calibri"/>
                <a:cs typeface="Calibri"/>
              </a:rPr>
              <a:t>$30.0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275"/>
              </a:spcBef>
            </a:pPr>
            <a:r>
              <a:rPr sz="750" dirty="0">
                <a:latin typeface="Calibri"/>
                <a:cs typeface="Calibri"/>
              </a:rPr>
              <a:t>$25.0</a:t>
            </a:r>
            <a:r>
              <a:rPr sz="750" spc="-40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245"/>
              </a:spcBef>
            </a:pPr>
            <a:r>
              <a:rPr sz="750" dirty="0">
                <a:latin typeface="Calibri"/>
                <a:cs typeface="Calibri"/>
              </a:rPr>
              <a:t>$20.0</a:t>
            </a:r>
            <a:r>
              <a:rPr sz="750" spc="-40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275"/>
              </a:spcBef>
            </a:pPr>
            <a:r>
              <a:rPr sz="750" dirty="0">
                <a:latin typeface="Calibri"/>
                <a:cs typeface="Calibri"/>
              </a:rPr>
              <a:t>$15.0</a:t>
            </a:r>
            <a:r>
              <a:rPr sz="750" spc="-40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245"/>
              </a:spcBef>
            </a:pPr>
            <a:r>
              <a:rPr sz="750" dirty="0">
                <a:latin typeface="Calibri"/>
                <a:cs typeface="Calibri"/>
              </a:rPr>
              <a:t>$10.0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275"/>
              </a:spcBef>
            </a:pPr>
            <a:r>
              <a:rPr sz="750" dirty="0">
                <a:latin typeface="Calibri"/>
                <a:cs typeface="Calibri"/>
              </a:rPr>
              <a:t>$5.0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45"/>
              </a:spcBef>
            </a:pPr>
            <a:r>
              <a:rPr sz="750" dirty="0">
                <a:latin typeface="Calibri"/>
                <a:cs typeface="Calibri"/>
              </a:rPr>
              <a:t>$.0</a:t>
            </a:r>
            <a:r>
              <a:rPr sz="750" spc="-30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18777" y="3830070"/>
            <a:ext cx="170243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13055" algn="l"/>
                <a:tab pos="612140" algn="l"/>
                <a:tab pos="932180" algn="l"/>
                <a:tab pos="1224915" algn="l"/>
                <a:tab pos="1553845" algn="l"/>
              </a:tabLst>
            </a:pPr>
            <a:r>
              <a:rPr sz="750" spc="-25" dirty="0">
                <a:latin typeface="Calibri"/>
                <a:cs typeface="Calibri"/>
              </a:rPr>
              <a:t>Jan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Feb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Mar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Apr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May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Jun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83401" y="3830070"/>
            <a:ext cx="13208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25" dirty="0">
                <a:latin typeface="Calibri"/>
                <a:cs typeface="Calibri"/>
              </a:rPr>
              <a:t>Jul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67913" y="3830070"/>
            <a:ext cx="141224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5755" algn="l"/>
                <a:tab pos="637540" algn="l"/>
                <a:tab pos="935990" algn="l"/>
                <a:tab pos="1249045" algn="l"/>
              </a:tabLst>
            </a:pPr>
            <a:r>
              <a:rPr sz="750" spc="-25" dirty="0">
                <a:latin typeface="Calibri"/>
                <a:cs typeface="Calibri"/>
              </a:rPr>
              <a:t>Aug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Sep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Oct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Nov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Dec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43050" y="235135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319" y="0"/>
                </a:moveTo>
                <a:lnTo>
                  <a:pt x="0" y="0"/>
                </a:lnTo>
                <a:lnTo>
                  <a:pt x="0" y="52344"/>
                </a:lnTo>
                <a:lnTo>
                  <a:pt x="52319" y="52344"/>
                </a:lnTo>
                <a:lnTo>
                  <a:pt x="5231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06817" y="2292750"/>
            <a:ext cx="495934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Calibri"/>
                <a:cs typeface="Calibri"/>
              </a:rPr>
              <a:t>Charged</a:t>
            </a:r>
            <a:r>
              <a:rPr sz="750" spc="10" dirty="0">
                <a:latin typeface="Calibri"/>
                <a:cs typeface="Calibri"/>
              </a:rPr>
              <a:t> </a:t>
            </a:r>
            <a:r>
              <a:rPr sz="750" spc="-25" dirty="0">
                <a:latin typeface="Calibri"/>
                <a:cs typeface="Calibri"/>
              </a:rPr>
              <a:t>Off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51379" y="235135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319" y="0"/>
                </a:moveTo>
                <a:lnTo>
                  <a:pt x="0" y="0"/>
                </a:lnTo>
                <a:lnTo>
                  <a:pt x="0" y="52344"/>
                </a:lnTo>
                <a:lnTo>
                  <a:pt x="52319" y="52344"/>
                </a:lnTo>
                <a:lnTo>
                  <a:pt x="5231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115844" y="2292750"/>
            <a:ext cx="32702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latin typeface="Calibri"/>
                <a:cs typeface="Calibri"/>
              </a:rPr>
              <a:t>Current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590675" y="235135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319" y="0"/>
                </a:moveTo>
                <a:lnTo>
                  <a:pt x="0" y="0"/>
                </a:lnTo>
                <a:lnTo>
                  <a:pt x="0" y="52344"/>
                </a:lnTo>
                <a:lnTo>
                  <a:pt x="52319" y="52344"/>
                </a:lnTo>
                <a:lnTo>
                  <a:pt x="52319" y="0"/>
                </a:lnTo>
                <a:close/>
              </a:path>
            </a:pathLst>
          </a:custGeom>
          <a:solidFill>
            <a:srgbClr val="13D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654174" y="2292750"/>
            <a:ext cx="40195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Calibri"/>
                <a:cs typeface="Calibri"/>
              </a:rPr>
              <a:t>Fully</a:t>
            </a:r>
            <a:r>
              <a:rPr sz="750" spc="20" dirty="0">
                <a:latin typeface="Calibri"/>
                <a:cs typeface="Calibri"/>
              </a:rPr>
              <a:t> </a:t>
            </a:r>
            <a:r>
              <a:rPr sz="750" spc="-20" dirty="0">
                <a:latin typeface="Calibri"/>
                <a:cs typeface="Calibri"/>
              </a:rPr>
              <a:t>Paid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1370" y="2131420"/>
            <a:ext cx="1339215" cy="3879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dirty="0">
                <a:latin typeface="Tahoma"/>
                <a:cs typeface="Tahoma"/>
              </a:rPr>
              <a:t>Month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wise</a:t>
            </a:r>
            <a:r>
              <a:rPr sz="1000" spc="5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loan</a:t>
            </a:r>
            <a:r>
              <a:rPr sz="1000" spc="5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status</a:t>
            </a:r>
            <a:endParaRPr sz="1000">
              <a:latin typeface="Tahoma"/>
              <a:cs typeface="Tahoma"/>
            </a:endParaRPr>
          </a:p>
          <a:p>
            <a:pPr marL="64769">
              <a:lnSpc>
                <a:spcPct val="100000"/>
              </a:lnSpc>
              <a:spcBef>
                <a:spcPts val="735"/>
              </a:spcBef>
            </a:pPr>
            <a:r>
              <a:rPr sz="750" dirty="0">
                <a:latin typeface="Calibri"/>
                <a:cs typeface="Calibri"/>
              </a:rPr>
              <a:t>$45.0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449823" y="4234688"/>
            <a:ext cx="6273165" cy="2149475"/>
            <a:chOff x="5449823" y="4234688"/>
            <a:chExt cx="6273165" cy="2149475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49823" y="4234688"/>
              <a:ext cx="6272783" cy="21494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965672" y="5787872"/>
              <a:ext cx="3843654" cy="190500"/>
            </a:xfrm>
            <a:custGeom>
              <a:avLst/>
              <a:gdLst/>
              <a:ahLst/>
              <a:cxnLst/>
              <a:rect l="l" t="t" r="r" b="b"/>
              <a:pathLst>
                <a:path w="3843654" h="190500">
                  <a:moveTo>
                    <a:pt x="46278" y="0"/>
                  </a:moveTo>
                  <a:lnTo>
                    <a:pt x="0" y="0"/>
                  </a:lnTo>
                  <a:lnTo>
                    <a:pt x="0" y="190436"/>
                  </a:lnTo>
                  <a:lnTo>
                    <a:pt x="46278" y="190436"/>
                  </a:lnTo>
                  <a:lnTo>
                    <a:pt x="46278" y="0"/>
                  </a:lnTo>
                  <a:close/>
                </a:path>
                <a:path w="3843654" h="190500">
                  <a:moveTo>
                    <a:pt x="157302" y="107873"/>
                  </a:moveTo>
                  <a:lnTo>
                    <a:pt x="114122" y="107873"/>
                  </a:lnTo>
                  <a:lnTo>
                    <a:pt x="114122" y="190436"/>
                  </a:lnTo>
                  <a:lnTo>
                    <a:pt x="157302" y="190436"/>
                  </a:lnTo>
                  <a:lnTo>
                    <a:pt x="157302" y="107873"/>
                  </a:lnTo>
                  <a:close/>
                </a:path>
                <a:path w="3843654" h="190500">
                  <a:moveTo>
                    <a:pt x="268325" y="135610"/>
                  </a:moveTo>
                  <a:lnTo>
                    <a:pt x="225145" y="135610"/>
                  </a:lnTo>
                  <a:lnTo>
                    <a:pt x="225145" y="190436"/>
                  </a:lnTo>
                  <a:lnTo>
                    <a:pt x="268325" y="190436"/>
                  </a:lnTo>
                  <a:lnTo>
                    <a:pt x="268325" y="135610"/>
                  </a:lnTo>
                  <a:close/>
                </a:path>
                <a:path w="3843654" h="190500">
                  <a:moveTo>
                    <a:pt x="382435" y="107873"/>
                  </a:moveTo>
                  <a:lnTo>
                    <a:pt x="336181" y="107873"/>
                  </a:lnTo>
                  <a:lnTo>
                    <a:pt x="336181" y="190436"/>
                  </a:lnTo>
                  <a:lnTo>
                    <a:pt x="382435" y="190436"/>
                  </a:lnTo>
                  <a:lnTo>
                    <a:pt x="382435" y="107873"/>
                  </a:lnTo>
                  <a:close/>
                </a:path>
                <a:path w="3843654" h="190500">
                  <a:moveTo>
                    <a:pt x="493509" y="141782"/>
                  </a:moveTo>
                  <a:lnTo>
                    <a:pt x="447205" y="141782"/>
                  </a:lnTo>
                  <a:lnTo>
                    <a:pt x="447205" y="190436"/>
                  </a:lnTo>
                  <a:lnTo>
                    <a:pt x="493509" y="190436"/>
                  </a:lnTo>
                  <a:lnTo>
                    <a:pt x="493509" y="141782"/>
                  </a:lnTo>
                  <a:close/>
                </a:path>
                <a:path w="3843654" h="190500">
                  <a:moveTo>
                    <a:pt x="604532" y="157187"/>
                  </a:moveTo>
                  <a:lnTo>
                    <a:pt x="561352" y="157187"/>
                  </a:lnTo>
                  <a:lnTo>
                    <a:pt x="561352" y="190436"/>
                  </a:lnTo>
                  <a:lnTo>
                    <a:pt x="604532" y="190436"/>
                  </a:lnTo>
                  <a:lnTo>
                    <a:pt x="604532" y="157187"/>
                  </a:lnTo>
                  <a:close/>
                </a:path>
                <a:path w="3843654" h="190500">
                  <a:moveTo>
                    <a:pt x="715556" y="160274"/>
                  </a:moveTo>
                  <a:lnTo>
                    <a:pt x="672376" y="160274"/>
                  </a:lnTo>
                  <a:lnTo>
                    <a:pt x="672376" y="190436"/>
                  </a:lnTo>
                  <a:lnTo>
                    <a:pt x="715556" y="190436"/>
                  </a:lnTo>
                  <a:lnTo>
                    <a:pt x="715556" y="160274"/>
                  </a:lnTo>
                  <a:close/>
                </a:path>
                <a:path w="3843654" h="190500">
                  <a:moveTo>
                    <a:pt x="826617" y="160274"/>
                  </a:moveTo>
                  <a:lnTo>
                    <a:pt x="783437" y="160274"/>
                  </a:lnTo>
                  <a:lnTo>
                    <a:pt x="783437" y="190436"/>
                  </a:lnTo>
                  <a:lnTo>
                    <a:pt x="826617" y="190436"/>
                  </a:lnTo>
                  <a:lnTo>
                    <a:pt x="826617" y="160274"/>
                  </a:lnTo>
                  <a:close/>
                </a:path>
                <a:path w="3843654" h="190500">
                  <a:moveTo>
                    <a:pt x="940727" y="157187"/>
                  </a:moveTo>
                  <a:lnTo>
                    <a:pt x="894461" y="157187"/>
                  </a:lnTo>
                  <a:lnTo>
                    <a:pt x="894461" y="190436"/>
                  </a:lnTo>
                  <a:lnTo>
                    <a:pt x="940727" y="190436"/>
                  </a:lnTo>
                  <a:lnTo>
                    <a:pt x="940727" y="157187"/>
                  </a:lnTo>
                  <a:close/>
                </a:path>
                <a:path w="3843654" h="190500">
                  <a:moveTo>
                    <a:pt x="1051750" y="166433"/>
                  </a:moveTo>
                  <a:lnTo>
                    <a:pt x="1005497" y="166433"/>
                  </a:lnTo>
                  <a:lnTo>
                    <a:pt x="1005497" y="190436"/>
                  </a:lnTo>
                  <a:lnTo>
                    <a:pt x="1051750" y="190436"/>
                  </a:lnTo>
                  <a:lnTo>
                    <a:pt x="1051750" y="166433"/>
                  </a:lnTo>
                  <a:close/>
                </a:path>
                <a:path w="3843654" h="190500">
                  <a:moveTo>
                    <a:pt x="1162812" y="163347"/>
                  </a:moveTo>
                  <a:lnTo>
                    <a:pt x="1119644" y="163347"/>
                  </a:lnTo>
                  <a:lnTo>
                    <a:pt x="1119644" y="190436"/>
                  </a:lnTo>
                  <a:lnTo>
                    <a:pt x="1162812" y="190436"/>
                  </a:lnTo>
                  <a:lnTo>
                    <a:pt x="1162812" y="163347"/>
                  </a:lnTo>
                  <a:close/>
                </a:path>
                <a:path w="3843654" h="190500">
                  <a:moveTo>
                    <a:pt x="1273848" y="163347"/>
                  </a:moveTo>
                  <a:lnTo>
                    <a:pt x="1230668" y="163347"/>
                  </a:lnTo>
                  <a:lnTo>
                    <a:pt x="1230668" y="190436"/>
                  </a:lnTo>
                  <a:lnTo>
                    <a:pt x="1273848" y="190436"/>
                  </a:lnTo>
                  <a:lnTo>
                    <a:pt x="1273848" y="163347"/>
                  </a:lnTo>
                  <a:close/>
                </a:path>
                <a:path w="3843654" h="190500">
                  <a:moveTo>
                    <a:pt x="1384871" y="169545"/>
                  </a:moveTo>
                  <a:lnTo>
                    <a:pt x="1341691" y="169545"/>
                  </a:lnTo>
                  <a:lnTo>
                    <a:pt x="1341691" y="190436"/>
                  </a:lnTo>
                  <a:lnTo>
                    <a:pt x="1384871" y="190436"/>
                  </a:lnTo>
                  <a:lnTo>
                    <a:pt x="1384871" y="169545"/>
                  </a:lnTo>
                  <a:close/>
                </a:path>
                <a:path w="3843654" h="190500">
                  <a:moveTo>
                    <a:pt x="1498981" y="169545"/>
                  </a:moveTo>
                  <a:lnTo>
                    <a:pt x="1452714" y="169545"/>
                  </a:lnTo>
                  <a:lnTo>
                    <a:pt x="1452714" y="190436"/>
                  </a:lnTo>
                  <a:lnTo>
                    <a:pt x="1498981" y="190436"/>
                  </a:lnTo>
                  <a:lnTo>
                    <a:pt x="1498981" y="169545"/>
                  </a:lnTo>
                  <a:close/>
                </a:path>
                <a:path w="3843654" h="190500">
                  <a:moveTo>
                    <a:pt x="1610004" y="172631"/>
                  </a:moveTo>
                  <a:lnTo>
                    <a:pt x="1563738" y="172631"/>
                  </a:lnTo>
                  <a:lnTo>
                    <a:pt x="1563738" y="190436"/>
                  </a:lnTo>
                  <a:lnTo>
                    <a:pt x="1610004" y="190436"/>
                  </a:lnTo>
                  <a:lnTo>
                    <a:pt x="1610004" y="172631"/>
                  </a:lnTo>
                  <a:close/>
                </a:path>
                <a:path w="3843654" h="190500">
                  <a:moveTo>
                    <a:pt x="1721065" y="172631"/>
                  </a:moveTo>
                  <a:lnTo>
                    <a:pt x="1677885" y="172631"/>
                  </a:lnTo>
                  <a:lnTo>
                    <a:pt x="1677885" y="190436"/>
                  </a:lnTo>
                  <a:lnTo>
                    <a:pt x="1721065" y="190436"/>
                  </a:lnTo>
                  <a:lnTo>
                    <a:pt x="1721065" y="172631"/>
                  </a:lnTo>
                  <a:close/>
                </a:path>
                <a:path w="3843654" h="190500">
                  <a:moveTo>
                    <a:pt x="1832089" y="175704"/>
                  </a:moveTo>
                  <a:lnTo>
                    <a:pt x="1788922" y="175704"/>
                  </a:lnTo>
                  <a:lnTo>
                    <a:pt x="1788922" y="190436"/>
                  </a:lnTo>
                  <a:lnTo>
                    <a:pt x="1832089" y="190436"/>
                  </a:lnTo>
                  <a:lnTo>
                    <a:pt x="1832089" y="175704"/>
                  </a:lnTo>
                  <a:close/>
                </a:path>
                <a:path w="3843654" h="190500">
                  <a:moveTo>
                    <a:pt x="1943112" y="172631"/>
                  </a:moveTo>
                  <a:lnTo>
                    <a:pt x="1899945" y="172631"/>
                  </a:lnTo>
                  <a:lnTo>
                    <a:pt x="1899945" y="190436"/>
                  </a:lnTo>
                  <a:lnTo>
                    <a:pt x="1943112" y="190436"/>
                  </a:lnTo>
                  <a:lnTo>
                    <a:pt x="1943112" y="172631"/>
                  </a:lnTo>
                  <a:close/>
                </a:path>
                <a:path w="3843654" h="190500">
                  <a:moveTo>
                    <a:pt x="2057273" y="172631"/>
                  </a:moveTo>
                  <a:lnTo>
                    <a:pt x="2011006" y="172631"/>
                  </a:lnTo>
                  <a:lnTo>
                    <a:pt x="2011006" y="190436"/>
                  </a:lnTo>
                  <a:lnTo>
                    <a:pt x="2057273" y="190436"/>
                  </a:lnTo>
                  <a:lnTo>
                    <a:pt x="2057273" y="172631"/>
                  </a:lnTo>
                  <a:close/>
                </a:path>
                <a:path w="3843654" h="190500">
                  <a:moveTo>
                    <a:pt x="2168296" y="178790"/>
                  </a:moveTo>
                  <a:lnTo>
                    <a:pt x="2122030" y="178790"/>
                  </a:lnTo>
                  <a:lnTo>
                    <a:pt x="2122030" y="190436"/>
                  </a:lnTo>
                  <a:lnTo>
                    <a:pt x="2168296" y="190436"/>
                  </a:lnTo>
                  <a:lnTo>
                    <a:pt x="2168296" y="178790"/>
                  </a:lnTo>
                  <a:close/>
                </a:path>
                <a:path w="3843654" h="190500">
                  <a:moveTo>
                    <a:pt x="2279358" y="172631"/>
                  </a:moveTo>
                  <a:lnTo>
                    <a:pt x="2236139" y="172631"/>
                  </a:lnTo>
                  <a:lnTo>
                    <a:pt x="2236139" y="190436"/>
                  </a:lnTo>
                  <a:lnTo>
                    <a:pt x="2279358" y="190436"/>
                  </a:lnTo>
                  <a:lnTo>
                    <a:pt x="2279358" y="172631"/>
                  </a:lnTo>
                  <a:close/>
                </a:path>
                <a:path w="3843654" h="190500">
                  <a:moveTo>
                    <a:pt x="2390381" y="178790"/>
                  </a:moveTo>
                  <a:lnTo>
                    <a:pt x="2347201" y="178790"/>
                  </a:lnTo>
                  <a:lnTo>
                    <a:pt x="2347201" y="190436"/>
                  </a:lnTo>
                  <a:lnTo>
                    <a:pt x="2390381" y="190436"/>
                  </a:lnTo>
                  <a:lnTo>
                    <a:pt x="2390381" y="178790"/>
                  </a:lnTo>
                  <a:close/>
                </a:path>
                <a:path w="3843654" h="190500">
                  <a:moveTo>
                    <a:pt x="2504490" y="178790"/>
                  </a:moveTo>
                  <a:lnTo>
                    <a:pt x="2458237" y="178790"/>
                  </a:lnTo>
                  <a:lnTo>
                    <a:pt x="2458237" y="190436"/>
                  </a:lnTo>
                  <a:lnTo>
                    <a:pt x="2504490" y="190436"/>
                  </a:lnTo>
                  <a:lnTo>
                    <a:pt x="2504490" y="178790"/>
                  </a:lnTo>
                  <a:close/>
                </a:path>
                <a:path w="3843654" h="190500">
                  <a:moveTo>
                    <a:pt x="2615514" y="181876"/>
                  </a:moveTo>
                  <a:lnTo>
                    <a:pt x="2569260" y="181876"/>
                  </a:lnTo>
                  <a:lnTo>
                    <a:pt x="2569260" y="190436"/>
                  </a:lnTo>
                  <a:lnTo>
                    <a:pt x="2615514" y="190436"/>
                  </a:lnTo>
                  <a:lnTo>
                    <a:pt x="2615514" y="181876"/>
                  </a:lnTo>
                  <a:close/>
                </a:path>
                <a:path w="3843654" h="190500">
                  <a:moveTo>
                    <a:pt x="2726537" y="178790"/>
                  </a:moveTo>
                  <a:lnTo>
                    <a:pt x="2680284" y="178790"/>
                  </a:lnTo>
                  <a:lnTo>
                    <a:pt x="2680284" y="190436"/>
                  </a:lnTo>
                  <a:lnTo>
                    <a:pt x="2726537" y="190436"/>
                  </a:lnTo>
                  <a:lnTo>
                    <a:pt x="2726537" y="178790"/>
                  </a:lnTo>
                  <a:close/>
                </a:path>
                <a:path w="3843654" h="190500">
                  <a:moveTo>
                    <a:pt x="2837611" y="181876"/>
                  </a:moveTo>
                  <a:lnTo>
                    <a:pt x="2794393" y="181876"/>
                  </a:lnTo>
                  <a:lnTo>
                    <a:pt x="2794393" y="190436"/>
                  </a:lnTo>
                  <a:lnTo>
                    <a:pt x="2837611" y="190436"/>
                  </a:lnTo>
                  <a:lnTo>
                    <a:pt x="2837611" y="181876"/>
                  </a:lnTo>
                  <a:close/>
                </a:path>
                <a:path w="3843654" h="190500">
                  <a:moveTo>
                    <a:pt x="2948635" y="181876"/>
                  </a:moveTo>
                  <a:lnTo>
                    <a:pt x="2905455" y="181876"/>
                  </a:lnTo>
                  <a:lnTo>
                    <a:pt x="2905455" y="190436"/>
                  </a:lnTo>
                  <a:lnTo>
                    <a:pt x="2948635" y="190436"/>
                  </a:lnTo>
                  <a:lnTo>
                    <a:pt x="2948635" y="181876"/>
                  </a:lnTo>
                  <a:close/>
                </a:path>
                <a:path w="3843654" h="190500">
                  <a:moveTo>
                    <a:pt x="3062744" y="184950"/>
                  </a:moveTo>
                  <a:lnTo>
                    <a:pt x="3016478" y="184950"/>
                  </a:lnTo>
                  <a:lnTo>
                    <a:pt x="3016478" y="190436"/>
                  </a:lnTo>
                  <a:lnTo>
                    <a:pt x="3062744" y="190436"/>
                  </a:lnTo>
                  <a:lnTo>
                    <a:pt x="3062744" y="184950"/>
                  </a:lnTo>
                  <a:close/>
                </a:path>
                <a:path w="3843654" h="190500">
                  <a:moveTo>
                    <a:pt x="3173806" y="184950"/>
                  </a:moveTo>
                  <a:lnTo>
                    <a:pt x="3127540" y="184950"/>
                  </a:lnTo>
                  <a:lnTo>
                    <a:pt x="3127540" y="190436"/>
                  </a:lnTo>
                  <a:lnTo>
                    <a:pt x="3173806" y="190436"/>
                  </a:lnTo>
                  <a:lnTo>
                    <a:pt x="3173806" y="184950"/>
                  </a:lnTo>
                  <a:close/>
                </a:path>
                <a:path w="3843654" h="190500">
                  <a:moveTo>
                    <a:pt x="3284829" y="181876"/>
                  </a:moveTo>
                  <a:lnTo>
                    <a:pt x="3241649" y="181876"/>
                  </a:lnTo>
                  <a:lnTo>
                    <a:pt x="3241649" y="190436"/>
                  </a:lnTo>
                  <a:lnTo>
                    <a:pt x="3284829" y="190436"/>
                  </a:lnTo>
                  <a:lnTo>
                    <a:pt x="3284829" y="181876"/>
                  </a:lnTo>
                  <a:close/>
                </a:path>
                <a:path w="3843654" h="190500">
                  <a:moveTo>
                    <a:pt x="3395853" y="187363"/>
                  </a:moveTo>
                  <a:lnTo>
                    <a:pt x="3352685" y="187363"/>
                  </a:lnTo>
                  <a:lnTo>
                    <a:pt x="3352685" y="190436"/>
                  </a:lnTo>
                  <a:lnTo>
                    <a:pt x="3395853" y="190436"/>
                  </a:lnTo>
                  <a:lnTo>
                    <a:pt x="3395853" y="187363"/>
                  </a:lnTo>
                  <a:close/>
                </a:path>
                <a:path w="3843654" h="190500">
                  <a:moveTo>
                    <a:pt x="3506927" y="188036"/>
                  </a:moveTo>
                  <a:lnTo>
                    <a:pt x="3463747" y="188036"/>
                  </a:lnTo>
                  <a:lnTo>
                    <a:pt x="3463747" y="190436"/>
                  </a:lnTo>
                  <a:lnTo>
                    <a:pt x="3506927" y="190436"/>
                  </a:lnTo>
                  <a:lnTo>
                    <a:pt x="3506927" y="188036"/>
                  </a:lnTo>
                  <a:close/>
                </a:path>
                <a:path w="3843654" h="190500">
                  <a:moveTo>
                    <a:pt x="3621036" y="184950"/>
                  </a:moveTo>
                  <a:lnTo>
                    <a:pt x="3574770" y="184950"/>
                  </a:lnTo>
                  <a:lnTo>
                    <a:pt x="3574770" y="190436"/>
                  </a:lnTo>
                  <a:lnTo>
                    <a:pt x="3621036" y="190436"/>
                  </a:lnTo>
                  <a:lnTo>
                    <a:pt x="3621036" y="184950"/>
                  </a:lnTo>
                  <a:close/>
                </a:path>
                <a:path w="3843654" h="190500">
                  <a:moveTo>
                    <a:pt x="3732060" y="184950"/>
                  </a:moveTo>
                  <a:lnTo>
                    <a:pt x="3685794" y="184950"/>
                  </a:lnTo>
                  <a:lnTo>
                    <a:pt x="3685794" y="190436"/>
                  </a:lnTo>
                  <a:lnTo>
                    <a:pt x="3732060" y="190436"/>
                  </a:lnTo>
                  <a:lnTo>
                    <a:pt x="3732060" y="184950"/>
                  </a:lnTo>
                  <a:close/>
                </a:path>
                <a:path w="3843654" h="190500">
                  <a:moveTo>
                    <a:pt x="3843083" y="188036"/>
                  </a:moveTo>
                  <a:lnTo>
                    <a:pt x="3799903" y="188036"/>
                  </a:lnTo>
                  <a:lnTo>
                    <a:pt x="3799903" y="190436"/>
                  </a:lnTo>
                  <a:lnTo>
                    <a:pt x="3843083" y="190436"/>
                  </a:lnTo>
                  <a:lnTo>
                    <a:pt x="3843083" y="18803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76608" y="5976765"/>
              <a:ext cx="1049020" cy="0"/>
            </a:xfrm>
            <a:custGeom>
              <a:avLst/>
              <a:gdLst/>
              <a:ahLst/>
              <a:cxnLst/>
              <a:rect l="l" t="t" r="r" b="b"/>
              <a:pathLst>
                <a:path w="1049020">
                  <a:moveTo>
                    <a:pt x="0" y="0"/>
                  </a:moveTo>
                  <a:lnTo>
                    <a:pt x="1048691" y="0"/>
                  </a:lnTo>
                </a:path>
              </a:pathLst>
            </a:custGeom>
            <a:ln w="3175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104169" y="5975235"/>
              <a:ext cx="268605" cy="3175"/>
            </a:xfrm>
            <a:custGeom>
              <a:avLst/>
              <a:gdLst/>
              <a:ahLst/>
              <a:cxnLst/>
              <a:rect l="l" t="t" r="r" b="b"/>
              <a:pathLst>
                <a:path w="268604" h="3175">
                  <a:moveTo>
                    <a:pt x="46253" y="0"/>
                  </a:moveTo>
                  <a:lnTo>
                    <a:pt x="0" y="0"/>
                  </a:lnTo>
                  <a:lnTo>
                    <a:pt x="0" y="3073"/>
                  </a:lnTo>
                  <a:lnTo>
                    <a:pt x="46253" y="3073"/>
                  </a:lnTo>
                  <a:lnTo>
                    <a:pt x="46253" y="0"/>
                  </a:lnTo>
                  <a:close/>
                </a:path>
                <a:path w="268604" h="3175">
                  <a:moveTo>
                    <a:pt x="268351" y="0"/>
                  </a:moveTo>
                  <a:lnTo>
                    <a:pt x="222084" y="0"/>
                  </a:lnTo>
                  <a:lnTo>
                    <a:pt x="222084" y="3073"/>
                  </a:lnTo>
                  <a:lnTo>
                    <a:pt x="268351" y="3073"/>
                  </a:lnTo>
                  <a:lnTo>
                    <a:pt x="26835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65672" y="5753976"/>
              <a:ext cx="4737735" cy="225425"/>
            </a:xfrm>
            <a:custGeom>
              <a:avLst/>
              <a:gdLst/>
              <a:ahLst/>
              <a:cxnLst/>
              <a:rect l="l" t="t" r="r" b="b"/>
              <a:pathLst>
                <a:path w="4737734" h="225425">
                  <a:moveTo>
                    <a:pt x="46278" y="0"/>
                  </a:moveTo>
                  <a:lnTo>
                    <a:pt x="0" y="0"/>
                  </a:lnTo>
                  <a:lnTo>
                    <a:pt x="0" y="33896"/>
                  </a:lnTo>
                  <a:lnTo>
                    <a:pt x="46278" y="33896"/>
                  </a:lnTo>
                  <a:lnTo>
                    <a:pt x="46278" y="0"/>
                  </a:lnTo>
                  <a:close/>
                </a:path>
                <a:path w="4737734" h="225425">
                  <a:moveTo>
                    <a:pt x="157302" y="117119"/>
                  </a:moveTo>
                  <a:lnTo>
                    <a:pt x="114122" y="117119"/>
                  </a:lnTo>
                  <a:lnTo>
                    <a:pt x="114122" y="141770"/>
                  </a:lnTo>
                  <a:lnTo>
                    <a:pt x="157302" y="141770"/>
                  </a:lnTo>
                  <a:lnTo>
                    <a:pt x="157302" y="117119"/>
                  </a:lnTo>
                  <a:close/>
                </a:path>
                <a:path w="4737734" h="225425">
                  <a:moveTo>
                    <a:pt x="268325" y="151015"/>
                  </a:moveTo>
                  <a:lnTo>
                    <a:pt x="225145" y="151015"/>
                  </a:lnTo>
                  <a:lnTo>
                    <a:pt x="225145" y="169506"/>
                  </a:lnTo>
                  <a:lnTo>
                    <a:pt x="268325" y="169506"/>
                  </a:lnTo>
                  <a:lnTo>
                    <a:pt x="268325" y="151015"/>
                  </a:lnTo>
                  <a:close/>
                </a:path>
                <a:path w="4737734" h="225425">
                  <a:moveTo>
                    <a:pt x="382435" y="123278"/>
                  </a:moveTo>
                  <a:lnTo>
                    <a:pt x="336181" y="123278"/>
                  </a:lnTo>
                  <a:lnTo>
                    <a:pt x="336181" y="141770"/>
                  </a:lnTo>
                  <a:lnTo>
                    <a:pt x="382435" y="141770"/>
                  </a:lnTo>
                  <a:lnTo>
                    <a:pt x="382435" y="123278"/>
                  </a:lnTo>
                  <a:close/>
                </a:path>
                <a:path w="4737734" h="225425">
                  <a:moveTo>
                    <a:pt x="493509" y="160261"/>
                  </a:moveTo>
                  <a:lnTo>
                    <a:pt x="447205" y="160261"/>
                  </a:lnTo>
                  <a:lnTo>
                    <a:pt x="447205" y="175679"/>
                  </a:lnTo>
                  <a:lnTo>
                    <a:pt x="493509" y="175679"/>
                  </a:lnTo>
                  <a:lnTo>
                    <a:pt x="493509" y="160261"/>
                  </a:lnTo>
                  <a:close/>
                </a:path>
                <a:path w="4737734" h="225425">
                  <a:moveTo>
                    <a:pt x="604532" y="181838"/>
                  </a:moveTo>
                  <a:lnTo>
                    <a:pt x="561352" y="181838"/>
                  </a:lnTo>
                  <a:lnTo>
                    <a:pt x="561352" y="191084"/>
                  </a:lnTo>
                  <a:lnTo>
                    <a:pt x="604532" y="191084"/>
                  </a:lnTo>
                  <a:lnTo>
                    <a:pt x="604532" y="181838"/>
                  </a:lnTo>
                  <a:close/>
                </a:path>
                <a:path w="4737734" h="225425">
                  <a:moveTo>
                    <a:pt x="715556" y="184924"/>
                  </a:moveTo>
                  <a:lnTo>
                    <a:pt x="672376" y="184924"/>
                  </a:lnTo>
                  <a:lnTo>
                    <a:pt x="672376" y="194170"/>
                  </a:lnTo>
                  <a:lnTo>
                    <a:pt x="715556" y="194170"/>
                  </a:lnTo>
                  <a:lnTo>
                    <a:pt x="715556" y="184924"/>
                  </a:lnTo>
                  <a:close/>
                </a:path>
                <a:path w="4737734" h="225425">
                  <a:moveTo>
                    <a:pt x="826617" y="184924"/>
                  </a:moveTo>
                  <a:lnTo>
                    <a:pt x="783437" y="184924"/>
                  </a:lnTo>
                  <a:lnTo>
                    <a:pt x="783437" y="194170"/>
                  </a:lnTo>
                  <a:lnTo>
                    <a:pt x="826617" y="194170"/>
                  </a:lnTo>
                  <a:lnTo>
                    <a:pt x="826617" y="184924"/>
                  </a:lnTo>
                  <a:close/>
                </a:path>
                <a:path w="4737734" h="225425">
                  <a:moveTo>
                    <a:pt x="940727" y="178752"/>
                  </a:moveTo>
                  <a:lnTo>
                    <a:pt x="894461" y="178752"/>
                  </a:lnTo>
                  <a:lnTo>
                    <a:pt x="894461" y="191084"/>
                  </a:lnTo>
                  <a:lnTo>
                    <a:pt x="940727" y="191084"/>
                  </a:lnTo>
                  <a:lnTo>
                    <a:pt x="940727" y="178752"/>
                  </a:lnTo>
                  <a:close/>
                </a:path>
                <a:path w="4737734" h="225425">
                  <a:moveTo>
                    <a:pt x="1051750" y="187998"/>
                  </a:moveTo>
                  <a:lnTo>
                    <a:pt x="1005497" y="187998"/>
                  </a:lnTo>
                  <a:lnTo>
                    <a:pt x="1005497" y="200329"/>
                  </a:lnTo>
                  <a:lnTo>
                    <a:pt x="1051750" y="200329"/>
                  </a:lnTo>
                  <a:lnTo>
                    <a:pt x="1051750" y="187998"/>
                  </a:lnTo>
                  <a:close/>
                </a:path>
                <a:path w="4737734" h="225425">
                  <a:moveTo>
                    <a:pt x="1162812" y="187998"/>
                  </a:moveTo>
                  <a:lnTo>
                    <a:pt x="1119644" y="187998"/>
                  </a:lnTo>
                  <a:lnTo>
                    <a:pt x="1119644" y="197243"/>
                  </a:lnTo>
                  <a:lnTo>
                    <a:pt x="1162812" y="197243"/>
                  </a:lnTo>
                  <a:lnTo>
                    <a:pt x="1162812" y="187998"/>
                  </a:lnTo>
                  <a:close/>
                </a:path>
                <a:path w="4737734" h="225425">
                  <a:moveTo>
                    <a:pt x="1273848" y="191084"/>
                  </a:moveTo>
                  <a:lnTo>
                    <a:pt x="1230668" y="191084"/>
                  </a:lnTo>
                  <a:lnTo>
                    <a:pt x="1230668" y="197243"/>
                  </a:lnTo>
                  <a:lnTo>
                    <a:pt x="1273848" y="197243"/>
                  </a:lnTo>
                  <a:lnTo>
                    <a:pt x="1273848" y="191084"/>
                  </a:lnTo>
                  <a:close/>
                </a:path>
                <a:path w="4737734" h="225425">
                  <a:moveTo>
                    <a:pt x="1384871" y="197243"/>
                  </a:moveTo>
                  <a:lnTo>
                    <a:pt x="1341691" y="197243"/>
                  </a:lnTo>
                  <a:lnTo>
                    <a:pt x="1341691" y="203441"/>
                  </a:lnTo>
                  <a:lnTo>
                    <a:pt x="1384871" y="203441"/>
                  </a:lnTo>
                  <a:lnTo>
                    <a:pt x="1384871" y="197243"/>
                  </a:lnTo>
                  <a:close/>
                </a:path>
                <a:path w="4737734" h="225425">
                  <a:moveTo>
                    <a:pt x="1498981" y="197243"/>
                  </a:moveTo>
                  <a:lnTo>
                    <a:pt x="1452714" y="197243"/>
                  </a:lnTo>
                  <a:lnTo>
                    <a:pt x="1452714" y="203441"/>
                  </a:lnTo>
                  <a:lnTo>
                    <a:pt x="1498981" y="203441"/>
                  </a:lnTo>
                  <a:lnTo>
                    <a:pt x="1498981" y="197243"/>
                  </a:lnTo>
                  <a:close/>
                </a:path>
                <a:path w="4737734" h="225425">
                  <a:moveTo>
                    <a:pt x="1610004" y="200329"/>
                  </a:moveTo>
                  <a:lnTo>
                    <a:pt x="1563738" y="200329"/>
                  </a:lnTo>
                  <a:lnTo>
                    <a:pt x="1563738" y="206527"/>
                  </a:lnTo>
                  <a:lnTo>
                    <a:pt x="1610004" y="206527"/>
                  </a:lnTo>
                  <a:lnTo>
                    <a:pt x="1610004" y="200329"/>
                  </a:lnTo>
                  <a:close/>
                </a:path>
                <a:path w="4737734" h="225425">
                  <a:moveTo>
                    <a:pt x="1721065" y="197243"/>
                  </a:moveTo>
                  <a:lnTo>
                    <a:pt x="1677885" y="197243"/>
                  </a:lnTo>
                  <a:lnTo>
                    <a:pt x="1677885" y="206527"/>
                  </a:lnTo>
                  <a:lnTo>
                    <a:pt x="1721065" y="206527"/>
                  </a:lnTo>
                  <a:lnTo>
                    <a:pt x="1721065" y="197243"/>
                  </a:lnTo>
                  <a:close/>
                </a:path>
                <a:path w="4737734" h="225425">
                  <a:moveTo>
                    <a:pt x="1832089" y="203441"/>
                  </a:moveTo>
                  <a:lnTo>
                    <a:pt x="1788922" y="203441"/>
                  </a:lnTo>
                  <a:lnTo>
                    <a:pt x="1788922" y="209600"/>
                  </a:lnTo>
                  <a:lnTo>
                    <a:pt x="1832089" y="209600"/>
                  </a:lnTo>
                  <a:lnTo>
                    <a:pt x="1832089" y="203441"/>
                  </a:lnTo>
                  <a:close/>
                </a:path>
                <a:path w="4737734" h="225425">
                  <a:moveTo>
                    <a:pt x="1943112" y="203441"/>
                  </a:moveTo>
                  <a:lnTo>
                    <a:pt x="1899945" y="203441"/>
                  </a:lnTo>
                  <a:lnTo>
                    <a:pt x="1899945" y="206527"/>
                  </a:lnTo>
                  <a:lnTo>
                    <a:pt x="1943112" y="206527"/>
                  </a:lnTo>
                  <a:lnTo>
                    <a:pt x="1943112" y="203441"/>
                  </a:lnTo>
                  <a:close/>
                </a:path>
                <a:path w="4737734" h="225425">
                  <a:moveTo>
                    <a:pt x="2057273" y="203441"/>
                  </a:moveTo>
                  <a:lnTo>
                    <a:pt x="2011006" y="203441"/>
                  </a:lnTo>
                  <a:lnTo>
                    <a:pt x="2011006" y="206527"/>
                  </a:lnTo>
                  <a:lnTo>
                    <a:pt x="2057273" y="206527"/>
                  </a:lnTo>
                  <a:lnTo>
                    <a:pt x="2057273" y="203441"/>
                  </a:lnTo>
                  <a:close/>
                </a:path>
                <a:path w="4737734" h="225425">
                  <a:moveTo>
                    <a:pt x="2168296" y="209600"/>
                  </a:moveTo>
                  <a:lnTo>
                    <a:pt x="2122030" y="209600"/>
                  </a:lnTo>
                  <a:lnTo>
                    <a:pt x="2122030" y="212686"/>
                  </a:lnTo>
                  <a:lnTo>
                    <a:pt x="2168296" y="212686"/>
                  </a:lnTo>
                  <a:lnTo>
                    <a:pt x="2168296" y="209600"/>
                  </a:lnTo>
                  <a:close/>
                </a:path>
                <a:path w="4737734" h="225425">
                  <a:moveTo>
                    <a:pt x="2279358" y="203441"/>
                  </a:moveTo>
                  <a:lnTo>
                    <a:pt x="2236139" y="203441"/>
                  </a:lnTo>
                  <a:lnTo>
                    <a:pt x="2236139" y="206527"/>
                  </a:lnTo>
                  <a:lnTo>
                    <a:pt x="2279358" y="206527"/>
                  </a:lnTo>
                  <a:lnTo>
                    <a:pt x="2279358" y="203441"/>
                  </a:lnTo>
                  <a:close/>
                </a:path>
                <a:path w="4737734" h="225425">
                  <a:moveTo>
                    <a:pt x="2390381" y="209600"/>
                  </a:moveTo>
                  <a:lnTo>
                    <a:pt x="2347201" y="209600"/>
                  </a:lnTo>
                  <a:lnTo>
                    <a:pt x="2347201" y="212686"/>
                  </a:lnTo>
                  <a:lnTo>
                    <a:pt x="2390381" y="212686"/>
                  </a:lnTo>
                  <a:lnTo>
                    <a:pt x="2390381" y="209600"/>
                  </a:lnTo>
                  <a:close/>
                </a:path>
                <a:path w="4737734" h="225425">
                  <a:moveTo>
                    <a:pt x="2504490" y="209600"/>
                  </a:moveTo>
                  <a:lnTo>
                    <a:pt x="2458237" y="209600"/>
                  </a:lnTo>
                  <a:lnTo>
                    <a:pt x="2458237" y="212686"/>
                  </a:lnTo>
                  <a:lnTo>
                    <a:pt x="2504490" y="212686"/>
                  </a:lnTo>
                  <a:lnTo>
                    <a:pt x="2504490" y="209600"/>
                  </a:lnTo>
                  <a:close/>
                </a:path>
                <a:path w="4737734" h="225425">
                  <a:moveTo>
                    <a:pt x="2615514" y="209600"/>
                  </a:moveTo>
                  <a:lnTo>
                    <a:pt x="2569260" y="209600"/>
                  </a:lnTo>
                  <a:lnTo>
                    <a:pt x="2569260" y="215773"/>
                  </a:lnTo>
                  <a:lnTo>
                    <a:pt x="2615514" y="215773"/>
                  </a:lnTo>
                  <a:lnTo>
                    <a:pt x="2615514" y="209600"/>
                  </a:lnTo>
                  <a:close/>
                </a:path>
                <a:path w="4737734" h="225425">
                  <a:moveTo>
                    <a:pt x="2726537" y="209600"/>
                  </a:moveTo>
                  <a:lnTo>
                    <a:pt x="2680284" y="209600"/>
                  </a:lnTo>
                  <a:lnTo>
                    <a:pt x="2680284" y="212686"/>
                  </a:lnTo>
                  <a:lnTo>
                    <a:pt x="2726537" y="212686"/>
                  </a:lnTo>
                  <a:lnTo>
                    <a:pt x="2726537" y="209600"/>
                  </a:lnTo>
                  <a:close/>
                </a:path>
                <a:path w="4737734" h="225425">
                  <a:moveTo>
                    <a:pt x="2837611" y="212686"/>
                  </a:moveTo>
                  <a:lnTo>
                    <a:pt x="2794393" y="212686"/>
                  </a:lnTo>
                  <a:lnTo>
                    <a:pt x="2794393" y="215773"/>
                  </a:lnTo>
                  <a:lnTo>
                    <a:pt x="2837611" y="215773"/>
                  </a:lnTo>
                  <a:lnTo>
                    <a:pt x="2837611" y="212686"/>
                  </a:lnTo>
                  <a:close/>
                </a:path>
                <a:path w="4737734" h="225425">
                  <a:moveTo>
                    <a:pt x="2948635" y="212686"/>
                  </a:moveTo>
                  <a:lnTo>
                    <a:pt x="2905455" y="212686"/>
                  </a:lnTo>
                  <a:lnTo>
                    <a:pt x="2905455" y="215773"/>
                  </a:lnTo>
                  <a:lnTo>
                    <a:pt x="2948635" y="215773"/>
                  </a:lnTo>
                  <a:lnTo>
                    <a:pt x="2948635" y="212686"/>
                  </a:lnTo>
                  <a:close/>
                </a:path>
                <a:path w="4737734" h="225425">
                  <a:moveTo>
                    <a:pt x="3062744" y="215773"/>
                  </a:moveTo>
                  <a:lnTo>
                    <a:pt x="3016478" y="215773"/>
                  </a:lnTo>
                  <a:lnTo>
                    <a:pt x="3016478" y="218846"/>
                  </a:lnTo>
                  <a:lnTo>
                    <a:pt x="3062744" y="218846"/>
                  </a:lnTo>
                  <a:lnTo>
                    <a:pt x="3062744" y="215773"/>
                  </a:lnTo>
                  <a:close/>
                </a:path>
                <a:path w="4737734" h="225425">
                  <a:moveTo>
                    <a:pt x="3173806" y="215773"/>
                  </a:moveTo>
                  <a:lnTo>
                    <a:pt x="3127540" y="215773"/>
                  </a:lnTo>
                  <a:lnTo>
                    <a:pt x="3127540" y="218846"/>
                  </a:lnTo>
                  <a:lnTo>
                    <a:pt x="3173806" y="218846"/>
                  </a:lnTo>
                  <a:lnTo>
                    <a:pt x="3173806" y="215773"/>
                  </a:lnTo>
                  <a:close/>
                </a:path>
                <a:path w="4737734" h="225425">
                  <a:moveTo>
                    <a:pt x="3284829" y="212686"/>
                  </a:moveTo>
                  <a:lnTo>
                    <a:pt x="3241649" y="212686"/>
                  </a:lnTo>
                  <a:lnTo>
                    <a:pt x="3241649" y="215773"/>
                  </a:lnTo>
                  <a:lnTo>
                    <a:pt x="3284829" y="215773"/>
                  </a:lnTo>
                  <a:lnTo>
                    <a:pt x="3284829" y="212686"/>
                  </a:lnTo>
                  <a:close/>
                </a:path>
                <a:path w="4737734" h="225425">
                  <a:moveTo>
                    <a:pt x="3395853" y="218846"/>
                  </a:moveTo>
                  <a:lnTo>
                    <a:pt x="3352685" y="218846"/>
                  </a:lnTo>
                  <a:lnTo>
                    <a:pt x="3352685" y="221932"/>
                  </a:lnTo>
                  <a:lnTo>
                    <a:pt x="3395853" y="221932"/>
                  </a:lnTo>
                  <a:lnTo>
                    <a:pt x="3395853" y="218846"/>
                  </a:lnTo>
                  <a:close/>
                </a:path>
                <a:path w="4737734" h="225425">
                  <a:moveTo>
                    <a:pt x="3506927" y="218846"/>
                  </a:moveTo>
                  <a:lnTo>
                    <a:pt x="3463747" y="218846"/>
                  </a:lnTo>
                  <a:lnTo>
                    <a:pt x="3463747" y="221932"/>
                  </a:lnTo>
                  <a:lnTo>
                    <a:pt x="3506927" y="221932"/>
                  </a:lnTo>
                  <a:lnTo>
                    <a:pt x="3506927" y="218846"/>
                  </a:lnTo>
                  <a:close/>
                </a:path>
                <a:path w="4737734" h="225425">
                  <a:moveTo>
                    <a:pt x="3621036" y="215773"/>
                  </a:moveTo>
                  <a:lnTo>
                    <a:pt x="3574770" y="215773"/>
                  </a:lnTo>
                  <a:lnTo>
                    <a:pt x="3574770" y="218846"/>
                  </a:lnTo>
                  <a:lnTo>
                    <a:pt x="3621036" y="218846"/>
                  </a:lnTo>
                  <a:lnTo>
                    <a:pt x="3621036" y="215773"/>
                  </a:lnTo>
                  <a:close/>
                </a:path>
                <a:path w="4737734" h="225425">
                  <a:moveTo>
                    <a:pt x="3732060" y="215773"/>
                  </a:moveTo>
                  <a:lnTo>
                    <a:pt x="3685794" y="215773"/>
                  </a:lnTo>
                  <a:lnTo>
                    <a:pt x="3685794" y="218846"/>
                  </a:lnTo>
                  <a:lnTo>
                    <a:pt x="3732060" y="218846"/>
                  </a:lnTo>
                  <a:lnTo>
                    <a:pt x="3732060" y="215773"/>
                  </a:lnTo>
                  <a:close/>
                </a:path>
                <a:path w="4737734" h="225425">
                  <a:moveTo>
                    <a:pt x="3843083" y="218846"/>
                  </a:moveTo>
                  <a:lnTo>
                    <a:pt x="3799903" y="218846"/>
                  </a:lnTo>
                  <a:lnTo>
                    <a:pt x="3799903" y="221932"/>
                  </a:lnTo>
                  <a:lnTo>
                    <a:pt x="3843083" y="221932"/>
                  </a:lnTo>
                  <a:lnTo>
                    <a:pt x="3843083" y="218846"/>
                  </a:lnTo>
                  <a:close/>
                </a:path>
                <a:path w="4737734" h="225425">
                  <a:moveTo>
                    <a:pt x="3954107" y="218846"/>
                  </a:moveTo>
                  <a:lnTo>
                    <a:pt x="3910927" y="218846"/>
                  </a:lnTo>
                  <a:lnTo>
                    <a:pt x="3910927" y="221932"/>
                  </a:lnTo>
                  <a:lnTo>
                    <a:pt x="3954107" y="221932"/>
                  </a:lnTo>
                  <a:lnTo>
                    <a:pt x="3954107" y="218846"/>
                  </a:lnTo>
                  <a:close/>
                </a:path>
                <a:path w="4737734" h="225425">
                  <a:moveTo>
                    <a:pt x="4065168" y="218846"/>
                  </a:moveTo>
                  <a:lnTo>
                    <a:pt x="4022001" y="218846"/>
                  </a:lnTo>
                  <a:lnTo>
                    <a:pt x="4022001" y="221932"/>
                  </a:lnTo>
                  <a:lnTo>
                    <a:pt x="4065168" y="221932"/>
                  </a:lnTo>
                  <a:lnTo>
                    <a:pt x="4065168" y="218846"/>
                  </a:lnTo>
                  <a:close/>
                </a:path>
                <a:path w="4737734" h="225425">
                  <a:moveTo>
                    <a:pt x="4179278" y="218846"/>
                  </a:moveTo>
                  <a:lnTo>
                    <a:pt x="4133024" y="218846"/>
                  </a:lnTo>
                  <a:lnTo>
                    <a:pt x="4133024" y="221932"/>
                  </a:lnTo>
                  <a:lnTo>
                    <a:pt x="4179278" y="221932"/>
                  </a:lnTo>
                  <a:lnTo>
                    <a:pt x="4179278" y="218846"/>
                  </a:lnTo>
                  <a:close/>
                </a:path>
                <a:path w="4737734" h="225425">
                  <a:moveTo>
                    <a:pt x="4290301" y="218846"/>
                  </a:moveTo>
                  <a:lnTo>
                    <a:pt x="4244048" y="218846"/>
                  </a:lnTo>
                  <a:lnTo>
                    <a:pt x="4244048" y="221932"/>
                  </a:lnTo>
                  <a:lnTo>
                    <a:pt x="4290301" y="221932"/>
                  </a:lnTo>
                  <a:lnTo>
                    <a:pt x="4290301" y="218846"/>
                  </a:lnTo>
                  <a:close/>
                </a:path>
                <a:path w="4737734" h="225425">
                  <a:moveTo>
                    <a:pt x="4401375" y="221932"/>
                  </a:moveTo>
                  <a:lnTo>
                    <a:pt x="4358195" y="221932"/>
                  </a:lnTo>
                  <a:lnTo>
                    <a:pt x="4358195" y="225018"/>
                  </a:lnTo>
                  <a:lnTo>
                    <a:pt x="4401375" y="225018"/>
                  </a:lnTo>
                  <a:lnTo>
                    <a:pt x="4401375" y="221932"/>
                  </a:lnTo>
                  <a:close/>
                </a:path>
                <a:path w="4737734" h="225425">
                  <a:moveTo>
                    <a:pt x="4512399" y="218846"/>
                  </a:moveTo>
                  <a:lnTo>
                    <a:pt x="4469219" y="218846"/>
                  </a:lnTo>
                  <a:lnTo>
                    <a:pt x="4469219" y="221932"/>
                  </a:lnTo>
                  <a:lnTo>
                    <a:pt x="4512399" y="221932"/>
                  </a:lnTo>
                  <a:lnTo>
                    <a:pt x="4512399" y="218846"/>
                  </a:lnTo>
                  <a:close/>
                </a:path>
                <a:path w="4737734" h="225425">
                  <a:moveTo>
                    <a:pt x="4623460" y="218846"/>
                  </a:moveTo>
                  <a:lnTo>
                    <a:pt x="4580242" y="218846"/>
                  </a:lnTo>
                  <a:lnTo>
                    <a:pt x="4580242" y="221932"/>
                  </a:lnTo>
                  <a:lnTo>
                    <a:pt x="4623460" y="221932"/>
                  </a:lnTo>
                  <a:lnTo>
                    <a:pt x="4623460" y="218846"/>
                  </a:lnTo>
                  <a:close/>
                </a:path>
                <a:path w="4737734" h="225425">
                  <a:moveTo>
                    <a:pt x="4737570" y="221932"/>
                  </a:moveTo>
                  <a:lnTo>
                    <a:pt x="4691316" y="221932"/>
                  </a:lnTo>
                  <a:lnTo>
                    <a:pt x="4691316" y="225018"/>
                  </a:lnTo>
                  <a:lnTo>
                    <a:pt x="4737570" y="225018"/>
                  </a:lnTo>
                  <a:lnTo>
                    <a:pt x="4737570" y="22193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65672" y="4863160"/>
              <a:ext cx="3395979" cy="1113155"/>
            </a:xfrm>
            <a:custGeom>
              <a:avLst/>
              <a:gdLst/>
              <a:ahLst/>
              <a:cxnLst/>
              <a:rect l="l" t="t" r="r" b="b"/>
              <a:pathLst>
                <a:path w="3395979" h="1113154">
                  <a:moveTo>
                    <a:pt x="46278" y="0"/>
                  </a:moveTo>
                  <a:lnTo>
                    <a:pt x="0" y="0"/>
                  </a:lnTo>
                  <a:lnTo>
                    <a:pt x="0" y="890816"/>
                  </a:lnTo>
                  <a:lnTo>
                    <a:pt x="46278" y="890816"/>
                  </a:lnTo>
                  <a:lnTo>
                    <a:pt x="46278" y="0"/>
                  </a:lnTo>
                  <a:close/>
                </a:path>
                <a:path w="3395979" h="1113154">
                  <a:moveTo>
                    <a:pt x="157302" y="520915"/>
                  </a:moveTo>
                  <a:lnTo>
                    <a:pt x="114122" y="520915"/>
                  </a:lnTo>
                  <a:lnTo>
                    <a:pt x="114122" y="1007935"/>
                  </a:lnTo>
                  <a:lnTo>
                    <a:pt x="157302" y="1007935"/>
                  </a:lnTo>
                  <a:lnTo>
                    <a:pt x="157302" y="520915"/>
                  </a:lnTo>
                  <a:close/>
                </a:path>
                <a:path w="3395979" h="1113154">
                  <a:moveTo>
                    <a:pt x="268325" y="671931"/>
                  </a:moveTo>
                  <a:lnTo>
                    <a:pt x="225145" y="671931"/>
                  </a:lnTo>
                  <a:lnTo>
                    <a:pt x="225145" y="1041831"/>
                  </a:lnTo>
                  <a:lnTo>
                    <a:pt x="268325" y="1041831"/>
                  </a:lnTo>
                  <a:lnTo>
                    <a:pt x="268325" y="671931"/>
                  </a:lnTo>
                  <a:close/>
                </a:path>
                <a:path w="3395979" h="1113154">
                  <a:moveTo>
                    <a:pt x="382435" y="687349"/>
                  </a:moveTo>
                  <a:lnTo>
                    <a:pt x="336181" y="687349"/>
                  </a:lnTo>
                  <a:lnTo>
                    <a:pt x="336181" y="1014095"/>
                  </a:lnTo>
                  <a:lnTo>
                    <a:pt x="382435" y="1014095"/>
                  </a:lnTo>
                  <a:lnTo>
                    <a:pt x="382435" y="687349"/>
                  </a:lnTo>
                  <a:close/>
                </a:path>
                <a:path w="3395979" h="1113154">
                  <a:moveTo>
                    <a:pt x="493509" y="1051077"/>
                  </a:moveTo>
                  <a:lnTo>
                    <a:pt x="493496" y="810666"/>
                  </a:lnTo>
                  <a:lnTo>
                    <a:pt x="447205" y="810666"/>
                  </a:lnTo>
                  <a:lnTo>
                    <a:pt x="447205" y="1051077"/>
                  </a:lnTo>
                  <a:lnTo>
                    <a:pt x="493509" y="1051077"/>
                  </a:lnTo>
                  <a:close/>
                </a:path>
                <a:path w="3395979" h="1113154">
                  <a:moveTo>
                    <a:pt x="604532" y="872312"/>
                  </a:moveTo>
                  <a:lnTo>
                    <a:pt x="561352" y="872312"/>
                  </a:lnTo>
                  <a:lnTo>
                    <a:pt x="561352" y="1072654"/>
                  </a:lnTo>
                  <a:lnTo>
                    <a:pt x="604532" y="1072654"/>
                  </a:lnTo>
                  <a:lnTo>
                    <a:pt x="604532" y="872312"/>
                  </a:lnTo>
                  <a:close/>
                </a:path>
                <a:path w="3395979" h="1113154">
                  <a:moveTo>
                    <a:pt x="715556" y="890816"/>
                  </a:moveTo>
                  <a:lnTo>
                    <a:pt x="672376" y="890816"/>
                  </a:lnTo>
                  <a:lnTo>
                    <a:pt x="672376" y="1075740"/>
                  </a:lnTo>
                  <a:lnTo>
                    <a:pt x="715556" y="1075740"/>
                  </a:lnTo>
                  <a:lnTo>
                    <a:pt x="715556" y="890816"/>
                  </a:lnTo>
                  <a:close/>
                </a:path>
                <a:path w="3395979" h="1113154">
                  <a:moveTo>
                    <a:pt x="826617" y="890816"/>
                  </a:moveTo>
                  <a:lnTo>
                    <a:pt x="783437" y="890816"/>
                  </a:lnTo>
                  <a:lnTo>
                    <a:pt x="783437" y="1075740"/>
                  </a:lnTo>
                  <a:lnTo>
                    <a:pt x="826617" y="1075740"/>
                  </a:lnTo>
                  <a:lnTo>
                    <a:pt x="826617" y="890816"/>
                  </a:lnTo>
                  <a:close/>
                </a:path>
                <a:path w="3395979" h="1113154">
                  <a:moveTo>
                    <a:pt x="940727" y="896975"/>
                  </a:moveTo>
                  <a:lnTo>
                    <a:pt x="894461" y="896975"/>
                  </a:lnTo>
                  <a:lnTo>
                    <a:pt x="894461" y="1069568"/>
                  </a:lnTo>
                  <a:lnTo>
                    <a:pt x="940727" y="1069568"/>
                  </a:lnTo>
                  <a:lnTo>
                    <a:pt x="940727" y="896975"/>
                  </a:lnTo>
                  <a:close/>
                </a:path>
                <a:path w="3395979" h="1113154">
                  <a:moveTo>
                    <a:pt x="1051750" y="903135"/>
                  </a:moveTo>
                  <a:lnTo>
                    <a:pt x="1005497" y="903135"/>
                  </a:lnTo>
                  <a:lnTo>
                    <a:pt x="1005497" y="1078814"/>
                  </a:lnTo>
                  <a:lnTo>
                    <a:pt x="1051750" y="1078814"/>
                  </a:lnTo>
                  <a:lnTo>
                    <a:pt x="1051750" y="903135"/>
                  </a:lnTo>
                  <a:close/>
                </a:path>
                <a:path w="3395979" h="1113154">
                  <a:moveTo>
                    <a:pt x="1162812" y="930871"/>
                  </a:moveTo>
                  <a:lnTo>
                    <a:pt x="1119644" y="930871"/>
                  </a:lnTo>
                  <a:lnTo>
                    <a:pt x="1119644" y="1078814"/>
                  </a:lnTo>
                  <a:lnTo>
                    <a:pt x="1162812" y="1078814"/>
                  </a:lnTo>
                  <a:lnTo>
                    <a:pt x="1162812" y="930871"/>
                  </a:lnTo>
                  <a:close/>
                </a:path>
                <a:path w="3395979" h="1113154">
                  <a:moveTo>
                    <a:pt x="1273848" y="949375"/>
                  </a:moveTo>
                  <a:lnTo>
                    <a:pt x="1230668" y="949375"/>
                  </a:lnTo>
                  <a:lnTo>
                    <a:pt x="1230668" y="1081900"/>
                  </a:lnTo>
                  <a:lnTo>
                    <a:pt x="1273848" y="1081900"/>
                  </a:lnTo>
                  <a:lnTo>
                    <a:pt x="1273848" y="949375"/>
                  </a:lnTo>
                  <a:close/>
                </a:path>
                <a:path w="3395979" h="1113154">
                  <a:moveTo>
                    <a:pt x="1384871" y="983272"/>
                  </a:moveTo>
                  <a:lnTo>
                    <a:pt x="1341691" y="983272"/>
                  </a:lnTo>
                  <a:lnTo>
                    <a:pt x="1341691" y="1088059"/>
                  </a:lnTo>
                  <a:lnTo>
                    <a:pt x="1384871" y="1088059"/>
                  </a:lnTo>
                  <a:lnTo>
                    <a:pt x="1384871" y="983272"/>
                  </a:lnTo>
                  <a:close/>
                </a:path>
                <a:path w="3395979" h="1113154">
                  <a:moveTo>
                    <a:pt x="1498981" y="989431"/>
                  </a:moveTo>
                  <a:lnTo>
                    <a:pt x="1452714" y="989431"/>
                  </a:lnTo>
                  <a:lnTo>
                    <a:pt x="1452714" y="1088059"/>
                  </a:lnTo>
                  <a:lnTo>
                    <a:pt x="1498981" y="1088059"/>
                  </a:lnTo>
                  <a:lnTo>
                    <a:pt x="1498981" y="989431"/>
                  </a:lnTo>
                  <a:close/>
                </a:path>
                <a:path w="3395979" h="1113154">
                  <a:moveTo>
                    <a:pt x="1610004" y="989431"/>
                  </a:moveTo>
                  <a:lnTo>
                    <a:pt x="1563738" y="989431"/>
                  </a:lnTo>
                  <a:lnTo>
                    <a:pt x="1563738" y="1091145"/>
                  </a:lnTo>
                  <a:lnTo>
                    <a:pt x="1610004" y="1091145"/>
                  </a:lnTo>
                  <a:lnTo>
                    <a:pt x="1610004" y="989431"/>
                  </a:lnTo>
                  <a:close/>
                </a:path>
                <a:path w="3395979" h="1113154">
                  <a:moveTo>
                    <a:pt x="1721065" y="989431"/>
                  </a:moveTo>
                  <a:lnTo>
                    <a:pt x="1677885" y="989431"/>
                  </a:lnTo>
                  <a:lnTo>
                    <a:pt x="1677885" y="1088059"/>
                  </a:lnTo>
                  <a:lnTo>
                    <a:pt x="1721065" y="1088059"/>
                  </a:lnTo>
                  <a:lnTo>
                    <a:pt x="1721065" y="989431"/>
                  </a:lnTo>
                  <a:close/>
                </a:path>
                <a:path w="3395979" h="1113154">
                  <a:moveTo>
                    <a:pt x="1832089" y="995603"/>
                  </a:moveTo>
                  <a:lnTo>
                    <a:pt x="1788922" y="995603"/>
                  </a:lnTo>
                  <a:lnTo>
                    <a:pt x="1788922" y="1094257"/>
                  </a:lnTo>
                  <a:lnTo>
                    <a:pt x="1832089" y="1094257"/>
                  </a:lnTo>
                  <a:lnTo>
                    <a:pt x="1832089" y="995603"/>
                  </a:lnTo>
                  <a:close/>
                </a:path>
                <a:path w="3395979" h="1113154">
                  <a:moveTo>
                    <a:pt x="1943112" y="1004849"/>
                  </a:moveTo>
                  <a:lnTo>
                    <a:pt x="1899945" y="1004849"/>
                  </a:lnTo>
                  <a:lnTo>
                    <a:pt x="1899945" y="1094257"/>
                  </a:lnTo>
                  <a:lnTo>
                    <a:pt x="1943112" y="1094257"/>
                  </a:lnTo>
                  <a:lnTo>
                    <a:pt x="1943112" y="1004849"/>
                  </a:lnTo>
                  <a:close/>
                </a:path>
                <a:path w="3395979" h="1113154">
                  <a:moveTo>
                    <a:pt x="2057273" y="1014095"/>
                  </a:moveTo>
                  <a:lnTo>
                    <a:pt x="2011006" y="1014095"/>
                  </a:lnTo>
                  <a:lnTo>
                    <a:pt x="2011006" y="1097343"/>
                  </a:lnTo>
                  <a:lnTo>
                    <a:pt x="2057273" y="1097343"/>
                  </a:lnTo>
                  <a:lnTo>
                    <a:pt x="2057273" y="1014095"/>
                  </a:lnTo>
                  <a:close/>
                </a:path>
                <a:path w="3395979" h="1113154">
                  <a:moveTo>
                    <a:pt x="2168296" y="1026426"/>
                  </a:moveTo>
                  <a:lnTo>
                    <a:pt x="2122030" y="1026426"/>
                  </a:lnTo>
                  <a:lnTo>
                    <a:pt x="2122030" y="1100416"/>
                  </a:lnTo>
                  <a:lnTo>
                    <a:pt x="2168296" y="1100416"/>
                  </a:lnTo>
                  <a:lnTo>
                    <a:pt x="2168296" y="1026426"/>
                  </a:lnTo>
                  <a:close/>
                </a:path>
                <a:path w="3395979" h="1113154">
                  <a:moveTo>
                    <a:pt x="2279358" y="1038745"/>
                  </a:moveTo>
                  <a:lnTo>
                    <a:pt x="2236139" y="1038745"/>
                  </a:lnTo>
                  <a:lnTo>
                    <a:pt x="2236139" y="1094257"/>
                  </a:lnTo>
                  <a:lnTo>
                    <a:pt x="2279358" y="1094257"/>
                  </a:lnTo>
                  <a:lnTo>
                    <a:pt x="2279358" y="1038745"/>
                  </a:lnTo>
                  <a:close/>
                </a:path>
                <a:path w="3395979" h="1113154">
                  <a:moveTo>
                    <a:pt x="2390381" y="1044917"/>
                  </a:moveTo>
                  <a:lnTo>
                    <a:pt x="2347201" y="1044917"/>
                  </a:lnTo>
                  <a:lnTo>
                    <a:pt x="2347201" y="1100416"/>
                  </a:lnTo>
                  <a:lnTo>
                    <a:pt x="2390381" y="1100416"/>
                  </a:lnTo>
                  <a:lnTo>
                    <a:pt x="2390381" y="1044917"/>
                  </a:lnTo>
                  <a:close/>
                </a:path>
                <a:path w="3395979" h="1113154">
                  <a:moveTo>
                    <a:pt x="2504490" y="1044917"/>
                  </a:moveTo>
                  <a:lnTo>
                    <a:pt x="2458237" y="1044917"/>
                  </a:lnTo>
                  <a:lnTo>
                    <a:pt x="2458237" y="1103503"/>
                  </a:lnTo>
                  <a:lnTo>
                    <a:pt x="2504490" y="1103503"/>
                  </a:lnTo>
                  <a:lnTo>
                    <a:pt x="2504490" y="1044917"/>
                  </a:lnTo>
                  <a:close/>
                </a:path>
                <a:path w="3395979" h="1113154">
                  <a:moveTo>
                    <a:pt x="2615514" y="1044917"/>
                  </a:moveTo>
                  <a:lnTo>
                    <a:pt x="2569260" y="1044917"/>
                  </a:lnTo>
                  <a:lnTo>
                    <a:pt x="2569260" y="1100416"/>
                  </a:lnTo>
                  <a:lnTo>
                    <a:pt x="2615514" y="1100416"/>
                  </a:lnTo>
                  <a:lnTo>
                    <a:pt x="2615514" y="1044917"/>
                  </a:lnTo>
                  <a:close/>
                </a:path>
                <a:path w="3395979" h="1113154">
                  <a:moveTo>
                    <a:pt x="2726537" y="1047991"/>
                  </a:moveTo>
                  <a:lnTo>
                    <a:pt x="2680284" y="1047991"/>
                  </a:lnTo>
                  <a:lnTo>
                    <a:pt x="2680284" y="1100416"/>
                  </a:lnTo>
                  <a:lnTo>
                    <a:pt x="2726537" y="1100416"/>
                  </a:lnTo>
                  <a:lnTo>
                    <a:pt x="2726537" y="1047991"/>
                  </a:lnTo>
                  <a:close/>
                </a:path>
                <a:path w="3395979" h="1113154">
                  <a:moveTo>
                    <a:pt x="2837611" y="1051077"/>
                  </a:moveTo>
                  <a:lnTo>
                    <a:pt x="2794393" y="1051077"/>
                  </a:lnTo>
                  <a:lnTo>
                    <a:pt x="2794393" y="1106589"/>
                  </a:lnTo>
                  <a:lnTo>
                    <a:pt x="2837611" y="1106589"/>
                  </a:lnTo>
                  <a:lnTo>
                    <a:pt x="2837611" y="1051077"/>
                  </a:lnTo>
                  <a:close/>
                </a:path>
                <a:path w="3395979" h="1113154">
                  <a:moveTo>
                    <a:pt x="2948635" y="1066495"/>
                  </a:moveTo>
                  <a:lnTo>
                    <a:pt x="2905455" y="1066495"/>
                  </a:lnTo>
                  <a:lnTo>
                    <a:pt x="2905455" y="1103503"/>
                  </a:lnTo>
                  <a:lnTo>
                    <a:pt x="2948635" y="1103503"/>
                  </a:lnTo>
                  <a:lnTo>
                    <a:pt x="2948635" y="1066495"/>
                  </a:lnTo>
                  <a:close/>
                </a:path>
                <a:path w="3395979" h="1113154">
                  <a:moveTo>
                    <a:pt x="3062744" y="1069568"/>
                  </a:moveTo>
                  <a:lnTo>
                    <a:pt x="3016478" y="1069568"/>
                  </a:lnTo>
                  <a:lnTo>
                    <a:pt x="3016478" y="1106589"/>
                  </a:lnTo>
                  <a:lnTo>
                    <a:pt x="3062744" y="1106589"/>
                  </a:lnTo>
                  <a:lnTo>
                    <a:pt x="3062744" y="1069568"/>
                  </a:lnTo>
                  <a:close/>
                </a:path>
                <a:path w="3395979" h="1113154">
                  <a:moveTo>
                    <a:pt x="3173806" y="1075740"/>
                  </a:moveTo>
                  <a:lnTo>
                    <a:pt x="3127540" y="1075740"/>
                  </a:lnTo>
                  <a:lnTo>
                    <a:pt x="3127540" y="1106589"/>
                  </a:lnTo>
                  <a:lnTo>
                    <a:pt x="3173806" y="1106589"/>
                  </a:lnTo>
                  <a:lnTo>
                    <a:pt x="3173806" y="1075740"/>
                  </a:lnTo>
                  <a:close/>
                </a:path>
                <a:path w="3395979" h="1113154">
                  <a:moveTo>
                    <a:pt x="3284829" y="1075740"/>
                  </a:moveTo>
                  <a:lnTo>
                    <a:pt x="3241649" y="1075740"/>
                  </a:lnTo>
                  <a:lnTo>
                    <a:pt x="3241649" y="1106589"/>
                  </a:lnTo>
                  <a:lnTo>
                    <a:pt x="3284829" y="1106589"/>
                  </a:lnTo>
                  <a:lnTo>
                    <a:pt x="3284829" y="1075740"/>
                  </a:lnTo>
                  <a:close/>
                </a:path>
                <a:path w="3395979" h="1113154">
                  <a:moveTo>
                    <a:pt x="3395853" y="1078814"/>
                  </a:moveTo>
                  <a:lnTo>
                    <a:pt x="3352685" y="1078814"/>
                  </a:lnTo>
                  <a:lnTo>
                    <a:pt x="3352685" y="1112748"/>
                  </a:lnTo>
                  <a:lnTo>
                    <a:pt x="3395853" y="1112748"/>
                  </a:lnTo>
                  <a:lnTo>
                    <a:pt x="3395853" y="1078814"/>
                  </a:lnTo>
                  <a:close/>
                </a:path>
              </a:pathLst>
            </a:custGeom>
            <a:solidFill>
              <a:srgbClr val="13D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429424" y="5957396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79">
                  <a:moveTo>
                    <a:pt x="0" y="0"/>
                  </a:moveTo>
                  <a:lnTo>
                    <a:pt x="601425" y="0"/>
                  </a:lnTo>
                </a:path>
              </a:pathLst>
            </a:custGeom>
            <a:ln w="30849">
              <a:solidFill>
                <a:srgbClr val="13D99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98697" y="5963577"/>
              <a:ext cx="715645" cy="15875"/>
            </a:xfrm>
            <a:custGeom>
              <a:avLst/>
              <a:gdLst/>
              <a:ahLst/>
              <a:cxnLst/>
              <a:rect l="l" t="t" r="r" b="b"/>
              <a:pathLst>
                <a:path w="715645" h="15875">
                  <a:moveTo>
                    <a:pt x="46253" y="0"/>
                  </a:moveTo>
                  <a:lnTo>
                    <a:pt x="0" y="0"/>
                  </a:lnTo>
                  <a:lnTo>
                    <a:pt x="0" y="12331"/>
                  </a:lnTo>
                  <a:lnTo>
                    <a:pt x="46253" y="12331"/>
                  </a:lnTo>
                  <a:lnTo>
                    <a:pt x="46253" y="0"/>
                  </a:lnTo>
                  <a:close/>
                </a:path>
                <a:path w="715645" h="15875">
                  <a:moveTo>
                    <a:pt x="157276" y="0"/>
                  </a:moveTo>
                  <a:lnTo>
                    <a:pt x="111023" y="0"/>
                  </a:lnTo>
                  <a:lnTo>
                    <a:pt x="111023" y="12331"/>
                  </a:lnTo>
                  <a:lnTo>
                    <a:pt x="157276" y="12331"/>
                  </a:lnTo>
                  <a:lnTo>
                    <a:pt x="157276" y="0"/>
                  </a:lnTo>
                  <a:close/>
                </a:path>
                <a:path w="715645" h="15875">
                  <a:moveTo>
                    <a:pt x="268351" y="3086"/>
                  </a:moveTo>
                  <a:lnTo>
                    <a:pt x="225171" y="3086"/>
                  </a:lnTo>
                  <a:lnTo>
                    <a:pt x="225171" y="12331"/>
                  </a:lnTo>
                  <a:lnTo>
                    <a:pt x="268351" y="12331"/>
                  </a:lnTo>
                  <a:lnTo>
                    <a:pt x="268351" y="3086"/>
                  </a:lnTo>
                  <a:close/>
                </a:path>
                <a:path w="715645" h="15875">
                  <a:moveTo>
                    <a:pt x="379374" y="3086"/>
                  </a:moveTo>
                  <a:lnTo>
                    <a:pt x="336194" y="3086"/>
                  </a:lnTo>
                  <a:lnTo>
                    <a:pt x="336194" y="12331"/>
                  </a:lnTo>
                  <a:lnTo>
                    <a:pt x="379374" y="12331"/>
                  </a:lnTo>
                  <a:lnTo>
                    <a:pt x="379374" y="3086"/>
                  </a:lnTo>
                  <a:close/>
                </a:path>
                <a:path w="715645" h="15875">
                  <a:moveTo>
                    <a:pt x="490435" y="6172"/>
                  </a:moveTo>
                  <a:lnTo>
                    <a:pt x="447217" y="6172"/>
                  </a:lnTo>
                  <a:lnTo>
                    <a:pt x="447217" y="12331"/>
                  </a:lnTo>
                  <a:lnTo>
                    <a:pt x="490435" y="12331"/>
                  </a:lnTo>
                  <a:lnTo>
                    <a:pt x="490435" y="6172"/>
                  </a:lnTo>
                  <a:close/>
                </a:path>
                <a:path w="715645" h="15875">
                  <a:moveTo>
                    <a:pt x="604545" y="9245"/>
                  </a:moveTo>
                  <a:lnTo>
                    <a:pt x="558292" y="9245"/>
                  </a:lnTo>
                  <a:lnTo>
                    <a:pt x="558292" y="15417"/>
                  </a:lnTo>
                  <a:lnTo>
                    <a:pt x="604545" y="15417"/>
                  </a:lnTo>
                  <a:lnTo>
                    <a:pt x="604545" y="9245"/>
                  </a:lnTo>
                  <a:close/>
                </a:path>
                <a:path w="715645" h="15875">
                  <a:moveTo>
                    <a:pt x="715568" y="12331"/>
                  </a:moveTo>
                  <a:lnTo>
                    <a:pt x="669315" y="12331"/>
                  </a:lnTo>
                  <a:lnTo>
                    <a:pt x="669315" y="15417"/>
                  </a:lnTo>
                  <a:lnTo>
                    <a:pt x="715568" y="15417"/>
                  </a:lnTo>
                  <a:lnTo>
                    <a:pt x="715568" y="12331"/>
                  </a:lnTo>
                  <a:close/>
                </a:path>
              </a:pathLst>
            </a:custGeom>
            <a:solidFill>
              <a:srgbClr val="13D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882122" y="5977104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79">
                  <a:moveTo>
                    <a:pt x="0" y="0"/>
                  </a:moveTo>
                  <a:lnTo>
                    <a:pt x="601466" y="0"/>
                  </a:lnTo>
                </a:path>
              </a:pathLst>
            </a:custGeom>
            <a:ln w="3760">
              <a:solidFill>
                <a:srgbClr val="13D99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34347" y="5978306"/>
              <a:ext cx="5582285" cy="0"/>
            </a:xfrm>
            <a:custGeom>
              <a:avLst/>
              <a:gdLst/>
              <a:ahLst/>
              <a:cxnLst/>
              <a:rect l="l" t="t" r="r" b="b"/>
              <a:pathLst>
                <a:path w="5582284">
                  <a:moveTo>
                    <a:pt x="0" y="0"/>
                  </a:moveTo>
                  <a:lnTo>
                    <a:pt x="5582097" y="0"/>
                  </a:lnTo>
                </a:path>
              </a:pathLst>
            </a:custGeom>
            <a:ln w="616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658287" y="5030519"/>
            <a:ext cx="216535" cy="99821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$60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$50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$40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$30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$20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$10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87630">
              <a:lnSpc>
                <a:spcPct val="100000"/>
              </a:lnSpc>
              <a:spcBef>
                <a:spcPts val="43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</a:t>
            </a:r>
            <a:r>
              <a:rPr sz="55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58287" y="4941865"/>
            <a:ext cx="21590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$70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58287" y="4802740"/>
            <a:ext cx="21590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$80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08429" y="4481710"/>
            <a:ext cx="97409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dirty="0">
                <a:latin typeface="Tahoma"/>
                <a:cs typeface="Tahoma"/>
              </a:rPr>
              <a:t>State</a:t>
            </a:r>
            <a:r>
              <a:rPr sz="750" spc="-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wise</a:t>
            </a:r>
            <a:r>
              <a:rPr sz="750" spc="1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loan </a:t>
            </a:r>
            <a:r>
              <a:rPr sz="750" spc="-10" dirty="0">
                <a:latin typeface="Tahoma"/>
                <a:cs typeface="Tahoma"/>
              </a:rPr>
              <a:t>status</a:t>
            </a:r>
            <a:endParaRPr sz="750">
              <a:latin typeface="Tahoma"/>
              <a:cs typeface="Tahoma"/>
            </a:endParaRPr>
          </a:p>
          <a:p>
            <a:pPr marL="62230">
              <a:lnSpc>
                <a:spcPct val="100000"/>
              </a:lnSpc>
              <a:spcBef>
                <a:spcPts val="54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$90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45641" y="6009849"/>
            <a:ext cx="5574665" cy="1435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R="7620" algn="r">
              <a:lnSpc>
                <a:spcPts val="650"/>
              </a:lnSpc>
            </a:pP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CA</a:t>
            </a:r>
            <a:endParaRPr sz="550">
              <a:latin typeface="Calibri"/>
              <a:cs typeface="Calibri"/>
            </a:endParaRPr>
          </a:p>
          <a:p>
            <a:pPr marL="12700" marR="5080" indent="27305" algn="r">
              <a:lnSpc>
                <a:spcPct val="133300"/>
              </a:lnSpc>
            </a:pP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NY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TX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FL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NJ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VA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PA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GA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OH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MD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AZ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WA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CO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NC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CT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MI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MO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MN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NV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WI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SC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OR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KY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OK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KS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UT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DC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NH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NM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WV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RI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HI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AK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WY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MT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SD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VT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TN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MS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ID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IA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NE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ME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110130" y="470230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40092" y="0"/>
                </a:moveTo>
                <a:lnTo>
                  <a:pt x="0" y="0"/>
                </a:lnTo>
                <a:lnTo>
                  <a:pt x="0" y="40066"/>
                </a:lnTo>
                <a:lnTo>
                  <a:pt x="40092" y="40066"/>
                </a:lnTo>
                <a:lnTo>
                  <a:pt x="40092" y="0"/>
                </a:lnTo>
                <a:close/>
              </a:path>
            </a:pathLst>
          </a:custGeom>
          <a:solidFill>
            <a:srgbClr val="13D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155204" y="4657780"/>
            <a:ext cx="31432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Fully</a:t>
            </a:r>
            <a:r>
              <a:rPr sz="550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0" dirty="0">
                <a:solidFill>
                  <a:srgbClr val="585858"/>
                </a:solidFill>
                <a:latin typeface="Calibri"/>
                <a:cs typeface="Calibri"/>
              </a:rPr>
              <a:t>Paid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594322" y="470230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40092" y="0"/>
                </a:moveTo>
                <a:lnTo>
                  <a:pt x="0" y="0"/>
                </a:lnTo>
                <a:lnTo>
                  <a:pt x="0" y="40066"/>
                </a:lnTo>
                <a:lnTo>
                  <a:pt x="40092" y="40066"/>
                </a:lnTo>
                <a:lnTo>
                  <a:pt x="4009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640711" y="4657780"/>
            <a:ext cx="25717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-10" dirty="0">
                <a:solidFill>
                  <a:srgbClr val="585858"/>
                </a:solidFill>
                <a:latin typeface="Calibri"/>
                <a:cs typeface="Calibri"/>
              </a:rPr>
              <a:t>Current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1023000" y="470230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40092" y="0"/>
                </a:moveTo>
                <a:lnTo>
                  <a:pt x="0" y="0"/>
                </a:lnTo>
                <a:lnTo>
                  <a:pt x="0" y="40066"/>
                </a:lnTo>
                <a:lnTo>
                  <a:pt x="40092" y="40066"/>
                </a:lnTo>
                <a:lnTo>
                  <a:pt x="4009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1070213" y="4657780"/>
            <a:ext cx="38608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Charged</a:t>
            </a:r>
            <a:r>
              <a:rPr sz="55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Off</a:t>
            </a:r>
            <a:endParaRPr sz="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46808" y="1733232"/>
            <a:ext cx="8442325" cy="127127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4"/>
              </a:spcBef>
              <a:buClr>
                <a:srgbClr val="92CDEF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chart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shown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types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home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ownerships</a:t>
            </a:r>
            <a:r>
              <a:rPr sz="1800" spc="-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varies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2008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2016.</a:t>
            </a:r>
            <a:endParaRPr sz="1800">
              <a:latin typeface="Arial MT"/>
              <a:cs typeface="Arial MT"/>
            </a:endParaRPr>
          </a:p>
          <a:p>
            <a:pPr marL="241300" marR="5080" indent="-229235">
              <a:lnSpc>
                <a:spcPts val="1950"/>
              </a:lnSpc>
              <a:spcBef>
                <a:spcPts val="1035"/>
              </a:spcBef>
              <a:buClr>
                <a:srgbClr val="92CDEF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maximum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amount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reaches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2012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who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Rent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Mortgage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house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owners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paid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last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Payment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12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million</a:t>
            </a:r>
            <a:r>
              <a:rPr sz="1800" spc="-25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15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million.</a:t>
            </a:r>
            <a:r>
              <a:rPr sz="1800" spc="-2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minimum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amount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reaches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2008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payment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0.29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million</a:t>
            </a:r>
            <a:r>
              <a:rPr sz="1800" spc="-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0.31million.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7632" y="3759072"/>
            <a:ext cx="8723376" cy="24238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412997" y="4098585"/>
            <a:ext cx="6008370" cy="960755"/>
            <a:chOff x="3412997" y="4098585"/>
            <a:chExt cx="6008370" cy="960755"/>
          </a:xfrm>
        </p:grpSpPr>
        <p:sp>
          <p:nvSpPr>
            <p:cNvPr id="10" name="object 10"/>
            <p:cNvSpPr/>
            <p:nvPr/>
          </p:nvSpPr>
          <p:spPr>
            <a:xfrm>
              <a:off x="3450088" y="4302305"/>
              <a:ext cx="5927090" cy="697865"/>
            </a:xfrm>
            <a:custGeom>
              <a:avLst/>
              <a:gdLst/>
              <a:ahLst/>
              <a:cxnLst/>
              <a:rect l="l" t="t" r="r" b="b"/>
              <a:pathLst>
                <a:path w="5927090" h="697864">
                  <a:moveTo>
                    <a:pt x="0" y="697326"/>
                  </a:moveTo>
                  <a:lnTo>
                    <a:pt x="743566" y="659516"/>
                  </a:lnTo>
                  <a:lnTo>
                    <a:pt x="1482542" y="570413"/>
                  </a:lnTo>
                  <a:lnTo>
                    <a:pt x="2221569" y="287608"/>
                  </a:lnTo>
                  <a:lnTo>
                    <a:pt x="2964413" y="0"/>
                  </a:lnTo>
                  <a:lnTo>
                    <a:pt x="3703440" y="190757"/>
                  </a:lnTo>
                  <a:lnTo>
                    <a:pt x="4446284" y="407703"/>
                  </a:lnTo>
                  <a:lnTo>
                    <a:pt x="5185312" y="601405"/>
                  </a:lnTo>
                  <a:lnTo>
                    <a:pt x="5926866" y="686634"/>
                  </a:lnTo>
                </a:path>
              </a:pathLst>
            </a:custGeom>
            <a:ln w="23243">
              <a:solidFill>
                <a:srgbClr val="3E6D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2997" y="4962495"/>
              <a:ext cx="77379" cy="774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5790" y="4923754"/>
              <a:ext cx="77379" cy="774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4714" y="4834652"/>
              <a:ext cx="77379" cy="774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7507" y="4551847"/>
              <a:ext cx="77379" cy="774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6431" y="4265168"/>
              <a:ext cx="77379" cy="774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9223" y="4454996"/>
              <a:ext cx="77379" cy="774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8147" y="4675816"/>
              <a:ext cx="77379" cy="774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7072" y="4865644"/>
              <a:ext cx="77379" cy="774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39864" y="4950873"/>
              <a:ext cx="77379" cy="774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450088" y="4887284"/>
              <a:ext cx="5927090" cy="128270"/>
            </a:xfrm>
            <a:custGeom>
              <a:avLst/>
              <a:gdLst/>
              <a:ahLst/>
              <a:cxnLst/>
              <a:rect l="l" t="t" r="r" b="b"/>
              <a:pathLst>
                <a:path w="5927090" h="128270">
                  <a:moveTo>
                    <a:pt x="0" y="127843"/>
                  </a:moveTo>
                  <a:lnTo>
                    <a:pt x="743566" y="121076"/>
                  </a:lnTo>
                  <a:lnTo>
                    <a:pt x="1482542" y="55166"/>
                  </a:lnTo>
                  <a:lnTo>
                    <a:pt x="2221569" y="39670"/>
                  </a:lnTo>
                  <a:lnTo>
                    <a:pt x="2964413" y="0"/>
                  </a:lnTo>
                  <a:lnTo>
                    <a:pt x="3703440" y="39670"/>
                  </a:lnTo>
                  <a:lnTo>
                    <a:pt x="4446284" y="82284"/>
                  </a:lnTo>
                  <a:lnTo>
                    <a:pt x="5185312" y="109454"/>
                  </a:lnTo>
                  <a:lnTo>
                    <a:pt x="5926866" y="124950"/>
                  </a:lnTo>
                </a:path>
              </a:pathLst>
            </a:custGeom>
            <a:ln w="23244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16869" y="4974114"/>
              <a:ext cx="816610" cy="81915"/>
            </a:xfrm>
            <a:custGeom>
              <a:avLst/>
              <a:gdLst/>
              <a:ahLst/>
              <a:cxnLst/>
              <a:rect l="l" t="t" r="r" b="b"/>
              <a:pathLst>
                <a:path w="816610" h="81914">
                  <a:moveTo>
                    <a:pt x="0" y="81354"/>
                  </a:moveTo>
                  <a:lnTo>
                    <a:pt x="73505" y="81354"/>
                  </a:lnTo>
                  <a:lnTo>
                    <a:pt x="73505" y="7748"/>
                  </a:lnTo>
                  <a:lnTo>
                    <a:pt x="0" y="7748"/>
                  </a:lnTo>
                  <a:lnTo>
                    <a:pt x="0" y="81354"/>
                  </a:lnTo>
                  <a:close/>
                </a:path>
                <a:path w="816610" h="81914">
                  <a:moveTo>
                    <a:pt x="742792" y="73606"/>
                  </a:moveTo>
                  <a:lnTo>
                    <a:pt x="816298" y="73606"/>
                  </a:lnTo>
                  <a:lnTo>
                    <a:pt x="816298" y="0"/>
                  </a:lnTo>
                  <a:lnTo>
                    <a:pt x="742792" y="0"/>
                  </a:lnTo>
                  <a:lnTo>
                    <a:pt x="742792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98585" y="49082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98585" y="49082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41378" y="489663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41378" y="489663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0302" y="4854019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0302" y="4854019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23095" y="4892760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23095" y="4892760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62019" y="493537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62019" y="493537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00943" y="4962492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00943" y="4962492"/>
              <a:ext cx="816610" cy="89535"/>
            </a:xfrm>
            <a:custGeom>
              <a:avLst/>
              <a:gdLst/>
              <a:ahLst/>
              <a:cxnLst/>
              <a:rect l="l" t="t" r="r" b="b"/>
              <a:pathLst>
                <a:path w="816609" h="89535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  <a:path w="816609" h="89535">
                  <a:moveTo>
                    <a:pt x="742792" y="89102"/>
                  </a:moveTo>
                  <a:lnTo>
                    <a:pt x="816298" y="89102"/>
                  </a:lnTo>
                  <a:lnTo>
                    <a:pt x="816298" y="15496"/>
                  </a:lnTo>
                  <a:lnTo>
                    <a:pt x="742792" y="15496"/>
                  </a:lnTo>
                  <a:lnTo>
                    <a:pt x="742792" y="89102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5790" y="4974117"/>
              <a:ext cx="77379" cy="774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94714" y="4974117"/>
              <a:ext cx="77379" cy="774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7507" y="4974117"/>
              <a:ext cx="77379" cy="7747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6431" y="4977991"/>
              <a:ext cx="77379" cy="7747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97072" y="4977991"/>
              <a:ext cx="77379" cy="774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94714" y="4977991"/>
              <a:ext cx="77379" cy="774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37507" y="4977991"/>
              <a:ext cx="77379" cy="7747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450088" y="4135721"/>
              <a:ext cx="5927090" cy="864235"/>
            </a:xfrm>
            <a:custGeom>
              <a:avLst/>
              <a:gdLst/>
              <a:ahLst/>
              <a:cxnLst/>
              <a:rect l="l" t="t" r="r" b="b"/>
              <a:pathLst>
                <a:path w="5927090" h="864235">
                  <a:moveTo>
                    <a:pt x="0" y="863910"/>
                  </a:moveTo>
                  <a:lnTo>
                    <a:pt x="743566" y="822225"/>
                  </a:lnTo>
                  <a:lnTo>
                    <a:pt x="1482542" y="725374"/>
                  </a:lnTo>
                  <a:lnTo>
                    <a:pt x="2221569" y="318600"/>
                  </a:lnTo>
                  <a:lnTo>
                    <a:pt x="2964413" y="0"/>
                  </a:lnTo>
                  <a:lnTo>
                    <a:pt x="3703440" y="97729"/>
                  </a:lnTo>
                  <a:lnTo>
                    <a:pt x="4446284" y="407703"/>
                  </a:lnTo>
                  <a:lnTo>
                    <a:pt x="5185312" y="709878"/>
                  </a:lnTo>
                  <a:lnTo>
                    <a:pt x="5926866" y="833847"/>
                  </a:lnTo>
                </a:path>
              </a:pathLst>
            </a:custGeom>
            <a:ln w="23243">
              <a:solidFill>
                <a:srgbClr val="F1B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12997" y="4962495"/>
              <a:ext cx="77379" cy="7747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55790" y="4923754"/>
              <a:ext cx="77379" cy="7747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94714" y="4826904"/>
              <a:ext cx="77379" cy="7747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37507" y="4416256"/>
              <a:ext cx="77379" cy="7747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76431" y="4098585"/>
              <a:ext cx="77379" cy="7747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19223" y="4199310"/>
              <a:ext cx="77379" cy="7747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58147" y="4505359"/>
              <a:ext cx="77379" cy="7747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97072" y="4807533"/>
              <a:ext cx="77379" cy="7747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39864" y="4931503"/>
              <a:ext cx="77379" cy="77475"/>
            </a:xfrm>
            <a:prstGeom prst="rect">
              <a:avLst/>
            </a:prstGeom>
          </p:spPr>
        </p:pic>
      </p:grp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2297196" y="4999632"/>
          <a:ext cx="7439019" cy="96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858585"/>
                      </a:solidFill>
                      <a:prstDash val="solid"/>
                    </a:lnR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2008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2009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2857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38100">
                      <a:solidFill>
                        <a:srgbClr val="0DD98E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38100">
                      <a:solidFill>
                        <a:srgbClr val="0DD98E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2857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RENT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$.31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$1.0</a:t>
                      </a:r>
                      <a:r>
                        <a:rPr sz="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$2.57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$7.63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$12.83</a:t>
                      </a:r>
                      <a:r>
                        <a:rPr sz="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$9.38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$5.47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$2.02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$.49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00" spc="-25" dirty="0">
                          <a:latin typeface="Calibri"/>
                          <a:cs typeface="Calibri"/>
                        </a:rPr>
                        <a:t>OWN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$.03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$.14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$1.30</a:t>
                      </a:r>
                      <a:r>
                        <a:rPr sz="8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$1.57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$2.34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$1.59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$.82</a:t>
                      </a:r>
                      <a:r>
                        <a:rPr sz="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$.36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$.09</a:t>
                      </a:r>
                      <a:r>
                        <a:rPr sz="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OTHER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$.04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$.07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$.05</a:t>
                      </a:r>
                      <a:r>
                        <a:rPr sz="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$.01</a:t>
                      </a:r>
                      <a:r>
                        <a:rPr sz="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</a:t>
                      </a:r>
                      <a:r>
                        <a:rPr sz="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NONE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MORTGAGE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$.29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$1.0</a:t>
                      </a:r>
                      <a:r>
                        <a:rPr sz="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$2.74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$10.09</a:t>
                      </a:r>
                      <a:r>
                        <a:rPr sz="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$15.83</a:t>
                      </a:r>
                      <a:r>
                        <a:rPr sz="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$14.02</a:t>
                      </a:r>
                      <a:r>
                        <a:rPr sz="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$8.46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$3.05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$.81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2" name="object 5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332015" y="5216580"/>
            <a:ext cx="197304" cy="69727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2332015" y="5375416"/>
            <a:ext cx="197485" cy="69850"/>
            <a:chOff x="2332015" y="5375416"/>
            <a:chExt cx="197485" cy="69850"/>
          </a:xfrm>
        </p:grpSpPr>
        <p:sp>
          <p:nvSpPr>
            <p:cNvPr id="54" name="object 54"/>
            <p:cNvSpPr/>
            <p:nvPr/>
          </p:nvSpPr>
          <p:spPr>
            <a:xfrm>
              <a:off x="2332015" y="5414153"/>
              <a:ext cx="197485" cy="0"/>
            </a:xfrm>
            <a:custGeom>
              <a:avLst/>
              <a:gdLst/>
              <a:ahLst/>
              <a:cxnLst/>
              <a:rect l="l" t="t" r="r" b="b"/>
              <a:pathLst>
                <a:path w="197485">
                  <a:moveTo>
                    <a:pt x="0" y="0"/>
                  </a:moveTo>
                  <a:lnTo>
                    <a:pt x="197304" y="0"/>
                  </a:lnTo>
                </a:path>
              </a:pathLst>
            </a:custGeom>
            <a:ln w="23244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97783" y="5379287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30" h="62229">
                  <a:moveTo>
                    <a:pt x="61899" y="0"/>
                  </a:moveTo>
                  <a:lnTo>
                    <a:pt x="0" y="0"/>
                  </a:lnTo>
                  <a:lnTo>
                    <a:pt x="0" y="61984"/>
                  </a:lnTo>
                  <a:lnTo>
                    <a:pt x="61899" y="61984"/>
                  </a:lnTo>
                  <a:lnTo>
                    <a:pt x="6189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397783" y="5379287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30" h="62229">
                  <a:moveTo>
                    <a:pt x="0" y="61984"/>
                  </a:moveTo>
                  <a:lnTo>
                    <a:pt x="61899" y="61984"/>
                  </a:lnTo>
                  <a:lnTo>
                    <a:pt x="61899" y="0"/>
                  </a:lnTo>
                  <a:lnTo>
                    <a:pt x="0" y="0"/>
                  </a:lnTo>
                  <a:lnTo>
                    <a:pt x="0" y="61984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7" name="object 5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32015" y="5538110"/>
            <a:ext cx="197304" cy="69727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32015" y="5696945"/>
            <a:ext cx="197304" cy="69727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32015" y="5859655"/>
            <a:ext cx="197304" cy="69727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2318041" y="3904267"/>
            <a:ext cx="214503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Tahoma"/>
                <a:cs typeface="Tahoma"/>
              </a:rPr>
              <a:t>Home</a:t>
            </a:r>
            <a:r>
              <a:rPr sz="950" spc="25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ownershipvs</a:t>
            </a:r>
            <a:r>
              <a:rPr sz="950" spc="30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Last</a:t>
            </a:r>
            <a:r>
              <a:rPr sz="950" spc="5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payment </a:t>
            </a:r>
            <a:r>
              <a:rPr sz="950" spc="-20" dirty="0">
                <a:latin typeface="Tahoma"/>
                <a:cs typeface="Tahoma"/>
              </a:rPr>
              <a:t>Date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1828038" y="295656"/>
            <a:ext cx="7806690" cy="96244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57935" marR="5080" indent="-1245870">
              <a:lnSpc>
                <a:spcPts val="3460"/>
              </a:lnSpc>
              <a:spcBef>
                <a:spcPts val="505"/>
              </a:spcBef>
            </a:pPr>
            <a:r>
              <a:rPr lang="en-US" sz="4725" spc="-337" baseline="-2645" dirty="0">
                <a:latin typeface="Aptos" panose="020B0004020202020204" pitchFamily="34" charset="0"/>
              </a:rPr>
              <a:t>KPI-</a:t>
            </a:r>
            <a:r>
              <a:rPr lang="en-US" sz="4725" baseline="-2645" dirty="0">
                <a:latin typeface="Aptos" panose="020B0004020202020204" pitchFamily="34" charset="0"/>
              </a:rPr>
              <a:t>5</a:t>
            </a:r>
            <a:r>
              <a:rPr lang="en-US" sz="4725" spc="142" baseline="-2645" dirty="0">
                <a:latin typeface="Aptos" panose="020B0004020202020204" pitchFamily="34" charset="0"/>
              </a:rPr>
              <a:t> </a:t>
            </a:r>
            <a:r>
              <a:rPr lang="en-US" sz="4725" spc="-352" baseline="-2645" dirty="0">
                <a:latin typeface="Aptos" panose="020B0004020202020204" pitchFamily="34" charset="0"/>
              </a:rPr>
              <a:t>:</a:t>
            </a:r>
            <a:r>
              <a:rPr lang="en-US" sz="4725" spc="-52" baseline="-2645" dirty="0">
                <a:latin typeface="Aptos" panose="020B0004020202020204" pitchFamily="34" charset="0"/>
              </a:rPr>
              <a:t> </a:t>
            </a:r>
            <a:r>
              <a:rPr lang="en-US" sz="3150" spc="-270" dirty="0">
                <a:latin typeface="Aptos" panose="020B0004020202020204" pitchFamily="34" charset="0"/>
              </a:rPr>
              <a:t>HOME</a:t>
            </a:r>
            <a:r>
              <a:rPr lang="en-US" sz="3150" spc="55" dirty="0">
                <a:latin typeface="Aptos" panose="020B0004020202020204" pitchFamily="34" charset="0"/>
              </a:rPr>
              <a:t> </a:t>
            </a:r>
            <a:r>
              <a:rPr lang="en-US" sz="3150" spc="-345" dirty="0">
                <a:latin typeface="Aptos" panose="020B0004020202020204" pitchFamily="34" charset="0"/>
              </a:rPr>
              <a:t>O W N E R S H I P</a:t>
            </a:r>
            <a:r>
              <a:rPr lang="en-US" sz="3150" spc="100" dirty="0">
                <a:latin typeface="Aptos" panose="020B0004020202020204" pitchFamily="34" charset="0"/>
              </a:rPr>
              <a:t> </a:t>
            </a:r>
            <a:r>
              <a:rPr lang="en-US" sz="3150" spc="-360" dirty="0">
                <a:latin typeface="Aptos" panose="020B0004020202020204" pitchFamily="34" charset="0"/>
              </a:rPr>
              <a:t>V S</a:t>
            </a:r>
            <a:r>
              <a:rPr lang="en-US" sz="3150" spc="-15" dirty="0">
                <a:latin typeface="Aptos" panose="020B0004020202020204" pitchFamily="34" charset="0"/>
              </a:rPr>
              <a:t> </a:t>
            </a:r>
            <a:r>
              <a:rPr lang="en-US" sz="3150" spc="-430" dirty="0">
                <a:latin typeface="Aptos" panose="020B0004020202020204" pitchFamily="34" charset="0"/>
              </a:rPr>
              <a:t>L A S T </a:t>
            </a:r>
            <a:r>
              <a:rPr lang="en-US" sz="3150" spc="50" dirty="0">
                <a:latin typeface="Aptos" panose="020B0004020202020204" pitchFamily="34" charset="0"/>
              </a:rPr>
              <a:t> </a:t>
            </a:r>
            <a:r>
              <a:rPr lang="en-US" sz="3150" spc="-395" dirty="0">
                <a:latin typeface="Aptos" panose="020B0004020202020204" pitchFamily="34" charset="0"/>
              </a:rPr>
              <a:t>P A Y M  E N T </a:t>
            </a:r>
            <a:r>
              <a:rPr lang="en-US" sz="3150" spc="-465" dirty="0">
                <a:latin typeface="Aptos" panose="020B0004020202020204" pitchFamily="34" charset="0"/>
              </a:rPr>
              <a:t>D A T  E </a:t>
            </a:r>
            <a:r>
              <a:rPr lang="en-US" sz="3150" spc="120" dirty="0">
                <a:latin typeface="Aptos" panose="020B0004020202020204" pitchFamily="34" charset="0"/>
              </a:rPr>
              <a:t> </a:t>
            </a:r>
            <a:r>
              <a:rPr lang="en-US" sz="3150" spc="-550" dirty="0">
                <a:latin typeface="Aptos" panose="020B0004020202020204" pitchFamily="34" charset="0"/>
              </a:rPr>
              <a:t>S   T A   T   S </a:t>
            </a:r>
            <a:endParaRPr sz="315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68711" y="0"/>
            <a:ext cx="1920239" cy="5771515"/>
            <a:chOff x="10268711" y="0"/>
            <a:chExt cx="1920239" cy="5771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8711" y="0"/>
              <a:ext cx="1920240" cy="57713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863071" y="0"/>
              <a:ext cx="1325880" cy="3091815"/>
            </a:xfrm>
            <a:custGeom>
              <a:avLst/>
              <a:gdLst/>
              <a:ahLst/>
              <a:cxnLst/>
              <a:rect l="l" t="t" r="r" b="b"/>
              <a:pathLst>
                <a:path w="1325879" h="3091815">
                  <a:moveTo>
                    <a:pt x="1325879" y="0"/>
                  </a:moveTo>
                  <a:lnTo>
                    <a:pt x="0" y="0"/>
                  </a:lnTo>
                  <a:lnTo>
                    <a:pt x="3048" y="15113"/>
                  </a:lnTo>
                  <a:lnTo>
                    <a:pt x="12124" y="67762"/>
                  </a:lnTo>
                  <a:lnTo>
                    <a:pt x="20681" y="120206"/>
                  </a:lnTo>
                  <a:lnTo>
                    <a:pt x="28716" y="172429"/>
                  </a:lnTo>
                  <a:lnTo>
                    <a:pt x="36223" y="224416"/>
                  </a:lnTo>
                  <a:lnTo>
                    <a:pt x="43200" y="276152"/>
                  </a:lnTo>
                  <a:lnTo>
                    <a:pt x="49642" y="327622"/>
                  </a:lnTo>
                  <a:lnTo>
                    <a:pt x="55546" y="378810"/>
                  </a:lnTo>
                  <a:lnTo>
                    <a:pt x="60907" y="429702"/>
                  </a:lnTo>
                  <a:lnTo>
                    <a:pt x="65722" y="480282"/>
                  </a:lnTo>
                  <a:lnTo>
                    <a:pt x="69986" y="530535"/>
                  </a:lnTo>
                  <a:lnTo>
                    <a:pt x="73697" y="580446"/>
                  </a:lnTo>
                  <a:lnTo>
                    <a:pt x="76849" y="629999"/>
                  </a:lnTo>
                  <a:lnTo>
                    <a:pt x="79439" y="679181"/>
                  </a:lnTo>
                  <a:lnTo>
                    <a:pt x="81462" y="727975"/>
                  </a:lnTo>
                  <a:lnTo>
                    <a:pt x="82916" y="776366"/>
                  </a:lnTo>
                  <a:lnTo>
                    <a:pt x="83797" y="824339"/>
                  </a:lnTo>
                  <a:lnTo>
                    <a:pt x="84099" y="871879"/>
                  </a:lnTo>
                  <a:lnTo>
                    <a:pt x="83296" y="989295"/>
                  </a:lnTo>
                  <a:lnTo>
                    <a:pt x="83810" y="1058348"/>
                  </a:lnTo>
                  <a:lnTo>
                    <a:pt x="85349" y="1126137"/>
                  </a:lnTo>
                  <a:lnTo>
                    <a:pt x="87898" y="1192668"/>
                  </a:lnTo>
                  <a:lnTo>
                    <a:pt x="91443" y="1257947"/>
                  </a:lnTo>
                  <a:lnTo>
                    <a:pt x="95969" y="1321981"/>
                  </a:lnTo>
                  <a:lnTo>
                    <a:pt x="101463" y="1384777"/>
                  </a:lnTo>
                  <a:lnTo>
                    <a:pt x="107911" y="1446340"/>
                  </a:lnTo>
                  <a:lnTo>
                    <a:pt x="115297" y="1506678"/>
                  </a:lnTo>
                  <a:lnTo>
                    <a:pt x="123608" y="1565796"/>
                  </a:lnTo>
                  <a:lnTo>
                    <a:pt x="132831" y="1623701"/>
                  </a:lnTo>
                  <a:lnTo>
                    <a:pt x="142949" y="1680399"/>
                  </a:lnTo>
                  <a:lnTo>
                    <a:pt x="153950" y="1735897"/>
                  </a:lnTo>
                  <a:lnTo>
                    <a:pt x="165820" y="1790201"/>
                  </a:lnTo>
                  <a:lnTo>
                    <a:pt x="178543" y="1843318"/>
                  </a:lnTo>
                  <a:lnTo>
                    <a:pt x="192106" y="1895254"/>
                  </a:lnTo>
                  <a:lnTo>
                    <a:pt x="206495" y="1946015"/>
                  </a:lnTo>
                  <a:lnTo>
                    <a:pt x="221696" y="1995609"/>
                  </a:lnTo>
                  <a:lnTo>
                    <a:pt x="237693" y="2044040"/>
                  </a:lnTo>
                  <a:lnTo>
                    <a:pt x="254474" y="2091316"/>
                  </a:lnTo>
                  <a:lnTo>
                    <a:pt x="272024" y="2137443"/>
                  </a:lnTo>
                  <a:lnTo>
                    <a:pt x="290328" y="2182427"/>
                  </a:lnTo>
                  <a:lnTo>
                    <a:pt x="309373" y="2226276"/>
                  </a:lnTo>
                  <a:lnTo>
                    <a:pt x="329145" y="2268994"/>
                  </a:lnTo>
                  <a:lnTo>
                    <a:pt x="349628" y="2310590"/>
                  </a:lnTo>
                  <a:lnTo>
                    <a:pt x="370810" y="2351068"/>
                  </a:lnTo>
                  <a:lnTo>
                    <a:pt x="392675" y="2390436"/>
                  </a:lnTo>
                  <a:lnTo>
                    <a:pt x="415210" y="2428700"/>
                  </a:lnTo>
                  <a:lnTo>
                    <a:pt x="438401" y="2465866"/>
                  </a:lnTo>
                  <a:lnTo>
                    <a:pt x="462232" y="2501941"/>
                  </a:lnTo>
                  <a:lnTo>
                    <a:pt x="486691" y="2536931"/>
                  </a:lnTo>
                  <a:lnTo>
                    <a:pt x="511763" y="2570842"/>
                  </a:lnTo>
                  <a:lnTo>
                    <a:pt x="537433" y="2603682"/>
                  </a:lnTo>
                  <a:lnTo>
                    <a:pt x="563688" y="2635456"/>
                  </a:lnTo>
                  <a:lnTo>
                    <a:pt x="590514" y="2666170"/>
                  </a:lnTo>
                  <a:lnTo>
                    <a:pt x="617895" y="2695832"/>
                  </a:lnTo>
                  <a:lnTo>
                    <a:pt x="645818" y="2724447"/>
                  </a:lnTo>
                  <a:lnTo>
                    <a:pt x="674270" y="2752023"/>
                  </a:lnTo>
                  <a:lnTo>
                    <a:pt x="703235" y="2778565"/>
                  </a:lnTo>
                  <a:lnTo>
                    <a:pt x="732699" y="2804079"/>
                  </a:lnTo>
                  <a:lnTo>
                    <a:pt x="762648" y="2828573"/>
                  </a:lnTo>
                  <a:lnTo>
                    <a:pt x="793069" y="2852052"/>
                  </a:lnTo>
                  <a:lnTo>
                    <a:pt x="823946" y="2874524"/>
                  </a:lnTo>
                  <a:lnTo>
                    <a:pt x="887015" y="2916469"/>
                  </a:lnTo>
                  <a:lnTo>
                    <a:pt x="951741" y="2954458"/>
                  </a:lnTo>
                  <a:lnTo>
                    <a:pt x="1018011" y="2988544"/>
                  </a:lnTo>
                  <a:lnTo>
                    <a:pt x="1085711" y="3018778"/>
                  </a:lnTo>
                  <a:lnTo>
                    <a:pt x="1154728" y="3045211"/>
                  </a:lnTo>
                  <a:lnTo>
                    <a:pt x="1224948" y="3067893"/>
                  </a:lnTo>
                  <a:lnTo>
                    <a:pt x="1325879" y="3091434"/>
                  </a:lnTo>
                  <a:lnTo>
                    <a:pt x="1325879" y="0"/>
                  </a:lnTo>
                  <a:close/>
                </a:path>
              </a:pathLst>
            </a:custGeom>
            <a:solidFill>
              <a:srgbClr val="92CDEF">
                <a:alpha val="5058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95471" y="-20574"/>
            <a:ext cx="5322570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04364" algn="l"/>
              </a:tabLst>
            </a:pPr>
            <a:r>
              <a:rPr sz="4000" spc="-750" dirty="0">
                <a:latin typeface="Aptos" panose="020B0004020202020204" pitchFamily="34" charset="0"/>
              </a:rPr>
              <a:t>E</a:t>
            </a:r>
            <a:r>
              <a:rPr sz="4000" spc="-525" dirty="0">
                <a:latin typeface="Aptos" panose="020B0004020202020204" pitchFamily="34" charset="0"/>
              </a:rPr>
              <a:t> </a:t>
            </a:r>
            <a:r>
              <a:rPr lang="en-IN" sz="4000" spc="-525" dirty="0">
                <a:latin typeface="Aptos" panose="020B0004020202020204" pitchFamily="34" charset="0"/>
              </a:rPr>
              <a:t>  </a:t>
            </a:r>
            <a:r>
              <a:rPr sz="4000" spc="-105" dirty="0">
                <a:latin typeface="Aptos" panose="020B0004020202020204" pitchFamily="34" charset="0"/>
              </a:rPr>
              <a:t>XC</a:t>
            </a:r>
            <a:r>
              <a:rPr sz="4000" spc="-750" dirty="0">
                <a:latin typeface="Aptos" panose="020B0004020202020204" pitchFamily="34" charset="0"/>
              </a:rPr>
              <a:t>E</a:t>
            </a:r>
            <a:r>
              <a:rPr lang="en-IN" sz="4000" spc="-750" dirty="0">
                <a:latin typeface="Aptos" panose="020B0004020202020204" pitchFamily="34" charset="0"/>
              </a:rPr>
              <a:t>      </a:t>
            </a:r>
            <a:r>
              <a:rPr sz="4000" spc="-520" dirty="0">
                <a:latin typeface="Aptos" panose="020B0004020202020204" pitchFamily="34" charset="0"/>
              </a:rPr>
              <a:t> </a:t>
            </a:r>
            <a:r>
              <a:rPr sz="4000" spc="-785" dirty="0">
                <a:latin typeface="Aptos" panose="020B0004020202020204" pitchFamily="34" charset="0"/>
              </a:rPr>
              <a:t>L</a:t>
            </a:r>
            <a:r>
              <a:rPr sz="4000" dirty="0">
                <a:latin typeface="Aptos" panose="020B0004020202020204" pitchFamily="34" charset="0"/>
              </a:rPr>
              <a:t>	</a:t>
            </a:r>
            <a:r>
              <a:rPr sz="4000" spc="-80" dirty="0">
                <a:latin typeface="Aptos" panose="020B0004020202020204" pitchFamily="34" charset="0"/>
              </a:rPr>
              <a:t>DA</a:t>
            </a:r>
            <a:r>
              <a:rPr sz="4000" spc="-750" dirty="0">
                <a:latin typeface="Aptos" panose="020B0004020202020204" pitchFamily="34" charset="0"/>
              </a:rPr>
              <a:t>S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lang="en-IN" sz="4000" spc="-509" dirty="0">
                <a:latin typeface="Aptos" panose="020B0004020202020204" pitchFamily="34" charset="0"/>
              </a:rPr>
              <a:t>  </a:t>
            </a:r>
            <a:r>
              <a:rPr sz="4000" spc="-350" dirty="0">
                <a:latin typeface="Aptos" panose="020B0004020202020204" pitchFamily="34" charset="0"/>
              </a:rPr>
              <a:t>H</a:t>
            </a:r>
            <a:r>
              <a:rPr lang="en-IN" sz="4000" spc="-350" dirty="0">
                <a:latin typeface="Aptos" panose="020B0004020202020204" pitchFamily="34" charset="0"/>
              </a:rPr>
              <a:t> </a:t>
            </a:r>
            <a:r>
              <a:rPr sz="4000" spc="-755" dirty="0">
                <a:latin typeface="Aptos" panose="020B0004020202020204" pitchFamily="34" charset="0"/>
              </a:rPr>
              <a:t>B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lang="en-IN" sz="4000" spc="-515" dirty="0">
                <a:latin typeface="Aptos" panose="020B0004020202020204" pitchFamily="34" charset="0"/>
              </a:rPr>
              <a:t> </a:t>
            </a:r>
            <a:r>
              <a:rPr sz="4000" dirty="0">
                <a:latin typeface="Aptos" panose="020B0004020202020204" pitchFamily="34" charset="0"/>
              </a:rPr>
              <a:t>OA</a:t>
            </a:r>
            <a:r>
              <a:rPr sz="4000" spc="-550" dirty="0">
                <a:latin typeface="Aptos" panose="020B0004020202020204" pitchFamily="34" charset="0"/>
              </a:rPr>
              <a:t>R</a:t>
            </a:r>
            <a:r>
              <a:rPr lang="en-IN" sz="4000" spc="-550" dirty="0">
                <a:latin typeface="Aptos" panose="020B0004020202020204" pitchFamily="34" charset="0"/>
              </a:rPr>
              <a:t> 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sz="4000" spc="-400" dirty="0">
                <a:latin typeface="Aptos" panose="020B0004020202020204" pitchFamily="34" charset="0"/>
              </a:rPr>
              <a:t>D</a:t>
            </a:r>
            <a:endParaRPr sz="4000" dirty="0">
              <a:latin typeface="Aptos" panose="020B0004020202020204" pitchFamily="34" charset="0"/>
            </a:endParaRPr>
          </a:p>
        </p:txBody>
      </p:sp>
      <p:pic>
        <p:nvPicPr>
          <p:cNvPr id="470" name="Picture 469">
            <a:extLst>
              <a:ext uri="{FF2B5EF4-FFF2-40B4-BE49-F238E27FC236}">
                <a16:creationId xmlns:a16="http://schemas.microsoft.com/office/drawing/2014/main" id="{B938477B-D1D5-81CA-0D51-390D7E9F6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2" y="990600"/>
            <a:ext cx="10605996" cy="5394541"/>
          </a:xfrm>
          <a:prstGeom prst="rect">
            <a:avLst/>
          </a:prstGeom>
          <a:ln>
            <a:solidFill>
              <a:sysClr val="windowText" lastClr="000000">
                <a:lumMod val="75000"/>
                <a:lumOff val="25000"/>
              </a:sysClr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8711" y="0"/>
            <a:ext cx="1920240" cy="57713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547104" cy="685971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76804" y="41859"/>
            <a:ext cx="6153785" cy="641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735580" algn="l"/>
              </a:tabLst>
            </a:pPr>
            <a:r>
              <a:rPr sz="4000" spc="-535" dirty="0">
                <a:latin typeface="Aptos" panose="020B0004020202020204" pitchFamily="34" charset="0"/>
              </a:rPr>
              <a:t>P</a:t>
            </a:r>
            <a:r>
              <a:rPr sz="4000" spc="-525" dirty="0">
                <a:latin typeface="Aptos" panose="020B0004020202020204" pitchFamily="34" charset="0"/>
              </a:rPr>
              <a:t> </a:t>
            </a:r>
            <a:r>
              <a:rPr lang="en-IN" sz="4000" spc="-525" dirty="0">
                <a:latin typeface="Aptos" panose="020B0004020202020204" pitchFamily="34" charset="0"/>
              </a:rPr>
              <a:t> </a:t>
            </a:r>
            <a:r>
              <a:rPr sz="4000" spc="-140" dirty="0">
                <a:latin typeface="Aptos" panose="020B0004020202020204" pitchFamily="34" charset="0"/>
              </a:rPr>
              <a:t>OW</a:t>
            </a:r>
            <a:r>
              <a:rPr sz="4000" spc="-565" dirty="0">
                <a:latin typeface="Aptos" panose="020B0004020202020204" pitchFamily="34" charset="0"/>
              </a:rPr>
              <a:t> </a:t>
            </a:r>
            <a:r>
              <a:rPr sz="4000" spc="-750" dirty="0">
                <a:latin typeface="Aptos" panose="020B0004020202020204" pitchFamily="34" charset="0"/>
              </a:rPr>
              <a:t>E</a:t>
            </a:r>
            <a:r>
              <a:rPr sz="4000" spc="-525" dirty="0">
                <a:latin typeface="Aptos" panose="020B0004020202020204" pitchFamily="34" charset="0"/>
              </a:rPr>
              <a:t> </a:t>
            </a:r>
            <a:r>
              <a:rPr lang="en-IN" sz="4000" spc="-525" dirty="0">
                <a:latin typeface="Aptos" panose="020B0004020202020204" pitchFamily="34" charset="0"/>
              </a:rPr>
              <a:t> </a:t>
            </a:r>
            <a:r>
              <a:rPr sz="4000" spc="-550" dirty="0">
                <a:latin typeface="Aptos" panose="020B0004020202020204" pitchFamily="34" charset="0"/>
              </a:rPr>
              <a:t>R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lang="en-IN" sz="4000" spc="-515" dirty="0">
                <a:latin typeface="Aptos" panose="020B0004020202020204" pitchFamily="34" charset="0"/>
              </a:rPr>
              <a:t>    </a:t>
            </a:r>
            <a:r>
              <a:rPr sz="4000" spc="-755" dirty="0">
                <a:latin typeface="Aptos" panose="020B0004020202020204" pitchFamily="34" charset="0"/>
              </a:rPr>
              <a:t>B</a:t>
            </a:r>
            <a:r>
              <a:rPr lang="en-IN" sz="4000" spc="-755" dirty="0">
                <a:latin typeface="Aptos" panose="020B0004020202020204" pitchFamily="34" charset="0"/>
              </a:rPr>
              <a:t>   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sz="4000" spc="-50" dirty="0">
                <a:latin typeface="Aptos" panose="020B0004020202020204" pitchFamily="34" charset="0"/>
              </a:rPr>
              <a:t>I</a:t>
            </a:r>
            <a:r>
              <a:rPr sz="4000" dirty="0">
                <a:latin typeface="Aptos" panose="020B0004020202020204" pitchFamily="34" charset="0"/>
              </a:rPr>
              <a:t>	</a:t>
            </a:r>
            <a:r>
              <a:rPr sz="4000" spc="-80" dirty="0">
                <a:latin typeface="Aptos" panose="020B0004020202020204" pitchFamily="34" charset="0"/>
              </a:rPr>
              <a:t>DA</a:t>
            </a:r>
            <a:r>
              <a:rPr sz="4000" spc="-750" dirty="0">
                <a:latin typeface="Aptos" panose="020B0004020202020204" pitchFamily="34" charset="0"/>
              </a:rPr>
              <a:t>S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lang="en-IN" sz="4000" spc="-515" dirty="0">
                <a:latin typeface="Aptos" panose="020B0004020202020204" pitchFamily="34" charset="0"/>
              </a:rPr>
              <a:t> </a:t>
            </a:r>
            <a:r>
              <a:rPr sz="4000" spc="-350" dirty="0">
                <a:latin typeface="Aptos" panose="020B0004020202020204" pitchFamily="34" charset="0"/>
              </a:rPr>
              <a:t>H</a:t>
            </a:r>
            <a:r>
              <a:rPr lang="en-IN" sz="4000" spc="-350" dirty="0">
                <a:latin typeface="Aptos" panose="020B0004020202020204" pitchFamily="34" charset="0"/>
              </a:rPr>
              <a:t> </a:t>
            </a:r>
            <a:r>
              <a:rPr sz="4000" spc="-755" dirty="0">
                <a:latin typeface="Aptos" panose="020B0004020202020204" pitchFamily="34" charset="0"/>
              </a:rPr>
              <a:t>B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lang="en-IN" sz="4000" spc="-515" dirty="0">
                <a:latin typeface="Aptos" panose="020B0004020202020204" pitchFamily="34" charset="0"/>
              </a:rPr>
              <a:t> </a:t>
            </a:r>
            <a:r>
              <a:rPr sz="4000" dirty="0">
                <a:latin typeface="Aptos" panose="020B0004020202020204" pitchFamily="34" charset="0"/>
              </a:rPr>
              <a:t>OA</a:t>
            </a:r>
            <a:r>
              <a:rPr sz="4000" spc="-550" dirty="0">
                <a:latin typeface="Aptos" panose="020B0004020202020204" pitchFamily="34" charset="0"/>
              </a:rPr>
              <a:t>R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sz="4000" spc="-400" dirty="0">
                <a:latin typeface="Aptos" panose="020B0004020202020204" pitchFamily="34" charset="0"/>
              </a:rPr>
              <a:t>D</a:t>
            </a:r>
            <a:endParaRPr sz="40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5CC19-5CAE-4F9A-05C1-9695F2879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44" y="914400"/>
            <a:ext cx="111765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8711" y="0"/>
            <a:ext cx="1920240" cy="57713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547104" cy="685971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4202" y="91947"/>
            <a:ext cx="6107430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  <a:tabLst>
                <a:tab pos="2689225" algn="l"/>
              </a:tabLst>
            </a:pPr>
            <a:r>
              <a:rPr sz="4000" spc="-175" dirty="0">
                <a:latin typeface="Aptos" panose="020B0004020202020204" pitchFamily="34" charset="0"/>
              </a:rPr>
              <a:t>TA</a:t>
            </a:r>
            <a:r>
              <a:rPr sz="4000" spc="-755" dirty="0">
                <a:latin typeface="Aptos" panose="020B0004020202020204" pitchFamily="34" charset="0"/>
              </a:rPr>
              <a:t>B</a:t>
            </a:r>
            <a:r>
              <a:rPr lang="en-IN" sz="4000" spc="-755" dirty="0">
                <a:latin typeface="Aptos" panose="020B0004020202020204" pitchFamily="34" charset="0"/>
              </a:rPr>
              <a:t>    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lang="en-IN" sz="4000" spc="-515" dirty="0">
                <a:latin typeface="Aptos" panose="020B0004020202020204" pitchFamily="34" charset="0"/>
              </a:rPr>
              <a:t> </a:t>
            </a:r>
            <a:r>
              <a:rPr sz="4000" spc="-735" dirty="0">
                <a:latin typeface="Aptos" panose="020B0004020202020204" pitchFamily="34" charset="0"/>
              </a:rPr>
              <a:t>L</a:t>
            </a:r>
            <a:r>
              <a:rPr lang="en-IN" sz="4000" spc="-735" dirty="0">
                <a:latin typeface="Aptos" panose="020B0004020202020204" pitchFamily="34" charset="0"/>
              </a:rPr>
              <a:t>     </a:t>
            </a:r>
            <a:r>
              <a:rPr sz="4000" spc="-530" dirty="0">
                <a:latin typeface="Aptos" panose="020B0004020202020204" pitchFamily="34" charset="0"/>
              </a:rPr>
              <a:t> </a:t>
            </a:r>
            <a:r>
              <a:rPr sz="4000" spc="-750" dirty="0">
                <a:latin typeface="Aptos" panose="020B0004020202020204" pitchFamily="34" charset="0"/>
              </a:rPr>
              <a:t>E</a:t>
            </a:r>
            <a:r>
              <a:rPr sz="4000" spc="-525" dirty="0">
                <a:latin typeface="Aptos" panose="020B0004020202020204" pitchFamily="34" charset="0"/>
              </a:rPr>
              <a:t> </a:t>
            </a:r>
            <a:r>
              <a:rPr lang="en-IN" sz="4000" spc="-525" dirty="0">
                <a:latin typeface="Aptos" panose="020B0004020202020204" pitchFamily="34" charset="0"/>
              </a:rPr>
              <a:t>  </a:t>
            </a:r>
            <a:r>
              <a:rPr sz="4000" spc="-25" dirty="0">
                <a:latin typeface="Aptos" panose="020B0004020202020204" pitchFamily="34" charset="0"/>
              </a:rPr>
              <a:t>AU</a:t>
            </a:r>
            <a:r>
              <a:rPr lang="en-IN" sz="4000" spc="-25" dirty="0">
                <a:latin typeface="Aptos" panose="020B0004020202020204" pitchFamily="34" charset="0"/>
              </a:rPr>
              <a:t>  </a:t>
            </a:r>
            <a:r>
              <a:rPr sz="4000" spc="-80" dirty="0">
                <a:latin typeface="Aptos" panose="020B0004020202020204" pitchFamily="34" charset="0"/>
              </a:rPr>
              <a:t>DA</a:t>
            </a:r>
            <a:r>
              <a:rPr sz="4000" spc="-750" dirty="0">
                <a:latin typeface="Aptos" panose="020B0004020202020204" pitchFamily="34" charset="0"/>
              </a:rPr>
              <a:t>S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lang="en-IN" sz="4000" spc="-509" dirty="0">
                <a:latin typeface="Aptos" panose="020B0004020202020204" pitchFamily="34" charset="0"/>
              </a:rPr>
              <a:t> </a:t>
            </a:r>
            <a:r>
              <a:rPr sz="4000" spc="-350" dirty="0">
                <a:latin typeface="Aptos" panose="020B0004020202020204" pitchFamily="34" charset="0"/>
              </a:rPr>
              <a:t>H</a:t>
            </a:r>
            <a:r>
              <a:rPr lang="en-IN" sz="4000" spc="-350" dirty="0">
                <a:latin typeface="Aptos" panose="020B0004020202020204" pitchFamily="34" charset="0"/>
              </a:rPr>
              <a:t> </a:t>
            </a:r>
            <a:r>
              <a:rPr sz="4000" spc="-755" dirty="0">
                <a:latin typeface="Aptos" panose="020B0004020202020204" pitchFamily="34" charset="0"/>
              </a:rPr>
              <a:t>B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lang="en-IN" sz="4000" spc="-515" dirty="0">
                <a:latin typeface="Aptos" panose="020B0004020202020204" pitchFamily="34" charset="0"/>
              </a:rPr>
              <a:t> </a:t>
            </a:r>
            <a:r>
              <a:rPr sz="4000" dirty="0">
                <a:latin typeface="Aptos" panose="020B0004020202020204" pitchFamily="34" charset="0"/>
              </a:rPr>
              <a:t>OA</a:t>
            </a:r>
            <a:r>
              <a:rPr sz="4000" spc="-550" dirty="0">
                <a:latin typeface="Aptos" panose="020B0004020202020204" pitchFamily="34" charset="0"/>
              </a:rPr>
              <a:t>R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lang="en-IN" sz="4000" spc="-509" dirty="0">
                <a:latin typeface="Aptos" panose="020B0004020202020204" pitchFamily="34" charset="0"/>
              </a:rPr>
              <a:t> </a:t>
            </a:r>
            <a:r>
              <a:rPr sz="4000" spc="-400" dirty="0">
                <a:latin typeface="Aptos" panose="020B0004020202020204" pitchFamily="34" charset="0"/>
              </a:rPr>
              <a:t>D</a:t>
            </a:r>
            <a:endParaRPr sz="4000" dirty="0">
              <a:latin typeface="Aptos" panose="020B00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E5BCC2-5AEB-5E86-73A8-B75A6B8B8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10915270" cy="53722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8711" y="0"/>
            <a:ext cx="1920240" cy="57713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547104" cy="685971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4202" y="91947"/>
            <a:ext cx="6107430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  <a:tabLst>
                <a:tab pos="2689225" algn="l"/>
              </a:tabLst>
            </a:pPr>
            <a:r>
              <a:rPr lang="en-IN" sz="4000" spc="-175" dirty="0">
                <a:latin typeface="Aptos" panose="020B0004020202020204" pitchFamily="34" charset="0"/>
              </a:rPr>
              <a:t>SQL</a:t>
            </a:r>
            <a:endParaRPr sz="40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1CD72-2607-54C0-6BDC-43A25C487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060" y="846732"/>
            <a:ext cx="4156207" cy="1930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9F291-E8B6-1754-56EA-AD34A919D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5" y="824609"/>
            <a:ext cx="7230484" cy="1952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FF3672-53E3-125A-D774-7FA392119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5" y="2926879"/>
            <a:ext cx="7227092" cy="15689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944EF4-B83B-0879-C86C-1755828233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7" y="4703941"/>
            <a:ext cx="7194059" cy="20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57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547104" cy="68597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228979-E033-7316-3EE8-5FF9808A5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31" y="1218891"/>
            <a:ext cx="8335538" cy="442021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714"/>
            <a:ext cx="6547104" cy="6859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F9B3C2-DBE4-931D-A997-C712A6F53735}"/>
              </a:ext>
            </a:extLst>
          </p:cNvPr>
          <p:cNvSpPr txBox="1"/>
          <p:nvPr/>
        </p:nvSpPr>
        <p:spPr>
          <a:xfrm>
            <a:off x="966019" y="1083235"/>
            <a:ext cx="8077200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Strengthen lending standards and risk assessment processes.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2158E-A727-4F0F-0A6E-0B6FC98E6A4D}"/>
              </a:ext>
            </a:extLst>
          </p:cNvPr>
          <p:cNvSpPr txBox="1"/>
          <p:nvPr/>
        </p:nvSpPr>
        <p:spPr>
          <a:xfrm>
            <a:off x="982411" y="1843166"/>
            <a:ext cx="8305800" cy="937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0" i="0" dirty="0" smtClean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2.Diversify 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loan portfolio across sectors/types for risk mitigation.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EF9D3-D20F-EFFD-E6FA-C598772492D4}"/>
              </a:ext>
            </a:extLst>
          </p:cNvPr>
          <p:cNvSpPr txBox="1"/>
          <p:nvPr/>
        </p:nvSpPr>
        <p:spPr>
          <a:xfrm>
            <a:off x="956185" y="2674156"/>
            <a:ext cx="9559413" cy="94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3.Encourage responsible credit utilization to minimize revolving balances                  across all loan grades.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0B3CC-9B77-4357-610B-A6BEEC67761E}"/>
              </a:ext>
            </a:extLst>
          </p:cNvPr>
          <p:cNvSpPr txBox="1"/>
          <p:nvPr/>
        </p:nvSpPr>
        <p:spPr>
          <a:xfrm>
            <a:off x="938977" y="3604009"/>
            <a:ext cx="9559413" cy="94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öhne"/>
              </a:rPr>
              <a:t>4.Provide education and resources to borrowers to promote responsible        payment behavior across all verification statuses.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B60B0-9E97-9481-DF40-8D374712BE7A}"/>
              </a:ext>
            </a:extLst>
          </p:cNvPr>
          <p:cNvSpPr txBox="1"/>
          <p:nvPr/>
        </p:nvSpPr>
        <p:spPr>
          <a:xfrm>
            <a:off x="938978" y="4769172"/>
            <a:ext cx="91145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5.Provide personalized support to borrowers in current status for timely payments</a:t>
            </a:r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5D032A-DB42-4F9E-E9FC-34B51E4B7C5F}"/>
              </a:ext>
            </a:extLst>
          </p:cNvPr>
          <p:cNvSpPr txBox="1"/>
          <p:nvPr/>
        </p:nvSpPr>
        <p:spPr>
          <a:xfrm>
            <a:off x="814844" y="5692837"/>
            <a:ext cx="9807680" cy="94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6.Support resources for managing financial responsibilities of homeowners with outright ownership.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53194-3E4E-94B9-6D70-9AEFE9F30D4B}"/>
              </a:ext>
            </a:extLst>
          </p:cNvPr>
          <p:cNvSpPr txBox="1"/>
          <p:nvPr/>
        </p:nvSpPr>
        <p:spPr>
          <a:xfrm>
            <a:off x="2670684" y="178198"/>
            <a:ext cx="6096000" cy="712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b="1" u="sng" dirty="0">
                <a:solidFill>
                  <a:schemeClr val="bg1"/>
                </a:solidFill>
                <a:latin typeface="Söhne"/>
              </a:rPr>
              <a:t>Recommendation</a:t>
            </a:r>
            <a:endParaRPr lang="en-US" sz="3600" b="1" i="0" u="sng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6383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943600" cy="6859905"/>
            <a:chOff x="0" y="0"/>
            <a:chExt cx="4956175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956048" cy="68597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831335" cy="685971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7010400" y="3048000"/>
            <a:ext cx="3410092" cy="45719"/>
          </a:xfrm>
          <a:custGeom>
            <a:avLst/>
            <a:gdLst/>
            <a:ahLst/>
            <a:cxnLst/>
            <a:rect l="l" t="t" r="r" b="b"/>
            <a:pathLst>
              <a:path w="1654809">
                <a:moveTo>
                  <a:pt x="165480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03978" y="2105026"/>
            <a:ext cx="3869054" cy="762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34285" algn="l"/>
              </a:tabLst>
            </a:pPr>
            <a:r>
              <a:rPr sz="4800" spc="25" dirty="0">
                <a:latin typeface="Arial MT"/>
              </a:rPr>
              <a:t>T</a:t>
            </a:r>
            <a:r>
              <a:rPr sz="4800" spc="-540" dirty="0">
                <a:latin typeface="Arial MT"/>
              </a:rPr>
              <a:t>H</a:t>
            </a:r>
            <a:r>
              <a:rPr sz="4800" spc="-720" dirty="0">
                <a:latin typeface="Arial MT"/>
              </a:rPr>
              <a:t> </a:t>
            </a:r>
            <a:r>
              <a:rPr lang="en-IN" sz="4800" spc="280" dirty="0">
                <a:latin typeface="Arial MT"/>
              </a:rPr>
              <a:t>A</a:t>
            </a:r>
            <a:r>
              <a:rPr sz="4800" spc="280" dirty="0">
                <a:latin typeface="Arial MT"/>
              </a:rPr>
              <a:t>N</a:t>
            </a:r>
            <a:r>
              <a:rPr sz="4800" spc="-280" dirty="0">
                <a:latin typeface="Arial MT"/>
              </a:rPr>
              <a:t>K</a:t>
            </a:r>
            <a:r>
              <a:rPr lang="en-IN" sz="4800" spc="-280" dirty="0">
                <a:latin typeface="Arial MT"/>
              </a:rPr>
              <a:t> </a:t>
            </a:r>
            <a:r>
              <a:rPr sz="4800" spc="-135" dirty="0">
                <a:latin typeface="Arial MT"/>
              </a:rPr>
              <a:t>YO</a:t>
            </a:r>
            <a:r>
              <a:rPr sz="4800" spc="-730" dirty="0">
                <a:latin typeface="Arial MT"/>
              </a:rPr>
              <a:t> </a:t>
            </a:r>
            <a:r>
              <a:rPr sz="4800" spc="-470" dirty="0">
                <a:latin typeface="Arial MT"/>
              </a:rPr>
              <a:t>U</a:t>
            </a:r>
            <a:endParaRPr sz="4800" dirty="0">
              <a:latin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71816" y="0"/>
            <a:ext cx="4517390" cy="6859905"/>
            <a:chOff x="7671816" y="0"/>
            <a:chExt cx="451739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1816" y="0"/>
              <a:ext cx="4517135" cy="68597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920" y="0"/>
              <a:ext cx="3685031" cy="6857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25570" y="692607"/>
            <a:ext cx="2909570" cy="69506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0"/>
              </a:spcBef>
            </a:pPr>
            <a:r>
              <a:rPr sz="4400" spc="-550" dirty="0">
                <a:latin typeface="Aptos" panose="020B0004020202020204" pitchFamily="34" charset="0"/>
              </a:rPr>
              <a:t>C</a:t>
            </a:r>
            <a:r>
              <a:rPr sz="4400" spc="-520" dirty="0">
                <a:latin typeface="Aptos" panose="020B0004020202020204" pitchFamily="34" charset="0"/>
              </a:rPr>
              <a:t> </a:t>
            </a:r>
            <a:r>
              <a:rPr sz="4400" spc="-130" dirty="0">
                <a:latin typeface="Aptos" panose="020B0004020202020204" pitchFamily="34" charset="0"/>
              </a:rPr>
              <a:t>O</a:t>
            </a:r>
            <a:r>
              <a:rPr sz="4400" spc="-125" dirty="0">
                <a:latin typeface="Aptos" panose="020B0004020202020204" pitchFamily="34" charset="0"/>
              </a:rPr>
              <a:t>N</a:t>
            </a:r>
            <a:r>
              <a:rPr sz="4400" spc="-515" dirty="0">
                <a:latin typeface="Aptos" panose="020B0004020202020204" pitchFamily="34" charset="0"/>
              </a:rPr>
              <a:t>T</a:t>
            </a:r>
            <a:r>
              <a:rPr sz="4400" spc="-525" dirty="0">
                <a:latin typeface="Aptos" panose="020B0004020202020204" pitchFamily="34" charset="0"/>
              </a:rPr>
              <a:t> </a:t>
            </a:r>
            <a:r>
              <a:rPr sz="4400" spc="-750" dirty="0">
                <a:latin typeface="Aptos" panose="020B0004020202020204" pitchFamily="34" charset="0"/>
              </a:rPr>
              <a:t>E</a:t>
            </a:r>
            <a:r>
              <a:rPr sz="4400" spc="-525" dirty="0">
                <a:latin typeface="Aptos" panose="020B0004020202020204" pitchFamily="34" charset="0"/>
              </a:rPr>
              <a:t> </a:t>
            </a:r>
            <a:r>
              <a:rPr lang="en-IN" sz="4400" spc="-525" dirty="0">
                <a:latin typeface="Aptos" panose="020B0004020202020204" pitchFamily="34" charset="0"/>
              </a:rPr>
              <a:t> </a:t>
            </a:r>
            <a:r>
              <a:rPr sz="4400" spc="-125" dirty="0">
                <a:latin typeface="Aptos" panose="020B0004020202020204" pitchFamily="34" charset="0"/>
              </a:rPr>
              <a:t>N</a:t>
            </a:r>
            <a:r>
              <a:rPr sz="4400" spc="-515" dirty="0">
                <a:latin typeface="Aptos" panose="020B0004020202020204" pitchFamily="34" charset="0"/>
              </a:rPr>
              <a:t>T</a:t>
            </a:r>
            <a:r>
              <a:rPr sz="4400" spc="-525" dirty="0">
                <a:latin typeface="Aptos" panose="020B0004020202020204" pitchFamily="34" charset="0"/>
              </a:rPr>
              <a:t> </a:t>
            </a:r>
            <a:r>
              <a:rPr lang="en-IN" sz="4400" spc="-525" dirty="0">
                <a:latin typeface="Aptos" panose="020B0004020202020204" pitchFamily="34" charset="0"/>
              </a:rPr>
              <a:t> </a:t>
            </a:r>
            <a:r>
              <a:rPr sz="4400" spc="-800" dirty="0">
                <a:latin typeface="Aptos" panose="020B0004020202020204" pitchFamily="34" charset="0"/>
              </a:rPr>
              <a:t>S</a:t>
            </a:r>
            <a:endParaRPr sz="4400" dirty="0">
              <a:latin typeface="Aptos" panose="020B00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5980" y="1570051"/>
            <a:ext cx="7628890" cy="390235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59410" indent="-346710">
              <a:lnSpc>
                <a:spcPct val="100000"/>
              </a:lnSpc>
              <a:spcBef>
                <a:spcPts val="1170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spc="-10" dirty="0">
                <a:solidFill>
                  <a:srgbClr val="FFFFFF"/>
                </a:solidFill>
                <a:latin typeface="Segoe UI Light"/>
                <a:cs typeface="Segoe UI Light"/>
              </a:rPr>
              <a:t>Introduction</a:t>
            </a:r>
            <a:endParaRPr sz="2350" dirty="0">
              <a:latin typeface="Segoe UI Light"/>
              <a:cs typeface="Segoe UI Light"/>
            </a:endParaRPr>
          </a:p>
          <a:p>
            <a:pPr marL="359410" indent="-346710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spc="75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1</a:t>
            </a:r>
            <a:r>
              <a:rPr sz="2350" spc="-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7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25" dirty="0">
                <a:solidFill>
                  <a:srgbClr val="FFFFFF"/>
                </a:solidFill>
                <a:latin typeface="Segoe UI Light"/>
                <a:cs typeface="Segoe UI Light"/>
              </a:rPr>
              <a:t>Year</a:t>
            </a:r>
            <a:r>
              <a:rPr sz="2350" spc="-1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wise</a:t>
            </a:r>
            <a:r>
              <a:rPr sz="2350" spc="-1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5" dirty="0">
                <a:solidFill>
                  <a:srgbClr val="FFFFFF"/>
                </a:solidFill>
                <a:latin typeface="Segoe UI Light"/>
                <a:cs typeface="Segoe UI Light"/>
              </a:rPr>
              <a:t>loan</a:t>
            </a:r>
            <a:r>
              <a:rPr sz="2350" spc="-1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5" dirty="0">
                <a:solidFill>
                  <a:srgbClr val="FFFFFF"/>
                </a:solidFill>
                <a:latin typeface="Segoe UI Light"/>
                <a:cs typeface="Segoe UI Light"/>
              </a:rPr>
              <a:t>amount</a:t>
            </a:r>
            <a:r>
              <a:rPr sz="2350" spc="-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0" dirty="0">
                <a:solidFill>
                  <a:srgbClr val="FFFFFF"/>
                </a:solidFill>
                <a:latin typeface="Segoe UI Light"/>
                <a:cs typeface="Segoe UI Light"/>
              </a:rPr>
              <a:t>Stats</a:t>
            </a:r>
            <a:endParaRPr sz="2350" dirty="0">
              <a:latin typeface="Segoe UI Light"/>
              <a:cs typeface="Segoe UI Light"/>
            </a:endParaRPr>
          </a:p>
          <a:p>
            <a:pPr marL="360045" indent="-347345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60045" algn="l"/>
              </a:tabLst>
            </a:pPr>
            <a:r>
              <a:rPr sz="2350" spc="70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2</a:t>
            </a:r>
            <a:r>
              <a:rPr sz="2350" spc="-1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1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Grade</a:t>
            </a:r>
            <a:r>
              <a:rPr sz="2350" spc="-1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sub</a:t>
            </a:r>
            <a:r>
              <a:rPr sz="2350" spc="-10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grade</a:t>
            </a:r>
            <a:r>
              <a:rPr sz="2350" spc="-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wise</a:t>
            </a:r>
            <a:r>
              <a:rPr sz="2350" spc="-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revol</a:t>
            </a:r>
            <a:r>
              <a:rPr sz="2350" spc="-1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25" dirty="0">
                <a:solidFill>
                  <a:srgbClr val="FFFFFF"/>
                </a:solidFill>
                <a:latin typeface="Segoe UI Light"/>
                <a:cs typeface="Segoe UI Light"/>
              </a:rPr>
              <a:t>bal</a:t>
            </a:r>
            <a:endParaRPr sz="2350" dirty="0">
              <a:latin typeface="Segoe UI Light"/>
              <a:cs typeface="Segoe UI Light"/>
            </a:endParaRPr>
          </a:p>
          <a:p>
            <a:pPr marL="359410" indent="-346710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spc="75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3</a:t>
            </a:r>
            <a:r>
              <a:rPr sz="2350" spc="-1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1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25" dirty="0">
                <a:solidFill>
                  <a:srgbClr val="FFFFFF"/>
                </a:solidFill>
                <a:latin typeface="Segoe UI Light"/>
                <a:cs typeface="Segoe UI Light"/>
              </a:rPr>
              <a:t>Total</a:t>
            </a:r>
            <a:r>
              <a:rPr sz="2350" spc="-1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Payment</a:t>
            </a:r>
            <a:r>
              <a:rPr sz="2350" spc="-1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350" spc="-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Verified</a:t>
            </a:r>
            <a:r>
              <a:rPr sz="2350" spc="-10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Status</a:t>
            </a:r>
            <a:r>
              <a:rPr sz="2350" spc="-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Vs</a:t>
            </a:r>
            <a:r>
              <a:rPr sz="235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20" dirty="0">
                <a:solidFill>
                  <a:srgbClr val="FFFFFF"/>
                </a:solidFill>
                <a:latin typeface="Segoe UI Light"/>
                <a:cs typeface="Segoe UI Light"/>
              </a:rPr>
              <a:t>Total</a:t>
            </a:r>
            <a:r>
              <a:rPr sz="2350" spc="-1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Segoe UI Light"/>
                <a:cs typeface="Segoe UI Light"/>
              </a:rPr>
              <a:t>Payment</a:t>
            </a:r>
            <a:endParaRPr sz="2350" dirty="0">
              <a:latin typeface="Segoe UI Light"/>
              <a:cs typeface="Segoe UI Light"/>
            </a:endParaRPr>
          </a:p>
          <a:p>
            <a:pPr marL="360045">
              <a:lnSpc>
                <a:spcPct val="100000"/>
              </a:lnSpc>
              <a:spcBef>
                <a:spcPts val="60"/>
              </a:spcBef>
            </a:pP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350" spc="-11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Non</a:t>
            </a:r>
            <a:r>
              <a:rPr sz="235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Verified</a:t>
            </a:r>
            <a:r>
              <a:rPr sz="2350" spc="-16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40" dirty="0">
                <a:solidFill>
                  <a:srgbClr val="FFFFFF"/>
                </a:solidFill>
                <a:latin typeface="Segoe UI Light"/>
                <a:cs typeface="Segoe UI Light"/>
              </a:rPr>
              <a:t>Status</a:t>
            </a:r>
            <a:endParaRPr sz="2350" dirty="0">
              <a:latin typeface="Segoe UI Light"/>
              <a:cs typeface="Segoe UI Light"/>
            </a:endParaRPr>
          </a:p>
          <a:p>
            <a:pPr marL="359410" indent="-346710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spc="50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4</a:t>
            </a:r>
            <a:r>
              <a:rPr sz="2350" spc="-9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State</a:t>
            </a:r>
            <a:r>
              <a:rPr sz="2350" spc="-1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wise</a:t>
            </a:r>
            <a:r>
              <a:rPr sz="2350" spc="-1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350" spc="-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Month</a:t>
            </a:r>
            <a:r>
              <a:rPr sz="2350" spc="-1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wise</a:t>
            </a:r>
            <a:r>
              <a:rPr sz="2350" spc="-10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Loan</a:t>
            </a:r>
            <a:r>
              <a:rPr sz="2350" spc="-1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0" dirty="0">
                <a:solidFill>
                  <a:srgbClr val="FFFFFF"/>
                </a:solidFill>
                <a:latin typeface="Segoe UI Light"/>
                <a:cs typeface="Segoe UI Light"/>
              </a:rPr>
              <a:t>status</a:t>
            </a:r>
            <a:endParaRPr sz="2350" dirty="0">
              <a:latin typeface="Segoe UI Light"/>
              <a:cs typeface="Segoe UI Light"/>
            </a:endParaRPr>
          </a:p>
          <a:p>
            <a:pPr marL="360045" indent="-347345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60045" algn="l"/>
                <a:tab pos="5758815" algn="l"/>
              </a:tabLst>
            </a:pPr>
            <a:r>
              <a:rPr sz="2350" spc="70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5</a:t>
            </a:r>
            <a:r>
              <a:rPr sz="2350" spc="-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5" dirty="0">
                <a:solidFill>
                  <a:srgbClr val="FFFFFF"/>
                </a:solidFill>
                <a:latin typeface="Segoe UI Light"/>
                <a:cs typeface="Segoe UI Light"/>
              </a:rPr>
              <a:t>Home</a:t>
            </a:r>
            <a:r>
              <a:rPr sz="2350" spc="-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45" dirty="0">
                <a:solidFill>
                  <a:srgbClr val="FFFFFF"/>
                </a:solidFill>
                <a:latin typeface="Segoe UI Light"/>
                <a:cs typeface="Segoe UI Light"/>
              </a:rPr>
              <a:t>ownership</a:t>
            </a:r>
            <a:r>
              <a:rPr sz="2350" spc="-1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vs</a:t>
            </a:r>
            <a:r>
              <a:rPr sz="235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Last</a:t>
            </a:r>
            <a:r>
              <a:rPr sz="2350" spc="-1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35" dirty="0">
                <a:solidFill>
                  <a:srgbClr val="FFFFFF"/>
                </a:solidFill>
                <a:latin typeface="Segoe UI Light"/>
                <a:cs typeface="Segoe UI Light"/>
              </a:rPr>
              <a:t>payment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	</a:t>
            </a:r>
            <a:r>
              <a:rPr sz="2350" spc="50" dirty="0">
                <a:solidFill>
                  <a:srgbClr val="FFFFFF"/>
                </a:solidFill>
                <a:latin typeface="Segoe UI Light"/>
                <a:cs typeface="Segoe UI Light"/>
              </a:rPr>
              <a:t>date</a:t>
            </a:r>
            <a:r>
              <a:rPr sz="2350" spc="-1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40" dirty="0">
                <a:solidFill>
                  <a:srgbClr val="FFFFFF"/>
                </a:solidFill>
                <a:latin typeface="Segoe UI Light"/>
                <a:cs typeface="Segoe UI Light"/>
              </a:rPr>
              <a:t>stats</a:t>
            </a:r>
            <a:endParaRPr sz="2350" dirty="0">
              <a:latin typeface="Segoe UI Light"/>
              <a:cs typeface="Segoe UI Light"/>
            </a:endParaRPr>
          </a:p>
          <a:p>
            <a:pPr marL="359410" indent="-346710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Dashboards</a:t>
            </a:r>
            <a:r>
              <a:rPr sz="2350" spc="-1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Excel,</a:t>
            </a:r>
            <a:r>
              <a:rPr sz="2350" spc="-7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Power</a:t>
            </a:r>
            <a:r>
              <a:rPr sz="2350" spc="-1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BI</a:t>
            </a:r>
            <a:r>
              <a:rPr sz="2350" spc="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&amp;</a:t>
            </a:r>
            <a:r>
              <a:rPr sz="2350" spc="2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Segoe UI Light"/>
                <a:cs typeface="Segoe UI Light"/>
              </a:rPr>
              <a:t>Tableau</a:t>
            </a:r>
            <a:endParaRPr sz="2350" dirty="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56734"/>
            <a:ext cx="5678424" cy="19938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29497"/>
            <a:ext cx="6391656" cy="330174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89803" y="0"/>
            <a:ext cx="6899417" cy="6859905"/>
            <a:chOff x="5289803" y="0"/>
            <a:chExt cx="6899417" cy="6859905"/>
          </a:xfrm>
        </p:grpSpPr>
        <p:sp>
          <p:nvSpPr>
            <p:cNvPr id="5" name="object 5"/>
            <p:cNvSpPr/>
            <p:nvPr/>
          </p:nvSpPr>
          <p:spPr>
            <a:xfrm>
              <a:off x="9519045" y="0"/>
              <a:ext cx="2670175" cy="6859905"/>
            </a:xfrm>
            <a:custGeom>
              <a:avLst/>
              <a:gdLst/>
              <a:ahLst/>
              <a:cxnLst/>
              <a:rect l="l" t="t" r="r" b="b"/>
              <a:pathLst>
                <a:path w="2670175" h="6859905">
                  <a:moveTo>
                    <a:pt x="2669906" y="0"/>
                  </a:moveTo>
                  <a:lnTo>
                    <a:pt x="385303" y="0"/>
                  </a:lnTo>
                  <a:lnTo>
                    <a:pt x="380985" y="3809"/>
                  </a:lnTo>
                  <a:lnTo>
                    <a:pt x="329294" y="56952"/>
                  </a:lnTo>
                  <a:lnTo>
                    <a:pt x="280774" y="112784"/>
                  </a:lnTo>
                  <a:lnTo>
                    <a:pt x="235579" y="171275"/>
                  </a:lnTo>
                  <a:lnTo>
                    <a:pt x="193861" y="232395"/>
                  </a:lnTo>
                  <a:lnTo>
                    <a:pt x="155772" y="296113"/>
                  </a:lnTo>
                  <a:lnTo>
                    <a:pt x="121464" y="362398"/>
                  </a:lnTo>
                  <a:lnTo>
                    <a:pt x="91091" y="431221"/>
                  </a:lnTo>
                  <a:lnTo>
                    <a:pt x="64804" y="502552"/>
                  </a:lnTo>
                  <a:lnTo>
                    <a:pt x="53241" y="539147"/>
                  </a:lnTo>
                  <a:lnTo>
                    <a:pt x="42756" y="576358"/>
                  </a:lnTo>
                  <a:lnTo>
                    <a:pt x="33369" y="614181"/>
                  </a:lnTo>
                  <a:lnTo>
                    <a:pt x="25099" y="652612"/>
                  </a:lnTo>
                  <a:lnTo>
                    <a:pt x="17965" y="691646"/>
                  </a:lnTo>
                  <a:lnTo>
                    <a:pt x="11986" y="731281"/>
                  </a:lnTo>
                  <a:lnTo>
                    <a:pt x="7181" y="771512"/>
                  </a:lnTo>
                  <a:lnTo>
                    <a:pt x="3569" y="812335"/>
                  </a:lnTo>
                  <a:lnTo>
                    <a:pt x="1168" y="853747"/>
                  </a:lnTo>
                  <a:lnTo>
                    <a:pt x="0" y="895745"/>
                  </a:lnTo>
                  <a:lnTo>
                    <a:pt x="81" y="938323"/>
                  </a:lnTo>
                  <a:lnTo>
                    <a:pt x="1431" y="981479"/>
                  </a:lnTo>
                  <a:lnTo>
                    <a:pt x="4070" y="1025208"/>
                  </a:lnTo>
                  <a:lnTo>
                    <a:pt x="8016" y="1069508"/>
                  </a:lnTo>
                  <a:lnTo>
                    <a:pt x="13288" y="1114373"/>
                  </a:lnTo>
                  <a:lnTo>
                    <a:pt x="19906" y="1159800"/>
                  </a:lnTo>
                  <a:lnTo>
                    <a:pt x="27888" y="1205786"/>
                  </a:lnTo>
                  <a:lnTo>
                    <a:pt x="37254" y="1252326"/>
                  </a:lnTo>
                  <a:lnTo>
                    <a:pt x="48022" y="1299417"/>
                  </a:lnTo>
                  <a:lnTo>
                    <a:pt x="60212" y="1347056"/>
                  </a:lnTo>
                  <a:lnTo>
                    <a:pt x="73842" y="1395237"/>
                  </a:lnTo>
                  <a:lnTo>
                    <a:pt x="88932" y="1443958"/>
                  </a:lnTo>
                  <a:lnTo>
                    <a:pt x="105501" y="1493214"/>
                  </a:lnTo>
                  <a:lnTo>
                    <a:pt x="123568" y="1543002"/>
                  </a:lnTo>
                  <a:lnTo>
                    <a:pt x="143151" y="1593318"/>
                  </a:lnTo>
                  <a:lnTo>
                    <a:pt x="164271" y="1644158"/>
                  </a:lnTo>
                  <a:lnTo>
                    <a:pt x="186945" y="1695519"/>
                  </a:lnTo>
                  <a:lnTo>
                    <a:pt x="211193" y="1747396"/>
                  </a:lnTo>
                  <a:lnTo>
                    <a:pt x="237034" y="1799786"/>
                  </a:lnTo>
                  <a:lnTo>
                    <a:pt x="264488" y="1852686"/>
                  </a:lnTo>
                  <a:lnTo>
                    <a:pt x="293572" y="1906090"/>
                  </a:lnTo>
                  <a:lnTo>
                    <a:pt x="324307" y="1959996"/>
                  </a:lnTo>
                  <a:lnTo>
                    <a:pt x="356711" y="2014399"/>
                  </a:lnTo>
                  <a:lnTo>
                    <a:pt x="390803" y="2069296"/>
                  </a:lnTo>
                  <a:lnTo>
                    <a:pt x="426602" y="2124683"/>
                  </a:lnTo>
                  <a:lnTo>
                    <a:pt x="464128" y="2180556"/>
                  </a:lnTo>
                  <a:lnTo>
                    <a:pt x="503399" y="2236912"/>
                  </a:lnTo>
                  <a:lnTo>
                    <a:pt x="570115" y="2329378"/>
                  </a:lnTo>
                  <a:lnTo>
                    <a:pt x="595585" y="2365693"/>
                  </a:lnTo>
                  <a:lnTo>
                    <a:pt x="620839" y="2402677"/>
                  </a:lnTo>
                  <a:lnTo>
                    <a:pt x="645872" y="2440316"/>
                  </a:lnTo>
                  <a:lnTo>
                    <a:pt x="670678" y="2478595"/>
                  </a:lnTo>
                  <a:lnTo>
                    <a:pt x="695251" y="2517498"/>
                  </a:lnTo>
                  <a:lnTo>
                    <a:pt x="719586" y="2557010"/>
                  </a:lnTo>
                  <a:lnTo>
                    <a:pt x="743677" y="2597116"/>
                  </a:lnTo>
                  <a:lnTo>
                    <a:pt x="767518" y="2637802"/>
                  </a:lnTo>
                  <a:lnTo>
                    <a:pt x="791105" y="2679053"/>
                  </a:lnTo>
                  <a:lnTo>
                    <a:pt x="814430" y="2720853"/>
                  </a:lnTo>
                  <a:lnTo>
                    <a:pt x="837490" y="2763188"/>
                  </a:lnTo>
                  <a:lnTo>
                    <a:pt x="860278" y="2806042"/>
                  </a:lnTo>
                  <a:lnTo>
                    <a:pt x="882789" y="2849401"/>
                  </a:lnTo>
                  <a:lnTo>
                    <a:pt x="905016" y="2893250"/>
                  </a:lnTo>
                  <a:lnTo>
                    <a:pt x="926955" y="2937573"/>
                  </a:lnTo>
                  <a:lnTo>
                    <a:pt x="948600" y="2982356"/>
                  </a:lnTo>
                  <a:lnTo>
                    <a:pt x="969946" y="3027584"/>
                  </a:lnTo>
                  <a:lnTo>
                    <a:pt x="990986" y="3073241"/>
                  </a:lnTo>
                  <a:lnTo>
                    <a:pt x="1011715" y="3119314"/>
                  </a:lnTo>
                  <a:lnTo>
                    <a:pt x="1032127" y="3165786"/>
                  </a:lnTo>
                  <a:lnTo>
                    <a:pt x="1052218" y="3212643"/>
                  </a:lnTo>
                  <a:lnTo>
                    <a:pt x="1071981" y="3259870"/>
                  </a:lnTo>
                  <a:lnTo>
                    <a:pt x="1091410" y="3307452"/>
                  </a:lnTo>
                  <a:lnTo>
                    <a:pt x="1110501" y="3355374"/>
                  </a:lnTo>
                  <a:lnTo>
                    <a:pt x="1129247" y="3403621"/>
                  </a:lnTo>
                  <a:lnTo>
                    <a:pt x="1147644" y="3452177"/>
                  </a:lnTo>
                  <a:lnTo>
                    <a:pt x="1165684" y="3501029"/>
                  </a:lnTo>
                  <a:lnTo>
                    <a:pt x="1183364" y="3550161"/>
                  </a:lnTo>
                  <a:lnTo>
                    <a:pt x="1200677" y="3599558"/>
                  </a:lnTo>
                  <a:lnTo>
                    <a:pt x="1217617" y="3649205"/>
                  </a:lnTo>
                  <a:lnTo>
                    <a:pt x="1234180" y="3699088"/>
                  </a:lnTo>
                  <a:lnTo>
                    <a:pt x="1250359" y="3749190"/>
                  </a:lnTo>
                  <a:lnTo>
                    <a:pt x="1266149" y="3799498"/>
                  </a:lnTo>
                  <a:lnTo>
                    <a:pt x="1281544" y="3849996"/>
                  </a:lnTo>
                  <a:lnTo>
                    <a:pt x="1296539" y="3900669"/>
                  </a:lnTo>
                  <a:lnTo>
                    <a:pt x="1311128" y="3951503"/>
                  </a:lnTo>
                  <a:lnTo>
                    <a:pt x="1325306" y="4002481"/>
                  </a:lnTo>
                  <a:lnTo>
                    <a:pt x="1339066" y="4053591"/>
                  </a:lnTo>
                  <a:lnTo>
                    <a:pt x="1352404" y="4104815"/>
                  </a:lnTo>
                  <a:lnTo>
                    <a:pt x="1365314" y="4156140"/>
                  </a:lnTo>
                  <a:lnTo>
                    <a:pt x="1377789" y="4207551"/>
                  </a:lnTo>
                  <a:lnTo>
                    <a:pt x="1389826" y="4259032"/>
                  </a:lnTo>
                  <a:lnTo>
                    <a:pt x="1401417" y="4310568"/>
                  </a:lnTo>
                  <a:lnTo>
                    <a:pt x="1412558" y="4362145"/>
                  </a:lnTo>
                  <a:lnTo>
                    <a:pt x="1423243" y="4413748"/>
                  </a:lnTo>
                  <a:lnTo>
                    <a:pt x="1433466" y="4465361"/>
                  </a:lnTo>
                  <a:lnTo>
                    <a:pt x="1443221" y="4516970"/>
                  </a:lnTo>
                  <a:lnTo>
                    <a:pt x="1452504" y="4568559"/>
                  </a:lnTo>
                  <a:lnTo>
                    <a:pt x="1461308" y="4620115"/>
                  </a:lnTo>
                  <a:lnTo>
                    <a:pt x="1469628" y="4671620"/>
                  </a:lnTo>
                  <a:lnTo>
                    <a:pt x="1477458" y="4723062"/>
                  </a:lnTo>
                  <a:lnTo>
                    <a:pt x="1484793" y="4774424"/>
                  </a:lnTo>
                  <a:lnTo>
                    <a:pt x="1491627" y="4825693"/>
                  </a:lnTo>
                  <a:lnTo>
                    <a:pt x="1497955" y="4876852"/>
                  </a:lnTo>
                  <a:lnTo>
                    <a:pt x="1503771" y="4927887"/>
                  </a:lnTo>
                  <a:lnTo>
                    <a:pt x="1509069" y="4978782"/>
                  </a:lnTo>
                  <a:lnTo>
                    <a:pt x="1513844" y="5029524"/>
                  </a:lnTo>
                  <a:lnTo>
                    <a:pt x="1518090" y="5080097"/>
                  </a:lnTo>
                  <a:lnTo>
                    <a:pt x="1521801" y="5130485"/>
                  </a:lnTo>
                  <a:lnTo>
                    <a:pt x="1524973" y="5180675"/>
                  </a:lnTo>
                  <a:lnTo>
                    <a:pt x="1527599" y="5230650"/>
                  </a:lnTo>
                  <a:lnTo>
                    <a:pt x="1529674" y="5280397"/>
                  </a:lnTo>
                  <a:lnTo>
                    <a:pt x="1531192" y="5329900"/>
                  </a:lnTo>
                  <a:lnTo>
                    <a:pt x="1532148" y="5379144"/>
                  </a:lnTo>
                  <a:lnTo>
                    <a:pt x="1532536" y="5428114"/>
                  </a:lnTo>
                  <a:lnTo>
                    <a:pt x="1532350" y="5476795"/>
                  </a:lnTo>
                  <a:lnTo>
                    <a:pt x="1531586" y="5525173"/>
                  </a:lnTo>
                  <a:lnTo>
                    <a:pt x="1530236" y="5573231"/>
                  </a:lnTo>
                  <a:lnTo>
                    <a:pt x="1528297" y="5620956"/>
                  </a:lnTo>
                  <a:lnTo>
                    <a:pt x="1525761" y="5668333"/>
                  </a:lnTo>
                  <a:lnTo>
                    <a:pt x="1522624" y="5715345"/>
                  </a:lnTo>
                  <a:lnTo>
                    <a:pt x="1518880" y="5761979"/>
                  </a:lnTo>
                  <a:lnTo>
                    <a:pt x="1514524" y="5808220"/>
                  </a:lnTo>
                  <a:lnTo>
                    <a:pt x="1509549" y="5854051"/>
                  </a:lnTo>
                  <a:lnTo>
                    <a:pt x="1503950" y="5899460"/>
                  </a:lnTo>
                  <a:lnTo>
                    <a:pt x="1497722" y="5944429"/>
                  </a:lnTo>
                  <a:lnTo>
                    <a:pt x="1490859" y="5988945"/>
                  </a:lnTo>
                  <a:lnTo>
                    <a:pt x="1483356" y="6032993"/>
                  </a:lnTo>
                  <a:lnTo>
                    <a:pt x="1475206" y="6076557"/>
                  </a:lnTo>
                  <a:lnTo>
                    <a:pt x="1466405" y="6119623"/>
                  </a:lnTo>
                  <a:lnTo>
                    <a:pt x="1456946" y="6162176"/>
                  </a:lnTo>
                  <a:lnTo>
                    <a:pt x="1446824" y="6204200"/>
                  </a:lnTo>
                  <a:lnTo>
                    <a:pt x="1436034" y="6245681"/>
                  </a:lnTo>
                  <a:lnTo>
                    <a:pt x="1424570" y="6286603"/>
                  </a:lnTo>
                  <a:lnTo>
                    <a:pt x="1412426" y="6326953"/>
                  </a:lnTo>
                  <a:lnTo>
                    <a:pt x="1399597" y="6366714"/>
                  </a:lnTo>
                  <a:lnTo>
                    <a:pt x="1386077" y="6405871"/>
                  </a:lnTo>
                  <a:lnTo>
                    <a:pt x="1371860" y="6444411"/>
                  </a:lnTo>
                  <a:lnTo>
                    <a:pt x="1356942" y="6482318"/>
                  </a:lnTo>
                  <a:lnTo>
                    <a:pt x="1341316" y="6519576"/>
                  </a:lnTo>
                  <a:lnTo>
                    <a:pt x="1324976" y="6556171"/>
                  </a:lnTo>
                  <a:lnTo>
                    <a:pt x="1305003" y="6598218"/>
                  </a:lnTo>
                  <a:lnTo>
                    <a:pt x="1283511" y="6640956"/>
                  </a:lnTo>
                  <a:lnTo>
                    <a:pt x="1260539" y="6684355"/>
                  </a:lnTo>
                  <a:lnTo>
                    <a:pt x="1236121" y="6728380"/>
                  </a:lnTo>
                  <a:lnTo>
                    <a:pt x="1210295" y="6772998"/>
                  </a:lnTo>
                  <a:lnTo>
                    <a:pt x="1156701" y="6859715"/>
                  </a:lnTo>
                  <a:lnTo>
                    <a:pt x="2669906" y="6859715"/>
                  </a:lnTo>
                  <a:lnTo>
                    <a:pt x="2669906" y="0"/>
                  </a:lnTo>
                  <a:close/>
                </a:path>
              </a:pathLst>
            </a:custGeom>
            <a:solidFill>
              <a:srgbClr val="63DFEC">
                <a:alpha val="3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89803" y="3425316"/>
              <a:ext cx="1654810" cy="0"/>
            </a:xfrm>
            <a:custGeom>
              <a:avLst/>
              <a:gdLst/>
              <a:ahLst/>
              <a:cxnLst/>
              <a:rect l="l" t="t" r="r" b="b"/>
              <a:pathLst>
                <a:path w="1654809">
                  <a:moveTo>
                    <a:pt x="165481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63DF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27506A7-042D-8069-B187-56613BE58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6698"/>
            <a:ext cx="8996937" cy="48781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5802" y="1205610"/>
            <a:ext cx="25908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692910" algn="l"/>
              </a:tabLst>
            </a:pPr>
            <a:r>
              <a:rPr sz="4400" spc="-20" dirty="0">
                <a:latin typeface="Aptos Display" panose="020B0004020202020204" pitchFamily="34" charset="0"/>
              </a:rPr>
              <a:t>DAT</a:t>
            </a:r>
            <a:r>
              <a:rPr lang="en-IN" sz="4400" spc="-20" dirty="0">
                <a:latin typeface="Aptos Display" panose="020B0004020202020204" pitchFamily="34" charset="0"/>
              </a:rPr>
              <a:t>A </a:t>
            </a:r>
            <a:r>
              <a:rPr sz="4400" spc="-750" dirty="0">
                <a:latin typeface="Aptos Display" panose="020B0004020202020204" pitchFamily="34" charset="0"/>
              </a:rPr>
              <a:t>S</a:t>
            </a:r>
            <a:r>
              <a:rPr lang="en-IN" sz="4400" spc="-750" dirty="0">
                <a:latin typeface="Aptos Display" panose="020B0004020202020204" pitchFamily="34" charset="0"/>
              </a:rPr>
              <a:t>  </a:t>
            </a:r>
            <a:r>
              <a:rPr sz="4400" spc="-520" dirty="0">
                <a:latin typeface="Aptos Display" panose="020B0004020202020204" pitchFamily="34" charset="0"/>
              </a:rPr>
              <a:t> </a:t>
            </a:r>
            <a:r>
              <a:rPr sz="4400" spc="-750" dirty="0">
                <a:latin typeface="Aptos Display" panose="020B0004020202020204" pitchFamily="34" charset="0"/>
              </a:rPr>
              <a:t>E</a:t>
            </a:r>
            <a:r>
              <a:rPr sz="4400" spc="-525" dirty="0">
                <a:latin typeface="Aptos Display" panose="020B0004020202020204" pitchFamily="34" charset="0"/>
              </a:rPr>
              <a:t> </a:t>
            </a:r>
            <a:r>
              <a:rPr lang="en-IN" sz="4400" spc="-525" dirty="0">
                <a:latin typeface="Aptos Display" panose="020B0004020202020204" pitchFamily="34" charset="0"/>
              </a:rPr>
              <a:t> </a:t>
            </a:r>
            <a:r>
              <a:rPr sz="4400" spc="-565" dirty="0">
                <a:latin typeface="Aptos Display" panose="020B0004020202020204" pitchFamily="34" charset="0"/>
              </a:rPr>
              <a:t>T</a:t>
            </a:r>
            <a:endParaRPr sz="4400" dirty="0">
              <a:latin typeface="Aptos Display" panose="020B0004020202020204" pitchFamily="34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17625" y="2206625"/>
          <a:ext cx="9646918" cy="2962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Set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350" b="1" spc="-50" dirty="0">
                          <a:solidFill>
                            <a:srgbClr val="0F2856"/>
                          </a:solidFill>
                          <a:latin typeface="Arial"/>
                          <a:cs typeface="Arial"/>
                        </a:rPr>
                        <a:t>Finance_1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6A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350" b="1" spc="-50" dirty="0">
                          <a:solidFill>
                            <a:srgbClr val="0F2856"/>
                          </a:solidFill>
                          <a:latin typeface="Arial"/>
                          <a:cs typeface="Arial"/>
                        </a:rPr>
                        <a:t>Finance_2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AAA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9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No. of</a:t>
                      </a:r>
                      <a:r>
                        <a:rPr sz="1550" spc="6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Rows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55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39k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55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39k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2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No.</a:t>
                      </a:r>
                      <a:r>
                        <a:rPr sz="155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of</a:t>
                      </a:r>
                      <a:r>
                        <a:rPr sz="1550" spc="5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Columns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55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24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55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25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File</a:t>
                      </a:r>
                      <a:r>
                        <a:rPr sz="1550" spc="8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Format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0256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.csv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0256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55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.xlsx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0256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Dataset</a:t>
                      </a:r>
                      <a:r>
                        <a:rPr sz="1550" spc="1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type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Excel</a:t>
                      </a:r>
                      <a:r>
                        <a:rPr sz="1550" spc="7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Data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Excel</a:t>
                      </a:r>
                      <a:r>
                        <a:rPr sz="1550" spc="7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Data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927" y="1205610"/>
            <a:ext cx="8185784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  <a:tabLst>
                <a:tab pos="2051050" algn="l"/>
                <a:tab pos="3695700" algn="l"/>
                <a:tab pos="4536440" algn="l"/>
                <a:tab pos="5788660" algn="l"/>
              </a:tabLst>
            </a:pPr>
            <a:r>
              <a:rPr lang="en-IN" sz="4800" dirty="0">
                <a:latin typeface="Aptos" panose="020B0004020202020204" pitchFamily="34" charset="0"/>
              </a:rPr>
              <a:t>Tools Used In the Project</a:t>
            </a:r>
            <a:endParaRPr sz="4800" dirty="0">
              <a:latin typeface="Aptos" panose="020B00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99005" y="2476880"/>
            <a:ext cx="2106930" cy="716915"/>
            <a:chOff x="1699005" y="2476880"/>
            <a:chExt cx="2106930" cy="716915"/>
          </a:xfrm>
        </p:grpSpPr>
        <p:sp>
          <p:nvSpPr>
            <p:cNvPr id="4" name="object 4"/>
            <p:cNvSpPr/>
            <p:nvPr/>
          </p:nvSpPr>
          <p:spPr>
            <a:xfrm>
              <a:off x="1705355" y="2483230"/>
              <a:ext cx="2094230" cy="704215"/>
            </a:xfrm>
            <a:custGeom>
              <a:avLst/>
              <a:gdLst/>
              <a:ahLst/>
              <a:cxnLst/>
              <a:rect l="l" t="t" r="r" b="b"/>
              <a:pathLst>
                <a:path w="2094229" h="704214">
                  <a:moveTo>
                    <a:pt x="2093976" y="0"/>
                  </a:moveTo>
                  <a:lnTo>
                    <a:pt x="168782" y="0"/>
                  </a:lnTo>
                  <a:lnTo>
                    <a:pt x="136270" y="3937"/>
                  </a:lnTo>
                  <a:lnTo>
                    <a:pt x="92252" y="22490"/>
                  </a:lnTo>
                  <a:lnTo>
                    <a:pt x="54726" y="53942"/>
                  </a:lnTo>
                  <a:lnTo>
                    <a:pt x="25582" y="96044"/>
                  </a:lnTo>
                  <a:lnTo>
                    <a:pt x="6710" y="146546"/>
                  </a:lnTo>
                  <a:lnTo>
                    <a:pt x="0" y="203200"/>
                  </a:lnTo>
                  <a:lnTo>
                    <a:pt x="0" y="704215"/>
                  </a:lnTo>
                  <a:lnTo>
                    <a:pt x="2093976" y="704215"/>
                  </a:lnTo>
                  <a:lnTo>
                    <a:pt x="2093976" y="0"/>
                  </a:lnTo>
                  <a:close/>
                </a:path>
              </a:pathLst>
            </a:custGeom>
            <a:solidFill>
              <a:srgbClr val="F6A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05355" y="2483230"/>
              <a:ext cx="2094230" cy="704215"/>
            </a:xfrm>
            <a:custGeom>
              <a:avLst/>
              <a:gdLst/>
              <a:ahLst/>
              <a:cxnLst/>
              <a:rect l="l" t="t" r="r" b="b"/>
              <a:pathLst>
                <a:path w="2094229" h="704214">
                  <a:moveTo>
                    <a:pt x="168782" y="0"/>
                  </a:moveTo>
                  <a:lnTo>
                    <a:pt x="2093976" y="0"/>
                  </a:lnTo>
                  <a:lnTo>
                    <a:pt x="2093976" y="704215"/>
                  </a:lnTo>
                  <a:lnTo>
                    <a:pt x="2092833" y="704215"/>
                  </a:lnTo>
                  <a:lnTo>
                    <a:pt x="502919" y="704215"/>
                  </a:lnTo>
                  <a:lnTo>
                    <a:pt x="0" y="704215"/>
                  </a:lnTo>
                  <a:lnTo>
                    <a:pt x="0" y="203200"/>
                  </a:lnTo>
                  <a:lnTo>
                    <a:pt x="6710" y="146546"/>
                  </a:lnTo>
                  <a:lnTo>
                    <a:pt x="25582" y="96044"/>
                  </a:lnTo>
                  <a:lnTo>
                    <a:pt x="54726" y="53942"/>
                  </a:lnTo>
                  <a:lnTo>
                    <a:pt x="92252" y="22490"/>
                  </a:lnTo>
                  <a:lnTo>
                    <a:pt x="136270" y="3937"/>
                  </a:lnTo>
                  <a:lnTo>
                    <a:pt x="168782" y="0"/>
                  </a:lnTo>
                  <a:close/>
                </a:path>
              </a:pathLst>
            </a:custGeom>
            <a:ln w="12699">
              <a:solidFill>
                <a:srgbClr val="F6A6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11983" y="2619502"/>
            <a:ext cx="67056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10" dirty="0">
                <a:latin typeface="Arial"/>
                <a:cs typeface="Arial"/>
              </a:rPr>
              <a:t>Excel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05355" y="3242310"/>
            <a:ext cx="2094230" cy="1856739"/>
          </a:xfrm>
          <a:custGeom>
            <a:avLst/>
            <a:gdLst/>
            <a:ahLst/>
            <a:cxnLst/>
            <a:rect l="l" t="t" r="r" b="b"/>
            <a:pathLst>
              <a:path w="2094229" h="1856739">
                <a:moveTo>
                  <a:pt x="0" y="0"/>
                </a:moveTo>
                <a:lnTo>
                  <a:pt x="2093976" y="0"/>
                </a:lnTo>
                <a:lnTo>
                  <a:pt x="2093976" y="1856739"/>
                </a:lnTo>
                <a:lnTo>
                  <a:pt x="160527" y="1856739"/>
                </a:lnTo>
                <a:lnTo>
                  <a:pt x="109793" y="1848555"/>
                </a:lnTo>
                <a:lnTo>
                  <a:pt x="65727" y="1825764"/>
                </a:lnTo>
                <a:lnTo>
                  <a:pt x="30975" y="1791012"/>
                </a:lnTo>
                <a:lnTo>
                  <a:pt x="8184" y="1746946"/>
                </a:lnTo>
                <a:lnTo>
                  <a:pt x="0" y="169621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49195" y="3430841"/>
            <a:ext cx="1526540" cy="664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120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Exploration</a:t>
            </a:r>
            <a:endParaRPr sz="1350">
              <a:latin typeface="Segoe UI Light"/>
              <a:cs typeface="Segoe UI Light"/>
            </a:endParaRPr>
          </a:p>
          <a:p>
            <a:pPr marL="295910" indent="-283210">
              <a:lnSpc>
                <a:spcPct val="100000"/>
              </a:lnSpc>
              <a:spcBef>
                <a:spcPts val="35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Cleaning</a:t>
            </a:r>
            <a:endParaRPr sz="1350">
              <a:latin typeface="Segoe UI Light"/>
              <a:cs typeface="Segoe UI Light"/>
            </a:endParaRPr>
          </a:p>
          <a:p>
            <a:pPr marL="295910" indent="-283210">
              <a:lnSpc>
                <a:spcPct val="100000"/>
              </a:lnSpc>
              <a:spcBef>
                <a:spcPts val="115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Visualization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3340" y="2483180"/>
            <a:ext cx="2103120" cy="704850"/>
          </a:xfrm>
          <a:prstGeom prst="rect">
            <a:avLst/>
          </a:prstGeom>
          <a:solidFill>
            <a:srgbClr val="92CDEF"/>
          </a:solidFill>
          <a:ln w="12700">
            <a:solidFill>
              <a:srgbClr val="92CDEF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600710">
              <a:lnSpc>
                <a:spcPct val="100000"/>
              </a:lnSpc>
              <a:spcBef>
                <a:spcPts val="1210"/>
              </a:spcBef>
            </a:pPr>
            <a:r>
              <a:rPr sz="2350" b="1" spc="-25" dirty="0">
                <a:latin typeface="Arial"/>
                <a:cs typeface="Arial"/>
              </a:rPr>
              <a:t>MySQL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2484" y="3242310"/>
            <a:ext cx="2094230" cy="1856739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203835" rIns="0" bIns="0" rtlCol="0">
            <a:spAutoFit/>
          </a:bodyPr>
          <a:lstStyle/>
          <a:p>
            <a:pPr marL="534035" indent="-283845">
              <a:lnSpc>
                <a:spcPct val="100000"/>
              </a:lnSpc>
              <a:spcBef>
                <a:spcPts val="1605"/>
              </a:spcBef>
              <a:buClr>
                <a:srgbClr val="F6A6F4"/>
              </a:buClr>
              <a:buFont typeface="Arial MT"/>
              <a:buChar char="•"/>
              <a:tabLst>
                <a:tab pos="534035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Exploration</a:t>
            </a:r>
            <a:endParaRPr sz="1350">
              <a:latin typeface="Segoe UI Light"/>
              <a:cs typeface="Segoe UI Light"/>
            </a:endParaRPr>
          </a:p>
          <a:p>
            <a:pPr marL="534035" indent="-283845">
              <a:lnSpc>
                <a:spcPct val="100000"/>
              </a:lnSpc>
              <a:spcBef>
                <a:spcPts val="35"/>
              </a:spcBef>
              <a:buClr>
                <a:srgbClr val="F6A6F4"/>
              </a:buClr>
              <a:buFont typeface="Arial MT"/>
              <a:buChar char="•"/>
              <a:tabLst>
                <a:tab pos="534035" algn="l"/>
              </a:tabLst>
            </a:pP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Retrieving</a:t>
            </a:r>
            <a:endParaRPr sz="1350">
              <a:latin typeface="Segoe UI Light"/>
              <a:cs typeface="Segoe UI Light"/>
            </a:endParaRPr>
          </a:p>
          <a:p>
            <a:pPr marL="534035" marR="534670">
              <a:lnSpc>
                <a:spcPct val="102400"/>
              </a:lnSpc>
              <a:spcBef>
                <a:spcPts val="75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Relevant</a:t>
            </a:r>
            <a:r>
              <a:rPr sz="1350" spc="11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Segoe UI Light"/>
                <a:cs typeface="Segoe UI Light"/>
              </a:rPr>
              <a:t>Data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according</a:t>
            </a:r>
            <a:r>
              <a:rPr sz="1350" spc="1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to </a:t>
            </a:r>
            <a:r>
              <a:rPr sz="1350" spc="-20" dirty="0">
                <a:solidFill>
                  <a:srgbClr val="FFFFFF"/>
                </a:solidFill>
                <a:latin typeface="Segoe UI Light"/>
                <a:cs typeface="Segoe UI Light"/>
              </a:rPr>
              <a:t>KPIs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1323" y="2483180"/>
            <a:ext cx="2103120" cy="704850"/>
          </a:xfrm>
          <a:prstGeom prst="rect">
            <a:avLst/>
          </a:prstGeom>
          <a:solidFill>
            <a:srgbClr val="C3B8F1"/>
          </a:solidFill>
          <a:ln w="12700">
            <a:solidFill>
              <a:srgbClr val="C3B8F1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551815">
              <a:lnSpc>
                <a:spcPct val="100000"/>
              </a:lnSpc>
              <a:spcBef>
                <a:spcPts val="1210"/>
              </a:spcBef>
            </a:pPr>
            <a:r>
              <a:rPr sz="2350" b="1" spc="-10" dirty="0">
                <a:latin typeface="Arial"/>
                <a:cs typeface="Arial"/>
              </a:rPr>
              <a:t>Tableau</a:t>
            </a:r>
            <a:endParaRPr sz="2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0467" y="3242310"/>
            <a:ext cx="2094230" cy="1856739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198755" rIns="0" bIns="0" rtlCol="0">
            <a:spAutoFit/>
          </a:bodyPr>
          <a:lstStyle/>
          <a:p>
            <a:pPr marL="537210" marR="393065" indent="-283845">
              <a:lnSpc>
                <a:spcPct val="102299"/>
              </a:lnSpc>
              <a:spcBef>
                <a:spcPts val="1565"/>
              </a:spcBef>
              <a:buClr>
                <a:srgbClr val="F6A6F4"/>
              </a:buClr>
              <a:buFont typeface="Arial MT"/>
              <a:buChar char="•"/>
              <a:tabLst>
                <a:tab pos="5372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Joining</a:t>
            </a:r>
            <a:r>
              <a:rPr sz="1350" spc="1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multiple Files</a:t>
            </a:r>
            <a:endParaRPr sz="1350">
              <a:latin typeface="Segoe UI Light"/>
              <a:cs typeface="Segoe UI Light"/>
            </a:endParaRPr>
          </a:p>
          <a:p>
            <a:pPr marL="537210" indent="-283210">
              <a:lnSpc>
                <a:spcPct val="100000"/>
              </a:lnSpc>
              <a:spcBef>
                <a:spcPts val="110"/>
              </a:spcBef>
              <a:buClr>
                <a:srgbClr val="F6A6F4"/>
              </a:buClr>
              <a:buFont typeface="Arial MT"/>
              <a:buChar char="•"/>
              <a:tabLst>
                <a:tab pos="537210" algn="l"/>
              </a:tabLst>
            </a:pP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Visualization</a:t>
            </a:r>
            <a:endParaRPr sz="1350">
              <a:latin typeface="Segoe UI Light"/>
              <a:cs typeface="Segoe UI Ligh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172957" y="2476880"/>
            <a:ext cx="2106930" cy="716915"/>
            <a:chOff x="8172957" y="2476880"/>
            <a:chExt cx="2106930" cy="716915"/>
          </a:xfrm>
        </p:grpSpPr>
        <p:sp>
          <p:nvSpPr>
            <p:cNvPr id="14" name="object 14"/>
            <p:cNvSpPr/>
            <p:nvPr/>
          </p:nvSpPr>
          <p:spPr>
            <a:xfrm>
              <a:off x="8179307" y="2483230"/>
              <a:ext cx="2094230" cy="704215"/>
            </a:xfrm>
            <a:custGeom>
              <a:avLst/>
              <a:gdLst/>
              <a:ahLst/>
              <a:cxnLst/>
              <a:rect l="l" t="t" r="r" b="b"/>
              <a:pathLst>
                <a:path w="2094229" h="704214">
                  <a:moveTo>
                    <a:pt x="1925193" y="0"/>
                  </a:moveTo>
                  <a:lnTo>
                    <a:pt x="0" y="0"/>
                  </a:lnTo>
                  <a:lnTo>
                    <a:pt x="0" y="704215"/>
                  </a:lnTo>
                  <a:lnTo>
                    <a:pt x="2093976" y="704215"/>
                  </a:lnTo>
                  <a:lnTo>
                    <a:pt x="2093976" y="203200"/>
                  </a:lnTo>
                  <a:lnTo>
                    <a:pt x="2087265" y="146546"/>
                  </a:lnTo>
                  <a:lnTo>
                    <a:pt x="2068393" y="96044"/>
                  </a:lnTo>
                  <a:lnTo>
                    <a:pt x="2039249" y="53942"/>
                  </a:lnTo>
                  <a:lnTo>
                    <a:pt x="2001723" y="22490"/>
                  </a:lnTo>
                  <a:lnTo>
                    <a:pt x="1957705" y="3937"/>
                  </a:lnTo>
                  <a:lnTo>
                    <a:pt x="1925193" y="0"/>
                  </a:lnTo>
                  <a:close/>
                </a:path>
              </a:pathLst>
            </a:custGeom>
            <a:solidFill>
              <a:srgbClr val="63D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79307" y="2483230"/>
              <a:ext cx="2094230" cy="704215"/>
            </a:xfrm>
            <a:custGeom>
              <a:avLst/>
              <a:gdLst/>
              <a:ahLst/>
              <a:cxnLst/>
              <a:rect l="l" t="t" r="r" b="b"/>
              <a:pathLst>
                <a:path w="2094229" h="704214">
                  <a:moveTo>
                    <a:pt x="0" y="0"/>
                  </a:moveTo>
                  <a:lnTo>
                    <a:pt x="1925193" y="0"/>
                  </a:lnTo>
                  <a:lnTo>
                    <a:pt x="1957705" y="3937"/>
                  </a:lnTo>
                  <a:lnTo>
                    <a:pt x="2001723" y="22490"/>
                  </a:lnTo>
                  <a:lnTo>
                    <a:pt x="2039249" y="53942"/>
                  </a:lnTo>
                  <a:lnTo>
                    <a:pt x="2068393" y="96044"/>
                  </a:lnTo>
                  <a:lnTo>
                    <a:pt x="2087265" y="146546"/>
                  </a:lnTo>
                  <a:lnTo>
                    <a:pt x="2093976" y="203200"/>
                  </a:lnTo>
                  <a:lnTo>
                    <a:pt x="2093976" y="704215"/>
                  </a:lnTo>
                  <a:lnTo>
                    <a:pt x="1591056" y="704215"/>
                  </a:lnTo>
                  <a:lnTo>
                    <a:pt x="1143" y="704215"/>
                  </a:lnTo>
                  <a:lnTo>
                    <a:pt x="0" y="7042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3DF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54288" y="2619502"/>
            <a:ext cx="114236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155" dirty="0">
                <a:solidFill>
                  <a:srgbClr val="0F2856"/>
                </a:solidFill>
                <a:latin typeface="Arial"/>
                <a:cs typeface="Arial"/>
              </a:rPr>
              <a:t>Power-</a:t>
            </a:r>
            <a:r>
              <a:rPr sz="2350" b="1" spc="-315" dirty="0">
                <a:solidFill>
                  <a:srgbClr val="0F2856"/>
                </a:solidFill>
                <a:latin typeface="Arial"/>
                <a:cs typeface="Arial"/>
              </a:rPr>
              <a:t>BI</a:t>
            </a:r>
            <a:endParaRPr sz="2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79307" y="3242310"/>
            <a:ext cx="2094230" cy="1856739"/>
          </a:xfrm>
          <a:custGeom>
            <a:avLst/>
            <a:gdLst/>
            <a:ahLst/>
            <a:cxnLst/>
            <a:rect l="l" t="t" r="r" b="b"/>
            <a:pathLst>
              <a:path w="2094229" h="1856739">
                <a:moveTo>
                  <a:pt x="0" y="0"/>
                </a:moveTo>
                <a:lnTo>
                  <a:pt x="2093976" y="0"/>
                </a:lnTo>
                <a:lnTo>
                  <a:pt x="2093976" y="1696212"/>
                </a:lnTo>
                <a:lnTo>
                  <a:pt x="2085791" y="1746946"/>
                </a:lnTo>
                <a:lnTo>
                  <a:pt x="2063000" y="1791012"/>
                </a:lnTo>
                <a:lnTo>
                  <a:pt x="2028248" y="1825764"/>
                </a:lnTo>
                <a:lnTo>
                  <a:pt x="1984182" y="1848555"/>
                </a:lnTo>
                <a:lnTo>
                  <a:pt x="1933448" y="1856739"/>
                </a:lnTo>
                <a:lnTo>
                  <a:pt x="0" y="185673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25053" y="3430841"/>
            <a:ext cx="1534160" cy="13061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5910" marR="74295" indent="-283845">
              <a:lnSpc>
                <a:spcPct val="102299"/>
              </a:lnSpc>
              <a:spcBef>
                <a:spcPts val="80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Joining</a:t>
            </a:r>
            <a:r>
              <a:rPr sz="1350" spc="1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multiple Files</a:t>
            </a:r>
            <a:endParaRPr sz="1350">
              <a:latin typeface="Segoe UI Light"/>
              <a:cs typeface="Segoe UI Light"/>
            </a:endParaRPr>
          </a:p>
          <a:p>
            <a:pPr marL="295910" indent="-283210">
              <a:lnSpc>
                <a:spcPct val="100000"/>
              </a:lnSpc>
              <a:spcBef>
                <a:spcPts val="115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Exploration</a:t>
            </a:r>
            <a:endParaRPr sz="1350">
              <a:latin typeface="Segoe UI Light"/>
              <a:cs typeface="Segoe UI Light"/>
            </a:endParaRPr>
          </a:p>
          <a:p>
            <a:pPr marL="295910" marR="5080" indent="-283845">
              <a:lnSpc>
                <a:spcPct val="102400"/>
              </a:lnSpc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Cleaning</a:t>
            </a:r>
            <a:r>
              <a:rPr sz="1350" spc="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in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Power</a:t>
            </a:r>
            <a:r>
              <a:rPr sz="135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Query</a:t>
            </a:r>
            <a:endParaRPr sz="1350">
              <a:latin typeface="Segoe UI Light"/>
              <a:cs typeface="Segoe UI Light"/>
            </a:endParaRPr>
          </a:p>
          <a:p>
            <a:pPr marL="295910" indent="-283210">
              <a:lnSpc>
                <a:spcPct val="100000"/>
              </a:lnSpc>
              <a:spcBef>
                <a:spcPts val="105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Visualization</a:t>
            </a:r>
            <a:endParaRPr sz="135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3311" y="2716402"/>
            <a:ext cx="9912350" cy="1226185"/>
            <a:chOff x="1353311" y="2716402"/>
            <a:chExt cx="9912350" cy="1226185"/>
          </a:xfrm>
        </p:grpSpPr>
        <p:sp>
          <p:nvSpPr>
            <p:cNvPr id="4" name="object 4"/>
            <p:cNvSpPr/>
            <p:nvPr/>
          </p:nvSpPr>
          <p:spPr>
            <a:xfrm>
              <a:off x="1952243" y="3324733"/>
              <a:ext cx="2170430" cy="0"/>
            </a:xfrm>
            <a:custGeom>
              <a:avLst/>
              <a:gdLst/>
              <a:ahLst/>
              <a:cxnLst/>
              <a:rect l="l" t="t" r="r" b="b"/>
              <a:pathLst>
                <a:path w="2170429">
                  <a:moveTo>
                    <a:pt x="0" y="0"/>
                  </a:moveTo>
                  <a:lnTo>
                    <a:pt x="2169922" y="0"/>
                  </a:lnTo>
                </a:path>
              </a:pathLst>
            </a:custGeom>
            <a:ln w="12700">
              <a:solidFill>
                <a:srgbClr val="F6A6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9372" y="3324733"/>
              <a:ext cx="2171700" cy="0"/>
            </a:xfrm>
            <a:custGeom>
              <a:avLst/>
              <a:gdLst/>
              <a:ahLst/>
              <a:cxnLst/>
              <a:rect l="l" t="t" r="r" b="b"/>
              <a:pathLst>
                <a:path w="2171700">
                  <a:moveTo>
                    <a:pt x="0" y="0"/>
                  </a:moveTo>
                  <a:lnTo>
                    <a:pt x="2171191" y="0"/>
                  </a:lnTo>
                </a:path>
              </a:pathLst>
            </a:custGeom>
            <a:ln w="12700">
              <a:solidFill>
                <a:srgbClr val="AAA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86500" y="3324733"/>
              <a:ext cx="2161540" cy="14604"/>
            </a:xfrm>
            <a:custGeom>
              <a:avLst/>
              <a:gdLst/>
              <a:ahLst/>
              <a:cxnLst/>
              <a:rect l="l" t="t" r="r" b="b"/>
              <a:pathLst>
                <a:path w="2161540" h="14604">
                  <a:moveTo>
                    <a:pt x="0" y="0"/>
                  </a:moveTo>
                  <a:lnTo>
                    <a:pt x="2161031" y="14350"/>
                  </a:lnTo>
                </a:path>
              </a:pathLst>
            </a:custGeom>
            <a:ln w="12700">
              <a:solidFill>
                <a:srgbClr val="C3B8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53628" y="3333876"/>
              <a:ext cx="2188845" cy="0"/>
            </a:xfrm>
            <a:custGeom>
              <a:avLst/>
              <a:gdLst/>
              <a:ahLst/>
              <a:cxnLst/>
              <a:rect l="l" t="t" r="r" b="b"/>
              <a:pathLst>
                <a:path w="2188845">
                  <a:moveTo>
                    <a:pt x="0" y="0"/>
                  </a:moveTo>
                  <a:lnTo>
                    <a:pt x="2188591" y="0"/>
                  </a:lnTo>
                </a:path>
              </a:pathLst>
            </a:custGeom>
            <a:ln w="12700">
              <a:solidFill>
                <a:srgbClr val="92CD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3311" y="2716402"/>
              <a:ext cx="1216660" cy="1216660"/>
            </a:xfrm>
            <a:custGeom>
              <a:avLst/>
              <a:gdLst/>
              <a:ahLst/>
              <a:cxnLst/>
              <a:rect l="l" t="t" r="r" b="b"/>
              <a:pathLst>
                <a:path w="1216660" h="1216660">
                  <a:moveTo>
                    <a:pt x="608076" y="0"/>
                  </a:moveTo>
                  <a:lnTo>
                    <a:pt x="560560" y="1830"/>
                  </a:lnTo>
                  <a:lnTo>
                    <a:pt x="514044" y="7232"/>
                  </a:lnTo>
                  <a:lnTo>
                    <a:pt x="468663" y="16069"/>
                  </a:lnTo>
                  <a:lnTo>
                    <a:pt x="424551" y="28206"/>
                  </a:lnTo>
                  <a:lnTo>
                    <a:pt x="381844" y="43509"/>
                  </a:lnTo>
                  <a:lnTo>
                    <a:pt x="340678" y="61841"/>
                  </a:lnTo>
                  <a:lnTo>
                    <a:pt x="301187" y="83067"/>
                  </a:lnTo>
                  <a:lnTo>
                    <a:pt x="263507" y="107052"/>
                  </a:lnTo>
                  <a:lnTo>
                    <a:pt x="227773" y="133661"/>
                  </a:lnTo>
                  <a:lnTo>
                    <a:pt x="194121" y="162757"/>
                  </a:lnTo>
                  <a:lnTo>
                    <a:pt x="162685" y="194207"/>
                  </a:lnTo>
                  <a:lnTo>
                    <a:pt x="133601" y="227874"/>
                  </a:lnTo>
                  <a:lnTo>
                    <a:pt x="107004" y="263623"/>
                  </a:lnTo>
                  <a:lnTo>
                    <a:pt x="83029" y="301319"/>
                  </a:lnTo>
                  <a:lnTo>
                    <a:pt x="61813" y="340826"/>
                  </a:lnTo>
                  <a:lnTo>
                    <a:pt x="43489" y="382009"/>
                  </a:lnTo>
                  <a:lnTo>
                    <a:pt x="28193" y="424733"/>
                  </a:lnTo>
                  <a:lnTo>
                    <a:pt x="16061" y="468863"/>
                  </a:lnTo>
                  <a:lnTo>
                    <a:pt x="7228" y="514262"/>
                  </a:lnTo>
                  <a:lnTo>
                    <a:pt x="1829" y="560796"/>
                  </a:lnTo>
                  <a:lnTo>
                    <a:pt x="0" y="608330"/>
                  </a:lnTo>
                  <a:lnTo>
                    <a:pt x="1829" y="655862"/>
                  </a:lnTo>
                  <a:lnTo>
                    <a:pt x="7228" y="702394"/>
                  </a:lnTo>
                  <a:lnTo>
                    <a:pt x="16061" y="747789"/>
                  </a:lnTo>
                  <a:lnTo>
                    <a:pt x="28193" y="791914"/>
                  </a:lnTo>
                  <a:lnTo>
                    <a:pt x="43489" y="834631"/>
                  </a:lnTo>
                  <a:lnTo>
                    <a:pt x="61813" y="875808"/>
                  </a:lnTo>
                  <a:lnTo>
                    <a:pt x="83029" y="915307"/>
                  </a:lnTo>
                  <a:lnTo>
                    <a:pt x="107004" y="952995"/>
                  </a:lnTo>
                  <a:lnTo>
                    <a:pt x="133601" y="988735"/>
                  </a:lnTo>
                  <a:lnTo>
                    <a:pt x="162685" y="1022393"/>
                  </a:lnTo>
                  <a:lnTo>
                    <a:pt x="194121" y="1053834"/>
                  </a:lnTo>
                  <a:lnTo>
                    <a:pt x="227773" y="1082921"/>
                  </a:lnTo>
                  <a:lnTo>
                    <a:pt x="263507" y="1109521"/>
                  </a:lnTo>
                  <a:lnTo>
                    <a:pt x="301187" y="1133498"/>
                  </a:lnTo>
                  <a:lnTo>
                    <a:pt x="340678" y="1154716"/>
                  </a:lnTo>
                  <a:lnTo>
                    <a:pt x="381844" y="1173041"/>
                  </a:lnTo>
                  <a:lnTo>
                    <a:pt x="424551" y="1188338"/>
                  </a:lnTo>
                  <a:lnTo>
                    <a:pt x="468663" y="1200470"/>
                  </a:lnTo>
                  <a:lnTo>
                    <a:pt x="514044" y="1209304"/>
                  </a:lnTo>
                  <a:lnTo>
                    <a:pt x="560560" y="1214703"/>
                  </a:lnTo>
                  <a:lnTo>
                    <a:pt x="608076" y="1216533"/>
                  </a:lnTo>
                  <a:lnTo>
                    <a:pt x="655591" y="1214703"/>
                  </a:lnTo>
                  <a:lnTo>
                    <a:pt x="702107" y="1209304"/>
                  </a:lnTo>
                  <a:lnTo>
                    <a:pt x="747488" y="1200470"/>
                  </a:lnTo>
                  <a:lnTo>
                    <a:pt x="791600" y="1188338"/>
                  </a:lnTo>
                  <a:lnTo>
                    <a:pt x="834307" y="1173041"/>
                  </a:lnTo>
                  <a:lnTo>
                    <a:pt x="875473" y="1154716"/>
                  </a:lnTo>
                  <a:lnTo>
                    <a:pt x="914964" y="1133498"/>
                  </a:lnTo>
                  <a:lnTo>
                    <a:pt x="952644" y="1109521"/>
                  </a:lnTo>
                  <a:lnTo>
                    <a:pt x="988378" y="1082921"/>
                  </a:lnTo>
                  <a:lnTo>
                    <a:pt x="1022030" y="1053834"/>
                  </a:lnTo>
                  <a:lnTo>
                    <a:pt x="1053466" y="1022393"/>
                  </a:lnTo>
                  <a:lnTo>
                    <a:pt x="1082550" y="988735"/>
                  </a:lnTo>
                  <a:lnTo>
                    <a:pt x="1109147" y="952995"/>
                  </a:lnTo>
                  <a:lnTo>
                    <a:pt x="1133122" y="915307"/>
                  </a:lnTo>
                  <a:lnTo>
                    <a:pt x="1154338" y="875808"/>
                  </a:lnTo>
                  <a:lnTo>
                    <a:pt x="1172662" y="834631"/>
                  </a:lnTo>
                  <a:lnTo>
                    <a:pt x="1187958" y="791914"/>
                  </a:lnTo>
                  <a:lnTo>
                    <a:pt x="1200090" y="747789"/>
                  </a:lnTo>
                  <a:lnTo>
                    <a:pt x="1208923" y="702394"/>
                  </a:lnTo>
                  <a:lnTo>
                    <a:pt x="1214322" y="655862"/>
                  </a:lnTo>
                  <a:lnTo>
                    <a:pt x="1216152" y="608330"/>
                  </a:lnTo>
                  <a:lnTo>
                    <a:pt x="1214322" y="560796"/>
                  </a:lnTo>
                  <a:lnTo>
                    <a:pt x="1208923" y="514262"/>
                  </a:lnTo>
                  <a:lnTo>
                    <a:pt x="1200090" y="468863"/>
                  </a:lnTo>
                  <a:lnTo>
                    <a:pt x="1187958" y="424733"/>
                  </a:lnTo>
                  <a:lnTo>
                    <a:pt x="1172662" y="382009"/>
                  </a:lnTo>
                  <a:lnTo>
                    <a:pt x="1154338" y="340826"/>
                  </a:lnTo>
                  <a:lnTo>
                    <a:pt x="1133122" y="301319"/>
                  </a:lnTo>
                  <a:lnTo>
                    <a:pt x="1109147" y="263623"/>
                  </a:lnTo>
                  <a:lnTo>
                    <a:pt x="1082550" y="227874"/>
                  </a:lnTo>
                  <a:lnTo>
                    <a:pt x="1053466" y="194207"/>
                  </a:lnTo>
                  <a:lnTo>
                    <a:pt x="1022030" y="162757"/>
                  </a:lnTo>
                  <a:lnTo>
                    <a:pt x="988378" y="133661"/>
                  </a:lnTo>
                  <a:lnTo>
                    <a:pt x="952644" y="107052"/>
                  </a:lnTo>
                  <a:lnTo>
                    <a:pt x="914964" y="83067"/>
                  </a:lnTo>
                  <a:lnTo>
                    <a:pt x="875473" y="61841"/>
                  </a:lnTo>
                  <a:lnTo>
                    <a:pt x="834307" y="43509"/>
                  </a:lnTo>
                  <a:lnTo>
                    <a:pt x="791600" y="28206"/>
                  </a:lnTo>
                  <a:lnTo>
                    <a:pt x="747488" y="16069"/>
                  </a:lnTo>
                  <a:lnTo>
                    <a:pt x="702107" y="7232"/>
                  </a:lnTo>
                  <a:lnTo>
                    <a:pt x="655591" y="1830"/>
                  </a:lnTo>
                  <a:lnTo>
                    <a:pt x="608076" y="0"/>
                  </a:lnTo>
                  <a:close/>
                </a:path>
              </a:pathLst>
            </a:custGeom>
            <a:solidFill>
              <a:srgbClr val="F6A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0439" y="2716402"/>
              <a:ext cx="1225550" cy="1226185"/>
            </a:xfrm>
            <a:custGeom>
              <a:avLst/>
              <a:gdLst/>
              <a:ahLst/>
              <a:cxnLst/>
              <a:rect l="l" t="t" r="r" b="b"/>
              <a:pathLst>
                <a:path w="1225550" h="1226185">
                  <a:moveTo>
                    <a:pt x="612648" y="0"/>
                  </a:moveTo>
                  <a:lnTo>
                    <a:pt x="564773" y="1844"/>
                  </a:lnTo>
                  <a:lnTo>
                    <a:pt x="517906" y="7286"/>
                  </a:lnTo>
                  <a:lnTo>
                    <a:pt x="472182" y="16189"/>
                  </a:lnTo>
                  <a:lnTo>
                    <a:pt x="427737" y="28417"/>
                  </a:lnTo>
                  <a:lnTo>
                    <a:pt x="384709" y="43834"/>
                  </a:lnTo>
                  <a:lnTo>
                    <a:pt x="343233" y="62303"/>
                  </a:lnTo>
                  <a:lnTo>
                    <a:pt x="303445" y="83688"/>
                  </a:lnTo>
                  <a:lnTo>
                    <a:pt x="265482" y="107852"/>
                  </a:lnTo>
                  <a:lnTo>
                    <a:pt x="229479" y="134660"/>
                  </a:lnTo>
                  <a:lnTo>
                    <a:pt x="195574" y="163975"/>
                  </a:lnTo>
                  <a:lnTo>
                    <a:pt x="163902" y="195660"/>
                  </a:lnTo>
                  <a:lnTo>
                    <a:pt x="134600" y="229580"/>
                  </a:lnTo>
                  <a:lnTo>
                    <a:pt x="107804" y="265597"/>
                  </a:lnTo>
                  <a:lnTo>
                    <a:pt x="83650" y="303577"/>
                  </a:lnTo>
                  <a:lnTo>
                    <a:pt x="62275" y="343381"/>
                  </a:lnTo>
                  <a:lnTo>
                    <a:pt x="43814" y="384874"/>
                  </a:lnTo>
                  <a:lnTo>
                    <a:pt x="28404" y="427920"/>
                  </a:lnTo>
                  <a:lnTo>
                    <a:pt x="16181" y="472382"/>
                  </a:lnTo>
                  <a:lnTo>
                    <a:pt x="7282" y="518124"/>
                  </a:lnTo>
                  <a:lnTo>
                    <a:pt x="1843" y="565009"/>
                  </a:lnTo>
                  <a:lnTo>
                    <a:pt x="0" y="612901"/>
                  </a:lnTo>
                  <a:lnTo>
                    <a:pt x="1843" y="660777"/>
                  </a:lnTo>
                  <a:lnTo>
                    <a:pt x="7282" y="707646"/>
                  </a:lnTo>
                  <a:lnTo>
                    <a:pt x="16181" y="753374"/>
                  </a:lnTo>
                  <a:lnTo>
                    <a:pt x="28404" y="797824"/>
                  </a:lnTo>
                  <a:lnTo>
                    <a:pt x="43814" y="840858"/>
                  </a:lnTo>
                  <a:lnTo>
                    <a:pt x="62275" y="882341"/>
                  </a:lnTo>
                  <a:lnTo>
                    <a:pt x="83650" y="922137"/>
                  </a:lnTo>
                  <a:lnTo>
                    <a:pt x="107804" y="960109"/>
                  </a:lnTo>
                  <a:lnTo>
                    <a:pt x="134600" y="996120"/>
                  </a:lnTo>
                  <a:lnTo>
                    <a:pt x="163902" y="1030034"/>
                  </a:lnTo>
                  <a:lnTo>
                    <a:pt x="195574" y="1061715"/>
                  </a:lnTo>
                  <a:lnTo>
                    <a:pt x="229479" y="1091026"/>
                  </a:lnTo>
                  <a:lnTo>
                    <a:pt x="265482" y="1117831"/>
                  </a:lnTo>
                  <a:lnTo>
                    <a:pt x="303445" y="1141993"/>
                  </a:lnTo>
                  <a:lnTo>
                    <a:pt x="343233" y="1163376"/>
                  </a:lnTo>
                  <a:lnTo>
                    <a:pt x="384709" y="1181844"/>
                  </a:lnTo>
                  <a:lnTo>
                    <a:pt x="427737" y="1197260"/>
                  </a:lnTo>
                  <a:lnTo>
                    <a:pt x="472182" y="1209488"/>
                  </a:lnTo>
                  <a:lnTo>
                    <a:pt x="517906" y="1218390"/>
                  </a:lnTo>
                  <a:lnTo>
                    <a:pt x="564773" y="1223832"/>
                  </a:lnTo>
                  <a:lnTo>
                    <a:pt x="612648" y="1225677"/>
                  </a:lnTo>
                  <a:lnTo>
                    <a:pt x="660522" y="1223832"/>
                  </a:lnTo>
                  <a:lnTo>
                    <a:pt x="707389" y="1218390"/>
                  </a:lnTo>
                  <a:lnTo>
                    <a:pt x="753113" y="1209488"/>
                  </a:lnTo>
                  <a:lnTo>
                    <a:pt x="797558" y="1197260"/>
                  </a:lnTo>
                  <a:lnTo>
                    <a:pt x="840586" y="1181844"/>
                  </a:lnTo>
                  <a:lnTo>
                    <a:pt x="882062" y="1163376"/>
                  </a:lnTo>
                  <a:lnTo>
                    <a:pt x="921850" y="1141993"/>
                  </a:lnTo>
                  <a:lnTo>
                    <a:pt x="959813" y="1117831"/>
                  </a:lnTo>
                  <a:lnTo>
                    <a:pt x="995816" y="1091026"/>
                  </a:lnTo>
                  <a:lnTo>
                    <a:pt x="1029721" y="1061715"/>
                  </a:lnTo>
                  <a:lnTo>
                    <a:pt x="1061393" y="1030034"/>
                  </a:lnTo>
                  <a:lnTo>
                    <a:pt x="1090695" y="996120"/>
                  </a:lnTo>
                  <a:lnTo>
                    <a:pt x="1117491" y="960109"/>
                  </a:lnTo>
                  <a:lnTo>
                    <a:pt x="1141645" y="922137"/>
                  </a:lnTo>
                  <a:lnTo>
                    <a:pt x="1163020" y="882341"/>
                  </a:lnTo>
                  <a:lnTo>
                    <a:pt x="1181481" y="840858"/>
                  </a:lnTo>
                  <a:lnTo>
                    <a:pt x="1196891" y="797824"/>
                  </a:lnTo>
                  <a:lnTo>
                    <a:pt x="1209114" y="753374"/>
                  </a:lnTo>
                  <a:lnTo>
                    <a:pt x="1218013" y="707646"/>
                  </a:lnTo>
                  <a:lnTo>
                    <a:pt x="1223452" y="660777"/>
                  </a:lnTo>
                  <a:lnTo>
                    <a:pt x="1225296" y="612901"/>
                  </a:lnTo>
                  <a:lnTo>
                    <a:pt x="1223452" y="565009"/>
                  </a:lnTo>
                  <a:lnTo>
                    <a:pt x="1218013" y="518124"/>
                  </a:lnTo>
                  <a:lnTo>
                    <a:pt x="1209114" y="472382"/>
                  </a:lnTo>
                  <a:lnTo>
                    <a:pt x="1196891" y="427920"/>
                  </a:lnTo>
                  <a:lnTo>
                    <a:pt x="1181481" y="384874"/>
                  </a:lnTo>
                  <a:lnTo>
                    <a:pt x="1163020" y="343381"/>
                  </a:lnTo>
                  <a:lnTo>
                    <a:pt x="1141645" y="303577"/>
                  </a:lnTo>
                  <a:lnTo>
                    <a:pt x="1117491" y="265597"/>
                  </a:lnTo>
                  <a:lnTo>
                    <a:pt x="1090695" y="229580"/>
                  </a:lnTo>
                  <a:lnTo>
                    <a:pt x="1061393" y="195660"/>
                  </a:lnTo>
                  <a:lnTo>
                    <a:pt x="1029721" y="163975"/>
                  </a:lnTo>
                  <a:lnTo>
                    <a:pt x="995816" y="134660"/>
                  </a:lnTo>
                  <a:lnTo>
                    <a:pt x="959813" y="107852"/>
                  </a:lnTo>
                  <a:lnTo>
                    <a:pt x="921850" y="83688"/>
                  </a:lnTo>
                  <a:lnTo>
                    <a:pt x="882062" y="62303"/>
                  </a:lnTo>
                  <a:lnTo>
                    <a:pt x="840586" y="43834"/>
                  </a:lnTo>
                  <a:lnTo>
                    <a:pt x="797558" y="28417"/>
                  </a:lnTo>
                  <a:lnTo>
                    <a:pt x="753113" y="16189"/>
                  </a:lnTo>
                  <a:lnTo>
                    <a:pt x="707389" y="7286"/>
                  </a:lnTo>
                  <a:lnTo>
                    <a:pt x="660522" y="1844"/>
                  </a:lnTo>
                  <a:lnTo>
                    <a:pt x="612648" y="0"/>
                  </a:lnTo>
                  <a:close/>
                </a:path>
              </a:pathLst>
            </a:custGeom>
            <a:solidFill>
              <a:srgbClr val="AAA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05855" y="2716402"/>
              <a:ext cx="1216660" cy="1216660"/>
            </a:xfrm>
            <a:custGeom>
              <a:avLst/>
              <a:gdLst/>
              <a:ahLst/>
              <a:cxnLst/>
              <a:rect l="l" t="t" r="r" b="b"/>
              <a:pathLst>
                <a:path w="1216659" h="1216660">
                  <a:moveTo>
                    <a:pt x="608076" y="0"/>
                  </a:moveTo>
                  <a:lnTo>
                    <a:pt x="560560" y="1830"/>
                  </a:lnTo>
                  <a:lnTo>
                    <a:pt x="514044" y="7232"/>
                  </a:lnTo>
                  <a:lnTo>
                    <a:pt x="468663" y="16069"/>
                  </a:lnTo>
                  <a:lnTo>
                    <a:pt x="424551" y="28206"/>
                  </a:lnTo>
                  <a:lnTo>
                    <a:pt x="381844" y="43509"/>
                  </a:lnTo>
                  <a:lnTo>
                    <a:pt x="340678" y="61841"/>
                  </a:lnTo>
                  <a:lnTo>
                    <a:pt x="301187" y="83067"/>
                  </a:lnTo>
                  <a:lnTo>
                    <a:pt x="263507" y="107052"/>
                  </a:lnTo>
                  <a:lnTo>
                    <a:pt x="227773" y="133661"/>
                  </a:lnTo>
                  <a:lnTo>
                    <a:pt x="194121" y="162757"/>
                  </a:lnTo>
                  <a:lnTo>
                    <a:pt x="162685" y="194207"/>
                  </a:lnTo>
                  <a:lnTo>
                    <a:pt x="133601" y="227874"/>
                  </a:lnTo>
                  <a:lnTo>
                    <a:pt x="107004" y="263623"/>
                  </a:lnTo>
                  <a:lnTo>
                    <a:pt x="83029" y="301319"/>
                  </a:lnTo>
                  <a:lnTo>
                    <a:pt x="61813" y="340826"/>
                  </a:lnTo>
                  <a:lnTo>
                    <a:pt x="43489" y="382009"/>
                  </a:lnTo>
                  <a:lnTo>
                    <a:pt x="28193" y="424733"/>
                  </a:lnTo>
                  <a:lnTo>
                    <a:pt x="16061" y="468863"/>
                  </a:lnTo>
                  <a:lnTo>
                    <a:pt x="7228" y="514262"/>
                  </a:lnTo>
                  <a:lnTo>
                    <a:pt x="1829" y="560796"/>
                  </a:lnTo>
                  <a:lnTo>
                    <a:pt x="0" y="608330"/>
                  </a:lnTo>
                  <a:lnTo>
                    <a:pt x="1829" y="655862"/>
                  </a:lnTo>
                  <a:lnTo>
                    <a:pt x="7228" y="702394"/>
                  </a:lnTo>
                  <a:lnTo>
                    <a:pt x="16061" y="747789"/>
                  </a:lnTo>
                  <a:lnTo>
                    <a:pt x="28193" y="791914"/>
                  </a:lnTo>
                  <a:lnTo>
                    <a:pt x="43489" y="834631"/>
                  </a:lnTo>
                  <a:lnTo>
                    <a:pt x="61813" y="875808"/>
                  </a:lnTo>
                  <a:lnTo>
                    <a:pt x="83029" y="915307"/>
                  </a:lnTo>
                  <a:lnTo>
                    <a:pt x="107004" y="952995"/>
                  </a:lnTo>
                  <a:lnTo>
                    <a:pt x="133601" y="988735"/>
                  </a:lnTo>
                  <a:lnTo>
                    <a:pt x="162685" y="1022393"/>
                  </a:lnTo>
                  <a:lnTo>
                    <a:pt x="194121" y="1053834"/>
                  </a:lnTo>
                  <a:lnTo>
                    <a:pt x="227773" y="1082921"/>
                  </a:lnTo>
                  <a:lnTo>
                    <a:pt x="263507" y="1109521"/>
                  </a:lnTo>
                  <a:lnTo>
                    <a:pt x="301187" y="1133498"/>
                  </a:lnTo>
                  <a:lnTo>
                    <a:pt x="340678" y="1154716"/>
                  </a:lnTo>
                  <a:lnTo>
                    <a:pt x="381844" y="1173041"/>
                  </a:lnTo>
                  <a:lnTo>
                    <a:pt x="424551" y="1188338"/>
                  </a:lnTo>
                  <a:lnTo>
                    <a:pt x="468663" y="1200470"/>
                  </a:lnTo>
                  <a:lnTo>
                    <a:pt x="514044" y="1209304"/>
                  </a:lnTo>
                  <a:lnTo>
                    <a:pt x="560560" y="1214703"/>
                  </a:lnTo>
                  <a:lnTo>
                    <a:pt x="608076" y="1216533"/>
                  </a:lnTo>
                  <a:lnTo>
                    <a:pt x="655591" y="1214703"/>
                  </a:lnTo>
                  <a:lnTo>
                    <a:pt x="702107" y="1209304"/>
                  </a:lnTo>
                  <a:lnTo>
                    <a:pt x="747488" y="1200470"/>
                  </a:lnTo>
                  <a:lnTo>
                    <a:pt x="791600" y="1188338"/>
                  </a:lnTo>
                  <a:lnTo>
                    <a:pt x="834307" y="1173041"/>
                  </a:lnTo>
                  <a:lnTo>
                    <a:pt x="875473" y="1154716"/>
                  </a:lnTo>
                  <a:lnTo>
                    <a:pt x="914964" y="1133498"/>
                  </a:lnTo>
                  <a:lnTo>
                    <a:pt x="952644" y="1109521"/>
                  </a:lnTo>
                  <a:lnTo>
                    <a:pt x="988378" y="1082921"/>
                  </a:lnTo>
                  <a:lnTo>
                    <a:pt x="1022030" y="1053834"/>
                  </a:lnTo>
                  <a:lnTo>
                    <a:pt x="1053466" y="1022393"/>
                  </a:lnTo>
                  <a:lnTo>
                    <a:pt x="1082550" y="988735"/>
                  </a:lnTo>
                  <a:lnTo>
                    <a:pt x="1109147" y="952995"/>
                  </a:lnTo>
                  <a:lnTo>
                    <a:pt x="1133122" y="915307"/>
                  </a:lnTo>
                  <a:lnTo>
                    <a:pt x="1154338" y="875808"/>
                  </a:lnTo>
                  <a:lnTo>
                    <a:pt x="1172662" y="834631"/>
                  </a:lnTo>
                  <a:lnTo>
                    <a:pt x="1187958" y="791914"/>
                  </a:lnTo>
                  <a:lnTo>
                    <a:pt x="1200090" y="747789"/>
                  </a:lnTo>
                  <a:lnTo>
                    <a:pt x="1208923" y="702394"/>
                  </a:lnTo>
                  <a:lnTo>
                    <a:pt x="1214322" y="655862"/>
                  </a:lnTo>
                  <a:lnTo>
                    <a:pt x="1216152" y="608330"/>
                  </a:lnTo>
                  <a:lnTo>
                    <a:pt x="1214322" y="560796"/>
                  </a:lnTo>
                  <a:lnTo>
                    <a:pt x="1208923" y="514262"/>
                  </a:lnTo>
                  <a:lnTo>
                    <a:pt x="1200090" y="468863"/>
                  </a:lnTo>
                  <a:lnTo>
                    <a:pt x="1187958" y="424733"/>
                  </a:lnTo>
                  <a:lnTo>
                    <a:pt x="1172662" y="382009"/>
                  </a:lnTo>
                  <a:lnTo>
                    <a:pt x="1154338" y="340826"/>
                  </a:lnTo>
                  <a:lnTo>
                    <a:pt x="1133122" y="301319"/>
                  </a:lnTo>
                  <a:lnTo>
                    <a:pt x="1109147" y="263623"/>
                  </a:lnTo>
                  <a:lnTo>
                    <a:pt x="1082550" y="227874"/>
                  </a:lnTo>
                  <a:lnTo>
                    <a:pt x="1053466" y="194207"/>
                  </a:lnTo>
                  <a:lnTo>
                    <a:pt x="1022030" y="162757"/>
                  </a:lnTo>
                  <a:lnTo>
                    <a:pt x="988378" y="133661"/>
                  </a:lnTo>
                  <a:lnTo>
                    <a:pt x="952644" y="107052"/>
                  </a:lnTo>
                  <a:lnTo>
                    <a:pt x="914964" y="83067"/>
                  </a:lnTo>
                  <a:lnTo>
                    <a:pt x="875473" y="61841"/>
                  </a:lnTo>
                  <a:lnTo>
                    <a:pt x="834307" y="43509"/>
                  </a:lnTo>
                  <a:lnTo>
                    <a:pt x="791600" y="28206"/>
                  </a:lnTo>
                  <a:lnTo>
                    <a:pt x="747488" y="16069"/>
                  </a:lnTo>
                  <a:lnTo>
                    <a:pt x="702107" y="7232"/>
                  </a:lnTo>
                  <a:lnTo>
                    <a:pt x="655591" y="1830"/>
                  </a:lnTo>
                  <a:lnTo>
                    <a:pt x="608076" y="0"/>
                  </a:lnTo>
                  <a:close/>
                </a:path>
              </a:pathLst>
            </a:custGeom>
            <a:solidFill>
              <a:srgbClr val="C3B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45552" y="2716402"/>
              <a:ext cx="3420110" cy="1226185"/>
            </a:xfrm>
            <a:custGeom>
              <a:avLst/>
              <a:gdLst/>
              <a:ahLst/>
              <a:cxnLst/>
              <a:rect l="l" t="t" r="r" b="b"/>
              <a:pathLst>
                <a:path w="3420109" h="1226185">
                  <a:moveTo>
                    <a:pt x="1216152" y="617474"/>
                  </a:moveTo>
                  <a:lnTo>
                    <a:pt x="1214310" y="569950"/>
                  </a:lnTo>
                  <a:lnTo>
                    <a:pt x="1208913" y="523417"/>
                  </a:lnTo>
                  <a:lnTo>
                    <a:pt x="1200086" y="478015"/>
                  </a:lnTo>
                  <a:lnTo>
                    <a:pt x="1187958" y="433882"/>
                  </a:lnTo>
                  <a:lnTo>
                    <a:pt x="1172654" y="391160"/>
                  </a:lnTo>
                  <a:lnTo>
                    <a:pt x="1154328" y="349973"/>
                  </a:lnTo>
                  <a:lnTo>
                    <a:pt x="1133119" y="310464"/>
                  </a:lnTo>
                  <a:lnTo>
                    <a:pt x="1109141" y="272770"/>
                  </a:lnTo>
                  <a:lnTo>
                    <a:pt x="1082548" y="237020"/>
                  </a:lnTo>
                  <a:lnTo>
                    <a:pt x="1053465" y="203352"/>
                  </a:lnTo>
                  <a:lnTo>
                    <a:pt x="1022019" y="171907"/>
                  </a:lnTo>
                  <a:lnTo>
                    <a:pt x="988377" y="142811"/>
                  </a:lnTo>
                  <a:lnTo>
                    <a:pt x="952639" y="116205"/>
                  </a:lnTo>
                  <a:lnTo>
                    <a:pt x="914958" y="92214"/>
                  </a:lnTo>
                  <a:lnTo>
                    <a:pt x="875461" y="70993"/>
                  </a:lnTo>
                  <a:lnTo>
                    <a:pt x="834301" y="52654"/>
                  </a:lnTo>
                  <a:lnTo>
                    <a:pt x="791591" y="37363"/>
                  </a:lnTo>
                  <a:lnTo>
                    <a:pt x="747483" y="25222"/>
                  </a:lnTo>
                  <a:lnTo>
                    <a:pt x="702106" y="16383"/>
                  </a:lnTo>
                  <a:lnTo>
                    <a:pt x="655586" y="10985"/>
                  </a:lnTo>
                  <a:lnTo>
                    <a:pt x="608076" y="9144"/>
                  </a:lnTo>
                  <a:lnTo>
                    <a:pt x="560552" y="10985"/>
                  </a:lnTo>
                  <a:lnTo>
                    <a:pt x="514032" y="16383"/>
                  </a:lnTo>
                  <a:lnTo>
                    <a:pt x="468655" y="25222"/>
                  </a:lnTo>
                  <a:lnTo>
                    <a:pt x="424548" y="37363"/>
                  </a:lnTo>
                  <a:lnTo>
                    <a:pt x="381838" y="52654"/>
                  </a:lnTo>
                  <a:lnTo>
                    <a:pt x="340677" y="70993"/>
                  </a:lnTo>
                  <a:lnTo>
                    <a:pt x="301180" y="92214"/>
                  </a:lnTo>
                  <a:lnTo>
                    <a:pt x="263499" y="116205"/>
                  </a:lnTo>
                  <a:lnTo>
                    <a:pt x="227761" y="142811"/>
                  </a:lnTo>
                  <a:lnTo>
                    <a:pt x="194119" y="171907"/>
                  </a:lnTo>
                  <a:lnTo>
                    <a:pt x="162674" y="203352"/>
                  </a:lnTo>
                  <a:lnTo>
                    <a:pt x="133591" y="237020"/>
                  </a:lnTo>
                  <a:lnTo>
                    <a:pt x="106997" y="272770"/>
                  </a:lnTo>
                  <a:lnTo>
                    <a:pt x="83019" y="310464"/>
                  </a:lnTo>
                  <a:lnTo>
                    <a:pt x="61810" y="349973"/>
                  </a:lnTo>
                  <a:lnTo>
                    <a:pt x="43484" y="391160"/>
                  </a:lnTo>
                  <a:lnTo>
                    <a:pt x="28181" y="433882"/>
                  </a:lnTo>
                  <a:lnTo>
                    <a:pt x="16052" y="478015"/>
                  </a:lnTo>
                  <a:lnTo>
                    <a:pt x="7226" y="523417"/>
                  </a:lnTo>
                  <a:lnTo>
                    <a:pt x="1828" y="569950"/>
                  </a:lnTo>
                  <a:lnTo>
                    <a:pt x="0" y="617474"/>
                  </a:lnTo>
                  <a:lnTo>
                    <a:pt x="1828" y="665010"/>
                  </a:lnTo>
                  <a:lnTo>
                    <a:pt x="7226" y="711542"/>
                  </a:lnTo>
                  <a:lnTo>
                    <a:pt x="16052" y="756945"/>
                  </a:lnTo>
                  <a:lnTo>
                    <a:pt x="28181" y="801065"/>
                  </a:lnTo>
                  <a:lnTo>
                    <a:pt x="43484" y="843788"/>
                  </a:lnTo>
                  <a:lnTo>
                    <a:pt x="61810" y="884961"/>
                  </a:lnTo>
                  <a:lnTo>
                    <a:pt x="83019" y="924458"/>
                  </a:lnTo>
                  <a:lnTo>
                    <a:pt x="106997" y="962152"/>
                  </a:lnTo>
                  <a:lnTo>
                    <a:pt x="133591" y="997889"/>
                  </a:lnTo>
                  <a:lnTo>
                    <a:pt x="162674" y="1031544"/>
                  </a:lnTo>
                  <a:lnTo>
                    <a:pt x="194119" y="1062990"/>
                  </a:lnTo>
                  <a:lnTo>
                    <a:pt x="227761" y="1092073"/>
                  </a:lnTo>
                  <a:lnTo>
                    <a:pt x="263499" y="1118666"/>
                  </a:lnTo>
                  <a:lnTo>
                    <a:pt x="301180" y="1142644"/>
                  </a:lnTo>
                  <a:lnTo>
                    <a:pt x="340677" y="1163866"/>
                  </a:lnTo>
                  <a:lnTo>
                    <a:pt x="381838" y="1182192"/>
                  </a:lnTo>
                  <a:lnTo>
                    <a:pt x="424548" y="1197483"/>
                  </a:lnTo>
                  <a:lnTo>
                    <a:pt x="468655" y="1209624"/>
                  </a:lnTo>
                  <a:lnTo>
                    <a:pt x="514032" y="1218450"/>
                  </a:lnTo>
                  <a:lnTo>
                    <a:pt x="560552" y="1223848"/>
                  </a:lnTo>
                  <a:lnTo>
                    <a:pt x="608076" y="1225677"/>
                  </a:lnTo>
                  <a:lnTo>
                    <a:pt x="655586" y="1223848"/>
                  </a:lnTo>
                  <a:lnTo>
                    <a:pt x="702106" y="1218450"/>
                  </a:lnTo>
                  <a:lnTo>
                    <a:pt x="747483" y="1209624"/>
                  </a:lnTo>
                  <a:lnTo>
                    <a:pt x="791591" y="1197483"/>
                  </a:lnTo>
                  <a:lnTo>
                    <a:pt x="834301" y="1182192"/>
                  </a:lnTo>
                  <a:lnTo>
                    <a:pt x="875461" y="1163866"/>
                  </a:lnTo>
                  <a:lnTo>
                    <a:pt x="914958" y="1142644"/>
                  </a:lnTo>
                  <a:lnTo>
                    <a:pt x="952639" y="1118666"/>
                  </a:lnTo>
                  <a:lnTo>
                    <a:pt x="988377" y="1092073"/>
                  </a:lnTo>
                  <a:lnTo>
                    <a:pt x="1022019" y="1062990"/>
                  </a:lnTo>
                  <a:lnTo>
                    <a:pt x="1053465" y="1031544"/>
                  </a:lnTo>
                  <a:lnTo>
                    <a:pt x="1082548" y="997889"/>
                  </a:lnTo>
                  <a:lnTo>
                    <a:pt x="1109141" y="962152"/>
                  </a:lnTo>
                  <a:lnTo>
                    <a:pt x="1133119" y="924458"/>
                  </a:lnTo>
                  <a:lnTo>
                    <a:pt x="1154328" y="884961"/>
                  </a:lnTo>
                  <a:lnTo>
                    <a:pt x="1172654" y="843788"/>
                  </a:lnTo>
                  <a:lnTo>
                    <a:pt x="1187958" y="801065"/>
                  </a:lnTo>
                  <a:lnTo>
                    <a:pt x="1200086" y="756945"/>
                  </a:lnTo>
                  <a:lnTo>
                    <a:pt x="1208913" y="711542"/>
                  </a:lnTo>
                  <a:lnTo>
                    <a:pt x="1214310" y="665010"/>
                  </a:lnTo>
                  <a:lnTo>
                    <a:pt x="1216152" y="617474"/>
                  </a:lnTo>
                  <a:close/>
                </a:path>
                <a:path w="3420109" h="1226185">
                  <a:moveTo>
                    <a:pt x="3419856" y="608330"/>
                  </a:moveTo>
                  <a:lnTo>
                    <a:pt x="3418014" y="560806"/>
                  </a:lnTo>
                  <a:lnTo>
                    <a:pt x="3412617" y="514273"/>
                  </a:lnTo>
                  <a:lnTo>
                    <a:pt x="3403790" y="468871"/>
                  </a:lnTo>
                  <a:lnTo>
                    <a:pt x="3391662" y="424738"/>
                  </a:lnTo>
                  <a:lnTo>
                    <a:pt x="3376358" y="382016"/>
                  </a:lnTo>
                  <a:lnTo>
                    <a:pt x="3358032" y="340829"/>
                  </a:lnTo>
                  <a:lnTo>
                    <a:pt x="3336823" y="301320"/>
                  </a:lnTo>
                  <a:lnTo>
                    <a:pt x="3312845" y="263626"/>
                  </a:lnTo>
                  <a:lnTo>
                    <a:pt x="3286252" y="227876"/>
                  </a:lnTo>
                  <a:lnTo>
                    <a:pt x="3257169" y="194208"/>
                  </a:lnTo>
                  <a:lnTo>
                    <a:pt x="3225723" y="162763"/>
                  </a:lnTo>
                  <a:lnTo>
                    <a:pt x="3192081" y="133667"/>
                  </a:lnTo>
                  <a:lnTo>
                    <a:pt x="3156343" y="107061"/>
                  </a:lnTo>
                  <a:lnTo>
                    <a:pt x="3118662" y="83070"/>
                  </a:lnTo>
                  <a:lnTo>
                    <a:pt x="3079165" y="61849"/>
                  </a:lnTo>
                  <a:lnTo>
                    <a:pt x="3038005" y="43510"/>
                  </a:lnTo>
                  <a:lnTo>
                    <a:pt x="2995295" y="28219"/>
                  </a:lnTo>
                  <a:lnTo>
                    <a:pt x="2951188" y="16078"/>
                  </a:lnTo>
                  <a:lnTo>
                    <a:pt x="2905810" y="7239"/>
                  </a:lnTo>
                  <a:lnTo>
                    <a:pt x="2859290" y="1841"/>
                  </a:lnTo>
                  <a:lnTo>
                    <a:pt x="2811780" y="0"/>
                  </a:lnTo>
                  <a:lnTo>
                    <a:pt x="2764256" y="1841"/>
                  </a:lnTo>
                  <a:lnTo>
                    <a:pt x="2717736" y="7239"/>
                  </a:lnTo>
                  <a:lnTo>
                    <a:pt x="2672359" y="16078"/>
                  </a:lnTo>
                  <a:lnTo>
                    <a:pt x="2628252" y="28219"/>
                  </a:lnTo>
                  <a:lnTo>
                    <a:pt x="2585542" y="43510"/>
                  </a:lnTo>
                  <a:lnTo>
                    <a:pt x="2544381" y="61849"/>
                  </a:lnTo>
                  <a:lnTo>
                    <a:pt x="2504884" y="83070"/>
                  </a:lnTo>
                  <a:lnTo>
                    <a:pt x="2467203" y="107061"/>
                  </a:lnTo>
                  <a:lnTo>
                    <a:pt x="2431465" y="133667"/>
                  </a:lnTo>
                  <a:lnTo>
                    <a:pt x="2397823" y="162763"/>
                  </a:lnTo>
                  <a:lnTo>
                    <a:pt x="2366378" y="194208"/>
                  </a:lnTo>
                  <a:lnTo>
                    <a:pt x="2337295" y="227876"/>
                  </a:lnTo>
                  <a:lnTo>
                    <a:pt x="2310701" y="263626"/>
                  </a:lnTo>
                  <a:lnTo>
                    <a:pt x="2286724" y="301320"/>
                  </a:lnTo>
                  <a:lnTo>
                    <a:pt x="2265515" y="340829"/>
                  </a:lnTo>
                  <a:lnTo>
                    <a:pt x="2247188" y="382016"/>
                  </a:lnTo>
                  <a:lnTo>
                    <a:pt x="2231885" y="424738"/>
                  </a:lnTo>
                  <a:lnTo>
                    <a:pt x="2219756" y="468871"/>
                  </a:lnTo>
                  <a:lnTo>
                    <a:pt x="2210930" y="514273"/>
                  </a:lnTo>
                  <a:lnTo>
                    <a:pt x="2205532" y="560806"/>
                  </a:lnTo>
                  <a:lnTo>
                    <a:pt x="2203704" y="608330"/>
                  </a:lnTo>
                  <a:lnTo>
                    <a:pt x="2205532" y="655866"/>
                  </a:lnTo>
                  <a:lnTo>
                    <a:pt x="2210930" y="702398"/>
                  </a:lnTo>
                  <a:lnTo>
                    <a:pt x="2219756" y="747801"/>
                  </a:lnTo>
                  <a:lnTo>
                    <a:pt x="2231885" y="791921"/>
                  </a:lnTo>
                  <a:lnTo>
                    <a:pt x="2247188" y="834644"/>
                  </a:lnTo>
                  <a:lnTo>
                    <a:pt x="2265515" y="875817"/>
                  </a:lnTo>
                  <a:lnTo>
                    <a:pt x="2286724" y="915314"/>
                  </a:lnTo>
                  <a:lnTo>
                    <a:pt x="2310701" y="953008"/>
                  </a:lnTo>
                  <a:lnTo>
                    <a:pt x="2337295" y="988745"/>
                  </a:lnTo>
                  <a:lnTo>
                    <a:pt x="2366378" y="1022400"/>
                  </a:lnTo>
                  <a:lnTo>
                    <a:pt x="2397823" y="1053846"/>
                  </a:lnTo>
                  <a:lnTo>
                    <a:pt x="2431465" y="1082929"/>
                  </a:lnTo>
                  <a:lnTo>
                    <a:pt x="2467203" y="1109522"/>
                  </a:lnTo>
                  <a:lnTo>
                    <a:pt x="2504884" y="1133500"/>
                  </a:lnTo>
                  <a:lnTo>
                    <a:pt x="2544381" y="1154722"/>
                  </a:lnTo>
                  <a:lnTo>
                    <a:pt x="2585542" y="1173048"/>
                  </a:lnTo>
                  <a:lnTo>
                    <a:pt x="2628252" y="1188339"/>
                  </a:lnTo>
                  <a:lnTo>
                    <a:pt x="2672359" y="1200480"/>
                  </a:lnTo>
                  <a:lnTo>
                    <a:pt x="2717736" y="1209306"/>
                  </a:lnTo>
                  <a:lnTo>
                    <a:pt x="2764256" y="1214704"/>
                  </a:lnTo>
                  <a:lnTo>
                    <a:pt x="2811780" y="1216533"/>
                  </a:lnTo>
                  <a:lnTo>
                    <a:pt x="2859290" y="1214704"/>
                  </a:lnTo>
                  <a:lnTo>
                    <a:pt x="2905810" y="1209306"/>
                  </a:lnTo>
                  <a:lnTo>
                    <a:pt x="2951188" y="1200480"/>
                  </a:lnTo>
                  <a:lnTo>
                    <a:pt x="2995295" y="1188339"/>
                  </a:lnTo>
                  <a:lnTo>
                    <a:pt x="3038005" y="1173048"/>
                  </a:lnTo>
                  <a:lnTo>
                    <a:pt x="3079165" y="1154722"/>
                  </a:lnTo>
                  <a:lnTo>
                    <a:pt x="3118662" y="1133500"/>
                  </a:lnTo>
                  <a:lnTo>
                    <a:pt x="3156343" y="1109522"/>
                  </a:lnTo>
                  <a:lnTo>
                    <a:pt x="3192081" y="1082929"/>
                  </a:lnTo>
                  <a:lnTo>
                    <a:pt x="3225723" y="1053846"/>
                  </a:lnTo>
                  <a:lnTo>
                    <a:pt x="3257169" y="1022400"/>
                  </a:lnTo>
                  <a:lnTo>
                    <a:pt x="3286252" y="988745"/>
                  </a:lnTo>
                  <a:lnTo>
                    <a:pt x="3312845" y="953008"/>
                  </a:lnTo>
                  <a:lnTo>
                    <a:pt x="3336823" y="915314"/>
                  </a:lnTo>
                  <a:lnTo>
                    <a:pt x="3358032" y="875817"/>
                  </a:lnTo>
                  <a:lnTo>
                    <a:pt x="3376358" y="834644"/>
                  </a:lnTo>
                  <a:lnTo>
                    <a:pt x="3391662" y="791921"/>
                  </a:lnTo>
                  <a:lnTo>
                    <a:pt x="3403790" y="747801"/>
                  </a:lnTo>
                  <a:lnTo>
                    <a:pt x="3412617" y="702398"/>
                  </a:lnTo>
                  <a:lnTo>
                    <a:pt x="3418014" y="655866"/>
                  </a:lnTo>
                  <a:lnTo>
                    <a:pt x="3419856" y="608330"/>
                  </a:lnTo>
                  <a:close/>
                </a:path>
              </a:pathLst>
            </a:custGeom>
            <a:solidFill>
              <a:srgbClr val="92C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21891" y="2794253"/>
              <a:ext cx="9784080" cy="1079500"/>
            </a:xfrm>
            <a:custGeom>
              <a:avLst/>
              <a:gdLst/>
              <a:ahLst/>
              <a:cxnLst/>
              <a:rect l="l" t="t" r="r" b="b"/>
              <a:pathLst>
                <a:path w="9784080" h="1079500">
                  <a:moveTo>
                    <a:pt x="1069848" y="535051"/>
                  </a:moveTo>
                  <a:lnTo>
                    <a:pt x="1067661" y="486346"/>
                  </a:lnTo>
                  <a:lnTo>
                    <a:pt x="1061228" y="438867"/>
                  </a:lnTo>
                  <a:lnTo>
                    <a:pt x="1050738" y="392803"/>
                  </a:lnTo>
                  <a:lnTo>
                    <a:pt x="1036378" y="348342"/>
                  </a:lnTo>
                  <a:lnTo>
                    <a:pt x="1018339" y="305674"/>
                  </a:lnTo>
                  <a:lnTo>
                    <a:pt x="996808" y="264987"/>
                  </a:lnTo>
                  <a:lnTo>
                    <a:pt x="971976" y="226470"/>
                  </a:lnTo>
                  <a:lnTo>
                    <a:pt x="944031" y="190312"/>
                  </a:lnTo>
                  <a:lnTo>
                    <a:pt x="913161" y="156702"/>
                  </a:lnTo>
                  <a:lnTo>
                    <a:pt x="879557" y="125827"/>
                  </a:lnTo>
                  <a:lnTo>
                    <a:pt x="843406" y="97878"/>
                  </a:lnTo>
                  <a:lnTo>
                    <a:pt x="804897" y="73043"/>
                  </a:lnTo>
                  <a:lnTo>
                    <a:pt x="764221" y="51511"/>
                  </a:lnTo>
                  <a:lnTo>
                    <a:pt x="721564" y="33470"/>
                  </a:lnTo>
                  <a:lnTo>
                    <a:pt x="677118" y="19110"/>
                  </a:lnTo>
                  <a:lnTo>
                    <a:pt x="631069" y="8619"/>
                  </a:lnTo>
                  <a:lnTo>
                    <a:pt x="583608" y="2186"/>
                  </a:lnTo>
                  <a:lnTo>
                    <a:pt x="534924" y="0"/>
                  </a:lnTo>
                  <a:lnTo>
                    <a:pt x="486239" y="2186"/>
                  </a:lnTo>
                  <a:lnTo>
                    <a:pt x="438778" y="8619"/>
                  </a:lnTo>
                  <a:lnTo>
                    <a:pt x="392729" y="19110"/>
                  </a:lnTo>
                  <a:lnTo>
                    <a:pt x="348283" y="33470"/>
                  </a:lnTo>
                  <a:lnTo>
                    <a:pt x="305626" y="51511"/>
                  </a:lnTo>
                  <a:lnTo>
                    <a:pt x="264950" y="73043"/>
                  </a:lnTo>
                  <a:lnTo>
                    <a:pt x="226441" y="97878"/>
                  </a:lnTo>
                  <a:lnTo>
                    <a:pt x="190290" y="125827"/>
                  </a:lnTo>
                  <a:lnTo>
                    <a:pt x="156686" y="156702"/>
                  </a:lnTo>
                  <a:lnTo>
                    <a:pt x="125816" y="190312"/>
                  </a:lnTo>
                  <a:lnTo>
                    <a:pt x="97871" y="226470"/>
                  </a:lnTo>
                  <a:lnTo>
                    <a:pt x="73039" y="264987"/>
                  </a:lnTo>
                  <a:lnTo>
                    <a:pt x="51508" y="305674"/>
                  </a:lnTo>
                  <a:lnTo>
                    <a:pt x="33469" y="348342"/>
                  </a:lnTo>
                  <a:lnTo>
                    <a:pt x="19109" y="392803"/>
                  </a:lnTo>
                  <a:lnTo>
                    <a:pt x="8619" y="438867"/>
                  </a:lnTo>
                  <a:lnTo>
                    <a:pt x="2186" y="486346"/>
                  </a:lnTo>
                  <a:lnTo>
                    <a:pt x="0" y="535051"/>
                  </a:lnTo>
                  <a:lnTo>
                    <a:pt x="2186" y="583736"/>
                  </a:lnTo>
                  <a:lnTo>
                    <a:pt x="8619" y="631201"/>
                  </a:lnTo>
                  <a:lnTo>
                    <a:pt x="19109" y="677254"/>
                  </a:lnTo>
                  <a:lnTo>
                    <a:pt x="33469" y="721707"/>
                  </a:lnTo>
                  <a:lnTo>
                    <a:pt x="51508" y="764372"/>
                  </a:lnTo>
                  <a:lnTo>
                    <a:pt x="73039" y="805057"/>
                  </a:lnTo>
                  <a:lnTo>
                    <a:pt x="97871" y="843575"/>
                  </a:lnTo>
                  <a:lnTo>
                    <a:pt x="125816" y="879737"/>
                  </a:lnTo>
                  <a:lnTo>
                    <a:pt x="156686" y="913352"/>
                  </a:lnTo>
                  <a:lnTo>
                    <a:pt x="190290" y="944232"/>
                  </a:lnTo>
                  <a:lnTo>
                    <a:pt x="226441" y="972187"/>
                  </a:lnTo>
                  <a:lnTo>
                    <a:pt x="264950" y="997029"/>
                  </a:lnTo>
                  <a:lnTo>
                    <a:pt x="305626" y="1018569"/>
                  </a:lnTo>
                  <a:lnTo>
                    <a:pt x="348283" y="1036616"/>
                  </a:lnTo>
                  <a:lnTo>
                    <a:pt x="392729" y="1050982"/>
                  </a:lnTo>
                  <a:lnTo>
                    <a:pt x="438778" y="1061478"/>
                  </a:lnTo>
                  <a:lnTo>
                    <a:pt x="486239" y="1067914"/>
                  </a:lnTo>
                  <a:lnTo>
                    <a:pt x="534924" y="1070102"/>
                  </a:lnTo>
                  <a:lnTo>
                    <a:pt x="583608" y="1067914"/>
                  </a:lnTo>
                  <a:lnTo>
                    <a:pt x="631069" y="1061478"/>
                  </a:lnTo>
                  <a:lnTo>
                    <a:pt x="677118" y="1050982"/>
                  </a:lnTo>
                  <a:lnTo>
                    <a:pt x="721564" y="1036616"/>
                  </a:lnTo>
                  <a:lnTo>
                    <a:pt x="764221" y="1018569"/>
                  </a:lnTo>
                  <a:lnTo>
                    <a:pt x="804897" y="997029"/>
                  </a:lnTo>
                  <a:lnTo>
                    <a:pt x="843406" y="972187"/>
                  </a:lnTo>
                  <a:lnTo>
                    <a:pt x="879557" y="944232"/>
                  </a:lnTo>
                  <a:lnTo>
                    <a:pt x="913161" y="913352"/>
                  </a:lnTo>
                  <a:lnTo>
                    <a:pt x="944031" y="879737"/>
                  </a:lnTo>
                  <a:lnTo>
                    <a:pt x="971976" y="843575"/>
                  </a:lnTo>
                  <a:lnTo>
                    <a:pt x="996808" y="805057"/>
                  </a:lnTo>
                  <a:lnTo>
                    <a:pt x="1018339" y="764372"/>
                  </a:lnTo>
                  <a:lnTo>
                    <a:pt x="1036378" y="721707"/>
                  </a:lnTo>
                  <a:lnTo>
                    <a:pt x="1050738" y="677254"/>
                  </a:lnTo>
                  <a:lnTo>
                    <a:pt x="1061228" y="631201"/>
                  </a:lnTo>
                  <a:lnTo>
                    <a:pt x="1067661" y="583736"/>
                  </a:lnTo>
                  <a:lnTo>
                    <a:pt x="1069848" y="535051"/>
                  </a:lnTo>
                  <a:close/>
                </a:path>
                <a:path w="9784080" h="1079500">
                  <a:moveTo>
                    <a:pt x="3246120" y="535051"/>
                  </a:moveTo>
                  <a:lnTo>
                    <a:pt x="3243933" y="486346"/>
                  </a:lnTo>
                  <a:lnTo>
                    <a:pt x="3237500" y="438867"/>
                  </a:lnTo>
                  <a:lnTo>
                    <a:pt x="3227010" y="392803"/>
                  </a:lnTo>
                  <a:lnTo>
                    <a:pt x="3212650" y="348342"/>
                  </a:lnTo>
                  <a:lnTo>
                    <a:pt x="3194611" y="305674"/>
                  </a:lnTo>
                  <a:lnTo>
                    <a:pt x="3173080" y="264987"/>
                  </a:lnTo>
                  <a:lnTo>
                    <a:pt x="3148248" y="226470"/>
                  </a:lnTo>
                  <a:lnTo>
                    <a:pt x="3120303" y="190312"/>
                  </a:lnTo>
                  <a:lnTo>
                    <a:pt x="3089433" y="156702"/>
                  </a:lnTo>
                  <a:lnTo>
                    <a:pt x="3055829" y="125827"/>
                  </a:lnTo>
                  <a:lnTo>
                    <a:pt x="3019678" y="97878"/>
                  </a:lnTo>
                  <a:lnTo>
                    <a:pt x="2981169" y="73043"/>
                  </a:lnTo>
                  <a:lnTo>
                    <a:pt x="2940493" y="51511"/>
                  </a:lnTo>
                  <a:lnTo>
                    <a:pt x="2897836" y="33470"/>
                  </a:lnTo>
                  <a:lnTo>
                    <a:pt x="2853390" y="19110"/>
                  </a:lnTo>
                  <a:lnTo>
                    <a:pt x="2807341" y="8619"/>
                  </a:lnTo>
                  <a:lnTo>
                    <a:pt x="2759880" y="2186"/>
                  </a:lnTo>
                  <a:lnTo>
                    <a:pt x="2711196" y="0"/>
                  </a:lnTo>
                  <a:lnTo>
                    <a:pt x="2662511" y="2186"/>
                  </a:lnTo>
                  <a:lnTo>
                    <a:pt x="2615050" y="8619"/>
                  </a:lnTo>
                  <a:lnTo>
                    <a:pt x="2569001" y="19110"/>
                  </a:lnTo>
                  <a:lnTo>
                    <a:pt x="2524555" y="33470"/>
                  </a:lnTo>
                  <a:lnTo>
                    <a:pt x="2481898" y="51511"/>
                  </a:lnTo>
                  <a:lnTo>
                    <a:pt x="2441222" y="73043"/>
                  </a:lnTo>
                  <a:lnTo>
                    <a:pt x="2402713" y="97878"/>
                  </a:lnTo>
                  <a:lnTo>
                    <a:pt x="2366562" y="125827"/>
                  </a:lnTo>
                  <a:lnTo>
                    <a:pt x="2332958" y="156702"/>
                  </a:lnTo>
                  <a:lnTo>
                    <a:pt x="2302088" y="190312"/>
                  </a:lnTo>
                  <a:lnTo>
                    <a:pt x="2274143" y="226470"/>
                  </a:lnTo>
                  <a:lnTo>
                    <a:pt x="2249311" y="264987"/>
                  </a:lnTo>
                  <a:lnTo>
                    <a:pt x="2227780" y="305674"/>
                  </a:lnTo>
                  <a:lnTo>
                    <a:pt x="2209741" y="348342"/>
                  </a:lnTo>
                  <a:lnTo>
                    <a:pt x="2195381" y="392803"/>
                  </a:lnTo>
                  <a:lnTo>
                    <a:pt x="2184891" y="438867"/>
                  </a:lnTo>
                  <a:lnTo>
                    <a:pt x="2178458" y="486346"/>
                  </a:lnTo>
                  <a:lnTo>
                    <a:pt x="2176272" y="535051"/>
                  </a:lnTo>
                  <a:lnTo>
                    <a:pt x="2178458" y="583736"/>
                  </a:lnTo>
                  <a:lnTo>
                    <a:pt x="2184891" y="631201"/>
                  </a:lnTo>
                  <a:lnTo>
                    <a:pt x="2195381" y="677254"/>
                  </a:lnTo>
                  <a:lnTo>
                    <a:pt x="2209741" y="721707"/>
                  </a:lnTo>
                  <a:lnTo>
                    <a:pt x="2227780" y="764372"/>
                  </a:lnTo>
                  <a:lnTo>
                    <a:pt x="2249311" y="805057"/>
                  </a:lnTo>
                  <a:lnTo>
                    <a:pt x="2274143" y="843575"/>
                  </a:lnTo>
                  <a:lnTo>
                    <a:pt x="2302088" y="879737"/>
                  </a:lnTo>
                  <a:lnTo>
                    <a:pt x="2332958" y="913352"/>
                  </a:lnTo>
                  <a:lnTo>
                    <a:pt x="2366562" y="944232"/>
                  </a:lnTo>
                  <a:lnTo>
                    <a:pt x="2402713" y="972187"/>
                  </a:lnTo>
                  <a:lnTo>
                    <a:pt x="2441222" y="997029"/>
                  </a:lnTo>
                  <a:lnTo>
                    <a:pt x="2481898" y="1018569"/>
                  </a:lnTo>
                  <a:lnTo>
                    <a:pt x="2524555" y="1036616"/>
                  </a:lnTo>
                  <a:lnTo>
                    <a:pt x="2569001" y="1050982"/>
                  </a:lnTo>
                  <a:lnTo>
                    <a:pt x="2615050" y="1061478"/>
                  </a:lnTo>
                  <a:lnTo>
                    <a:pt x="2662511" y="1067914"/>
                  </a:lnTo>
                  <a:lnTo>
                    <a:pt x="2711196" y="1070102"/>
                  </a:lnTo>
                  <a:lnTo>
                    <a:pt x="2759880" y="1067914"/>
                  </a:lnTo>
                  <a:lnTo>
                    <a:pt x="2807341" y="1061478"/>
                  </a:lnTo>
                  <a:lnTo>
                    <a:pt x="2853390" y="1050982"/>
                  </a:lnTo>
                  <a:lnTo>
                    <a:pt x="2897836" y="1036616"/>
                  </a:lnTo>
                  <a:lnTo>
                    <a:pt x="2940493" y="1018569"/>
                  </a:lnTo>
                  <a:lnTo>
                    <a:pt x="2981169" y="997029"/>
                  </a:lnTo>
                  <a:lnTo>
                    <a:pt x="3019678" y="972187"/>
                  </a:lnTo>
                  <a:lnTo>
                    <a:pt x="3055829" y="944232"/>
                  </a:lnTo>
                  <a:lnTo>
                    <a:pt x="3089433" y="913352"/>
                  </a:lnTo>
                  <a:lnTo>
                    <a:pt x="3120303" y="879737"/>
                  </a:lnTo>
                  <a:lnTo>
                    <a:pt x="3148248" y="843575"/>
                  </a:lnTo>
                  <a:lnTo>
                    <a:pt x="3173080" y="805057"/>
                  </a:lnTo>
                  <a:lnTo>
                    <a:pt x="3194611" y="764372"/>
                  </a:lnTo>
                  <a:lnTo>
                    <a:pt x="3212650" y="721707"/>
                  </a:lnTo>
                  <a:lnTo>
                    <a:pt x="3227010" y="677254"/>
                  </a:lnTo>
                  <a:lnTo>
                    <a:pt x="3237500" y="631201"/>
                  </a:lnTo>
                  <a:lnTo>
                    <a:pt x="3243933" y="583736"/>
                  </a:lnTo>
                  <a:lnTo>
                    <a:pt x="3246120" y="535051"/>
                  </a:lnTo>
                  <a:close/>
                </a:path>
                <a:path w="9784080" h="1079500">
                  <a:moveTo>
                    <a:pt x="5422392" y="535051"/>
                  </a:moveTo>
                  <a:lnTo>
                    <a:pt x="5420205" y="486346"/>
                  </a:lnTo>
                  <a:lnTo>
                    <a:pt x="5413772" y="438867"/>
                  </a:lnTo>
                  <a:lnTo>
                    <a:pt x="5403282" y="392803"/>
                  </a:lnTo>
                  <a:lnTo>
                    <a:pt x="5388922" y="348342"/>
                  </a:lnTo>
                  <a:lnTo>
                    <a:pt x="5370883" y="305674"/>
                  </a:lnTo>
                  <a:lnTo>
                    <a:pt x="5349352" y="264987"/>
                  </a:lnTo>
                  <a:lnTo>
                    <a:pt x="5324520" y="226470"/>
                  </a:lnTo>
                  <a:lnTo>
                    <a:pt x="5296575" y="190312"/>
                  </a:lnTo>
                  <a:lnTo>
                    <a:pt x="5265705" y="156702"/>
                  </a:lnTo>
                  <a:lnTo>
                    <a:pt x="5232101" y="125827"/>
                  </a:lnTo>
                  <a:lnTo>
                    <a:pt x="5195950" y="97878"/>
                  </a:lnTo>
                  <a:lnTo>
                    <a:pt x="5157441" y="73043"/>
                  </a:lnTo>
                  <a:lnTo>
                    <a:pt x="5116765" y="51511"/>
                  </a:lnTo>
                  <a:lnTo>
                    <a:pt x="5074108" y="33470"/>
                  </a:lnTo>
                  <a:lnTo>
                    <a:pt x="5029662" y="19110"/>
                  </a:lnTo>
                  <a:lnTo>
                    <a:pt x="4983613" y="8619"/>
                  </a:lnTo>
                  <a:lnTo>
                    <a:pt x="4936152" y="2186"/>
                  </a:lnTo>
                  <a:lnTo>
                    <a:pt x="4887468" y="0"/>
                  </a:lnTo>
                  <a:lnTo>
                    <a:pt x="4838783" y="2186"/>
                  </a:lnTo>
                  <a:lnTo>
                    <a:pt x="4791322" y="8619"/>
                  </a:lnTo>
                  <a:lnTo>
                    <a:pt x="4745273" y="19110"/>
                  </a:lnTo>
                  <a:lnTo>
                    <a:pt x="4700827" y="33470"/>
                  </a:lnTo>
                  <a:lnTo>
                    <a:pt x="4658170" y="51511"/>
                  </a:lnTo>
                  <a:lnTo>
                    <a:pt x="4617494" y="73043"/>
                  </a:lnTo>
                  <a:lnTo>
                    <a:pt x="4578985" y="97878"/>
                  </a:lnTo>
                  <a:lnTo>
                    <a:pt x="4542834" y="125827"/>
                  </a:lnTo>
                  <a:lnTo>
                    <a:pt x="4509230" y="156702"/>
                  </a:lnTo>
                  <a:lnTo>
                    <a:pt x="4478360" y="190312"/>
                  </a:lnTo>
                  <a:lnTo>
                    <a:pt x="4450415" y="226470"/>
                  </a:lnTo>
                  <a:lnTo>
                    <a:pt x="4425583" y="264987"/>
                  </a:lnTo>
                  <a:lnTo>
                    <a:pt x="4404052" y="305674"/>
                  </a:lnTo>
                  <a:lnTo>
                    <a:pt x="4386013" y="348342"/>
                  </a:lnTo>
                  <a:lnTo>
                    <a:pt x="4371653" y="392803"/>
                  </a:lnTo>
                  <a:lnTo>
                    <a:pt x="4361163" y="438867"/>
                  </a:lnTo>
                  <a:lnTo>
                    <a:pt x="4354730" y="486346"/>
                  </a:lnTo>
                  <a:lnTo>
                    <a:pt x="4352544" y="535051"/>
                  </a:lnTo>
                  <a:lnTo>
                    <a:pt x="4354730" y="583736"/>
                  </a:lnTo>
                  <a:lnTo>
                    <a:pt x="4361163" y="631201"/>
                  </a:lnTo>
                  <a:lnTo>
                    <a:pt x="4371653" y="677254"/>
                  </a:lnTo>
                  <a:lnTo>
                    <a:pt x="4386013" y="721707"/>
                  </a:lnTo>
                  <a:lnTo>
                    <a:pt x="4404052" y="764372"/>
                  </a:lnTo>
                  <a:lnTo>
                    <a:pt x="4425583" y="805057"/>
                  </a:lnTo>
                  <a:lnTo>
                    <a:pt x="4450415" y="843575"/>
                  </a:lnTo>
                  <a:lnTo>
                    <a:pt x="4478360" y="879737"/>
                  </a:lnTo>
                  <a:lnTo>
                    <a:pt x="4509230" y="913352"/>
                  </a:lnTo>
                  <a:lnTo>
                    <a:pt x="4542834" y="944232"/>
                  </a:lnTo>
                  <a:lnTo>
                    <a:pt x="4578985" y="972187"/>
                  </a:lnTo>
                  <a:lnTo>
                    <a:pt x="4617494" y="997029"/>
                  </a:lnTo>
                  <a:lnTo>
                    <a:pt x="4658170" y="1018569"/>
                  </a:lnTo>
                  <a:lnTo>
                    <a:pt x="4700827" y="1036616"/>
                  </a:lnTo>
                  <a:lnTo>
                    <a:pt x="4745273" y="1050982"/>
                  </a:lnTo>
                  <a:lnTo>
                    <a:pt x="4791322" y="1061478"/>
                  </a:lnTo>
                  <a:lnTo>
                    <a:pt x="4838783" y="1067914"/>
                  </a:lnTo>
                  <a:lnTo>
                    <a:pt x="4887468" y="1070102"/>
                  </a:lnTo>
                  <a:lnTo>
                    <a:pt x="4936152" y="1067914"/>
                  </a:lnTo>
                  <a:lnTo>
                    <a:pt x="4983613" y="1061478"/>
                  </a:lnTo>
                  <a:lnTo>
                    <a:pt x="5029662" y="1050982"/>
                  </a:lnTo>
                  <a:lnTo>
                    <a:pt x="5074108" y="1036616"/>
                  </a:lnTo>
                  <a:lnTo>
                    <a:pt x="5116765" y="1018569"/>
                  </a:lnTo>
                  <a:lnTo>
                    <a:pt x="5157441" y="997029"/>
                  </a:lnTo>
                  <a:lnTo>
                    <a:pt x="5195950" y="972187"/>
                  </a:lnTo>
                  <a:lnTo>
                    <a:pt x="5232101" y="944232"/>
                  </a:lnTo>
                  <a:lnTo>
                    <a:pt x="5265705" y="913352"/>
                  </a:lnTo>
                  <a:lnTo>
                    <a:pt x="5296575" y="879737"/>
                  </a:lnTo>
                  <a:lnTo>
                    <a:pt x="5324520" y="843575"/>
                  </a:lnTo>
                  <a:lnTo>
                    <a:pt x="5349352" y="805057"/>
                  </a:lnTo>
                  <a:lnTo>
                    <a:pt x="5370883" y="764372"/>
                  </a:lnTo>
                  <a:lnTo>
                    <a:pt x="5388922" y="721707"/>
                  </a:lnTo>
                  <a:lnTo>
                    <a:pt x="5403282" y="677254"/>
                  </a:lnTo>
                  <a:lnTo>
                    <a:pt x="5413772" y="631201"/>
                  </a:lnTo>
                  <a:lnTo>
                    <a:pt x="5420205" y="583736"/>
                  </a:lnTo>
                  <a:lnTo>
                    <a:pt x="5422392" y="535051"/>
                  </a:lnTo>
                  <a:close/>
                </a:path>
                <a:path w="9784080" h="1079500">
                  <a:moveTo>
                    <a:pt x="7571232" y="544195"/>
                  </a:moveTo>
                  <a:lnTo>
                    <a:pt x="7569027" y="495490"/>
                  </a:lnTo>
                  <a:lnTo>
                    <a:pt x="7562539" y="448011"/>
                  </a:lnTo>
                  <a:lnTo>
                    <a:pt x="7551959" y="401947"/>
                  </a:lnTo>
                  <a:lnTo>
                    <a:pt x="7537478" y="357486"/>
                  </a:lnTo>
                  <a:lnTo>
                    <a:pt x="7519285" y="314818"/>
                  </a:lnTo>
                  <a:lnTo>
                    <a:pt x="7497571" y="274131"/>
                  </a:lnTo>
                  <a:lnTo>
                    <a:pt x="7472528" y="235614"/>
                  </a:lnTo>
                  <a:lnTo>
                    <a:pt x="7444344" y="199456"/>
                  </a:lnTo>
                  <a:lnTo>
                    <a:pt x="7413212" y="165846"/>
                  </a:lnTo>
                  <a:lnTo>
                    <a:pt x="7379320" y="134971"/>
                  </a:lnTo>
                  <a:lnTo>
                    <a:pt x="7342861" y="107022"/>
                  </a:lnTo>
                  <a:lnTo>
                    <a:pt x="7304023" y="82187"/>
                  </a:lnTo>
                  <a:lnTo>
                    <a:pt x="7262999" y="60655"/>
                  </a:lnTo>
                  <a:lnTo>
                    <a:pt x="7219978" y="42614"/>
                  </a:lnTo>
                  <a:lnTo>
                    <a:pt x="7175150" y="28254"/>
                  </a:lnTo>
                  <a:lnTo>
                    <a:pt x="7128707" y="17763"/>
                  </a:lnTo>
                  <a:lnTo>
                    <a:pt x="7080839" y="11330"/>
                  </a:lnTo>
                  <a:lnTo>
                    <a:pt x="7031735" y="9144"/>
                  </a:lnTo>
                  <a:lnTo>
                    <a:pt x="6982632" y="11330"/>
                  </a:lnTo>
                  <a:lnTo>
                    <a:pt x="6934764" y="17763"/>
                  </a:lnTo>
                  <a:lnTo>
                    <a:pt x="6888321" y="28254"/>
                  </a:lnTo>
                  <a:lnTo>
                    <a:pt x="6843493" y="42614"/>
                  </a:lnTo>
                  <a:lnTo>
                    <a:pt x="6800472" y="60655"/>
                  </a:lnTo>
                  <a:lnTo>
                    <a:pt x="6759447" y="82187"/>
                  </a:lnTo>
                  <a:lnTo>
                    <a:pt x="6720610" y="107022"/>
                  </a:lnTo>
                  <a:lnTo>
                    <a:pt x="6684151" y="134971"/>
                  </a:lnTo>
                  <a:lnTo>
                    <a:pt x="6650259" y="165846"/>
                  </a:lnTo>
                  <a:lnTo>
                    <a:pt x="6619127" y="199456"/>
                  </a:lnTo>
                  <a:lnTo>
                    <a:pt x="6590943" y="235614"/>
                  </a:lnTo>
                  <a:lnTo>
                    <a:pt x="6565899" y="274131"/>
                  </a:lnTo>
                  <a:lnTo>
                    <a:pt x="6544186" y="314818"/>
                  </a:lnTo>
                  <a:lnTo>
                    <a:pt x="6525993" y="357486"/>
                  </a:lnTo>
                  <a:lnTo>
                    <a:pt x="6511512" y="401947"/>
                  </a:lnTo>
                  <a:lnTo>
                    <a:pt x="6500932" y="448011"/>
                  </a:lnTo>
                  <a:lnTo>
                    <a:pt x="6494444" y="495490"/>
                  </a:lnTo>
                  <a:lnTo>
                    <a:pt x="6492240" y="544195"/>
                  </a:lnTo>
                  <a:lnTo>
                    <a:pt x="6494444" y="592880"/>
                  </a:lnTo>
                  <a:lnTo>
                    <a:pt x="6500932" y="640345"/>
                  </a:lnTo>
                  <a:lnTo>
                    <a:pt x="6511512" y="686398"/>
                  </a:lnTo>
                  <a:lnTo>
                    <a:pt x="6525993" y="730851"/>
                  </a:lnTo>
                  <a:lnTo>
                    <a:pt x="6544186" y="773516"/>
                  </a:lnTo>
                  <a:lnTo>
                    <a:pt x="6565900" y="814201"/>
                  </a:lnTo>
                  <a:lnTo>
                    <a:pt x="6590943" y="852719"/>
                  </a:lnTo>
                  <a:lnTo>
                    <a:pt x="6619127" y="888881"/>
                  </a:lnTo>
                  <a:lnTo>
                    <a:pt x="6650259" y="922496"/>
                  </a:lnTo>
                  <a:lnTo>
                    <a:pt x="6684151" y="953376"/>
                  </a:lnTo>
                  <a:lnTo>
                    <a:pt x="6720610" y="981331"/>
                  </a:lnTo>
                  <a:lnTo>
                    <a:pt x="6759448" y="1006173"/>
                  </a:lnTo>
                  <a:lnTo>
                    <a:pt x="6800472" y="1027713"/>
                  </a:lnTo>
                  <a:lnTo>
                    <a:pt x="6843493" y="1045760"/>
                  </a:lnTo>
                  <a:lnTo>
                    <a:pt x="6888321" y="1060126"/>
                  </a:lnTo>
                  <a:lnTo>
                    <a:pt x="6934764" y="1070622"/>
                  </a:lnTo>
                  <a:lnTo>
                    <a:pt x="6982632" y="1077058"/>
                  </a:lnTo>
                  <a:lnTo>
                    <a:pt x="7031735" y="1079246"/>
                  </a:lnTo>
                  <a:lnTo>
                    <a:pt x="7080839" y="1077058"/>
                  </a:lnTo>
                  <a:lnTo>
                    <a:pt x="7128707" y="1070622"/>
                  </a:lnTo>
                  <a:lnTo>
                    <a:pt x="7175150" y="1060126"/>
                  </a:lnTo>
                  <a:lnTo>
                    <a:pt x="7219978" y="1045760"/>
                  </a:lnTo>
                  <a:lnTo>
                    <a:pt x="7262999" y="1027713"/>
                  </a:lnTo>
                  <a:lnTo>
                    <a:pt x="7304024" y="1006173"/>
                  </a:lnTo>
                  <a:lnTo>
                    <a:pt x="7342861" y="981331"/>
                  </a:lnTo>
                  <a:lnTo>
                    <a:pt x="7379320" y="953376"/>
                  </a:lnTo>
                  <a:lnTo>
                    <a:pt x="7413212" y="922496"/>
                  </a:lnTo>
                  <a:lnTo>
                    <a:pt x="7444344" y="888881"/>
                  </a:lnTo>
                  <a:lnTo>
                    <a:pt x="7472528" y="852719"/>
                  </a:lnTo>
                  <a:lnTo>
                    <a:pt x="7497572" y="814201"/>
                  </a:lnTo>
                  <a:lnTo>
                    <a:pt x="7519285" y="773516"/>
                  </a:lnTo>
                  <a:lnTo>
                    <a:pt x="7537478" y="730851"/>
                  </a:lnTo>
                  <a:lnTo>
                    <a:pt x="7551959" y="686398"/>
                  </a:lnTo>
                  <a:lnTo>
                    <a:pt x="7562539" y="640345"/>
                  </a:lnTo>
                  <a:lnTo>
                    <a:pt x="7569027" y="592880"/>
                  </a:lnTo>
                  <a:lnTo>
                    <a:pt x="7571232" y="544195"/>
                  </a:lnTo>
                  <a:close/>
                </a:path>
                <a:path w="9784080" h="1079500">
                  <a:moveTo>
                    <a:pt x="9784080" y="535051"/>
                  </a:moveTo>
                  <a:lnTo>
                    <a:pt x="9781893" y="486346"/>
                  </a:lnTo>
                  <a:lnTo>
                    <a:pt x="9775460" y="438867"/>
                  </a:lnTo>
                  <a:lnTo>
                    <a:pt x="9764970" y="392803"/>
                  </a:lnTo>
                  <a:lnTo>
                    <a:pt x="9750610" y="348342"/>
                  </a:lnTo>
                  <a:lnTo>
                    <a:pt x="9732571" y="305674"/>
                  </a:lnTo>
                  <a:lnTo>
                    <a:pt x="9711040" y="264987"/>
                  </a:lnTo>
                  <a:lnTo>
                    <a:pt x="9686208" y="226470"/>
                  </a:lnTo>
                  <a:lnTo>
                    <a:pt x="9658263" y="190312"/>
                  </a:lnTo>
                  <a:lnTo>
                    <a:pt x="9627393" y="156702"/>
                  </a:lnTo>
                  <a:lnTo>
                    <a:pt x="9593789" y="125827"/>
                  </a:lnTo>
                  <a:lnTo>
                    <a:pt x="9557638" y="97878"/>
                  </a:lnTo>
                  <a:lnTo>
                    <a:pt x="9519129" y="73043"/>
                  </a:lnTo>
                  <a:lnTo>
                    <a:pt x="9478453" y="51511"/>
                  </a:lnTo>
                  <a:lnTo>
                    <a:pt x="9435796" y="33470"/>
                  </a:lnTo>
                  <a:lnTo>
                    <a:pt x="9391350" y="19110"/>
                  </a:lnTo>
                  <a:lnTo>
                    <a:pt x="9345301" y="8619"/>
                  </a:lnTo>
                  <a:lnTo>
                    <a:pt x="9297840" y="2186"/>
                  </a:lnTo>
                  <a:lnTo>
                    <a:pt x="9249156" y="0"/>
                  </a:lnTo>
                  <a:lnTo>
                    <a:pt x="9200471" y="2186"/>
                  </a:lnTo>
                  <a:lnTo>
                    <a:pt x="9153010" y="8619"/>
                  </a:lnTo>
                  <a:lnTo>
                    <a:pt x="9106961" y="19110"/>
                  </a:lnTo>
                  <a:lnTo>
                    <a:pt x="9062515" y="33470"/>
                  </a:lnTo>
                  <a:lnTo>
                    <a:pt x="9019858" y="51511"/>
                  </a:lnTo>
                  <a:lnTo>
                    <a:pt x="8979182" y="73043"/>
                  </a:lnTo>
                  <a:lnTo>
                    <a:pt x="8940673" y="97878"/>
                  </a:lnTo>
                  <a:lnTo>
                    <a:pt x="8904522" y="125827"/>
                  </a:lnTo>
                  <a:lnTo>
                    <a:pt x="8870918" y="156702"/>
                  </a:lnTo>
                  <a:lnTo>
                    <a:pt x="8840048" y="190312"/>
                  </a:lnTo>
                  <a:lnTo>
                    <a:pt x="8812103" y="226470"/>
                  </a:lnTo>
                  <a:lnTo>
                    <a:pt x="8787271" y="264987"/>
                  </a:lnTo>
                  <a:lnTo>
                    <a:pt x="8765740" y="305674"/>
                  </a:lnTo>
                  <a:lnTo>
                    <a:pt x="8747701" y="348342"/>
                  </a:lnTo>
                  <a:lnTo>
                    <a:pt x="8733341" y="392803"/>
                  </a:lnTo>
                  <a:lnTo>
                    <a:pt x="8722851" y="438867"/>
                  </a:lnTo>
                  <a:lnTo>
                    <a:pt x="8716418" y="486346"/>
                  </a:lnTo>
                  <a:lnTo>
                    <a:pt x="8714232" y="535051"/>
                  </a:lnTo>
                  <a:lnTo>
                    <a:pt x="8716418" y="583736"/>
                  </a:lnTo>
                  <a:lnTo>
                    <a:pt x="8722851" y="631201"/>
                  </a:lnTo>
                  <a:lnTo>
                    <a:pt x="8733341" y="677254"/>
                  </a:lnTo>
                  <a:lnTo>
                    <a:pt x="8747701" y="721707"/>
                  </a:lnTo>
                  <a:lnTo>
                    <a:pt x="8765740" y="764372"/>
                  </a:lnTo>
                  <a:lnTo>
                    <a:pt x="8787271" y="805057"/>
                  </a:lnTo>
                  <a:lnTo>
                    <a:pt x="8812103" y="843575"/>
                  </a:lnTo>
                  <a:lnTo>
                    <a:pt x="8840048" y="879737"/>
                  </a:lnTo>
                  <a:lnTo>
                    <a:pt x="8870918" y="913352"/>
                  </a:lnTo>
                  <a:lnTo>
                    <a:pt x="8904522" y="944232"/>
                  </a:lnTo>
                  <a:lnTo>
                    <a:pt x="8940673" y="972187"/>
                  </a:lnTo>
                  <a:lnTo>
                    <a:pt x="8979182" y="997029"/>
                  </a:lnTo>
                  <a:lnTo>
                    <a:pt x="9019858" y="1018569"/>
                  </a:lnTo>
                  <a:lnTo>
                    <a:pt x="9062515" y="1036616"/>
                  </a:lnTo>
                  <a:lnTo>
                    <a:pt x="9106961" y="1050982"/>
                  </a:lnTo>
                  <a:lnTo>
                    <a:pt x="9153010" y="1061478"/>
                  </a:lnTo>
                  <a:lnTo>
                    <a:pt x="9200471" y="1067914"/>
                  </a:lnTo>
                  <a:lnTo>
                    <a:pt x="9249156" y="1070102"/>
                  </a:lnTo>
                  <a:lnTo>
                    <a:pt x="9297840" y="1067914"/>
                  </a:lnTo>
                  <a:lnTo>
                    <a:pt x="9345301" y="1061478"/>
                  </a:lnTo>
                  <a:lnTo>
                    <a:pt x="9391350" y="1050982"/>
                  </a:lnTo>
                  <a:lnTo>
                    <a:pt x="9435796" y="1036616"/>
                  </a:lnTo>
                  <a:lnTo>
                    <a:pt x="9478453" y="1018569"/>
                  </a:lnTo>
                  <a:lnTo>
                    <a:pt x="9519129" y="997029"/>
                  </a:lnTo>
                  <a:lnTo>
                    <a:pt x="9557638" y="972187"/>
                  </a:lnTo>
                  <a:lnTo>
                    <a:pt x="9593789" y="944232"/>
                  </a:lnTo>
                  <a:lnTo>
                    <a:pt x="9627393" y="913352"/>
                  </a:lnTo>
                  <a:lnTo>
                    <a:pt x="9658263" y="879737"/>
                  </a:lnTo>
                  <a:lnTo>
                    <a:pt x="9686208" y="843575"/>
                  </a:lnTo>
                  <a:lnTo>
                    <a:pt x="9711040" y="805057"/>
                  </a:lnTo>
                  <a:lnTo>
                    <a:pt x="9732571" y="764372"/>
                  </a:lnTo>
                  <a:lnTo>
                    <a:pt x="9750610" y="721707"/>
                  </a:lnTo>
                  <a:lnTo>
                    <a:pt x="9764970" y="677254"/>
                  </a:lnTo>
                  <a:lnTo>
                    <a:pt x="9775460" y="631201"/>
                  </a:lnTo>
                  <a:lnTo>
                    <a:pt x="9781893" y="583736"/>
                  </a:lnTo>
                  <a:lnTo>
                    <a:pt x="9784080" y="53505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1911" y="2981655"/>
              <a:ext cx="713232" cy="71340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904" y="3009112"/>
              <a:ext cx="621791" cy="621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8464" y="3027400"/>
              <a:ext cx="621791" cy="621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47304" y="3009112"/>
              <a:ext cx="621792" cy="6219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41864" y="3018256"/>
              <a:ext cx="621792" cy="621944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650363" y="1205610"/>
            <a:ext cx="7086600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693545" algn="l"/>
                <a:tab pos="4662805" algn="l"/>
              </a:tabLst>
            </a:pPr>
            <a:r>
              <a:rPr sz="4000" spc="-20" dirty="0">
                <a:latin typeface="Aptos" panose="020B0004020202020204" pitchFamily="34" charset="0"/>
              </a:rPr>
              <a:t>DATA</a:t>
            </a:r>
            <a:r>
              <a:rPr lang="en-IN" sz="4000" spc="-20" dirty="0">
                <a:latin typeface="Aptos" panose="020B0004020202020204" pitchFamily="34" charset="0"/>
              </a:rPr>
              <a:t>  </a:t>
            </a:r>
            <a:r>
              <a:rPr sz="4000" spc="-125" dirty="0">
                <a:latin typeface="Aptos" panose="020B0004020202020204" pitchFamily="34" charset="0"/>
              </a:rPr>
              <a:t>A</a:t>
            </a:r>
            <a:r>
              <a:rPr sz="4000" spc="-505" dirty="0">
                <a:latin typeface="Aptos" panose="020B0004020202020204" pitchFamily="34" charset="0"/>
              </a:rPr>
              <a:t> </a:t>
            </a:r>
            <a:r>
              <a:rPr sz="4000" spc="-125" dirty="0">
                <a:latin typeface="Aptos" panose="020B0004020202020204" pitchFamily="34" charset="0"/>
              </a:rPr>
              <a:t>N</a:t>
            </a:r>
            <a:r>
              <a:rPr sz="4000" spc="-500" dirty="0">
                <a:latin typeface="Aptos" panose="020B0004020202020204" pitchFamily="34" charset="0"/>
              </a:rPr>
              <a:t> </a:t>
            </a:r>
            <a:r>
              <a:rPr sz="4000" spc="-125" dirty="0">
                <a:latin typeface="Aptos" panose="020B0004020202020204" pitchFamily="34" charset="0"/>
              </a:rPr>
              <a:t>A</a:t>
            </a:r>
            <a:r>
              <a:rPr sz="4000" spc="-505" dirty="0">
                <a:latin typeface="Aptos" panose="020B0004020202020204" pitchFamily="34" charset="0"/>
              </a:rPr>
              <a:t> </a:t>
            </a:r>
            <a:r>
              <a:rPr sz="4000" spc="-350" dirty="0">
                <a:latin typeface="Aptos" panose="020B0004020202020204" pitchFamily="34" charset="0"/>
              </a:rPr>
              <a:t>LY</a:t>
            </a:r>
            <a:r>
              <a:rPr sz="4000" spc="-505" dirty="0">
                <a:latin typeface="Aptos" panose="020B0004020202020204" pitchFamily="34" charset="0"/>
              </a:rPr>
              <a:t> </a:t>
            </a:r>
            <a:r>
              <a:rPr sz="4000" spc="-750" dirty="0">
                <a:latin typeface="Aptos" panose="020B0004020202020204" pitchFamily="34" charset="0"/>
              </a:rPr>
              <a:t>S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lang="en-IN" sz="4000" spc="-509" dirty="0">
                <a:latin typeface="Aptos" panose="020B0004020202020204" pitchFamily="34" charset="0"/>
              </a:rPr>
              <a:t> </a:t>
            </a:r>
            <a:r>
              <a:rPr sz="4000" spc="-75" dirty="0">
                <a:latin typeface="Aptos" panose="020B0004020202020204" pitchFamily="34" charset="0"/>
              </a:rPr>
              <a:t>I</a:t>
            </a:r>
            <a:r>
              <a:rPr sz="4000" spc="-800" dirty="0">
                <a:latin typeface="Aptos" panose="020B0004020202020204" pitchFamily="34" charset="0"/>
              </a:rPr>
              <a:t>S</a:t>
            </a:r>
            <a:r>
              <a:rPr lang="en-IN" sz="4000" spc="-800" dirty="0">
                <a:latin typeface="Aptos" panose="020B0004020202020204" pitchFamily="34" charset="0"/>
              </a:rPr>
              <a:t>                                                                                                                    </a:t>
            </a:r>
            <a:r>
              <a:rPr sz="4000" spc="-535" dirty="0">
                <a:latin typeface="Aptos" panose="020B0004020202020204" pitchFamily="34" charset="0"/>
              </a:rPr>
              <a:t>P</a:t>
            </a:r>
            <a:r>
              <a:rPr sz="4000" spc="-520" dirty="0">
                <a:latin typeface="Aptos" panose="020B0004020202020204" pitchFamily="34" charset="0"/>
              </a:rPr>
              <a:t> </a:t>
            </a:r>
            <a:r>
              <a:rPr sz="4000" spc="-120" dirty="0">
                <a:latin typeface="Aptos" panose="020B0004020202020204" pitchFamily="34" charset="0"/>
              </a:rPr>
              <a:t>RO</a:t>
            </a:r>
            <a:r>
              <a:rPr sz="4000" spc="-575" dirty="0">
                <a:latin typeface="Aptos" panose="020B0004020202020204" pitchFamily="34" charset="0"/>
              </a:rPr>
              <a:t> </a:t>
            </a:r>
            <a:r>
              <a:rPr sz="4000" spc="-550" dirty="0">
                <a:latin typeface="Aptos" panose="020B0004020202020204" pitchFamily="34" charset="0"/>
              </a:rPr>
              <a:t>C</a:t>
            </a:r>
            <a:r>
              <a:rPr sz="4000" spc="-505" dirty="0">
                <a:latin typeface="Aptos" panose="020B0004020202020204" pitchFamily="34" charset="0"/>
              </a:rPr>
              <a:t> </a:t>
            </a:r>
            <a:r>
              <a:rPr lang="en-IN" sz="4000" spc="-505" dirty="0">
                <a:latin typeface="Aptos" panose="020B0004020202020204" pitchFamily="34" charset="0"/>
              </a:rPr>
              <a:t> </a:t>
            </a:r>
            <a:r>
              <a:rPr sz="4000" spc="-750" dirty="0">
                <a:latin typeface="Aptos" panose="020B0004020202020204" pitchFamily="34" charset="0"/>
              </a:rPr>
              <a:t>E</a:t>
            </a:r>
            <a:r>
              <a:rPr sz="4000" spc="-525" dirty="0">
                <a:latin typeface="Aptos" panose="020B0004020202020204" pitchFamily="34" charset="0"/>
              </a:rPr>
              <a:t> </a:t>
            </a:r>
            <a:r>
              <a:rPr lang="en-IN" sz="4000" spc="-525" dirty="0">
                <a:latin typeface="Aptos" panose="020B0004020202020204" pitchFamily="34" charset="0"/>
              </a:rPr>
              <a:t> </a:t>
            </a:r>
            <a:r>
              <a:rPr sz="4000" spc="-750" dirty="0">
                <a:latin typeface="Aptos" panose="020B0004020202020204" pitchFamily="34" charset="0"/>
              </a:rPr>
              <a:t>S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lang="en-IN" sz="4000" spc="-509" dirty="0">
                <a:latin typeface="Aptos" panose="020B0004020202020204" pitchFamily="34" charset="0"/>
              </a:rPr>
              <a:t> </a:t>
            </a:r>
            <a:r>
              <a:rPr sz="4000" spc="-800" dirty="0">
                <a:latin typeface="Aptos" panose="020B0004020202020204" pitchFamily="34" charset="0"/>
              </a:rPr>
              <a:t>S</a:t>
            </a:r>
            <a:endParaRPr sz="4000" dirty="0">
              <a:latin typeface="Aptos" panose="020B0004020202020204" pitchFamily="34" charset="0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50007" y="4280408"/>
            <a:ext cx="146304" cy="14643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17135" y="4280408"/>
            <a:ext cx="146303" cy="14643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02552" y="4280408"/>
            <a:ext cx="146303" cy="14643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42247" y="4280408"/>
            <a:ext cx="146303" cy="14643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055095" y="4280408"/>
            <a:ext cx="146303" cy="14643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460119" y="4135882"/>
            <a:ext cx="798830" cy="9493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29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6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 marR="13335">
              <a:lnSpc>
                <a:spcPct val="102299"/>
              </a:lnSpc>
              <a:spcBef>
                <a:spcPts val="1100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Define</a:t>
            </a:r>
            <a:r>
              <a:rPr sz="1350" spc="1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Question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19372" y="4135882"/>
            <a:ext cx="1188720" cy="7385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35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Collect</a:t>
            </a:r>
            <a:r>
              <a:rPr sz="1350" spc="1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1350" spc="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05678" y="4135882"/>
            <a:ext cx="1109345" cy="7385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29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6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Clean</a:t>
            </a:r>
            <a:r>
              <a:rPr sz="1350" spc="7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1350" spc="11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55788" y="4135882"/>
            <a:ext cx="889635" cy="9493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35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ct val="102299"/>
              </a:lnSpc>
              <a:spcBef>
                <a:spcPts val="1100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Analyze</a:t>
            </a:r>
            <a:r>
              <a:rPr sz="1350" spc="11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350" spc="-2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142219" y="4135882"/>
            <a:ext cx="991869" cy="1169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29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ct val="104600"/>
              </a:lnSpc>
              <a:spcBef>
                <a:spcPts val="1060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Visualize</a:t>
            </a:r>
            <a:r>
              <a:rPr sz="1350" spc="1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Share</a:t>
            </a:r>
            <a:r>
              <a:rPr sz="1350" spc="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Insights</a:t>
            </a:r>
            <a:endParaRPr sz="135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2069" y="295656"/>
            <a:ext cx="8987155" cy="1112611"/>
          </a:xfrm>
          <a:prstGeom prst="rect">
            <a:avLst/>
          </a:prstGeom>
        </p:spPr>
        <p:txBody>
          <a:bodyPr vert="horz" wrap="square" lIns="0" tIns="553211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5"/>
              </a:spcBef>
            </a:pPr>
            <a:r>
              <a:rPr sz="3600" spc="-229" dirty="0">
                <a:latin typeface="Aptos" panose="020B0004020202020204" pitchFamily="34" charset="0"/>
              </a:rPr>
              <a:t>KPI-</a:t>
            </a:r>
            <a:r>
              <a:rPr sz="3600" dirty="0">
                <a:latin typeface="Aptos" panose="020B0004020202020204" pitchFamily="34" charset="0"/>
              </a:rPr>
              <a:t>1</a:t>
            </a:r>
            <a:r>
              <a:rPr sz="3600" spc="-135" dirty="0">
                <a:latin typeface="Aptos" panose="020B0004020202020204" pitchFamily="34" charset="0"/>
              </a:rPr>
              <a:t> </a:t>
            </a:r>
            <a:r>
              <a:rPr sz="3600" spc="-265" dirty="0">
                <a:latin typeface="Aptos" panose="020B0004020202020204" pitchFamily="34" charset="0"/>
              </a:rPr>
              <a:t>:</a:t>
            </a:r>
            <a:r>
              <a:rPr sz="3600" spc="-70" dirty="0">
                <a:latin typeface="Aptos" panose="020B0004020202020204" pitchFamily="34" charset="0"/>
              </a:rPr>
              <a:t> </a:t>
            </a:r>
            <a:r>
              <a:rPr sz="3600" spc="-420" dirty="0">
                <a:latin typeface="Aptos" panose="020B0004020202020204" pitchFamily="34" charset="0"/>
              </a:rPr>
              <a:t>Y</a:t>
            </a:r>
            <a:r>
              <a:rPr lang="en-IN" sz="3600" spc="-420" dirty="0">
                <a:latin typeface="Aptos" panose="020B0004020202020204" pitchFamily="34" charset="0"/>
              </a:rPr>
              <a:t> </a:t>
            </a:r>
            <a:r>
              <a:rPr sz="3600" spc="-420" dirty="0">
                <a:latin typeface="Aptos" panose="020B0004020202020204" pitchFamily="34" charset="0"/>
              </a:rPr>
              <a:t>E</a:t>
            </a:r>
            <a:r>
              <a:rPr lang="en-IN" sz="3600" spc="-420" dirty="0">
                <a:latin typeface="Aptos" panose="020B0004020202020204" pitchFamily="34" charset="0"/>
              </a:rPr>
              <a:t> </a:t>
            </a:r>
            <a:r>
              <a:rPr sz="3600" spc="-420" dirty="0">
                <a:latin typeface="Aptos" panose="020B0004020202020204" pitchFamily="34" charset="0"/>
              </a:rPr>
              <a:t>A</a:t>
            </a:r>
            <a:r>
              <a:rPr lang="en-IN" sz="3600" spc="-420" dirty="0">
                <a:latin typeface="Aptos" panose="020B0004020202020204" pitchFamily="34" charset="0"/>
              </a:rPr>
              <a:t> </a:t>
            </a:r>
            <a:r>
              <a:rPr sz="3600" spc="-420" dirty="0">
                <a:latin typeface="Aptos" panose="020B0004020202020204" pitchFamily="34" charset="0"/>
              </a:rPr>
              <a:t>R</a:t>
            </a:r>
            <a:r>
              <a:rPr sz="3600" spc="-10" dirty="0">
                <a:latin typeface="Aptos" panose="020B0004020202020204" pitchFamily="34" charset="0"/>
              </a:rPr>
              <a:t> </a:t>
            </a:r>
            <a:r>
              <a:rPr lang="en-IN" sz="3600" spc="-10" dirty="0">
                <a:latin typeface="Aptos" panose="020B0004020202020204" pitchFamily="34" charset="0"/>
              </a:rPr>
              <a:t> </a:t>
            </a:r>
            <a:r>
              <a:rPr sz="3600" spc="-500" dirty="0">
                <a:latin typeface="Aptos" panose="020B0004020202020204" pitchFamily="34" charset="0"/>
              </a:rPr>
              <a:t>W</a:t>
            </a:r>
            <a:r>
              <a:rPr lang="en-IN" sz="3600" spc="-500" dirty="0">
                <a:latin typeface="Aptos" panose="020B0004020202020204" pitchFamily="34" charset="0"/>
              </a:rPr>
              <a:t> </a:t>
            </a:r>
            <a:r>
              <a:rPr sz="3600" spc="-500" dirty="0">
                <a:latin typeface="Aptos" panose="020B0004020202020204" pitchFamily="34" charset="0"/>
              </a:rPr>
              <a:t>I</a:t>
            </a:r>
            <a:r>
              <a:rPr lang="en-IN" sz="3600" spc="-500" dirty="0">
                <a:latin typeface="Aptos" panose="020B0004020202020204" pitchFamily="34" charset="0"/>
              </a:rPr>
              <a:t> </a:t>
            </a:r>
            <a:r>
              <a:rPr sz="3600" spc="-500" dirty="0">
                <a:latin typeface="Aptos" panose="020B0004020202020204" pitchFamily="34" charset="0"/>
              </a:rPr>
              <a:t>S</a:t>
            </a:r>
            <a:r>
              <a:rPr lang="en-IN" sz="3600" spc="-500" dirty="0">
                <a:latin typeface="Aptos" panose="020B0004020202020204" pitchFamily="34" charset="0"/>
              </a:rPr>
              <a:t> </a:t>
            </a:r>
            <a:r>
              <a:rPr sz="3600" spc="-500" dirty="0">
                <a:latin typeface="Aptos" panose="020B0004020202020204" pitchFamily="34" charset="0"/>
              </a:rPr>
              <a:t>E</a:t>
            </a:r>
            <a:r>
              <a:rPr sz="3600" spc="-60" dirty="0">
                <a:latin typeface="Aptos" panose="020B0004020202020204" pitchFamily="34" charset="0"/>
              </a:rPr>
              <a:t> </a:t>
            </a:r>
            <a:r>
              <a:rPr lang="en-IN" sz="3600" spc="-60" dirty="0">
                <a:latin typeface="Aptos" panose="020B0004020202020204" pitchFamily="34" charset="0"/>
              </a:rPr>
              <a:t> </a:t>
            </a:r>
            <a:r>
              <a:rPr sz="3600" spc="-340" dirty="0">
                <a:latin typeface="Aptos" panose="020B0004020202020204" pitchFamily="34" charset="0"/>
              </a:rPr>
              <a:t>LOAN</a:t>
            </a:r>
            <a:r>
              <a:rPr sz="3600" spc="-25" dirty="0">
                <a:latin typeface="Aptos" panose="020B0004020202020204" pitchFamily="34" charset="0"/>
              </a:rPr>
              <a:t> </a:t>
            </a:r>
            <a:r>
              <a:rPr lang="en-IN" sz="3600" spc="-25" dirty="0">
                <a:latin typeface="Aptos" panose="020B0004020202020204" pitchFamily="34" charset="0"/>
              </a:rPr>
              <a:t> </a:t>
            </a:r>
            <a:r>
              <a:rPr sz="3600" spc="-240" dirty="0">
                <a:latin typeface="Aptos" panose="020B0004020202020204" pitchFamily="34" charset="0"/>
              </a:rPr>
              <a:t>AMOUNT</a:t>
            </a:r>
            <a:r>
              <a:rPr sz="3600" spc="-60" dirty="0">
                <a:latin typeface="Aptos" panose="020B0004020202020204" pitchFamily="34" charset="0"/>
              </a:rPr>
              <a:t> </a:t>
            </a:r>
            <a:r>
              <a:rPr sz="3600" spc="-615" dirty="0">
                <a:latin typeface="Aptos" panose="020B0004020202020204" pitchFamily="34" charset="0"/>
              </a:rPr>
              <a:t>S</a:t>
            </a:r>
            <a:r>
              <a:rPr lang="en-IN" sz="3600" spc="-615" dirty="0">
                <a:latin typeface="Aptos" panose="020B0004020202020204" pitchFamily="34" charset="0"/>
              </a:rPr>
              <a:t>   </a:t>
            </a:r>
            <a:r>
              <a:rPr sz="3600" spc="-615" dirty="0">
                <a:latin typeface="Aptos" panose="020B0004020202020204" pitchFamily="34" charset="0"/>
              </a:rPr>
              <a:t>T</a:t>
            </a:r>
            <a:r>
              <a:rPr lang="en-IN" sz="3600" spc="-615" dirty="0">
                <a:latin typeface="Aptos" panose="020B0004020202020204" pitchFamily="34" charset="0"/>
              </a:rPr>
              <a:t>  </a:t>
            </a:r>
            <a:r>
              <a:rPr sz="3600" spc="-615" dirty="0">
                <a:latin typeface="Aptos" panose="020B0004020202020204" pitchFamily="34" charset="0"/>
              </a:rPr>
              <a:t>A</a:t>
            </a:r>
            <a:r>
              <a:rPr lang="en-IN" sz="3600" spc="-615" dirty="0">
                <a:latin typeface="Aptos" panose="020B0004020202020204" pitchFamily="34" charset="0"/>
              </a:rPr>
              <a:t>  </a:t>
            </a:r>
            <a:r>
              <a:rPr sz="3600" spc="-615" dirty="0">
                <a:latin typeface="Aptos" panose="020B0004020202020204" pitchFamily="34" charset="0"/>
              </a:rPr>
              <a:t>T</a:t>
            </a:r>
            <a:r>
              <a:rPr lang="en-IN" sz="3600" spc="-615" dirty="0">
                <a:latin typeface="Aptos" panose="020B0004020202020204" pitchFamily="34" charset="0"/>
              </a:rPr>
              <a:t>   </a:t>
            </a:r>
            <a:r>
              <a:rPr sz="3600" spc="-615" dirty="0">
                <a:latin typeface="Aptos" panose="020B0004020202020204" pitchFamily="34" charset="0"/>
              </a:rPr>
              <a:t>S</a:t>
            </a:r>
            <a:endParaRPr sz="3600" dirty="0">
              <a:latin typeface="Aptos" panose="020B00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94576" y="1939035"/>
            <a:ext cx="4041775" cy="3018790"/>
            <a:chOff x="6894576" y="1939035"/>
            <a:chExt cx="4041775" cy="301879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4576" y="1939035"/>
              <a:ext cx="4041648" cy="301828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52296" y="2737738"/>
              <a:ext cx="2620010" cy="1736089"/>
            </a:xfrm>
            <a:custGeom>
              <a:avLst/>
              <a:gdLst/>
              <a:ahLst/>
              <a:cxnLst/>
              <a:rect l="l" t="t" r="r" b="b"/>
              <a:pathLst>
                <a:path w="2620009" h="1736089">
                  <a:moveTo>
                    <a:pt x="18732" y="1580476"/>
                  </a:moveTo>
                  <a:lnTo>
                    <a:pt x="0" y="1580476"/>
                  </a:lnTo>
                  <a:lnTo>
                    <a:pt x="0" y="1735886"/>
                  </a:lnTo>
                  <a:lnTo>
                    <a:pt x="18732" y="1735886"/>
                  </a:lnTo>
                  <a:lnTo>
                    <a:pt x="18732" y="1580476"/>
                  </a:lnTo>
                  <a:close/>
                </a:path>
                <a:path w="2620009" h="1736089">
                  <a:moveTo>
                    <a:pt x="143192" y="1186738"/>
                  </a:moveTo>
                  <a:lnTo>
                    <a:pt x="0" y="1186738"/>
                  </a:lnTo>
                  <a:lnTo>
                    <a:pt x="0" y="1342136"/>
                  </a:lnTo>
                  <a:lnTo>
                    <a:pt x="143192" y="1342136"/>
                  </a:lnTo>
                  <a:lnTo>
                    <a:pt x="143192" y="1186738"/>
                  </a:lnTo>
                  <a:close/>
                </a:path>
                <a:path w="2620009" h="1736089">
                  <a:moveTo>
                    <a:pt x="468185" y="792556"/>
                  </a:moveTo>
                  <a:lnTo>
                    <a:pt x="0" y="792556"/>
                  </a:lnTo>
                  <a:lnTo>
                    <a:pt x="0" y="947966"/>
                  </a:lnTo>
                  <a:lnTo>
                    <a:pt x="468185" y="947966"/>
                  </a:lnTo>
                  <a:lnTo>
                    <a:pt x="468185" y="792556"/>
                  </a:lnTo>
                  <a:close/>
                </a:path>
                <a:path w="2620009" h="1736089">
                  <a:moveTo>
                    <a:pt x="1226769" y="393687"/>
                  </a:moveTo>
                  <a:lnTo>
                    <a:pt x="0" y="393687"/>
                  </a:lnTo>
                  <a:lnTo>
                    <a:pt x="0" y="554278"/>
                  </a:lnTo>
                  <a:lnTo>
                    <a:pt x="1226769" y="554278"/>
                  </a:lnTo>
                  <a:lnTo>
                    <a:pt x="1226769" y="393687"/>
                  </a:lnTo>
                  <a:close/>
                </a:path>
                <a:path w="2620009" h="1736089">
                  <a:moveTo>
                    <a:pt x="2619476" y="0"/>
                  </a:moveTo>
                  <a:lnTo>
                    <a:pt x="0" y="0"/>
                  </a:lnTo>
                  <a:lnTo>
                    <a:pt x="0" y="160578"/>
                  </a:lnTo>
                  <a:lnTo>
                    <a:pt x="2619476" y="160578"/>
                  </a:lnTo>
                  <a:lnTo>
                    <a:pt x="261947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04892" y="2618588"/>
              <a:ext cx="47625" cy="1974214"/>
            </a:xfrm>
            <a:custGeom>
              <a:avLst/>
              <a:gdLst/>
              <a:ahLst/>
              <a:cxnLst/>
              <a:rect l="l" t="t" r="r" b="b"/>
              <a:pathLst>
                <a:path w="47625" h="1974214">
                  <a:moveTo>
                    <a:pt x="47419" y="1973654"/>
                  </a:moveTo>
                  <a:lnTo>
                    <a:pt x="47419" y="0"/>
                  </a:lnTo>
                </a:path>
                <a:path w="47625" h="1974214">
                  <a:moveTo>
                    <a:pt x="0" y="1973654"/>
                  </a:moveTo>
                  <a:lnTo>
                    <a:pt x="47411" y="1973654"/>
                  </a:lnTo>
                </a:path>
                <a:path w="47625" h="1974214">
                  <a:moveTo>
                    <a:pt x="0" y="1580426"/>
                  </a:moveTo>
                  <a:lnTo>
                    <a:pt x="47411" y="1580426"/>
                  </a:lnTo>
                </a:path>
                <a:path w="47625" h="1974214">
                  <a:moveTo>
                    <a:pt x="0" y="1186735"/>
                  </a:moveTo>
                  <a:lnTo>
                    <a:pt x="47411" y="1186735"/>
                  </a:lnTo>
                </a:path>
                <a:path w="47625" h="1974214">
                  <a:moveTo>
                    <a:pt x="0" y="792975"/>
                  </a:moveTo>
                  <a:lnTo>
                    <a:pt x="47411" y="792975"/>
                  </a:lnTo>
                </a:path>
                <a:path w="47625" h="1974214">
                  <a:moveTo>
                    <a:pt x="0" y="394105"/>
                  </a:moveTo>
                  <a:lnTo>
                    <a:pt x="47411" y="394105"/>
                  </a:lnTo>
                </a:path>
                <a:path w="47625" h="1974214">
                  <a:moveTo>
                    <a:pt x="0" y="0"/>
                  </a:moveTo>
                  <a:lnTo>
                    <a:pt x="47411" y="0"/>
                  </a:lnTo>
                </a:path>
              </a:pathLst>
            </a:custGeom>
            <a:ln w="1110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53620" y="4306397"/>
            <a:ext cx="31940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80" dirty="0">
                <a:solidFill>
                  <a:srgbClr val="404040"/>
                </a:solidFill>
                <a:latin typeface="Calibri"/>
                <a:cs typeface="Calibri"/>
              </a:rPr>
              <a:t>$2</a:t>
            </a:r>
            <a:r>
              <a:rPr sz="95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50" spc="9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6296" y="3907035"/>
            <a:ext cx="3911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80" dirty="0">
                <a:solidFill>
                  <a:srgbClr val="404040"/>
                </a:solidFill>
                <a:latin typeface="Calibri"/>
                <a:cs typeface="Calibri"/>
              </a:rPr>
              <a:t>$14</a:t>
            </a:r>
            <a:r>
              <a:rPr sz="95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50" spc="9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10357" y="3512654"/>
            <a:ext cx="3911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80" dirty="0">
                <a:solidFill>
                  <a:srgbClr val="FFFFFF"/>
                </a:solidFill>
                <a:latin typeface="Calibri"/>
                <a:cs typeface="Calibri"/>
              </a:rPr>
              <a:t>$46</a:t>
            </a:r>
            <a:r>
              <a:rPr sz="9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50" spc="9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93711" y="3117893"/>
            <a:ext cx="4622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75" dirty="0">
                <a:solidFill>
                  <a:srgbClr val="FFFFFF"/>
                </a:solidFill>
                <a:latin typeface="Calibri"/>
                <a:cs typeface="Calibri"/>
              </a:rPr>
              <a:t>$122</a:t>
            </a:r>
            <a:r>
              <a:rPr sz="9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50" spc="8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76303" y="2723511"/>
            <a:ext cx="4622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75" dirty="0">
                <a:solidFill>
                  <a:srgbClr val="FFFFFF"/>
                </a:solidFill>
                <a:latin typeface="Calibri"/>
                <a:cs typeface="Calibri"/>
              </a:rPr>
              <a:t>$261</a:t>
            </a:r>
            <a:r>
              <a:rPr sz="9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50" spc="8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15502" y="4296209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2007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15502" y="3901855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2008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15502" y="3507474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2009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15502" y="3112713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2010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15502" y="2713324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2011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53275" y="2225389"/>
            <a:ext cx="192151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50" dirty="0">
                <a:latin typeface="Tahoma"/>
                <a:cs typeface="Tahoma"/>
              </a:rPr>
              <a:t>Year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spc="105" dirty="0">
                <a:latin typeface="Tahoma"/>
                <a:cs typeface="Tahoma"/>
              </a:rPr>
              <a:t>wise</a:t>
            </a:r>
            <a:r>
              <a:rPr sz="1300" spc="-15" dirty="0">
                <a:latin typeface="Tahoma"/>
                <a:cs typeface="Tahoma"/>
              </a:rPr>
              <a:t> </a:t>
            </a:r>
            <a:r>
              <a:rPr sz="1300" spc="90" dirty="0">
                <a:latin typeface="Tahoma"/>
                <a:cs typeface="Tahoma"/>
              </a:rPr>
              <a:t>loan</a:t>
            </a:r>
            <a:r>
              <a:rPr sz="1300" spc="-50" dirty="0">
                <a:latin typeface="Tahoma"/>
                <a:cs typeface="Tahoma"/>
              </a:rPr>
              <a:t> </a:t>
            </a:r>
            <a:r>
              <a:rPr sz="1300" spc="120" dirty="0">
                <a:latin typeface="Tahoma"/>
                <a:cs typeface="Tahoma"/>
              </a:rPr>
              <a:t>Amount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6313" y="2185352"/>
            <a:ext cx="4868545" cy="255403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5910" marR="39370" indent="-283845" algn="just">
              <a:lnSpc>
                <a:spcPts val="1950"/>
              </a:lnSpc>
              <a:spcBef>
                <a:spcPts val="340"/>
              </a:spcBef>
              <a:buClr>
                <a:srgbClr val="F6A6F4"/>
              </a:buClr>
              <a:buFont typeface="Courier New"/>
              <a:buChar char="o"/>
              <a:tabLst>
                <a:tab pos="29591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observing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chart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see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how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loan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amount</a:t>
            </a:r>
            <a:r>
              <a:rPr sz="1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increasing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year.</a:t>
            </a:r>
            <a:endParaRPr sz="1800" dirty="0">
              <a:latin typeface="Arial MT"/>
              <a:cs typeface="Arial MT"/>
            </a:endParaRPr>
          </a:p>
          <a:p>
            <a:pPr marL="241300" marR="8255" indent="-228600" algn="just">
              <a:lnSpc>
                <a:spcPts val="1950"/>
              </a:lnSpc>
              <a:spcBef>
                <a:spcPts val="76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continuously</a:t>
            </a:r>
            <a:r>
              <a:rPr sz="18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increasing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1800" spc="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18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1800" spc="14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see</a:t>
            </a:r>
            <a:r>
              <a:rPr sz="1800" spc="11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it‘s</a:t>
            </a:r>
            <a:r>
              <a:rPr sz="1800" spc="1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varies</a:t>
            </a:r>
            <a:r>
              <a:rPr sz="1800" spc="16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2M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10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261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M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years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2007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2011.</a:t>
            </a:r>
            <a:endParaRPr sz="1800" dirty="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90200"/>
              </a:lnSpc>
              <a:spcBef>
                <a:spcPts val="97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4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1800" spc="4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2009,</a:t>
            </a:r>
            <a:r>
              <a:rPr sz="1800" spc="4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4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changes</a:t>
            </a:r>
            <a:r>
              <a:rPr sz="1800" spc="4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loan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amount</a:t>
            </a:r>
            <a:r>
              <a:rPr sz="1800" spc="2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suddenly</a:t>
            </a:r>
            <a:r>
              <a:rPr sz="1800" spc="2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increased</a:t>
            </a:r>
            <a:r>
              <a:rPr sz="1800" spc="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800" spc="2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higher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rate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around 5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times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compared</a:t>
            </a:r>
            <a:r>
              <a:rPr sz="18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pervious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years.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5499" y="541274"/>
            <a:ext cx="862647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5" dirty="0">
                <a:latin typeface="Aptos" panose="020B0004020202020204" pitchFamily="34" charset="0"/>
              </a:rPr>
              <a:t>KPI-</a:t>
            </a:r>
            <a:r>
              <a:rPr dirty="0">
                <a:latin typeface="Aptos" panose="020B0004020202020204" pitchFamily="34" charset="0"/>
              </a:rPr>
              <a:t>2</a:t>
            </a:r>
            <a:r>
              <a:rPr spc="5" dirty="0">
                <a:latin typeface="Aptos" panose="020B0004020202020204" pitchFamily="34" charset="0"/>
              </a:rPr>
              <a:t> </a:t>
            </a:r>
            <a:r>
              <a:rPr spc="-240" dirty="0">
                <a:latin typeface="Aptos" panose="020B0004020202020204" pitchFamily="34" charset="0"/>
              </a:rPr>
              <a:t>:</a:t>
            </a:r>
            <a:r>
              <a:rPr spc="-50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G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R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A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D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E</a:t>
            </a:r>
            <a:r>
              <a:rPr lang="en-IN" spc="-345" dirty="0">
                <a:latin typeface="Aptos" panose="020B0004020202020204" pitchFamily="34" charset="0"/>
              </a:rPr>
              <a:t>  </a:t>
            </a:r>
            <a:r>
              <a:rPr lang="en-IN" spc="120" dirty="0">
                <a:latin typeface="Aptos" panose="020B0004020202020204" pitchFamily="34" charset="0"/>
              </a:rPr>
              <a:t> </a:t>
            </a:r>
            <a:r>
              <a:rPr spc="-135" dirty="0">
                <a:latin typeface="Aptos" panose="020B0004020202020204" pitchFamily="34" charset="0"/>
              </a:rPr>
              <a:t>AND</a:t>
            </a:r>
            <a:r>
              <a:rPr spc="45" dirty="0">
                <a:latin typeface="Aptos" panose="020B0004020202020204" pitchFamily="34" charset="0"/>
              </a:rPr>
              <a:t> </a:t>
            </a:r>
            <a:r>
              <a:rPr spc="-490" dirty="0">
                <a:latin typeface="Aptos" panose="020B0004020202020204" pitchFamily="34" charset="0"/>
              </a:rPr>
              <a:t>S</a:t>
            </a:r>
            <a:r>
              <a:rPr lang="en-IN" spc="-490" dirty="0">
                <a:latin typeface="Aptos" panose="020B0004020202020204" pitchFamily="34" charset="0"/>
              </a:rPr>
              <a:t>   </a:t>
            </a:r>
            <a:r>
              <a:rPr spc="-490" dirty="0">
                <a:latin typeface="Aptos" panose="020B0004020202020204" pitchFamily="34" charset="0"/>
              </a:rPr>
              <a:t>U</a:t>
            </a:r>
            <a:r>
              <a:rPr lang="en-IN" spc="-490" dirty="0">
                <a:latin typeface="Aptos" panose="020B0004020202020204" pitchFamily="34" charset="0"/>
              </a:rPr>
              <a:t>   </a:t>
            </a:r>
            <a:r>
              <a:rPr spc="-490" dirty="0">
                <a:latin typeface="Aptos" panose="020B0004020202020204" pitchFamily="34" charset="0"/>
              </a:rPr>
              <a:t>B</a:t>
            </a:r>
            <a:r>
              <a:rPr spc="3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G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R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A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D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E</a:t>
            </a:r>
            <a:r>
              <a:rPr spc="50" dirty="0">
                <a:latin typeface="Aptos" panose="020B0004020202020204" pitchFamily="34" charset="0"/>
              </a:rPr>
              <a:t> </a:t>
            </a:r>
            <a:r>
              <a:rPr lang="en-IN" spc="50" dirty="0">
                <a:latin typeface="Aptos" panose="020B0004020202020204" pitchFamily="34" charset="0"/>
              </a:rPr>
              <a:t> </a:t>
            </a:r>
            <a:r>
              <a:rPr spc="-440" dirty="0">
                <a:latin typeface="Aptos" panose="020B0004020202020204" pitchFamily="34" charset="0"/>
              </a:rPr>
              <a:t>W</a:t>
            </a:r>
            <a:r>
              <a:rPr lang="en-IN" spc="-440" dirty="0">
                <a:latin typeface="Aptos" panose="020B0004020202020204" pitchFamily="34" charset="0"/>
              </a:rPr>
              <a:t> </a:t>
            </a:r>
            <a:r>
              <a:rPr spc="-440" dirty="0">
                <a:latin typeface="Aptos" panose="020B0004020202020204" pitchFamily="34" charset="0"/>
              </a:rPr>
              <a:t>I</a:t>
            </a:r>
            <a:r>
              <a:rPr lang="en-IN" spc="-440" dirty="0">
                <a:latin typeface="Aptos" panose="020B0004020202020204" pitchFamily="34" charset="0"/>
              </a:rPr>
              <a:t> </a:t>
            </a:r>
            <a:r>
              <a:rPr spc="-440" dirty="0">
                <a:latin typeface="Aptos" panose="020B0004020202020204" pitchFamily="34" charset="0"/>
              </a:rPr>
              <a:t>S</a:t>
            </a:r>
            <a:r>
              <a:rPr lang="en-IN" spc="-440" dirty="0">
                <a:latin typeface="Aptos" panose="020B0004020202020204" pitchFamily="34" charset="0"/>
              </a:rPr>
              <a:t> </a:t>
            </a:r>
            <a:r>
              <a:rPr spc="-440" dirty="0">
                <a:latin typeface="Aptos" panose="020B0004020202020204" pitchFamily="34" charset="0"/>
              </a:rPr>
              <a:t>E</a:t>
            </a:r>
            <a:r>
              <a:rPr spc="135" dirty="0">
                <a:latin typeface="Aptos" panose="020B0004020202020204" pitchFamily="34" charset="0"/>
              </a:rPr>
              <a:t> </a:t>
            </a:r>
            <a:r>
              <a:rPr lang="en-IN" spc="135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R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E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V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O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L_B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A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4805" marR="195580" indent="-283845">
              <a:lnSpc>
                <a:spcPts val="1950"/>
              </a:lnSpc>
              <a:spcBef>
                <a:spcPts val="340"/>
              </a:spcBef>
              <a:buClr>
                <a:srgbClr val="F6A6F4"/>
              </a:buClr>
              <a:buFont typeface="Courier New"/>
              <a:buChar char="o"/>
              <a:tabLst>
                <a:tab pos="344805" algn="l"/>
              </a:tabLst>
            </a:pPr>
            <a:r>
              <a:rPr dirty="0"/>
              <a:t>In</a:t>
            </a:r>
            <a:r>
              <a:rPr spc="70" dirty="0"/>
              <a:t> </a:t>
            </a: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Grade</a:t>
            </a:r>
            <a:r>
              <a:rPr spc="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subgrade</a:t>
            </a:r>
            <a:r>
              <a:rPr spc="-60" dirty="0"/>
              <a:t> </a:t>
            </a:r>
            <a:r>
              <a:rPr dirty="0"/>
              <a:t>wise</a:t>
            </a:r>
            <a:r>
              <a:rPr spc="-70" dirty="0"/>
              <a:t> </a:t>
            </a:r>
            <a:r>
              <a:rPr spc="-10" dirty="0"/>
              <a:t>revol </a:t>
            </a:r>
            <a:r>
              <a:rPr dirty="0"/>
              <a:t>balance</a:t>
            </a:r>
            <a:r>
              <a:rPr spc="-150" dirty="0"/>
              <a:t> </a:t>
            </a:r>
            <a:r>
              <a:rPr dirty="0"/>
              <a:t>we</a:t>
            </a:r>
            <a:r>
              <a:rPr spc="-60" dirty="0"/>
              <a:t> </a:t>
            </a:r>
            <a:r>
              <a:rPr dirty="0"/>
              <a:t>can</a:t>
            </a:r>
            <a:r>
              <a:rPr spc="10" dirty="0"/>
              <a:t> </a:t>
            </a:r>
            <a:r>
              <a:rPr dirty="0"/>
              <a:t>notice</a:t>
            </a:r>
            <a:r>
              <a:rPr spc="-135" dirty="0"/>
              <a:t> </a:t>
            </a:r>
            <a:r>
              <a:rPr dirty="0"/>
              <a:t>Grade</a:t>
            </a:r>
            <a:r>
              <a:rPr spc="80" dirty="0"/>
              <a:t> </a:t>
            </a:r>
            <a:r>
              <a:rPr dirty="0"/>
              <a:t>B</a:t>
            </a:r>
            <a:r>
              <a:rPr spc="-45" dirty="0"/>
              <a:t> </a:t>
            </a:r>
            <a:r>
              <a:rPr dirty="0"/>
              <a:t>have</a:t>
            </a:r>
            <a:r>
              <a:rPr spc="85" dirty="0"/>
              <a:t> </a:t>
            </a:r>
            <a:r>
              <a:rPr spc="-20" dirty="0"/>
              <a:t>more </a:t>
            </a:r>
            <a:r>
              <a:rPr dirty="0"/>
              <a:t>revol</a:t>
            </a:r>
            <a:r>
              <a:rPr spc="90" dirty="0"/>
              <a:t> </a:t>
            </a:r>
            <a:r>
              <a:rPr dirty="0"/>
              <a:t>balance</a:t>
            </a:r>
            <a:r>
              <a:rPr spc="-65" dirty="0"/>
              <a:t> </a:t>
            </a:r>
            <a:r>
              <a:rPr dirty="0"/>
              <a:t>then</a:t>
            </a:r>
            <a:r>
              <a:rPr spc="-70" dirty="0"/>
              <a:t> </a:t>
            </a:r>
            <a:r>
              <a:rPr dirty="0"/>
              <a:t>any</a:t>
            </a:r>
            <a:r>
              <a:rPr spc="-40" dirty="0"/>
              <a:t> </a:t>
            </a:r>
            <a:r>
              <a:rPr dirty="0"/>
              <a:t>other</a:t>
            </a:r>
            <a:r>
              <a:rPr spc="-30" dirty="0"/>
              <a:t> </a:t>
            </a:r>
            <a:r>
              <a:rPr dirty="0"/>
              <a:t>grades</a:t>
            </a:r>
            <a:r>
              <a:rPr spc="30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spc="-10" dirty="0"/>
              <a:t>Grade </a:t>
            </a:r>
            <a:r>
              <a:rPr dirty="0"/>
              <a:t>G</a:t>
            </a:r>
            <a:r>
              <a:rPr spc="-95" dirty="0"/>
              <a:t> </a:t>
            </a:r>
            <a:r>
              <a:rPr dirty="0"/>
              <a:t>have</a:t>
            </a:r>
            <a:r>
              <a:rPr spc="70" dirty="0"/>
              <a:t> </a:t>
            </a:r>
            <a:r>
              <a:rPr dirty="0"/>
              <a:t>very</a:t>
            </a:r>
            <a:r>
              <a:rPr spc="30" dirty="0"/>
              <a:t> </a:t>
            </a:r>
            <a:r>
              <a:rPr dirty="0"/>
              <a:t>low</a:t>
            </a:r>
            <a:r>
              <a:rPr spc="-110" dirty="0"/>
              <a:t> </a:t>
            </a:r>
            <a:r>
              <a:rPr dirty="0"/>
              <a:t>revol</a:t>
            </a:r>
            <a:r>
              <a:rPr spc="35" dirty="0"/>
              <a:t> </a:t>
            </a:r>
            <a:r>
              <a:rPr spc="-10" dirty="0"/>
              <a:t>balance.</a:t>
            </a:r>
          </a:p>
          <a:p>
            <a:pPr marL="241300" marR="5080" indent="-228600" algn="just">
              <a:lnSpc>
                <a:spcPct val="90100"/>
              </a:lnSpc>
              <a:spcBef>
                <a:spcPts val="150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dirty="0"/>
              <a:t>The</a:t>
            </a:r>
            <a:r>
              <a:rPr spc="215" dirty="0"/>
              <a:t> </a:t>
            </a:r>
            <a:r>
              <a:rPr dirty="0"/>
              <a:t>average</a:t>
            </a:r>
            <a:r>
              <a:rPr spc="204" dirty="0"/>
              <a:t> </a:t>
            </a:r>
            <a:r>
              <a:rPr dirty="0"/>
              <a:t>revolving</a:t>
            </a:r>
            <a:r>
              <a:rPr spc="200" dirty="0"/>
              <a:t> </a:t>
            </a:r>
            <a:r>
              <a:rPr dirty="0"/>
              <a:t>balance</a:t>
            </a:r>
            <a:r>
              <a:rPr spc="155" dirty="0"/>
              <a:t> </a:t>
            </a:r>
            <a:r>
              <a:rPr dirty="0"/>
              <a:t>is</a:t>
            </a:r>
            <a:r>
              <a:rPr spc="170" dirty="0"/>
              <a:t> </a:t>
            </a:r>
            <a:r>
              <a:rPr dirty="0"/>
              <a:t>higher</a:t>
            </a:r>
            <a:r>
              <a:rPr spc="125" dirty="0"/>
              <a:t> </a:t>
            </a:r>
            <a:r>
              <a:rPr dirty="0"/>
              <a:t>in</a:t>
            </a:r>
            <a:r>
              <a:rPr spc="145" dirty="0"/>
              <a:t> </a:t>
            </a:r>
            <a:r>
              <a:rPr spc="-25" dirty="0"/>
              <a:t>the </a:t>
            </a:r>
            <a:r>
              <a:rPr dirty="0"/>
              <a:t>‘grade</a:t>
            </a:r>
            <a:r>
              <a:rPr spc="45" dirty="0"/>
              <a:t>  </a:t>
            </a:r>
            <a:r>
              <a:rPr dirty="0"/>
              <a:t>B’</a:t>
            </a:r>
            <a:r>
              <a:rPr spc="465" dirty="0"/>
              <a:t> </a:t>
            </a:r>
            <a:r>
              <a:rPr dirty="0"/>
              <a:t>its</a:t>
            </a:r>
            <a:r>
              <a:rPr spc="20" dirty="0"/>
              <a:t>  </a:t>
            </a:r>
            <a:r>
              <a:rPr dirty="0"/>
              <a:t>around</a:t>
            </a:r>
            <a:r>
              <a:rPr spc="45" dirty="0"/>
              <a:t>  </a:t>
            </a:r>
            <a:r>
              <a:rPr dirty="0"/>
              <a:t>29M</a:t>
            </a:r>
            <a:r>
              <a:rPr spc="10" dirty="0"/>
              <a:t>  </a:t>
            </a:r>
            <a:r>
              <a:rPr dirty="0"/>
              <a:t>and</a:t>
            </a:r>
            <a:r>
              <a:rPr spc="5" dirty="0"/>
              <a:t>  </a:t>
            </a:r>
            <a:r>
              <a:rPr dirty="0"/>
              <a:t>the</a:t>
            </a:r>
            <a:r>
              <a:rPr spc="5" dirty="0"/>
              <a:t>  </a:t>
            </a:r>
            <a:r>
              <a:rPr spc="-10" dirty="0"/>
              <a:t>maximum </a:t>
            </a:r>
            <a:r>
              <a:rPr dirty="0"/>
              <a:t>reaches</a:t>
            </a:r>
            <a:r>
              <a:rPr spc="100" dirty="0"/>
              <a:t>  </a:t>
            </a:r>
            <a:r>
              <a:rPr dirty="0"/>
              <a:t>in</a:t>
            </a:r>
            <a:r>
              <a:rPr spc="110" dirty="0"/>
              <a:t>  </a:t>
            </a:r>
            <a:r>
              <a:rPr dirty="0"/>
              <a:t>the</a:t>
            </a:r>
            <a:r>
              <a:rPr spc="80" dirty="0"/>
              <a:t>  </a:t>
            </a:r>
            <a:r>
              <a:rPr spc="-10" dirty="0"/>
              <a:t>‘sub-</a:t>
            </a:r>
            <a:r>
              <a:rPr dirty="0"/>
              <a:t>grade</a:t>
            </a:r>
            <a:r>
              <a:rPr spc="120" dirty="0"/>
              <a:t>  </a:t>
            </a:r>
            <a:r>
              <a:rPr dirty="0"/>
              <a:t>B1’</a:t>
            </a:r>
            <a:r>
              <a:rPr spc="95" dirty="0"/>
              <a:t>  </a:t>
            </a:r>
            <a:r>
              <a:rPr dirty="0"/>
              <a:t>that</a:t>
            </a:r>
            <a:r>
              <a:rPr spc="80" dirty="0"/>
              <a:t>  </a:t>
            </a:r>
            <a:r>
              <a:rPr dirty="0"/>
              <a:t>is</a:t>
            </a:r>
            <a:r>
              <a:rPr spc="90" dirty="0"/>
              <a:t>  </a:t>
            </a:r>
            <a:r>
              <a:rPr spc="-20" dirty="0"/>
              <a:t>39M, </a:t>
            </a:r>
            <a:r>
              <a:rPr dirty="0"/>
              <a:t>Same</a:t>
            </a:r>
            <a:r>
              <a:rPr spc="114" dirty="0"/>
              <a:t> </a:t>
            </a:r>
            <a:r>
              <a:rPr dirty="0"/>
              <a:t>like</a:t>
            </a:r>
            <a:r>
              <a:rPr spc="125" dirty="0"/>
              <a:t> </a:t>
            </a:r>
            <a:r>
              <a:rPr dirty="0"/>
              <a:t>the</a:t>
            </a:r>
            <a:r>
              <a:rPr spc="130" dirty="0"/>
              <a:t> </a:t>
            </a:r>
            <a:r>
              <a:rPr dirty="0"/>
              <a:t>average</a:t>
            </a:r>
            <a:r>
              <a:rPr spc="135" dirty="0"/>
              <a:t> </a:t>
            </a:r>
            <a:r>
              <a:rPr dirty="0"/>
              <a:t>lower</a:t>
            </a:r>
            <a:r>
              <a:rPr spc="105" dirty="0"/>
              <a:t> </a:t>
            </a:r>
            <a:r>
              <a:rPr dirty="0"/>
              <a:t>revolving</a:t>
            </a:r>
            <a:r>
              <a:rPr spc="120" dirty="0"/>
              <a:t> </a:t>
            </a:r>
            <a:r>
              <a:rPr spc="-10" dirty="0"/>
              <a:t>balance </a:t>
            </a:r>
            <a:r>
              <a:rPr dirty="0"/>
              <a:t>is</a:t>
            </a:r>
            <a:r>
              <a:rPr spc="160" dirty="0"/>
              <a:t>  </a:t>
            </a:r>
            <a:r>
              <a:rPr dirty="0"/>
              <a:t>in</a:t>
            </a:r>
            <a:r>
              <a:rPr spc="150" dirty="0"/>
              <a:t>  </a:t>
            </a:r>
            <a:r>
              <a:rPr dirty="0"/>
              <a:t>‘grade</a:t>
            </a:r>
            <a:r>
              <a:rPr spc="155" dirty="0"/>
              <a:t>  </a:t>
            </a:r>
            <a:r>
              <a:rPr dirty="0"/>
              <a:t>G’</a:t>
            </a:r>
            <a:r>
              <a:rPr spc="130" dirty="0"/>
              <a:t>  </a:t>
            </a:r>
            <a:r>
              <a:rPr dirty="0"/>
              <a:t>its</a:t>
            </a:r>
            <a:r>
              <a:rPr spc="165" dirty="0"/>
              <a:t>  </a:t>
            </a:r>
            <a:r>
              <a:rPr dirty="0"/>
              <a:t>around</a:t>
            </a:r>
            <a:r>
              <a:rPr spc="155" dirty="0"/>
              <a:t>  </a:t>
            </a:r>
            <a:r>
              <a:rPr dirty="0"/>
              <a:t>1200K</a:t>
            </a:r>
            <a:r>
              <a:rPr spc="155" dirty="0"/>
              <a:t>  </a:t>
            </a:r>
            <a:r>
              <a:rPr dirty="0"/>
              <a:t>and</a:t>
            </a:r>
            <a:r>
              <a:rPr spc="150" dirty="0"/>
              <a:t>  </a:t>
            </a:r>
            <a:r>
              <a:rPr spc="-25" dirty="0"/>
              <a:t>the </a:t>
            </a:r>
            <a:r>
              <a:rPr dirty="0"/>
              <a:t>minimum</a:t>
            </a:r>
            <a:r>
              <a:rPr spc="235" dirty="0"/>
              <a:t> </a:t>
            </a:r>
            <a:r>
              <a:rPr dirty="0"/>
              <a:t>reaches</a:t>
            </a:r>
            <a:r>
              <a:rPr spc="190" dirty="0"/>
              <a:t> </a:t>
            </a:r>
            <a:r>
              <a:rPr dirty="0"/>
              <a:t>in</a:t>
            </a:r>
            <a:r>
              <a:rPr spc="225" dirty="0"/>
              <a:t> </a:t>
            </a:r>
            <a:r>
              <a:rPr dirty="0"/>
              <a:t>the</a:t>
            </a:r>
            <a:r>
              <a:rPr spc="145" dirty="0"/>
              <a:t> </a:t>
            </a:r>
            <a:r>
              <a:rPr dirty="0"/>
              <a:t>‘sub-grade</a:t>
            </a:r>
            <a:r>
              <a:rPr spc="229" dirty="0"/>
              <a:t> </a:t>
            </a:r>
            <a:r>
              <a:rPr dirty="0"/>
              <a:t>G5’</a:t>
            </a:r>
            <a:r>
              <a:rPr spc="100" dirty="0"/>
              <a:t> </a:t>
            </a:r>
            <a:r>
              <a:rPr dirty="0"/>
              <a:t>that</a:t>
            </a:r>
            <a:r>
              <a:rPr spc="225" dirty="0"/>
              <a:t> </a:t>
            </a:r>
            <a:r>
              <a:rPr spc="-25" dirty="0"/>
              <a:t>is </a:t>
            </a:r>
            <a:r>
              <a:rPr spc="-10" dirty="0"/>
              <a:t>701k.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92778" y="6167967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$1.81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0187" y="6035847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$1.73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60718" y="5906219"/>
            <a:ext cx="20193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$.83</a:t>
            </a:r>
            <a:r>
              <a:rPr sz="45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79028" y="5776705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$1.39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56504" y="5644757"/>
            <a:ext cx="20193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$.70</a:t>
            </a:r>
            <a:r>
              <a:rPr sz="45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25232" y="5515209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$5.84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82151" y="5385695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$4.53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37655" y="5253471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$3.18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17203" y="5123957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$2.55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05284" y="4994599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$2.19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99039" y="4862462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$11.13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69743" y="4732947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$10.24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30255" y="4603313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$9.04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95812" y="4473799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$7.99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85274" y="4341851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$7.67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31755" y="4212303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$12.13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43357" y="4082703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$18.57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84972" y="3950565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$16.79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84785" y="3821207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$13.74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68651" y="3691693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$13.25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98502" y="3559555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$29.38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30720" y="3429955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$27.32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07718" y="3300407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$20.53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87389" y="3168459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$16.87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59407" y="3038945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$16.02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850729" y="2909397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$21.84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02978" y="2779796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$26.48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438030" y="2647659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$39.72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96214" y="2518300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$35.41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376778" y="2388786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$37.86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593352" y="2127049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$14.0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775312" y="1997690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$19.54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68300" y="1865553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$34.56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92828" y="1736039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$35.30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63282" y="6162789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63282" y="6033258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963282" y="5903630"/>
            <a:ext cx="9652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963282" y="5771527"/>
            <a:ext cx="9652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963282" y="5642169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973991" y="5512620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973991" y="5380517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73991" y="5250882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973991" y="5121368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973991" y="4989421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72177" y="4859873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972177" y="4730358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972177" y="4600724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972177" y="4468621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972177" y="4339263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964317" y="4209714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964317" y="4077611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964317" y="3947976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964317" y="3818618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964317" y="3686515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969413" y="3556966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969413" y="3427366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69413" y="3295229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969413" y="3165870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969413" y="3036356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968722" y="2906808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968722" y="2774619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968722" y="2645070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968722" y="2515712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968722" y="2383609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966563" y="2254060"/>
            <a:ext cx="933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A1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966563" y="2124460"/>
            <a:ext cx="933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A2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966563" y="1992323"/>
            <a:ext cx="933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A3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966563" y="1862964"/>
            <a:ext cx="933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A4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837292" y="5926598"/>
            <a:ext cx="88265" cy="6476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837292" y="5281925"/>
            <a:ext cx="88265" cy="546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837292" y="4627385"/>
            <a:ext cx="88265" cy="558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837292" y="3971916"/>
            <a:ext cx="88265" cy="641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837292" y="3324273"/>
            <a:ext cx="88265" cy="590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837292" y="2670857"/>
            <a:ext cx="88265" cy="596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endParaRPr sz="500">
              <a:latin typeface="Calibri"/>
              <a:cs typeface="Calibri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BE7A1FD9-34F4-B314-1A45-648081FCF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02" y="1249982"/>
            <a:ext cx="3383974" cy="51680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2069" y="295656"/>
            <a:ext cx="8987155" cy="1347882"/>
          </a:xfrm>
          <a:prstGeom prst="rect">
            <a:avLst/>
          </a:prstGeom>
        </p:spPr>
        <p:txBody>
          <a:bodyPr vert="horz" wrap="square" lIns="0" tIns="341452" rIns="0" bIns="0" rtlCol="0">
            <a:spAutoFit/>
          </a:bodyPr>
          <a:lstStyle/>
          <a:p>
            <a:pPr marL="2144395" marR="5080" indent="-1848485">
              <a:lnSpc>
                <a:spcPts val="3890"/>
              </a:lnSpc>
              <a:spcBef>
                <a:spcPts val="595"/>
              </a:spcBef>
            </a:pPr>
            <a:r>
              <a:rPr sz="3600" spc="-229" dirty="0">
                <a:latin typeface="Aptos" panose="020B0004020202020204" pitchFamily="34" charset="0"/>
              </a:rPr>
              <a:t>KPI-</a:t>
            </a:r>
            <a:r>
              <a:rPr sz="3600" dirty="0">
                <a:latin typeface="Aptos" panose="020B0004020202020204" pitchFamily="34" charset="0"/>
              </a:rPr>
              <a:t>3</a:t>
            </a:r>
            <a:r>
              <a:rPr sz="3600" spc="-140" dirty="0">
                <a:latin typeface="Aptos" panose="020B0004020202020204" pitchFamily="34" charset="0"/>
              </a:rPr>
              <a:t> </a:t>
            </a:r>
            <a:r>
              <a:rPr sz="3600" spc="-265" dirty="0">
                <a:latin typeface="Aptos" panose="020B0004020202020204" pitchFamily="34" charset="0"/>
              </a:rPr>
              <a:t>:</a:t>
            </a:r>
            <a:r>
              <a:rPr sz="3600" spc="-65" dirty="0">
                <a:latin typeface="Aptos" panose="020B0004020202020204" pitchFamily="34" charset="0"/>
              </a:rPr>
              <a:t> </a:t>
            </a:r>
            <a:r>
              <a:rPr sz="3600" spc="-440" dirty="0">
                <a:latin typeface="Aptos" panose="020B0004020202020204" pitchFamily="34" charset="0"/>
              </a:rPr>
              <a:t>T</a:t>
            </a:r>
            <a:r>
              <a:rPr lang="en-IN" sz="3600" spc="-440" dirty="0">
                <a:latin typeface="Aptos" panose="020B0004020202020204" pitchFamily="34" charset="0"/>
              </a:rPr>
              <a:t> </a:t>
            </a:r>
            <a:r>
              <a:rPr sz="3600" spc="-440" dirty="0">
                <a:latin typeface="Aptos" panose="020B0004020202020204" pitchFamily="34" charset="0"/>
              </a:rPr>
              <a:t>O</a:t>
            </a:r>
            <a:r>
              <a:rPr lang="en-IN" sz="3600" spc="-440" dirty="0">
                <a:latin typeface="Aptos" panose="020B0004020202020204" pitchFamily="34" charset="0"/>
              </a:rPr>
              <a:t> </a:t>
            </a:r>
            <a:r>
              <a:rPr sz="3600" spc="-440" dirty="0">
                <a:latin typeface="Aptos" panose="020B0004020202020204" pitchFamily="34" charset="0"/>
              </a:rPr>
              <a:t>T</a:t>
            </a:r>
            <a:r>
              <a:rPr lang="en-IN" sz="3600" spc="-440" dirty="0">
                <a:latin typeface="Aptos" panose="020B0004020202020204" pitchFamily="34" charset="0"/>
              </a:rPr>
              <a:t> </a:t>
            </a:r>
            <a:r>
              <a:rPr sz="3600" spc="-440" dirty="0">
                <a:latin typeface="Aptos" panose="020B0004020202020204" pitchFamily="34" charset="0"/>
              </a:rPr>
              <a:t>A</a:t>
            </a:r>
            <a:r>
              <a:rPr lang="en-IN" sz="3600" spc="-440" dirty="0">
                <a:latin typeface="Aptos" panose="020B0004020202020204" pitchFamily="34" charset="0"/>
              </a:rPr>
              <a:t> </a:t>
            </a:r>
            <a:r>
              <a:rPr sz="3600" spc="-440" dirty="0">
                <a:latin typeface="Aptos" panose="020B0004020202020204" pitchFamily="34" charset="0"/>
              </a:rPr>
              <a:t>L</a:t>
            </a:r>
            <a:r>
              <a:rPr lang="en-IN" sz="3600" spc="-440" dirty="0">
                <a:latin typeface="Aptos" panose="020B0004020202020204" pitchFamily="34" charset="0"/>
              </a:rPr>
              <a:t>  </a:t>
            </a:r>
            <a:r>
              <a:rPr sz="3600" spc="-95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P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A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Y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M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E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N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T</a:t>
            </a:r>
            <a:r>
              <a:rPr sz="3600" spc="-135" dirty="0">
                <a:latin typeface="Aptos" panose="020B0004020202020204" pitchFamily="34" charset="0"/>
              </a:rPr>
              <a:t> </a:t>
            </a:r>
            <a:r>
              <a:rPr lang="en-IN" sz="3600" spc="-135" dirty="0">
                <a:latin typeface="Aptos" panose="020B0004020202020204" pitchFamily="34" charset="0"/>
              </a:rPr>
              <a:t> </a:t>
            </a:r>
            <a:r>
              <a:rPr sz="3600" spc="-380" dirty="0">
                <a:latin typeface="Aptos" panose="020B0004020202020204" pitchFamily="34" charset="0"/>
              </a:rPr>
              <a:t>F</a:t>
            </a:r>
            <a:r>
              <a:rPr lang="en-IN" sz="3600" spc="-380" dirty="0">
                <a:latin typeface="Aptos" panose="020B0004020202020204" pitchFamily="34" charset="0"/>
              </a:rPr>
              <a:t> </a:t>
            </a:r>
            <a:r>
              <a:rPr sz="3600" spc="-380" dirty="0">
                <a:latin typeface="Aptos" panose="020B0004020202020204" pitchFamily="34" charset="0"/>
              </a:rPr>
              <a:t>O</a:t>
            </a:r>
            <a:r>
              <a:rPr lang="en-IN" sz="3600" spc="-380" dirty="0">
                <a:latin typeface="Aptos" panose="020B0004020202020204" pitchFamily="34" charset="0"/>
              </a:rPr>
              <a:t> </a:t>
            </a:r>
            <a:r>
              <a:rPr sz="3600" spc="-380" dirty="0">
                <a:latin typeface="Aptos" panose="020B0004020202020204" pitchFamily="34" charset="0"/>
              </a:rPr>
              <a:t>R</a:t>
            </a:r>
            <a:r>
              <a:rPr sz="3600" spc="-20" dirty="0">
                <a:latin typeface="Aptos" panose="020B0004020202020204" pitchFamily="34" charset="0"/>
              </a:rPr>
              <a:t> </a:t>
            </a:r>
            <a:r>
              <a:rPr lang="en-IN" sz="3600" spc="-20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V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E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R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I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F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I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E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D</a:t>
            </a:r>
            <a:r>
              <a:rPr sz="3600" spc="-55" dirty="0">
                <a:latin typeface="Aptos" panose="020B0004020202020204" pitchFamily="34" charset="0"/>
              </a:rPr>
              <a:t> </a:t>
            </a:r>
            <a:r>
              <a:rPr lang="en-IN" sz="3600" spc="-55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VS </a:t>
            </a:r>
            <a:r>
              <a:rPr sz="3600" spc="-110" dirty="0">
                <a:latin typeface="Aptos" panose="020B0004020202020204" pitchFamily="34" charset="0"/>
              </a:rPr>
              <a:t>NON</a:t>
            </a:r>
            <a:r>
              <a:rPr sz="3600" spc="-12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V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E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R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I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F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I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E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D</a:t>
            </a:r>
            <a:r>
              <a:rPr sz="3600" spc="-55" dirty="0">
                <a:latin typeface="Aptos" panose="020B0004020202020204" pitchFamily="34" charset="0"/>
              </a:rPr>
              <a:t> </a:t>
            </a:r>
            <a:r>
              <a:rPr lang="en-IN" sz="3600" spc="-55" dirty="0">
                <a:latin typeface="Aptos" panose="020B0004020202020204" pitchFamily="34" charset="0"/>
              </a:rPr>
              <a:t> </a:t>
            </a:r>
            <a:r>
              <a:rPr sz="3600" spc="-555" dirty="0">
                <a:latin typeface="Aptos" panose="020B0004020202020204" pitchFamily="34" charset="0"/>
              </a:rPr>
              <a:t>S</a:t>
            </a:r>
            <a:r>
              <a:rPr lang="en-IN" sz="3600" spc="-555" dirty="0">
                <a:latin typeface="Aptos" panose="020B0004020202020204" pitchFamily="34" charset="0"/>
              </a:rPr>
              <a:t> </a:t>
            </a:r>
            <a:r>
              <a:rPr sz="3600" spc="-555" dirty="0">
                <a:latin typeface="Aptos" panose="020B0004020202020204" pitchFamily="34" charset="0"/>
              </a:rPr>
              <a:t>T</a:t>
            </a:r>
            <a:r>
              <a:rPr lang="en-IN" sz="3600" spc="-555" dirty="0">
                <a:latin typeface="Aptos" panose="020B0004020202020204" pitchFamily="34" charset="0"/>
              </a:rPr>
              <a:t> </a:t>
            </a:r>
            <a:r>
              <a:rPr sz="3600" spc="-555" dirty="0">
                <a:latin typeface="Aptos" panose="020B0004020202020204" pitchFamily="34" charset="0"/>
              </a:rPr>
              <a:t>A</a:t>
            </a:r>
            <a:r>
              <a:rPr lang="en-IN" sz="3600" spc="-555" dirty="0">
                <a:latin typeface="Aptos" panose="020B0004020202020204" pitchFamily="34" charset="0"/>
              </a:rPr>
              <a:t> </a:t>
            </a:r>
            <a:r>
              <a:rPr sz="3600" spc="-555" dirty="0">
                <a:latin typeface="Aptos" panose="020B0004020202020204" pitchFamily="34" charset="0"/>
              </a:rPr>
              <a:t>T</a:t>
            </a:r>
            <a:r>
              <a:rPr lang="en-IN" sz="3600" spc="-555" dirty="0">
                <a:latin typeface="Aptos" panose="020B0004020202020204" pitchFamily="34" charset="0"/>
              </a:rPr>
              <a:t> </a:t>
            </a:r>
            <a:r>
              <a:rPr sz="3600" spc="-555" dirty="0">
                <a:latin typeface="Aptos" panose="020B0004020202020204" pitchFamily="34" charset="0"/>
              </a:rPr>
              <a:t>U</a:t>
            </a:r>
            <a:r>
              <a:rPr lang="en-IN" sz="3600" spc="-555" dirty="0">
                <a:latin typeface="Aptos" panose="020B0004020202020204" pitchFamily="34" charset="0"/>
              </a:rPr>
              <a:t> </a:t>
            </a:r>
            <a:r>
              <a:rPr sz="3600" spc="-555" dirty="0">
                <a:latin typeface="Aptos" panose="020B0004020202020204" pitchFamily="34" charset="0"/>
              </a:rPr>
              <a:t>S</a:t>
            </a:r>
            <a:endParaRPr sz="3600" dirty="0">
              <a:latin typeface="Aptos" panose="020B00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4964" y="2157856"/>
            <a:ext cx="3774440" cy="26492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4640" marR="480059" indent="-282575">
              <a:lnSpc>
                <a:spcPct val="90200"/>
              </a:lnSpc>
              <a:spcBef>
                <a:spcPts val="315"/>
              </a:spcBef>
              <a:buClr>
                <a:srgbClr val="F6A6F4"/>
              </a:buClr>
              <a:buFont typeface="Courier New"/>
              <a:buChar char="o"/>
              <a:tabLst>
                <a:tab pos="29591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see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Donut 	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Chart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Out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$373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Million 	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only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59%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verified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i.e.</a:t>
            </a:r>
            <a:endParaRPr sz="1800">
              <a:latin typeface="Arial MT"/>
              <a:cs typeface="Arial MT"/>
            </a:endParaRPr>
          </a:p>
          <a:p>
            <a:pPr marL="295910">
              <a:lnSpc>
                <a:spcPts val="1945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$220million</a:t>
            </a:r>
            <a:endParaRPr sz="1800">
              <a:latin typeface="Arial MT"/>
              <a:cs typeface="Arial MT"/>
            </a:endParaRPr>
          </a:p>
          <a:p>
            <a:pPr marL="241300" marR="5080" indent="-228600">
              <a:lnSpc>
                <a:spcPct val="90100"/>
              </a:lnSpc>
              <a:spcBef>
                <a:spcPts val="969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41%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$373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Million</a:t>
            </a:r>
            <a:r>
              <a:rPr sz="18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not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verified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i.e.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$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154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Million.</a:t>
            </a:r>
            <a:r>
              <a:rPr sz="18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Which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might</a:t>
            </a:r>
            <a:r>
              <a:rPr sz="18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threat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company,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Should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inform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verification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team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take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required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action</a:t>
            </a:r>
            <a:r>
              <a:rPr sz="18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regarding that.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575C3E-3A53-D363-F3A5-90922D4DD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48" y="1905000"/>
            <a:ext cx="4076672" cy="35739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1207</Words>
  <Application>Microsoft Office PowerPoint</Application>
  <PresentationFormat>Widescreen</PresentationFormat>
  <Paragraphs>253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Agency FB</vt:lpstr>
      <vt:lpstr>Aptos</vt:lpstr>
      <vt:lpstr>Aptos Display</vt:lpstr>
      <vt:lpstr>Arial</vt:lpstr>
      <vt:lpstr>Arial MT</vt:lpstr>
      <vt:lpstr>Bahnschrift Light</vt:lpstr>
      <vt:lpstr>Calibri</vt:lpstr>
      <vt:lpstr>Courier New</vt:lpstr>
      <vt:lpstr>Segoe UI</vt:lpstr>
      <vt:lpstr>Segoe UI Light</vt:lpstr>
      <vt:lpstr>Söhne</vt:lpstr>
      <vt:lpstr>Tahoma</vt:lpstr>
      <vt:lpstr>Times New Roman</vt:lpstr>
      <vt:lpstr>Office Theme</vt:lpstr>
      <vt:lpstr>PowerPoint Presentation</vt:lpstr>
      <vt:lpstr>C ONT E  NT  S</vt:lpstr>
      <vt:lpstr>PowerPoint Presentation</vt:lpstr>
      <vt:lpstr>DATA S   E  T</vt:lpstr>
      <vt:lpstr>Tools Used In the Project</vt:lpstr>
      <vt:lpstr>DATA  A N A LY S  IS                                                                                                                    P RO C  E  S  S</vt:lpstr>
      <vt:lpstr>KPI-1 : Y E A R  W I S E  LOAN  AMOUNT S   T  A  T   S</vt:lpstr>
      <vt:lpstr>KPI-2 : G R A D E   AND S   U   B G R A D E  W I S E  R E V O L_B A L</vt:lpstr>
      <vt:lpstr>KPI-3 : T O T A L   P A Y M E N T  F O R  V E R I F I E D  VS NON V E R I F I E D  S T A T U S</vt:lpstr>
      <vt:lpstr>KPI-4 : S T A T E W I SE AND MONTH W I SE LOAN ST AT U S</vt:lpstr>
      <vt:lpstr>KPI-5 : HOME O W N E R S H I P V S L A S T  P A Y M  E N T D A T  E  S   T A   T   S </vt:lpstr>
      <vt:lpstr>E   XCE       L DAS   H B  OAR  D</vt:lpstr>
      <vt:lpstr>P  OW E  R     B    I DAS  H B  OAR D</vt:lpstr>
      <vt:lpstr>TAB      L      E   AU  DAS  H B  OAR  D</vt:lpstr>
      <vt:lpstr>SQL</vt:lpstr>
      <vt:lpstr>PowerPoint Presentation</vt:lpstr>
      <vt:lpstr>PowerPoint Presentation</vt:lpstr>
      <vt:lpstr>TH ANK YO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MY PC</cp:lastModifiedBy>
  <cp:revision>6</cp:revision>
  <dcterms:created xsi:type="dcterms:W3CDTF">2023-08-04T08:29:11Z</dcterms:created>
  <dcterms:modified xsi:type="dcterms:W3CDTF">2023-11-29T06:11:11Z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2023-06-18T00:00:00Z</vt:filetime>
  </property>
  <property fmtid="{D5CDD505-2E9C-101B-9397-08002B2CF9AE}" pid="3" name="LastSaved">
    <vt:filetime>2023-08-04T00:00:00Z</vt:filetime>
  </property>
</Properties>
</file>