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57" r:id="rId3"/>
    <p:sldId id="258" r:id="rId4"/>
    <p:sldId id="259" r:id="rId5"/>
    <p:sldId id="269" r:id="rId6"/>
    <p:sldId id="260" r:id="rId7"/>
    <p:sldId id="261" r:id="rId8"/>
    <p:sldId id="262" r:id="rId9"/>
    <p:sldId id="270" r:id="rId10"/>
    <p:sldId id="271" r:id="rId11"/>
    <p:sldId id="272" r:id="rId12"/>
    <p:sldId id="273" r:id="rId13"/>
    <p:sldId id="274" r:id="rId14"/>
    <p:sldId id="275" r:id="rId15"/>
    <p:sldId id="276" r:id="rId16"/>
    <p:sldId id="277" r:id="rId17"/>
    <p:sldId id="278" r:id="rId18"/>
    <p:sldId id="279" r:id="rId19"/>
    <p:sldId id="263" r:id="rId20"/>
    <p:sldId id="264" r:id="rId21"/>
    <p:sldId id="283" r:id="rId22"/>
    <p:sldId id="266" r:id="rId23"/>
    <p:sldId id="280" r:id="rId24"/>
    <p:sldId id="267" r:id="rId25"/>
    <p:sldId id="281"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711415-54F7-47A0-94F1-9C88D626EFAE}"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F2907-26CF-40A7-A216-C670C94D118D}" type="slidenum">
              <a:rPr lang="en-US" smtClean="0"/>
              <a:t>‹#›</a:t>
            </a:fld>
            <a:endParaRPr lang="en-US"/>
          </a:p>
        </p:txBody>
      </p:sp>
    </p:spTree>
    <p:extLst>
      <p:ext uri="{BB962C8B-B14F-4D97-AF65-F5344CB8AC3E}">
        <p14:creationId xmlns:p14="http://schemas.microsoft.com/office/powerpoint/2010/main" val="419851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711415-54F7-47A0-94F1-9C88D626EFAE}"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F2907-26CF-40A7-A216-C670C94D118D}" type="slidenum">
              <a:rPr lang="en-US" smtClean="0"/>
              <a:t>‹#›</a:t>
            </a:fld>
            <a:endParaRPr lang="en-US"/>
          </a:p>
        </p:txBody>
      </p:sp>
    </p:spTree>
    <p:extLst>
      <p:ext uri="{BB962C8B-B14F-4D97-AF65-F5344CB8AC3E}">
        <p14:creationId xmlns:p14="http://schemas.microsoft.com/office/powerpoint/2010/main" val="2249880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711415-54F7-47A0-94F1-9C88D626EFAE}"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F2907-26CF-40A7-A216-C670C94D118D}" type="slidenum">
              <a:rPr lang="en-US" smtClean="0"/>
              <a:t>‹#›</a:t>
            </a:fld>
            <a:endParaRPr lang="en-US"/>
          </a:p>
        </p:txBody>
      </p:sp>
    </p:spTree>
    <p:extLst>
      <p:ext uri="{BB962C8B-B14F-4D97-AF65-F5344CB8AC3E}">
        <p14:creationId xmlns:p14="http://schemas.microsoft.com/office/powerpoint/2010/main" val="415613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711415-54F7-47A0-94F1-9C88D626EFAE}"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F2907-26CF-40A7-A216-C670C94D118D}" type="slidenum">
              <a:rPr lang="en-US" smtClean="0"/>
              <a:t>‹#›</a:t>
            </a:fld>
            <a:endParaRPr lang="en-US"/>
          </a:p>
        </p:txBody>
      </p:sp>
    </p:spTree>
    <p:extLst>
      <p:ext uri="{BB962C8B-B14F-4D97-AF65-F5344CB8AC3E}">
        <p14:creationId xmlns:p14="http://schemas.microsoft.com/office/powerpoint/2010/main" val="2758399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711415-54F7-47A0-94F1-9C88D626EFAE}"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F2907-26CF-40A7-A216-C670C94D118D}" type="slidenum">
              <a:rPr lang="en-US" smtClean="0"/>
              <a:t>‹#›</a:t>
            </a:fld>
            <a:endParaRPr lang="en-US"/>
          </a:p>
        </p:txBody>
      </p:sp>
    </p:spTree>
    <p:extLst>
      <p:ext uri="{BB962C8B-B14F-4D97-AF65-F5344CB8AC3E}">
        <p14:creationId xmlns:p14="http://schemas.microsoft.com/office/powerpoint/2010/main" val="179331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711415-54F7-47A0-94F1-9C88D626EFAE}"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F2907-26CF-40A7-A216-C670C94D118D}" type="slidenum">
              <a:rPr lang="en-US" smtClean="0"/>
              <a:t>‹#›</a:t>
            </a:fld>
            <a:endParaRPr lang="en-US"/>
          </a:p>
        </p:txBody>
      </p:sp>
    </p:spTree>
    <p:extLst>
      <p:ext uri="{BB962C8B-B14F-4D97-AF65-F5344CB8AC3E}">
        <p14:creationId xmlns:p14="http://schemas.microsoft.com/office/powerpoint/2010/main" val="229971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711415-54F7-47A0-94F1-9C88D626EFAE}"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F2907-26CF-40A7-A216-C670C94D118D}" type="slidenum">
              <a:rPr lang="en-US" smtClean="0"/>
              <a:t>‹#›</a:t>
            </a:fld>
            <a:endParaRPr lang="en-US"/>
          </a:p>
        </p:txBody>
      </p:sp>
    </p:spTree>
    <p:extLst>
      <p:ext uri="{BB962C8B-B14F-4D97-AF65-F5344CB8AC3E}">
        <p14:creationId xmlns:p14="http://schemas.microsoft.com/office/powerpoint/2010/main" val="293224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711415-54F7-47A0-94F1-9C88D626EFAE}" type="datetimeFigureOut">
              <a:rPr lang="en-US" smtClean="0"/>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F2907-26CF-40A7-A216-C670C94D118D}" type="slidenum">
              <a:rPr lang="en-US" smtClean="0"/>
              <a:t>‹#›</a:t>
            </a:fld>
            <a:endParaRPr lang="en-US"/>
          </a:p>
        </p:txBody>
      </p:sp>
    </p:spTree>
    <p:extLst>
      <p:ext uri="{BB962C8B-B14F-4D97-AF65-F5344CB8AC3E}">
        <p14:creationId xmlns:p14="http://schemas.microsoft.com/office/powerpoint/2010/main" val="22432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711415-54F7-47A0-94F1-9C88D626EFAE}" type="datetimeFigureOut">
              <a:rPr lang="en-US" smtClean="0"/>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F2907-26CF-40A7-A216-C670C94D118D}" type="slidenum">
              <a:rPr lang="en-US" smtClean="0"/>
              <a:t>‹#›</a:t>
            </a:fld>
            <a:endParaRPr lang="en-US"/>
          </a:p>
        </p:txBody>
      </p:sp>
    </p:spTree>
    <p:extLst>
      <p:ext uri="{BB962C8B-B14F-4D97-AF65-F5344CB8AC3E}">
        <p14:creationId xmlns:p14="http://schemas.microsoft.com/office/powerpoint/2010/main" val="937830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711415-54F7-47A0-94F1-9C88D626EFAE}"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F2907-26CF-40A7-A216-C670C94D118D}" type="slidenum">
              <a:rPr lang="en-US" smtClean="0"/>
              <a:t>‹#›</a:t>
            </a:fld>
            <a:endParaRPr lang="en-US"/>
          </a:p>
        </p:txBody>
      </p:sp>
    </p:spTree>
    <p:extLst>
      <p:ext uri="{BB962C8B-B14F-4D97-AF65-F5344CB8AC3E}">
        <p14:creationId xmlns:p14="http://schemas.microsoft.com/office/powerpoint/2010/main" val="1033618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711415-54F7-47A0-94F1-9C88D626EFAE}"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F2907-26CF-40A7-A216-C670C94D118D}" type="slidenum">
              <a:rPr lang="en-US" smtClean="0"/>
              <a:t>‹#›</a:t>
            </a:fld>
            <a:endParaRPr lang="en-US"/>
          </a:p>
        </p:txBody>
      </p:sp>
    </p:spTree>
    <p:extLst>
      <p:ext uri="{BB962C8B-B14F-4D97-AF65-F5344CB8AC3E}">
        <p14:creationId xmlns:p14="http://schemas.microsoft.com/office/powerpoint/2010/main" val="55275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711415-54F7-47A0-94F1-9C88D626EFAE}" type="datetimeFigureOut">
              <a:rPr lang="en-US" smtClean="0"/>
              <a:t>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F2907-26CF-40A7-A216-C670C94D118D}" type="slidenum">
              <a:rPr lang="en-US" smtClean="0"/>
              <a:t>‹#›</a:t>
            </a:fld>
            <a:endParaRPr lang="en-US"/>
          </a:p>
        </p:txBody>
      </p:sp>
    </p:spTree>
    <p:extLst>
      <p:ext uri="{BB962C8B-B14F-4D97-AF65-F5344CB8AC3E}">
        <p14:creationId xmlns:p14="http://schemas.microsoft.com/office/powerpoint/2010/main" val="3492517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8.web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4858651" y="2826086"/>
            <a:ext cx="3019901" cy="461665"/>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a:t>
            </a: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roject Presented By</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237408" y="3423380"/>
            <a:ext cx="7160653" cy="1938992"/>
          </a:xfrm>
          <a:prstGeom prst="rect">
            <a:avLst/>
          </a:prstGeom>
          <a:noFill/>
        </p:spPr>
        <p:txBody>
          <a:bodyPr wrap="square" rtlCol="0">
            <a:spAutoFit/>
          </a:bodyPr>
          <a:lstStyle/>
          <a:p>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Md. </a:t>
            </a:r>
            <a:r>
              <a:rPr 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Arif</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Hossen</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UG02-50-19-005 </a:t>
            </a:r>
          </a:p>
          <a:p>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Afrin Sultana </a:t>
            </a:r>
          </a:p>
          <a:p>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UG02-50-19-015</a:t>
            </a:r>
          </a:p>
          <a:p>
            <a:r>
              <a:rPr 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Sumaiya</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Rashmi </a:t>
            </a:r>
          </a:p>
          <a:p>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UG02-51-19-012</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621727" y="5640946"/>
            <a:ext cx="4317016" cy="646331"/>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Course Code	:	 CSE-0400</a:t>
            </a:r>
          </a:p>
          <a:p>
            <a:r>
              <a:rPr lang="en-US" dirty="0" smtClean="0">
                <a:latin typeface="Times New Roman" panose="02020603050405020304" pitchFamily="18" charset="0"/>
                <a:cs typeface="Times New Roman" panose="02020603050405020304" pitchFamily="18" charset="0"/>
              </a:rPr>
              <a:t>Course Title	:	 Project Works</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3853742" y="1491630"/>
            <a:ext cx="5442900" cy="369332"/>
          </a:xfrm>
          <a:prstGeom prst="rect">
            <a:avLst/>
          </a:prstGeom>
          <a:solidFill>
            <a:schemeClr val="bg1">
              <a:lumMod val="85000"/>
            </a:schemeClr>
          </a:solidFill>
          <a:scene3d>
            <a:camera prst="orthographicFront"/>
            <a:lightRig rig="threePt" dir="t"/>
          </a:scene3d>
          <a:sp3d>
            <a:bevelT/>
          </a:sp3d>
        </p:spPr>
        <p:txBody>
          <a:bodyPr wrap="none">
            <a:spAutoFit/>
          </a:bodyPr>
          <a:lstStyle/>
          <a:p>
            <a:r>
              <a:rPr lang="en-US" b="1" dirty="0" smtClean="0">
                <a:latin typeface="Times New Roman" panose="02020603050405020304" pitchFamily="18" charset="0"/>
                <a:cs typeface="Times New Roman" panose="02020603050405020304" pitchFamily="18" charset="0"/>
              </a:rPr>
              <a:t>Project Title </a:t>
            </a:r>
            <a:r>
              <a:rPr lang="en-US" dirty="0" smtClean="0">
                <a:latin typeface="Times New Roman" panose="02020603050405020304" pitchFamily="18" charset="0"/>
                <a:cs typeface="Times New Roman" panose="02020603050405020304" pitchFamily="18" charset="0"/>
              </a:rPr>
              <a:t>: “Online Admission Examination System”</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4932608" y="2124519"/>
            <a:ext cx="2905795" cy="369332"/>
          </a:xfrm>
          <a:prstGeom prst="rect">
            <a:avLst/>
          </a:prstGeom>
          <a:solidFill>
            <a:schemeClr val="bg1">
              <a:lumMod val="85000"/>
            </a:schemeClr>
          </a:solidFill>
          <a:scene3d>
            <a:camera prst="orthographicFront"/>
            <a:lightRig rig="threePt" dir="t"/>
          </a:scene3d>
          <a:sp3d>
            <a:bevelT/>
          </a:sp3d>
        </p:spPr>
        <p:txBody>
          <a:bodyPr wrap="none">
            <a:spAutoFit/>
          </a:bodyPr>
          <a:lstStyle/>
          <a:p>
            <a:r>
              <a:rPr lang="en-US" dirty="0" smtClean="0">
                <a:latin typeface="Times New Roman" panose="02020603050405020304" pitchFamily="18" charset="0"/>
                <a:cs typeface="Times New Roman" panose="02020603050405020304" pitchFamily="18" charset="0"/>
              </a:rPr>
              <a:t>Team Name : Poles of Power</a:t>
            </a:r>
            <a:endParaRPr lang="en-US" dirty="0">
              <a:latin typeface="Times New Roman" panose="02020603050405020304" pitchFamily="18" charset="0"/>
              <a:cs typeface="Times New Roman" panose="02020603050405020304" pitchFamily="18" charset="0"/>
            </a:endParaRPr>
          </a:p>
        </p:txBody>
      </p:sp>
      <p:pic>
        <p:nvPicPr>
          <p:cNvPr id="1026" name="Picture 2" descr="State University of Bangladesh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614" y="24621"/>
            <a:ext cx="10141976"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179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8910" y="927892"/>
            <a:ext cx="2404756" cy="4413138"/>
          </a:xfrm>
          <a:prstGeom prst="rect">
            <a:avLst/>
          </a:prstGeom>
        </p:spPr>
      </p:pic>
      <p:sp>
        <p:nvSpPr>
          <p:cNvPr id="3" name="Rectangle 2"/>
          <p:cNvSpPr/>
          <p:nvPr/>
        </p:nvSpPr>
        <p:spPr>
          <a:xfrm>
            <a:off x="621189" y="5654505"/>
            <a:ext cx="2608406" cy="369332"/>
          </a:xfrm>
          <a:prstGeom prst="rect">
            <a:avLst/>
          </a:prstGeom>
        </p:spPr>
        <p:txBody>
          <a:bodyPr wrap="none">
            <a:spAutoFit/>
          </a:bodyPr>
          <a:lstStyle/>
          <a:p>
            <a:pPr indent="0"/>
            <a:r>
              <a:rPr lang="en-US" b="1" dirty="0">
                <a:latin typeface="Times New Roman"/>
              </a:rPr>
              <a:t>Fig M</a:t>
            </a:r>
            <a:r>
              <a:rPr lang="en-US" b="1" dirty="0" smtClean="0">
                <a:latin typeface="Times New Roman"/>
              </a:rPr>
              <a:t>anage </a:t>
            </a:r>
            <a:r>
              <a:rPr lang="en-US" b="1" dirty="0">
                <a:latin typeface="Times New Roman"/>
              </a:rPr>
              <a:t>Department</a:t>
            </a:r>
          </a:p>
        </p:txBody>
      </p:sp>
      <p:pic>
        <p:nvPicPr>
          <p:cNvPr id="4" name="Picture 3"/>
          <p:cNvPicPr>
            <a:picLocks noChangeAspect="1"/>
          </p:cNvPicPr>
          <p:nvPr/>
        </p:nvPicPr>
        <p:blipFill>
          <a:blip r:embed="rId3"/>
          <a:stretch>
            <a:fillRect/>
          </a:stretch>
        </p:blipFill>
        <p:spPr>
          <a:xfrm>
            <a:off x="4341092" y="998828"/>
            <a:ext cx="2262908" cy="4510602"/>
          </a:xfrm>
          <a:prstGeom prst="rect">
            <a:avLst/>
          </a:prstGeom>
        </p:spPr>
      </p:pic>
      <p:sp>
        <p:nvSpPr>
          <p:cNvPr id="5" name="Rectangle 4"/>
          <p:cNvSpPr/>
          <p:nvPr/>
        </p:nvSpPr>
        <p:spPr>
          <a:xfrm>
            <a:off x="4772545" y="5650634"/>
            <a:ext cx="2410968" cy="173736"/>
          </a:xfrm>
          <a:prstGeom prst="rect">
            <a:avLst/>
          </a:prstGeom>
        </p:spPr>
        <p:txBody>
          <a:bodyPr wrap="none" lIns="0" tIns="0" rIns="0" bIns="0">
            <a:noAutofit/>
          </a:bodyPr>
          <a:lstStyle/>
          <a:p>
            <a:pPr indent="0">
              <a:spcAft>
                <a:spcPts val="6930"/>
              </a:spcAft>
            </a:pPr>
            <a:r>
              <a:rPr lang="en-US" sz="2000" b="1" dirty="0">
                <a:latin typeface="Times New Roman"/>
              </a:rPr>
              <a:t>Fig </a:t>
            </a:r>
            <a:r>
              <a:rPr lang="en-US" sz="2000" b="1" dirty="0" smtClean="0">
                <a:latin typeface="Times New Roman"/>
              </a:rPr>
              <a:t>Add </a:t>
            </a:r>
            <a:r>
              <a:rPr lang="en-US" sz="2000" b="1" dirty="0">
                <a:latin typeface="Times New Roman"/>
              </a:rPr>
              <a:t>Program </a:t>
            </a:r>
          </a:p>
        </p:txBody>
      </p:sp>
      <p:pic>
        <p:nvPicPr>
          <p:cNvPr id="6" name="Picture 5"/>
          <p:cNvPicPr>
            <a:picLocks noChangeAspect="1"/>
          </p:cNvPicPr>
          <p:nvPr/>
        </p:nvPicPr>
        <p:blipFill>
          <a:blip r:embed="rId4"/>
          <a:stretch>
            <a:fillRect/>
          </a:stretch>
        </p:blipFill>
        <p:spPr>
          <a:xfrm>
            <a:off x="8201892" y="998829"/>
            <a:ext cx="2446998" cy="4088326"/>
          </a:xfrm>
          <a:prstGeom prst="rect">
            <a:avLst/>
          </a:prstGeom>
        </p:spPr>
      </p:pic>
      <p:sp>
        <p:nvSpPr>
          <p:cNvPr id="9" name="Rectangle 8"/>
          <p:cNvSpPr/>
          <p:nvPr/>
        </p:nvSpPr>
        <p:spPr>
          <a:xfrm>
            <a:off x="8556385" y="5509430"/>
            <a:ext cx="2410968" cy="173736"/>
          </a:xfrm>
          <a:prstGeom prst="rect">
            <a:avLst/>
          </a:prstGeom>
        </p:spPr>
        <p:txBody>
          <a:bodyPr wrap="none" lIns="0" tIns="0" rIns="0" bIns="0">
            <a:noAutofit/>
          </a:bodyPr>
          <a:lstStyle/>
          <a:p>
            <a:pPr indent="0">
              <a:spcAft>
                <a:spcPts val="6930"/>
              </a:spcAft>
            </a:pPr>
            <a:r>
              <a:rPr lang="en-US" sz="2000" b="1" dirty="0">
                <a:latin typeface="Times New Roman"/>
              </a:rPr>
              <a:t>Fig M</a:t>
            </a:r>
            <a:r>
              <a:rPr lang="en-US" sz="2000" b="1" dirty="0" smtClean="0">
                <a:latin typeface="Times New Roman"/>
              </a:rPr>
              <a:t>anage Program </a:t>
            </a:r>
            <a:endParaRPr lang="en-US" sz="2000" b="1" dirty="0">
              <a:latin typeface="Times New Roman"/>
            </a:endParaRPr>
          </a:p>
        </p:txBody>
      </p:sp>
    </p:spTree>
    <p:extLst>
      <p:ext uri="{BB962C8B-B14F-4D97-AF65-F5344CB8AC3E}">
        <p14:creationId xmlns:p14="http://schemas.microsoft.com/office/powerpoint/2010/main" val="3100184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05566" y="713163"/>
            <a:ext cx="2286252" cy="4578891"/>
          </a:xfrm>
          <a:prstGeom prst="rect">
            <a:avLst/>
          </a:prstGeom>
        </p:spPr>
      </p:pic>
      <p:sp>
        <p:nvSpPr>
          <p:cNvPr id="3" name="Rectangle 2"/>
          <p:cNvSpPr/>
          <p:nvPr/>
        </p:nvSpPr>
        <p:spPr>
          <a:xfrm>
            <a:off x="4092048" y="5606259"/>
            <a:ext cx="4474464" cy="350520"/>
          </a:xfrm>
          <a:prstGeom prst="rect">
            <a:avLst/>
          </a:prstGeom>
        </p:spPr>
        <p:txBody>
          <a:bodyPr lIns="0" tIns="0" rIns="0" bIns="0">
            <a:noAutofit/>
          </a:bodyPr>
          <a:lstStyle/>
          <a:p>
            <a:pPr indent="0">
              <a:spcBef>
                <a:spcPts val="7140"/>
              </a:spcBef>
              <a:spcAft>
                <a:spcPts val="210"/>
              </a:spcAft>
            </a:pPr>
            <a:r>
              <a:rPr lang="en-US" sz="2000" b="1" dirty="0">
                <a:latin typeface="Times New Roman"/>
              </a:rPr>
              <a:t>Fig </a:t>
            </a:r>
            <a:r>
              <a:rPr lang="en-US" sz="2000" b="1" dirty="0" smtClean="0">
                <a:latin typeface="Times New Roman"/>
              </a:rPr>
              <a:t>: Manage applicant</a:t>
            </a:r>
            <a:endParaRPr lang="en-US" sz="2000" b="1" dirty="0">
              <a:latin typeface="Times New Roman"/>
            </a:endParaRPr>
          </a:p>
        </p:txBody>
      </p:sp>
      <p:pic>
        <p:nvPicPr>
          <p:cNvPr id="9" name="Picture 8"/>
          <p:cNvPicPr>
            <a:picLocks noChangeAspect="1"/>
          </p:cNvPicPr>
          <p:nvPr/>
        </p:nvPicPr>
        <p:blipFill>
          <a:blip r:embed="rId3"/>
          <a:stretch>
            <a:fillRect/>
          </a:stretch>
        </p:blipFill>
        <p:spPr>
          <a:xfrm>
            <a:off x="757382" y="713163"/>
            <a:ext cx="2105891" cy="4578891"/>
          </a:xfrm>
          <a:prstGeom prst="rect">
            <a:avLst/>
          </a:prstGeom>
        </p:spPr>
      </p:pic>
      <p:pic>
        <p:nvPicPr>
          <p:cNvPr id="10" name="Picture 9"/>
          <p:cNvPicPr>
            <a:picLocks noChangeAspect="1"/>
          </p:cNvPicPr>
          <p:nvPr/>
        </p:nvPicPr>
        <p:blipFill>
          <a:blip r:embed="rId4"/>
          <a:stretch>
            <a:fillRect/>
          </a:stretch>
        </p:blipFill>
        <p:spPr>
          <a:xfrm>
            <a:off x="5986239" y="713163"/>
            <a:ext cx="4774238" cy="4578891"/>
          </a:xfrm>
          <a:prstGeom prst="rect">
            <a:avLst/>
          </a:prstGeom>
        </p:spPr>
      </p:pic>
    </p:spTree>
    <p:extLst>
      <p:ext uri="{BB962C8B-B14F-4D97-AF65-F5344CB8AC3E}">
        <p14:creationId xmlns:p14="http://schemas.microsoft.com/office/powerpoint/2010/main" val="1498337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672" y="1124590"/>
            <a:ext cx="1950997" cy="3940113"/>
          </a:xfrm>
          <a:prstGeom prst="rect">
            <a:avLst/>
          </a:prstGeom>
        </p:spPr>
      </p:pic>
      <p:pic>
        <p:nvPicPr>
          <p:cNvPr id="3" name="Picture 2"/>
          <p:cNvPicPr>
            <a:picLocks noChangeAspect="1"/>
          </p:cNvPicPr>
          <p:nvPr/>
        </p:nvPicPr>
        <p:blipFill>
          <a:blip r:embed="rId3"/>
          <a:stretch>
            <a:fillRect/>
          </a:stretch>
        </p:blipFill>
        <p:spPr>
          <a:xfrm>
            <a:off x="2054669" y="1263137"/>
            <a:ext cx="3691751" cy="3549007"/>
          </a:xfrm>
          <a:prstGeom prst="rect">
            <a:avLst/>
          </a:prstGeom>
        </p:spPr>
      </p:pic>
      <p:sp>
        <p:nvSpPr>
          <p:cNvPr id="4" name="Rectangle 3"/>
          <p:cNvSpPr/>
          <p:nvPr/>
        </p:nvSpPr>
        <p:spPr>
          <a:xfrm>
            <a:off x="1342898" y="4890967"/>
            <a:ext cx="3840480" cy="173736"/>
          </a:xfrm>
          <a:prstGeom prst="rect">
            <a:avLst/>
          </a:prstGeom>
        </p:spPr>
        <p:txBody>
          <a:bodyPr wrap="none" lIns="0" tIns="0" rIns="0" bIns="0">
            <a:noAutofit/>
          </a:bodyPr>
          <a:lstStyle/>
          <a:p>
            <a:pPr indent="0">
              <a:spcBef>
                <a:spcPts val="9240"/>
              </a:spcBef>
              <a:spcAft>
                <a:spcPts val="2100"/>
              </a:spcAft>
            </a:pPr>
            <a:r>
              <a:rPr lang="en-US" sz="2000" b="1" dirty="0">
                <a:latin typeface="Times New Roman"/>
              </a:rPr>
              <a:t>Fig </a:t>
            </a:r>
            <a:r>
              <a:rPr lang="en-US" sz="2000" b="1" dirty="0" smtClean="0">
                <a:latin typeface="Times New Roman"/>
              </a:rPr>
              <a:t>: Manage </a:t>
            </a:r>
            <a:r>
              <a:rPr lang="en-US" sz="2000" b="1" dirty="0" err="1" smtClean="0">
                <a:latin typeface="Times New Roman"/>
              </a:rPr>
              <a:t>Mcq</a:t>
            </a:r>
            <a:r>
              <a:rPr lang="en-US" sz="2000" b="1" dirty="0" smtClean="0">
                <a:latin typeface="Times New Roman"/>
              </a:rPr>
              <a:t> Exam</a:t>
            </a:r>
            <a:endParaRPr lang="en-US" sz="2000" b="1" dirty="0">
              <a:latin typeface="Times New Roman"/>
            </a:endParaRPr>
          </a:p>
        </p:txBody>
      </p:sp>
      <p:pic>
        <p:nvPicPr>
          <p:cNvPr id="5" name="Picture 4"/>
          <p:cNvPicPr>
            <a:picLocks noChangeAspect="1"/>
          </p:cNvPicPr>
          <p:nvPr/>
        </p:nvPicPr>
        <p:blipFill>
          <a:blip r:embed="rId4"/>
          <a:stretch>
            <a:fillRect/>
          </a:stretch>
        </p:blipFill>
        <p:spPr>
          <a:xfrm>
            <a:off x="5872957" y="1220466"/>
            <a:ext cx="1645703" cy="3240698"/>
          </a:xfrm>
          <a:prstGeom prst="rect">
            <a:avLst/>
          </a:prstGeom>
        </p:spPr>
      </p:pic>
      <p:pic>
        <p:nvPicPr>
          <p:cNvPr id="6" name="Picture 5"/>
          <p:cNvPicPr>
            <a:picLocks noChangeAspect="1"/>
          </p:cNvPicPr>
          <p:nvPr/>
        </p:nvPicPr>
        <p:blipFill>
          <a:blip r:embed="rId5"/>
          <a:stretch>
            <a:fillRect/>
          </a:stretch>
        </p:blipFill>
        <p:spPr>
          <a:xfrm>
            <a:off x="7428339" y="1263138"/>
            <a:ext cx="1504811" cy="3198026"/>
          </a:xfrm>
          <a:prstGeom prst="rect">
            <a:avLst/>
          </a:prstGeom>
        </p:spPr>
      </p:pic>
      <p:pic>
        <p:nvPicPr>
          <p:cNvPr id="7" name="Picture 6"/>
          <p:cNvPicPr>
            <a:picLocks noChangeAspect="1"/>
          </p:cNvPicPr>
          <p:nvPr/>
        </p:nvPicPr>
        <p:blipFill>
          <a:blip r:embed="rId6"/>
          <a:stretch>
            <a:fillRect/>
          </a:stretch>
        </p:blipFill>
        <p:spPr>
          <a:xfrm>
            <a:off x="9003669" y="1202177"/>
            <a:ext cx="3188331" cy="3258987"/>
          </a:xfrm>
          <a:prstGeom prst="rect">
            <a:avLst/>
          </a:prstGeom>
        </p:spPr>
      </p:pic>
      <p:sp>
        <p:nvSpPr>
          <p:cNvPr id="8" name="Rectangle 7"/>
          <p:cNvSpPr/>
          <p:nvPr/>
        </p:nvSpPr>
        <p:spPr>
          <a:xfrm>
            <a:off x="7448771" y="5064703"/>
            <a:ext cx="2069592" cy="173736"/>
          </a:xfrm>
          <a:prstGeom prst="rect">
            <a:avLst/>
          </a:prstGeom>
        </p:spPr>
        <p:txBody>
          <a:bodyPr wrap="none" lIns="0" tIns="0" rIns="0" bIns="0">
            <a:noAutofit/>
          </a:bodyPr>
          <a:lstStyle/>
          <a:p>
            <a:pPr indent="0"/>
            <a:r>
              <a:rPr lang="en-US" sz="2000" b="1" dirty="0" smtClean="0">
                <a:latin typeface="Times New Roman"/>
              </a:rPr>
              <a:t>Fig: Manage </a:t>
            </a:r>
            <a:r>
              <a:rPr lang="en-US" sz="2000" b="1" dirty="0">
                <a:latin typeface="Times New Roman"/>
              </a:rPr>
              <a:t>Open Hand</a:t>
            </a:r>
          </a:p>
        </p:txBody>
      </p:sp>
    </p:spTree>
    <p:extLst>
      <p:ext uri="{BB962C8B-B14F-4D97-AF65-F5344CB8AC3E}">
        <p14:creationId xmlns:p14="http://schemas.microsoft.com/office/powerpoint/2010/main" val="768264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50473" y="436784"/>
            <a:ext cx="2262910" cy="4495825"/>
          </a:xfrm>
          <a:prstGeom prst="rect">
            <a:avLst/>
          </a:prstGeom>
        </p:spPr>
      </p:pic>
      <p:pic>
        <p:nvPicPr>
          <p:cNvPr id="3" name="Picture 2"/>
          <p:cNvPicPr>
            <a:picLocks noChangeAspect="1"/>
          </p:cNvPicPr>
          <p:nvPr/>
        </p:nvPicPr>
        <p:blipFill>
          <a:blip r:embed="rId3"/>
          <a:stretch>
            <a:fillRect/>
          </a:stretch>
        </p:blipFill>
        <p:spPr>
          <a:xfrm>
            <a:off x="6853382" y="436784"/>
            <a:ext cx="1981070" cy="4392794"/>
          </a:xfrm>
          <a:prstGeom prst="rect">
            <a:avLst/>
          </a:prstGeom>
        </p:spPr>
      </p:pic>
      <p:sp>
        <p:nvSpPr>
          <p:cNvPr id="4" name="Rectangle 3"/>
          <p:cNvSpPr/>
          <p:nvPr/>
        </p:nvSpPr>
        <p:spPr>
          <a:xfrm>
            <a:off x="4643606" y="5672672"/>
            <a:ext cx="1548384" cy="173736"/>
          </a:xfrm>
          <a:prstGeom prst="rect">
            <a:avLst/>
          </a:prstGeom>
        </p:spPr>
        <p:txBody>
          <a:bodyPr wrap="none" lIns="0" tIns="0" rIns="0" bIns="0">
            <a:noAutofit/>
          </a:bodyPr>
          <a:lstStyle/>
          <a:p>
            <a:pPr indent="0"/>
            <a:r>
              <a:rPr lang="en-US" sz="2000" b="1" dirty="0" smtClean="0">
                <a:latin typeface="Times New Roman"/>
              </a:rPr>
              <a:t>Fig : </a:t>
            </a:r>
            <a:r>
              <a:rPr lang="en-US" sz="2000" b="1" dirty="0">
                <a:latin typeface="Times New Roman"/>
              </a:rPr>
              <a:t>M</a:t>
            </a:r>
            <a:r>
              <a:rPr lang="en-US" sz="2000" b="1" dirty="0" smtClean="0">
                <a:latin typeface="Times New Roman"/>
              </a:rPr>
              <a:t>anage </a:t>
            </a:r>
            <a:r>
              <a:rPr lang="en-US" sz="2000" b="1" dirty="0">
                <a:latin typeface="Times New Roman"/>
              </a:rPr>
              <a:t>teacher</a:t>
            </a:r>
          </a:p>
        </p:txBody>
      </p:sp>
    </p:spTree>
    <p:extLst>
      <p:ext uri="{BB962C8B-B14F-4D97-AF65-F5344CB8AC3E}">
        <p14:creationId xmlns:p14="http://schemas.microsoft.com/office/powerpoint/2010/main" val="2992826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9554" y="770843"/>
            <a:ext cx="2034081" cy="3894401"/>
          </a:xfrm>
          <a:prstGeom prst="rect">
            <a:avLst/>
          </a:prstGeom>
        </p:spPr>
      </p:pic>
      <p:pic>
        <p:nvPicPr>
          <p:cNvPr id="3" name="Picture 2"/>
          <p:cNvPicPr>
            <a:picLocks noChangeAspect="1"/>
          </p:cNvPicPr>
          <p:nvPr/>
        </p:nvPicPr>
        <p:blipFill>
          <a:blip r:embed="rId3"/>
          <a:stretch>
            <a:fillRect/>
          </a:stretch>
        </p:blipFill>
        <p:spPr>
          <a:xfrm>
            <a:off x="5511450" y="914724"/>
            <a:ext cx="1893344" cy="4178155"/>
          </a:xfrm>
          <a:prstGeom prst="rect">
            <a:avLst/>
          </a:prstGeom>
        </p:spPr>
      </p:pic>
      <p:sp>
        <p:nvSpPr>
          <p:cNvPr id="4" name="Rectangle 3"/>
          <p:cNvSpPr/>
          <p:nvPr/>
        </p:nvSpPr>
        <p:spPr>
          <a:xfrm>
            <a:off x="5511450" y="5198700"/>
            <a:ext cx="1893344" cy="130302"/>
          </a:xfrm>
          <a:prstGeom prst="rect">
            <a:avLst/>
          </a:prstGeom>
        </p:spPr>
        <p:txBody>
          <a:bodyPr wrap="none" lIns="0" tIns="0" rIns="0" bIns="0">
            <a:noAutofit/>
          </a:bodyPr>
          <a:lstStyle/>
          <a:p>
            <a:pPr indent="0" algn="r">
              <a:spcAft>
                <a:spcPts val="5880"/>
              </a:spcAft>
            </a:pPr>
            <a:r>
              <a:rPr lang="en-US" sz="2000" b="1" dirty="0" smtClean="0">
                <a:latin typeface="Times New Roman"/>
              </a:rPr>
              <a:t>Fig  Applicant  </a:t>
            </a:r>
            <a:r>
              <a:rPr lang="en-US" sz="2000" b="1" dirty="0">
                <a:latin typeface="Times New Roman"/>
              </a:rPr>
              <a:t>login</a:t>
            </a:r>
          </a:p>
        </p:txBody>
      </p:sp>
      <p:sp>
        <p:nvSpPr>
          <p:cNvPr id="5" name="Rectangle 4"/>
          <p:cNvSpPr/>
          <p:nvPr/>
        </p:nvSpPr>
        <p:spPr>
          <a:xfrm>
            <a:off x="1429555" y="5130899"/>
            <a:ext cx="2950464" cy="173736"/>
          </a:xfrm>
          <a:prstGeom prst="rect">
            <a:avLst/>
          </a:prstGeom>
        </p:spPr>
        <p:txBody>
          <a:bodyPr wrap="none" lIns="0" tIns="0" rIns="0" bIns="0">
            <a:noAutofit/>
          </a:bodyPr>
          <a:lstStyle/>
          <a:p>
            <a:pPr indent="0" algn="r">
              <a:spcAft>
                <a:spcPts val="5880"/>
              </a:spcAft>
            </a:pPr>
            <a:r>
              <a:rPr lang="en-US" sz="2000" b="1" dirty="0">
                <a:latin typeface="Times New Roman"/>
              </a:rPr>
              <a:t>Fig </a:t>
            </a:r>
            <a:r>
              <a:rPr lang="en-US" sz="2000" b="1" dirty="0" smtClean="0">
                <a:latin typeface="Times New Roman"/>
              </a:rPr>
              <a:t> </a:t>
            </a:r>
            <a:r>
              <a:rPr lang="en-US" sz="2000" b="1" dirty="0">
                <a:latin typeface="Times New Roman"/>
              </a:rPr>
              <a:t>Applicant gets permission for login</a:t>
            </a:r>
          </a:p>
        </p:txBody>
      </p:sp>
      <p:pic>
        <p:nvPicPr>
          <p:cNvPr id="6" name="Picture 5"/>
          <p:cNvPicPr>
            <a:picLocks noChangeAspect="1"/>
          </p:cNvPicPr>
          <p:nvPr/>
        </p:nvPicPr>
        <p:blipFill>
          <a:blip r:embed="rId4"/>
          <a:stretch>
            <a:fillRect/>
          </a:stretch>
        </p:blipFill>
        <p:spPr>
          <a:xfrm>
            <a:off x="9452609" y="770842"/>
            <a:ext cx="1855041" cy="3732896"/>
          </a:xfrm>
          <a:prstGeom prst="rect">
            <a:avLst/>
          </a:prstGeom>
        </p:spPr>
      </p:pic>
      <p:sp>
        <p:nvSpPr>
          <p:cNvPr id="8" name="Rectangle 7"/>
          <p:cNvSpPr/>
          <p:nvPr/>
        </p:nvSpPr>
        <p:spPr>
          <a:xfrm>
            <a:off x="8900992" y="5015677"/>
            <a:ext cx="3091306" cy="347472"/>
          </a:xfrm>
          <a:prstGeom prst="rect">
            <a:avLst/>
          </a:prstGeom>
        </p:spPr>
        <p:txBody>
          <a:bodyPr lIns="0" tIns="0" rIns="0" bIns="0">
            <a:noAutofit/>
          </a:bodyPr>
          <a:lstStyle/>
          <a:p>
            <a:pPr indent="0" algn="r">
              <a:spcBef>
                <a:spcPts val="210"/>
              </a:spcBef>
              <a:spcAft>
                <a:spcPts val="210"/>
              </a:spcAft>
            </a:pPr>
            <a:r>
              <a:rPr lang="en-US" sz="2000" b="1" dirty="0">
                <a:latin typeface="Times New Roman"/>
              </a:rPr>
              <a:t>Fig </a:t>
            </a:r>
            <a:r>
              <a:rPr lang="en-US" sz="2000" b="1" dirty="0" smtClean="0">
                <a:latin typeface="Times New Roman"/>
              </a:rPr>
              <a:t>Applicant Dashboard</a:t>
            </a:r>
            <a:endParaRPr lang="en-US" sz="2000" b="1" dirty="0">
              <a:latin typeface="Times New Roman"/>
            </a:endParaRPr>
          </a:p>
        </p:txBody>
      </p:sp>
      <p:sp>
        <p:nvSpPr>
          <p:cNvPr id="9" name="TextBox 8"/>
          <p:cNvSpPr txBox="1"/>
          <p:nvPr/>
        </p:nvSpPr>
        <p:spPr>
          <a:xfrm>
            <a:off x="4507456" y="5435383"/>
            <a:ext cx="5074276" cy="579549"/>
          </a:xfrm>
          <a:prstGeom prst="rect">
            <a:avLst/>
          </a:prstGeom>
          <a:noFill/>
        </p:spPr>
        <p:txBody>
          <a:bodyPr wrap="square" rtlCol="0">
            <a:spAutoFit/>
          </a:bodyPr>
          <a:lstStyle/>
          <a:p>
            <a:endParaRPr lang="en-US" dirty="0"/>
          </a:p>
        </p:txBody>
      </p:sp>
      <p:sp>
        <p:nvSpPr>
          <p:cNvPr id="10" name="TextBox 9"/>
          <p:cNvSpPr txBox="1"/>
          <p:nvPr/>
        </p:nvSpPr>
        <p:spPr>
          <a:xfrm>
            <a:off x="4694972" y="5872444"/>
            <a:ext cx="5239212" cy="400110"/>
          </a:xfrm>
          <a:prstGeom prst="rect">
            <a:avLst/>
          </a:prstGeom>
          <a:noFill/>
        </p:spPr>
        <p:txBody>
          <a:bodyPr wrap="square" rtlCol="0">
            <a:spAutoFit/>
          </a:bodyPr>
          <a:lstStyle/>
          <a:p>
            <a:r>
              <a:rPr lang="en-US" sz="2000" b="1" dirty="0" smtClean="0"/>
              <a:t>Manage Applicant</a:t>
            </a:r>
            <a:endParaRPr lang="en-US" sz="2000" b="1" dirty="0"/>
          </a:p>
        </p:txBody>
      </p:sp>
    </p:spTree>
    <p:extLst>
      <p:ext uri="{BB962C8B-B14F-4D97-AF65-F5344CB8AC3E}">
        <p14:creationId xmlns:p14="http://schemas.microsoft.com/office/powerpoint/2010/main" val="399282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0757" y="798732"/>
            <a:ext cx="2126951" cy="4283005"/>
          </a:xfrm>
          <a:prstGeom prst="rect">
            <a:avLst/>
          </a:prstGeom>
        </p:spPr>
      </p:pic>
      <p:sp>
        <p:nvSpPr>
          <p:cNvPr id="3" name="TextBox 2"/>
          <p:cNvSpPr txBox="1"/>
          <p:nvPr/>
        </p:nvSpPr>
        <p:spPr>
          <a:xfrm>
            <a:off x="280863" y="5152414"/>
            <a:ext cx="2806813"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Teacher submit mark</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165600" y="814563"/>
            <a:ext cx="2059709" cy="4025756"/>
          </a:xfrm>
          <a:prstGeom prst="rect">
            <a:avLst/>
          </a:prstGeom>
        </p:spPr>
      </p:pic>
      <p:sp>
        <p:nvSpPr>
          <p:cNvPr id="5" name="TextBox 4"/>
          <p:cNvSpPr txBox="1"/>
          <p:nvPr/>
        </p:nvSpPr>
        <p:spPr>
          <a:xfrm>
            <a:off x="3871207" y="5157227"/>
            <a:ext cx="2884867" cy="400110"/>
          </a:xfrm>
          <a:prstGeom prst="rect">
            <a:avLst/>
          </a:prstGeom>
          <a:noFill/>
        </p:spPr>
        <p:txBody>
          <a:bodyPr wrap="square" rtlCol="0">
            <a:spAutoFit/>
          </a:bodyPr>
          <a:lstStyle/>
          <a:p>
            <a:r>
              <a:rPr lang="en-US" sz="2000" b="1" dirty="0" err="1" smtClean="0">
                <a:latin typeface="Times New Roman" panose="02020603050405020304" pitchFamily="18" charset="0"/>
                <a:cs typeface="Times New Roman" panose="02020603050405020304" pitchFamily="18" charset="0"/>
              </a:rPr>
              <a:t>Mcq</a:t>
            </a:r>
            <a:r>
              <a:rPr lang="en-US" sz="2000" b="1" dirty="0" smtClean="0">
                <a:latin typeface="Times New Roman" panose="02020603050405020304" pitchFamily="18" charset="0"/>
                <a:cs typeface="Times New Roman" panose="02020603050405020304" pitchFamily="18" charset="0"/>
              </a:rPr>
              <a:t> /Open hand marks</a:t>
            </a:r>
            <a:endParaRPr lang="en-US" sz="20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233243" y="6191153"/>
            <a:ext cx="3258354"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Manage exam</a:t>
            </a:r>
            <a:endParaRPr lang="en-US" sz="20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7140489" y="952843"/>
            <a:ext cx="4791407" cy="3887476"/>
          </a:xfrm>
          <a:prstGeom prst="rect">
            <a:avLst/>
          </a:prstGeom>
        </p:spPr>
      </p:pic>
      <p:sp>
        <p:nvSpPr>
          <p:cNvPr id="10" name="TextBox 9"/>
          <p:cNvSpPr txBox="1"/>
          <p:nvPr/>
        </p:nvSpPr>
        <p:spPr>
          <a:xfrm>
            <a:off x="10530625" y="5081737"/>
            <a:ext cx="1661375" cy="400110"/>
          </a:xfrm>
          <a:prstGeom prst="rect">
            <a:avLst/>
          </a:prstGeom>
          <a:noFill/>
        </p:spPr>
        <p:txBody>
          <a:bodyPr wrap="square" rtlCol="0">
            <a:spAutoFit/>
          </a:bodyPr>
          <a:lstStyle/>
          <a:p>
            <a:r>
              <a:rPr lang="en-US" sz="2000" b="1" dirty="0" err="1" smtClean="0">
                <a:latin typeface="Times New Roman" panose="02020603050405020304" pitchFamily="18" charset="0"/>
                <a:cs typeface="Times New Roman" panose="02020603050405020304" pitchFamily="18" charset="0"/>
              </a:rPr>
              <a:t>Mcq</a:t>
            </a:r>
            <a:r>
              <a:rPr lang="en-US" sz="2000" b="1" dirty="0" smtClean="0">
                <a:latin typeface="Times New Roman" panose="02020603050405020304" pitchFamily="18" charset="0"/>
                <a:cs typeface="Times New Roman" panose="02020603050405020304" pitchFamily="18" charset="0"/>
              </a:rPr>
              <a:t> mark</a:t>
            </a:r>
            <a:endParaRPr lang="en-US" sz="20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140489" y="5115626"/>
            <a:ext cx="2073498"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Open hand mark</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574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216" y="476518"/>
            <a:ext cx="2756079" cy="646331"/>
          </a:xfrm>
          <a:prstGeom prst="rect">
            <a:avLst/>
          </a:prstGeom>
          <a:noFill/>
        </p:spPr>
        <p:txBody>
          <a:bodyPr wrap="square" rtlCol="0">
            <a:spAutoFit/>
          </a:bodyPr>
          <a:lstStyle/>
          <a:p>
            <a:r>
              <a:rPr lang="en-US" sz="3600" b="1" dirty="0" smtClean="0">
                <a:solidFill>
                  <a:srgbClr val="002060"/>
                </a:solidFill>
                <a:latin typeface="Times New Roman" panose="02020603050405020304" pitchFamily="18" charset="0"/>
                <a:cs typeface="Times New Roman" panose="02020603050405020304" pitchFamily="18" charset="0"/>
              </a:rPr>
              <a:t>Final output</a:t>
            </a:r>
            <a:endParaRPr lang="en-US" sz="3600" b="1"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108360" y="1339273"/>
            <a:ext cx="2147616" cy="4299783"/>
          </a:xfrm>
          <a:prstGeom prst="rect">
            <a:avLst/>
          </a:prstGeom>
        </p:spPr>
      </p:pic>
    </p:spTree>
    <p:extLst>
      <p:ext uri="{BB962C8B-B14F-4D97-AF65-F5344CB8AC3E}">
        <p14:creationId xmlns:p14="http://schemas.microsoft.com/office/powerpoint/2010/main" val="1718803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843" y="287255"/>
            <a:ext cx="4507606" cy="646331"/>
          </a:xfrm>
          <a:prstGeom prst="rect">
            <a:avLst/>
          </a:prstGeom>
          <a:noFill/>
        </p:spPr>
        <p:txBody>
          <a:bodyPr wrap="square" rtlCol="0">
            <a:spAutoFit/>
          </a:bodyPr>
          <a:lstStyle/>
          <a:p>
            <a:r>
              <a:rPr lang="en-US" sz="3600" b="1" dirty="0" smtClean="0">
                <a:solidFill>
                  <a:srgbClr val="002060"/>
                </a:solidFill>
                <a:latin typeface="Times New Roman" panose="02020603050405020304" pitchFamily="18" charset="0"/>
                <a:cs typeface="Times New Roman" panose="02020603050405020304" pitchFamily="18" charset="0"/>
              </a:rPr>
              <a:t>Data analysis</a:t>
            </a:r>
            <a:endParaRPr lang="en-US" sz="3600" b="1"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078" y="1251638"/>
            <a:ext cx="5531383" cy="3869635"/>
          </a:xfrm>
          <a:prstGeom prst="rect">
            <a:avLst/>
          </a:prstGeom>
        </p:spPr>
      </p:pic>
      <p:pic>
        <p:nvPicPr>
          <p:cNvPr id="4" name="Picture 3"/>
          <p:cNvPicPr>
            <a:picLocks noChangeAspect="1"/>
          </p:cNvPicPr>
          <p:nvPr/>
        </p:nvPicPr>
        <p:blipFill>
          <a:blip r:embed="rId3"/>
          <a:stretch>
            <a:fillRect/>
          </a:stretch>
        </p:blipFill>
        <p:spPr>
          <a:xfrm>
            <a:off x="6398523" y="2771775"/>
            <a:ext cx="5660956" cy="4086225"/>
          </a:xfrm>
          <a:prstGeom prst="rect">
            <a:avLst/>
          </a:prstGeom>
        </p:spPr>
      </p:pic>
    </p:spTree>
    <p:extLst>
      <p:ext uri="{BB962C8B-B14F-4D97-AF65-F5344CB8AC3E}">
        <p14:creationId xmlns:p14="http://schemas.microsoft.com/office/powerpoint/2010/main" val="175736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66" y="166688"/>
            <a:ext cx="5316400" cy="40862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346" y="2837209"/>
            <a:ext cx="5005594" cy="3722618"/>
          </a:xfrm>
          <a:prstGeom prst="rect">
            <a:avLst/>
          </a:prstGeom>
        </p:spPr>
      </p:pic>
    </p:spTree>
    <p:extLst>
      <p:ext uri="{BB962C8B-B14F-4D97-AF65-F5344CB8AC3E}">
        <p14:creationId xmlns:p14="http://schemas.microsoft.com/office/powerpoint/2010/main" val="2586953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4346" y="588334"/>
            <a:ext cx="2922595" cy="707886"/>
          </a:xfrm>
          <a:prstGeom prst="rect">
            <a:avLst/>
          </a:prstGeom>
          <a:noFill/>
        </p:spPr>
        <p:txBody>
          <a:bodyPr wrap="none" rtlCol="0">
            <a:spAutoFit/>
          </a:bodyPr>
          <a:lstStyle/>
          <a:p>
            <a:r>
              <a:rPr lang="en-US" sz="4000" b="1" dirty="0" smtClean="0">
                <a:solidFill>
                  <a:srgbClr val="002060"/>
                </a:solidFill>
                <a:latin typeface="Times New Roman" panose="02020603050405020304" pitchFamily="18" charset="0"/>
                <a:cs typeface="Times New Roman" panose="02020603050405020304" pitchFamily="18" charset="0"/>
              </a:rPr>
              <a:t>Advantages:</a:t>
            </a:r>
            <a:endParaRPr lang="en-US" sz="40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634346" y="1660456"/>
            <a:ext cx="4414991" cy="3170099"/>
          </a:xfrm>
          <a:prstGeom prst="rect">
            <a:avLst/>
          </a:prstGeom>
        </p:spPr>
        <p:txBody>
          <a:bodyPr wrap="none">
            <a:spAutoFit/>
          </a:bodyPr>
          <a:lstStyle/>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Convenience </a:t>
            </a:r>
            <a:r>
              <a:rPr lang="en-US"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administration</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Cost </a:t>
            </a:r>
            <a:r>
              <a:rPr lang="en-US" sz="2000" dirty="0" smtClean="0">
                <a:latin typeface="Times New Roman" panose="02020603050405020304" pitchFamily="18" charset="0"/>
                <a:cs typeface="Times New Roman" panose="02020603050405020304" pitchFamily="18" charset="0"/>
              </a:rPr>
              <a:t>effectiveness</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Less time </a:t>
            </a:r>
            <a:r>
              <a:rPr lang="en-US" sz="2000" dirty="0" smtClean="0">
                <a:latin typeface="Times New Roman" panose="02020603050405020304" pitchFamily="18" charset="0"/>
                <a:cs typeface="Times New Roman" panose="02020603050405020304" pitchFamily="18" charset="0"/>
              </a:rPr>
              <a:t>consuming</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Paper checking and result </a:t>
            </a:r>
            <a:r>
              <a:rPr lang="en-US" sz="2000" dirty="0" smtClean="0">
                <a:latin typeface="Times New Roman" panose="02020603050405020304" pitchFamily="18" charset="0"/>
                <a:cs typeface="Times New Roman" panose="02020603050405020304" pitchFamily="18" charset="0"/>
              </a:rPr>
              <a:t>generation</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Screen Recording during online exam</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smtClean="0">
              <a:latin typeface="Times New Roman" panose="02020603050405020304" pitchFamily="18" charset="0"/>
              <a:cs typeface="Times New Roman" panose="02020603050405020304" pitchFamily="18" charset="0"/>
            </a:endParaRPr>
          </a:p>
          <a:p>
            <a:endParaRPr lang="en-US" sz="2000" i="0" dirty="0">
              <a:effectLst/>
              <a:latin typeface="Times New Roman" panose="02020603050405020304" pitchFamily="18" charset="0"/>
              <a:cs typeface="Times New Roman" panose="02020603050405020304" pitchFamily="18" charset="0"/>
            </a:endParaRPr>
          </a:p>
        </p:txBody>
      </p:sp>
      <p:sp>
        <p:nvSpPr>
          <p:cNvPr id="4" name="Rectangle 3"/>
          <p:cNvSpPr/>
          <p:nvPr/>
        </p:nvSpPr>
        <p:spPr>
          <a:xfrm>
            <a:off x="792196" y="4745174"/>
            <a:ext cx="10649243" cy="1323439"/>
          </a:xfrm>
          <a:prstGeom prst="rect">
            <a:avLst/>
          </a:prstGeom>
        </p:spPr>
        <p:txBody>
          <a:bodyPr wrap="square">
            <a:spAutoFit/>
          </a:bodyPr>
          <a:lstStyle/>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No audio and video recording options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Copy and </a:t>
            </a:r>
            <a:r>
              <a:rPr lang="en-US" sz="2000" dirty="0" smtClean="0">
                <a:latin typeface="Times New Roman" panose="02020603050405020304" pitchFamily="18" charset="0"/>
                <a:cs typeface="Times New Roman" panose="02020603050405020304" pitchFamily="18" charset="0"/>
              </a:rPr>
              <a:t>cheating</a:t>
            </a:r>
          </a:p>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Applicant activity log access</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2000"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634346" y="3922614"/>
            <a:ext cx="3244927" cy="707886"/>
          </a:xfrm>
          <a:prstGeom prst="rect">
            <a:avLst/>
          </a:prstGeom>
          <a:noFill/>
        </p:spPr>
        <p:txBody>
          <a:bodyPr wrap="square" rtlCol="0">
            <a:spAutoFit/>
          </a:bodyPr>
          <a:lstStyle/>
          <a:p>
            <a:r>
              <a:rPr lang="en-US" sz="4000" b="1" dirty="0" smtClean="0">
                <a:solidFill>
                  <a:srgbClr val="002060"/>
                </a:solidFill>
                <a:latin typeface="Times New Roman" panose="02020603050405020304" pitchFamily="18" charset="0"/>
                <a:cs typeface="Times New Roman" panose="02020603050405020304" pitchFamily="18" charset="0"/>
              </a:rPr>
              <a:t>Limitation:</a:t>
            </a:r>
            <a:endParaRPr lang="en-US" sz="4000" b="1" dirty="0">
              <a:solidFill>
                <a:srgbClr val="00206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616221" y="815994"/>
            <a:ext cx="5416062" cy="3814506"/>
          </a:xfrm>
          <a:prstGeom prst="rect">
            <a:avLst/>
          </a:prstGeom>
        </p:spPr>
      </p:pic>
    </p:spTree>
    <p:extLst>
      <p:ext uri="{BB962C8B-B14F-4D97-AF65-F5344CB8AC3E}">
        <p14:creationId xmlns:p14="http://schemas.microsoft.com/office/powerpoint/2010/main" val="2161344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93804" y="1180974"/>
            <a:ext cx="8059599" cy="5078313"/>
          </a:xfrm>
          <a:prstGeom prst="rect">
            <a:avLst/>
          </a:prstGeom>
        </p:spPr>
        <p:txBody>
          <a:bodyPr wrap="square">
            <a:spAutoFit/>
          </a:bodyPr>
          <a:lstStyle/>
          <a:p>
            <a:r>
              <a:rPr lang="en-US" sz="2400" dirty="0" smtClean="0"/>
              <a:t>❑ </a:t>
            </a:r>
            <a:r>
              <a:rPr lang="en-US" sz="2000" dirty="0" smtClean="0">
                <a:latin typeface="Times New Roman" panose="02020603050405020304" pitchFamily="18" charset="0"/>
                <a:cs typeface="Times New Roman" panose="02020603050405020304" pitchFamily="18" charset="0"/>
              </a:rPr>
              <a:t>Introduction </a:t>
            </a:r>
          </a:p>
          <a:p>
            <a:r>
              <a:rPr lang="en-US" sz="2000" dirty="0" smtClean="0">
                <a:latin typeface="Times New Roman" panose="02020603050405020304" pitchFamily="18" charset="0"/>
                <a:cs typeface="Times New Roman" panose="02020603050405020304" pitchFamily="18" charset="0"/>
              </a:rPr>
              <a:t>❑ Why is the online admission examination system important </a:t>
            </a:r>
          </a:p>
          <a:p>
            <a:pPr marL="342900" indent="-34290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methodology</a:t>
            </a:r>
          </a:p>
          <a:p>
            <a:r>
              <a:rPr lang="en-US" sz="2000" dirty="0" smtClean="0">
                <a:latin typeface="Times New Roman" panose="02020603050405020304" pitchFamily="18" charset="0"/>
                <a:cs typeface="Times New Roman" panose="02020603050405020304" pitchFamily="18" charset="0"/>
              </a:rPr>
              <a:t>❑ Projects tools </a:t>
            </a:r>
          </a:p>
          <a:p>
            <a:r>
              <a:rPr lang="en-US" sz="2000" dirty="0" smtClean="0">
                <a:latin typeface="Times New Roman" panose="02020603050405020304" pitchFamily="18" charset="0"/>
                <a:cs typeface="Times New Roman" panose="02020603050405020304" pitchFamily="18" charset="0"/>
              </a:rPr>
              <a:t>❑ Features </a:t>
            </a:r>
          </a:p>
          <a:p>
            <a:r>
              <a:rPr lang="en-US" sz="2000" dirty="0" smtClean="0">
                <a:latin typeface="Times New Roman" panose="02020603050405020304" pitchFamily="18" charset="0"/>
                <a:cs typeface="Times New Roman" panose="02020603050405020304" pitchFamily="18" charset="0"/>
              </a:rPr>
              <a:t>❑ Projects Details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-Data analysis</a:t>
            </a: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Advantages</a:t>
            </a: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Limitation</a:t>
            </a: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Team works</a:t>
            </a:r>
          </a:p>
          <a:p>
            <a:r>
              <a:rPr lang="en-US" sz="2000" dirty="0" smtClean="0">
                <a:latin typeface="Times New Roman" panose="02020603050405020304" pitchFamily="18" charset="0"/>
                <a:cs typeface="Times New Roman" panose="02020603050405020304" pitchFamily="18" charset="0"/>
              </a:rPr>
              <a:t>❑ Project Cost </a:t>
            </a:r>
          </a:p>
          <a:p>
            <a:r>
              <a:rPr lang="en-US" sz="2000" dirty="0" smtClean="0">
                <a:latin typeface="Times New Roman" panose="02020603050405020304" pitchFamily="18" charset="0"/>
                <a:cs typeface="Times New Roman" panose="02020603050405020304" pitchFamily="18" charset="0"/>
              </a:rPr>
              <a:t>❑ Gantt Chart </a:t>
            </a:r>
          </a:p>
          <a:p>
            <a:r>
              <a:rPr lang="en-US" sz="2000" dirty="0" smtClean="0">
                <a:latin typeface="Times New Roman" panose="02020603050405020304" pitchFamily="18" charset="0"/>
                <a:cs typeface="Times New Roman" panose="02020603050405020304" pitchFamily="18" charset="0"/>
              </a:rPr>
              <a:t>❑ Impacts on the environment </a:t>
            </a: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Future work</a:t>
            </a: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Problem face</a:t>
            </a:r>
          </a:p>
          <a:p>
            <a:r>
              <a:rPr lang="en-US" sz="2000" dirty="0" smtClean="0">
                <a:latin typeface="Times New Roman" panose="02020603050405020304" pitchFamily="18" charset="0"/>
                <a:cs typeface="Times New Roman" panose="02020603050405020304" pitchFamily="18" charset="0"/>
              </a:rPr>
              <a:t>❑ Conclusion</a:t>
            </a:r>
            <a:endParaRPr lang="en-US"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10051219" y="2881844"/>
            <a:ext cx="1723440" cy="523220"/>
          </a:xfrm>
          <a:prstGeom prst="rect">
            <a:avLst/>
          </a:prstGeom>
        </p:spPr>
        <p:txBody>
          <a:bodyPr wrap="square">
            <a:spAutoFit/>
          </a:bodyPr>
          <a:lstStyle/>
          <a:p>
            <a:r>
              <a:rPr lang="en-US" sz="2800" b="1" dirty="0" smtClean="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 </a:t>
            </a:r>
            <a:endParaRPr lang="en-US" sz="3200" b="1" dirty="0" smtClean="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ight Arrow 3"/>
          <p:cNvSpPr/>
          <p:nvPr/>
        </p:nvSpPr>
        <p:spPr>
          <a:xfrm rot="10800000">
            <a:off x="7573818" y="2618559"/>
            <a:ext cx="2364856" cy="116761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lumMod val="95000"/>
                  <a:lumOff val="5000"/>
                </a:schemeClr>
              </a:solidFill>
            </a:endParaRPr>
          </a:p>
        </p:txBody>
      </p:sp>
    </p:spTree>
    <p:extLst>
      <p:ext uri="{BB962C8B-B14F-4D97-AF65-F5344CB8AC3E}">
        <p14:creationId xmlns:p14="http://schemas.microsoft.com/office/powerpoint/2010/main" val="1590091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8220528"/>
              </p:ext>
            </p:extLst>
          </p:nvPr>
        </p:nvGraphicFramePr>
        <p:xfrm>
          <a:off x="3037527" y="1924335"/>
          <a:ext cx="5108946" cy="1759713"/>
        </p:xfrm>
        <a:graphic>
          <a:graphicData uri="http://schemas.openxmlformats.org/drawingml/2006/table">
            <a:tbl>
              <a:tblPr firstRow="1" bandRow="1">
                <a:tableStyleId>{F5AB1C69-6EDB-4FF4-983F-18BD219EF322}</a:tableStyleId>
              </a:tblPr>
              <a:tblGrid>
                <a:gridCol w="3599904">
                  <a:extLst>
                    <a:ext uri="{9D8B030D-6E8A-4147-A177-3AD203B41FA5}">
                      <a16:colId xmlns="" xmlns:a16="http://schemas.microsoft.com/office/drawing/2014/main" val="20000"/>
                    </a:ext>
                  </a:extLst>
                </a:gridCol>
                <a:gridCol w="1509042">
                  <a:extLst>
                    <a:ext uri="{9D8B030D-6E8A-4147-A177-3AD203B41FA5}">
                      <a16:colId xmlns="" xmlns:a16="http://schemas.microsoft.com/office/drawing/2014/main" val="20001"/>
                    </a:ext>
                  </a:extLst>
                </a:gridCol>
              </a:tblGrid>
              <a:tr h="532538">
                <a:tc>
                  <a:txBody>
                    <a:bodyPr/>
                    <a:lstStyle/>
                    <a:p>
                      <a:pPr algn="ctr"/>
                      <a:r>
                        <a:rPr lang="en-US" dirty="0" smtClean="0">
                          <a:solidFill>
                            <a:schemeClr val="tx1">
                              <a:lumMod val="95000"/>
                              <a:lumOff val="5000"/>
                            </a:schemeClr>
                          </a:solidFill>
                        </a:rPr>
                        <a:t>Team Member </a:t>
                      </a:r>
                      <a:endParaRPr lang="en-US" dirty="0">
                        <a:solidFill>
                          <a:schemeClr val="tx1">
                            <a:lumMod val="95000"/>
                            <a:lumOff val="5000"/>
                          </a:schemeClr>
                        </a:solidFill>
                      </a:endParaRPr>
                    </a:p>
                  </a:txBody>
                  <a:tcPr/>
                </a:tc>
                <a:tc>
                  <a:txBody>
                    <a:bodyPr/>
                    <a:lstStyle/>
                    <a:p>
                      <a:pPr algn="ctr"/>
                      <a:r>
                        <a:rPr lang="en-US" dirty="0" smtClean="0">
                          <a:solidFill>
                            <a:schemeClr val="tx1">
                              <a:lumMod val="95000"/>
                              <a:lumOff val="5000"/>
                            </a:schemeClr>
                          </a:solidFill>
                        </a:rPr>
                        <a:t>Working Hour(Week)</a:t>
                      </a:r>
                      <a:endParaRPr lang="en-US" dirty="0">
                        <a:solidFill>
                          <a:schemeClr val="tx1">
                            <a:lumMod val="95000"/>
                            <a:lumOff val="5000"/>
                          </a:schemeClr>
                        </a:solidFill>
                      </a:endParaRPr>
                    </a:p>
                  </a:txBody>
                  <a:tcPr/>
                </a:tc>
                <a:extLst>
                  <a:ext uri="{0D108BD9-81ED-4DB2-BD59-A6C34878D82A}">
                    <a16:rowId xmlns="" xmlns:a16="http://schemas.microsoft.com/office/drawing/2014/main" val="10000"/>
                  </a:ext>
                </a:extLst>
              </a:tr>
              <a:tr h="373211">
                <a:tc>
                  <a:txBody>
                    <a:bodyPr/>
                    <a:lstStyle/>
                    <a:p>
                      <a:pPr algn="ctr"/>
                      <a:r>
                        <a:rPr lang="en-US" dirty="0" err="1" smtClean="0"/>
                        <a:t>Arif</a:t>
                      </a:r>
                      <a:r>
                        <a:rPr lang="en-US" dirty="0" smtClean="0"/>
                        <a:t> </a:t>
                      </a:r>
                      <a:r>
                        <a:rPr lang="en-US" dirty="0" err="1" smtClean="0"/>
                        <a:t>Hossen</a:t>
                      </a:r>
                      <a:endParaRPr lang="en-US" dirty="0"/>
                    </a:p>
                  </a:txBody>
                  <a:tcPr/>
                </a:tc>
                <a:tc>
                  <a:txBody>
                    <a:bodyPr/>
                    <a:lstStyle/>
                    <a:p>
                      <a:pPr algn="ctr"/>
                      <a:r>
                        <a:rPr lang="en-US" dirty="0" smtClean="0"/>
                        <a:t>12-14</a:t>
                      </a:r>
                      <a:endParaRPr lang="en-US" dirty="0"/>
                    </a:p>
                  </a:txBody>
                  <a:tcPr/>
                </a:tc>
                <a:extLst>
                  <a:ext uri="{0D108BD9-81ED-4DB2-BD59-A6C34878D82A}">
                    <a16:rowId xmlns="" xmlns:a16="http://schemas.microsoft.com/office/drawing/2014/main" val="10001"/>
                  </a:ext>
                </a:extLst>
              </a:tr>
              <a:tr h="373211">
                <a:tc>
                  <a:txBody>
                    <a:bodyPr/>
                    <a:lstStyle/>
                    <a:p>
                      <a:pPr algn="ctr"/>
                      <a:r>
                        <a:rPr lang="en-US" dirty="0" smtClean="0"/>
                        <a:t>Afrin</a:t>
                      </a:r>
                      <a:r>
                        <a:rPr lang="en-US" baseline="0" dirty="0" smtClean="0"/>
                        <a:t> Sultana</a:t>
                      </a:r>
                      <a:endParaRPr lang="en-US" dirty="0"/>
                    </a:p>
                  </a:txBody>
                  <a:tcPr/>
                </a:tc>
                <a:tc>
                  <a:txBody>
                    <a:bodyPr/>
                    <a:lstStyle/>
                    <a:p>
                      <a:pPr algn="ctr"/>
                      <a:r>
                        <a:rPr lang="en-US" dirty="0" smtClean="0"/>
                        <a:t>12-14</a:t>
                      </a:r>
                      <a:endParaRPr lang="en-US" dirty="0"/>
                    </a:p>
                  </a:txBody>
                  <a:tcPr/>
                </a:tc>
                <a:extLst>
                  <a:ext uri="{0D108BD9-81ED-4DB2-BD59-A6C34878D82A}">
                    <a16:rowId xmlns="" xmlns:a16="http://schemas.microsoft.com/office/drawing/2014/main" val="10002"/>
                  </a:ext>
                </a:extLst>
              </a:tr>
              <a:tr h="373211">
                <a:tc>
                  <a:txBody>
                    <a:bodyPr/>
                    <a:lstStyle/>
                    <a:p>
                      <a:pPr algn="ctr"/>
                      <a:r>
                        <a:rPr lang="en-US" dirty="0" err="1" smtClean="0"/>
                        <a:t>Sumaiya</a:t>
                      </a:r>
                      <a:r>
                        <a:rPr lang="en-US" dirty="0" smtClean="0"/>
                        <a:t> Rashmi</a:t>
                      </a:r>
                      <a:endParaRPr lang="en-US" dirty="0"/>
                    </a:p>
                  </a:txBody>
                  <a:tcPr/>
                </a:tc>
                <a:tc>
                  <a:txBody>
                    <a:bodyPr/>
                    <a:lstStyle/>
                    <a:p>
                      <a:pPr algn="ctr"/>
                      <a:r>
                        <a:rPr lang="en-US" dirty="0" smtClean="0"/>
                        <a:t>12-14</a:t>
                      </a:r>
                      <a:endParaRPr lang="en-US" dirty="0"/>
                    </a:p>
                  </a:txBody>
                  <a:tcPr/>
                </a:tc>
                <a:extLst>
                  <a:ext uri="{0D108BD9-81ED-4DB2-BD59-A6C34878D82A}">
                    <a16:rowId xmlns="" xmlns:a16="http://schemas.microsoft.com/office/drawing/2014/main" val="10003"/>
                  </a:ext>
                </a:extLst>
              </a:tr>
            </a:tbl>
          </a:graphicData>
        </a:graphic>
      </p:graphicFrame>
      <p:sp>
        <p:nvSpPr>
          <p:cNvPr id="4" name="Rectangle 3"/>
          <p:cNvSpPr/>
          <p:nvPr/>
        </p:nvSpPr>
        <p:spPr>
          <a:xfrm>
            <a:off x="992147" y="585540"/>
            <a:ext cx="3159263" cy="707886"/>
          </a:xfrm>
          <a:prstGeom prst="rect">
            <a:avLst/>
          </a:prstGeom>
        </p:spPr>
        <p:txBody>
          <a:bodyPr wrap="none">
            <a:spAutoFit/>
          </a:bodyPr>
          <a:lstStyle/>
          <a:p>
            <a:r>
              <a:rPr lang="en-US" sz="4000" b="1" dirty="0">
                <a:solidFill>
                  <a:srgbClr val="002060"/>
                </a:solidFill>
                <a:latin typeface="Times New Roman" panose="02020603050405020304" pitchFamily="18" charset="0"/>
                <a:cs typeface="Times New Roman" panose="02020603050405020304" pitchFamily="18" charset="0"/>
              </a:rPr>
              <a:t>Team </a:t>
            </a:r>
            <a:r>
              <a:rPr lang="en-US" sz="4000" b="1" dirty="0" smtClean="0">
                <a:solidFill>
                  <a:srgbClr val="002060"/>
                </a:solidFill>
                <a:latin typeface="Times New Roman" panose="02020603050405020304" pitchFamily="18" charset="0"/>
                <a:cs typeface="Times New Roman" panose="02020603050405020304" pitchFamily="18" charset="0"/>
              </a:rPr>
              <a:t>works: </a:t>
            </a:r>
            <a:endParaRPr lang="en-US" sz="4000" b="1"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101970" y="5792764"/>
            <a:ext cx="11090030"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So, we </a:t>
            </a:r>
            <a:r>
              <a:rPr lang="en-US" sz="2400" dirty="0" smtClean="0">
                <a:latin typeface="Times New Roman" panose="02020603050405020304" pitchFamily="18" charset="0"/>
                <a:cs typeface="Times New Roman" panose="02020603050405020304" pitchFamily="18" charset="0"/>
              </a:rPr>
              <a:t>was use </a:t>
            </a:r>
            <a:r>
              <a:rPr lang="en-US" sz="2400" dirty="0">
                <a:latin typeface="Times New Roman" panose="02020603050405020304" pitchFamily="18" charset="0"/>
                <a:cs typeface="Times New Roman" panose="02020603050405020304" pitchFamily="18" charset="0"/>
              </a:rPr>
              <a:t>7 to 8 months for development and 1 month for testing purposes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97209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4598" y="416727"/>
            <a:ext cx="2765501" cy="707886"/>
          </a:xfrm>
          <a:prstGeom prst="rect">
            <a:avLst/>
          </a:prstGeom>
        </p:spPr>
        <p:txBody>
          <a:bodyPr wrap="none">
            <a:spAutoFit/>
          </a:bodyPr>
          <a:lstStyle/>
          <a:p>
            <a:r>
              <a:rPr lang="en-US" sz="4000" b="1" dirty="0">
                <a:solidFill>
                  <a:srgbClr val="002060"/>
                </a:solidFill>
                <a:latin typeface="Times New Roman" panose="02020603050405020304" pitchFamily="18" charset="0"/>
                <a:cs typeface="Times New Roman" panose="02020603050405020304" pitchFamily="18" charset="0"/>
              </a:rPr>
              <a:t>Gantt chart</a:t>
            </a:r>
          </a:p>
        </p:txBody>
      </p:sp>
      <p:pic>
        <p:nvPicPr>
          <p:cNvPr id="3" name="Picture 2"/>
          <p:cNvPicPr>
            <a:picLocks noChangeAspect="1"/>
          </p:cNvPicPr>
          <p:nvPr/>
        </p:nvPicPr>
        <p:blipFill>
          <a:blip r:embed="rId2"/>
          <a:stretch>
            <a:fillRect/>
          </a:stretch>
        </p:blipFill>
        <p:spPr>
          <a:xfrm>
            <a:off x="574598" y="1393524"/>
            <a:ext cx="2005758" cy="2267909"/>
          </a:xfrm>
          <a:prstGeom prst="rect">
            <a:avLst/>
          </a:prstGeom>
        </p:spPr>
      </p:pic>
      <p:pic>
        <p:nvPicPr>
          <p:cNvPr id="4" name="Picture 3"/>
          <p:cNvPicPr>
            <a:picLocks noChangeAspect="1"/>
          </p:cNvPicPr>
          <p:nvPr/>
        </p:nvPicPr>
        <p:blipFill>
          <a:blip r:embed="rId3"/>
          <a:stretch>
            <a:fillRect/>
          </a:stretch>
        </p:blipFill>
        <p:spPr>
          <a:xfrm>
            <a:off x="3670479" y="2200775"/>
            <a:ext cx="7781315" cy="4367449"/>
          </a:xfrm>
          <a:prstGeom prst="rect">
            <a:avLst/>
          </a:prstGeom>
        </p:spPr>
      </p:pic>
    </p:spTree>
    <p:extLst>
      <p:ext uri="{BB962C8B-B14F-4D97-AF65-F5344CB8AC3E}">
        <p14:creationId xmlns:p14="http://schemas.microsoft.com/office/powerpoint/2010/main" val="1568122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92" y="229393"/>
            <a:ext cx="9472247" cy="2431435"/>
          </a:xfrm>
          <a:prstGeom prst="rect">
            <a:avLst/>
          </a:prstGeom>
        </p:spPr>
        <p:txBody>
          <a:bodyPr wrap="square">
            <a:spAutoFit/>
          </a:bodyPr>
          <a:lstStyle/>
          <a:p>
            <a:r>
              <a:rPr lang="en-US" sz="3600" b="1" dirty="0">
                <a:solidFill>
                  <a:srgbClr val="002060"/>
                </a:solidFill>
                <a:latin typeface="Times New Roman" panose="02020603050405020304" pitchFamily="18" charset="0"/>
                <a:cs typeface="Times New Roman" panose="02020603050405020304" pitchFamily="18" charset="0"/>
              </a:rPr>
              <a:t>Impacts of environment and society </a:t>
            </a:r>
            <a:endParaRPr lang="en-US" sz="3600" b="1" dirty="0" smtClean="0">
              <a:solidFill>
                <a:srgbClr val="002060"/>
              </a:solidFill>
              <a:latin typeface="Times New Roman" panose="02020603050405020304" pitchFamily="18" charset="0"/>
              <a:cs typeface="Times New Roman" panose="02020603050405020304" pitchFamily="18" charset="0"/>
            </a:endParaRPr>
          </a:p>
          <a:p>
            <a:r>
              <a:rPr lang="en-US" sz="3600" b="1" dirty="0" smtClean="0">
                <a:solidFill>
                  <a:srgbClr val="00206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Minimize </a:t>
            </a:r>
            <a:r>
              <a:rPr lang="en-US" sz="2000" dirty="0">
                <a:latin typeface="Times New Roman" panose="02020603050405020304" pitchFamily="18" charset="0"/>
                <a:cs typeface="Times New Roman" panose="02020603050405020304" pitchFamily="18" charset="0"/>
              </a:rPr>
              <a:t>the amount of paper work </a:t>
            </a:r>
          </a:p>
          <a:p>
            <a:pPr marL="28575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Economical</a:t>
            </a:r>
          </a:p>
          <a:p>
            <a:pPr marL="28575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Saves money</a:t>
            </a:r>
          </a:p>
          <a:p>
            <a:pPr marL="28575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Saves time</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249982" y="2943761"/>
            <a:ext cx="5575423" cy="2667000"/>
          </a:xfrm>
          <a:prstGeom prst="rect">
            <a:avLst/>
          </a:prstGeom>
        </p:spPr>
      </p:pic>
    </p:spTree>
    <p:extLst>
      <p:ext uri="{BB962C8B-B14F-4D97-AF65-F5344CB8AC3E}">
        <p14:creationId xmlns:p14="http://schemas.microsoft.com/office/powerpoint/2010/main" val="443315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1711" y="608012"/>
            <a:ext cx="2398990" cy="584775"/>
          </a:xfrm>
          <a:prstGeom prst="rect">
            <a:avLst/>
          </a:prstGeom>
        </p:spPr>
        <p:txBody>
          <a:bodyPr wrap="none">
            <a:spAutoFit/>
          </a:bodyPr>
          <a:lstStyle/>
          <a:p>
            <a:r>
              <a:rPr lang="en-US" sz="3200" b="1" dirty="0">
                <a:solidFill>
                  <a:srgbClr val="002060"/>
                </a:solidFill>
                <a:latin typeface="Times New Roman" panose="02020603050405020304" pitchFamily="18" charset="0"/>
                <a:cs typeface="Times New Roman" panose="02020603050405020304" pitchFamily="18" charset="0"/>
              </a:rPr>
              <a:t>Future work</a:t>
            </a:r>
          </a:p>
        </p:txBody>
      </p:sp>
      <p:sp>
        <p:nvSpPr>
          <p:cNvPr id="3" name="Rectangle 2"/>
          <p:cNvSpPr/>
          <p:nvPr/>
        </p:nvSpPr>
        <p:spPr>
          <a:xfrm>
            <a:off x="1081710" y="1197912"/>
            <a:ext cx="10734237"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We can implement to give the exam by keeping the video open so that they cannot cheat. API problem solve so that it is possible to execute on apple or any android.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1894" y="2208810"/>
            <a:ext cx="5513185" cy="3613892"/>
          </a:xfrm>
          <a:prstGeom prst="rect">
            <a:avLst/>
          </a:prstGeom>
        </p:spPr>
      </p:pic>
    </p:spTree>
    <p:extLst>
      <p:ext uri="{BB962C8B-B14F-4D97-AF65-F5344CB8AC3E}">
        <p14:creationId xmlns:p14="http://schemas.microsoft.com/office/powerpoint/2010/main" val="1716129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150" y="422031"/>
            <a:ext cx="5964701" cy="1938992"/>
          </a:xfrm>
          <a:prstGeom prst="rect">
            <a:avLst/>
          </a:prstGeom>
          <a:noFill/>
        </p:spPr>
        <p:txBody>
          <a:bodyPr wrap="square" rtlCol="0">
            <a:spAutoFit/>
          </a:bodyPr>
          <a:lstStyle/>
          <a:p>
            <a:r>
              <a:rPr lang="en-US" sz="3600" b="1" dirty="0" smtClean="0">
                <a:solidFill>
                  <a:srgbClr val="002060"/>
                </a:solidFill>
                <a:latin typeface="Times New Roman" panose="02020603050405020304" pitchFamily="18" charset="0"/>
                <a:cs typeface="Times New Roman" panose="02020603050405020304" pitchFamily="18" charset="0"/>
              </a:rPr>
              <a:t>Problem Face</a:t>
            </a:r>
          </a:p>
          <a:p>
            <a:endParaRPr lang="en-US" sz="3600" b="1" dirty="0" smtClean="0">
              <a:solidFill>
                <a:srgbClr val="002060"/>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Firebase data limitation</a:t>
            </a:r>
          </a:p>
          <a:p>
            <a:pPr marL="571500" indent="-571500">
              <a:buFont typeface="Wingdings" panose="05000000000000000000" pitchFamily="2" charset="2"/>
              <a:buChar char="§"/>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Android API problem</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504415" y="422031"/>
            <a:ext cx="6687585" cy="3826412"/>
          </a:xfrm>
          <a:prstGeom prst="rect">
            <a:avLst/>
          </a:prstGeom>
        </p:spPr>
      </p:pic>
    </p:spTree>
    <p:extLst>
      <p:ext uri="{BB962C8B-B14F-4D97-AF65-F5344CB8AC3E}">
        <p14:creationId xmlns:p14="http://schemas.microsoft.com/office/powerpoint/2010/main" val="1365949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0441" y="538348"/>
            <a:ext cx="2396177" cy="584775"/>
          </a:xfrm>
          <a:prstGeom prst="rect">
            <a:avLst/>
          </a:prstGeom>
        </p:spPr>
        <p:txBody>
          <a:bodyPr wrap="square">
            <a:spAutoFit/>
          </a:bodyPr>
          <a:lstStyle/>
          <a:p>
            <a:r>
              <a:rPr lang="en-US" sz="3200" b="1" dirty="0">
                <a:solidFill>
                  <a:srgbClr val="002060"/>
                </a:solidFill>
                <a:latin typeface="Times New Roman" panose="02020603050405020304" pitchFamily="18" charset="0"/>
                <a:cs typeface="Times New Roman" panose="02020603050405020304" pitchFamily="18" charset="0"/>
              </a:rPr>
              <a:t>Conclusion</a:t>
            </a:r>
          </a:p>
        </p:txBody>
      </p:sp>
      <p:sp>
        <p:nvSpPr>
          <p:cNvPr id="3" name="Rectangle 2"/>
          <p:cNvSpPr/>
          <p:nvPr/>
        </p:nvSpPr>
        <p:spPr>
          <a:xfrm>
            <a:off x="910441" y="1312799"/>
            <a:ext cx="10774878" cy="1477328"/>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This system will save the time of teachers and students, will help to continue institutional test process at any pandemic situations. For also the institutions, because every faculty, department, every part of the institution exam record can be recorded there, so anybody can easily get their record history. Setting up exam questions and students seeing their result graph curve, time management, all of this concludes the online examination system as the major part of any </a:t>
            </a:r>
            <a:r>
              <a:rPr lang="en-US">
                <a:latin typeface="Times New Roman" panose="02020603050405020304" pitchFamily="18" charset="0"/>
                <a:cs typeface="Times New Roman" panose="02020603050405020304" pitchFamily="18" charset="0"/>
              </a:rPr>
              <a:t>educational </a:t>
            </a:r>
            <a:r>
              <a:rPr lang="en-US" smtClean="0">
                <a:latin typeface="Times New Roman" panose="02020603050405020304" pitchFamily="18" charset="0"/>
                <a:cs typeface="Times New Roman" panose="02020603050405020304" pitchFamily="18" charset="0"/>
              </a:rPr>
              <a:t>institution.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869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53214" y="1609359"/>
            <a:ext cx="6075192" cy="3328402"/>
          </a:xfrm>
          <a:prstGeom prst="rect">
            <a:avLst/>
          </a:prstGeom>
        </p:spPr>
      </p:pic>
    </p:spTree>
    <p:extLst>
      <p:ext uri="{BB962C8B-B14F-4D97-AF65-F5344CB8AC3E}">
        <p14:creationId xmlns:p14="http://schemas.microsoft.com/office/powerpoint/2010/main" val="192177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562706" y="464234"/>
            <a:ext cx="11282289" cy="3785652"/>
          </a:xfrm>
          <a:prstGeom prst="rect">
            <a:avLst/>
          </a:prstGeom>
          <a:noFill/>
        </p:spPr>
        <p:txBody>
          <a:bodyPr wrap="square" rtlCol="0">
            <a:spAutoFit/>
          </a:bodyPr>
          <a:lstStyle/>
          <a:p>
            <a:r>
              <a:rPr lang="en-US" sz="4000" b="1" dirty="0" smtClean="0">
                <a:solidFill>
                  <a:schemeClr val="accent5">
                    <a:lumMod val="50000"/>
                  </a:schemeClr>
                </a:solidFill>
                <a:latin typeface="Times New Roman" panose="02020603050405020304" pitchFamily="18" charset="0"/>
                <a:cs typeface="Times New Roman" panose="02020603050405020304" pitchFamily="18" charset="0"/>
              </a:rPr>
              <a:t>Introduction </a:t>
            </a:r>
            <a:r>
              <a:rPr lang="en-US" sz="4000" b="1"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sz="2000" dirty="0">
                <a:latin typeface="Times New Roman" panose="02020603050405020304" pitchFamily="18" charset="0"/>
                <a:cs typeface="Times New Roman" panose="02020603050405020304" pitchFamily="18" charset="0"/>
              </a:rPr>
              <a:t>Beneficial for Education System. </a:t>
            </a:r>
          </a:p>
          <a:p>
            <a:pPr marL="400050" indent="-400050">
              <a:buFont typeface="+mj-lt"/>
              <a:buAutoNum type="romanLcPeriod"/>
            </a:pPr>
            <a:r>
              <a:rPr lang="en-US" sz="2000" dirty="0" smtClean="0">
                <a:latin typeface="Times New Roman" panose="02020603050405020304" pitchFamily="18" charset="0"/>
                <a:cs typeface="Times New Roman" panose="02020603050405020304" pitchFamily="18" charset="0"/>
              </a:rPr>
              <a:t>Institution </a:t>
            </a:r>
            <a:r>
              <a:rPr lang="en-US" sz="2000" dirty="0">
                <a:latin typeface="Times New Roman" panose="02020603050405020304" pitchFamily="18" charset="0"/>
                <a:cs typeface="Times New Roman" panose="02020603050405020304" pitchFamily="18" charset="0"/>
              </a:rPr>
              <a:t>Can Host Online Examination </a:t>
            </a:r>
          </a:p>
          <a:p>
            <a:pPr marL="400050" indent="-400050">
              <a:buFont typeface="+mj-lt"/>
              <a:buAutoNum type="romanLcPeriod"/>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will reduce the hectic job of assessing the answer script manually </a:t>
            </a:r>
            <a:endParaRPr lang="en-US" sz="2000" dirty="0" smtClean="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will allow the faculty to create test and answer key </a:t>
            </a:r>
            <a:endParaRPr lang="en-US" sz="2000" dirty="0" smtClean="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will reduce paperwork </a:t>
            </a:r>
          </a:p>
          <a:p>
            <a:pPr marL="400050" indent="-400050">
              <a:buFont typeface="+mj-lt"/>
              <a:buAutoNum type="romanLcPeriod"/>
            </a:pPr>
            <a:r>
              <a:rPr lang="en-US" sz="2000" dirty="0" smtClean="0">
                <a:latin typeface="Times New Roman" panose="02020603050405020304" pitchFamily="18" charset="0"/>
                <a:cs typeface="Times New Roman" panose="02020603050405020304" pitchFamily="18" charset="0"/>
              </a:rPr>
              <a:t>Automatic </a:t>
            </a:r>
            <a:r>
              <a:rPr lang="en-US" sz="2000" dirty="0">
                <a:latin typeface="Times New Roman" panose="02020603050405020304" pitchFamily="18" charset="0"/>
                <a:cs typeface="Times New Roman" panose="02020603050405020304" pitchFamily="18" charset="0"/>
              </a:rPr>
              <a:t>grading and manual grading opportunity </a:t>
            </a:r>
            <a:endParaRPr lang="en-US" sz="2000" dirty="0" smtClean="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Support of Online Result Publishing System </a:t>
            </a:r>
            <a:endParaRPr lang="en-US" sz="2000" dirty="0" smtClean="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Update Version of Existing Examination System </a:t>
            </a:r>
            <a:endParaRPr lang="en-US" sz="2000" dirty="0" smtClean="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more popular after Covid-19 </a:t>
            </a:r>
          </a:p>
        </p:txBody>
      </p:sp>
    </p:spTree>
    <p:extLst>
      <p:ext uri="{BB962C8B-B14F-4D97-AF65-F5344CB8AC3E}">
        <p14:creationId xmlns:p14="http://schemas.microsoft.com/office/powerpoint/2010/main" val="1193575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0507" y="416728"/>
            <a:ext cx="11315918" cy="646331"/>
          </a:xfrm>
          <a:prstGeom prst="rect">
            <a:avLst/>
          </a:prstGeom>
        </p:spPr>
        <p:txBody>
          <a:bodyPr wrap="none">
            <a:spAutoFit/>
          </a:bodyPr>
          <a:lstStyle/>
          <a:p>
            <a:r>
              <a:rPr lang="en-US" sz="3600" b="1" dirty="0">
                <a:solidFill>
                  <a:schemeClr val="accent5">
                    <a:lumMod val="50000"/>
                  </a:schemeClr>
                </a:solidFill>
                <a:latin typeface="Times New Roman" panose="02020603050405020304" pitchFamily="18" charset="0"/>
                <a:cs typeface="Times New Roman" panose="02020603050405020304" pitchFamily="18" charset="0"/>
              </a:rPr>
              <a:t>Why is online admission examination system important?</a:t>
            </a:r>
          </a:p>
        </p:txBody>
      </p:sp>
      <p:sp>
        <p:nvSpPr>
          <p:cNvPr id="3" name="Rectangle 2"/>
          <p:cNvSpPr/>
          <p:nvPr/>
        </p:nvSpPr>
        <p:spPr>
          <a:xfrm>
            <a:off x="600221" y="1892326"/>
            <a:ext cx="11329182" cy="3170099"/>
          </a:xfrm>
          <a:prstGeom prst="rect">
            <a:avLst/>
          </a:prstGeom>
        </p:spPr>
        <p:txBody>
          <a:bodyPr wrap="square">
            <a:spAutoFit/>
          </a:bodyPr>
          <a:lstStyle/>
          <a:p>
            <a:pPr marL="285750" indent="-285750">
              <a:buFont typeface="Wingdings" panose="05000000000000000000" pitchFamily="2" charset="2"/>
              <a:buChar char="ü"/>
            </a:pPr>
            <a:r>
              <a:rPr lang="en-US" sz="2000" dirty="0" smtClean="0"/>
              <a:t> </a:t>
            </a:r>
            <a:r>
              <a:rPr lang="en-US" sz="2000" dirty="0">
                <a:latin typeface="Times New Roman" panose="02020603050405020304" pitchFamily="18" charset="0"/>
                <a:cs typeface="Times New Roman" panose="02020603050405020304" pitchFamily="18" charset="0"/>
              </a:rPr>
              <a:t>It saves paper</a:t>
            </a:r>
            <a:r>
              <a:rPr lang="en-US" sz="2000"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Save money . </a:t>
            </a:r>
          </a:p>
          <a:p>
            <a:pPr marL="28575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more secure. </a:t>
            </a:r>
          </a:p>
          <a:p>
            <a:pPr marL="28575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Quick Result Processing </a:t>
            </a:r>
            <a:r>
              <a:rPr lang="en-US"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Readiness for Cases of Emergency during Exams </a:t>
            </a:r>
            <a:r>
              <a:rPr lang="en-US"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saves time. </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ensure </a:t>
            </a:r>
            <a:r>
              <a:rPr lang="en-US" sz="2000" dirty="0">
                <a:latin typeface="Times New Roman" panose="02020603050405020304" pitchFamily="18" charset="0"/>
                <a:cs typeface="Times New Roman" panose="02020603050405020304" pitchFamily="18" charset="0"/>
              </a:rPr>
              <a:t>100% attendance </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Space </a:t>
            </a:r>
            <a:r>
              <a:rPr lang="en-US" sz="2000" dirty="0">
                <a:latin typeface="Times New Roman" panose="02020603050405020304" pitchFamily="18" charset="0"/>
                <a:cs typeface="Times New Roman" panose="02020603050405020304" pitchFamily="18" charset="0"/>
              </a:rPr>
              <a:t>reduce </a:t>
            </a:r>
            <a:r>
              <a:rPr lang="en-US"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Traffic jams </a:t>
            </a:r>
            <a:r>
              <a:rPr lang="en-US" sz="2000" dirty="0" smtClean="0">
                <a:latin typeface="Times New Roman" panose="02020603050405020304" pitchFamily="18" charset="0"/>
                <a:cs typeface="Times New Roman" panose="02020603050405020304" pitchFamily="18" charset="0"/>
              </a:rPr>
              <a:t>reduce.</a:t>
            </a:r>
          </a:p>
          <a:p>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83546" y="1892326"/>
            <a:ext cx="5608454" cy="3383058"/>
          </a:xfrm>
          <a:prstGeom prst="rect">
            <a:avLst/>
          </a:prstGeom>
        </p:spPr>
      </p:pic>
    </p:spTree>
    <p:extLst>
      <p:ext uri="{BB962C8B-B14F-4D97-AF65-F5344CB8AC3E}">
        <p14:creationId xmlns:p14="http://schemas.microsoft.com/office/powerpoint/2010/main" val="3757731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2429" y="797348"/>
            <a:ext cx="2775119" cy="646331"/>
          </a:xfrm>
          <a:prstGeom prst="rect">
            <a:avLst/>
          </a:prstGeom>
        </p:spPr>
        <p:txBody>
          <a:bodyPr wrap="none">
            <a:spAutoFit/>
          </a:bodyPr>
          <a:lstStyle/>
          <a:p>
            <a:r>
              <a:rPr lang="en-US" sz="36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Methodology</a:t>
            </a:r>
            <a:endParaRPr lang="en-US" sz="3600" b="1" dirty="0">
              <a:solidFill>
                <a:srgbClr val="002060"/>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2785209" y="2418601"/>
            <a:ext cx="6456224" cy="4273666"/>
          </a:xfrm>
          <a:prstGeom prst="rect">
            <a:avLst/>
          </a:prstGeom>
        </p:spPr>
      </p:pic>
      <p:sp>
        <p:nvSpPr>
          <p:cNvPr id="13" name="Rectangle 12"/>
          <p:cNvSpPr/>
          <p:nvPr/>
        </p:nvSpPr>
        <p:spPr>
          <a:xfrm>
            <a:off x="732429" y="1842748"/>
            <a:ext cx="6224016" cy="176784"/>
          </a:xfrm>
          <a:prstGeom prst="rect">
            <a:avLst/>
          </a:prstGeom>
        </p:spPr>
        <p:txBody>
          <a:bodyPr wrap="none" lIns="0" tIns="0" rIns="0" bIns="0">
            <a:noAutofit/>
          </a:bodyPr>
          <a:lstStyle/>
          <a:p>
            <a:pPr indent="0"/>
            <a:r>
              <a:rPr lang="en-US" sz="2000" dirty="0">
                <a:latin typeface="Times New Roman" panose="02020603050405020304" pitchFamily="18" charset="0"/>
                <a:cs typeface="Times New Roman" panose="02020603050405020304" pitchFamily="18" charset="0"/>
              </a:rPr>
              <a:t>To develop this project, we have to follow some methodology. Those methodology mentioned below</a:t>
            </a:r>
            <a:r>
              <a:rPr lang="en-US" sz="11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7433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Rectangle 1"/>
          <p:cNvSpPr/>
          <p:nvPr/>
        </p:nvSpPr>
        <p:spPr>
          <a:xfrm>
            <a:off x="129763" y="1462544"/>
            <a:ext cx="6096000" cy="1569660"/>
          </a:xfrm>
          <a:prstGeom prst="rect">
            <a:avLst/>
          </a:prstGeom>
        </p:spPr>
        <p:txBody>
          <a:bodyPr>
            <a:spAutoFit/>
          </a:bodyPr>
          <a:lstStyle/>
          <a:p>
            <a:r>
              <a:rPr lang="en-US" sz="2800" dirty="0" smtClean="0"/>
              <a:t>▪ </a:t>
            </a:r>
            <a:r>
              <a:rPr lang="en-US" sz="3200" dirty="0">
                <a:latin typeface="Times New Roman" panose="02020603050405020304" pitchFamily="18" charset="0"/>
                <a:cs typeface="Times New Roman" panose="02020603050405020304" pitchFamily="18" charset="0"/>
              </a:rPr>
              <a:t>Front </a:t>
            </a:r>
            <a:r>
              <a:rPr lang="en-US" sz="3200" dirty="0" smtClean="0">
                <a:latin typeface="Times New Roman" panose="02020603050405020304" pitchFamily="18" charset="0"/>
                <a:cs typeface="Times New Roman" panose="02020603050405020304" pitchFamily="18" charset="0"/>
              </a:rPr>
              <a:t>end</a:t>
            </a:r>
          </a:p>
          <a:p>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Java </a:t>
            </a:r>
            <a:r>
              <a:rPr lang="en-US" sz="3200" dirty="0" smtClean="0">
                <a:latin typeface="Times New Roman" panose="02020603050405020304" pitchFamily="18" charset="0"/>
                <a:cs typeface="Times New Roman" panose="02020603050405020304" pitchFamily="18" charset="0"/>
              </a:rPr>
              <a:t> </a:t>
            </a:r>
          </a:p>
          <a:p>
            <a:r>
              <a:rPr lang="en-US" sz="3200" dirty="0" smtClean="0">
                <a:latin typeface="Times New Roman" panose="02020603050405020304" pitchFamily="18" charset="0"/>
                <a:cs typeface="Times New Roman" panose="02020603050405020304" pitchFamily="18" charset="0"/>
              </a:rPr>
              <a:t>✔ Android</a:t>
            </a:r>
          </a:p>
        </p:txBody>
      </p:sp>
      <p:sp>
        <p:nvSpPr>
          <p:cNvPr id="3" name="Rectangle 2"/>
          <p:cNvSpPr/>
          <p:nvPr/>
        </p:nvSpPr>
        <p:spPr>
          <a:xfrm>
            <a:off x="129763" y="250309"/>
            <a:ext cx="3225883" cy="707886"/>
          </a:xfrm>
          <a:prstGeom prst="rect">
            <a:avLst/>
          </a:prstGeom>
        </p:spPr>
        <p:txBody>
          <a:bodyPr wrap="none">
            <a:spAutoFit/>
          </a:bodyPr>
          <a:lstStyle/>
          <a:p>
            <a:r>
              <a:rPr lang="en-US" sz="4000" b="1" dirty="0">
                <a:solidFill>
                  <a:schemeClr val="accent5">
                    <a:lumMod val="50000"/>
                  </a:schemeClr>
                </a:solidFill>
                <a:latin typeface="Times New Roman" panose="02020603050405020304" pitchFamily="18" charset="0"/>
                <a:cs typeface="Times New Roman" panose="02020603050405020304" pitchFamily="18" charset="0"/>
              </a:rPr>
              <a:t>Project tools- </a:t>
            </a:r>
          </a:p>
        </p:txBody>
      </p:sp>
      <p:sp>
        <p:nvSpPr>
          <p:cNvPr id="4" name="Rectangle 3"/>
          <p:cNvSpPr/>
          <p:nvPr/>
        </p:nvSpPr>
        <p:spPr>
          <a:xfrm>
            <a:off x="129763" y="3339070"/>
            <a:ext cx="6096000" cy="1077218"/>
          </a:xfrm>
          <a:prstGeom prst="rect">
            <a:avLst/>
          </a:prstGeom>
        </p:spPr>
        <p:txBody>
          <a:bodyPr>
            <a:spAutoFit/>
          </a:bodyPr>
          <a:lstStyle/>
          <a:p>
            <a:r>
              <a:rPr lang="en-US" sz="3200" dirty="0"/>
              <a:t>▪ </a:t>
            </a:r>
            <a:r>
              <a:rPr lang="en-US" sz="3200" dirty="0">
                <a:latin typeface="Times New Roman" panose="02020603050405020304" pitchFamily="18" charset="0"/>
                <a:cs typeface="Times New Roman" panose="02020603050405020304" pitchFamily="18" charset="0"/>
              </a:rPr>
              <a:t>Back </a:t>
            </a:r>
            <a:r>
              <a:rPr lang="en-US" sz="3200" dirty="0" smtClean="0">
                <a:latin typeface="Times New Roman" panose="02020603050405020304" pitchFamily="18" charset="0"/>
                <a:cs typeface="Times New Roman" panose="02020603050405020304" pitchFamily="18" charset="0"/>
              </a:rPr>
              <a:t>end </a:t>
            </a:r>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 </a:t>
            </a:r>
            <a:r>
              <a:rPr lang="en-US" sz="3200" dirty="0">
                <a:latin typeface="Times New Roman" panose="02020603050405020304" pitchFamily="18" charset="0"/>
                <a:cs typeface="Times New Roman" panose="02020603050405020304" pitchFamily="18" charset="0"/>
              </a:rPr>
              <a:t>Java</a:t>
            </a:r>
          </a:p>
        </p:txBody>
      </p:sp>
      <p:sp>
        <p:nvSpPr>
          <p:cNvPr id="5" name="TextBox 4"/>
          <p:cNvSpPr txBox="1"/>
          <p:nvPr/>
        </p:nvSpPr>
        <p:spPr>
          <a:xfrm>
            <a:off x="129763" y="4723154"/>
            <a:ext cx="2373746"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sz="3200" dirty="0" smtClean="0">
                <a:latin typeface="Times New Roman" panose="02020603050405020304" pitchFamily="18" charset="0"/>
                <a:cs typeface="Times New Roman" panose="02020603050405020304" pitchFamily="18" charset="0"/>
              </a:rPr>
              <a:t>Database</a:t>
            </a:r>
            <a:r>
              <a:rPr lang="en-US"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Firebase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1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3046" y="548640"/>
            <a:ext cx="2532185" cy="646331"/>
          </a:xfrm>
          <a:prstGeom prst="rect">
            <a:avLst/>
          </a:prstGeom>
          <a:noFill/>
        </p:spPr>
        <p:txBody>
          <a:bodyPr wrap="square" rtlCol="0">
            <a:spAutoFit/>
          </a:bodyPr>
          <a:lstStyle/>
          <a:p>
            <a:r>
              <a:rPr lang="en-US" sz="3600" b="1" dirty="0" smtClean="0">
                <a:solidFill>
                  <a:schemeClr val="accent5">
                    <a:lumMod val="50000"/>
                  </a:schemeClr>
                </a:solidFill>
              </a:rPr>
              <a:t>Feature</a:t>
            </a:r>
            <a:r>
              <a:rPr lang="en-US" sz="3600" dirty="0" smtClean="0">
                <a:solidFill>
                  <a:schemeClr val="accent5">
                    <a:lumMod val="50000"/>
                  </a:schemeClr>
                </a:solidFill>
              </a:rPr>
              <a:t>:</a:t>
            </a:r>
            <a:endParaRPr lang="en-US" sz="3600" dirty="0">
              <a:solidFill>
                <a:schemeClr val="accent5">
                  <a:lumMod val="50000"/>
                </a:schemeClr>
              </a:solidFill>
            </a:endParaRPr>
          </a:p>
        </p:txBody>
      </p:sp>
      <p:sp>
        <p:nvSpPr>
          <p:cNvPr id="3" name="Rectangle 2"/>
          <p:cNvSpPr/>
          <p:nvPr/>
        </p:nvSpPr>
        <p:spPr>
          <a:xfrm>
            <a:off x="473612" y="1470803"/>
            <a:ext cx="6096000" cy="2677656"/>
          </a:xfrm>
          <a:prstGeom prst="rect">
            <a:avLst/>
          </a:prstGeom>
        </p:spPr>
        <p:txBody>
          <a:bodyPr>
            <a:spAutoFit/>
          </a:bodyPr>
          <a:lstStyle/>
          <a:p>
            <a:pPr marL="342900" indent="-342900">
              <a:buFont typeface="Wingdings" panose="05000000000000000000" pitchFamily="2" charset="2"/>
              <a:buChar char="Ø"/>
            </a:pPr>
            <a:r>
              <a:rPr lang="en-US" sz="2400" dirty="0"/>
              <a:t>Create Account .</a:t>
            </a:r>
          </a:p>
          <a:p>
            <a:pPr marL="342900" indent="-342900">
              <a:buFont typeface="Wingdings" panose="05000000000000000000" pitchFamily="2" charset="2"/>
              <a:buChar char="Ø"/>
            </a:pPr>
            <a:r>
              <a:rPr lang="en-US" sz="2400" dirty="0"/>
              <a:t>login .</a:t>
            </a:r>
          </a:p>
          <a:p>
            <a:pPr marL="342900" indent="-342900">
              <a:buFont typeface="Wingdings" panose="05000000000000000000" pitchFamily="2" charset="2"/>
              <a:buChar char="Ø"/>
            </a:pPr>
            <a:r>
              <a:rPr lang="en-US" sz="2400" dirty="0"/>
              <a:t>Verifying password. </a:t>
            </a:r>
          </a:p>
          <a:p>
            <a:pPr marL="342900" indent="-342900">
              <a:buFont typeface="Wingdings" panose="05000000000000000000" pitchFamily="2" charset="2"/>
              <a:buChar char="Ø"/>
            </a:pPr>
            <a:r>
              <a:rPr lang="en-US" sz="2400" dirty="0"/>
              <a:t>Online Question .</a:t>
            </a:r>
          </a:p>
          <a:p>
            <a:pPr marL="342900" indent="-342900">
              <a:buFont typeface="Wingdings" panose="05000000000000000000" pitchFamily="2" charset="2"/>
              <a:buChar char="Ø"/>
            </a:pPr>
            <a:r>
              <a:rPr lang="en-US" sz="2400" dirty="0"/>
              <a:t>Automation of planning and schedule. </a:t>
            </a:r>
          </a:p>
          <a:p>
            <a:pPr marL="342900" indent="-342900">
              <a:buFont typeface="Wingdings" panose="05000000000000000000" pitchFamily="2" charset="2"/>
              <a:buChar char="Ø"/>
            </a:pPr>
            <a:r>
              <a:rPr lang="en-US" sz="2400" dirty="0"/>
              <a:t>Efficiency to create a question bank .</a:t>
            </a:r>
          </a:p>
          <a:p>
            <a:pPr marL="342900" indent="-342900">
              <a:buFont typeface="Wingdings" panose="05000000000000000000" pitchFamily="2" charset="2"/>
              <a:buChar char="Ø"/>
            </a:pPr>
            <a:r>
              <a:rPr lang="en-US" sz="2400" dirty="0"/>
              <a:t>Use Rich Text and image.</a:t>
            </a:r>
            <a:endParaRPr lang="en-US" sz="2400" b="1" dirty="0"/>
          </a:p>
        </p:txBody>
      </p:sp>
      <p:sp>
        <p:nvSpPr>
          <p:cNvPr id="5" name="Rectangle 4"/>
          <p:cNvSpPr/>
          <p:nvPr/>
        </p:nvSpPr>
        <p:spPr>
          <a:xfrm>
            <a:off x="473612" y="4424291"/>
            <a:ext cx="4556247" cy="2246769"/>
          </a:xfrm>
          <a:prstGeom prst="rect">
            <a:avLst/>
          </a:prstGeom>
        </p:spPr>
        <p:txBody>
          <a:bodyPr wrap="none">
            <a:spAutoFit/>
          </a:bodyPr>
          <a:lstStyle/>
          <a:p>
            <a:r>
              <a:rPr lang="en-US" sz="2400" b="1" dirty="0" smtClean="0">
                <a:solidFill>
                  <a:schemeClr val="tx1">
                    <a:lumMod val="95000"/>
                    <a:lumOff val="5000"/>
                  </a:schemeClr>
                </a:solidFill>
                <a:latin typeface="Poppins"/>
              </a:rPr>
              <a:t>Main Features</a:t>
            </a:r>
          </a:p>
          <a:p>
            <a:endParaRPr lang="en-US" dirty="0" smtClean="0">
              <a:solidFill>
                <a:schemeClr val="tx1">
                  <a:lumMod val="95000"/>
                  <a:lumOff val="5000"/>
                </a:schemeClr>
              </a:solidFill>
              <a:latin typeface="Poppins"/>
            </a:endParaRPr>
          </a:p>
          <a:p>
            <a:pPr marL="285750" indent="-285750">
              <a:buFont typeface="Wingdings" panose="05000000000000000000" pitchFamily="2" charset="2"/>
              <a:buChar char="v"/>
            </a:pPr>
            <a:r>
              <a:rPr lang="en-US" dirty="0" smtClean="0">
                <a:solidFill>
                  <a:schemeClr val="tx1">
                    <a:lumMod val="95000"/>
                    <a:lumOff val="5000"/>
                  </a:schemeClr>
                </a:solidFill>
                <a:latin typeface="Poppins"/>
              </a:rPr>
              <a:t>Exam </a:t>
            </a:r>
            <a:r>
              <a:rPr lang="en-US" dirty="0">
                <a:solidFill>
                  <a:schemeClr val="tx1">
                    <a:lumMod val="95000"/>
                    <a:lumOff val="5000"/>
                  </a:schemeClr>
                </a:solidFill>
                <a:latin typeface="Poppins"/>
              </a:rPr>
              <a:t>Scheduling and </a:t>
            </a:r>
            <a:r>
              <a:rPr lang="en-US" dirty="0" smtClean="0">
                <a:solidFill>
                  <a:schemeClr val="tx1">
                    <a:lumMod val="95000"/>
                    <a:lumOff val="5000"/>
                  </a:schemeClr>
                </a:solidFill>
                <a:latin typeface="Poppins"/>
              </a:rPr>
              <a:t>Planning</a:t>
            </a:r>
          </a:p>
          <a:p>
            <a:pPr marL="342900" indent="-342900">
              <a:buFont typeface="Wingdings" panose="05000000000000000000" pitchFamily="2" charset="2"/>
              <a:buChar char="v"/>
            </a:pPr>
            <a:r>
              <a:rPr lang="en-US" sz="2000" dirty="0">
                <a:solidFill>
                  <a:schemeClr val="tx1">
                    <a:lumMod val="95000"/>
                    <a:lumOff val="5000"/>
                  </a:schemeClr>
                </a:solidFill>
              </a:rPr>
              <a:t>Configuring different type of </a:t>
            </a:r>
            <a:r>
              <a:rPr lang="en-US" sz="2000" dirty="0" smtClean="0">
                <a:solidFill>
                  <a:schemeClr val="tx1">
                    <a:lumMod val="95000"/>
                    <a:lumOff val="5000"/>
                  </a:schemeClr>
                </a:solidFill>
              </a:rPr>
              <a:t>questions</a:t>
            </a:r>
          </a:p>
          <a:p>
            <a:pPr marL="342900" indent="-342900">
              <a:buFont typeface="Wingdings" panose="05000000000000000000" pitchFamily="2" charset="2"/>
              <a:buChar char="v"/>
            </a:pPr>
            <a:r>
              <a:rPr lang="en-US" sz="2000" dirty="0">
                <a:solidFill>
                  <a:schemeClr val="tx1">
                    <a:lumMod val="95000"/>
                    <a:lumOff val="5000"/>
                  </a:schemeClr>
                </a:solidFill>
              </a:rPr>
              <a:t>Instant Result </a:t>
            </a:r>
            <a:r>
              <a:rPr lang="en-US" sz="2000" dirty="0" smtClean="0">
                <a:solidFill>
                  <a:schemeClr val="tx1">
                    <a:lumMod val="95000"/>
                    <a:lumOff val="5000"/>
                  </a:schemeClr>
                </a:solidFill>
              </a:rPr>
              <a:t>Evaluation</a:t>
            </a:r>
          </a:p>
          <a:p>
            <a:pPr marL="342900" indent="-342900">
              <a:buFont typeface="Wingdings" panose="05000000000000000000" pitchFamily="2" charset="2"/>
              <a:buChar char="v"/>
            </a:pPr>
            <a:r>
              <a:rPr lang="en-US" sz="2000" dirty="0" smtClean="0">
                <a:solidFill>
                  <a:schemeClr val="tx1">
                    <a:lumMod val="95000"/>
                    <a:lumOff val="5000"/>
                  </a:schemeClr>
                </a:solidFill>
              </a:rPr>
              <a:t>Result </a:t>
            </a:r>
            <a:r>
              <a:rPr lang="en-US" sz="2000" dirty="0">
                <a:solidFill>
                  <a:schemeClr val="tx1">
                    <a:lumMod val="95000"/>
                    <a:lumOff val="5000"/>
                  </a:schemeClr>
                </a:solidFill>
              </a:rPr>
              <a:t>Analysis and </a:t>
            </a:r>
            <a:r>
              <a:rPr lang="en-US" sz="2000" dirty="0" smtClean="0">
                <a:solidFill>
                  <a:schemeClr val="tx1">
                    <a:lumMod val="95000"/>
                    <a:lumOff val="5000"/>
                  </a:schemeClr>
                </a:solidFill>
              </a:rPr>
              <a:t>Dashboards</a:t>
            </a:r>
          </a:p>
          <a:p>
            <a:pPr marL="342900" indent="-342900">
              <a:buFont typeface="Wingdings" panose="05000000000000000000" pitchFamily="2" charset="2"/>
              <a:buChar char="v"/>
            </a:pPr>
            <a:r>
              <a:rPr lang="en-US" sz="2000" dirty="0" smtClean="0">
                <a:solidFill>
                  <a:schemeClr val="tx1">
                    <a:lumMod val="95000"/>
                    <a:lumOff val="5000"/>
                  </a:schemeClr>
                </a:solidFill>
              </a:rPr>
              <a:t>Important </a:t>
            </a:r>
            <a:r>
              <a:rPr lang="en-US" sz="2000" dirty="0">
                <a:solidFill>
                  <a:schemeClr val="tx1">
                    <a:lumMod val="95000"/>
                    <a:lumOff val="5000"/>
                  </a:schemeClr>
                </a:solidFill>
              </a:rPr>
              <a:t>alerts</a:t>
            </a:r>
          </a:p>
        </p:txBody>
      </p:sp>
      <p:pic>
        <p:nvPicPr>
          <p:cNvPr id="6" name="Picture 5"/>
          <p:cNvPicPr>
            <a:picLocks noChangeAspect="1"/>
          </p:cNvPicPr>
          <p:nvPr/>
        </p:nvPicPr>
        <p:blipFill>
          <a:blip r:embed="rId2"/>
          <a:stretch>
            <a:fillRect/>
          </a:stretch>
        </p:blipFill>
        <p:spPr>
          <a:xfrm>
            <a:off x="6569612" y="2952678"/>
            <a:ext cx="5455041" cy="2943225"/>
          </a:xfrm>
          <a:prstGeom prst="rect">
            <a:avLst/>
          </a:prstGeom>
        </p:spPr>
      </p:pic>
      <p:sp>
        <p:nvSpPr>
          <p:cNvPr id="7" name="TextBox 6"/>
          <p:cNvSpPr txBox="1"/>
          <p:nvPr/>
        </p:nvSpPr>
        <p:spPr>
          <a:xfrm>
            <a:off x="10072469" y="3179299"/>
            <a:ext cx="1575580" cy="534572"/>
          </a:xfrm>
          <a:prstGeom prst="rect">
            <a:avLst/>
          </a:prstGeom>
          <a:solidFill>
            <a:srgbClr val="7030A0"/>
          </a:solidFill>
        </p:spPr>
        <p:txBody>
          <a:bodyPr wrap="square" rtlCol="0">
            <a:spAutoFit/>
          </a:bodyPr>
          <a:lstStyle/>
          <a:p>
            <a:endParaRPr lang="en-US" dirty="0"/>
          </a:p>
        </p:txBody>
      </p:sp>
    </p:spTree>
    <p:extLst>
      <p:ext uri="{BB962C8B-B14F-4D97-AF65-F5344CB8AC3E}">
        <p14:creationId xmlns:p14="http://schemas.microsoft.com/office/powerpoint/2010/main" val="63196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4911" y="506437"/>
            <a:ext cx="4642338" cy="707886"/>
          </a:xfrm>
          <a:prstGeom prst="rect">
            <a:avLst/>
          </a:prstGeom>
          <a:noFill/>
        </p:spPr>
        <p:txBody>
          <a:bodyPr wrap="square" rtlCol="0">
            <a:spAutoFit/>
          </a:bodyPr>
          <a:lstStyle/>
          <a:p>
            <a:r>
              <a:rPr lang="en-US" sz="4000" b="1" dirty="0" smtClean="0">
                <a:solidFill>
                  <a:srgbClr val="002060"/>
                </a:solidFill>
                <a:latin typeface="Times New Roman" panose="02020603050405020304" pitchFamily="18" charset="0"/>
                <a:cs typeface="Times New Roman" panose="02020603050405020304" pitchFamily="18" charset="0"/>
              </a:rPr>
              <a:t>Project Details</a:t>
            </a:r>
            <a:endParaRPr lang="en-US" sz="4000" b="1"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36885" y="1214323"/>
            <a:ext cx="2734056" cy="4903306"/>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3653889" y="6433136"/>
            <a:ext cx="1743456" cy="164592"/>
          </a:xfrm>
          <a:prstGeom prst="rect">
            <a:avLst/>
          </a:prstGeom>
        </p:spPr>
        <p:txBody>
          <a:bodyPr wrap="none" lIns="0" tIns="0" rIns="0" bIns="0">
            <a:noAutofit/>
          </a:bodyPr>
          <a:lstStyle/>
          <a:p>
            <a:pPr indent="0"/>
            <a:r>
              <a:rPr lang="en-US" sz="2000" b="1" dirty="0">
                <a:latin typeface="Times New Roman" panose="02020603050405020304" pitchFamily="18" charset="0"/>
                <a:cs typeface="Times New Roman" panose="02020603050405020304" pitchFamily="18" charset="0"/>
              </a:rPr>
              <a:t>Fig :</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Admin Sign Up</a:t>
            </a:r>
          </a:p>
        </p:txBody>
      </p:sp>
      <p:pic>
        <p:nvPicPr>
          <p:cNvPr id="6" name="Picture 5"/>
          <p:cNvPicPr>
            <a:picLocks noChangeAspect="1"/>
          </p:cNvPicPr>
          <p:nvPr/>
        </p:nvPicPr>
        <p:blipFill>
          <a:blip r:embed="rId3"/>
          <a:stretch>
            <a:fillRect/>
          </a:stretch>
        </p:blipFill>
        <p:spPr>
          <a:xfrm>
            <a:off x="7209183" y="1214323"/>
            <a:ext cx="2491407" cy="4903306"/>
          </a:xfrm>
          <a:prstGeom prst="rect">
            <a:avLst/>
          </a:prstGeom>
        </p:spPr>
      </p:pic>
      <p:sp>
        <p:nvSpPr>
          <p:cNvPr id="7" name="Rectangle 6"/>
          <p:cNvSpPr/>
          <p:nvPr/>
        </p:nvSpPr>
        <p:spPr>
          <a:xfrm>
            <a:off x="7666978" y="6423992"/>
            <a:ext cx="1575816" cy="173736"/>
          </a:xfrm>
          <a:prstGeom prst="rect">
            <a:avLst/>
          </a:prstGeom>
        </p:spPr>
        <p:txBody>
          <a:bodyPr wrap="none" lIns="0" tIns="0" rIns="0" bIns="0">
            <a:noAutofit/>
          </a:bodyPr>
          <a:lstStyle/>
          <a:p>
            <a:pPr indent="0"/>
            <a:r>
              <a:rPr lang="en-US" sz="2000" b="1" dirty="0" smtClean="0">
                <a:latin typeface="Times New Roman" panose="02020603050405020304" pitchFamily="18" charset="0"/>
                <a:cs typeface="Times New Roman" panose="02020603050405020304" pitchFamily="18" charset="0"/>
              </a:rPr>
              <a:t>Fig </a:t>
            </a:r>
            <a:r>
              <a:rPr lang="en-US" sz="2000" b="1" dirty="0">
                <a:latin typeface="Times New Roman" panose="02020603050405020304" pitchFamily="18" charset="0"/>
                <a:cs typeface="Times New Roman" panose="02020603050405020304" pitchFamily="18" charset="0"/>
              </a:rPr>
              <a:t>Admin Log in</a:t>
            </a:r>
          </a:p>
        </p:txBody>
      </p:sp>
    </p:spTree>
    <p:extLst>
      <p:ext uri="{BB962C8B-B14F-4D97-AF65-F5344CB8AC3E}">
        <p14:creationId xmlns:p14="http://schemas.microsoft.com/office/powerpoint/2010/main" val="19524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13528" y="1110065"/>
            <a:ext cx="3140364" cy="4553489"/>
          </a:xfrm>
          <a:prstGeom prst="rect">
            <a:avLst/>
          </a:prstGeom>
        </p:spPr>
      </p:pic>
      <p:sp>
        <p:nvSpPr>
          <p:cNvPr id="3" name="Rectangle 2"/>
          <p:cNvSpPr/>
          <p:nvPr/>
        </p:nvSpPr>
        <p:spPr>
          <a:xfrm>
            <a:off x="775172" y="5875318"/>
            <a:ext cx="4154424" cy="155448"/>
          </a:xfrm>
          <a:prstGeom prst="rect">
            <a:avLst/>
          </a:prstGeom>
        </p:spPr>
        <p:txBody>
          <a:bodyPr wrap="none" lIns="0" tIns="0" rIns="0" bIns="0">
            <a:noAutofit/>
          </a:bodyPr>
          <a:lstStyle/>
          <a:p>
            <a:pPr indent="0" algn="r"/>
            <a:r>
              <a:rPr lang="en-US" sz="2000" b="1" dirty="0">
                <a:latin typeface="Times New Roman"/>
              </a:rPr>
              <a:t>Fig </a:t>
            </a:r>
            <a:r>
              <a:rPr lang="en-US" sz="2000" b="1" dirty="0" smtClean="0">
                <a:latin typeface="Times New Roman"/>
              </a:rPr>
              <a:t>: </a:t>
            </a:r>
            <a:r>
              <a:rPr lang="en-US" sz="2000" b="1" dirty="0">
                <a:latin typeface="Times New Roman"/>
              </a:rPr>
              <a:t>Admin Dashboard</a:t>
            </a:r>
          </a:p>
        </p:txBody>
      </p:sp>
      <p:pic>
        <p:nvPicPr>
          <p:cNvPr id="4" name="Picture 3"/>
          <p:cNvPicPr>
            <a:picLocks noChangeAspect="1"/>
          </p:cNvPicPr>
          <p:nvPr/>
        </p:nvPicPr>
        <p:blipFill>
          <a:blip r:embed="rId3"/>
          <a:stretch>
            <a:fillRect/>
          </a:stretch>
        </p:blipFill>
        <p:spPr>
          <a:xfrm>
            <a:off x="6437745" y="926142"/>
            <a:ext cx="2678944" cy="4855826"/>
          </a:xfrm>
          <a:prstGeom prst="rect">
            <a:avLst/>
          </a:prstGeom>
        </p:spPr>
      </p:pic>
      <p:sp>
        <p:nvSpPr>
          <p:cNvPr id="5" name="Rectangle 4"/>
          <p:cNvSpPr/>
          <p:nvPr/>
        </p:nvSpPr>
        <p:spPr>
          <a:xfrm>
            <a:off x="6727855" y="5839000"/>
            <a:ext cx="2358403" cy="369332"/>
          </a:xfrm>
          <a:prstGeom prst="rect">
            <a:avLst/>
          </a:prstGeom>
        </p:spPr>
        <p:txBody>
          <a:bodyPr wrap="none">
            <a:spAutoFit/>
          </a:bodyPr>
          <a:lstStyle/>
          <a:p>
            <a:pPr indent="0"/>
            <a:r>
              <a:rPr lang="en-US" b="1" dirty="0">
                <a:latin typeface="Times New Roman"/>
              </a:rPr>
              <a:t>Fig </a:t>
            </a:r>
            <a:r>
              <a:rPr lang="en-US" b="1" dirty="0" smtClean="0">
                <a:latin typeface="Times New Roman"/>
              </a:rPr>
              <a:t>: Add </a:t>
            </a:r>
            <a:r>
              <a:rPr lang="en-US" b="1" dirty="0">
                <a:latin typeface="Times New Roman"/>
              </a:rPr>
              <a:t>Department</a:t>
            </a:r>
          </a:p>
        </p:txBody>
      </p:sp>
      <p:sp>
        <p:nvSpPr>
          <p:cNvPr id="6" name="Rectangle 5"/>
          <p:cNvSpPr/>
          <p:nvPr/>
        </p:nvSpPr>
        <p:spPr>
          <a:xfrm>
            <a:off x="1010787" y="464849"/>
            <a:ext cx="1636025" cy="369332"/>
          </a:xfrm>
          <a:prstGeom prst="rect">
            <a:avLst/>
          </a:prstGeom>
        </p:spPr>
        <p:txBody>
          <a:bodyPr wrap="none">
            <a:spAutoFit/>
          </a:bodyPr>
          <a:lstStyle/>
          <a:p>
            <a:r>
              <a:rPr lang="en-US" b="1" dirty="0">
                <a:solidFill>
                  <a:srgbClr val="002060"/>
                </a:solidFill>
                <a:latin typeface="Times New Roman" panose="02020603050405020304" pitchFamily="18" charset="0"/>
                <a:cs typeface="Times New Roman" panose="02020603050405020304" pitchFamily="18" charset="0"/>
              </a:rPr>
              <a:t>Project Details</a:t>
            </a:r>
          </a:p>
        </p:txBody>
      </p:sp>
    </p:spTree>
    <p:extLst>
      <p:ext uri="{BB962C8B-B14F-4D97-AF65-F5344CB8AC3E}">
        <p14:creationId xmlns:p14="http://schemas.microsoft.com/office/powerpoint/2010/main" val="204055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587</Words>
  <Application>Microsoft Office PowerPoint</Application>
  <PresentationFormat>Widescreen</PresentationFormat>
  <Paragraphs>136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Poppins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Afrin Sultana</dc:creator>
  <cp:lastModifiedBy>USER</cp:lastModifiedBy>
  <cp:revision>75</cp:revision>
  <dcterms:created xsi:type="dcterms:W3CDTF">2022-12-31T15:29:04Z</dcterms:created>
  <dcterms:modified xsi:type="dcterms:W3CDTF">2023-01-02T05:43:39Z</dcterms:modified>
</cp:coreProperties>
</file>