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61" r:id="rId5"/>
  </p:sldMasterIdLst>
  <p:notesMasterIdLst>
    <p:notesMasterId r:id="rId22"/>
  </p:notesMasterIdLst>
  <p:sldIdLst>
    <p:sldId id="274" r:id="rId6"/>
    <p:sldId id="810" r:id="rId7"/>
    <p:sldId id="811" r:id="rId8"/>
    <p:sldId id="812" r:id="rId9"/>
    <p:sldId id="813" r:id="rId10"/>
    <p:sldId id="825" r:id="rId11"/>
    <p:sldId id="814" r:id="rId12"/>
    <p:sldId id="815" r:id="rId13"/>
    <p:sldId id="816" r:id="rId14"/>
    <p:sldId id="821" r:id="rId15"/>
    <p:sldId id="822" r:id="rId16"/>
    <p:sldId id="823" r:id="rId17"/>
    <p:sldId id="824" r:id="rId18"/>
    <p:sldId id="817" r:id="rId19"/>
    <p:sldId id="820" r:id="rId20"/>
    <p:sldId id="259" r:id="rId21"/>
  </p:sldIdLst>
  <p:sldSz cx="12192000" cy="6858000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Montserrat Black" panose="00000A00000000000000" pitchFamily="2" charset="0"/>
      <p:bold r:id="rId27"/>
      <p:boldItalic r:id="rId28"/>
    </p:embeddedFont>
  </p:embeddedFontLst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wlett-Packard Compan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C"/>
    <a:srgbClr val="00A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09DE03-ECAA-4175-B8DC-6FE7DA6B53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50BE3-A7C7-4DA9-9C26-EDC876DA53E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D5AD90-56B7-4966-96A1-DE923EBEE8BF}" type="datetimeFigureOut">
              <a:rPr lang="en-IN"/>
              <a:pPr>
                <a:defRPr/>
              </a:pPr>
              <a:t>23-04-2025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A482ED5-054D-454C-8113-52F200D566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743C6EF-0AD3-4B6A-A831-C12D03B75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noProof="0"/>
              <a:t>Click to edit Master text styles</a:t>
            </a:r>
          </a:p>
          <a:p>
            <a:pPr lvl="1"/>
            <a:r>
              <a:rPr lang="en-IN" altLang="en-US" noProof="0"/>
              <a:t>Second level</a:t>
            </a:r>
          </a:p>
          <a:p>
            <a:pPr lvl="2"/>
            <a:r>
              <a:rPr lang="en-IN" altLang="en-US" noProof="0"/>
              <a:t>Third level</a:t>
            </a:r>
          </a:p>
          <a:p>
            <a:pPr lvl="3"/>
            <a:r>
              <a:rPr lang="en-IN" altLang="en-US" noProof="0"/>
              <a:t>Fourth level</a:t>
            </a:r>
          </a:p>
          <a:p>
            <a:pPr lvl="4"/>
            <a:r>
              <a:rPr lang="en-IN" alt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A925D-F955-4249-B8EB-022883FED0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F8D37-125F-4300-9384-5D93BB23F2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047336E-CEC0-42C1-A9F8-EA5A3E80F99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3CC0B17-7C56-426C-A420-FAE1B63C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75399"/>
            <a:ext cx="5992368" cy="2387600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9" y="4355074"/>
            <a:ext cx="6436659" cy="1525773"/>
          </a:xfrm>
        </p:spPr>
        <p:txBody>
          <a:bodyPr/>
          <a:lstStyle>
            <a:lvl1pPr marL="0" indent="0" algn="l">
              <a:buNone/>
              <a:defRPr lang="en-US" b="0" i="0" smtClean="0">
                <a:solidFill>
                  <a:srgbClr val="00A994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1745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3D6FA-14FF-4F91-950E-2BB46849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478BE-2B35-4893-93A2-6C8D5A0FCF40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04D2-1D02-4068-B0E4-7E3758F7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E30D1-CC5F-4004-A4A0-14C83575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D7E3-863C-4E4B-BFC0-0FFF10F7D7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0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B52D3-9110-4D01-A499-78878BE1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29725-8B37-48CA-B0FE-9C9B8550DC8B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D28DC-72AE-4CCA-8F39-2C1F70CC6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27160-EBD9-4339-81C2-A3B55198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EEA7D-F57D-4DF0-8DFD-5F1C07556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3584B3AB-F5B6-4441-9A6F-10E263C52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83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2D208875-AA43-47DE-868F-2FBD41212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609600" y="1875399"/>
            <a:ext cx="5992368" cy="2387600"/>
          </a:xfrm>
        </p:spPr>
        <p:txBody>
          <a:bodyPr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400" b="0" i="0" smtClean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09599" y="4355074"/>
            <a:ext cx="6436659" cy="1525773"/>
          </a:xfrm>
        </p:spPr>
        <p:txBody>
          <a:bodyPr/>
          <a:lstStyle>
            <a:lvl1pPr marL="0" indent="0" algn="l">
              <a:buNone/>
              <a:defRPr lang="en-US" b="0" i="0" smtClean="0">
                <a:solidFill>
                  <a:srgbClr val="00A994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976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B536A-B02B-4629-B483-FD4BDEEC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A0E6E8-2F72-4D3A-870F-7F0EE66E3059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0F2C-8449-4CC3-BF6E-5B03F329C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B9768-1D22-4CC2-981D-75894C0A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D0CA1-85A1-4FB8-BCEE-19696ABBC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9830054" cy="283483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9830054" cy="1490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AA34E-5F6E-4F99-A63A-A4031AC2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EEBE8-1894-400B-A988-297B8B0AB20F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99881-EEF1-4921-A9AD-C52B0B10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A16E-D399-46C1-A700-CD42EA83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99896-D812-43E1-8433-EF74359CE5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55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970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489704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F959E-DC14-4857-8842-5464D07D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4AF23-B93D-4CBE-83BC-F88CB2089E86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1D8FB-1B19-415A-9DB7-4B57259A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25710-9708-4A5F-BB25-B0BE6A26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8CC87-3C3D-431E-B943-018B9393CB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6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799FF5-6127-44DC-B7A3-663D4912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1EB67-2F51-4462-8D61-39C926563225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77C1E-4842-4026-8CB2-8E61A274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4907B-46A4-479E-9764-804ED9C9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A2F8E2-2165-4966-89EE-5CCD7C1928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52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2479E-333B-4994-931D-976BC52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D6128-7D22-423C-823C-4037D02BF0EF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5A8C1-C80D-4CB2-91D7-22979C14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1E5ED2-FDE8-42AA-861C-15C9FDE9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43037-77F4-445E-807F-1708B6D334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5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8B56EE-EF0D-4B47-8951-E81FBD68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1316E-17F4-44D8-B551-1E487BD069B1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4D165-AC0C-4E4A-98A7-324CB14E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358EF-A8B3-419B-82D4-13303994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0538E-302B-4992-82F8-AD2897F27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9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1ADA-7331-421E-A373-346A177B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BBE01-346D-475C-BB37-B48D9713367F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80264-8AA6-49EE-986C-66D9CF11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83EA2-92C1-4C19-818A-D3C6CCBF8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49ECE-A47D-489D-9740-FEF611DE80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91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1212" y="72224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432" y="722249"/>
            <a:ext cx="5681472" cy="54499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1212" y="2322449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3A39C-B680-444A-A933-C2FAB29D7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F37E2-5E08-4507-86C4-6E91CEB52944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444EB-0495-40D5-A755-BB9697F6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F6B7B-0DB1-4465-9101-97A5E509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BFE10-F22C-46B8-967A-A29F0273A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87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8957" y="713105"/>
            <a:ext cx="370478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1432" y="713105"/>
            <a:ext cx="5910072" cy="545909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98957" y="2313305"/>
            <a:ext cx="37047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6C335-6FC5-4CA5-942E-333BF31BB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26DA6-0553-4C6D-A52D-D1CC97E47A7C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8BE85-EC7F-4B31-B493-6BAF7CB2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C04DE-1C12-4EE1-900C-7801C41E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CF566-8640-4D70-B40F-5280FE5AE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9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08CAF-1234-495D-8172-3EA761CEB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2BD72-F9BD-43C1-A4A6-99330388B36A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858A6-C53F-4A9B-81A9-038C2895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DE047-0FAC-4ADE-A56B-243DB68C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A1565-EA23-4736-89DA-270A03A32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74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44AE-923B-4FCB-B612-9093B760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BC33F-2B9C-430F-A8AC-B1FEE98B4469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60C5F-BD9E-44B1-AE18-540B6ECB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0ADF-DE17-4C4B-AE77-502F69E5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FFFF3-0BA3-4F7D-962B-EB913E74F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19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84A3FC09-26FC-474D-B181-A74CE9352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3878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9830054" cy="283483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9830054" cy="14907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F28E8-798D-4DAF-A82B-4DDAEFDE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39A2F0-5BEB-4DCB-ADB6-2962E8ADB669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C2C9-1915-429E-B7F7-9907D784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0849-6910-481E-B747-622A8B31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821C5-6C7F-44FD-AA79-F55A158CF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7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8970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48970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197A8-D767-4C6A-8F93-F684539E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78078-FFAB-4223-BB10-4C51F32AFA5B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17310-0F74-4B4A-9078-CC5F895FC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6467D-0BAF-4203-A301-D07BB43EB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7444FB-5BB8-4784-9269-5298C3CE3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0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01396-3E09-410F-9E8F-87F8D12E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F724CD-09A1-47DC-831A-9DE34B23DC92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97989-FB3B-4957-99DA-6944A461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3C4D9-036C-474C-80BE-563EE836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8678D-5861-418A-AD95-943D88CF86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535F8-39EB-4191-A71F-B8AA82C1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C64009-7B67-4B23-8A4F-C53150901260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89FCC-96A0-479A-AD29-3222938C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99EAA-5A25-4E36-BAF2-3E110825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8DA28-8E3F-48E0-89D3-DA9AEDCFF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A28A6-7829-492B-8346-7DF1E169E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25B4-051E-4283-B148-E72FD041EC00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37513D-D85A-4A7F-BE03-6EBE853D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56A9F-CD24-40F7-884E-887CEC65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618D9-1EC2-4690-8979-41C2A28FD4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152ED-3120-4581-ABC8-16E6C2F7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0292D-18CA-4F42-A6F4-CB7FC4CA4A45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67095-84E3-4D87-AD44-0CF38981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673EF-4A6F-4525-AEB8-1919AD90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C1DB9-ACDD-4C83-A053-C9E66C036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5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78A3-E0C2-4EC6-AB64-0EF3451A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7BDC5-2C9D-4924-9EFD-CE4BA2C16323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04E05-C3B9-4D5C-BA0F-339067884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88F46-6D1B-456A-8516-CDD3C6EAF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C016E-CA67-4B50-B762-53D3A50DF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>
            <a:extLst>
              <a:ext uri="{FF2B5EF4-FFF2-40B4-BE49-F238E27FC236}">
                <a16:creationId xmlns:a16="http://schemas.microsoft.com/office/drawing/2014/main" id="{DE6EE398-CE31-4717-BE22-ABFC8F2A7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93FFA8EC-106D-478E-AED4-7125D0D56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875347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5E1FA41C-1BB1-4FBF-8896-58A7A66A9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8234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D9E9-E147-478C-A50F-E0E879DDB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305C"/>
                </a:solidFill>
                <a:latin typeface="Montserrat" panose="00000500000000000000" pitchFamily="2" charset="0"/>
              </a:defRPr>
            </a:lvl1pPr>
          </a:lstStyle>
          <a:p>
            <a:pPr>
              <a:defRPr/>
            </a:pPr>
            <a:fld id="{1496DB9C-035E-4ADD-9D65-BEFF0D84796D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0A13F-878C-4C77-8AD6-CA819D60E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252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305C"/>
                </a:solidFill>
                <a:latin typeface="Montserrat" panose="00000500000000000000" pitchFamily="2" charset="0"/>
              </a:defRPr>
            </a:lvl1pPr>
          </a:lstStyle>
          <a:p>
            <a:pPr>
              <a:defRPr/>
            </a:pPr>
            <a:r>
              <a:rPr lang="en-US"/>
              <a:t>KCT  |  KOED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102E0-16CA-40BB-B39C-E1ECA47AD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184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305C"/>
                </a:solidFill>
                <a:latin typeface="Montserrat" panose="00000500000000000000" pitchFamily="2" charset="0"/>
              </a:defRPr>
            </a:lvl1pPr>
          </a:lstStyle>
          <a:p>
            <a:pPr>
              <a:defRPr/>
            </a:pPr>
            <a:fld id="{70BD75FA-6C21-4EDC-B435-75A15A5BF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305C"/>
          </a:solidFill>
          <a:latin typeface="Montserrat" panose="00000500000000000000" pitchFamily="2" charset="0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305C"/>
          </a:solidFill>
          <a:latin typeface="Montserra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305C"/>
          </a:solidFill>
          <a:latin typeface="Montserra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305C"/>
          </a:solidFill>
          <a:latin typeface="Montserra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305C"/>
          </a:solidFill>
          <a:latin typeface="Montserra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305C"/>
          </a:solidFill>
          <a:latin typeface="Montserra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305C"/>
          </a:solidFill>
          <a:latin typeface="Montserra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305C"/>
          </a:solidFill>
          <a:latin typeface="Montserra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305C"/>
          </a:solidFill>
          <a:latin typeface="Montserra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00305C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305C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00305C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305C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305C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>
            <a:extLst>
              <a:ext uri="{FF2B5EF4-FFF2-40B4-BE49-F238E27FC236}">
                <a16:creationId xmlns:a16="http://schemas.microsoft.com/office/drawing/2014/main" id="{8B4F517F-B180-4136-BC24-A9F080EEE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Placeholder 1">
            <a:extLst>
              <a:ext uri="{FF2B5EF4-FFF2-40B4-BE49-F238E27FC236}">
                <a16:creationId xmlns:a16="http://schemas.microsoft.com/office/drawing/2014/main" id="{80122C94-434A-40F6-8229-C22CE6BB0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50988" y="365125"/>
            <a:ext cx="8755062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2052" name="Text Placeholder 2">
            <a:extLst>
              <a:ext uri="{FF2B5EF4-FFF2-40B4-BE49-F238E27FC236}">
                <a16:creationId xmlns:a16="http://schemas.microsoft.com/office/drawing/2014/main" id="{5FCEDE9B-F18D-461C-B101-CD75AD6C9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50988" y="1825625"/>
            <a:ext cx="98234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B046F-6EE9-4F84-932B-B9266E33E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098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305C"/>
                </a:solidFill>
                <a:latin typeface="Montserrat" panose="00000500000000000000" pitchFamily="2" charset="0"/>
              </a:defRPr>
            </a:lvl1pPr>
          </a:lstStyle>
          <a:p>
            <a:pPr>
              <a:defRPr/>
            </a:pPr>
            <a:fld id="{1AA5193D-0DB8-4295-BF6E-855435083606}" type="datetimeFigureOut">
              <a:rPr lang="en-US"/>
              <a:pPr>
                <a:defRPr/>
              </a:pPr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EAC34-8905-4B5B-896F-04046FA0D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053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305C"/>
                </a:solidFill>
                <a:latin typeface="Montserrat" panose="00000500000000000000" pitchFamily="2" charset="0"/>
              </a:defRPr>
            </a:lvl1pPr>
          </a:lstStyle>
          <a:p>
            <a:pPr>
              <a:defRPr/>
            </a:pPr>
            <a:r>
              <a:rPr lang="en-US"/>
              <a:t>KCT  |  KOED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6A48-DB48-4A66-B898-319421AAA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12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305C"/>
                </a:solidFill>
                <a:latin typeface="Montserrat" panose="00000500000000000000" pitchFamily="2" charset="0"/>
              </a:defRPr>
            </a:lvl1pPr>
          </a:lstStyle>
          <a:p>
            <a:pPr>
              <a:defRPr/>
            </a:pPr>
            <a:fld id="{CDAD9279-9B0F-40F3-946B-4D7B5B73F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0305C"/>
          </a:solidFill>
          <a:latin typeface="Montserrat" panose="00000500000000000000" pitchFamily="2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305C"/>
          </a:solidFill>
          <a:latin typeface="Montserra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305C"/>
          </a:solidFill>
          <a:latin typeface="Montserra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305C"/>
          </a:solidFill>
          <a:latin typeface="Montserra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305C"/>
          </a:solidFill>
          <a:latin typeface="Montserra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305C"/>
          </a:solidFill>
          <a:latin typeface="Montserra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305C"/>
          </a:solidFill>
          <a:latin typeface="Montserra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305C"/>
          </a:solidFill>
          <a:latin typeface="Montserra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0305C"/>
          </a:solidFill>
          <a:latin typeface="Montserra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00305C"/>
          </a:solidFill>
          <a:latin typeface="Montserrat" panose="00000500000000000000" pitchFamily="2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305C"/>
          </a:solidFill>
          <a:latin typeface="Montserrat" panose="00000500000000000000" pitchFamily="2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00305C"/>
          </a:solidFill>
          <a:latin typeface="Montserrat" panose="00000500000000000000" pitchFamily="2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305C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305C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lutter.dev/docs" TargetMode="External"/><Relationship Id="rId2" Type="http://schemas.openxmlformats.org/officeDocument/2006/relationships/hyperlink" Target="https://firebase.google.com/doc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" TargetMode="External"/><Relationship Id="rId5" Type="http://schemas.openxmlformats.org/officeDocument/2006/relationships/hyperlink" Target="https://www.behance.net/" TargetMode="External"/><Relationship Id="rId4" Type="http://schemas.openxmlformats.org/officeDocument/2006/relationships/hyperlink" Target="https://dribbble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FADFA48-FBE7-453A-B90B-454FBC734EE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3931" y="1485392"/>
            <a:ext cx="7730359" cy="2029318"/>
          </a:xfrm>
        </p:spPr>
        <p:txBody>
          <a:bodyPr>
            <a:noAutofit/>
          </a:bodyPr>
          <a:lstStyle/>
          <a:p>
            <a:pPr algn="l"/>
            <a:br>
              <a:rPr lang="en-IN" i="0" u="none" strike="noStrike" baseline="0">
                <a:latin typeface="Montserrat" panose="020B0604020202020204" charset="0"/>
              </a:rPr>
            </a:br>
            <a:endParaRPr lang="en-US" altLang="en-US">
              <a:latin typeface="Montserra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8675" name="Subtitle 2">
            <a:extLst>
              <a:ext uri="{FF2B5EF4-FFF2-40B4-BE49-F238E27FC236}">
                <a16:creationId xmlns:a16="http://schemas.microsoft.com/office/drawing/2014/main" id="{2A27C791-B5D5-49E7-86DD-ED98DBB1E3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3931" y="1873133"/>
            <a:ext cx="7446448" cy="1122954"/>
          </a:xfrm>
        </p:spPr>
        <p:txBody>
          <a:bodyPr/>
          <a:lstStyle/>
          <a:p>
            <a:r>
              <a:rPr lang="en-GB" altLang="en-US" sz="3000" b="1" dirty="0">
                <a:solidFill>
                  <a:schemeClr val="bg1"/>
                </a:solidFill>
                <a:latin typeface="Montserrat" panose="020B0604020202020204" charset="0"/>
              </a:rPr>
              <a:t>Integrated Culinary Services Platform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D6841-9888-BCD7-1C97-9C88303073FB}"/>
              </a:ext>
            </a:extLst>
          </p:cNvPr>
          <p:cNvSpPr txBox="1"/>
          <p:nvPr/>
        </p:nvSpPr>
        <p:spPr>
          <a:xfrm>
            <a:off x="183931" y="4155967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1800" b="1" dirty="0">
                <a:solidFill>
                  <a:schemeClr val="bg1"/>
                </a:solidFill>
                <a:latin typeface="Montserrat" panose="020B0604020202020204" charset="0"/>
              </a:rPr>
              <a:t>Company name: Rockg Micro Technologies</a:t>
            </a:r>
          </a:p>
          <a:p>
            <a:r>
              <a:rPr lang="en-GB" altLang="en-US" b="1" dirty="0">
                <a:solidFill>
                  <a:schemeClr val="bg1"/>
                </a:solidFill>
                <a:latin typeface="Montserrat" panose="020B0604020202020204" charset="0"/>
              </a:rPr>
              <a:t>Guide name: </a:t>
            </a:r>
            <a:r>
              <a:rPr lang="en-GB" altLang="en-US" sz="1800" b="1" dirty="0">
                <a:solidFill>
                  <a:schemeClr val="bg1"/>
                </a:solidFill>
                <a:latin typeface="Montserrat" panose="020B0604020202020204" charset="0"/>
              </a:rPr>
              <a:t> Dr. Vijilesh 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D065C-BB83-A79A-11D9-0D35922EE2F5}"/>
              </a:ext>
            </a:extLst>
          </p:cNvPr>
          <p:cNvSpPr txBox="1"/>
          <p:nvPr/>
        </p:nvSpPr>
        <p:spPr>
          <a:xfrm>
            <a:off x="7517419" y="549151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en-US" sz="1800" b="1" dirty="0">
                <a:solidFill>
                  <a:schemeClr val="bg1"/>
                </a:solidFill>
                <a:latin typeface="Montserrat" panose="020B0604020202020204" charset="0"/>
              </a:rPr>
              <a:t>Name: Mohamed Ibrahim Afrith .M</a:t>
            </a:r>
          </a:p>
          <a:p>
            <a:r>
              <a:rPr lang="en-GB" altLang="en-US" b="1" dirty="0">
                <a:solidFill>
                  <a:schemeClr val="bg1"/>
                </a:solidFill>
                <a:latin typeface="Montserrat" panose="020B0604020202020204" charset="0"/>
              </a:rPr>
              <a:t>Roll No: </a:t>
            </a:r>
            <a:r>
              <a:rPr lang="en-GB" altLang="en-US" dirty="0">
                <a:solidFill>
                  <a:schemeClr val="bg1"/>
                </a:solidFill>
                <a:latin typeface="Montserrat" panose="020B0604020202020204" charset="0"/>
              </a:rPr>
              <a:t>23MCA035</a:t>
            </a:r>
            <a:endParaRPr lang="en-GB" altLang="en-US" sz="1800" dirty="0">
              <a:solidFill>
                <a:schemeClr val="bg1"/>
              </a:solidFill>
              <a:latin typeface="Montserrat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1309-D3A7-ACE3-4596-756CA6C1E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53475" cy="1060263"/>
          </a:xfrm>
        </p:spPr>
        <p:txBody>
          <a:bodyPr/>
          <a:lstStyle/>
          <a:p>
            <a:r>
              <a:rPr lang="en-US" sz="3500" b="1" dirty="0"/>
              <a:t>Use Case Diagram:</a:t>
            </a:r>
            <a:endParaRPr lang="en-IN" sz="3500" b="1" dirty="0"/>
          </a:p>
        </p:txBody>
      </p:sp>
      <p:pic>
        <p:nvPicPr>
          <p:cNvPr id="5" name="Content Placeholder 4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54243869-6D0B-1443-0564-0D136A835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24" y="1498746"/>
            <a:ext cx="7100047" cy="4974998"/>
          </a:xfrm>
        </p:spPr>
      </p:pic>
    </p:spTree>
    <p:extLst>
      <p:ext uri="{BB962C8B-B14F-4D97-AF65-F5344CB8AC3E}">
        <p14:creationId xmlns:p14="http://schemas.microsoft.com/office/powerpoint/2010/main" val="863599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BE57-1D16-34CB-63BC-DAF677C0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/>
              <a:t>Data Flow Diagram</a:t>
            </a:r>
            <a:endParaRPr lang="en-IN" sz="3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0D63-7C4E-CD02-BA63-994A901B8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60"/>
            <a:ext cx="9823450" cy="474440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Level – 0</a:t>
            </a:r>
          </a:p>
          <a:p>
            <a:endParaRPr lang="en-US" b="1" dirty="0"/>
          </a:p>
          <a:p>
            <a:endParaRPr lang="en-IN" b="1" dirty="0"/>
          </a:p>
        </p:txBody>
      </p:sp>
      <p:pic>
        <p:nvPicPr>
          <p:cNvPr id="13" name="Picture 12" descr="A white oval with black text&#10;&#10;Description automatically generated">
            <a:extLst>
              <a:ext uri="{FF2B5EF4-FFF2-40B4-BE49-F238E27FC236}">
                <a16:creationId xmlns:a16="http://schemas.microsoft.com/office/drawing/2014/main" id="{14E76FB3-593F-6BD3-108B-98B975DDD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50" y="2447607"/>
            <a:ext cx="8015573" cy="30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9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A2FAB-DBEE-C1FE-D3D7-36E21C5D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271" y="358588"/>
            <a:ext cx="10222379" cy="5818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Level -1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EF492AF-A78A-C4FC-2F92-8A3E4B808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87" y="1666240"/>
            <a:ext cx="8295248" cy="376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5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E703-4113-BDE5-EB78-F5DC58CB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268941"/>
            <a:ext cx="10312026" cy="59080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Level -1 (continue)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6B8CFF5-78CA-3D5B-DE3E-9421B2EA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31" y="869467"/>
            <a:ext cx="8904292" cy="511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6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C2BAE-4721-E212-E3B2-118DE7DE8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E674E-F1CF-431C-A2A7-9CE15436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0"/>
            <a:ext cx="8753475" cy="969036"/>
          </a:xfrm>
        </p:spPr>
        <p:txBody>
          <a:bodyPr/>
          <a:lstStyle/>
          <a:p>
            <a:r>
              <a:rPr lang="en-US" sz="3500" b="1" dirty="0">
                <a:ea typeface="Calibri"/>
                <a:cs typeface="Calibri"/>
              </a:rPr>
              <a:t>Outcomes of the Project</a:t>
            </a:r>
            <a:endParaRPr lang="en-IN" sz="35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0C796F-9890-03B9-B1BD-DE6E37F2A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92" y="625765"/>
            <a:ext cx="10015728" cy="5862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1. Efficient Order Management: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305C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Users can place, track, and manage orders seamlessly through an intuitive interface.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Real-time order status updates reduce delays and enhance customer satisfaction.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2. Menu Navigation and Customization: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305C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Organized menu categories with images, descriptions, and prices for easy exploration.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Option to customize items and add them to the cart before placing orders.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3. Centralized Vendor Management: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305C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Vendors can update menus, monitor orders, and access sales analytics in real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Simplifies operational workflows for food court vendors.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4. Feedback and Rating System: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305C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Users can provide feedback and rate food items and stalls, contributing to continuous improvement.</a:t>
            </a:r>
          </a:p>
        </p:txBody>
      </p:sp>
    </p:spTree>
    <p:extLst>
      <p:ext uri="{BB962C8B-B14F-4D97-AF65-F5344CB8AC3E}">
        <p14:creationId xmlns:p14="http://schemas.microsoft.com/office/powerpoint/2010/main" val="44109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4920-D1B0-418F-C529-C3291038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/>
              <a:t>References:</a:t>
            </a:r>
            <a:endParaRPr lang="en-IN" sz="3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489A5-F4A0-93CF-FFBA-D03B0274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00305C"/>
              </a:buClr>
              <a:buFont typeface="+mj-lt"/>
              <a:buAutoNum type="arabicPeriod"/>
            </a:pPr>
            <a:r>
              <a:rPr lang="en-I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https://firebase.google.com/docs</a:t>
            </a:r>
            <a:endParaRPr lang="en-IN" sz="2000" dirty="0"/>
          </a:p>
          <a:p>
            <a:pPr marL="457200" indent="-457200">
              <a:buClr>
                <a:srgbClr val="00305C"/>
              </a:buClr>
              <a:buFont typeface="+mj-lt"/>
              <a:buAutoNum type="arabicPeriod"/>
            </a:pPr>
            <a:r>
              <a:rPr lang="en-I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https://flutter.dev/docs</a:t>
            </a:r>
            <a:endParaRPr lang="en-IN" sz="2000" dirty="0"/>
          </a:p>
          <a:p>
            <a:pPr marL="457200" indent="-457200">
              <a:buClr>
                <a:srgbClr val="00305C"/>
              </a:buClr>
              <a:buFont typeface="+mj-lt"/>
              <a:buAutoNum type="arabicPeriod"/>
            </a:pPr>
            <a:r>
              <a:rPr lang="en-IN" sz="2000" dirty="0"/>
              <a:t>UI/UX inspirations from </a:t>
            </a:r>
            <a:r>
              <a:rPr lang="en-IN" sz="2000" dirty="0">
                <a:hlinkClick r:id="rId4"/>
              </a:rPr>
              <a:t>Dribbble</a:t>
            </a:r>
            <a:r>
              <a:rPr lang="en-IN" sz="2000" dirty="0"/>
              <a:t> and </a:t>
            </a:r>
            <a:r>
              <a:rPr lang="en-IN" sz="2000" dirty="0">
                <a:hlinkClick r:id="rId5"/>
              </a:rPr>
              <a:t>Behance</a:t>
            </a:r>
            <a:r>
              <a:rPr lang="en-IN" sz="2800" dirty="0"/>
              <a:t>.</a:t>
            </a:r>
          </a:p>
          <a:p>
            <a:pPr marL="457200" indent="-457200">
              <a:buClr>
                <a:srgbClr val="00305C"/>
              </a:buClr>
              <a:buFont typeface="+mj-lt"/>
              <a:buAutoNum type="arabicPeriod"/>
            </a:pPr>
            <a:r>
              <a:rPr lang="en-IN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https://www.udemy.com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528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103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F349-8B63-4EA5-979F-94528D8D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53475" cy="635645"/>
          </a:xfrm>
        </p:spPr>
        <p:txBody>
          <a:bodyPr/>
          <a:lstStyle/>
          <a:p>
            <a:r>
              <a:rPr lang="en-US" sz="3500" b="1" dirty="0">
                <a:ea typeface="Calibri"/>
                <a:cs typeface="Calibri"/>
              </a:rPr>
              <a:t>Objectives:</a:t>
            </a:r>
            <a:endParaRPr lang="en-IN" sz="3500" b="1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9064-C89B-430E-9D00-1FB8A6B1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96" y="1308207"/>
            <a:ext cx="9823450" cy="51795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Streamline the operations of a food court by offering digital solutions for user interaction.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Enable users to securely sign up, log in, and access a personalized dashboard.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Deliver a unified, efficient, and enjoyable app experience to meet modern food court requirements.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Facilitate efficient navigation between app modules using a bottom navigation bar.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Lay the foundation for expanding the app with ordering, payments, and feedback modules</a:t>
            </a:r>
            <a:endParaRPr lang="en-US" sz="2400" dirty="0">
              <a:latin typeface="Montserrat Black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9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511A1-87DC-BBBF-F381-E2FE7645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3B63-75F9-D3A3-E6C8-EDE819D6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53475" cy="635645"/>
          </a:xfrm>
        </p:spPr>
        <p:txBody>
          <a:bodyPr/>
          <a:lstStyle/>
          <a:p>
            <a:r>
              <a:rPr lang="en-US" sz="3500" b="1" dirty="0">
                <a:ea typeface="Calibri"/>
                <a:cs typeface="Calibri"/>
              </a:rPr>
              <a:t>Platform Details:</a:t>
            </a:r>
            <a:endParaRPr lang="en-IN" sz="3500" b="1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E51D-A8E2-7169-35E7-8F50E3B4F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1841"/>
            <a:ext cx="9823450" cy="51795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800" b="1" dirty="0"/>
              <a:t>Software Configuration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/>
              <a:t> Frontend:</a:t>
            </a:r>
            <a:r>
              <a:rPr lang="en-IN" sz="1800" dirty="0"/>
              <a:t> Flutter (Dart), Bloc, Provider, Redux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/>
              <a:t> Machine Learning: </a:t>
            </a:r>
            <a:r>
              <a:rPr lang="en-IN" sz="1800" dirty="0"/>
              <a:t>TensorFlow</a:t>
            </a:r>
            <a:endParaRPr lang="en-IN" sz="18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/>
              <a:t> Backend:</a:t>
            </a:r>
            <a:r>
              <a:rPr lang="en-IN" sz="1800" dirty="0"/>
              <a:t> Firebase Authentication (for user login and signup)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/>
              <a:t> Database:</a:t>
            </a:r>
            <a:r>
              <a:rPr lang="en-IN" sz="1800" dirty="0"/>
              <a:t> Firebase Firestore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Version Control:</a:t>
            </a:r>
            <a:r>
              <a:rPr lang="en-IN" sz="1800" dirty="0"/>
              <a:t> Git/GitHub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Development Tools:</a:t>
            </a:r>
            <a:r>
              <a:rPr lang="en-IN" sz="1800" dirty="0"/>
              <a:t> Android Studio, PyCharm</a:t>
            </a:r>
          </a:p>
          <a:p>
            <a:pPr>
              <a:lnSpc>
                <a:spcPct val="100000"/>
              </a:lnSpc>
            </a:pPr>
            <a:r>
              <a:rPr lang="en-IN" sz="1800" b="1" dirty="0"/>
              <a:t>Hardware Configuration</a:t>
            </a:r>
          </a:p>
          <a:p>
            <a:pPr>
              <a:lnSpc>
                <a:spcPct val="100000"/>
              </a:lnSpc>
            </a:pPr>
            <a:r>
              <a:rPr lang="en-IN" sz="1800" b="1" dirty="0"/>
              <a:t> Development Machine:</a:t>
            </a:r>
            <a:endParaRPr lang="en-IN" sz="18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Processor: Intel Core i7 12</a:t>
            </a:r>
            <a:r>
              <a:rPr lang="en-IN" sz="1800" baseline="30000" dirty="0"/>
              <a:t>th</a:t>
            </a:r>
            <a:r>
              <a:rPr lang="en-IN" sz="1800" dirty="0"/>
              <a:t> gen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RAM: 8GB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OS: Windows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Testing Devices:</a:t>
            </a:r>
            <a:endParaRPr lang="en-IN" sz="18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Android smartphones with Android 8.0 (Oreo) or higher</a:t>
            </a:r>
          </a:p>
        </p:txBody>
      </p:sp>
    </p:spTree>
    <p:extLst>
      <p:ext uri="{BB962C8B-B14F-4D97-AF65-F5344CB8AC3E}">
        <p14:creationId xmlns:p14="http://schemas.microsoft.com/office/powerpoint/2010/main" val="17752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C5E1-1EC9-F60C-68F0-BB521164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>
                <a:ea typeface="Calibri"/>
                <a:cs typeface="Calibri"/>
              </a:rPr>
              <a:t>Existing System:</a:t>
            </a:r>
            <a:endParaRPr lang="en-IN" sz="35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F31B63-EA48-0044-7A9D-AC5EDB5DFE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1039" y="1305341"/>
            <a:ext cx="902779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Reliance on a manual token system for ordering and pickups, which is time-consuming and prone to errors.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Limited tracking of order status, leading to confusion and delays for both customers and vendors.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Lack of digital records makes it difficult to analyze sales data or customer preferences effectively.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No direct interaction or feedback mechanism between customers and food court management.</a:t>
            </a:r>
          </a:p>
          <a:p>
            <a:pPr marL="0" indent="0" eaLnBrk="0" hangingPunct="0">
              <a:lnSpc>
                <a:spcPct val="100000"/>
              </a:lnSpc>
              <a:spcBef>
                <a:spcPct val="0"/>
              </a:spcBef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Inefficiency in queue management, causing longer wait times and decreased customer satisfaction. </a:t>
            </a:r>
          </a:p>
        </p:txBody>
      </p:sp>
    </p:spTree>
    <p:extLst>
      <p:ext uri="{BB962C8B-B14F-4D97-AF65-F5344CB8AC3E}">
        <p14:creationId xmlns:p14="http://schemas.microsoft.com/office/powerpoint/2010/main" val="261966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140D-EA3E-A1CD-1443-3E52545C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804"/>
            <a:ext cx="8753475" cy="1325563"/>
          </a:xfrm>
        </p:spPr>
        <p:txBody>
          <a:bodyPr/>
          <a:lstStyle/>
          <a:p>
            <a:r>
              <a:rPr lang="en-US" sz="3500" b="1" dirty="0">
                <a:ea typeface="Calibri"/>
                <a:cs typeface="Calibri"/>
              </a:rPr>
              <a:t>Proposed System:</a:t>
            </a:r>
            <a:endParaRPr lang="en-IN" sz="35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84523AC-F0AE-895D-CDF9-C84C855203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01850"/>
            <a:ext cx="9906000" cy="5585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Digitized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Centralized platform for real-time order tracking and seamless operations.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Secure Login: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Firebase Authentication ensures secure and smooth user onboarding.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Easy Navigation: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Bottom navigation bar provides quick access to key modules like Home, Orders, and Feedback.</a:t>
            </a:r>
          </a:p>
          <a:p>
            <a:pPr eaLnBrk="0" hangingPunct="0">
              <a:lnSpc>
                <a:spcPct val="100000"/>
              </a:lnSpc>
              <a:spcBef>
                <a:spcPct val="0"/>
              </a:spcBef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Order Customization: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Users can browse menus, customize orders, and avoid queues.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Feedback System: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Enables customers to rate stalls and provide suggestions for improvement.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Data Insights: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Vendors receive analytics on sales trends, peak hours, and popular items.</a:t>
            </a:r>
          </a:p>
          <a:p>
            <a:pPr eaLnBrk="0" hangingPunct="0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Cross-Platform Support: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Ensures compatibility with Android, Web and iOS devices. </a:t>
            </a:r>
          </a:p>
        </p:txBody>
      </p:sp>
    </p:spTree>
    <p:extLst>
      <p:ext uri="{BB962C8B-B14F-4D97-AF65-F5344CB8AC3E}">
        <p14:creationId xmlns:p14="http://schemas.microsoft.com/office/powerpoint/2010/main" val="24603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F9A38-7E9B-BECE-48CA-609EA009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27"/>
          <a:stretch/>
        </p:blipFill>
        <p:spPr>
          <a:xfrm>
            <a:off x="346079" y="1365125"/>
            <a:ext cx="10017122" cy="50966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B0E34B5-D994-7835-5691-E36493D39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120" y="100522"/>
            <a:ext cx="8753475" cy="1325563"/>
          </a:xfrm>
        </p:spPr>
        <p:txBody>
          <a:bodyPr/>
          <a:lstStyle/>
          <a:p>
            <a:r>
              <a:rPr lang="en-IN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23859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642A2-1BD9-A1D4-35D1-E9DBAF184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8F19-8BCB-0B4B-4DE7-B68342B71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110"/>
            <a:ext cx="8753475" cy="969036"/>
          </a:xfrm>
        </p:spPr>
        <p:txBody>
          <a:bodyPr/>
          <a:lstStyle/>
          <a:p>
            <a:r>
              <a:rPr lang="en-US" sz="3500" b="1" dirty="0">
                <a:ea typeface="Calibri"/>
                <a:cs typeface="Calibri"/>
              </a:rPr>
              <a:t>Modules:</a:t>
            </a:r>
            <a:endParaRPr lang="en-IN" sz="35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7F41280-B6D5-C0AE-8DD0-7F4FC5143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191585"/>
            <a:ext cx="9211056" cy="420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rgbClr val="00305C"/>
                </a:solidFill>
                <a:latin typeface="Montserrat" panose="00000500000000000000" pitchFamily="2" charset="0"/>
              </a:rPr>
              <a:t>1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. Authentication Module: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305C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Login and Sign-Up screens integrated with Firebase Authentication for secure access.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Password reset functionality and email verification included.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rgbClr val="00305C"/>
                </a:solidFill>
                <a:latin typeface="Montserrat" panose="00000500000000000000" pitchFamily="2" charset="0"/>
              </a:rPr>
              <a:t>2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. Main Tab Navigation Module: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305C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Bottom navigation bar enabling seamless navigation between key sections: Home, Orders, Feedback, and Profile.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rgbClr val="00305C"/>
                </a:solidFill>
                <a:latin typeface="Montserrat" panose="00000500000000000000" pitchFamily="2" charset="0"/>
              </a:rPr>
              <a:t>3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. Menu Management Module: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305C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Displays categorized menus with images, descriptions, and prices.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Option to customize and add items to the cart.</a:t>
            </a:r>
          </a:p>
        </p:txBody>
      </p:sp>
    </p:spTree>
    <p:extLst>
      <p:ext uri="{BB962C8B-B14F-4D97-AF65-F5344CB8AC3E}">
        <p14:creationId xmlns:p14="http://schemas.microsoft.com/office/powerpoint/2010/main" val="272797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AC5B9-82EF-FAA0-C8E1-3F97B83B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DC1E-328D-044E-2E5F-278D0AA1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"/>
            <a:ext cx="8753475" cy="969036"/>
          </a:xfrm>
        </p:spPr>
        <p:txBody>
          <a:bodyPr/>
          <a:lstStyle/>
          <a:p>
            <a:r>
              <a:rPr lang="en-US" sz="3500" b="1" dirty="0">
                <a:ea typeface="Calibri"/>
                <a:cs typeface="Calibri"/>
              </a:rPr>
              <a:t>Modules:</a:t>
            </a:r>
            <a:endParaRPr lang="en-IN" sz="35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70BDA8-8EF8-B352-E9B5-E17A3BC83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41847"/>
            <a:ext cx="9960863" cy="503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rgbClr val="00305C"/>
                </a:solidFill>
                <a:latin typeface="Montserrat" panose="00000500000000000000" pitchFamily="2" charset="0"/>
              </a:rPr>
              <a:t>4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. Order Management Module: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305C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Allows users to place, track, and manage orders in real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Notifications for order status updates (e.g., "Preparing," "Ready for Pickup").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rgbClr val="00305C"/>
                </a:solidFill>
                <a:latin typeface="Montserrat" panose="00000500000000000000" pitchFamily="2" charset="0"/>
              </a:rPr>
              <a:t>5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. Feedback and Rating Module: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305C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Enables users to rate stalls and provide feedback on orders and services.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Helps vendors and administrators identify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rgbClr val="00305C"/>
                </a:solidFill>
                <a:latin typeface="Montserrat" panose="00000500000000000000" pitchFamily="2" charset="0"/>
              </a:rPr>
              <a:t>6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. Settings Module: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305C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Placeholder for user preferences like notification settings, profile management, and payment options.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rgbClr val="00305C"/>
                </a:solidFill>
                <a:latin typeface="Montserrat" panose="00000500000000000000" pitchFamily="2" charset="0"/>
              </a:rPr>
              <a:t>7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. Vendor Management Module: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305C"/>
              </a:solidFill>
              <a:effectLst/>
              <a:latin typeface="Montserrat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305C"/>
                </a:solidFill>
                <a:effectLst/>
                <a:latin typeface="Montserrat" panose="00000500000000000000" pitchFamily="2" charset="0"/>
              </a:rPr>
              <a:t>Backend module for vendors to update menus, track orders, and analyze sales data.</a:t>
            </a:r>
          </a:p>
        </p:txBody>
      </p:sp>
    </p:spTree>
    <p:extLst>
      <p:ext uri="{BB962C8B-B14F-4D97-AF65-F5344CB8AC3E}">
        <p14:creationId xmlns:p14="http://schemas.microsoft.com/office/powerpoint/2010/main" val="157450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B562-8410-3D35-FC1D-AF48384E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/>
              <a:t>Table Design:</a:t>
            </a:r>
            <a:endParaRPr lang="en-IN" sz="35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CBC0A9-A0A3-6F28-8C54-63CE6595A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733189"/>
              </p:ext>
            </p:extLst>
          </p:nvPr>
        </p:nvGraphicFramePr>
        <p:xfrm>
          <a:off x="765048" y="1690688"/>
          <a:ext cx="9823449" cy="4458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256">
                  <a:extLst>
                    <a:ext uri="{9D8B030D-6E8A-4147-A177-3AD203B41FA5}">
                      <a16:colId xmlns:a16="http://schemas.microsoft.com/office/drawing/2014/main" val="1217339570"/>
                    </a:ext>
                  </a:extLst>
                </a:gridCol>
                <a:gridCol w="3738710">
                  <a:extLst>
                    <a:ext uri="{9D8B030D-6E8A-4147-A177-3AD203B41FA5}">
                      <a16:colId xmlns:a16="http://schemas.microsoft.com/office/drawing/2014/main" val="3588885897"/>
                    </a:ext>
                  </a:extLst>
                </a:gridCol>
                <a:gridCol w="3274483">
                  <a:extLst>
                    <a:ext uri="{9D8B030D-6E8A-4147-A177-3AD203B41FA5}">
                      <a16:colId xmlns:a16="http://schemas.microsoft.com/office/drawing/2014/main" val="1161087918"/>
                    </a:ext>
                  </a:extLst>
                </a:gridCol>
              </a:tblGrid>
              <a:tr h="59873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Collection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Fields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Description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306691"/>
                  </a:ext>
                </a:extLst>
              </a:tr>
              <a:tr h="59873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users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user_id</a:t>
                      </a:r>
                      <a:r>
                        <a:rPr lang="en-IN" dirty="0"/>
                        <a:t>, name, email, password, </a:t>
                      </a:r>
                      <a:r>
                        <a:rPr lang="en-IN" dirty="0" err="1"/>
                        <a:t>profile_image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Stores user information.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719541"/>
                  </a:ext>
                </a:extLst>
              </a:tr>
              <a:tr h="598732">
                <a:tc>
                  <a:txBody>
                    <a:bodyPr/>
                    <a:lstStyle/>
                    <a:p>
                      <a:pPr algn="l"/>
                      <a:r>
                        <a:rPr lang="en-IN" b="1" dirty="0" err="1"/>
                        <a:t>food_items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item_id</a:t>
                      </a:r>
                      <a:r>
                        <a:rPr lang="en-US" dirty="0"/>
                        <a:t>, name, price, </a:t>
                      </a:r>
                      <a:r>
                        <a:rPr lang="en-US" dirty="0" err="1"/>
                        <a:t>image_url</a:t>
                      </a:r>
                      <a:r>
                        <a:rPr lang="en-US" dirty="0"/>
                        <a:t>, description,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Menu items offered in the food court.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9517054"/>
                  </a:ext>
                </a:extLst>
              </a:tr>
              <a:tr h="59873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orders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order_id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user_id</a:t>
                      </a:r>
                      <a:r>
                        <a:rPr lang="en-US" dirty="0"/>
                        <a:t>, items, </a:t>
                      </a:r>
                      <a:r>
                        <a:rPr lang="en-US" dirty="0" err="1"/>
                        <a:t>total_price</a:t>
                      </a:r>
                      <a:r>
                        <a:rPr lang="en-US" dirty="0"/>
                        <a:t>, status, 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Tracks user orders and their status.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425340"/>
                  </a:ext>
                </a:extLst>
              </a:tr>
              <a:tr h="59873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feedback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feedback_id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user_id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stall_id</a:t>
                      </a:r>
                      <a:r>
                        <a:rPr lang="en-US" dirty="0"/>
                        <a:t>, rating, 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Stores feedback and ratings from users.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341151"/>
                  </a:ext>
                </a:extLst>
              </a:tr>
              <a:tr h="59873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vendors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vendor_id</a:t>
                      </a:r>
                      <a:r>
                        <a:rPr lang="en-IN" dirty="0"/>
                        <a:t>, name, </a:t>
                      </a:r>
                      <a:r>
                        <a:rPr lang="en-IN" dirty="0" err="1"/>
                        <a:t>stall_details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menu_items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Details about food court vendors.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567966"/>
                  </a:ext>
                </a:extLst>
              </a:tr>
              <a:tr h="659320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analytics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analytics_id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vendor_id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sales_data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peak_hours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Provides insights on vendor performance.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053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96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y 1 Social Media Marketing (2)  -  Compatibility Mode" id="{7A8364A3-C0C9-4E85-AF82-03B08964C74A}" vid="{47ACC6C1-2F11-4D8D-8729-1A483F22A5FF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y 1 Social Media Marketing (2)  -  Compatibility Mode" id="{7A8364A3-C0C9-4E85-AF82-03B08964C74A}" vid="{AB41F86C-BE12-48ED-AE56-B9986DE4E31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8AAEF4738CEC41B764599DEBE58FDB" ma:contentTypeVersion="12" ma:contentTypeDescription="Create a new document." ma:contentTypeScope="" ma:versionID="544003a33dcdc36db0cef94e001e742d">
  <xsd:schema xmlns:xsd="http://www.w3.org/2001/XMLSchema" xmlns:xs="http://www.w3.org/2001/XMLSchema" xmlns:p="http://schemas.microsoft.com/office/2006/metadata/properties" xmlns:ns2="047f370f-1dd3-4154-ba02-483414558b89" xmlns:ns3="8341c729-4ec6-4fa5-8bf7-eaba9ef959d8" targetNamespace="http://schemas.microsoft.com/office/2006/metadata/properties" ma:root="true" ma:fieldsID="94f88a3b2ce6d4811d62351bd7fb0b57" ns2:_="" ns3:_="">
    <xsd:import namespace="047f370f-1dd3-4154-ba02-483414558b89"/>
    <xsd:import namespace="8341c729-4ec6-4fa5-8bf7-eaba9ef959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f370f-1dd3-4154-ba02-483414558b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6ea1b0d9-6ead-405e-a20d-02fb1ff691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41c729-4ec6-4fa5-8bf7-eaba9ef959d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7f370f-1dd3-4154-ba02-483414558b8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E230045-50C6-4FEC-B500-09B61F736644}">
  <ds:schemaRefs>
    <ds:schemaRef ds:uri="047f370f-1dd3-4154-ba02-483414558b89"/>
    <ds:schemaRef ds:uri="8341c729-4ec6-4fa5-8bf7-eaba9ef959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87108A9-D61E-4154-8782-FEAEC1FE05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9E42FF-B716-44D5-847B-C5324406CE12}">
  <ds:schemaRefs>
    <ds:schemaRef ds:uri="047f370f-1dd3-4154-ba02-483414558b89"/>
    <ds:schemaRef ds:uri="0f2b7678-5484-480c-837c-5843b0ae7573"/>
    <ds:schemaRef ds:uri="adf3a93a-d932-4152-98fb-7a99804c705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1940</TotalTime>
  <Words>888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Montserrat</vt:lpstr>
      <vt:lpstr>Montserrat Black</vt:lpstr>
      <vt:lpstr>Arial</vt:lpstr>
      <vt:lpstr>Calibri</vt:lpstr>
      <vt:lpstr>Office Theme</vt:lpstr>
      <vt:lpstr>1_Office Theme</vt:lpstr>
      <vt:lpstr> </vt:lpstr>
      <vt:lpstr>Objectives:</vt:lpstr>
      <vt:lpstr>Platform Details:</vt:lpstr>
      <vt:lpstr>Existing System:</vt:lpstr>
      <vt:lpstr>Proposed System:</vt:lpstr>
      <vt:lpstr>Architecture</vt:lpstr>
      <vt:lpstr>Modules:</vt:lpstr>
      <vt:lpstr>Modules:</vt:lpstr>
      <vt:lpstr>Table Design:</vt:lpstr>
      <vt:lpstr>Use Case Diagram:</vt:lpstr>
      <vt:lpstr>Data Flow Diagram</vt:lpstr>
      <vt:lpstr>PowerPoint Presentation</vt:lpstr>
      <vt:lpstr>PowerPoint Presentation</vt:lpstr>
      <vt:lpstr>Outcomes of the Project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U18CSI1202 PROBLEM SOLVING AND PROGRAMMING  USING C</dc:title>
  <dc:creator>Kirubakaran R</dc:creator>
  <cp:lastModifiedBy>Mohamed Ibrahim Afrith M 23MCA035</cp:lastModifiedBy>
  <cp:revision>8</cp:revision>
  <dcterms:created xsi:type="dcterms:W3CDTF">2020-12-02T13:38:11Z</dcterms:created>
  <dcterms:modified xsi:type="dcterms:W3CDTF">2025-04-23T05:21:02Z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0x010100808AAEF4738CEC41B764599DEBE58FDB</vt:lpwstr>
  </property>
  <property fmtid="{D5CDD505-2E9C-101B-9397-08002B2CF9AE}" pid="3" name="MediaServiceImageTags">
    <vt:lpwstr/>
  </property>
</Properties>
</file>