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Lst>
  <p:sldSz cx="20104100" cy="20104100"/>
  <p:notesSz cx="201041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FF89C3-A7F3-9DB5-356E-465C47C75A89}" v="145" dt="2025-04-21T08:23:46.18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30" y="-429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6232271"/>
            <a:ext cx="17088486"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11258296"/>
            <a:ext cx="14072870"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005205" y="4623943"/>
            <a:ext cx="8745284"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4623943"/>
            <a:ext cx="8745284"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20104100"/>
          </a:xfrm>
          <a:custGeom>
            <a:avLst/>
            <a:gdLst/>
            <a:ahLst/>
            <a:cxnLst/>
            <a:rect l="l" t="t" r="r" b="b"/>
            <a:pathLst>
              <a:path w="20104100" h="20104100">
                <a:moveTo>
                  <a:pt x="20104100" y="0"/>
                </a:moveTo>
                <a:lnTo>
                  <a:pt x="0" y="0"/>
                </a:lnTo>
                <a:lnTo>
                  <a:pt x="0" y="20104100"/>
                </a:lnTo>
                <a:lnTo>
                  <a:pt x="20104100" y="20104100"/>
                </a:lnTo>
                <a:lnTo>
                  <a:pt x="20104100" y="0"/>
                </a:lnTo>
                <a:close/>
              </a:path>
            </a:pathLst>
          </a:custGeom>
          <a:solidFill>
            <a:srgbClr val="001F5F"/>
          </a:solidFill>
        </p:spPr>
        <p:txBody>
          <a:bodyPr wrap="square" lIns="0" tIns="0" rIns="0" bIns="0" rtlCol="0"/>
          <a:lstStyle/>
          <a:p>
            <a:endParaRPr/>
          </a:p>
        </p:txBody>
      </p:sp>
      <p:sp>
        <p:nvSpPr>
          <p:cNvPr id="17" name="bg object 17"/>
          <p:cNvSpPr/>
          <p:nvPr/>
        </p:nvSpPr>
        <p:spPr>
          <a:xfrm>
            <a:off x="0" y="20025568"/>
            <a:ext cx="4188460" cy="69850"/>
          </a:xfrm>
          <a:custGeom>
            <a:avLst/>
            <a:gdLst/>
            <a:ahLst/>
            <a:cxnLst/>
            <a:rect l="l" t="t" r="r" b="b"/>
            <a:pathLst>
              <a:path w="4188460" h="69850">
                <a:moveTo>
                  <a:pt x="0" y="69805"/>
                </a:moveTo>
                <a:lnTo>
                  <a:pt x="4188354" y="69805"/>
                </a:lnTo>
                <a:lnTo>
                  <a:pt x="4188354" y="0"/>
                </a:lnTo>
                <a:lnTo>
                  <a:pt x="0" y="0"/>
                </a:lnTo>
                <a:lnTo>
                  <a:pt x="0" y="69805"/>
                </a:lnTo>
                <a:close/>
              </a:path>
            </a:pathLst>
          </a:custGeom>
          <a:solidFill>
            <a:srgbClr val="003366"/>
          </a:solidFill>
        </p:spPr>
        <p:txBody>
          <a:bodyPr wrap="square" lIns="0" tIns="0" rIns="0" bIns="0" rtlCol="0"/>
          <a:lstStyle/>
          <a:p>
            <a:endParaRPr/>
          </a:p>
        </p:txBody>
      </p:sp>
      <p:sp>
        <p:nvSpPr>
          <p:cNvPr id="18" name="bg object 18"/>
          <p:cNvSpPr/>
          <p:nvPr/>
        </p:nvSpPr>
        <p:spPr>
          <a:xfrm>
            <a:off x="0" y="3424851"/>
            <a:ext cx="4188460" cy="15885794"/>
          </a:xfrm>
          <a:custGeom>
            <a:avLst/>
            <a:gdLst/>
            <a:ahLst/>
            <a:cxnLst/>
            <a:rect l="l" t="t" r="r" b="b"/>
            <a:pathLst>
              <a:path w="4188460" h="15885794">
                <a:moveTo>
                  <a:pt x="0" y="15885206"/>
                </a:moveTo>
                <a:lnTo>
                  <a:pt x="4188354" y="15885206"/>
                </a:lnTo>
                <a:lnTo>
                  <a:pt x="4188354" y="0"/>
                </a:lnTo>
                <a:lnTo>
                  <a:pt x="0" y="0"/>
                </a:lnTo>
                <a:lnTo>
                  <a:pt x="0" y="15885206"/>
                </a:lnTo>
                <a:close/>
              </a:path>
            </a:pathLst>
          </a:custGeom>
          <a:solidFill>
            <a:srgbClr val="003366"/>
          </a:solidFill>
        </p:spPr>
        <p:txBody>
          <a:bodyPr wrap="square" lIns="0" tIns="0" rIns="0" bIns="0" rtlCol="0"/>
          <a:lstStyle/>
          <a:p>
            <a:endParaRPr/>
          </a:p>
        </p:txBody>
      </p:sp>
      <p:sp>
        <p:nvSpPr>
          <p:cNvPr id="19" name="bg object 19"/>
          <p:cNvSpPr/>
          <p:nvPr/>
        </p:nvSpPr>
        <p:spPr>
          <a:xfrm>
            <a:off x="0" y="1103806"/>
            <a:ext cx="20100290" cy="1692910"/>
          </a:xfrm>
          <a:custGeom>
            <a:avLst/>
            <a:gdLst/>
            <a:ahLst/>
            <a:cxnLst/>
            <a:rect l="l" t="t" r="r" b="b"/>
            <a:pathLst>
              <a:path w="20100290" h="1692910">
                <a:moveTo>
                  <a:pt x="4188345" y="1618627"/>
                </a:moveTo>
                <a:lnTo>
                  <a:pt x="0" y="1618627"/>
                </a:lnTo>
                <a:lnTo>
                  <a:pt x="0" y="1692795"/>
                </a:lnTo>
                <a:lnTo>
                  <a:pt x="4188345" y="1692795"/>
                </a:lnTo>
                <a:lnTo>
                  <a:pt x="4188345" y="1618627"/>
                </a:lnTo>
                <a:close/>
              </a:path>
              <a:path w="20100290" h="1692910">
                <a:moveTo>
                  <a:pt x="20099732" y="0"/>
                </a:moveTo>
                <a:lnTo>
                  <a:pt x="4188345" y="0"/>
                </a:lnTo>
                <a:lnTo>
                  <a:pt x="4188345" y="1618627"/>
                </a:lnTo>
                <a:lnTo>
                  <a:pt x="20099732" y="1618627"/>
                </a:lnTo>
                <a:lnTo>
                  <a:pt x="20099732" y="0"/>
                </a:lnTo>
                <a:close/>
              </a:path>
            </a:pathLst>
          </a:custGeom>
          <a:solidFill>
            <a:srgbClr val="003366"/>
          </a:solidFill>
        </p:spPr>
        <p:txBody>
          <a:bodyPr wrap="square" lIns="0" tIns="0" rIns="0" bIns="0" rtlCol="0"/>
          <a:lstStyle/>
          <a:p>
            <a:endParaRPr/>
          </a:p>
        </p:txBody>
      </p:sp>
      <p:sp>
        <p:nvSpPr>
          <p:cNvPr id="20" name="bg object 20"/>
          <p:cNvSpPr/>
          <p:nvPr/>
        </p:nvSpPr>
        <p:spPr>
          <a:xfrm>
            <a:off x="4188354" y="0"/>
            <a:ext cx="15911830" cy="52705"/>
          </a:xfrm>
          <a:custGeom>
            <a:avLst/>
            <a:gdLst/>
            <a:ahLst/>
            <a:cxnLst/>
            <a:rect l="l" t="t" r="r" b="b"/>
            <a:pathLst>
              <a:path w="15911830" h="52705">
                <a:moveTo>
                  <a:pt x="0" y="52354"/>
                </a:moveTo>
                <a:lnTo>
                  <a:pt x="15911383" y="52354"/>
                </a:lnTo>
                <a:lnTo>
                  <a:pt x="15911383" y="0"/>
                </a:lnTo>
                <a:lnTo>
                  <a:pt x="0" y="0"/>
                </a:lnTo>
                <a:lnTo>
                  <a:pt x="0" y="52354"/>
                </a:lnTo>
                <a:close/>
              </a:path>
            </a:pathLst>
          </a:custGeom>
          <a:solidFill>
            <a:srgbClr val="003366"/>
          </a:solidFill>
        </p:spPr>
        <p:txBody>
          <a:bodyPr wrap="square" lIns="0" tIns="0" rIns="0" bIns="0" rtlCol="0"/>
          <a:lstStyle/>
          <a:p>
            <a:endParaRPr/>
          </a:p>
        </p:txBody>
      </p:sp>
      <p:sp>
        <p:nvSpPr>
          <p:cNvPr id="21" name="bg object 21"/>
          <p:cNvSpPr/>
          <p:nvPr/>
        </p:nvSpPr>
        <p:spPr>
          <a:xfrm>
            <a:off x="4188354" y="2722429"/>
            <a:ext cx="15911830" cy="17372965"/>
          </a:xfrm>
          <a:custGeom>
            <a:avLst/>
            <a:gdLst/>
            <a:ahLst/>
            <a:cxnLst/>
            <a:rect l="l" t="t" r="r" b="b"/>
            <a:pathLst>
              <a:path w="15911830" h="17372965">
                <a:moveTo>
                  <a:pt x="15911383" y="0"/>
                </a:moveTo>
                <a:lnTo>
                  <a:pt x="0" y="0"/>
                </a:lnTo>
                <a:lnTo>
                  <a:pt x="0" y="17372944"/>
                </a:lnTo>
                <a:lnTo>
                  <a:pt x="15911383" y="17372944"/>
                </a:lnTo>
                <a:lnTo>
                  <a:pt x="15911383" y="0"/>
                </a:lnTo>
                <a:close/>
              </a:path>
            </a:pathLst>
          </a:custGeom>
          <a:solidFill>
            <a:srgbClr val="336699"/>
          </a:solidFill>
        </p:spPr>
        <p:txBody>
          <a:bodyPr wrap="square" lIns="0" tIns="0" rIns="0" bIns="0" rtlCol="0"/>
          <a:lstStyle/>
          <a:p>
            <a:endParaRPr/>
          </a:p>
        </p:txBody>
      </p:sp>
      <p:sp>
        <p:nvSpPr>
          <p:cNvPr id="22" name="bg object 22"/>
          <p:cNvSpPr/>
          <p:nvPr/>
        </p:nvSpPr>
        <p:spPr>
          <a:xfrm>
            <a:off x="4188354" y="0"/>
            <a:ext cx="0" cy="20104100"/>
          </a:xfrm>
          <a:custGeom>
            <a:avLst/>
            <a:gdLst/>
            <a:ahLst/>
            <a:cxnLst/>
            <a:rect l="l" t="t" r="r" b="b"/>
            <a:pathLst>
              <a:path h="20104100">
                <a:moveTo>
                  <a:pt x="0" y="20025568"/>
                </a:moveTo>
                <a:lnTo>
                  <a:pt x="0" y="20104099"/>
                </a:lnTo>
              </a:path>
              <a:path h="20104100">
                <a:moveTo>
                  <a:pt x="0" y="0"/>
                </a:moveTo>
                <a:lnTo>
                  <a:pt x="0" y="19310058"/>
                </a:lnTo>
              </a:path>
            </a:pathLst>
          </a:custGeom>
          <a:ln w="34902">
            <a:solidFill>
              <a:srgbClr val="000000"/>
            </a:solidFill>
          </a:ln>
        </p:spPr>
        <p:txBody>
          <a:bodyPr wrap="square" lIns="0" tIns="0" rIns="0" bIns="0" rtlCol="0"/>
          <a:lstStyle/>
          <a:p>
            <a:endParaRPr/>
          </a:p>
        </p:txBody>
      </p:sp>
      <p:sp>
        <p:nvSpPr>
          <p:cNvPr id="23" name="bg object 23"/>
          <p:cNvSpPr/>
          <p:nvPr/>
        </p:nvSpPr>
        <p:spPr>
          <a:xfrm>
            <a:off x="0" y="2722429"/>
            <a:ext cx="20100290" cy="0"/>
          </a:xfrm>
          <a:custGeom>
            <a:avLst/>
            <a:gdLst/>
            <a:ahLst/>
            <a:cxnLst/>
            <a:rect l="l" t="t" r="r" b="b"/>
            <a:pathLst>
              <a:path w="20100290">
                <a:moveTo>
                  <a:pt x="0" y="0"/>
                </a:moveTo>
                <a:lnTo>
                  <a:pt x="20099737" y="0"/>
                </a:lnTo>
              </a:path>
            </a:pathLst>
          </a:custGeom>
          <a:ln w="34902">
            <a:solidFill>
              <a:srgbClr val="000000"/>
            </a:solidFill>
          </a:ln>
        </p:spPr>
        <p:txBody>
          <a:bodyPr wrap="square" lIns="0" tIns="0" rIns="0" bIns="0" rtlCol="0"/>
          <a:lstStyle/>
          <a:p>
            <a:endParaRPr/>
          </a:p>
        </p:txBody>
      </p:sp>
      <p:pic>
        <p:nvPicPr>
          <p:cNvPr id="24" name="bg object 24"/>
          <p:cNvPicPr/>
          <p:nvPr/>
        </p:nvPicPr>
        <p:blipFill>
          <a:blip r:embed="rId7" cstate="print"/>
          <a:stretch>
            <a:fillRect/>
          </a:stretch>
        </p:blipFill>
        <p:spPr>
          <a:xfrm>
            <a:off x="1291409" y="19864142"/>
            <a:ext cx="1605535" cy="135248"/>
          </a:xfrm>
          <a:prstGeom prst="rect">
            <a:avLst/>
          </a:prstGeom>
        </p:spPr>
      </p:pic>
      <p:sp>
        <p:nvSpPr>
          <p:cNvPr id="25" name="bg object 25"/>
          <p:cNvSpPr/>
          <p:nvPr/>
        </p:nvSpPr>
        <p:spPr>
          <a:xfrm>
            <a:off x="4188354" y="52353"/>
            <a:ext cx="15911830" cy="1051560"/>
          </a:xfrm>
          <a:custGeom>
            <a:avLst/>
            <a:gdLst/>
            <a:ahLst/>
            <a:cxnLst/>
            <a:rect l="l" t="t" r="r" b="b"/>
            <a:pathLst>
              <a:path w="15911830" h="1051560">
                <a:moveTo>
                  <a:pt x="15911383" y="0"/>
                </a:moveTo>
                <a:lnTo>
                  <a:pt x="0" y="0"/>
                </a:lnTo>
                <a:lnTo>
                  <a:pt x="0" y="1051451"/>
                </a:lnTo>
                <a:lnTo>
                  <a:pt x="15911383" y="1051451"/>
                </a:lnTo>
                <a:lnTo>
                  <a:pt x="15911383" y="0"/>
                </a:lnTo>
                <a:close/>
              </a:path>
            </a:pathLst>
          </a:custGeom>
          <a:solidFill>
            <a:srgbClr val="FFC000"/>
          </a:solidFill>
        </p:spPr>
        <p:txBody>
          <a:bodyPr wrap="square" lIns="0" tIns="0" rIns="0" bIns="0" rtlCol="0"/>
          <a:lstStyle/>
          <a:p>
            <a:endParaRPr/>
          </a:p>
        </p:txBody>
      </p:sp>
      <p:sp>
        <p:nvSpPr>
          <p:cNvPr id="2" name="Holder 2"/>
          <p:cNvSpPr>
            <a:spLocks noGrp="1"/>
          </p:cNvSpPr>
          <p:nvPr>
            <p:ph type="title"/>
          </p:nvPr>
        </p:nvSpPr>
        <p:spPr>
          <a:xfrm>
            <a:off x="1005205" y="804164"/>
            <a:ext cx="18093690"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1005205" y="4623943"/>
            <a:ext cx="18093690"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8696814"/>
            <a:ext cx="6433312"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8696814"/>
            <a:ext cx="4623943"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4/22/2025</a:t>
            </a:fld>
            <a:endParaRPr lang="en-US"/>
          </a:p>
        </p:txBody>
      </p:sp>
      <p:sp>
        <p:nvSpPr>
          <p:cNvPr id="6" name="Holder 6"/>
          <p:cNvSpPr>
            <a:spLocks noGrp="1"/>
          </p:cNvSpPr>
          <p:nvPr>
            <p:ph type="sldNum" sz="quarter" idx="7"/>
          </p:nvPr>
        </p:nvSpPr>
        <p:spPr>
          <a:xfrm>
            <a:off x="14474953" y="18696814"/>
            <a:ext cx="4623943"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5.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04999" y="262917"/>
            <a:ext cx="14558797" cy="630942"/>
          </a:xfrm>
          <a:prstGeom prst="rect">
            <a:avLst/>
          </a:prstGeom>
        </p:spPr>
        <p:txBody>
          <a:bodyPr vert="horz" wrap="square" lIns="0" tIns="15240" rIns="0" bIns="0" rtlCol="0">
            <a:spAutoFit/>
          </a:bodyPr>
          <a:lstStyle/>
          <a:p>
            <a:pPr marL="12700" algn="ctr">
              <a:lnSpc>
                <a:spcPct val="100000"/>
              </a:lnSpc>
              <a:spcBef>
                <a:spcPts val="120"/>
              </a:spcBef>
            </a:pPr>
            <a:r>
              <a:rPr lang="en-US" sz="4000" spc="5" dirty="0">
                <a:solidFill>
                  <a:srgbClr val="FFFFFF"/>
                </a:solidFill>
                <a:latin typeface="Impact"/>
                <a:cs typeface="Impact"/>
              </a:rPr>
              <a:t>INTEGRATED FOOD COURT SERVICES PLATFORM</a:t>
            </a:r>
            <a:endParaRPr lang="en-US" sz="4000" dirty="0">
              <a:latin typeface="Impact"/>
              <a:cs typeface="Impact"/>
            </a:endParaRPr>
          </a:p>
        </p:txBody>
      </p:sp>
      <p:sp>
        <p:nvSpPr>
          <p:cNvPr id="3" name="object 3"/>
          <p:cNvSpPr txBox="1"/>
          <p:nvPr/>
        </p:nvSpPr>
        <p:spPr>
          <a:xfrm>
            <a:off x="6335099" y="1290518"/>
            <a:ext cx="11623040" cy="1162819"/>
          </a:xfrm>
          <a:prstGeom prst="rect">
            <a:avLst/>
          </a:prstGeom>
        </p:spPr>
        <p:txBody>
          <a:bodyPr vert="horz" wrap="square" lIns="0" tIns="15240" rIns="0" bIns="0" rtlCol="0">
            <a:spAutoFit/>
          </a:bodyPr>
          <a:lstStyle/>
          <a:p>
            <a:pPr algn="ctr">
              <a:spcBef>
                <a:spcPts val="120"/>
              </a:spcBef>
            </a:pPr>
            <a:r>
              <a:rPr lang="en-IN" sz="2450" spc="5" dirty="0">
                <a:solidFill>
                  <a:srgbClr val="FFFFFF"/>
                </a:solidFill>
                <a:latin typeface="Arial MT"/>
                <a:cs typeface="Arial MT"/>
              </a:rPr>
              <a:t>GUIDE:</a:t>
            </a:r>
            <a:r>
              <a:rPr lang="en-IN" sz="2450" spc="10" dirty="0">
                <a:solidFill>
                  <a:srgbClr val="FFFFFF"/>
                </a:solidFill>
                <a:latin typeface="Arial MT"/>
                <a:cs typeface="Arial MT"/>
              </a:rPr>
              <a:t> </a:t>
            </a:r>
            <a:r>
              <a:rPr lang="en-IN" sz="2450" spc="-40" dirty="0">
                <a:solidFill>
                  <a:srgbClr val="FFFFFF"/>
                </a:solidFill>
                <a:latin typeface="Arial MT"/>
                <a:cs typeface="Arial MT"/>
              </a:rPr>
              <a:t>Dr.</a:t>
            </a:r>
            <a:r>
              <a:rPr lang="en-IN" sz="2450" b="1" spc="-40" dirty="0">
                <a:solidFill>
                  <a:srgbClr val="FFFFFF"/>
                </a:solidFill>
                <a:latin typeface="Times New Roman" panose="02020603050405020304" pitchFamily="18" charset="0"/>
                <a:cs typeface="Arial MT"/>
              </a:rPr>
              <a:t> V. VIJILESH</a:t>
            </a:r>
            <a:endParaRPr lang="en-IN" sz="2450" dirty="0">
              <a:latin typeface="Arial MT"/>
              <a:cs typeface="Arial MT"/>
            </a:endParaRPr>
          </a:p>
          <a:p>
            <a:pPr marL="12700" marR="5080" algn="ctr">
              <a:lnSpc>
                <a:spcPts val="2990"/>
              </a:lnSpc>
              <a:spcBef>
                <a:spcPts val="70"/>
              </a:spcBef>
            </a:pPr>
            <a:r>
              <a:rPr lang="en-IN" sz="2450" spc="15" dirty="0">
                <a:solidFill>
                  <a:srgbClr val="FFFFFF"/>
                </a:solidFill>
                <a:latin typeface="Arial MT"/>
                <a:cs typeface="Arial MT"/>
              </a:rPr>
              <a:t>MOHAMED IBRAHIM AFRITH M (23MCA035)</a:t>
            </a:r>
          </a:p>
          <a:p>
            <a:pPr marL="12700" marR="5080" algn="ctr">
              <a:lnSpc>
                <a:spcPts val="2990"/>
              </a:lnSpc>
              <a:spcBef>
                <a:spcPts val="70"/>
              </a:spcBef>
            </a:pPr>
            <a:r>
              <a:rPr sz="2450" spc="10" dirty="0">
                <a:solidFill>
                  <a:srgbClr val="FFFFFF"/>
                </a:solidFill>
                <a:latin typeface="Arial MT"/>
                <a:cs typeface="Arial MT"/>
              </a:rPr>
              <a:t> </a:t>
            </a:r>
            <a:r>
              <a:rPr sz="2450" spc="-670" dirty="0">
                <a:solidFill>
                  <a:srgbClr val="FFFFFF"/>
                </a:solidFill>
                <a:latin typeface="Arial MT"/>
                <a:cs typeface="Arial MT"/>
              </a:rPr>
              <a:t> </a:t>
            </a:r>
            <a:r>
              <a:rPr sz="2450" spc="-10" dirty="0">
                <a:solidFill>
                  <a:srgbClr val="FFFFFF"/>
                </a:solidFill>
                <a:latin typeface="Arial MT"/>
                <a:cs typeface="Arial MT"/>
              </a:rPr>
              <a:t>DEPARTMENT</a:t>
            </a:r>
            <a:r>
              <a:rPr sz="2450" spc="-65" dirty="0">
                <a:solidFill>
                  <a:srgbClr val="FFFFFF"/>
                </a:solidFill>
                <a:latin typeface="Arial MT"/>
                <a:cs typeface="Arial MT"/>
              </a:rPr>
              <a:t> </a:t>
            </a:r>
            <a:r>
              <a:rPr sz="2450" spc="15" dirty="0">
                <a:solidFill>
                  <a:srgbClr val="FFFFFF"/>
                </a:solidFill>
                <a:latin typeface="Arial MT"/>
                <a:cs typeface="Arial MT"/>
              </a:rPr>
              <a:t>OF</a:t>
            </a:r>
            <a:r>
              <a:rPr sz="2450" spc="10" dirty="0">
                <a:solidFill>
                  <a:srgbClr val="FFFFFF"/>
                </a:solidFill>
                <a:latin typeface="Arial MT"/>
                <a:cs typeface="Arial MT"/>
              </a:rPr>
              <a:t> </a:t>
            </a:r>
            <a:r>
              <a:rPr lang="en-IN" sz="2450" spc="-5" dirty="0">
                <a:solidFill>
                  <a:srgbClr val="FFFFFF"/>
                </a:solidFill>
                <a:latin typeface="Arial MT"/>
                <a:cs typeface="Arial MT"/>
              </a:rPr>
              <a:t>COMPUTER APPLICATIONS</a:t>
            </a:r>
            <a:endParaRPr sz="2450" dirty="0">
              <a:latin typeface="Arial MT"/>
              <a:cs typeface="Arial MT"/>
            </a:endParaRPr>
          </a:p>
        </p:txBody>
      </p:sp>
      <p:sp>
        <p:nvSpPr>
          <p:cNvPr id="4" name="object 4"/>
          <p:cNvSpPr/>
          <p:nvPr/>
        </p:nvSpPr>
        <p:spPr>
          <a:xfrm>
            <a:off x="4607189" y="2796598"/>
            <a:ext cx="4607560" cy="593725"/>
          </a:xfrm>
          <a:custGeom>
            <a:avLst/>
            <a:gdLst/>
            <a:ahLst/>
            <a:cxnLst/>
            <a:rect l="l" t="t" r="r" b="b"/>
            <a:pathLst>
              <a:path w="4607559" h="593725">
                <a:moveTo>
                  <a:pt x="0" y="593350"/>
                </a:moveTo>
                <a:lnTo>
                  <a:pt x="4607189" y="593350"/>
                </a:lnTo>
                <a:lnTo>
                  <a:pt x="4607189" y="0"/>
                </a:lnTo>
                <a:lnTo>
                  <a:pt x="0" y="0"/>
                </a:lnTo>
                <a:lnTo>
                  <a:pt x="0" y="593350"/>
                </a:lnTo>
                <a:close/>
              </a:path>
            </a:pathLst>
          </a:custGeom>
          <a:solidFill>
            <a:srgbClr val="FFC000"/>
          </a:solidFill>
        </p:spPr>
        <p:txBody>
          <a:bodyPr wrap="square" lIns="0" tIns="0" rIns="0" bIns="0" rtlCol="0"/>
          <a:lstStyle/>
          <a:p>
            <a:endParaRPr/>
          </a:p>
        </p:txBody>
      </p:sp>
      <p:sp>
        <p:nvSpPr>
          <p:cNvPr id="5" name="object 5"/>
          <p:cNvSpPr txBox="1"/>
          <p:nvPr/>
        </p:nvSpPr>
        <p:spPr>
          <a:xfrm>
            <a:off x="4607189" y="2796598"/>
            <a:ext cx="4603115" cy="593725"/>
          </a:xfrm>
          <a:prstGeom prst="rect">
            <a:avLst/>
          </a:prstGeom>
          <a:solidFill>
            <a:srgbClr val="FFC000"/>
          </a:solidFill>
        </p:spPr>
        <p:txBody>
          <a:bodyPr vert="horz" wrap="square" lIns="0" tIns="123825" rIns="0" bIns="0" rtlCol="0">
            <a:spAutoFit/>
          </a:bodyPr>
          <a:lstStyle/>
          <a:p>
            <a:pPr marL="428625">
              <a:lnSpc>
                <a:spcPct val="100000"/>
              </a:lnSpc>
              <a:spcBef>
                <a:spcPts val="975"/>
              </a:spcBef>
            </a:pPr>
            <a:r>
              <a:rPr sz="2200" b="1" spc="-175" dirty="0">
                <a:latin typeface="Tahoma"/>
                <a:cs typeface="Tahoma"/>
              </a:rPr>
              <a:t>B</a:t>
            </a:r>
            <a:r>
              <a:rPr sz="2200" b="1" spc="-170" dirty="0">
                <a:latin typeface="Tahoma"/>
                <a:cs typeface="Tahoma"/>
              </a:rPr>
              <a:t>A</a:t>
            </a:r>
            <a:r>
              <a:rPr sz="2200" b="1" spc="75" dirty="0">
                <a:latin typeface="Tahoma"/>
                <a:cs typeface="Tahoma"/>
              </a:rPr>
              <a:t>C</a:t>
            </a:r>
            <a:r>
              <a:rPr sz="2200" b="1" spc="-265" dirty="0">
                <a:latin typeface="Tahoma"/>
                <a:cs typeface="Tahoma"/>
              </a:rPr>
              <a:t>K</a:t>
            </a:r>
            <a:r>
              <a:rPr sz="2200" b="1" spc="-135" dirty="0">
                <a:latin typeface="Tahoma"/>
                <a:cs typeface="Tahoma"/>
              </a:rPr>
              <a:t>G</a:t>
            </a:r>
            <a:r>
              <a:rPr sz="2200" b="1" spc="-155" dirty="0">
                <a:latin typeface="Tahoma"/>
                <a:cs typeface="Tahoma"/>
              </a:rPr>
              <a:t>R</a:t>
            </a:r>
            <a:r>
              <a:rPr sz="2200" b="1" spc="-95" dirty="0">
                <a:latin typeface="Tahoma"/>
                <a:cs typeface="Tahoma"/>
              </a:rPr>
              <a:t>O</a:t>
            </a:r>
            <a:r>
              <a:rPr sz="2200" b="1" spc="-80" dirty="0">
                <a:latin typeface="Tahoma"/>
                <a:cs typeface="Tahoma"/>
              </a:rPr>
              <a:t>U</a:t>
            </a:r>
            <a:r>
              <a:rPr sz="2200" b="1" spc="-120" dirty="0">
                <a:latin typeface="Tahoma"/>
                <a:cs typeface="Tahoma"/>
              </a:rPr>
              <a:t>N</a:t>
            </a:r>
            <a:r>
              <a:rPr sz="2200" b="1" spc="-114" dirty="0">
                <a:latin typeface="Tahoma"/>
                <a:cs typeface="Tahoma"/>
              </a:rPr>
              <a:t>D</a:t>
            </a:r>
            <a:r>
              <a:rPr sz="2200" b="1" spc="-245" dirty="0">
                <a:latin typeface="Tahoma"/>
                <a:cs typeface="Tahoma"/>
              </a:rPr>
              <a:t> </a:t>
            </a:r>
            <a:r>
              <a:rPr sz="2200" b="1" spc="-105" dirty="0">
                <a:latin typeface="Tahoma"/>
                <a:cs typeface="Tahoma"/>
              </a:rPr>
              <a:t>O</a:t>
            </a:r>
            <a:r>
              <a:rPr sz="2200" b="1" spc="-75" dirty="0">
                <a:latin typeface="Tahoma"/>
                <a:cs typeface="Tahoma"/>
              </a:rPr>
              <a:t>F</a:t>
            </a:r>
            <a:r>
              <a:rPr sz="2200" b="1" spc="-185" dirty="0">
                <a:latin typeface="Tahoma"/>
                <a:cs typeface="Tahoma"/>
              </a:rPr>
              <a:t> </a:t>
            </a:r>
            <a:r>
              <a:rPr sz="2200" b="1" spc="-254" dirty="0">
                <a:latin typeface="Tahoma"/>
                <a:cs typeface="Tahoma"/>
              </a:rPr>
              <a:t>T</a:t>
            </a:r>
            <a:r>
              <a:rPr sz="2200" b="1" spc="-75" dirty="0">
                <a:latin typeface="Tahoma"/>
                <a:cs typeface="Tahoma"/>
              </a:rPr>
              <a:t>H</a:t>
            </a:r>
            <a:r>
              <a:rPr sz="2200" b="1" spc="-95" dirty="0">
                <a:latin typeface="Tahoma"/>
                <a:cs typeface="Tahoma"/>
              </a:rPr>
              <a:t>E</a:t>
            </a:r>
            <a:r>
              <a:rPr sz="2200" b="1" spc="-225" dirty="0">
                <a:latin typeface="Tahoma"/>
                <a:cs typeface="Tahoma"/>
              </a:rPr>
              <a:t> </a:t>
            </a:r>
            <a:r>
              <a:rPr sz="2200" b="1" spc="-125" dirty="0">
                <a:latin typeface="Tahoma"/>
                <a:cs typeface="Tahoma"/>
              </a:rPr>
              <a:t>S</a:t>
            </a:r>
            <a:r>
              <a:rPr sz="2200" b="1" spc="-254" dirty="0">
                <a:latin typeface="Tahoma"/>
                <a:cs typeface="Tahoma"/>
              </a:rPr>
              <a:t>T</a:t>
            </a:r>
            <a:r>
              <a:rPr sz="2200" b="1" spc="-85" dirty="0">
                <a:latin typeface="Tahoma"/>
                <a:cs typeface="Tahoma"/>
              </a:rPr>
              <a:t>U</a:t>
            </a:r>
            <a:r>
              <a:rPr sz="2200" b="1" spc="-195" dirty="0">
                <a:latin typeface="Tahoma"/>
                <a:cs typeface="Tahoma"/>
              </a:rPr>
              <a:t>D</a:t>
            </a:r>
            <a:r>
              <a:rPr sz="2200" b="1" spc="-190" dirty="0">
                <a:latin typeface="Tahoma"/>
                <a:cs typeface="Tahoma"/>
              </a:rPr>
              <a:t>Y</a:t>
            </a:r>
            <a:endParaRPr sz="2200" dirty="0">
              <a:latin typeface="Tahoma"/>
              <a:cs typeface="Tahoma"/>
            </a:endParaRPr>
          </a:p>
        </p:txBody>
      </p:sp>
      <p:sp>
        <p:nvSpPr>
          <p:cNvPr id="6" name="object 6"/>
          <p:cNvSpPr txBox="1"/>
          <p:nvPr/>
        </p:nvSpPr>
        <p:spPr>
          <a:xfrm>
            <a:off x="15064447" y="2835277"/>
            <a:ext cx="4607560" cy="619760"/>
          </a:xfrm>
          <a:prstGeom prst="rect">
            <a:avLst/>
          </a:prstGeom>
          <a:solidFill>
            <a:srgbClr val="FFC000"/>
          </a:solidFill>
        </p:spPr>
        <p:txBody>
          <a:bodyPr vert="horz" wrap="square" lIns="0" tIns="124460" rIns="0" bIns="0" rtlCol="0">
            <a:spAutoFit/>
          </a:bodyPr>
          <a:lstStyle/>
          <a:p>
            <a:pPr algn="ctr">
              <a:lnSpc>
                <a:spcPct val="100000"/>
              </a:lnSpc>
              <a:spcBef>
                <a:spcPts val="980"/>
              </a:spcBef>
            </a:pPr>
            <a:r>
              <a:rPr sz="2200" b="1" spc="-145" dirty="0">
                <a:latin typeface="Tahoma"/>
                <a:cs typeface="Tahoma"/>
              </a:rPr>
              <a:t>DISCUSSION</a:t>
            </a:r>
            <a:endParaRPr sz="2200" dirty="0">
              <a:latin typeface="Tahoma"/>
              <a:cs typeface="Tahoma"/>
            </a:endParaRPr>
          </a:p>
        </p:txBody>
      </p:sp>
      <p:sp>
        <p:nvSpPr>
          <p:cNvPr id="7" name="object 7"/>
          <p:cNvSpPr txBox="1"/>
          <p:nvPr/>
        </p:nvSpPr>
        <p:spPr>
          <a:xfrm>
            <a:off x="9436885" y="2796598"/>
            <a:ext cx="5405755" cy="593725"/>
          </a:xfrm>
          <a:prstGeom prst="rect">
            <a:avLst/>
          </a:prstGeom>
          <a:solidFill>
            <a:srgbClr val="FFC000"/>
          </a:solidFill>
        </p:spPr>
        <p:txBody>
          <a:bodyPr vert="horz" wrap="square" lIns="0" tIns="106045" rIns="0" bIns="0" rtlCol="0">
            <a:spAutoFit/>
          </a:bodyPr>
          <a:lstStyle/>
          <a:p>
            <a:pPr marL="7620" algn="ctr">
              <a:lnSpc>
                <a:spcPct val="100000"/>
              </a:lnSpc>
              <a:spcBef>
                <a:spcPts val="835"/>
              </a:spcBef>
            </a:pPr>
            <a:r>
              <a:rPr sz="2200" b="1" spc="-155" dirty="0">
                <a:latin typeface="Tahoma"/>
                <a:cs typeface="Tahoma"/>
              </a:rPr>
              <a:t>RESULTS</a:t>
            </a:r>
            <a:endParaRPr sz="2200" dirty="0">
              <a:latin typeface="Tahoma"/>
              <a:cs typeface="Tahoma"/>
            </a:endParaRPr>
          </a:p>
        </p:txBody>
      </p:sp>
      <p:sp>
        <p:nvSpPr>
          <p:cNvPr id="8" name="object 8"/>
          <p:cNvSpPr/>
          <p:nvPr/>
        </p:nvSpPr>
        <p:spPr>
          <a:xfrm>
            <a:off x="0" y="2796598"/>
            <a:ext cx="4188460" cy="628650"/>
          </a:xfrm>
          <a:custGeom>
            <a:avLst/>
            <a:gdLst/>
            <a:ahLst/>
            <a:cxnLst/>
            <a:rect l="l" t="t" r="r" b="b"/>
            <a:pathLst>
              <a:path w="4188460" h="628650">
                <a:moveTo>
                  <a:pt x="4188354" y="0"/>
                </a:moveTo>
                <a:lnTo>
                  <a:pt x="0" y="0"/>
                </a:lnTo>
                <a:lnTo>
                  <a:pt x="0" y="628253"/>
                </a:lnTo>
                <a:lnTo>
                  <a:pt x="4188354" y="628253"/>
                </a:lnTo>
                <a:lnTo>
                  <a:pt x="4188354" y="0"/>
                </a:lnTo>
                <a:close/>
              </a:path>
            </a:pathLst>
          </a:custGeom>
          <a:solidFill>
            <a:srgbClr val="FFC000"/>
          </a:solidFill>
        </p:spPr>
        <p:txBody>
          <a:bodyPr wrap="square" lIns="0" tIns="0" rIns="0" bIns="0" rtlCol="0"/>
          <a:lstStyle/>
          <a:p>
            <a:endParaRPr/>
          </a:p>
        </p:txBody>
      </p:sp>
      <p:sp>
        <p:nvSpPr>
          <p:cNvPr id="9" name="object 9"/>
          <p:cNvSpPr txBox="1"/>
          <p:nvPr/>
        </p:nvSpPr>
        <p:spPr>
          <a:xfrm>
            <a:off x="1417622" y="2907978"/>
            <a:ext cx="1356995" cy="360680"/>
          </a:xfrm>
          <a:prstGeom prst="rect">
            <a:avLst/>
          </a:prstGeom>
        </p:spPr>
        <p:txBody>
          <a:bodyPr vert="horz" wrap="square" lIns="0" tIns="12065" rIns="0" bIns="0" rtlCol="0">
            <a:spAutoFit/>
          </a:bodyPr>
          <a:lstStyle/>
          <a:p>
            <a:pPr marL="12700">
              <a:lnSpc>
                <a:spcPct val="100000"/>
              </a:lnSpc>
              <a:spcBef>
                <a:spcPts val="95"/>
              </a:spcBef>
            </a:pPr>
            <a:r>
              <a:rPr sz="2200" b="1" spc="-155" dirty="0">
                <a:latin typeface="Tahoma"/>
                <a:cs typeface="Tahoma"/>
              </a:rPr>
              <a:t>ABSTRACT</a:t>
            </a:r>
            <a:endParaRPr sz="2200">
              <a:latin typeface="Tahoma"/>
              <a:cs typeface="Tahoma"/>
            </a:endParaRPr>
          </a:p>
        </p:txBody>
      </p:sp>
      <p:sp>
        <p:nvSpPr>
          <p:cNvPr id="10" name="object 10"/>
          <p:cNvSpPr txBox="1"/>
          <p:nvPr/>
        </p:nvSpPr>
        <p:spPr>
          <a:xfrm>
            <a:off x="4614018" y="11323013"/>
            <a:ext cx="4603115" cy="628650"/>
          </a:xfrm>
          <a:prstGeom prst="rect">
            <a:avLst/>
          </a:prstGeom>
          <a:solidFill>
            <a:srgbClr val="FFC000"/>
          </a:solidFill>
        </p:spPr>
        <p:txBody>
          <a:bodyPr vert="horz" wrap="square" lIns="0" tIns="127000" rIns="0" bIns="0" rtlCol="0">
            <a:spAutoFit/>
          </a:bodyPr>
          <a:lstStyle/>
          <a:p>
            <a:pPr marL="2540" algn="ctr">
              <a:lnSpc>
                <a:spcPct val="100000"/>
              </a:lnSpc>
              <a:spcBef>
                <a:spcPts val="1000"/>
              </a:spcBef>
            </a:pPr>
            <a:r>
              <a:rPr sz="2200" b="1" spc="-135" dirty="0">
                <a:latin typeface="Tahoma"/>
                <a:cs typeface="Tahoma"/>
              </a:rPr>
              <a:t>PROCESS/METHODOLOGY</a:t>
            </a:r>
            <a:endParaRPr sz="2200" dirty="0">
              <a:latin typeface="Tahoma"/>
              <a:cs typeface="Tahoma"/>
            </a:endParaRPr>
          </a:p>
        </p:txBody>
      </p:sp>
      <p:sp>
        <p:nvSpPr>
          <p:cNvPr id="11" name="object 11"/>
          <p:cNvSpPr txBox="1"/>
          <p:nvPr/>
        </p:nvSpPr>
        <p:spPr>
          <a:xfrm>
            <a:off x="15073337" y="10161117"/>
            <a:ext cx="4598670" cy="628650"/>
          </a:xfrm>
          <a:prstGeom prst="rect">
            <a:avLst/>
          </a:prstGeom>
          <a:solidFill>
            <a:srgbClr val="FFC000"/>
          </a:solidFill>
        </p:spPr>
        <p:txBody>
          <a:bodyPr vert="horz" wrap="square" lIns="0" tIns="126364" rIns="0" bIns="0" rtlCol="0">
            <a:spAutoFit/>
          </a:bodyPr>
          <a:lstStyle/>
          <a:p>
            <a:pPr marL="3810" algn="ctr">
              <a:lnSpc>
                <a:spcPct val="100000"/>
              </a:lnSpc>
              <a:spcBef>
                <a:spcPts val="994"/>
              </a:spcBef>
            </a:pPr>
            <a:r>
              <a:rPr sz="2200" b="1" spc="-100" dirty="0">
                <a:latin typeface="Tahoma"/>
                <a:cs typeface="Tahoma"/>
              </a:rPr>
              <a:t>OUTCOME</a:t>
            </a:r>
            <a:endParaRPr sz="2200" dirty="0">
              <a:latin typeface="Tahoma"/>
              <a:cs typeface="Tahoma"/>
            </a:endParaRPr>
          </a:p>
        </p:txBody>
      </p:sp>
      <p:grpSp>
        <p:nvGrpSpPr>
          <p:cNvPr id="12" name="object 12"/>
          <p:cNvGrpSpPr/>
          <p:nvPr/>
        </p:nvGrpSpPr>
        <p:grpSpPr>
          <a:xfrm>
            <a:off x="31607" y="3686560"/>
            <a:ext cx="9195778" cy="16619820"/>
            <a:chOff x="-12023" y="3390323"/>
            <a:chExt cx="9195778" cy="16619820"/>
          </a:xfrm>
        </p:grpSpPr>
        <p:sp>
          <p:nvSpPr>
            <p:cNvPr id="13" name="object 13"/>
            <p:cNvSpPr/>
            <p:nvPr/>
          </p:nvSpPr>
          <p:spPr>
            <a:xfrm>
              <a:off x="-12023" y="19294498"/>
              <a:ext cx="4107082" cy="715645"/>
            </a:xfrm>
            <a:custGeom>
              <a:avLst/>
              <a:gdLst/>
              <a:ahLst/>
              <a:cxnLst/>
              <a:rect l="l" t="t" r="r" b="b"/>
              <a:pathLst>
                <a:path w="4215130" h="715644">
                  <a:moveTo>
                    <a:pt x="4214531" y="0"/>
                  </a:moveTo>
                  <a:lnTo>
                    <a:pt x="0" y="0"/>
                  </a:lnTo>
                  <a:lnTo>
                    <a:pt x="0" y="715510"/>
                  </a:lnTo>
                  <a:lnTo>
                    <a:pt x="4214531" y="715510"/>
                  </a:lnTo>
                  <a:lnTo>
                    <a:pt x="4214531" y="0"/>
                  </a:lnTo>
                  <a:close/>
                </a:path>
              </a:pathLst>
            </a:custGeom>
            <a:solidFill>
              <a:srgbClr val="003974"/>
            </a:solidFill>
          </p:spPr>
          <p:txBody>
            <a:bodyPr wrap="square" lIns="0" tIns="0" rIns="0" bIns="0" rtlCol="0"/>
            <a:lstStyle/>
            <a:p>
              <a:endParaRPr/>
            </a:p>
          </p:txBody>
        </p:sp>
        <p:sp>
          <p:nvSpPr>
            <p:cNvPr id="14" name="object 14"/>
            <p:cNvSpPr/>
            <p:nvPr/>
          </p:nvSpPr>
          <p:spPr>
            <a:xfrm>
              <a:off x="4576195" y="3390323"/>
              <a:ext cx="4607560" cy="7508490"/>
            </a:xfrm>
            <a:custGeom>
              <a:avLst/>
              <a:gdLst/>
              <a:ahLst/>
              <a:cxnLst/>
              <a:rect l="l" t="t" r="r" b="b"/>
              <a:pathLst>
                <a:path w="4603115" h="7456170">
                  <a:moveTo>
                    <a:pt x="4602826" y="0"/>
                  </a:moveTo>
                  <a:lnTo>
                    <a:pt x="0" y="0"/>
                  </a:lnTo>
                  <a:lnTo>
                    <a:pt x="0" y="7456143"/>
                  </a:lnTo>
                  <a:lnTo>
                    <a:pt x="4602826" y="7456143"/>
                  </a:lnTo>
                  <a:lnTo>
                    <a:pt x="4602826" y="0"/>
                  </a:lnTo>
                  <a:close/>
                </a:path>
              </a:pathLst>
            </a:custGeom>
            <a:solidFill>
              <a:srgbClr val="D9D9D9"/>
            </a:solidFill>
          </p:spPr>
          <p:txBody>
            <a:bodyPr wrap="square" lIns="0" tIns="0" rIns="0" bIns="0" rtlCol="0"/>
            <a:lstStyle/>
            <a:p>
              <a:endParaRPr/>
            </a:p>
          </p:txBody>
        </p:sp>
      </p:grpSp>
      <p:sp>
        <p:nvSpPr>
          <p:cNvPr id="15" name="object 15"/>
          <p:cNvSpPr txBox="1"/>
          <p:nvPr/>
        </p:nvSpPr>
        <p:spPr>
          <a:xfrm>
            <a:off x="15064447" y="3412905"/>
            <a:ext cx="4607560" cy="5324856"/>
          </a:xfrm>
          <a:prstGeom prst="rect">
            <a:avLst/>
          </a:prstGeom>
          <a:solidFill>
            <a:srgbClr val="D9D9D9"/>
          </a:solidFill>
        </p:spPr>
        <p:txBody>
          <a:bodyPr vert="horz" wrap="square" lIns="0" tIns="78740" rIns="0" bIns="0" rtlCol="0">
            <a:spAutoFit/>
          </a:bodyPr>
          <a:lstStyle/>
          <a:p>
            <a:pPr marL="392430" marR="99060" indent="-285750" algn="just">
              <a:lnSpc>
                <a:spcPct val="102099"/>
              </a:lnSpc>
              <a:spcBef>
                <a:spcPts val="620"/>
              </a:spcBef>
              <a:buFont typeface="Arial" panose="020B0604020202020204" pitchFamily="34" charset="0"/>
              <a:buChar char="•"/>
            </a:pPr>
            <a:r>
              <a:rPr lang="en-US" sz="1600" dirty="0"/>
              <a:t>The discussion around the Integrated Food Court Management Application centers on its effectiveness in streamlining operations between customers and multiple food vendors within a centralized platform. </a:t>
            </a:r>
          </a:p>
          <a:p>
            <a:pPr marL="392430" marR="99060" indent="-285750" algn="just">
              <a:lnSpc>
                <a:spcPct val="102099"/>
              </a:lnSpc>
              <a:spcBef>
                <a:spcPts val="620"/>
              </a:spcBef>
              <a:buFont typeface="Arial" panose="020B0604020202020204" pitchFamily="34" charset="0"/>
              <a:buChar char="•"/>
            </a:pPr>
            <a:r>
              <a:rPr lang="en-US" sz="1600" dirty="0"/>
              <a:t>The app’s intuitive interface and feature-rich experience have received positive feedback from users, highlighting its success in simplifying food ordering, cart management, and vendor interactions.</a:t>
            </a:r>
          </a:p>
          <a:p>
            <a:pPr marL="392430" marR="99060" indent="-285750" algn="just">
              <a:lnSpc>
                <a:spcPct val="102099"/>
              </a:lnSpc>
              <a:spcBef>
                <a:spcPts val="620"/>
              </a:spcBef>
              <a:buFont typeface="Arial" panose="020B0604020202020204" pitchFamily="34" charset="0"/>
              <a:buChar char="•"/>
            </a:pPr>
            <a:r>
              <a:rPr lang="en-US" sz="1600" dirty="0"/>
              <a:t>By leveraging modern technologies like Flutter and Firebase, the platform ensures real-time responsiveness and scalability, making it a reliable solution for busy food courts.</a:t>
            </a:r>
          </a:p>
          <a:p>
            <a:pPr marL="392430" marR="99060" indent="-285750" algn="just">
              <a:lnSpc>
                <a:spcPct val="102099"/>
              </a:lnSpc>
              <a:spcBef>
                <a:spcPts val="620"/>
              </a:spcBef>
              <a:buFont typeface="Arial" panose="020B0604020202020204" pitchFamily="34" charset="0"/>
              <a:buChar char="•"/>
            </a:pPr>
            <a:r>
              <a:rPr lang="en-US" sz="1600" dirty="0"/>
              <a:t>Looking forward, continuous updates and feature enhancements—such as AI-driven food recommendations or advanced analytics for vendors—will be vital for maintaining user engagement and meeting the evolving needs of the food service industry.</a:t>
            </a:r>
            <a:endParaRPr lang="en-US" sz="1700" dirty="0"/>
          </a:p>
        </p:txBody>
      </p:sp>
      <p:sp>
        <p:nvSpPr>
          <p:cNvPr id="16" name="object 16"/>
          <p:cNvSpPr txBox="1"/>
          <p:nvPr/>
        </p:nvSpPr>
        <p:spPr>
          <a:xfrm>
            <a:off x="4607197" y="11901949"/>
            <a:ext cx="4620188" cy="7404591"/>
          </a:xfrm>
          <a:prstGeom prst="rect">
            <a:avLst/>
          </a:prstGeom>
          <a:solidFill>
            <a:srgbClr val="D9D9D9"/>
          </a:solidFill>
        </p:spPr>
        <p:txBody>
          <a:bodyPr vert="horz" wrap="square" lIns="0" tIns="78740" rIns="0" bIns="0" rtlCol="0" anchor="ctr">
            <a:spAutoFit/>
          </a:bodyPr>
          <a:lstStyle/>
          <a:p>
            <a:pPr>
              <a:buFont typeface="Arial" panose="020B0604020202020204" pitchFamily="34" charset="0"/>
              <a:buChar char="•"/>
            </a:pPr>
            <a:r>
              <a:rPr lang="en-US" sz="1700" b="1" dirty="0">
                <a:ea typeface="+mn-lt"/>
                <a:cs typeface="+mn-lt"/>
              </a:rPr>
              <a:t>User Research:</a:t>
            </a:r>
            <a:r>
              <a:rPr lang="en-US" sz="1700" dirty="0">
                <a:ea typeface="+mn-lt"/>
                <a:cs typeface="+mn-lt"/>
              </a:rPr>
              <a:t> Initial surveys and feedback sessions were conducted with both food court customers and vendors to identify pain points in the traditional ordering system. This helped shape the app features, such as intuitive browsing, real-time order tracking, and vendor management.</a:t>
            </a:r>
            <a:endParaRPr lang="en-US" dirty="0">
              <a:ea typeface="+mn-lt"/>
              <a:cs typeface="+mn-lt"/>
            </a:endParaRPr>
          </a:p>
          <a:p>
            <a:pPr>
              <a:buFont typeface="Arial" panose="020B0604020202020204" pitchFamily="34" charset="0"/>
              <a:buChar char="•"/>
            </a:pPr>
            <a:r>
              <a:rPr lang="en-US" sz="1700" b="1" dirty="0">
                <a:ea typeface="+mn-lt"/>
                <a:cs typeface="+mn-lt"/>
              </a:rPr>
              <a:t>Frontend Development:</a:t>
            </a:r>
            <a:r>
              <a:rPr lang="en-US" sz="1700" dirty="0">
                <a:ea typeface="+mn-lt"/>
                <a:cs typeface="+mn-lt"/>
              </a:rPr>
              <a:t> The application was developed using </a:t>
            </a:r>
            <a:r>
              <a:rPr lang="en-US" sz="1700" b="1" dirty="0">
                <a:ea typeface="+mn-lt"/>
                <a:cs typeface="+mn-lt"/>
              </a:rPr>
              <a:t>Flutter</a:t>
            </a:r>
            <a:r>
              <a:rPr lang="en-US" sz="1700" dirty="0">
                <a:ea typeface="+mn-lt"/>
                <a:cs typeface="+mn-lt"/>
              </a:rPr>
              <a:t>, enabling cross-platform compatibility for both Android and iOS. Separate user interfaces were designed for customers  and vendors  to ensure a streamlined experience.</a:t>
            </a:r>
            <a:endParaRPr lang="en-US" dirty="0">
              <a:ea typeface="+mn-lt"/>
              <a:cs typeface="+mn-lt"/>
            </a:endParaRPr>
          </a:p>
          <a:p>
            <a:pPr>
              <a:buFont typeface="Arial" panose="020B0604020202020204" pitchFamily="34" charset="0"/>
              <a:buChar char="•"/>
            </a:pPr>
            <a:r>
              <a:rPr lang="en-US" sz="1700" b="1" dirty="0">
                <a:ea typeface="+mn-lt"/>
                <a:cs typeface="+mn-lt"/>
              </a:rPr>
              <a:t>Backend Infrastructure:</a:t>
            </a:r>
            <a:r>
              <a:rPr lang="en-US" sz="1700" dirty="0">
                <a:ea typeface="+mn-lt"/>
                <a:cs typeface="+mn-lt"/>
              </a:rPr>
              <a:t> The app leverages </a:t>
            </a:r>
            <a:r>
              <a:rPr lang="en-US" sz="1700" b="1" dirty="0">
                <a:ea typeface="+mn-lt"/>
                <a:cs typeface="+mn-lt"/>
              </a:rPr>
              <a:t>Firebase</a:t>
            </a:r>
            <a:r>
              <a:rPr lang="en-US" sz="1700" dirty="0">
                <a:ea typeface="+mn-lt"/>
                <a:cs typeface="+mn-lt"/>
              </a:rPr>
              <a:t> services for backend support. </a:t>
            </a:r>
            <a:r>
              <a:rPr lang="en-US" sz="1700" b="1" dirty="0">
                <a:ea typeface="+mn-lt"/>
                <a:cs typeface="+mn-lt"/>
              </a:rPr>
              <a:t>Firebase </a:t>
            </a:r>
            <a:r>
              <a:rPr lang="en-US" sz="1700" b="1" dirty="0" err="1">
                <a:ea typeface="+mn-lt"/>
                <a:cs typeface="+mn-lt"/>
              </a:rPr>
              <a:t>Firestore</a:t>
            </a:r>
            <a:r>
              <a:rPr lang="en-US" sz="1700" dirty="0">
                <a:ea typeface="+mn-lt"/>
                <a:cs typeface="+mn-lt"/>
              </a:rPr>
              <a:t> handles real-time data management, </a:t>
            </a:r>
            <a:r>
              <a:rPr lang="en-US" sz="1700" b="1" dirty="0">
                <a:ea typeface="+mn-lt"/>
                <a:cs typeface="+mn-lt"/>
              </a:rPr>
              <a:t>Authentication</a:t>
            </a:r>
            <a:r>
              <a:rPr lang="en-US" sz="1700" dirty="0">
                <a:ea typeface="+mn-lt"/>
                <a:cs typeface="+mn-lt"/>
              </a:rPr>
              <a:t> secures user access, and</a:t>
            </a:r>
            <a:r>
              <a:rPr lang="en-US" sz="1700" b="1" dirty="0">
                <a:ea typeface="+mn-lt"/>
                <a:cs typeface="+mn-lt"/>
              </a:rPr>
              <a:t> Storage</a:t>
            </a:r>
            <a:r>
              <a:rPr lang="en-US" sz="1700" dirty="0">
                <a:ea typeface="+mn-lt"/>
                <a:cs typeface="+mn-lt"/>
              </a:rPr>
              <a:t> stores images like food items, logos, and banners.</a:t>
            </a:r>
            <a:endParaRPr lang="en-US" dirty="0"/>
          </a:p>
          <a:p>
            <a:pPr>
              <a:buFont typeface="Arial" panose="020B0604020202020204" pitchFamily="34" charset="0"/>
              <a:buChar char="•"/>
            </a:pPr>
            <a:r>
              <a:rPr lang="en-US" sz="1700" b="1" dirty="0">
                <a:ea typeface="+mn-lt"/>
                <a:cs typeface="+mn-lt"/>
              </a:rPr>
              <a:t>Testing &amp; Quality Assurance:</a:t>
            </a:r>
            <a:r>
              <a:rPr lang="en-US" sz="1700" dirty="0">
                <a:ea typeface="+mn-lt"/>
                <a:cs typeface="+mn-lt"/>
              </a:rPr>
              <a:t> Rigorous unit and integration testing was performed to validate each module including login, product browsing, cart updates, and order processing. This ensured smooth functionality and minimized runtime errors.</a:t>
            </a:r>
            <a:endParaRPr lang="en-US" dirty="0">
              <a:ea typeface="+mn-lt"/>
              <a:cs typeface="+mn-lt"/>
            </a:endParaRPr>
          </a:p>
          <a:p>
            <a:pPr>
              <a:buFont typeface="Arial" panose="020B0604020202020204" pitchFamily="34" charset="0"/>
              <a:buChar char="•"/>
            </a:pPr>
            <a:r>
              <a:rPr lang="en-US" sz="1700" b="1" dirty="0">
                <a:ea typeface="+mn-lt"/>
                <a:cs typeface="+mn-lt"/>
              </a:rPr>
              <a:t>Continuous Enhancement:</a:t>
            </a:r>
            <a:r>
              <a:rPr lang="en-US" sz="1700" dirty="0">
                <a:ea typeface="+mn-lt"/>
                <a:cs typeface="+mn-lt"/>
              </a:rPr>
              <a:t> The system follows an iterative development approach. New features such as </a:t>
            </a:r>
            <a:r>
              <a:rPr lang="en-US" sz="1700" dirty="0" err="1">
                <a:ea typeface="+mn-lt"/>
                <a:cs typeface="+mn-lt"/>
              </a:rPr>
              <a:t>wishlist</a:t>
            </a:r>
            <a:r>
              <a:rPr lang="en-US" sz="1700" dirty="0">
                <a:ea typeface="+mn-lt"/>
                <a:cs typeface="+mn-lt"/>
              </a:rPr>
              <a:t> integration, search and filter, and vendor-side analytics are added based on ongoing feedback and usage patterns.</a:t>
            </a:r>
            <a:endParaRPr lang="en-US" dirty="0">
              <a:ea typeface="+mn-lt"/>
              <a:cs typeface="+mn-lt"/>
            </a:endParaRPr>
          </a:p>
          <a:p>
            <a:pPr algn="just">
              <a:buFont typeface="Arial" panose="020B0604020202020204" pitchFamily="34" charset="0"/>
              <a:buChar char="•"/>
            </a:pPr>
            <a:endParaRPr lang="en-US" sz="1700" dirty="0">
              <a:ea typeface="Calibri"/>
              <a:cs typeface="Calibri"/>
            </a:endParaRPr>
          </a:p>
        </p:txBody>
      </p:sp>
      <p:sp>
        <p:nvSpPr>
          <p:cNvPr id="17" name="object 17"/>
          <p:cNvSpPr txBox="1"/>
          <p:nvPr/>
        </p:nvSpPr>
        <p:spPr>
          <a:xfrm>
            <a:off x="15073337" y="10789767"/>
            <a:ext cx="4598670" cy="3549946"/>
          </a:xfrm>
          <a:prstGeom prst="rect">
            <a:avLst/>
          </a:prstGeom>
          <a:solidFill>
            <a:srgbClr val="D9D9D9"/>
          </a:solidFill>
        </p:spPr>
        <p:txBody>
          <a:bodyPr vert="horz" wrap="square" lIns="0" tIns="88900" rIns="0" bIns="0" rtlCol="0">
            <a:spAutoFit/>
          </a:bodyPr>
          <a:lstStyle/>
          <a:p>
            <a:pPr marL="106680" marR="99060" algn="just">
              <a:lnSpc>
                <a:spcPct val="102099"/>
              </a:lnSpc>
              <a:spcBef>
                <a:spcPts val="620"/>
              </a:spcBef>
            </a:pPr>
            <a:r>
              <a:rPr lang="en-US" sz="1700" dirty="0"/>
              <a:t>The Integrated Food Court Management Application can be summed up in its ability to enhance convenience and efficiency for both restaurant vendors and customers. For vendors, it simplifies order management, menu updates, and provides real-time insights into sales and customer preferences, enabling smarter operational decisions. Customers benefit from a seamless browsing and ordering experience, allowing them to explore menus, place orders, and receive timely updates with ease. Overall, the application has made food court operations more streamlined, interactive, and user-friendly.</a:t>
            </a:r>
            <a:endParaRPr lang="en-US" dirty="0">
              <a:latin typeface="+mj-lt"/>
            </a:endParaRPr>
          </a:p>
        </p:txBody>
      </p:sp>
      <p:sp>
        <p:nvSpPr>
          <p:cNvPr id="18" name="object 18"/>
          <p:cNvSpPr txBox="1"/>
          <p:nvPr/>
        </p:nvSpPr>
        <p:spPr>
          <a:xfrm>
            <a:off x="4647845" y="3763477"/>
            <a:ext cx="4525566" cy="2819939"/>
          </a:xfrm>
          <a:prstGeom prst="rect">
            <a:avLst/>
          </a:prstGeom>
        </p:spPr>
        <p:txBody>
          <a:bodyPr vert="horz" wrap="square" lIns="0" tIns="4445" rIns="0" bIns="0" rtlCol="0" anchor="t">
            <a:spAutoFit/>
          </a:bodyPr>
          <a:lstStyle/>
          <a:p>
            <a:pPr marL="342900" marR="5080" indent="-342900" algn="just">
              <a:lnSpc>
                <a:spcPct val="102299"/>
              </a:lnSpc>
              <a:spcBef>
                <a:spcPts val="35"/>
              </a:spcBef>
              <a:buSzPct val="95652"/>
              <a:buFont typeface="Arial" panose="020B0604020202020204" pitchFamily="34" charset="0"/>
              <a:buChar char="•"/>
              <a:tabLst>
                <a:tab pos="103505" algn="l"/>
              </a:tabLst>
            </a:pPr>
            <a:r>
              <a:rPr lang="en-US" b="1" spc="-15" dirty="0">
                <a:ea typeface="+mn-lt"/>
                <a:cs typeface="+mn-lt"/>
              </a:rPr>
              <a:t>Context:</a:t>
            </a:r>
            <a:r>
              <a:rPr lang="en-IN" b="1" spc="-10" dirty="0">
                <a:ea typeface="+mn-lt"/>
                <a:cs typeface="+mn-lt"/>
              </a:rPr>
              <a:t> </a:t>
            </a:r>
            <a:r>
              <a:rPr lang="en-IN" spc="-10" dirty="0">
                <a:ea typeface="+mn-lt"/>
                <a:cs typeface="+mn-lt"/>
              </a:rPr>
              <a:t>The mobile solution designed to bridge the gap between food court vendors and customers within a shared dining environment. It enables users to seamlessly browse restaurants, explore categorized menus, place orders, and manage their carts—all from their smartphones. Simultaneously, vendors can manage their listings, track orders, and update their offerings efficiently.</a:t>
            </a:r>
          </a:p>
        </p:txBody>
      </p:sp>
      <p:sp>
        <p:nvSpPr>
          <p:cNvPr id="22" name="object 22"/>
          <p:cNvSpPr txBox="1"/>
          <p:nvPr/>
        </p:nvSpPr>
        <p:spPr>
          <a:xfrm>
            <a:off x="4647591" y="6658895"/>
            <a:ext cx="4408805" cy="2256836"/>
          </a:xfrm>
          <a:prstGeom prst="rect">
            <a:avLst/>
          </a:prstGeom>
        </p:spPr>
        <p:txBody>
          <a:bodyPr vert="horz" wrap="square" lIns="0" tIns="6350" rIns="0" bIns="0" rtlCol="0" anchor="t">
            <a:spAutoFit/>
          </a:bodyPr>
          <a:lstStyle/>
          <a:p>
            <a:pPr marL="342900" marR="5080" indent="-342900" algn="just">
              <a:lnSpc>
                <a:spcPct val="101899"/>
              </a:lnSpc>
              <a:spcBef>
                <a:spcPts val="50"/>
              </a:spcBef>
              <a:buSzPct val="95652"/>
              <a:buFont typeface="Arial" panose="020B0604020202020204" pitchFamily="34" charset="0"/>
              <a:buChar char="•"/>
              <a:tabLst>
                <a:tab pos="103505" algn="l"/>
              </a:tabLst>
            </a:pPr>
            <a:r>
              <a:rPr lang="en-US" b="1" spc="-5" dirty="0">
                <a:latin typeface="Calibri"/>
                <a:cs typeface="Calibri"/>
              </a:rPr>
              <a:t>Significance:</a:t>
            </a:r>
            <a:r>
              <a:rPr lang="en-US" b="1" dirty="0">
                <a:latin typeface="Calibri"/>
                <a:cs typeface="Calibri"/>
              </a:rPr>
              <a:t> </a:t>
            </a:r>
            <a:r>
              <a:rPr lang="en-US" dirty="0">
                <a:ea typeface="+mn-lt"/>
                <a:cs typeface="+mn-lt"/>
              </a:rPr>
              <a:t>This application enhances the overall food court experience by reducing wait times, digitizing manual processes, and offering real-time interaction between customers and vendors. It streamlines ordering and improves service efficiency, promoting convenience, transparency, and operational growth for food vendors.</a:t>
            </a:r>
          </a:p>
        </p:txBody>
      </p:sp>
      <p:sp>
        <p:nvSpPr>
          <p:cNvPr id="26" name="object 26"/>
          <p:cNvSpPr txBox="1"/>
          <p:nvPr/>
        </p:nvSpPr>
        <p:spPr>
          <a:xfrm>
            <a:off x="4675312" y="8984001"/>
            <a:ext cx="4466868" cy="2136098"/>
          </a:xfrm>
          <a:prstGeom prst="rect">
            <a:avLst/>
          </a:prstGeom>
        </p:spPr>
        <p:txBody>
          <a:bodyPr vert="horz" wrap="square" lIns="0" tIns="10160" rIns="0" bIns="0" rtlCol="0" anchor="t">
            <a:spAutoFit/>
          </a:bodyPr>
          <a:lstStyle/>
          <a:p>
            <a:pPr marL="342900" marR="5080" indent="-342900" algn="just">
              <a:lnSpc>
                <a:spcPct val="101800"/>
              </a:lnSpc>
              <a:spcBef>
                <a:spcPts val="80"/>
              </a:spcBef>
              <a:buFont typeface="Arial" panose="020B0604020202020204" pitchFamily="34" charset="0"/>
              <a:buChar char="•"/>
            </a:pPr>
            <a:r>
              <a:rPr lang="en-IN" sz="1700" b="1" spc="-5" dirty="0">
                <a:latin typeface="Calibri"/>
                <a:cs typeface="Calibri"/>
              </a:rPr>
              <a:t>Identify Gap:</a:t>
            </a:r>
            <a:r>
              <a:rPr lang="en-US" sz="1700" b="1" spc="-5" dirty="0">
                <a:latin typeface="Calibri"/>
                <a:cs typeface="Calibri"/>
              </a:rPr>
              <a:t> </a:t>
            </a:r>
            <a:r>
              <a:rPr lang="en-US" sz="1700" spc="-5" dirty="0">
                <a:ea typeface="+mn-lt"/>
                <a:cs typeface="+mn-lt"/>
              </a:rPr>
              <a:t>Traditional food courts often lack centralized digital systems, leading to inefficient order handling, communication issues, and customer dissatisfaction. This application addresses that gap by offering a unified platform where vendors can digitally manage their restaurants and customers can enjoy quick, contactless service. </a:t>
            </a:r>
          </a:p>
        </p:txBody>
      </p:sp>
      <p:sp>
        <p:nvSpPr>
          <p:cNvPr id="30" name="object 30"/>
          <p:cNvSpPr txBox="1"/>
          <p:nvPr/>
        </p:nvSpPr>
        <p:spPr>
          <a:xfrm>
            <a:off x="69976" y="3901797"/>
            <a:ext cx="4005071" cy="9700733"/>
          </a:xfrm>
          <a:prstGeom prst="rect">
            <a:avLst/>
          </a:prstGeom>
        </p:spPr>
        <p:txBody>
          <a:bodyPr vert="horz" wrap="square" lIns="0" tIns="5715" rIns="0" bIns="0" rtlCol="0">
            <a:spAutoFit/>
          </a:bodyPr>
          <a:lstStyle/>
          <a:p>
            <a:pPr marL="285750" indent="-285750" algn="just">
              <a:buFont typeface="Arial" panose="020B0604020202020204" pitchFamily="34" charset="0"/>
              <a:buChar char="•"/>
            </a:pPr>
            <a:r>
              <a:rPr lang="en-US" dirty="0">
                <a:solidFill>
                  <a:schemeClr val="bg1"/>
                </a:solidFill>
              </a:rPr>
              <a:t>The Integrated Food Court Management Application is a user-friendly mobile platform designed to seamlessly connect food court restaurants with customers. With distinct interfaces for users and vendors, the application simplifies food ordering, menu browsing, and transaction handling.</a:t>
            </a:r>
          </a:p>
          <a:p>
            <a:pPr marL="285750" indent="-285750" algn="just">
              <a:buFont typeface="Arial" panose="020B0604020202020204" pitchFamily="34" charset="0"/>
              <a:buChar char="•"/>
            </a:pPr>
            <a:r>
              <a:rPr lang="en-US" dirty="0">
                <a:solidFill>
                  <a:schemeClr val="bg1"/>
                </a:solidFill>
              </a:rPr>
              <a:t>For customers, the app provides an intuitive way to explore restaurants, view categorized menus, and place orders directly from their smartphones. They can also interact with vendors and track their cart or order status in real time.</a:t>
            </a:r>
          </a:p>
          <a:p>
            <a:pPr marL="285750" indent="-285750" algn="just">
              <a:buFont typeface="Arial" panose="020B0604020202020204" pitchFamily="34" charset="0"/>
              <a:buChar char="•"/>
            </a:pPr>
            <a:r>
              <a:rPr lang="en-US" dirty="0">
                <a:solidFill>
                  <a:schemeClr val="bg1"/>
                </a:solidFill>
              </a:rPr>
              <a:t>Vendors benefit from tools for efficient restaurant management, including product listing, category organization, and order processing with live updates. The app also supports analytics for sales tracking and performance improvement.</a:t>
            </a:r>
          </a:p>
          <a:p>
            <a:pPr marL="285750" indent="-285750" algn="just">
              <a:buFont typeface="Arial" panose="020B0604020202020204" pitchFamily="34" charset="0"/>
              <a:buChar char="•"/>
            </a:pPr>
            <a:r>
              <a:rPr lang="en-US" dirty="0">
                <a:solidFill>
                  <a:schemeClr val="bg1"/>
                </a:solidFill>
              </a:rPr>
              <a:t>The system utilizes Flutter for cross-platform app development, Firebase </a:t>
            </a:r>
            <a:r>
              <a:rPr lang="en-US" dirty="0" err="1">
                <a:solidFill>
                  <a:schemeClr val="bg1"/>
                </a:solidFill>
              </a:rPr>
              <a:t>Firestore</a:t>
            </a:r>
            <a:r>
              <a:rPr lang="en-US" dirty="0">
                <a:solidFill>
                  <a:schemeClr val="bg1"/>
                </a:solidFill>
              </a:rPr>
              <a:t> for real-time cloud database, and Firebase Storage for handling media assets like food and restaurant images.</a:t>
            </a:r>
          </a:p>
          <a:p>
            <a:pPr marL="285750" indent="-285750" algn="just">
              <a:buFont typeface="Arial" panose="020B0604020202020204" pitchFamily="34" charset="0"/>
              <a:buChar char="•"/>
            </a:pPr>
            <a:r>
              <a:rPr lang="en-US" dirty="0">
                <a:solidFill>
                  <a:schemeClr val="bg1"/>
                </a:solidFill>
              </a:rPr>
              <a:t>Overall, the application streamlines food court operations by enabling quick ordering and efficient vendor coordination, enhancing the digital dining experience within shared food court environments.</a:t>
            </a:r>
          </a:p>
        </p:txBody>
      </p:sp>
      <p:sp>
        <p:nvSpPr>
          <p:cNvPr id="43" name="object 43"/>
          <p:cNvSpPr txBox="1"/>
          <p:nvPr/>
        </p:nvSpPr>
        <p:spPr>
          <a:xfrm>
            <a:off x="1224201" y="16323087"/>
            <a:ext cx="902335" cy="366767"/>
          </a:xfrm>
          <a:prstGeom prst="rect">
            <a:avLst/>
          </a:prstGeom>
        </p:spPr>
        <p:txBody>
          <a:bodyPr vert="horz" wrap="square" lIns="0" tIns="12700" rIns="0" bIns="0" rtlCol="0">
            <a:spAutoFit/>
          </a:bodyPr>
          <a:lstStyle/>
          <a:p>
            <a:pPr marL="187325">
              <a:lnSpc>
                <a:spcPct val="100000"/>
              </a:lnSpc>
              <a:spcBef>
                <a:spcPts val="100"/>
              </a:spcBef>
            </a:pPr>
            <a:endParaRPr sz="2300" dirty="0">
              <a:latin typeface="Calibri"/>
              <a:cs typeface="Calibri"/>
            </a:endParaRPr>
          </a:p>
        </p:txBody>
      </p:sp>
      <p:sp>
        <p:nvSpPr>
          <p:cNvPr id="45" name="object 45"/>
          <p:cNvSpPr txBox="1"/>
          <p:nvPr/>
        </p:nvSpPr>
        <p:spPr>
          <a:xfrm>
            <a:off x="140033" y="13630641"/>
            <a:ext cx="3969385" cy="4165243"/>
          </a:xfrm>
          <a:prstGeom prst="rect">
            <a:avLst/>
          </a:prstGeom>
        </p:spPr>
        <p:txBody>
          <a:bodyPr vert="horz" wrap="square" lIns="0" tIns="10160" rIns="0" bIns="0" rtlCol="0">
            <a:spAutoFit/>
          </a:bodyPr>
          <a:lstStyle/>
          <a:p>
            <a:pPr algn="just"/>
            <a:r>
              <a:rPr lang="en-US" b="1" i="0" dirty="0">
                <a:solidFill>
                  <a:srgbClr val="FFFF00"/>
                </a:solidFill>
                <a:effectLst/>
                <a:latin typeface="Söhne"/>
              </a:rPr>
              <a:t>FUTURE ENHANCEMENTS:</a:t>
            </a:r>
            <a:r>
              <a:rPr lang="en-US" b="0" i="0" dirty="0">
                <a:solidFill>
                  <a:srgbClr val="ECECEC"/>
                </a:solidFill>
                <a:effectLst/>
                <a:latin typeface="Söhne"/>
              </a:rPr>
              <a:t>	</a:t>
            </a:r>
          </a:p>
          <a:p>
            <a:pPr algn="just"/>
            <a:r>
              <a:rPr lang="en-US" b="0" i="0" dirty="0">
                <a:solidFill>
                  <a:srgbClr val="ECECEC"/>
                </a:solidFill>
                <a:effectLst/>
                <a:latin typeface="Söhne"/>
              </a:rPr>
              <a:t>	</a:t>
            </a:r>
          </a:p>
          <a:p>
            <a:pPr algn="just"/>
            <a:r>
              <a:rPr lang="en-US" spc="-15" dirty="0">
                <a:solidFill>
                  <a:srgbClr val="ECECEC"/>
                </a:solidFill>
                <a:latin typeface="Söhne"/>
                <a:cs typeface="Calibri"/>
              </a:rPr>
              <a:t>In the future, the Integrated Food Court Management Application aims to expand its reach by introducing iOS support, ensuring a consistent experience across all major platforms. Enhancements such as AI-powered food recommendations based on user preferences and order history will personalize the dining experience. Additionally, a web-based version is planned to improve accessibility for both customers and vendors, promoting wider adoption and operational efficiency within food court environments.</a:t>
            </a:r>
            <a:endParaRPr lang="en-US" spc="-15" dirty="0">
              <a:solidFill>
                <a:schemeClr val="bg1"/>
              </a:solidFill>
              <a:latin typeface="Calibri"/>
              <a:cs typeface="Calibri"/>
            </a:endParaRPr>
          </a:p>
        </p:txBody>
      </p:sp>
      <p:sp>
        <p:nvSpPr>
          <p:cNvPr id="53" name="object 53"/>
          <p:cNvSpPr txBox="1"/>
          <p:nvPr/>
        </p:nvSpPr>
        <p:spPr>
          <a:xfrm>
            <a:off x="15073337" y="14816528"/>
            <a:ext cx="4607560" cy="610870"/>
          </a:xfrm>
          <a:prstGeom prst="rect">
            <a:avLst/>
          </a:prstGeom>
          <a:solidFill>
            <a:srgbClr val="FFC000"/>
          </a:solidFill>
        </p:spPr>
        <p:txBody>
          <a:bodyPr vert="horz" wrap="square" lIns="0" tIns="127635" rIns="0" bIns="0" rtlCol="0">
            <a:spAutoFit/>
          </a:bodyPr>
          <a:lstStyle/>
          <a:p>
            <a:pPr marL="635" algn="ctr">
              <a:lnSpc>
                <a:spcPct val="100000"/>
              </a:lnSpc>
              <a:spcBef>
                <a:spcPts val="1005"/>
              </a:spcBef>
            </a:pPr>
            <a:r>
              <a:rPr sz="2200" b="1" spc="-150" dirty="0">
                <a:latin typeface="Tahoma"/>
                <a:cs typeface="Tahoma"/>
              </a:rPr>
              <a:t>Ǫ</a:t>
            </a:r>
            <a:r>
              <a:rPr sz="2200" b="1" spc="-135" dirty="0">
                <a:latin typeface="Tahoma"/>
                <a:cs typeface="Tahoma"/>
              </a:rPr>
              <a:t>R</a:t>
            </a:r>
            <a:r>
              <a:rPr sz="2200" b="1" spc="-195" dirty="0">
                <a:latin typeface="Tahoma"/>
                <a:cs typeface="Tahoma"/>
              </a:rPr>
              <a:t> </a:t>
            </a:r>
            <a:r>
              <a:rPr sz="2200" b="1" spc="-130" dirty="0">
                <a:latin typeface="Tahoma"/>
                <a:cs typeface="Tahoma"/>
              </a:rPr>
              <a:t>L</a:t>
            </a:r>
            <a:r>
              <a:rPr sz="2200" b="1" spc="-229" dirty="0">
                <a:latin typeface="Tahoma"/>
                <a:cs typeface="Tahoma"/>
              </a:rPr>
              <a:t>INK</a:t>
            </a:r>
            <a:r>
              <a:rPr sz="2200" b="1" spc="-235" dirty="0">
                <a:latin typeface="Tahoma"/>
                <a:cs typeface="Tahoma"/>
              </a:rPr>
              <a:t> </a:t>
            </a:r>
            <a:r>
              <a:rPr sz="2200" b="1" spc="-105" dirty="0">
                <a:latin typeface="Tahoma"/>
                <a:cs typeface="Tahoma"/>
              </a:rPr>
              <a:t>O</a:t>
            </a:r>
            <a:r>
              <a:rPr sz="2200" b="1" spc="-75" dirty="0">
                <a:latin typeface="Tahoma"/>
                <a:cs typeface="Tahoma"/>
              </a:rPr>
              <a:t>F</a:t>
            </a:r>
            <a:r>
              <a:rPr sz="2200" b="1" spc="-185" dirty="0">
                <a:latin typeface="Tahoma"/>
                <a:cs typeface="Tahoma"/>
              </a:rPr>
              <a:t> </a:t>
            </a:r>
            <a:r>
              <a:rPr sz="2200" b="1" spc="-110" dirty="0">
                <a:latin typeface="Tahoma"/>
                <a:cs typeface="Tahoma"/>
              </a:rPr>
              <a:t>P</a:t>
            </a:r>
            <a:r>
              <a:rPr sz="2200" b="1" spc="-225" dirty="0">
                <a:latin typeface="Tahoma"/>
                <a:cs typeface="Tahoma"/>
              </a:rPr>
              <a:t>R</a:t>
            </a:r>
            <a:r>
              <a:rPr sz="2200" b="1" spc="-155" dirty="0">
                <a:latin typeface="Tahoma"/>
                <a:cs typeface="Tahoma"/>
              </a:rPr>
              <a:t>O</a:t>
            </a:r>
            <a:r>
              <a:rPr sz="2200" b="1" spc="-315" dirty="0">
                <a:latin typeface="Tahoma"/>
                <a:cs typeface="Tahoma"/>
              </a:rPr>
              <a:t>J</a:t>
            </a:r>
            <a:r>
              <a:rPr sz="2200" b="1" spc="-120" dirty="0">
                <a:latin typeface="Tahoma"/>
                <a:cs typeface="Tahoma"/>
              </a:rPr>
              <a:t>E</a:t>
            </a:r>
            <a:r>
              <a:rPr sz="2200" b="1" spc="40" dirty="0">
                <a:latin typeface="Tahoma"/>
                <a:cs typeface="Tahoma"/>
              </a:rPr>
              <a:t>C</a:t>
            </a:r>
            <a:r>
              <a:rPr sz="2200" b="1" spc="-240" dirty="0">
                <a:latin typeface="Tahoma"/>
                <a:cs typeface="Tahoma"/>
              </a:rPr>
              <a:t>T</a:t>
            </a:r>
            <a:r>
              <a:rPr sz="2200" b="1" spc="-180" dirty="0">
                <a:latin typeface="Tahoma"/>
                <a:cs typeface="Tahoma"/>
              </a:rPr>
              <a:t> </a:t>
            </a:r>
            <a:r>
              <a:rPr sz="2200" b="1" spc="-150" dirty="0">
                <a:latin typeface="Tahoma"/>
                <a:cs typeface="Tahoma"/>
              </a:rPr>
              <a:t>V</a:t>
            </a:r>
            <a:r>
              <a:rPr sz="2200" b="1" spc="-210" dirty="0">
                <a:latin typeface="Tahoma"/>
                <a:cs typeface="Tahoma"/>
              </a:rPr>
              <a:t>ID</a:t>
            </a:r>
            <a:r>
              <a:rPr sz="2200" b="1" spc="-240" dirty="0">
                <a:latin typeface="Tahoma"/>
                <a:cs typeface="Tahoma"/>
              </a:rPr>
              <a:t>E</a:t>
            </a:r>
            <a:r>
              <a:rPr sz="2200" b="1" spc="-75" dirty="0">
                <a:latin typeface="Tahoma"/>
                <a:cs typeface="Tahoma"/>
              </a:rPr>
              <a:t>O</a:t>
            </a:r>
            <a:endParaRPr sz="2200" dirty="0">
              <a:latin typeface="Tahoma"/>
              <a:cs typeface="Tahoma"/>
            </a:endParaRPr>
          </a:p>
        </p:txBody>
      </p:sp>
      <p:grpSp>
        <p:nvGrpSpPr>
          <p:cNvPr id="54" name="object 54"/>
          <p:cNvGrpSpPr/>
          <p:nvPr/>
        </p:nvGrpSpPr>
        <p:grpSpPr>
          <a:xfrm>
            <a:off x="357765" y="497509"/>
            <a:ext cx="19314242" cy="17971709"/>
            <a:chOff x="340303" y="506092"/>
            <a:chExt cx="19314242" cy="17298347"/>
          </a:xfrm>
        </p:grpSpPr>
        <p:sp>
          <p:nvSpPr>
            <p:cNvPr id="55" name="object 55"/>
            <p:cNvSpPr/>
            <p:nvPr/>
          </p:nvSpPr>
          <p:spPr>
            <a:xfrm>
              <a:off x="15046985" y="14898479"/>
              <a:ext cx="4607560" cy="2905960"/>
            </a:xfrm>
            <a:custGeom>
              <a:avLst/>
              <a:gdLst/>
              <a:ahLst/>
              <a:cxnLst/>
              <a:rect l="l" t="t" r="r" b="b"/>
              <a:pathLst>
                <a:path w="4607559" h="3521075">
                  <a:moveTo>
                    <a:pt x="4607189" y="0"/>
                  </a:moveTo>
                  <a:lnTo>
                    <a:pt x="0" y="0"/>
                  </a:lnTo>
                  <a:lnTo>
                    <a:pt x="0" y="3520835"/>
                  </a:lnTo>
                  <a:lnTo>
                    <a:pt x="4607189" y="3520835"/>
                  </a:lnTo>
                  <a:lnTo>
                    <a:pt x="4607189" y="0"/>
                  </a:lnTo>
                  <a:close/>
                </a:path>
              </a:pathLst>
            </a:custGeom>
            <a:solidFill>
              <a:srgbClr val="D9D9D9"/>
            </a:solidFill>
          </p:spPr>
          <p:txBody>
            <a:bodyPr wrap="square" lIns="0" tIns="0" rIns="0" bIns="0" rtlCol="0"/>
            <a:lstStyle/>
            <a:p>
              <a:endParaRPr dirty="0"/>
            </a:p>
          </p:txBody>
        </p:sp>
        <p:pic>
          <p:nvPicPr>
            <p:cNvPr id="56" name="object 56"/>
            <p:cNvPicPr/>
            <p:nvPr/>
          </p:nvPicPr>
          <p:blipFill>
            <a:blip r:embed="rId2" cstate="print"/>
            <a:stretch>
              <a:fillRect/>
            </a:stretch>
          </p:blipFill>
          <p:spPr>
            <a:xfrm>
              <a:off x="340303" y="506092"/>
              <a:ext cx="3533923" cy="1854218"/>
            </a:xfrm>
            <a:prstGeom prst="rect">
              <a:avLst/>
            </a:prstGeom>
          </p:spPr>
        </p:pic>
      </p:grpSp>
      <p:sp>
        <p:nvSpPr>
          <p:cNvPr id="32" name="object 61">
            <a:extLst>
              <a:ext uri="{FF2B5EF4-FFF2-40B4-BE49-F238E27FC236}">
                <a16:creationId xmlns:a16="http://schemas.microsoft.com/office/drawing/2014/main" id="{C0A5E44A-66F1-9776-456D-619AD7AE550D}"/>
              </a:ext>
            </a:extLst>
          </p:cNvPr>
          <p:cNvSpPr txBox="1"/>
          <p:nvPr/>
        </p:nvSpPr>
        <p:spPr>
          <a:xfrm>
            <a:off x="9432111" y="3412905"/>
            <a:ext cx="5410529" cy="3188373"/>
          </a:xfrm>
          <a:prstGeom prst="rect">
            <a:avLst/>
          </a:prstGeom>
          <a:solidFill>
            <a:srgbClr val="D9D9D9"/>
          </a:solidFill>
        </p:spPr>
        <p:txBody>
          <a:bodyPr vert="horz" wrap="square" lIns="0" tIns="89535" rIns="0" bIns="0" rtlCol="0">
            <a:spAutoFit/>
          </a:bodyPr>
          <a:lstStyle/>
          <a:p>
            <a:pPr marL="107314" marR="95250" algn="just">
              <a:lnSpc>
                <a:spcPct val="101800"/>
              </a:lnSpc>
              <a:spcBef>
                <a:spcPts val="705"/>
              </a:spcBef>
            </a:pPr>
            <a:r>
              <a:rPr lang="en-US" dirty="0"/>
              <a:t>The implementation of the Integrated Food Court Management Application has significantly enhanced operational efficiency and user satisfaction, resulting in streamlined food ordering and increased vendor visibility. Supported by a strong backend infrastructure, the platform ensures smooth transactions and effective coordination between restaurants and customers. Overall, the system has delivered tangible benefits to both food vendors and consumers, laying the groundwork for future expansion within modern food court environments.</a:t>
            </a:r>
            <a:endParaRPr dirty="0"/>
          </a:p>
        </p:txBody>
      </p:sp>
      <p:sp>
        <p:nvSpPr>
          <p:cNvPr id="44" name="object 53">
            <a:extLst>
              <a:ext uri="{FF2B5EF4-FFF2-40B4-BE49-F238E27FC236}">
                <a16:creationId xmlns:a16="http://schemas.microsoft.com/office/drawing/2014/main" id="{9FDF34D8-9C2E-486A-8085-00F861B14E30}"/>
              </a:ext>
            </a:extLst>
          </p:cNvPr>
          <p:cNvSpPr txBox="1"/>
          <p:nvPr/>
        </p:nvSpPr>
        <p:spPr>
          <a:xfrm>
            <a:off x="4614017" y="19646341"/>
            <a:ext cx="15066879" cy="467436"/>
          </a:xfrm>
          <a:prstGeom prst="rect">
            <a:avLst/>
          </a:prstGeom>
          <a:solidFill>
            <a:srgbClr val="FFC000"/>
          </a:solidFill>
        </p:spPr>
        <p:txBody>
          <a:bodyPr vert="horz" wrap="square" lIns="0" tIns="127635" rIns="0" bIns="0" rtlCol="0">
            <a:spAutoFit/>
          </a:bodyPr>
          <a:lstStyle/>
          <a:p>
            <a:pPr marL="635" algn="ctr">
              <a:lnSpc>
                <a:spcPct val="100000"/>
              </a:lnSpc>
              <a:spcBef>
                <a:spcPts val="1005"/>
              </a:spcBef>
            </a:pPr>
            <a:endParaRPr sz="2200" dirty="0">
              <a:latin typeface="Tahoma"/>
              <a:cs typeface="Tahoma"/>
            </a:endParaRPr>
          </a:p>
        </p:txBody>
      </p:sp>
      <p:pic>
        <p:nvPicPr>
          <p:cNvPr id="19" name="Picture 18">
            <a:extLst>
              <a:ext uri="{FF2B5EF4-FFF2-40B4-BE49-F238E27FC236}">
                <a16:creationId xmlns:a16="http://schemas.microsoft.com/office/drawing/2014/main" id="{B0A00D27-208F-0C4F-9F0E-ED2BBE9E8EC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36761" y="6851650"/>
            <a:ext cx="2164099" cy="4806187"/>
          </a:xfrm>
          <a:prstGeom prst="rect">
            <a:avLst/>
          </a:prstGeom>
          <a:noFill/>
          <a:ln>
            <a:noFill/>
          </a:ln>
        </p:spPr>
      </p:pic>
      <p:pic>
        <p:nvPicPr>
          <p:cNvPr id="21" name="Picture 20">
            <a:extLst>
              <a:ext uri="{FF2B5EF4-FFF2-40B4-BE49-F238E27FC236}">
                <a16:creationId xmlns:a16="http://schemas.microsoft.com/office/drawing/2014/main" id="{CBA1A6B2-8E7F-C462-2293-2CE4E5E8F67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84397" y="6851650"/>
            <a:ext cx="2164143" cy="4806187"/>
          </a:xfrm>
          <a:prstGeom prst="rect">
            <a:avLst/>
          </a:prstGeom>
          <a:noFill/>
          <a:ln>
            <a:noFill/>
          </a:ln>
        </p:spPr>
      </p:pic>
      <p:pic>
        <p:nvPicPr>
          <p:cNvPr id="23" name="Picture 22">
            <a:extLst>
              <a:ext uri="{FF2B5EF4-FFF2-40B4-BE49-F238E27FC236}">
                <a16:creationId xmlns:a16="http://schemas.microsoft.com/office/drawing/2014/main" id="{C676CA9D-E77E-AB98-DA29-36CA7EB7783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22472" y="12267159"/>
            <a:ext cx="2164619" cy="4806188"/>
          </a:xfrm>
          <a:prstGeom prst="rect">
            <a:avLst/>
          </a:prstGeom>
          <a:noFill/>
          <a:ln>
            <a:noFill/>
          </a:ln>
        </p:spPr>
      </p:pic>
      <p:pic>
        <p:nvPicPr>
          <p:cNvPr id="24" name="Picture 23">
            <a:extLst>
              <a:ext uri="{FF2B5EF4-FFF2-40B4-BE49-F238E27FC236}">
                <a16:creationId xmlns:a16="http://schemas.microsoft.com/office/drawing/2014/main" id="{1E8E8067-6D00-82E1-0CB6-0E81DA7FC54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430367" y="12267159"/>
            <a:ext cx="2163391" cy="4806188"/>
          </a:xfrm>
          <a:prstGeom prst="rect">
            <a:avLst/>
          </a:prstGeom>
          <a:noFill/>
          <a:ln>
            <a:noFill/>
          </a:ln>
        </p:spPr>
      </p:pic>
      <p:pic>
        <p:nvPicPr>
          <p:cNvPr id="27" name="Picture 26" descr="A qr code with a white background">
            <a:extLst>
              <a:ext uri="{FF2B5EF4-FFF2-40B4-BE49-F238E27FC236}">
                <a16:creationId xmlns:a16="http://schemas.microsoft.com/office/drawing/2014/main" id="{0006286D-A188-8956-A969-1AAED9F1F08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071850" y="15574089"/>
            <a:ext cx="2783761" cy="27837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397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08AAEF4738CEC41B764599DEBE58FDB" ma:contentTypeVersion="13" ma:contentTypeDescription="Create a new document." ma:contentTypeScope="" ma:versionID="8bf4e54483d797bc7dec964b0f8fc77b">
  <xsd:schema xmlns:xsd="http://www.w3.org/2001/XMLSchema" xmlns:xs="http://www.w3.org/2001/XMLSchema" xmlns:p="http://schemas.microsoft.com/office/2006/metadata/properties" xmlns:ns2="047f370f-1dd3-4154-ba02-483414558b89" xmlns:ns3="8341c729-4ec6-4fa5-8bf7-eaba9ef959d8" targetNamespace="http://schemas.microsoft.com/office/2006/metadata/properties" ma:root="true" ma:fieldsID="2b2a256ec72bfc4efc5ffef3eded98e6" ns2:_="" ns3:_="">
    <xsd:import namespace="047f370f-1dd3-4154-ba02-483414558b89"/>
    <xsd:import namespace="8341c729-4ec6-4fa5-8bf7-eaba9ef959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2:MediaServiceOCR" minOccurs="0"/>
                <xsd:element ref="ns2:MediaServiceGenerationTime" minOccurs="0"/>
                <xsd:element ref="ns2:MediaServiceEventHashCode" minOccurs="0"/>
                <xsd:element ref="ns2:MediaServiceSearchProperties"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7f370f-1dd3-4154-ba02-483414558b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6ea1b0d9-6ead-405e-a20d-02fb1ff69120"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341c729-4ec6-4fa5-8bf7-eaba9ef959d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47f370f-1dd3-4154-ba02-483414558b8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40240DB-62F4-45F3-8629-E30FF590C435}">
  <ds:schemaRefs>
    <ds:schemaRef ds:uri="http://schemas.microsoft.com/sharepoint/v3/contenttype/forms"/>
  </ds:schemaRefs>
</ds:datastoreItem>
</file>

<file path=customXml/itemProps2.xml><?xml version="1.0" encoding="utf-8"?>
<ds:datastoreItem xmlns:ds="http://schemas.openxmlformats.org/officeDocument/2006/customXml" ds:itemID="{EBC7D399-76D7-4B10-B3CE-22E679CE8C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7f370f-1dd3-4154-ba02-483414558b89"/>
    <ds:schemaRef ds:uri="8341c729-4ec6-4fa5-8bf7-eaba9ef959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64A2DE-B3FD-4669-882B-A71A2826501B}">
  <ds:schemaRefs>
    <ds:schemaRef ds:uri="http://purl.org/dc/terms/"/>
    <ds:schemaRef ds:uri="http://purl.org/dc/elements/1.1/"/>
    <ds:schemaRef ds:uri="http://schemas.microsoft.com/office/2006/documentManagement/types"/>
    <ds:schemaRef ds:uri="http://www.w3.org/XML/1998/namespace"/>
    <ds:schemaRef ds:uri="http://schemas.openxmlformats.org/package/2006/metadata/core-properties"/>
    <ds:schemaRef ds:uri="http://purl.org/dc/dcmitype/"/>
    <ds:schemaRef ds:uri="http://schemas.microsoft.com/office/infopath/2007/PartnerControls"/>
    <ds:schemaRef ds:uri="8341c729-4ec6-4fa5-8bf7-eaba9ef959d8"/>
    <ds:schemaRef ds:uri="047f370f-1dd3-4154-ba02-483414558b89"/>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980</TotalTime>
  <Words>940</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MT</vt:lpstr>
      <vt:lpstr>Calibri</vt:lpstr>
      <vt:lpstr>Impact</vt:lpstr>
      <vt:lpstr>Söhne</vt:lpstr>
      <vt:lpstr>Tahoma</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 M</dc:creator>
  <cp:lastModifiedBy>Mohamed Ibrahim Afrith M 23MCA035</cp:lastModifiedBy>
  <cp:revision>88</cp:revision>
  <dcterms:created xsi:type="dcterms:W3CDTF">2024-05-14T04:22:18Z</dcterms:created>
  <dcterms:modified xsi:type="dcterms:W3CDTF">2025-04-22T17:05:38Z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2024-04-13T00:00:00Z</vt:filetime>
  </property>
  <property fmtid="{D5CDD505-2E9C-101B-9397-08002B2CF9AE}" pid="3" name="LastSaved">
    <vt:filetime>2024-05-14T00:00:00Z</vt:filetime>
  </property>
  <property fmtid="{D5CDD505-2E9C-101B-9397-08002B2CF9AE}" pid="4" name="ContentTypeId">
    <vt:lpwstr>0x010100808AAEF4738CEC41B764599DEBE58FDB</vt:lpwstr>
  </property>
  <property fmtid="{D5CDD505-2E9C-101B-9397-08002B2CF9AE}" pid="5" name="MediaServiceImageTags">
    <vt:lpwstr/>
  </property>
</Properties>
</file>