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9" r:id="rId15"/>
    <p:sldId id="270" r:id="rId16"/>
  </p:sldIdLst>
  <p:sldSz cx="18288000" cy="10287000"/>
  <p:notesSz cx="6858000" cy="9144000"/>
  <p:embeddedFontLst>
    <p:embeddedFont>
      <p:font typeface="Agrandir Wide Bold" pitchFamily="2" charset="77"/>
      <p:regular r:id="rId17"/>
      <p:bold r:id="rId18"/>
    </p:embeddedFont>
    <p:embeddedFont>
      <p:font typeface="Agrandir Wide Medium" pitchFamily="2" charset="77"/>
      <p:regular r:id="rId19"/>
    </p:embeddedFont>
    <p:embeddedFont>
      <p:font typeface="Telegraf" pitchFamily="2" charset="77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3827" autoAdjust="0"/>
  </p:normalViewPr>
  <p:slideViewPr>
    <p:cSldViewPr>
      <p:cViewPr varScale="1">
        <p:scale>
          <a:sx n="79" d="100"/>
          <a:sy n="79" d="100"/>
        </p:scale>
        <p:origin x="10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2905639" y="1863751"/>
            <a:ext cx="12476723" cy="6173469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38974" y="2366138"/>
            <a:ext cx="10036475" cy="4560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DASAR SISTEM KOMPUTER </a:t>
            </a:r>
          </a:p>
          <a:p>
            <a:pPr algn="ctr">
              <a:lnSpc>
                <a:spcPts val="3266"/>
              </a:lnSpc>
            </a:pPr>
            <a:endParaRPr lang="en-US" sz="2333">
              <a:solidFill>
                <a:srgbClr val="000000"/>
              </a:solidFill>
              <a:latin typeface="Agrandir Wide Bold"/>
            </a:endParaR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APLIKASI PENILAIAN NILAI MAHASISWA DENGAN ID DAN MENGURUTKANNYA BERDASARKAN NILAI</a:t>
            </a:r>
          </a:p>
          <a:p>
            <a:pPr algn="ctr">
              <a:lnSpc>
                <a:spcPts val="3266"/>
              </a:lnSpc>
            </a:pPr>
            <a:endParaRPr lang="en-US" sz="2333">
              <a:solidFill>
                <a:srgbClr val="000000"/>
              </a:solidFill>
              <a:latin typeface="Agrandir Wide Bold"/>
            </a:endParaR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https://github.com/afriza31/TUGAS-AKHIR-DSK</a:t>
            </a:r>
          </a:p>
          <a:p>
            <a:pPr algn="ctr">
              <a:lnSpc>
                <a:spcPts val="3266"/>
              </a:lnSpc>
            </a:pPr>
            <a:endParaRPr lang="en-US" sz="2333">
              <a:solidFill>
                <a:srgbClr val="000000"/>
              </a:solidFill>
              <a:latin typeface="Agrandir Wide Bold"/>
            </a:endParaR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KELAS : B</a:t>
            </a: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NIM : 2300018088</a:t>
            </a: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NAMA : MUHAMMAD NUAFAL AFRIZA</a:t>
            </a:r>
          </a:p>
          <a:p>
            <a:pPr marL="0" lvl="0" indent="0" algn="ctr">
              <a:lnSpc>
                <a:spcPts val="3266"/>
              </a:lnSpc>
            </a:pPr>
            <a:endParaRPr lang="en-US" sz="2333">
              <a:solidFill>
                <a:srgbClr val="000000"/>
              </a:solidFill>
              <a:latin typeface="Agrandir Wide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2180443"/>
            <a:ext cx="17414803" cy="6351236"/>
            <a:chOff x="0" y="0"/>
            <a:chExt cx="7163321" cy="2612487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2519777"/>
            </a:xfrm>
            <a:custGeom>
              <a:avLst/>
              <a:gdLst/>
              <a:ahLst/>
              <a:cxnLst/>
              <a:rect l="l" t="t" r="r" b="b"/>
              <a:pathLst>
                <a:path w="7070611" h="2519777">
                  <a:moveTo>
                    <a:pt x="0" y="2465167"/>
                  </a:moveTo>
                  <a:lnTo>
                    <a:pt x="0" y="2519777"/>
                  </a:lnTo>
                  <a:lnTo>
                    <a:pt x="7070611" y="2519777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465167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2545177"/>
            </a:xfrm>
            <a:custGeom>
              <a:avLst/>
              <a:gdLst/>
              <a:ahLst/>
              <a:cxnLst/>
              <a:rect l="l" t="t" r="r" b="b"/>
              <a:pathLst>
                <a:path w="7096011" h="2545177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532477"/>
                  </a:lnTo>
                  <a:lnTo>
                    <a:pt x="12700" y="2532477"/>
                  </a:lnTo>
                  <a:lnTo>
                    <a:pt x="12700" y="2477867"/>
                  </a:lnTo>
                  <a:lnTo>
                    <a:pt x="0" y="2477867"/>
                  </a:lnTo>
                  <a:lnTo>
                    <a:pt x="0" y="2545177"/>
                  </a:lnTo>
                  <a:lnTo>
                    <a:pt x="7096011" y="2545177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2519777"/>
            </a:xfrm>
            <a:custGeom>
              <a:avLst/>
              <a:gdLst/>
              <a:ahLst/>
              <a:cxnLst/>
              <a:rect l="l" t="t" r="r" b="b"/>
              <a:pathLst>
                <a:path w="7070611" h="2519777">
                  <a:moveTo>
                    <a:pt x="0" y="0"/>
                  </a:moveTo>
                  <a:lnTo>
                    <a:pt x="7070611" y="0"/>
                  </a:lnTo>
                  <a:lnTo>
                    <a:pt x="7070611" y="2519777"/>
                  </a:lnTo>
                  <a:lnTo>
                    <a:pt x="0" y="2519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2545177"/>
            </a:xfrm>
            <a:custGeom>
              <a:avLst/>
              <a:gdLst/>
              <a:ahLst/>
              <a:cxnLst/>
              <a:rect l="l" t="t" r="r" b="b"/>
              <a:pathLst>
                <a:path w="7096011" h="2545177">
                  <a:moveTo>
                    <a:pt x="80010" y="2545177"/>
                  </a:moveTo>
                  <a:lnTo>
                    <a:pt x="7096011" y="2545177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545177"/>
                  </a:lnTo>
                  <a:lnTo>
                    <a:pt x="67310" y="2545177"/>
                  </a:lnTo>
                  <a:lnTo>
                    <a:pt x="80010" y="2545177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532477"/>
                  </a:lnTo>
                  <a:lnTo>
                    <a:pt x="12700" y="253247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289811" y="2795940"/>
            <a:ext cx="13014414" cy="4695119"/>
          </a:xfrm>
          <a:custGeom>
            <a:avLst/>
            <a:gdLst/>
            <a:ahLst/>
            <a:cxnLst/>
            <a:rect l="l" t="t" r="r" b="b"/>
            <a:pathLst>
              <a:path w="13014414" h="4695119">
                <a:moveTo>
                  <a:pt x="0" y="0"/>
                </a:moveTo>
                <a:lnTo>
                  <a:pt x="13014414" y="0"/>
                </a:lnTo>
                <a:lnTo>
                  <a:pt x="13014414" y="4695120"/>
                </a:lnTo>
                <a:lnTo>
                  <a:pt x="0" y="4695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332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2119210"/>
            <a:ext cx="17414803" cy="5432754"/>
            <a:chOff x="0" y="0"/>
            <a:chExt cx="7163321" cy="223468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2141973"/>
            </a:xfrm>
            <a:custGeom>
              <a:avLst/>
              <a:gdLst/>
              <a:ahLst/>
              <a:cxnLst/>
              <a:rect l="l" t="t" r="r" b="b"/>
              <a:pathLst>
                <a:path w="7070611" h="2141973">
                  <a:moveTo>
                    <a:pt x="0" y="2087363"/>
                  </a:moveTo>
                  <a:lnTo>
                    <a:pt x="0" y="2141973"/>
                  </a:lnTo>
                  <a:lnTo>
                    <a:pt x="7070611" y="214197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087363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2167373"/>
            </a:xfrm>
            <a:custGeom>
              <a:avLst/>
              <a:gdLst/>
              <a:ahLst/>
              <a:cxnLst/>
              <a:rect l="l" t="t" r="r" b="b"/>
              <a:pathLst>
                <a:path w="7096011" h="216737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154673"/>
                  </a:lnTo>
                  <a:lnTo>
                    <a:pt x="12700" y="2154673"/>
                  </a:lnTo>
                  <a:lnTo>
                    <a:pt x="12700" y="2100063"/>
                  </a:lnTo>
                  <a:lnTo>
                    <a:pt x="0" y="2100063"/>
                  </a:lnTo>
                  <a:lnTo>
                    <a:pt x="0" y="2167373"/>
                  </a:lnTo>
                  <a:lnTo>
                    <a:pt x="7096011" y="216737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2141973"/>
            </a:xfrm>
            <a:custGeom>
              <a:avLst/>
              <a:gdLst/>
              <a:ahLst/>
              <a:cxnLst/>
              <a:rect l="l" t="t" r="r" b="b"/>
              <a:pathLst>
                <a:path w="7070611" h="2141973">
                  <a:moveTo>
                    <a:pt x="0" y="0"/>
                  </a:moveTo>
                  <a:lnTo>
                    <a:pt x="7070611" y="0"/>
                  </a:lnTo>
                  <a:lnTo>
                    <a:pt x="7070611" y="2141973"/>
                  </a:lnTo>
                  <a:lnTo>
                    <a:pt x="0" y="2141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2167373"/>
            </a:xfrm>
            <a:custGeom>
              <a:avLst/>
              <a:gdLst/>
              <a:ahLst/>
              <a:cxnLst/>
              <a:rect l="l" t="t" r="r" b="b"/>
              <a:pathLst>
                <a:path w="7096011" h="2167373">
                  <a:moveTo>
                    <a:pt x="80010" y="2167373"/>
                  </a:moveTo>
                  <a:lnTo>
                    <a:pt x="7096011" y="2167373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167373"/>
                  </a:lnTo>
                  <a:lnTo>
                    <a:pt x="67310" y="2167373"/>
                  </a:lnTo>
                  <a:lnTo>
                    <a:pt x="80010" y="2167373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154673"/>
                  </a:lnTo>
                  <a:lnTo>
                    <a:pt x="12700" y="215467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030757" y="2945807"/>
            <a:ext cx="13708378" cy="3415671"/>
          </a:xfrm>
          <a:custGeom>
            <a:avLst/>
            <a:gdLst/>
            <a:ahLst/>
            <a:cxnLst/>
            <a:rect l="l" t="t" r="r" b="b"/>
            <a:pathLst>
              <a:path w="13708378" h="3415671">
                <a:moveTo>
                  <a:pt x="0" y="0"/>
                </a:moveTo>
                <a:lnTo>
                  <a:pt x="13708378" y="0"/>
                </a:lnTo>
                <a:lnTo>
                  <a:pt x="13708378" y="3415671"/>
                </a:lnTo>
                <a:lnTo>
                  <a:pt x="0" y="3415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1670175"/>
            <a:ext cx="17414803" cy="8616825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748088" y="2467294"/>
            <a:ext cx="14863512" cy="6638606"/>
          </a:xfrm>
          <a:custGeom>
            <a:avLst/>
            <a:gdLst/>
            <a:ahLst/>
            <a:cxnLst/>
            <a:rect l="l" t="t" r="r" b="b"/>
            <a:pathLst>
              <a:path w="13156637" h="4866044">
                <a:moveTo>
                  <a:pt x="0" y="0"/>
                </a:moveTo>
                <a:lnTo>
                  <a:pt x="13156636" y="0"/>
                </a:lnTo>
                <a:lnTo>
                  <a:pt x="13156636" y="4866044"/>
                </a:lnTo>
                <a:lnTo>
                  <a:pt x="0" y="4866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TAMPILAN 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1670175"/>
            <a:ext cx="17414803" cy="8616825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TAMPILAN PROGRAM</a:t>
            </a:r>
          </a:p>
        </p:txBody>
      </p:sp>
      <p:pic>
        <p:nvPicPr>
          <p:cNvPr id="22" name="Gambar 21" descr="Sebuah gambar berisi teks, software, Software multimedia, cuplikan layar&#10;&#10;Deskripsi dibuat secara otomatis">
            <a:extLst>
              <a:ext uri="{FF2B5EF4-FFF2-40B4-BE49-F238E27FC236}">
                <a16:creationId xmlns:a16="http://schemas.microsoft.com/office/drawing/2014/main" id="{313B4687-676B-F5FD-FDD2-0C26C2ED6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93" y="2400300"/>
            <a:ext cx="14330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1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1670175"/>
            <a:ext cx="17414803" cy="8616825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 Projek di Github</a:t>
            </a:r>
          </a:p>
        </p:txBody>
      </p:sp>
      <p:pic>
        <p:nvPicPr>
          <p:cNvPr id="16" name="Gambar 15" descr="Sebuah gambar berisi teks, software, Laman internet, Situs&#10;&#10;Deskripsi dibuat secara otomatis">
            <a:extLst>
              <a:ext uri="{FF2B5EF4-FFF2-40B4-BE49-F238E27FC236}">
                <a16:creationId xmlns:a16="http://schemas.microsoft.com/office/drawing/2014/main" id="{227CA7E0-86AF-1057-97A3-9D68C0A8A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1304"/>
            <a:ext cx="12039600" cy="7524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2905639" y="1863751"/>
            <a:ext cx="12476723" cy="6173469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827117" y="4156031"/>
            <a:ext cx="10633767" cy="146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28"/>
              </a:lnSpc>
              <a:spcBef>
                <a:spcPct val="0"/>
              </a:spcBef>
            </a:pPr>
            <a:r>
              <a:rPr lang="en-US" sz="8800" u="none">
                <a:solidFill>
                  <a:srgbClr val="000000"/>
                </a:solidFill>
                <a:latin typeface="Agrandir Wide Bold"/>
              </a:rPr>
              <a:t>Terima kasih!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2905639" y="1863751"/>
            <a:ext cx="12476723" cy="6173469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FFA79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827117" y="4284644"/>
            <a:ext cx="10633767" cy="1921555"/>
            <a:chOff x="0" y="0"/>
            <a:chExt cx="14178355" cy="256207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30209"/>
              <a:ext cx="14178355" cy="19121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28"/>
                </a:lnSpc>
              </a:pPr>
              <a:r>
                <a:rPr lang="en-US" sz="8800">
                  <a:solidFill>
                    <a:srgbClr val="000000"/>
                  </a:solidFill>
                  <a:latin typeface="Agrandir Wide Bold"/>
                </a:rPr>
                <a:t>Ayo Mulai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890696" y="2013864"/>
              <a:ext cx="6033664" cy="5488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35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Telegraf"/>
                </a:rPr>
                <a:t>Kalian siap?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939231" y="4070472"/>
            <a:ext cx="16505175" cy="5704142"/>
            <a:chOff x="0" y="0"/>
            <a:chExt cx="10930434" cy="3777527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837724" cy="3684817"/>
            </a:xfrm>
            <a:custGeom>
              <a:avLst/>
              <a:gdLst/>
              <a:ahLst/>
              <a:cxnLst/>
              <a:rect l="l" t="t" r="r" b="b"/>
              <a:pathLst>
                <a:path w="10837724" h="3684817">
                  <a:moveTo>
                    <a:pt x="0" y="3630207"/>
                  </a:moveTo>
                  <a:lnTo>
                    <a:pt x="0" y="3684817"/>
                  </a:lnTo>
                  <a:lnTo>
                    <a:pt x="10837724" y="3684817"/>
                  </a:lnTo>
                  <a:lnTo>
                    <a:pt x="10837724" y="0"/>
                  </a:lnTo>
                  <a:lnTo>
                    <a:pt x="10783114" y="0"/>
                  </a:lnTo>
                  <a:lnTo>
                    <a:pt x="10783114" y="3630207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863124" cy="3710217"/>
            </a:xfrm>
            <a:custGeom>
              <a:avLst/>
              <a:gdLst/>
              <a:ahLst/>
              <a:cxnLst/>
              <a:rect l="l" t="t" r="r" b="b"/>
              <a:pathLst>
                <a:path w="10863124" h="3710217">
                  <a:moveTo>
                    <a:pt x="10795814" y="0"/>
                  </a:moveTo>
                  <a:lnTo>
                    <a:pt x="10795814" y="12700"/>
                  </a:ln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3642907"/>
                  </a:lnTo>
                  <a:lnTo>
                    <a:pt x="0" y="3642907"/>
                  </a:lnTo>
                  <a:lnTo>
                    <a:pt x="0" y="3710217"/>
                  </a:lnTo>
                  <a:lnTo>
                    <a:pt x="10863124" y="3710217"/>
                  </a:lnTo>
                  <a:lnTo>
                    <a:pt x="10863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837724" cy="3684817"/>
            </a:xfrm>
            <a:custGeom>
              <a:avLst/>
              <a:gdLst/>
              <a:ahLst/>
              <a:cxnLst/>
              <a:rect l="l" t="t" r="r" b="b"/>
              <a:pathLst>
                <a:path w="10837724" h="3684817">
                  <a:moveTo>
                    <a:pt x="0" y="0"/>
                  </a:moveTo>
                  <a:lnTo>
                    <a:pt x="10837724" y="0"/>
                  </a:lnTo>
                  <a:lnTo>
                    <a:pt x="10837724" y="3684817"/>
                  </a:lnTo>
                  <a:lnTo>
                    <a:pt x="0" y="36848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0863125" cy="3710217"/>
            </a:xfrm>
            <a:custGeom>
              <a:avLst/>
              <a:gdLst/>
              <a:ahLst/>
              <a:cxnLst/>
              <a:rect l="l" t="t" r="r" b="b"/>
              <a:pathLst>
                <a:path w="10863125" h="3710217">
                  <a:moveTo>
                    <a:pt x="80010" y="3710217"/>
                  </a:moveTo>
                  <a:lnTo>
                    <a:pt x="10863125" y="3710217"/>
                  </a:lnTo>
                  <a:lnTo>
                    <a:pt x="10863125" y="80010"/>
                  </a:lnTo>
                  <a:lnTo>
                    <a:pt x="10863125" y="67310"/>
                  </a:lnTo>
                  <a:lnTo>
                    <a:pt x="10863125" y="0"/>
                  </a:lnTo>
                  <a:lnTo>
                    <a:pt x="0" y="0"/>
                  </a:lnTo>
                  <a:lnTo>
                    <a:pt x="0" y="3710217"/>
                  </a:lnTo>
                  <a:lnTo>
                    <a:pt x="67310" y="3710217"/>
                  </a:lnTo>
                  <a:lnTo>
                    <a:pt x="80010" y="3710217"/>
                  </a:lnTo>
                  <a:close/>
                  <a:moveTo>
                    <a:pt x="12700" y="12700"/>
                  </a:move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39231" y="1028700"/>
            <a:ext cx="8123909" cy="2699367"/>
            <a:chOff x="0" y="0"/>
            <a:chExt cx="5380000" cy="1787636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5287290" cy="1694926"/>
            </a:xfrm>
            <a:custGeom>
              <a:avLst/>
              <a:gdLst/>
              <a:ahLst/>
              <a:cxnLst/>
              <a:rect l="l" t="t" r="r" b="b"/>
              <a:pathLst>
                <a:path w="5287290" h="1694926">
                  <a:moveTo>
                    <a:pt x="0" y="1640316"/>
                  </a:moveTo>
                  <a:lnTo>
                    <a:pt x="0" y="1694926"/>
                  </a:lnTo>
                  <a:lnTo>
                    <a:pt x="5287290" y="1694926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1640316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5312690" cy="1720326"/>
            </a:xfrm>
            <a:custGeom>
              <a:avLst/>
              <a:gdLst/>
              <a:ahLst/>
              <a:cxnLst/>
              <a:rect l="l" t="t" r="r" b="b"/>
              <a:pathLst>
                <a:path w="5312690" h="1720326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653016"/>
                  </a:lnTo>
                  <a:lnTo>
                    <a:pt x="0" y="1653016"/>
                  </a:lnTo>
                  <a:lnTo>
                    <a:pt x="0" y="1720326"/>
                  </a:lnTo>
                  <a:lnTo>
                    <a:pt x="5312690" y="1720326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5287290" cy="1694926"/>
            </a:xfrm>
            <a:custGeom>
              <a:avLst/>
              <a:gdLst/>
              <a:ahLst/>
              <a:cxnLst/>
              <a:rect l="l" t="t" r="r" b="b"/>
              <a:pathLst>
                <a:path w="5287290" h="1694926">
                  <a:moveTo>
                    <a:pt x="0" y="0"/>
                  </a:moveTo>
                  <a:lnTo>
                    <a:pt x="5287290" y="0"/>
                  </a:lnTo>
                  <a:lnTo>
                    <a:pt x="5287290" y="1694926"/>
                  </a:lnTo>
                  <a:lnTo>
                    <a:pt x="0" y="1694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5312690" cy="1720326"/>
            </a:xfrm>
            <a:custGeom>
              <a:avLst/>
              <a:gdLst/>
              <a:ahLst/>
              <a:cxnLst/>
              <a:rect l="l" t="t" r="r" b="b"/>
              <a:pathLst>
                <a:path w="5312690" h="1720326">
                  <a:moveTo>
                    <a:pt x="80010" y="1720326"/>
                  </a:moveTo>
                  <a:lnTo>
                    <a:pt x="5312690" y="1720326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1720326"/>
                  </a:lnTo>
                  <a:lnTo>
                    <a:pt x="67310" y="1720326"/>
                  </a:lnTo>
                  <a:lnTo>
                    <a:pt x="80010" y="1720326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10479" y="1867726"/>
            <a:ext cx="7181414" cy="92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>
                <a:solidFill>
                  <a:srgbClr val="000000"/>
                </a:solidFill>
                <a:latin typeface="Agrandir Wide Bold"/>
              </a:rPr>
              <a:t>Deksripsi Aplikasi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39231" y="4070472"/>
            <a:ext cx="16393881" cy="600978"/>
            <a:chOff x="0" y="0"/>
            <a:chExt cx="119962793" cy="4397676"/>
          </a:xfrm>
        </p:grpSpPr>
        <p:sp>
          <p:nvSpPr>
            <p:cNvPr id="20" name="Freeform 20"/>
            <p:cNvSpPr/>
            <p:nvPr/>
          </p:nvSpPr>
          <p:spPr>
            <a:xfrm>
              <a:off x="72390" y="72390"/>
              <a:ext cx="119818016" cy="4252896"/>
            </a:xfrm>
            <a:custGeom>
              <a:avLst/>
              <a:gdLst/>
              <a:ahLst/>
              <a:cxnLst/>
              <a:rect l="l" t="t" r="r" b="b"/>
              <a:pathLst>
                <a:path w="119818016" h="4252896">
                  <a:moveTo>
                    <a:pt x="0" y="0"/>
                  </a:moveTo>
                  <a:lnTo>
                    <a:pt x="119818016" y="0"/>
                  </a:lnTo>
                  <a:lnTo>
                    <a:pt x="119818016" y="4252896"/>
                  </a:lnTo>
                  <a:lnTo>
                    <a:pt x="0" y="4252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119962799" cy="4397676"/>
            </a:xfrm>
            <a:custGeom>
              <a:avLst/>
              <a:gdLst/>
              <a:ahLst/>
              <a:cxnLst/>
              <a:rect l="l" t="t" r="r" b="b"/>
              <a:pathLst>
                <a:path w="119962799" h="4397676">
                  <a:moveTo>
                    <a:pt x="119818014" y="4252896"/>
                  </a:moveTo>
                  <a:lnTo>
                    <a:pt x="119962799" y="4252896"/>
                  </a:lnTo>
                  <a:lnTo>
                    <a:pt x="119962799" y="4397676"/>
                  </a:lnTo>
                  <a:lnTo>
                    <a:pt x="119818014" y="4397676"/>
                  </a:lnTo>
                  <a:lnTo>
                    <a:pt x="119818014" y="42528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52896"/>
                  </a:lnTo>
                  <a:lnTo>
                    <a:pt x="0" y="4252896"/>
                  </a:lnTo>
                  <a:lnTo>
                    <a:pt x="0" y="144780"/>
                  </a:lnTo>
                  <a:close/>
                  <a:moveTo>
                    <a:pt x="0" y="4252896"/>
                  </a:moveTo>
                  <a:lnTo>
                    <a:pt x="144780" y="4252896"/>
                  </a:lnTo>
                  <a:lnTo>
                    <a:pt x="144780" y="4397676"/>
                  </a:lnTo>
                  <a:lnTo>
                    <a:pt x="0" y="4397676"/>
                  </a:lnTo>
                  <a:lnTo>
                    <a:pt x="0" y="4252896"/>
                  </a:lnTo>
                  <a:close/>
                  <a:moveTo>
                    <a:pt x="119818014" y="144780"/>
                  </a:moveTo>
                  <a:lnTo>
                    <a:pt x="119962799" y="144780"/>
                  </a:lnTo>
                  <a:lnTo>
                    <a:pt x="119962799" y="4252896"/>
                  </a:lnTo>
                  <a:lnTo>
                    <a:pt x="119818014" y="4252896"/>
                  </a:lnTo>
                  <a:lnTo>
                    <a:pt x="119818014" y="144780"/>
                  </a:lnTo>
                  <a:close/>
                  <a:moveTo>
                    <a:pt x="144780" y="4252896"/>
                  </a:moveTo>
                  <a:lnTo>
                    <a:pt x="119818014" y="4252896"/>
                  </a:lnTo>
                  <a:lnTo>
                    <a:pt x="119818014" y="4397676"/>
                  </a:lnTo>
                  <a:lnTo>
                    <a:pt x="144780" y="4397676"/>
                  </a:lnTo>
                  <a:lnTo>
                    <a:pt x="144780" y="4252896"/>
                  </a:lnTo>
                  <a:close/>
                  <a:moveTo>
                    <a:pt x="119818014" y="0"/>
                  </a:moveTo>
                  <a:lnTo>
                    <a:pt x="119962799" y="0"/>
                  </a:lnTo>
                  <a:lnTo>
                    <a:pt x="119962799" y="144780"/>
                  </a:lnTo>
                  <a:lnTo>
                    <a:pt x="119818014" y="144780"/>
                  </a:lnTo>
                  <a:lnTo>
                    <a:pt x="1198180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9818014" y="0"/>
                  </a:lnTo>
                  <a:lnTo>
                    <a:pt x="1198180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43775" y="4247368"/>
            <a:ext cx="1040736" cy="242434"/>
            <a:chOff x="0" y="0"/>
            <a:chExt cx="1387648" cy="323246"/>
          </a:xfrm>
        </p:grpSpPr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9" name="Group 29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32" name="TextBox 32"/>
          <p:cNvSpPr txBox="1"/>
          <p:nvPr/>
        </p:nvSpPr>
        <p:spPr>
          <a:xfrm>
            <a:off x="1243775" y="5124450"/>
            <a:ext cx="6582826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991"/>
              </a:lnSpc>
              <a:spcBef>
                <a:spcPct val="0"/>
              </a:spcBef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Program ini merupakan program dalam bahasa assembly yang bertujuan untuk mengurutkan nilai mahasiswa beserta ID mahasiswa yang bersangkutan.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43775" y="6160543"/>
            <a:ext cx="6582826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Tujuan Umum: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 marL="358228" lvl="1" indent="-179114">
              <a:lnSpc>
                <a:spcPts val="1991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Mengelola dan menyajikan data nilai mahasiswa secara terurut.</a:t>
            </a:r>
          </a:p>
          <a:p>
            <a:pPr marL="358228" lvl="1" indent="-179114">
              <a:lnSpc>
                <a:spcPts val="1991"/>
              </a:lnSpc>
              <a:spcBef>
                <a:spcPct val="0"/>
              </a:spcBef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Memberikan pengalaman pengguna interaktif melalui input dan output pada lingkungan assembly.</a:t>
            </a:r>
          </a:p>
          <a:p>
            <a:pPr marL="0" lvl="0" indent="0">
              <a:lnSpc>
                <a:spcPts val="1991"/>
              </a:lnSpc>
              <a:spcBef>
                <a:spcPct val="0"/>
              </a:spcBef>
            </a:pPr>
            <a:endParaRPr lang="en-US" sz="1659">
              <a:solidFill>
                <a:srgbClr val="000000"/>
              </a:solidFill>
              <a:latin typeface="Telegraf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43775" y="7646443"/>
            <a:ext cx="6582826" cy="200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Konteks Penggunaan: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 marL="358228" lvl="1" indent="-179114">
              <a:lnSpc>
                <a:spcPts val="1991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Aplikasi ini dapat diimplementasikan di sekolah, perguruan tinggi, atau institusi pendidikan tinggi lainnya.</a:t>
            </a:r>
          </a:p>
          <a:p>
            <a:pPr marL="358228" lvl="1" indent="-179114">
              <a:lnSpc>
                <a:spcPts val="1991"/>
              </a:lnSpc>
              <a:spcBef>
                <a:spcPct val="0"/>
              </a:spcBef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Berguna dalam situasi di mana pemantauan dan analisis nilai mahasiswa diperlukan untuk mendukung keputusan pengajaran dan administratif.</a:t>
            </a:r>
          </a:p>
          <a:p>
            <a:pPr marL="0" lvl="0" indent="0">
              <a:lnSpc>
                <a:spcPts val="1991"/>
              </a:lnSpc>
              <a:spcBef>
                <a:spcPct val="0"/>
              </a:spcBef>
            </a:pPr>
            <a:endParaRPr lang="en-US" sz="1659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939231" y="4070472"/>
            <a:ext cx="16505175" cy="5704142"/>
            <a:chOff x="0" y="0"/>
            <a:chExt cx="10930434" cy="3777527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837724" cy="3684817"/>
            </a:xfrm>
            <a:custGeom>
              <a:avLst/>
              <a:gdLst/>
              <a:ahLst/>
              <a:cxnLst/>
              <a:rect l="l" t="t" r="r" b="b"/>
              <a:pathLst>
                <a:path w="10837724" h="3684817">
                  <a:moveTo>
                    <a:pt x="0" y="3630207"/>
                  </a:moveTo>
                  <a:lnTo>
                    <a:pt x="0" y="3684817"/>
                  </a:lnTo>
                  <a:lnTo>
                    <a:pt x="10837724" y="3684817"/>
                  </a:lnTo>
                  <a:lnTo>
                    <a:pt x="10837724" y="0"/>
                  </a:lnTo>
                  <a:lnTo>
                    <a:pt x="10783114" y="0"/>
                  </a:lnTo>
                  <a:lnTo>
                    <a:pt x="10783114" y="3630207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863124" cy="3710217"/>
            </a:xfrm>
            <a:custGeom>
              <a:avLst/>
              <a:gdLst/>
              <a:ahLst/>
              <a:cxnLst/>
              <a:rect l="l" t="t" r="r" b="b"/>
              <a:pathLst>
                <a:path w="10863124" h="3710217">
                  <a:moveTo>
                    <a:pt x="10795814" y="0"/>
                  </a:moveTo>
                  <a:lnTo>
                    <a:pt x="10795814" y="12700"/>
                  </a:ln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3642907"/>
                  </a:lnTo>
                  <a:lnTo>
                    <a:pt x="0" y="3642907"/>
                  </a:lnTo>
                  <a:lnTo>
                    <a:pt x="0" y="3710217"/>
                  </a:lnTo>
                  <a:lnTo>
                    <a:pt x="10863124" y="3710217"/>
                  </a:lnTo>
                  <a:lnTo>
                    <a:pt x="10863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837724" cy="3684817"/>
            </a:xfrm>
            <a:custGeom>
              <a:avLst/>
              <a:gdLst/>
              <a:ahLst/>
              <a:cxnLst/>
              <a:rect l="l" t="t" r="r" b="b"/>
              <a:pathLst>
                <a:path w="10837724" h="3684817">
                  <a:moveTo>
                    <a:pt x="0" y="0"/>
                  </a:moveTo>
                  <a:lnTo>
                    <a:pt x="10837724" y="0"/>
                  </a:lnTo>
                  <a:lnTo>
                    <a:pt x="10837724" y="3684817"/>
                  </a:lnTo>
                  <a:lnTo>
                    <a:pt x="0" y="36848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0863125" cy="3710217"/>
            </a:xfrm>
            <a:custGeom>
              <a:avLst/>
              <a:gdLst/>
              <a:ahLst/>
              <a:cxnLst/>
              <a:rect l="l" t="t" r="r" b="b"/>
              <a:pathLst>
                <a:path w="10863125" h="3710217">
                  <a:moveTo>
                    <a:pt x="80010" y="3710217"/>
                  </a:moveTo>
                  <a:lnTo>
                    <a:pt x="10863125" y="3710217"/>
                  </a:lnTo>
                  <a:lnTo>
                    <a:pt x="10863125" y="80010"/>
                  </a:lnTo>
                  <a:lnTo>
                    <a:pt x="10863125" y="67310"/>
                  </a:lnTo>
                  <a:lnTo>
                    <a:pt x="10863125" y="0"/>
                  </a:lnTo>
                  <a:lnTo>
                    <a:pt x="0" y="0"/>
                  </a:lnTo>
                  <a:lnTo>
                    <a:pt x="0" y="3710217"/>
                  </a:lnTo>
                  <a:lnTo>
                    <a:pt x="67310" y="3710217"/>
                  </a:lnTo>
                  <a:lnTo>
                    <a:pt x="80010" y="3710217"/>
                  </a:lnTo>
                  <a:close/>
                  <a:moveTo>
                    <a:pt x="12700" y="12700"/>
                  </a:move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39231" y="1028700"/>
            <a:ext cx="8123909" cy="2699367"/>
            <a:chOff x="0" y="0"/>
            <a:chExt cx="5380000" cy="1787636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5287290" cy="1694926"/>
            </a:xfrm>
            <a:custGeom>
              <a:avLst/>
              <a:gdLst/>
              <a:ahLst/>
              <a:cxnLst/>
              <a:rect l="l" t="t" r="r" b="b"/>
              <a:pathLst>
                <a:path w="5287290" h="1694926">
                  <a:moveTo>
                    <a:pt x="0" y="1640316"/>
                  </a:moveTo>
                  <a:lnTo>
                    <a:pt x="0" y="1694926"/>
                  </a:lnTo>
                  <a:lnTo>
                    <a:pt x="5287290" y="1694926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1640316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5312690" cy="1720326"/>
            </a:xfrm>
            <a:custGeom>
              <a:avLst/>
              <a:gdLst/>
              <a:ahLst/>
              <a:cxnLst/>
              <a:rect l="l" t="t" r="r" b="b"/>
              <a:pathLst>
                <a:path w="5312690" h="1720326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653016"/>
                  </a:lnTo>
                  <a:lnTo>
                    <a:pt x="0" y="1653016"/>
                  </a:lnTo>
                  <a:lnTo>
                    <a:pt x="0" y="1720326"/>
                  </a:lnTo>
                  <a:lnTo>
                    <a:pt x="5312690" y="1720326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5287290" cy="1694926"/>
            </a:xfrm>
            <a:custGeom>
              <a:avLst/>
              <a:gdLst/>
              <a:ahLst/>
              <a:cxnLst/>
              <a:rect l="l" t="t" r="r" b="b"/>
              <a:pathLst>
                <a:path w="5287290" h="1694926">
                  <a:moveTo>
                    <a:pt x="0" y="0"/>
                  </a:moveTo>
                  <a:lnTo>
                    <a:pt x="5287290" y="0"/>
                  </a:lnTo>
                  <a:lnTo>
                    <a:pt x="5287290" y="1694926"/>
                  </a:lnTo>
                  <a:lnTo>
                    <a:pt x="0" y="1694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5312690" cy="1720326"/>
            </a:xfrm>
            <a:custGeom>
              <a:avLst/>
              <a:gdLst/>
              <a:ahLst/>
              <a:cxnLst/>
              <a:rect l="l" t="t" r="r" b="b"/>
              <a:pathLst>
                <a:path w="5312690" h="1720326">
                  <a:moveTo>
                    <a:pt x="80010" y="1720326"/>
                  </a:moveTo>
                  <a:lnTo>
                    <a:pt x="5312690" y="1720326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1720326"/>
                  </a:lnTo>
                  <a:lnTo>
                    <a:pt x="67310" y="1720326"/>
                  </a:lnTo>
                  <a:lnTo>
                    <a:pt x="80010" y="1720326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10479" y="1867726"/>
            <a:ext cx="7181414" cy="92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>
                <a:solidFill>
                  <a:srgbClr val="000000"/>
                </a:solidFill>
                <a:latin typeface="Agrandir Wide Bold"/>
              </a:rPr>
              <a:t>Fitur Aplikasi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39231" y="4070472"/>
            <a:ext cx="16393881" cy="600978"/>
            <a:chOff x="0" y="0"/>
            <a:chExt cx="119962793" cy="4397676"/>
          </a:xfrm>
        </p:grpSpPr>
        <p:sp>
          <p:nvSpPr>
            <p:cNvPr id="20" name="Freeform 20"/>
            <p:cNvSpPr/>
            <p:nvPr/>
          </p:nvSpPr>
          <p:spPr>
            <a:xfrm>
              <a:off x="72390" y="72390"/>
              <a:ext cx="119818016" cy="4252896"/>
            </a:xfrm>
            <a:custGeom>
              <a:avLst/>
              <a:gdLst/>
              <a:ahLst/>
              <a:cxnLst/>
              <a:rect l="l" t="t" r="r" b="b"/>
              <a:pathLst>
                <a:path w="119818016" h="4252896">
                  <a:moveTo>
                    <a:pt x="0" y="0"/>
                  </a:moveTo>
                  <a:lnTo>
                    <a:pt x="119818016" y="0"/>
                  </a:lnTo>
                  <a:lnTo>
                    <a:pt x="119818016" y="4252896"/>
                  </a:lnTo>
                  <a:lnTo>
                    <a:pt x="0" y="4252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119962799" cy="4397676"/>
            </a:xfrm>
            <a:custGeom>
              <a:avLst/>
              <a:gdLst/>
              <a:ahLst/>
              <a:cxnLst/>
              <a:rect l="l" t="t" r="r" b="b"/>
              <a:pathLst>
                <a:path w="119962799" h="4397676">
                  <a:moveTo>
                    <a:pt x="119818014" y="4252896"/>
                  </a:moveTo>
                  <a:lnTo>
                    <a:pt x="119962799" y="4252896"/>
                  </a:lnTo>
                  <a:lnTo>
                    <a:pt x="119962799" y="4397676"/>
                  </a:lnTo>
                  <a:lnTo>
                    <a:pt x="119818014" y="4397676"/>
                  </a:lnTo>
                  <a:lnTo>
                    <a:pt x="119818014" y="42528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52896"/>
                  </a:lnTo>
                  <a:lnTo>
                    <a:pt x="0" y="4252896"/>
                  </a:lnTo>
                  <a:lnTo>
                    <a:pt x="0" y="144780"/>
                  </a:lnTo>
                  <a:close/>
                  <a:moveTo>
                    <a:pt x="0" y="4252896"/>
                  </a:moveTo>
                  <a:lnTo>
                    <a:pt x="144780" y="4252896"/>
                  </a:lnTo>
                  <a:lnTo>
                    <a:pt x="144780" y="4397676"/>
                  </a:lnTo>
                  <a:lnTo>
                    <a:pt x="0" y="4397676"/>
                  </a:lnTo>
                  <a:lnTo>
                    <a:pt x="0" y="4252896"/>
                  </a:lnTo>
                  <a:close/>
                  <a:moveTo>
                    <a:pt x="119818014" y="144780"/>
                  </a:moveTo>
                  <a:lnTo>
                    <a:pt x="119962799" y="144780"/>
                  </a:lnTo>
                  <a:lnTo>
                    <a:pt x="119962799" y="4252896"/>
                  </a:lnTo>
                  <a:lnTo>
                    <a:pt x="119818014" y="4252896"/>
                  </a:lnTo>
                  <a:lnTo>
                    <a:pt x="119818014" y="144780"/>
                  </a:lnTo>
                  <a:close/>
                  <a:moveTo>
                    <a:pt x="144780" y="4252896"/>
                  </a:moveTo>
                  <a:lnTo>
                    <a:pt x="119818014" y="4252896"/>
                  </a:lnTo>
                  <a:lnTo>
                    <a:pt x="119818014" y="4397676"/>
                  </a:lnTo>
                  <a:lnTo>
                    <a:pt x="144780" y="4397676"/>
                  </a:lnTo>
                  <a:lnTo>
                    <a:pt x="144780" y="4252896"/>
                  </a:lnTo>
                  <a:close/>
                  <a:moveTo>
                    <a:pt x="119818014" y="0"/>
                  </a:moveTo>
                  <a:lnTo>
                    <a:pt x="119962799" y="0"/>
                  </a:lnTo>
                  <a:lnTo>
                    <a:pt x="119962799" y="144780"/>
                  </a:lnTo>
                  <a:lnTo>
                    <a:pt x="119818014" y="144780"/>
                  </a:lnTo>
                  <a:lnTo>
                    <a:pt x="1198180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9818014" y="0"/>
                  </a:lnTo>
                  <a:lnTo>
                    <a:pt x="1198180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43775" y="4247368"/>
            <a:ext cx="1040736" cy="242434"/>
            <a:chOff x="0" y="0"/>
            <a:chExt cx="1387648" cy="323246"/>
          </a:xfrm>
        </p:grpSpPr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9" name="Group 29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32" name="TextBox 32"/>
          <p:cNvSpPr txBox="1"/>
          <p:nvPr/>
        </p:nvSpPr>
        <p:spPr>
          <a:xfrm>
            <a:off x="1410479" y="5169943"/>
            <a:ext cx="6582826" cy="348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1. Input Jumlah Mahasiswa: Pengguna diminta untuk memasukkan jumlah mahasiswa yang akan dimasukkan ke dalam sistem.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2. Input ID dan Nilai Mahasiswa: Program memungkinkan pengguna untuk memasukkan ID dan nilai masing-masing mahasiswa.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3. Pengurutan Data: Menggunakan algoritma Bubble Sort, program mengurutkan mahasiswa berdasarkan nilai mereka secara ascending.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4. Tampilan Hasil Pengurutan: Menampilkan tabel yang memuat ID dan nilai mahasiswa yang sudah diurutkan.</a:t>
            </a:r>
          </a:p>
          <a:p>
            <a:pPr marL="0" lvl="0" indent="0">
              <a:lnSpc>
                <a:spcPts val="1991"/>
              </a:lnSpc>
              <a:spcBef>
                <a:spcPct val="0"/>
              </a:spcBef>
            </a:pPr>
            <a:endParaRPr lang="en-US" sz="1659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1028700" y="2720215"/>
            <a:ext cx="6959664" cy="6538085"/>
            <a:chOff x="0" y="0"/>
            <a:chExt cx="3995786" cy="3753742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3903076" cy="3661032"/>
            </a:xfrm>
            <a:custGeom>
              <a:avLst/>
              <a:gdLst/>
              <a:ahLst/>
              <a:cxnLst/>
              <a:rect l="l" t="t" r="r" b="b"/>
              <a:pathLst>
                <a:path w="3903076" h="3661032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3903075" cy="3661032"/>
            </a:xfrm>
            <a:custGeom>
              <a:avLst/>
              <a:gdLst/>
              <a:ahLst/>
              <a:cxnLst/>
              <a:rect l="l" t="t" r="r" b="b"/>
              <a:pathLst>
                <a:path w="3903075" h="3661032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95848" y="3641429"/>
            <a:ext cx="5425368" cy="2984879"/>
            <a:chOff x="0" y="0"/>
            <a:chExt cx="7233824" cy="3979839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90500"/>
              <a:ext cx="7233824" cy="30318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 spc="349">
                  <a:solidFill>
                    <a:srgbClr val="000000"/>
                  </a:solidFill>
                  <a:latin typeface="Agrandir Wide Bold"/>
                </a:rPr>
                <a:t>Alur Kerja 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3603480"/>
              <a:ext cx="2346372" cy="376358"/>
            </a:xfrm>
            <a:custGeom>
              <a:avLst/>
              <a:gdLst/>
              <a:ahLst/>
              <a:cxnLst/>
              <a:rect l="l" t="t" r="r" b="b"/>
              <a:pathLst>
                <a:path w="2346372" h="376358">
                  <a:moveTo>
                    <a:pt x="0" y="0"/>
                  </a:moveTo>
                  <a:lnTo>
                    <a:pt x="2346372" y="0"/>
                  </a:lnTo>
                  <a:lnTo>
                    <a:pt x="2346372" y="376359"/>
                  </a:lnTo>
                  <a:lnTo>
                    <a:pt x="0" y="376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b="-624931"/>
              </a:stretch>
            </a:blip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491701" y="1794214"/>
            <a:ext cx="9669112" cy="8304018"/>
            <a:chOff x="0" y="0"/>
            <a:chExt cx="5551374" cy="4767626"/>
          </a:xfrm>
        </p:grpSpPr>
        <p:sp>
          <p:nvSpPr>
            <p:cNvPr id="17" name="Freeform 17"/>
            <p:cNvSpPr/>
            <p:nvPr/>
          </p:nvSpPr>
          <p:spPr>
            <a:xfrm>
              <a:off x="80010" y="80010"/>
              <a:ext cx="5458664" cy="4674916"/>
            </a:xfrm>
            <a:custGeom>
              <a:avLst/>
              <a:gdLst/>
              <a:ahLst/>
              <a:cxnLst/>
              <a:rect l="l" t="t" r="r" b="b"/>
              <a:pathLst>
                <a:path w="5458664" h="4674916">
                  <a:moveTo>
                    <a:pt x="0" y="4620306"/>
                  </a:moveTo>
                  <a:lnTo>
                    <a:pt x="0" y="4674916"/>
                  </a:lnTo>
                  <a:lnTo>
                    <a:pt x="5458664" y="4674916"/>
                  </a:lnTo>
                  <a:lnTo>
                    <a:pt x="5458664" y="0"/>
                  </a:lnTo>
                  <a:lnTo>
                    <a:pt x="5404054" y="0"/>
                  </a:lnTo>
                  <a:lnTo>
                    <a:pt x="5404054" y="4620306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67310" y="67310"/>
              <a:ext cx="5484064" cy="4700316"/>
            </a:xfrm>
            <a:custGeom>
              <a:avLst/>
              <a:gdLst/>
              <a:ahLst/>
              <a:cxnLst/>
              <a:rect l="l" t="t" r="r" b="b"/>
              <a:pathLst>
                <a:path w="5484064" h="4700316">
                  <a:moveTo>
                    <a:pt x="5416754" y="0"/>
                  </a:moveTo>
                  <a:lnTo>
                    <a:pt x="5416754" y="12700"/>
                  </a:lnTo>
                  <a:lnTo>
                    <a:pt x="5471364" y="12700"/>
                  </a:lnTo>
                  <a:lnTo>
                    <a:pt x="5471364" y="4687616"/>
                  </a:lnTo>
                  <a:lnTo>
                    <a:pt x="12700" y="4687616"/>
                  </a:lnTo>
                  <a:lnTo>
                    <a:pt x="12700" y="4633006"/>
                  </a:lnTo>
                  <a:lnTo>
                    <a:pt x="0" y="4633006"/>
                  </a:lnTo>
                  <a:lnTo>
                    <a:pt x="0" y="4700316"/>
                  </a:lnTo>
                  <a:lnTo>
                    <a:pt x="5484064" y="4700316"/>
                  </a:lnTo>
                  <a:lnTo>
                    <a:pt x="5484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700" y="12700"/>
              <a:ext cx="5458664" cy="4674916"/>
            </a:xfrm>
            <a:custGeom>
              <a:avLst/>
              <a:gdLst/>
              <a:ahLst/>
              <a:cxnLst/>
              <a:rect l="l" t="t" r="r" b="b"/>
              <a:pathLst>
                <a:path w="5458664" h="4674916">
                  <a:moveTo>
                    <a:pt x="0" y="0"/>
                  </a:moveTo>
                  <a:lnTo>
                    <a:pt x="5458664" y="0"/>
                  </a:lnTo>
                  <a:lnTo>
                    <a:pt x="5458664" y="4674916"/>
                  </a:lnTo>
                  <a:lnTo>
                    <a:pt x="0" y="4674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5484064" cy="4700316"/>
            </a:xfrm>
            <a:custGeom>
              <a:avLst/>
              <a:gdLst/>
              <a:ahLst/>
              <a:cxnLst/>
              <a:rect l="l" t="t" r="r" b="b"/>
              <a:pathLst>
                <a:path w="5484064" h="4700316">
                  <a:moveTo>
                    <a:pt x="80010" y="4700316"/>
                  </a:moveTo>
                  <a:lnTo>
                    <a:pt x="5484064" y="4700316"/>
                  </a:lnTo>
                  <a:lnTo>
                    <a:pt x="5484064" y="80010"/>
                  </a:lnTo>
                  <a:lnTo>
                    <a:pt x="5484064" y="67310"/>
                  </a:lnTo>
                  <a:lnTo>
                    <a:pt x="5484064" y="0"/>
                  </a:lnTo>
                  <a:lnTo>
                    <a:pt x="0" y="0"/>
                  </a:lnTo>
                  <a:lnTo>
                    <a:pt x="0" y="4700316"/>
                  </a:lnTo>
                  <a:lnTo>
                    <a:pt x="67310" y="4700316"/>
                  </a:lnTo>
                  <a:lnTo>
                    <a:pt x="80010" y="4700316"/>
                  </a:lnTo>
                  <a:close/>
                  <a:moveTo>
                    <a:pt x="12700" y="12700"/>
                  </a:moveTo>
                  <a:lnTo>
                    <a:pt x="5471364" y="12700"/>
                  </a:lnTo>
                  <a:lnTo>
                    <a:pt x="5471364" y="4687616"/>
                  </a:lnTo>
                  <a:lnTo>
                    <a:pt x="12700" y="468761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802594" y="2720215"/>
            <a:ext cx="843068" cy="833495"/>
            <a:chOff x="0" y="0"/>
            <a:chExt cx="1124091" cy="111132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24091" cy="1111327"/>
            </a:xfrm>
            <a:custGeom>
              <a:avLst/>
              <a:gdLst/>
              <a:ahLst/>
              <a:cxnLst/>
              <a:rect l="l" t="t" r="r" b="b"/>
              <a:pathLst>
                <a:path w="1124091" h="1111327">
                  <a:moveTo>
                    <a:pt x="0" y="0"/>
                  </a:moveTo>
                  <a:lnTo>
                    <a:pt x="1124091" y="0"/>
                  </a:lnTo>
                  <a:lnTo>
                    <a:pt x="1124091" y="1111327"/>
                  </a:lnTo>
                  <a:lnTo>
                    <a:pt x="0" y="1111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t="-114" b="-114"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47126" y="94527"/>
              <a:ext cx="594774" cy="85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1234487" y="2663065"/>
            <a:ext cx="6465800" cy="157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Pengguna diminta untuk memasukkan jumlah mahasiswa dengan ketentuan batas tidak boleh lebih dari 1000.</a:t>
            </a:r>
          </a:p>
          <a:p>
            <a:pPr marL="0" lvl="0" indent="0">
              <a:lnSpc>
                <a:spcPts val="3119"/>
              </a:lnSpc>
            </a:pPr>
            <a:endParaRPr lang="en-US" sz="240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9802594" y="4402333"/>
            <a:ext cx="843068" cy="835404"/>
            <a:chOff x="0" y="0"/>
            <a:chExt cx="1124091" cy="111387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24091" cy="1113872"/>
            </a:xfrm>
            <a:custGeom>
              <a:avLst/>
              <a:gdLst/>
              <a:ahLst/>
              <a:cxnLst/>
              <a:rect l="l" t="t" r="r" b="b"/>
              <a:pathLst>
                <a:path w="1124091" h="1113872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47126" y="94527"/>
              <a:ext cx="594774" cy="85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234487" y="4354708"/>
            <a:ext cx="6180050" cy="1510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3"/>
              </a:lnSpc>
            </a:pPr>
            <a:r>
              <a:rPr lang="en-US" sz="2295">
                <a:solidFill>
                  <a:srgbClr val="000000"/>
                </a:solidFill>
                <a:latin typeface="Telegraf"/>
              </a:rPr>
              <a:t>Pengguna diminta untuk memasukkan ID mahasiswa berupa 3 digit akhir dari nim mahasiswa.</a:t>
            </a:r>
          </a:p>
          <a:p>
            <a:pPr marL="0" lvl="0" indent="0">
              <a:lnSpc>
                <a:spcPts val="2983"/>
              </a:lnSpc>
            </a:pPr>
            <a:endParaRPr lang="en-US" sz="2295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9802594" y="5989257"/>
            <a:ext cx="843068" cy="835404"/>
            <a:chOff x="0" y="0"/>
            <a:chExt cx="1124091" cy="111387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24091" cy="1113872"/>
            </a:xfrm>
            <a:custGeom>
              <a:avLst/>
              <a:gdLst/>
              <a:ahLst/>
              <a:cxnLst/>
              <a:rect l="l" t="t" r="r" b="b"/>
              <a:pathLst>
                <a:path w="1124091" h="1113872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247126" y="94527"/>
              <a:ext cx="594774" cy="85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1234487" y="5932107"/>
            <a:ext cx="5547318" cy="1185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Pengguna diminta untuk memasukkan nilai mahasiswa.</a:t>
            </a:r>
          </a:p>
          <a:p>
            <a:pPr marL="0" lvl="0" indent="0">
              <a:lnSpc>
                <a:spcPts val="3119"/>
              </a:lnSpc>
            </a:pPr>
            <a:endParaRPr lang="en-US" sz="240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33" name="Group 33"/>
          <p:cNvGrpSpPr/>
          <p:nvPr/>
        </p:nvGrpSpPr>
        <p:grpSpPr>
          <a:xfrm>
            <a:off x="9802594" y="7345731"/>
            <a:ext cx="843068" cy="835404"/>
            <a:chOff x="0" y="0"/>
            <a:chExt cx="1124091" cy="111387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24091" cy="1113872"/>
            </a:xfrm>
            <a:custGeom>
              <a:avLst/>
              <a:gdLst/>
              <a:ahLst/>
              <a:cxnLst/>
              <a:rect l="l" t="t" r="r" b="b"/>
              <a:pathLst>
                <a:path w="1124091" h="1113872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247126" y="94527"/>
              <a:ext cx="594774" cy="85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4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1234487" y="7288581"/>
            <a:ext cx="5731014" cy="1185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Kemudian nilai tersebut akan  diurutkan berdasarkan nilai (tertinggi – terendah). </a:t>
            </a:r>
          </a:p>
          <a:p>
            <a:pPr marL="0" lvl="0" indent="0">
              <a:lnSpc>
                <a:spcPts val="3119"/>
              </a:lnSpc>
            </a:pPr>
            <a:endParaRPr lang="en-US" sz="2400">
              <a:solidFill>
                <a:srgbClr val="000000"/>
              </a:solidFill>
              <a:latin typeface="Telegraf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3326257" y="1152525"/>
            <a:ext cx="3933043" cy="43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1 Juni 2021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28700" y="1152525"/>
            <a:ext cx="3933043" cy="43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Perusahaan MDM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9802594" y="8609760"/>
            <a:ext cx="843068" cy="833113"/>
            <a:chOff x="0" y="0"/>
            <a:chExt cx="1124091" cy="111081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124091" cy="1110817"/>
            </a:xfrm>
            <a:custGeom>
              <a:avLst/>
              <a:gdLst/>
              <a:ahLst/>
              <a:cxnLst/>
              <a:rect l="l" t="t" r="r" b="b"/>
              <a:pathLst>
                <a:path w="1124091" h="1110817">
                  <a:moveTo>
                    <a:pt x="0" y="0"/>
                  </a:moveTo>
                  <a:lnTo>
                    <a:pt x="1124091" y="0"/>
                  </a:lnTo>
                  <a:lnTo>
                    <a:pt x="1124091" y="1110817"/>
                  </a:lnTo>
                  <a:lnTo>
                    <a:pt x="0" y="1110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t="-137" b="-137"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5</a:t>
              </a: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1050790" y="8526050"/>
            <a:ext cx="6363747" cy="157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Kemudian hasil output akan keluar berupa nilai yang telah di urutkan beserta dengan ID dari mahasiswa yang bersangkutan.</a:t>
            </a:r>
          </a:p>
          <a:p>
            <a:pPr marL="0" lvl="0" indent="0">
              <a:lnSpc>
                <a:spcPts val="3119"/>
              </a:lnSpc>
            </a:pPr>
            <a:endParaRPr lang="en-US" sz="2400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939231" y="1358900"/>
            <a:ext cx="6523094" cy="8229600"/>
            <a:chOff x="0" y="0"/>
            <a:chExt cx="4319872" cy="5449994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4227162" cy="5357284"/>
            </a:xfrm>
            <a:custGeom>
              <a:avLst/>
              <a:gdLst/>
              <a:ahLst/>
              <a:cxnLst/>
              <a:rect l="l" t="t" r="r" b="b"/>
              <a:pathLst>
                <a:path w="4227162" h="5357284">
                  <a:moveTo>
                    <a:pt x="0" y="5302673"/>
                  </a:moveTo>
                  <a:lnTo>
                    <a:pt x="0" y="5357284"/>
                  </a:lnTo>
                  <a:lnTo>
                    <a:pt x="4227162" y="5357284"/>
                  </a:lnTo>
                  <a:lnTo>
                    <a:pt x="4227162" y="0"/>
                  </a:lnTo>
                  <a:lnTo>
                    <a:pt x="4172552" y="0"/>
                  </a:lnTo>
                  <a:lnTo>
                    <a:pt x="4172552" y="5302673"/>
                  </a:lnTo>
                  <a:close/>
                </a:path>
              </a:pathLst>
            </a:custGeom>
            <a:solidFill>
              <a:srgbClr val="A1EFE7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4252562" cy="5382684"/>
            </a:xfrm>
            <a:custGeom>
              <a:avLst/>
              <a:gdLst/>
              <a:ahLst/>
              <a:cxnLst/>
              <a:rect l="l" t="t" r="r" b="b"/>
              <a:pathLst>
                <a:path w="4252562" h="5382684">
                  <a:moveTo>
                    <a:pt x="4185252" y="0"/>
                  </a:moveTo>
                  <a:lnTo>
                    <a:pt x="4185252" y="12700"/>
                  </a:lnTo>
                  <a:lnTo>
                    <a:pt x="4239862" y="12700"/>
                  </a:lnTo>
                  <a:lnTo>
                    <a:pt x="4239862" y="5369984"/>
                  </a:lnTo>
                  <a:lnTo>
                    <a:pt x="12700" y="5369984"/>
                  </a:lnTo>
                  <a:lnTo>
                    <a:pt x="12700" y="5315373"/>
                  </a:lnTo>
                  <a:lnTo>
                    <a:pt x="0" y="5315373"/>
                  </a:lnTo>
                  <a:lnTo>
                    <a:pt x="0" y="5382684"/>
                  </a:lnTo>
                  <a:lnTo>
                    <a:pt x="4252562" y="5382684"/>
                  </a:lnTo>
                  <a:lnTo>
                    <a:pt x="42525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4227162" cy="5357283"/>
            </a:xfrm>
            <a:custGeom>
              <a:avLst/>
              <a:gdLst/>
              <a:ahLst/>
              <a:cxnLst/>
              <a:rect l="l" t="t" r="r" b="b"/>
              <a:pathLst>
                <a:path w="4227162" h="5357283">
                  <a:moveTo>
                    <a:pt x="0" y="0"/>
                  </a:moveTo>
                  <a:lnTo>
                    <a:pt x="4227162" y="0"/>
                  </a:lnTo>
                  <a:lnTo>
                    <a:pt x="4227162" y="5357283"/>
                  </a:lnTo>
                  <a:lnTo>
                    <a:pt x="0" y="5357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4252562" cy="5382683"/>
            </a:xfrm>
            <a:custGeom>
              <a:avLst/>
              <a:gdLst/>
              <a:ahLst/>
              <a:cxnLst/>
              <a:rect l="l" t="t" r="r" b="b"/>
              <a:pathLst>
                <a:path w="4252562" h="5382683">
                  <a:moveTo>
                    <a:pt x="80010" y="5382683"/>
                  </a:moveTo>
                  <a:lnTo>
                    <a:pt x="4252562" y="5382683"/>
                  </a:lnTo>
                  <a:lnTo>
                    <a:pt x="4252562" y="80010"/>
                  </a:lnTo>
                  <a:lnTo>
                    <a:pt x="4252562" y="67310"/>
                  </a:lnTo>
                  <a:lnTo>
                    <a:pt x="4252562" y="0"/>
                  </a:lnTo>
                  <a:lnTo>
                    <a:pt x="0" y="0"/>
                  </a:lnTo>
                  <a:lnTo>
                    <a:pt x="0" y="5382683"/>
                  </a:lnTo>
                  <a:lnTo>
                    <a:pt x="67310" y="5382683"/>
                  </a:lnTo>
                  <a:lnTo>
                    <a:pt x="80010" y="5382683"/>
                  </a:lnTo>
                  <a:close/>
                  <a:moveTo>
                    <a:pt x="12700" y="12700"/>
                  </a:moveTo>
                  <a:lnTo>
                    <a:pt x="4239862" y="12700"/>
                  </a:lnTo>
                  <a:lnTo>
                    <a:pt x="4239862" y="5369983"/>
                  </a:lnTo>
                  <a:lnTo>
                    <a:pt x="12700" y="536998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66437" y="1630700"/>
            <a:ext cx="1040736" cy="242434"/>
            <a:chOff x="0" y="0"/>
            <a:chExt cx="1387648" cy="32324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23" name="Freeform 23"/>
          <p:cNvSpPr/>
          <p:nvPr/>
        </p:nvSpPr>
        <p:spPr>
          <a:xfrm>
            <a:off x="2738694" y="1630700"/>
            <a:ext cx="2924168" cy="7602837"/>
          </a:xfrm>
          <a:custGeom>
            <a:avLst/>
            <a:gdLst/>
            <a:ahLst/>
            <a:cxnLst/>
            <a:rect l="l" t="t" r="r" b="b"/>
            <a:pathLst>
              <a:path w="2924168" h="7602837">
                <a:moveTo>
                  <a:pt x="0" y="0"/>
                </a:moveTo>
                <a:lnTo>
                  <a:pt x="2924168" y="0"/>
                </a:lnTo>
                <a:lnTo>
                  <a:pt x="2924168" y="7602837"/>
                </a:lnTo>
                <a:lnTo>
                  <a:pt x="0" y="76028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4" name="TextBox 24"/>
          <p:cNvSpPr txBox="1"/>
          <p:nvPr/>
        </p:nvSpPr>
        <p:spPr>
          <a:xfrm>
            <a:off x="-1304146" y="44081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FLOWCHART PROGRAM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2905639" y="1863751"/>
            <a:ext cx="12476723" cy="6173469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995221" y="2015426"/>
            <a:ext cx="11779448" cy="5584370"/>
          </a:xfrm>
          <a:custGeom>
            <a:avLst/>
            <a:gdLst/>
            <a:ahLst/>
            <a:cxnLst/>
            <a:rect l="l" t="t" r="r" b="b"/>
            <a:pathLst>
              <a:path w="11779448" h="5584370">
                <a:moveTo>
                  <a:pt x="0" y="0"/>
                </a:moveTo>
                <a:lnTo>
                  <a:pt x="11779449" y="0"/>
                </a:lnTo>
                <a:lnTo>
                  <a:pt x="11779449" y="5584370"/>
                </a:lnTo>
                <a:lnTo>
                  <a:pt x="0" y="5584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987" b="-12987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ANTARMUKA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1670175"/>
            <a:ext cx="17414803" cy="8616825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888481" y="1900941"/>
            <a:ext cx="16370819" cy="7846776"/>
          </a:xfrm>
          <a:custGeom>
            <a:avLst/>
            <a:gdLst/>
            <a:ahLst/>
            <a:cxnLst/>
            <a:rect l="l" t="t" r="r" b="b"/>
            <a:pathLst>
              <a:path w="16370819" h="7846776">
                <a:moveTo>
                  <a:pt x="0" y="0"/>
                </a:moveTo>
                <a:lnTo>
                  <a:pt x="16370819" y="0"/>
                </a:lnTo>
                <a:lnTo>
                  <a:pt x="16370819" y="7846775"/>
                </a:lnTo>
                <a:lnTo>
                  <a:pt x="0" y="7846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766" b="-2766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2057978"/>
            <a:ext cx="17414803" cy="6534932"/>
            <a:chOff x="0" y="0"/>
            <a:chExt cx="7163321" cy="2688048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2595338"/>
            </a:xfrm>
            <a:custGeom>
              <a:avLst/>
              <a:gdLst/>
              <a:ahLst/>
              <a:cxnLst/>
              <a:rect l="l" t="t" r="r" b="b"/>
              <a:pathLst>
                <a:path w="7070611" h="2595338">
                  <a:moveTo>
                    <a:pt x="0" y="2540728"/>
                  </a:moveTo>
                  <a:lnTo>
                    <a:pt x="0" y="2595338"/>
                  </a:lnTo>
                  <a:lnTo>
                    <a:pt x="7070611" y="2595338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540728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2620738"/>
            </a:xfrm>
            <a:custGeom>
              <a:avLst/>
              <a:gdLst/>
              <a:ahLst/>
              <a:cxnLst/>
              <a:rect l="l" t="t" r="r" b="b"/>
              <a:pathLst>
                <a:path w="7096011" h="2620738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608038"/>
                  </a:lnTo>
                  <a:lnTo>
                    <a:pt x="12700" y="2608038"/>
                  </a:lnTo>
                  <a:lnTo>
                    <a:pt x="12700" y="2553428"/>
                  </a:lnTo>
                  <a:lnTo>
                    <a:pt x="0" y="2553428"/>
                  </a:lnTo>
                  <a:lnTo>
                    <a:pt x="0" y="2620738"/>
                  </a:lnTo>
                  <a:lnTo>
                    <a:pt x="7096011" y="2620738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2595338"/>
            </a:xfrm>
            <a:custGeom>
              <a:avLst/>
              <a:gdLst/>
              <a:ahLst/>
              <a:cxnLst/>
              <a:rect l="l" t="t" r="r" b="b"/>
              <a:pathLst>
                <a:path w="7070611" h="2595338">
                  <a:moveTo>
                    <a:pt x="0" y="0"/>
                  </a:moveTo>
                  <a:lnTo>
                    <a:pt x="7070611" y="0"/>
                  </a:lnTo>
                  <a:lnTo>
                    <a:pt x="7070611" y="2595338"/>
                  </a:lnTo>
                  <a:lnTo>
                    <a:pt x="0" y="2595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2620738"/>
            </a:xfrm>
            <a:custGeom>
              <a:avLst/>
              <a:gdLst/>
              <a:ahLst/>
              <a:cxnLst/>
              <a:rect l="l" t="t" r="r" b="b"/>
              <a:pathLst>
                <a:path w="7096011" h="2620738">
                  <a:moveTo>
                    <a:pt x="80010" y="2620738"/>
                  </a:moveTo>
                  <a:lnTo>
                    <a:pt x="7096011" y="2620738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620738"/>
                  </a:lnTo>
                  <a:lnTo>
                    <a:pt x="67310" y="2620738"/>
                  </a:lnTo>
                  <a:lnTo>
                    <a:pt x="80010" y="2620738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608038"/>
                  </a:lnTo>
                  <a:lnTo>
                    <a:pt x="12700" y="260803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97545" y="2842972"/>
            <a:ext cx="15574801" cy="4601056"/>
          </a:xfrm>
          <a:custGeom>
            <a:avLst/>
            <a:gdLst/>
            <a:ahLst/>
            <a:cxnLst/>
            <a:rect l="l" t="t" r="r" b="b"/>
            <a:pathLst>
              <a:path w="15574801" h="4601056">
                <a:moveTo>
                  <a:pt x="0" y="0"/>
                </a:moveTo>
                <a:lnTo>
                  <a:pt x="15574801" y="0"/>
                </a:lnTo>
                <a:lnTo>
                  <a:pt x="15574801" y="4601056"/>
                </a:lnTo>
                <a:lnTo>
                  <a:pt x="0" y="4601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302</Words>
  <Application>Microsoft Macintosh PowerPoint</Application>
  <PresentationFormat>Kustom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21" baseType="lpstr">
      <vt:lpstr>Agrandir Wide Bold</vt:lpstr>
      <vt:lpstr>Arial</vt:lpstr>
      <vt:lpstr>Telegraf</vt:lpstr>
      <vt:lpstr>Agrandir Wide Medium</vt:lpstr>
      <vt:lpstr>Calibri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Curah Pendapat Memphis</dc:title>
  <cp:lastModifiedBy>notbaeboo</cp:lastModifiedBy>
  <cp:revision>4</cp:revision>
  <dcterms:created xsi:type="dcterms:W3CDTF">2006-08-16T00:00:00Z</dcterms:created>
  <dcterms:modified xsi:type="dcterms:W3CDTF">2023-12-25T15:00:25Z</dcterms:modified>
  <dc:identifier>DAF3-dZdMQA</dc:identifier>
</cp:coreProperties>
</file>