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6" r:id="rId2"/>
    <p:sldId id="414" r:id="rId3"/>
    <p:sldId id="436" r:id="rId4"/>
    <p:sldId id="456" r:id="rId5"/>
    <p:sldId id="455" r:id="rId6"/>
    <p:sldId id="454" r:id="rId7"/>
    <p:sldId id="457" r:id="rId8"/>
    <p:sldId id="451" r:id="rId9"/>
    <p:sldId id="459" r:id="rId10"/>
    <p:sldId id="458" r:id="rId11"/>
    <p:sldId id="467" r:id="rId12"/>
    <p:sldId id="453" r:id="rId13"/>
    <p:sldId id="466" r:id="rId14"/>
    <p:sldId id="465" r:id="rId15"/>
    <p:sldId id="464" r:id="rId16"/>
    <p:sldId id="468" r:id="rId17"/>
    <p:sldId id="463" r:id="rId18"/>
    <p:sldId id="461" r:id="rId19"/>
    <p:sldId id="469" r:id="rId20"/>
    <p:sldId id="462" r:id="rId21"/>
    <p:sldId id="460" r:id="rId22"/>
    <p:sldId id="450" r:id="rId23"/>
    <p:sldId id="413" r:id="rId24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39" autoAdjust="0"/>
    <p:restoredTop sz="80301" autoAdjust="0"/>
  </p:normalViewPr>
  <p:slideViewPr>
    <p:cSldViewPr snapToGrid="0">
      <p:cViewPr varScale="1">
        <p:scale>
          <a:sx n="58" d="100"/>
          <a:sy n="58" d="100"/>
        </p:scale>
        <p:origin x="-1452" y="-84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sz="800" b="1"/>
              <a:t>Copyright © 2001, Cisco Systems, Inc. All rights reserved. Printed in USA.</a:t>
            </a:r>
            <a:br>
              <a:rPr lang="en-US" sz="800" b="1"/>
            </a:br>
            <a:r>
              <a:rPr 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F0ED9268-08D3-411D-8FC4-1C9DCE825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37A08-643E-4BA9-B5EE-C4F7123099E1}" type="slidenum">
              <a:rPr lang="en-US"/>
              <a:pPr/>
              <a:t>1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D7D8A-1F16-4B79-956F-612AFD62ABC6}" type="slidenum">
              <a:rPr lang="en-US"/>
              <a:pPr/>
              <a:t>10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54442-2180-40E9-957C-500B1A544084}" type="slidenum">
              <a:rPr lang="en-US"/>
              <a:pPr/>
              <a:t>12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CD919-9980-4E6C-B86A-0CC5964CEEEF}" type="slidenum">
              <a:rPr lang="en-US"/>
              <a:pPr/>
              <a:t>13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BD719-2B41-454D-A632-38E6729F0A84}" type="slidenum">
              <a:rPr lang="en-US"/>
              <a:pPr/>
              <a:t>14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2BDA0-4395-4529-915D-02E01FB189A5}" type="slidenum">
              <a:rPr lang="en-US"/>
              <a:pPr/>
              <a:t>15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0EFFB-9794-461C-801B-1D376263FD49}" type="slidenum">
              <a:rPr lang="en-US"/>
              <a:pPr/>
              <a:t>17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7B835-84D1-481D-B21D-D9DB8377E14E}" type="slidenum">
              <a:rPr lang="en-US"/>
              <a:pPr/>
              <a:t>18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1BF23-C992-417D-83AD-D8F800C596C4}" type="slidenum">
              <a:rPr lang="en-US"/>
              <a:pPr/>
              <a:t>20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F6504-C56F-4347-8CA4-BD612AFA63B7}" type="slidenum">
              <a:rPr lang="en-US"/>
              <a:pPr/>
              <a:t>21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24F49-27BF-468F-9981-9BE50F12FC2B}" type="slidenum">
              <a:rPr lang="en-US"/>
              <a:pPr/>
              <a:t>22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C4B5B-75BD-4D7C-9386-E48EDC52A5E0}" type="slidenum">
              <a:rPr lang="en-US"/>
              <a:pPr/>
              <a:t>2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99CD9-D8A8-4498-AC46-1DAE9A6E54A9}" type="slidenum">
              <a:rPr lang="en-US"/>
              <a:pPr/>
              <a:t>23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5E140-A129-410E-BD11-9B00E6088B6D}" type="slidenum">
              <a:rPr lang="en-US"/>
              <a:pPr/>
              <a:t>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3F5CF-9A49-4CFD-B752-C5051DAF498C}" type="slidenum">
              <a:rPr lang="en-US"/>
              <a:pPr/>
              <a:t>4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47180-36E2-4841-9DD3-6726035CA8D6}" type="slidenum">
              <a:rPr lang="en-US"/>
              <a:pPr/>
              <a:t>5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AB435-D09D-4E1A-A8A0-8B33C6889622}" type="slidenum">
              <a:rPr lang="en-US"/>
              <a:pPr/>
              <a:t>6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F5F8F-1C18-460A-9040-784F219C8AB9}" type="slidenum">
              <a:rPr lang="en-US"/>
              <a:pPr/>
              <a:t>7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4E576-7730-46FB-B339-1D21F22EBA81}" type="slidenum">
              <a:rPr lang="en-US"/>
              <a:pPr/>
              <a:t>8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C8E5A-84E5-4925-BE52-4E672288C44F}" type="slidenum">
              <a:rPr lang="en-US"/>
              <a:pPr/>
              <a:t>9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7106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</p:spPr>
      </p:pic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1327109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v4.0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327110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0730950A-E364-4E00-970C-3AE99BE894C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32711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271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27113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7114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326083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v4.0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32608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9A84686-F15D-44A0-A4B6-7FB1C1CBE31F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3260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326086" name="Picture 6" descr="PPt_TopBand_Artwor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</p:spPr>
      </p:pic>
      <p:sp>
        <p:nvSpPr>
          <p:cNvPr id="132608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32608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m4ilsmile.blogspot.com/2011/10/langkah-langkah-pemasangan-kabel-ut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hacknmod.com/hack/make-fiber-optic-star-ceil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/>
              <a:t>OSI Physical Layer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0875" y="4733925"/>
            <a:ext cx="6940550" cy="636588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800" dirty="0" err="1" smtClean="0"/>
              <a:t>Dosen</a:t>
            </a:r>
            <a:r>
              <a:rPr lang="en-US" sz="1800" dirty="0" smtClean="0"/>
              <a:t> </a:t>
            </a:r>
            <a:r>
              <a:rPr lang="en-US" sz="1800" dirty="0" err="1" smtClean="0"/>
              <a:t>Pengampu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</a:pPr>
            <a:r>
              <a:rPr lang="en-US" sz="1800" dirty="0" err="1" smtClean="0"/>
              <a:t>Resi</a:t>
            </a:r>
            <a:r>
              <a:rPr lang="en-US" sz="1800" dirty="0" smtClean="0"/>
              <a:t> </a:t>
            </a:r>
            <a:r>
              <a:rPr lang="en-US" sz="1800" dirty="0" err="1" smtClean="0"/>
              <a:t>Utami</a:t>
            </a:r>
            <a:r>
              <a:rPr lang="en-US" sz="1800" dirty="0" smtClean="0"/>
              <a:t> </a:t>
            </a:r>
            <a:r>
              <a:rPr lang="en-US" sz="1800" dirty="0" err="1" smtClean="0"/>
              <a:t>Putri</a:t>
            </a:r>
            <a:r>
              <a:rPr lang="en-US" sz="1800" dirty="0" smtClean="0"/>
              <a:t>, </a:t>
            </a:r>
            <a:r>
              <a:rPr lang="en-US" sz="1800" dirty="0" err="1" smtClean="0"/>
              <a:t>S.Kom</a:t>
            </a:r>
            <a:r>
              <a:rPr lang="en-US" sz="1800" dirty="0" smtClean="0"/>
              <a:t>., M.Cs.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Pensinyalan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Physical Layer </a:t>
            </a:r>
            <a:endParaRPr lang="en-US" dirty="0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76998"/>
            <a:ext cx="7940675" cy="5076825"/>
          </a:xfrm>
        </p:spPr>
        <p:txBody>
          <a:bodyPr/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bandwidth</a:t>
            </a:r>
            <a:r>
              <a:rPr lang="en-US" dirty="0"/>
              <a:t>, throughput,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goodput</a:t>
            </a:r>
            <a:r>
              <a:rPr lang="en-US" sz="2800" dirty="0"/>
              <a:t> </a:t>
            </a:r>
          </a:p>
        </p:txBody>
      </p:sp>
      <p:pic>
        <p:nvPicPr>
          <p:cNvPr id="130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4445" y="2154238"/>
            <a:ext cx="6403975" cy="456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Bandwidth, Throughput,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Goodput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Bandwidth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data yang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bit per </a:t>
            </a:r>
            <a:r>
              <a:rPr lang="en-US" dirty="0" err="1" smtClean="0"/>
              <a:t>detik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Throughput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transfer bit </a:t>
            </a:r>
            <a:r>
              <a:rPr lang="en-US" dirty="0" err="1" smtClean="0"/>
              <a:t>di</a:t>
            </a:r>
            <a:r>
              <a:rPr lang="en-US" dirty="0" smtClean="0"/>
              <a:t> media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Goodput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data yang </a:t>
            </a:r>
            <a:r>
              <a:rPr lang="en-US" dirty="0" err="1" smtClean="0"/>
              <a:t>ditransfer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8367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media yang </a:t>
            </a:r>
            <a:r>
              <a:rPr lang="en-US" dirty="0" err="1" smtClean="0"/>
              <a:t>didefinisiakan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Physical layer.</a:t>
            </a:r>
            <a:endParaRPr lang="en-US" dirty="0"/>
          </a:p>
          <a:p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29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214563"/>
            <a:ext cx="7215187" cy="4383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3" y="2106613"/>
            <a:ext cx="6591300" cy="449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3795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throughput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gangguan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7511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UTP</a:t>
            </a:r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2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2017713"/>
            <a:ext cx="6281738" cy="458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987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/>
              <a:t>STP </a:t>
            </a:r>
            <a:r>
              <a:rPr lang="en-US" dirty="0" err="1" smtClean="0"/>
              <a:t>dan</a:t>
            </a:r>
            <a:r>
              <a:rPr lang="en-US" dirty="0" smtClean="0"/>
              <a:t> Coaxial</a:t>
            </a:r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1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2306638"/>
            <a:ext cx="4552950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1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00" y="3941763"/>
            <a:ext cx="3444875" cy="26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http://m4ilsmile.blogspot.com/2011/10/langkah-langkah-pemasangan-kabel-utp.html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1.bp.blogspot.com/-ll8NvmIIwVU/Theynw9MPsI/AAAAAAAAAOk/Rl1SHaumATE/s1600/stp_ut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14400"/>
            <a:ext cx="4114800" cy="450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4898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2271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copper</a:t>
            </a:r>
            <a:endParaRPr lang="en-US" dirty="0"/>
          </a:p>
          <a:p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1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600" y="2102168"/>
            <a:ext cx="5746750" cy="464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8367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 fiber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media lain</a:t>
            </a:r>
            <a:endParaRPr lang="en-US" dirty="0"/>
          </a:p>
        </p:txBody>
      </p:sp>
      <p:pic>
        <p:nvPicPr>
          <p:cNvPr id="131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725" y="2260600"/>
            <a:ext cx="6561138" cy="431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http://hacknmod.com/hack/make-fiber-optic-star-ceiling/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adhaf.com/wp-content/uploads/2011/02/fiber_optic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2922295" cy="3124200"/>
          </a:xfrm>
          <a:prstGeom prst="rect">
            <a:avLst/>
          </a:prstGeom>
          <a:noFill/>
        </p:spPr>
      </p:pic>
      <p:pic>
        <p:nvPicPr>
          <p:cNvPr id="5" name="Picture 4" descr="http://hacknmod.com/wp-content/uploads/2008/07/fiber-optics4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676400"/>
            <a:ext cx="571500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Physical </a:t>
            </a:r>
            <a:r>
              <a:rPr lang="en-US" dirty="0"/>
              <a:t>layer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data.</a:t>
            </a:r>
            <a:endParaRPr lang="en-US" dirty="0"/>
          </a:p>
          <a:p>
            <a:pPr marL="955675" lvl="1" indent="-381000"/>
            <a:r>
              <a:rPr lang="en-US" dirty="0"/>
              <a:t>-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bit </a:t>
            </a:r>
            <a:r>
              <a:rPr lang="en-US" dirty="0" err="1" smtClean="0"/>
              <a:t>sebagai</a:t>
            </a:r>
            <a:r>
              <a:rPr lang="en-US" dirty="0" smtClean="0"/>
              <a:t> frame, frame yang </a:t>
            </a:r>
            <a:r>
              <a:rPr lang="en-US" dirty="0" err="1" smtClean="0"/>
              <a:t>diangkut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local </a:t>
            </a:r>
            <a:r>
              <a:rPr lang="en-US" dirty="0"/>
              <a:t>media</a:t>
            </a:r>
          </a:p>
          <a:p>
            <a:pPr marL="457200" indent="-457200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Physical </a:t>
            </a:r>
            <a:r>
              <a:rPr lang="en-US" dirty="0"/>
              <a:t>layer signaling and encoding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copper, fiber </a:t>
            </a:r>
            <a:r>
              <a:rPr lang="en-US" dirty="0" err="1" smtClean="0"/>
              <a:t>dan</a:t>
            </a:r>
            <a:r>
              <a:rPr lang="en-US" dirty="0" smtClean="0"/>
              <a:t> wireless</a:t>
            </a:r>
          </a:p>
          <a:p>
            <a:pPr marL="457200" indent="-457200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copper</a:t>
            </a:r>
            <a:r>
              <a:rPr lang="en-US" dirty="0"/>
              <a:t>, fiber </a:t>
            </a:r>
            <a:r>
              <a:rPr lang="en-US" dirty="0" err="1" smtClean="0"/>
              <a:t>dan</a:t>
            </a:r>
            <a:r>
              <a:rPr lang="en-US" dirty="0" smtClean="0"/>
              <a:t> wireless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9891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/>
              <a:t>radio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wireless </a:t>
            </a:r>
            <a:endParaRPr lang="en-US" dirty="0"/>
          </a:p>
          <a:p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1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7950" y="2541270"/>
            <a:ext cx="6069013" cy="405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&amp; </a:t>
            </a:r>
            <a:r>
              <a:rPr lang="en-US" dirty="0" err="1" smtClean="0"/>
              <a:t>Penggunaan</a:t>
            </a:r>
            <a:r>
              <a:rPr lang="en-US" dirty="0" smtClean="0"/>
              <a:t> Media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1415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mengkategorikan</a:t>
            </a:r>
            <a:r>
              <a:rPr lang="en-US" dirty="0" smtClean="0"/>
              <a:t> </a:t>
            </a:r>
            <a:r>
              <a:rPr lang="en-US" dirty="0" err="1" smtClean="0"/>
              <a:t>konektor</a:t>
            </a:r>
            <a:r>
              <a:rPr lang="en-US" dirty="0" smtClean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konektor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konektor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131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0" y="2919413"/>
            <a:ext cx="5726113" cy="3803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10465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634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965635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965636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37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38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1" y="80"/>
                  </a:cxn>
                  <a:cxn ang="0">
                    <a:pos x="0" y="40"/>
                  </a:cxn>
                  <a:cxn ang="0">
                    <a:pos x="41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39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/>
                <a:ahLst/>
                <a:cxnLst>
                  <a:cxn ang="0">
                    <a:pos x="58" y="24"/>
                  </a:cxn>
                  <a:cxn ang="0">
                    <a:pos x="42" y="20"/>
                  </a:cxn>
                  <a:cxn ang="0">
                    <a:pos x="21" y="40"/>
                  </a:cxn>
                  <a:cxn ang="0">
                    <a:pos x="42" y="60"/>
                  </a:cxn>
                  <a:cxn ang="0">
                    <a:pos x="58" y="56"/>
                  </a:cxn>
                  <a:cxn ang="0">
                    <a:pos x="58" y="77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58" y="3"/>
                  </a:cxn>
                  <a:cxn ang="0">
                    <a:pos x="58" y="24"/>
                  </a:cxn>
                </a:cxnLst>
                <a:rect l="0" t="0" r="r" b="b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0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/>
                <a:ahLst/>
                <a:cxnLst>
                  <a:cxn ang="0">
                    <a:pos x="80" y="40"/>
                  </a:cxn>
                  <a:cxn ang="0">
                    <a:pos x="40" y="80"/>
                  </a:cxn>
                  <a:cxn ang="0">
                    <a:pos x="0" y="40"/>
                  </a:cxn>
                  <a:cxn ang="0">
                    <a:pos x="40" y="0"/>
                  </a:cxn>
                  <a:cxn ang="0">
                    <a:pos x="80" y="4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40" y="60"/>
                  </a:cxn>
                  <a:cxn ang="0">
                    <a:pos x="60" y="40"/>
                  </a:cxn>
                  <a:cxn ang="0">
                    <a:pos x="40" y="20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1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7"/>
                  </a:cxn>
                  <a:cxn ang="0">
                    <a:pos x="20" y="23"/>
                  </a:cxn>
                  <a:cxn ang="0">
                    <a:pos x="29" y="30"/>
                  </a:cxn>
                  <a:cxn ang="0">
                    <a:pos x="34" y="32"/>
                  </a:cxn>
                  <a:cxn ang="0">
                    <a:pos x="52" y="54"/>
                  </a:cxn>
                  <a:cxn ang="0">
                    <a:pos x="21" y="80"/>
                  </a:cxn>
                  <a:cxn ang="0">
                    <a:pos x="0" y="77"/>
                  </a:cxn>
                  <a:cxn ang="0">
                    <a:pos x="0" y="60"/>
                  </a:cxn>
                  <a:cxn ang="0">
                    <a:pos x="18" y="63"/>
                  </a:cxn>
                  <a:cxn ang="0">
                    <a:pos x="32" y="56"/>
                  </a:cxn>
                  <a:cxn ang="0">
                    <a:pos x="23" y="48"/>
                  </a:cxn>
                  <a:cxn ang="0">
                    <a:pos x="19" y="47"/>
                  </a:cxn>
                  <a:cxn ang="0">
                    <a:pos x="0" y="24"/>
                  </a:cxn>
                  <a:cxn ang="0">
                    <a:pos x="28" y="0"/>
                  </a:cxn>
                  <a:cxn ang="0">
                    <a:pos x="47" y="3"/>
                  </a:cxn>
                  <a:cxn ang="0">
                    <a:pos x="47" y="19"/>
                  </a:cxn>
                </a:cxnLst>
                <a:rect l="0" t="0" r="r" b="b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2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3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4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10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5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9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6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10" y="39"/>
                  </a:cxn>
                  <a:cxn ang="0">
                    <a:pos x="20" y="30"/>
                  </a:cxn>
                  <a:cxn ang="0">
                    <a:pos x="20" y="10"/>
                  </a:cxn>
                </a:cxnLst>
                <a:rect l="0" t="0" r="r" b="b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7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8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111"/>
                  </a:cxn>
                  <a:cxn ang="0">
                    <a:pos x="9" y="120"/>
                  </a:cxn>
                  <a:cxn ang="0">
                    <a:pos x="19" y="111"/>
                  </a:cxn>
                  <a:cxn ang="0">
                    <a:pos x="19" y="9"/>
                  </a:cxn>
                </a:cxnLst>
                <a:rect l="0" t="0" r="r" b="b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49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10" y="0"/>
                  </a:cxn>
                  <a:cxn ang="0">
                    <a:pos x="0" y="9"/>
                  </a:cxn>
                  <a:cxn ang="0">
                    <a:pos x="0" y="56"/>
                  </a:cxn>
                  <a:cxn ang="0">
                    <a:pos x="10" y="65"/>
                  </a:cxn>
                  <a:cxn ang="0">
                    <a:pos x="19" y="56"/>
                  </a:cxn>
                  <a:cxn ang="0">
                    <a:pos x="19" y="9"/>
                  </a:cxn>
                </a:cxnLst>
                <a:rect l="0" t="0" r="r" b="b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50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9" y="0"/>
                  </a:cxn>
                  <a:cxn ang="0">
                    <a:pos x="0" y="10"/>
                  </a:cxn>
                  <a:cxn ang="0">
                    <a:pos x="0" y="30"/>
                  </a:cxn>
                  <a:cxn ang="0">
                    <a:pos x="9" y="39"/>
                  </a:cxn>
                  <a:cxn ang="0">
                    <a:pos x="19" y="30"/>
                  </a:cxn>
                  <a:cxn ang="0">
                    <a:pos x="19" y="10"/>
                  </a:cxn>
                </a:cxnLst>
                <a:rect l="0" t="0" r="r" b="b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565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Physical Layer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memenuhinya</a:t>
            </a:r>
            <a:endParaRPr lang="en-US" dirty="0"/>
          </a:p>
          <a:p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850" y="2509838"/>
            <a:ext cx="6276975" cy="419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Physical Layer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bit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frame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diangkut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local </a:t>
            </a:r>
            <a:r>
              <a:rPr lang="en-US" dirty="0"/>
              <a:t>media.</a:t>
            </a:r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0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2217738"/>
            <a:ext cx="7753350" cy="418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Physical Layer</a:t>
            </a:r>
            <a:endParaRPr lang="en-US" dirty="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physical </a:t>
            </a:r>
            <a:r>
              <a:rPr lang="en-US" dirty="0"/>
              <a:t>media.</a:t>
            </a:r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335213"/>
            <a:ext cx="6037262" cy="400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Physical Layer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 err="1" smtClean="0"/>
              <a:t>Membedakan</a:t>
            </a:r>
            <a:r>
              <a:rPr lang="en-US" dirty="0" smtClean="0"/>
              <a:t> yang establishes (</a:t>
            </a:r>
            <a:r>
              <a:rPr lang="en-US" dirty="0" err="1" smtClean="0"/>
              <a:t>membangun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maintains (</a:t>
            </a:r>
            <a:r>
              <a:rPr lang="en-US" dirty="0" err="1" smtClean="0"/>
              <a:t>mempertahankan</a:t>
            </a:r>
            <a:r>
              <a:rPr lang="en-US" dirty="0" smtClean="0"/>
              <a:t>)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Physical </a:t>
            </a:r>
            <a:r>
              <a:rPr lang="en-US" dirty="0"/>
              <a:t>layers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lain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29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688" y="2555875"/>
            <a:ext cx="7026275" cy="385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Physical Layer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hardware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Physical </a:t>
            </a:r>
            <a:r>
              <a:rPr lang="en-US" dirty="0"/>
              <a:t>layer </a:t>
            </a:r>
            <a:r>
              <a:rPr lang="en-US" dirty="0" smtClean="0"/>
              <a:t>yang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endParaRPr lang="en-US" dirty="0"/>
          </a:p>
          <a:p>
            <a:pPr>
              <a:buFont typeface="Symbol" pitchFamily="18" charset="2"/>
              <a:buChar char=""/>
            </a:pPr>
            <a:endParaRPr lang="en-US" dirty="0"/>
          </a:p>
        </p:txBody>
      </p:sp>
      <p:pic>
        <p:nvPicPr>
          <p:cNvPr id="130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063" y="2251075"/>
            <a:ext cx="7161212" cy="444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2576513"/>
            <a:ext cx="5927725" cy="401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48983"/>
            <a:ext cx="8145462" cy="838200"/>
          </a:xfrm>
        </p:spPr>
        <p:txBody>
          <a:bodyPr/>
          <a:lstStyle/>
          <a:p>
            <a:r>
              <a:rPr lang="en-US" dirty="0" err="1" smtClean="0"/>
              <a:t>Pensinyalan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Physical Layer 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1415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individual bit </a:t>
            </a:r>
            <a:r>
              <a:rPr lang="en-US" dirty="0" err="1" smtClean="0"/>
              <a:t>dikodekan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Physical </a:t>
            </a:r>
            <a:r>
              <a:rPr lang="en-US" dirty="0"/>
              <a:t>layer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encoding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33743"/>
            <a:ext cx="8145462" cy="838200"/>
          </a:xfrm>
        </p:spPr>
        <p:txBody>
          <a:bodyPr/>
          <a:lstStyle/>
          <a:p>
            <a:r>
              <a:rPr lang="en-US" dirty="0" err="1" smtClean="0"/>
              <a:t>Pensinyalan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Physical Layer </a:t>
            </a:r>
            <a:endParaRPr lang="en-US" dirty="0"/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83678"/>
            <a:ext cx="7940675" cy="5076825"/>
          </a:xfrm>
        </p:spPr>
        <p:txBody>
          <a:bodyPr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encoding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bit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memperlakukan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bit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</a:t>
            </a:r>
            <a:endParaRPr lang="en-US" dirty="0"/>
          </a:p>
          <a:p>
            <a:endParaRPr lang="en-US" sz="2800" dirty="0"/>
          </a:p>
        </p:txBody>
      </p:sp>
      <p:pic>
        <p:nvPicPr>
          <p:cNvPr id="130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2540000"/>
            <a:ext cx="5534025" cy="3970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5893</TotalTime>
  <Pages>28</Pages>
  <Words>447</Words>
  <Application>Microsoft Office PowerPoint</Application>
  <PresentationFormat>On-screen Show (4:3)</PresentationFormat>
  <Paragraphs>82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PPT-TMPLT-WHT_C</vt:lpstr>
      <vt:lpstr>OSI Physical Layer</vt:lpstr>
      <vt:lpstr>Objectives</vt:lpstr>
      <vt:lpstr>Protokol dan Layanan Physical Layer</vt:lpstr>
      <vt:lpstr>Protokol dan Layanan Physical Layer</vt:lpstr>
      <vt:lpstr>Protokol dan Layanan Physical Layer</vt:lpstr>
      <vt:lpstr>Protokol dan Layanan Physical Layer</vt:lpstr>
      <vt:lpstr>Protokol dan Layanan Physical Layer</vt:lpstr>
      <vt:lpstr>Pensinyalan dan Pengkodean Physical Layer </vt:lpstr>
      <vt:lpstr>Pensinyalan dan Pengkodean Physical Layer </vt:lpstr>
      <vt:lpstr>Pensinyalan dan Pengkodean Physical Layer </vt:lpstr>
      <vt:lpstr>Bandwidth, Throughput, dan Goodput</vt:lpstr>
      <vt:lpstr>Karakteristik &amp; Penggunaan Media Jaringan </vt:lpstr>
      <vt:lpstr>Karakteristik &amp; Penggunaan Media Jaringan </vt:lpstr>
      <vt:lpstr>Karakteristik &amp; Penggunaan Media Jaringan </vt:lpstr>
      <vt:lpstr>Karakteristik &amp; Penggunaan Media Jaringan </vt:lpstr>
      <vt:lpstr>Slide 16</vt:lpstr>
      <vt:lpstr>Karakteristik &amp; Penggunaan Media Jaringan </vt:lpstr>
      <vt:lpstr>Karakteristik &amp; Penggunaan Media Jaringan </vt:lpstr>
      <vt:lpstr>Slide 19</vt:lpstr>
      <vt:lpstr>Karakteristik &amp; Penggunaan Media Jaringan </vt:lpstr>
      <vt:lpstr>Karakteristik &amp; Penggunaan Media Jaringan </vt:lpstr>
      <vt:lpstr>Summary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Physical Layer</dc:title>
  <dc:creator>CLI</dc:creator>
  <cp:lastModifiedBy>resi</cp:lastModifiedBy>
  <cp:revision>355</cp:revision>
  <cp:lastPrinted>1999-01-27T00:54:54Z</cp:lastPrinted>
  <dcterms:created xsi:type="dcterms:W3CDTF">2002-08-27T12:04:17Z</dcterms:created>
  <dcterms:modified xsi:type="dcterms:W3CDTF">2014-12-03T16:36:49Z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