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BFF"/>
    <a:srgbClr val="FE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9" autoAdjust="0"/>
  </p:normalViewPr>
  <p:slideViewPr>
    <p:cSldViewPr snapToGrid="0">
      <p:cViewPr varScale="1">
        <p:scale>
          <a:sx n="69" d="100"/>
          <a:sy n="69" d="100"/>
        </p:scale>
        <p:origin x="11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B0BD4-9AC6-CC26-FCDB-F2D160D44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32D7FF-E551-58D8-212F-C5E00D1F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EEC26-E712-87DE-8C51-8FAD777F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3B35C-E454-3B5B-0FDB-27DB3EF8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16D71-CEF9-8278-B1EE-A02B633A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3D208-5C46-9C72-25F8-CC73F976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5BE7A4-B554-0D21-F846-E41040017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4FF36-9786-6667-5988-542BBB2A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857AD-C1F2-C080-89AB-004380C0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C4D07-8A39-FA3B-3359-9C4AB561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8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4F0BC7-1A37-F833-B842-275EA7881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8F60F8-1E10-1CE9-780A-1998AC18D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B7C9E-9850-5FB7-FF9C-E1944687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31812-D339-C678-6932-A595C75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646DD-0DBE-7BDE-2F31-4E0A66A4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5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82DA5-0191-3EF7-98FB-F5F79E22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3FF17-2688-1AEF-F697-F4135E61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EBB849-A698-0B16-DE2D-CD4E027E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961174-27AC-6959-09E7-B28DB7F2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4A339-4A6C-F625-B576-345CC89F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7A18-8BA4-51AB-97B7-F429F748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F9294-AA54-20B0-7695-D048D385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C8B5B-586E-C362-7FF7-83E0C1BF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1F7FF-8640-8661-92E0-71BB957A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70A-F4D9-9277-FC17-88E1704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542BF-F560-F35E-899F-D390BBEB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61809-DE68-C973-EC67-3DD0ED791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E0BD9E-2D24-C97D-1A71-245E1FC1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CF1AF9-21F2-184E-3346-3FDE8D85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5CCF39-93EA-6C89-FE91-B7E65E54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5C3F23-A037-FD08-053B-D61000E7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28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8B1A-8BD6-72A6-1217-6C6A735A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AA14E-D2EA-E7C5-71EF-02F202DF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26F85E-5C66-E721-A960-F78A0A91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4205F4-0555-3D48-0D85-5D9A0A030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F8B150-8DE4-C740-F132-63B90F86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52CBD7-1326-72EC-A80A-80D32409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8DD531-C919-F057-8BFD-8A6B5BF0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27A36F-886A-3977-B049-A00A1A3F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1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67AB7-B7CC-46A0-4645-F6559A0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4B4130-77CB-B887-50B7-054D32C9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4C0BE8-A713-2398-49B7-6D57E31A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31EFA1-811F-FC40-A611-2BB5EB40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2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E2184E-C928-F188-65B3-FCBA832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6D8CAB-D29B-D529-75D5-53426698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D8D820-3A7B-0B57-41E0-7BAF860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53923-DB5A-C78C-70B4-5729DBBD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CBB17-1409-4CFC-37D1-246E239C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A814DD-2423-BDA8-D428-A7BAA566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D12F1B-426A-E85D-9B92-452C9197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B1B5CF-A42B-2891-D50E-F965561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363E9-4242-3BFC-97C7-2D3726C7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0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E699B-A37C-41E2-970E-7AE838E6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4C1C5C-8D35-3F3F-892A-04E74173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989462-ECD6-7E3B-0067-4C2C6522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DBCDCE-0F74-798F-76D0-15F976F8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6D97F-5796-7A8E-1506-67F0551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6A8A6E-DD9C-C432-9004-DDEFA708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6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3F0E9-4173-F2CB-43D1-4BBB9C60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8B9463-B8A0-A18F-AF42-6007EA12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52533-D104-5170-C5AB-641FDFF31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C68C-7A9B-4030-BF64-F651752AC887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82C23-9009-AD79-28DF-0A188426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1526E-D938-CF34-B462-F3CF8DBA7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9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rlfff/ml-projects/tree/main/physical-activity-classification-LogisticRe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1018D-821B-CC48-E294-6F2D232A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281031"/>
            <a:ext cx="12192000" cy="456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86365D62-B9F1-6022-F6A0-39DDC524B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87" y="4025346"/>
            <a:ext cx="12264886" cy="290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E9F416D-82FA-1622-BB0C-67D06A41EA7D}"/>
              </a:ext>
            </a:extLst>
          </p:cNvPr>
          <p:cNvSpPr/>
          <p:nvPr/>
        </p:nvSpPr>
        <p:spPr>
          <a:xfrm>
            <a:off x="6096000" y="5317434"/>
            <a:ext cx="6095999" cy="1295971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81AA3E8-8539-CB3E-16EC-B64A85B5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9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82093-2105-1B08-BA72-7890BFB1F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5939"/>
            <a:ext cx="12191999" cy="1649896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практической работе к блоку «Большие данные»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14F7E-3031-AC2F-8FF4-A979DB27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1103" y="5476729"/>
            <a:ext cx="5990898" cy="113667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1" dirty="0"/>
              <a:t>Выполнил: Фролов Александр</a:t>
            </a:r>
          </a:p>
          <a:p>
            <a:pPr algn="l"/>
            <a:r>
              <a:rPr lang="ru-RU" b="1" dirty="0"/>
              <a:t>в рамках курса </a:t>
            </a:r>
          </a:p>
          <a:p>
            <a:pPr algn="l"/>
            <a:r>
              <a:rPr lang="ru-RU" b="1" dirty="0"/>
              <a:t>«Интеллектуальный анализ больших данных»</a:t>
            </a:r>
          </a:p>
        </p:txBody>
      </p:sp>
    </p:spTree>
    <p:extLst>
      <p:ext uri="{BB962C8B-B14F-4D97-AF65-F5344CB8AC3E}">
        <p14:creationId xmlns:p14="http://schemas.microsoft.com/office/powerpoint/2010/main" val="293893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31EB-A185-8743-F5B8-1592DD534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7BD7917-A811-DD73-0E29-2F8FE073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8CDC485-F858-277C-B3C0-BB141305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238"/>
            <a:ext cx="12192000" cy="55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CD4E044-932D-8425-90F0-2EEAC0F35818}"/>
              </a:ext>
            </a:extLst>
          </p:cNvPr>
          <p:cNvSpPr/>
          <p:nvPr/>
        </p:nvSpPr>
        <p:spPr>
          <a:xfrm>
            <a:off x="624506" y="1534261"/>
            <a:ext cx="10942983" cy="5155905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D7FF8-0385-363A-18D5-72790EC0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223835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построения модели в зависимости от объема данных и числа вычислителей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0833E-B2A4-F9C3-AA6C-8D0F465B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4899739"/>
          </a:xfrm>
        </p:spPr>
        <p:txBody>
          <a:bodyPr>
            <a:normAutofit/>
          </a:bodyPr>
          <a:lstStyle/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графику видно, что тем меньше дата сет – тем быстрее строится модель.</a:t>
            </a:r>
          </a:p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исходя из графика понятно, что чем больше задействовано вычислительных ядер, тем быстрее работает программа.</a:t>
            </a:r>
          </a:p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на 10%, 25% и 50% скорость построения модели на 4 ядрах немного меньше, чем скорость построения модели на 8 ядрах. Объяснить это можно тем, что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логистической регрессии, скорее всего, на каждом этапе происходит пересчет коэффициентов и это съедает всю выгоду от распараллеливания, что может быть сильнее проявляться на более малых объемах данных.</a:t>
            </a:r>
          </a:p>
          <a:p>
            <a:pPr marL="0" indent="446088">
              <a:buNone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Также, безусловно, распараллеливание требует дополнительных вычислительных процессов, из-за чего на недостаточно больших объемах данных выгоды может и вовсе не быть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9768D2B-4B91-DC81-716E-BB09DF7AC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8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E5B0-7CA1-6395-E621-0CF8AD28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787A9C0-D4C5-50F0-00DB-3D347915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22DFC43-4FC3-792E-DD1C-D5BC3465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F927EA3-BC27-E7E4-304E-1AA23E1ACE53}"/>
              </a:ext>
            </a:extLst>
          </p:cNvPr>
          <p:cNvSpPr/>
          <p:nvPr/>
        </p:nvSpPr>
        <p:spPr>
          <a:xfrm>
            <a:off x="624506" y="3079403"/>
            <a:ext cx="10942983" cy="139286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98ADD-8B11-C57E-EA62-6085C3B1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</a:t>
            </a:r>
            <a:r>
              <a:rPr lang="en-CA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514C9-AA01-F1B8-D8EB-E5F75333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3349643"/>
            <a:ext cx="10515600" cy="1045370"/>
          </a:xfrm>
        </p:spPr>
        <p:txBody>
          <a:bodyPr>
            <a:normAutofit fontScale="70000" lnSpcReduction="20000"/>
          </a:bodyPr>
          <a:lstStyle/>
          <a:p>
            <a:pPr marL="0" indent="446088">
              <a:buNone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-apple-system"/>
                <a:hlinkClick r:id="rId4"/>
              </a:rPr>
              <a:t>https://github.com/afrlfff/ml-projects/tree/main/physical-activity-classification-LogisticReg</a:t>
            </a:r>
            <a:endParaRPr lang="ru-RU" sz="60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6088">
              <a:buNone/>
            </a:pPr>
            <a:endParaRPr lang="ru-RU" sz="4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C937D8B-1390-E742-4E99-63BBE2E391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2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13D1-0357-5A6A-AEE0-08F57479A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702254B-8CDE-3BC1-5C6E-F8BC0BFF8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257E4A5-E6B4-FBEE-A61B-C4EECD44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22B09B-B1DD-36EF-D253-5B64A4E2FB54}"/>
              </a:ext>
            </a:extLst>
          </p:cNvPr>
          <p:cNvSpPr/>
          <p:nvPr/>
        </p:nvSpPr>
        <p:spPr>
          <a:xfrm>
            <a:off x="626165" y="1500809"/>
            <a:ext cx="10942983" cy="4020315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DD9AC-E28B-FC1F-B702-0B47DCAC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E55C7-DB66-90F1-E8B1-E78FC506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3717234"/>
          </a:xfrm>
        </p:spPr>
        <p:txBody>
          <a:bodyPr>
            <a:normAutofit/>
          </a:bodyPr>
          <a:lstStyle/>
          <a:p>
            <a:pPr marL="0" indent="45243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данной практической работы были получены навыки работы с большими объемами данных с использованием параллельного вычисления.</a:t>
            </a:r>
          </a:p>
          <a:p>
            <a:pPr marL="0" indent="45243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выявлена закономерность в скорости построения модели в зависимости от объема данных и числа вычислителей.</a:t>
            </a:r>
          </a:p>
          <a:p>
            <a:pPr marL="0" indent="45243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Резюмируя, можно сказать, что чем больше ядер используется для распараллеливания вычислений, тем быстрее обучается модель. Однако на меньших объемах данных эта выгода может быть незначительна или вовсе потеряна в связи с особенностями алгоритма и расходов, 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связанных с распараллеливанием и склеиванием результатов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86D444A-2282-5570-F8E4-E480948C4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9A6C86B-62CB-55F3-A292-0EB00E159247}"/>
              </a:ext>
            </a:extLst>
          </p:cNvPr>
          <p:cNvSpPr/>
          <p:nvPr/>
        </p:nvSpPr>
        <p:spPr>
          <a:xfrm>
            <a:off x="624506" y="5826470"/>
            <a:ext cx="10942983" cy="900349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540198B-EB86-8BA4-D4A4-90741930CD5D}"/>
              </a:ext>
            </a:extLst>
          </p:cNvPr>
          <p:cNvSpPr txBox="1">
            <a:spLocks/>
          </p:cNvSpPr>
          <p:nvPr/>
        </p:nvSpPr>
        <p:spPr>
          <a:xfrm>
            <a:off x="624506" y="5928628"/>
            <a:ext cx="10515600" cy="82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2438" algn="ctr">
              <a:buFont typeface="Arial" panose="020B0604020202020204" pitchFamily="34" charset="0"/>
              <a:buNone/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7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C1C91E6-DB15-C553-BC8C-965E1965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8134B2-7FF2-DBEE-B761-65F9BD64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AE8E316-E8D2-2A51-C6C0-285472F0310C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946F0-8ED3-F18A-A755-4F8CED62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наборе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8F881-B376-7795-1CA1-C6746811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4522304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набор данных мониторинга физической активности (PAMAP2) содержит данные о 18 различных физических нагрузках, выполняемых 9 субъектами, носящими 3 инерционных измерительных устройства и монитор сердечного ритма.</a:t>
            </a:r>
          </a:p>
          <a:p>
            <a:pPr marL="0" indent="447675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данных 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- 1,61 ГБ.</a:t>
            </a:r>
          </a:p>
          <a:p>
            <a:pPr marL="0" indent="447675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признаков 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54.</a:t>
            </a:r>
          </a:p>
          <a:p>
            <a:pPr marL="0" indent="447675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Суммарное количество измерений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3 850 505.</a:t>
            </a:r>
            <a:endParaRPr lang="ru-RU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 Machine Learning Repository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области применения: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Обучение моделей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научных и академических исследований, анализ данных.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52E13EE-1D9B-3791-9910-D8E304289D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1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907C-1614-703F-CDEC-923E5CD8F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B4015-19FF-CF07-583F-591DAFC4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42A721C-0F1F-B2D9-0263-4EA4FDE4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809"/>
            <a:ext cx="12192000" cy="53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56C4B-419E-747C-DF66-2A35D9CE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147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задача анализа и используемый алгоритм 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C41D9BF-B943-7CE8-AFE8-20513A5C2654}"/>
              </a:ext>
            </a:extLst>
          </p:cNvPr>
          <p:cNvSpPr/>
          <p:nvPr/>
        </p:nvSpPr>
        <p:spPr>
          <a:xfrm>
            <a:off x="624508" y="1659832"/>
            <a:ext cx="10942983" cy="4268001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4B5D5-BA45-2204-B454-052A96E4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6824"/>
            <a:ext cx="10515600" cy="3589066"/>
          </a:xfrm>
        </p:spPr>
        <p:txBody>
          <a:bodyPr>
            <a:normAutofit lnSpcReduction="10000"/>
          </a:bodyPr>
          <a:lstStyle/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задача анализа текущего набора данных –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Классификация.</a:t>
            </a:r>
          </a:p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проекта будет обученная модель, способная по отдельным измерениям определить вид физической активности субъекта.</a:t>
            </a:r>
          </a:p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модели был выбран алгоритм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проводился между байесовским классификатором и логистической регрессией. Я не рассматривал алгоритмы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их медленной скорости работы.</a:t>
            </a:r>
          </a:p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приблизительная точность выбранного алгоритма составила - </a:t>
            </a: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0.91366478774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7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26AFE-9986-59A4-4E27-488CF0E4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B856A4C-0C78-8ED8-50B8-F6872957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2B0379-0C02-8BE2-03C3-28669322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6F1E243-5D95-08F0-B6ED-17A675DC25AC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5F68D-CC9A-62FF-FD03-5ADE67F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58662-6DED-F029-BA56-C1FE7AFC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1229139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делом из набора были удалены экземпляры, в которых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ActivityID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т.к. они не представляют никакую физическую активность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описанию набора данных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6622684-08E2-CEA0-1E89-D272E625F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67D49F-3511-2571-0925-7E555565E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490" y="3052553"/>
            <a:ext cx="8206219" cy="969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0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6FF9-ECB0-DEC8-B35B-CB7CF2AB6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F97FD0B-FBDD-DEB8-3605-1559965E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A35E71E-6DA1-178B-067B-8572FDA7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F300C0-4666-28EF-3B2B-F4A26C3552D1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96151-517D-5AF7-0552-405DE538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83A87-9D82-1C7A-9C91-F955906C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1636641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было замечено, что в наборе около 90% всех значений для признака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‘heart rate’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потеряны. Все отсутствующие значения были заполнены в соответствии со средним значением (из известных значений признака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‘heart rate’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пределах данной физ. активности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0E6D1BB-28B0-3705-A8C1-D99159992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73269F-77AB-9260-3A56-D5DE26904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096" y="3485122"/>
            <a:ext cx="9097804" cy="581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FCE6A5-FB5A-9D33-2F6B-0F141743C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88" y="4435366"/>
            <a:ext cx="9837984" cy="505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1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F761-A9A1-F4C5-D398-437120CF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2002F41-0D93-7D18-E2B4-1344A5E9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D8C35A-398E-5D13-86EF-279C3C5F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79D7A0F-7542-5EB9-F630-BFEAE3FED34B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41BDE-547C-440C-1CC2-0AAD2B2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BB9B5-B52D-509B-6236-8698F7E1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1476359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Последним этапом очистки данных была замена потерянных значений оставшихся признаков средними значениями со всего столбца признака. Такой подход выбран потому, что у оставшихся признаков очень мало потерянных значений.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DCC9296-5DD7-3220-E3C3-9EA7815F6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D00D2E-37BA-EF6B-D66C-EC84D43FE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761" y="3363328"/>
            <a:ext cx="8714473" cy="69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7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F1F9-D373-279D-BD32-A741DAEF7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79F946A-8E4E-A596-ACEA-1B2DE250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53F0D4-6CFB-04F6-A41E-A7E0D5809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0355008-ABF4-A09F-4CF7-50D4FA9CDC70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CF4D5-549F-5FAB-F229-B7434F36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15661-2044-22A1-045A-7BFCE4F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8"/>
            <a:ext cx="10515600" cy="940904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используется единственная пользовательская функция для построения модели: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DFE4A9B-F3D1-750F-2798-D8FA884B2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04702B-4558-7685-30E9-DE2A4B68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244" y="2535167"/>
            <a:ext cx="7515508" cy="2592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94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E8A7-C575-861F-081F-4A8702F46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88D7148-CE93-9688-38DC-5A1E6A1B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561A423-A9F8-AB86-B98D-E829DD15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1090506"/>
            <a:ext cx="12192000" cy="577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744CC53-6867-C7DB-D6B8-F3ED30E36491}"/>
              </a:ext>
            </a:extLst>
          </p:cNvPr>
          <p:cNvSpPr/>
          <p:nvPr/>
        </p:nvSpPr>
        <p:spPr>
          <a:xfrm>
            <a:off x="626165" y="1500808"/>
            <a:ext cx="10942983" cy="5267981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D3BC7-D874-CA79-FAF4-70369002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99745-EFC9-9A9A-05D9-86FDF168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42121"/>
            <a:ext cx="10515600" cy="940904"/>
          </a:xfrm>
        </p:spPr>
        <p:txBody>
          <a:bodyPr>
            <a:normAutofit/>
          </a:bodyPr>
          <a:lstStyle/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поиска наилучших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логистической регрессии была использована библиотека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6D6C956-9B55-D5EB-0346-101981CE38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1F25B8C-ECF0-C519-BC5A-D6FB51BD1471}"/>
              </a:ext>
            </a:extLst>
          </p:cNvPr>
          <p:cNvSpPr txBox="1">
            <a:spLocks/>
          </p:cNvSpPr>
          <p:nvPr/>
        </p:nvSpPr>
        <p:spPr>
          <a:xfrm>
            <a:off x="990600" y="5920976"/>
            <a:ext cx="10515600" cy="94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6088"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Приблизительная точность модели на найденных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0,91.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1C3C54-D43B-3EDC-AEA2-A61011A5D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675" y="2406132"/>
            <a:ext cx="5091345" cy="3457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14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B50CD-3ACD-E536-11A3-E2FAEB4DF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6EA7637-C176-2360-C1DD-CC268982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8D8CC4-327E-3628-1A14-622145E3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238"/>
            <a:ext cx="12192000" cy="55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B1FB083-1B59-25E8-7FB3-B946A2013689}"/>
              </a:ext>
            </a:extLst>
          </p:cNvPr>
          <p:cNvSpPr/>
          <p:nvPr/>
        </p:nvSpPr>
        <p:spPr>
          <a:xfrm>
            <a:off x="624506" y="1534261"/>
            <a:ext cx="10942983" cy="5155905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E31DC-B236-2DFE-3D1A-F2F4F4CA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223835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построения модели в зависимости от объема данных и числа вычислителей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71983-D701-21AC-CEBA-6175D17E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8"/>
            <a:ext cx="10515600" cy="940904"/>
          </a:xfrm>
        </p:spPr>
        <p:txBody>
          <a:bodyPr>
            <a:normAutofit/>
          </a:bodyPr>
          <a:lstStyle/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показан график зависимости времени построения модели от объема данных и количества используемых ядер: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3C14DF8-FCD7-5D9A-0AE7-6C633B61C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4BC888-195E-F0A1-35A3-71F50D27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83" y="2368243"/>
            <a:ext cx="5264741" cy="3509828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9D51C48-CD4C-D372-030C-8BBF814C68B3}"/>
              </a:ext>
            </a:extLst>
          </p:cNvPr>
          <p:cNvSpPr txBox="1">
            <a:spLocks/>
          </p:cNvSpPr>
          <p:nvPr/>
        </p:nvSpPr>
        <p:spPr>
          <a:xfrm>
            <a:off x="838197" y="5878071"/>
            <a:ext cx="10515600" cy="94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6088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YS Text"/>
              </a:rPr>
              <a:t>≈ 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2 750 000 экземпляров дата сета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66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596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Times New Roman</vt:lpstr>
      <vt:lpstr>YS Text</vt:lpstr>
      <vt:lpstr>Тема Office</vt:lpstr>
      <vt:lpstr>Отчёт по практической работе к блоку «Большие данные»</vt:lpstr>
      <vt:lpstr>О наборе данных</vt:lpstr>
      <vt:lpstr>Целевая задача анализа и используемый алгоритм ML</vt:lpstr>
      <vt:lpstr>Преобразование данных</vt:lpstr>
      <vt:lpstr>Преобразование данных</vt:lpstr>
      <vt:lpstr>Преобразование данных</vt:lpstr>
      <vt:lpstr>Настройки функций</vt:lpstr>
      <vt:lpstr>Настройки алгоритма</vt:lpstr>
      <vt:lpstr>Анализ построения модели в зависимости от объема данных и числа вычислителей</vt:lpstr>
      <vt:lpstr>Анализ построения модели в зависимости от объема данных и числа вычислителей</vt:lpstr>
      <vt:lpstr>Ссылка на проект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к блоку «Большие данные»</dc:title>
  <dc:creator>Alexander Frolov</dc:creator>
  <cp:lastModifiedBy>Alexander Frolov</cp:lastModifiedBy>
  <cp:revision>27</cp:revision>
  <dcterms:created xsi:type="dcterms:W3CDTF">2024-02-21T22:59:55Z</dcterms:created>
  <dcterms:modified xsi:type="dcterms:W3CDTF">2025-03-01T13:54:23Z</dcterms:modified>
</cp:coreProperties>
</file>