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62" r:id="rId3"/>
    <p:sldId id="263" r:id="rId4"/>
    <p:sldId id="264" r:id="rId5"/>
    <p:sldId id="291" r:id="rId6"/>
    <p:sldId id="292" r:id="rId7"/>
    <p:sldId id="293" r:id="rId8"/>
    <p:sldId id="265" r:id="rId9"/>
    <p:sldId id="256" r:id="rId10"/>
    <p:sldId id="257" r:id="rId11"/>
    <p:sldId id="258" r:id="rId12"/>
    <p:sldId id="259" r:id="rId13"/>
    <p:sldId id="276" r:id="rId14"/>
    <p:sldId id="284" r:id="rId15"/>
    <p:sldId id="277" r:id="rId16"/>
    <p:sldId id="278" r:id="rId17"/>
    <p:sldId id="279" r:id="rId18"/>
    <p:sldId id="280" r:id="rId19"/>
    <p:sldId id="281" r:id="rId20"/>
    <p:sldId id="282" r:id="rId21"/>
    <p:sldId id="261" r:id="rId22"/>
    <p:sldId id="260" r:id="rId23"/>
    <p:sldId id="285" r:id="rId24"/>
    <p:sldId id="286" r:id="rId25"/>
    <p:sldId id="287" r:id="rId26"/>
    <p:sldId id="288" r:id="rId27"/>
    <p:sldId id="289" r:id="rId28"/>
    <p:sldId id="290" r:id="rId29"/>
    <p:sldId id="271" r:id="rId30"/>
    <p:sldId id="272" r:id="rId31"/>
    <p:sldId id="273" r:id="rId32"/>
    <p:sldId id="274" r:id="rId33"/>
    <p:sldId id="275" r:id="rId34"/>
    <p:sldId id="269" r:id="rId35"/>
    <p:sldId id="270" r:id="rId36"/>
    <p:sldId id="266" r:id="rId37"/>
    <p:sldId id="267" r:id="rId38"/>
    <p:sldId id="268" r:id="rId39"/>
    <p:sldId id="296" r:id="rId40"/>
    <p:sldId id="297" r:id="rId41"/>
    <p:sldId id="294" r:id="rId42"/>
    <p:sldId id="295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5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68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6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63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44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34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7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7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4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6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2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62E30E-3C70-4A6A-85FD-CE3AE05F446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ED990C-4DE3-4771-91DD-A9191D1E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8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o96ey4jCg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TERM BEGINS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REVISION</a:t>
            </a:r>
          </a:p>
          <a:p>
            <a:r>
              <a:rPr lang="en-US" dirty="0"/>
              <a:t>NUMBER BASE &amp; CLASSIFICATION OF COMPUTERS</a:t>
            </a:r>
          </a:p>
        </p:txBody>
      </p:sp>
    </p:spTree>
    <p:extLst>
      <p:ext uri="{BB962C8B-B14F-4D97-AF65-F5344CB8AC3E}">
        <p14:creationId xmlns:p14="http://schemas.microsoft.com/office/powerpoint/2010/main" val="37783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 of people where Digital Divide exists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8957"/>
            <a:ext cx="10515600" cy="34080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800" b="1" dirty="0"/>
              <a:t>Between the rich and the poor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Between Males &amp; Females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People in the rural areas &amp; Urban areas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Between Developed and Developing Countries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0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Features of Old Economy</a:t>
            </a:r>
            <a:br>
              <a:rPr lang="en-US" sz="3600" b="1" dirty="0"/>
            </a:br>
            <a:r>
              <a:rPr lang="en-US" sz="3600" b="1" dirty="0"/>
              <a:t>These is the economy mainly based on subsistence farming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 Intense </a:t>
            </a:r>
            <a:r>
              <a:rPr lang="en-US" sz="4400" dirty="0" err="1"/>
              <a:t>labour</a:t>
            </a:r>
            <a:r>
              <a:rPr lang="en-US" sz="4400" dirty="0"/>
              <a:t> based production.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 Mechanical ways of production.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 Poor Economic 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 Restriction in Time &amp; Space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02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5236059"/>
          </a:xfrm>
        </p:spPr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FEATURES OF NEW ECONOMY</a:t>
            </a:r>
          </a:p>
          <a:p>
            <a:r>
              <a:rPr lang="en-US" sz="4800" dirty="0"/>
              <a:t>Technology driven.</a:t>
            </a:r>
          </a:p>
          <a:p>
            <a:r>
              <a:rPr lang="en-US" sz="4800" dirty="0"/>
              <a:t>Knowledge based</a:t>
            </a:r>
          </a:p>
          <a:p>
            <a:r>
              <a:rPr lang="en-US" sz="4800" dirty="0"/>
              <a:t>Time , space &amp; distance are irrelevant.</a:t>
            </a:r>
          </a:p>
        </p:txBody>
      </p:sp>
    </p:spTree>
    <p:extLst>
      <p:ext uri="{BB962C8B-B14F-4D97-AF65-F5344CB8AC3E}">
        <p14:creationId xmlns:p14="http://schemas.microsoft.com/office/powerpoint/2010/main" val="248479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4: DIGITAL LITERACY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literacy </a:t>
            </a:r>
            <a:r>
              <a:rPr lang="en-US" b="1" dirty="0"/>
              <a:t>encompasses the skills required to use technology safely, effectively and responsibly.</a:t>
            </a:r>
          </a:p>
          <a:p>
            <a:r>
              <a:rPr lang="en-US" dirty="0"/>
              <a:t>As technology continues to become more and more ingrained in daily life, the importance of learning digital literacy skills is becoming increasingly apparent.</a:t>
            </a:r>
          </a:p>
        </p:txBody>
      </p:sp>
    </p:spTree>
    <p:extLst>
      <p:ext uri="{BB962C8B-B14F-4D97-AF65-F5344CB8AC3E}">
        <p14:creationId xmlns:p14="http://schemas.microsoft.com/office/powerpoint/2010/main" val="63714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o96ey4jCgE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95459" y="914400"/>
            <a:ext cx="10753859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1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LITERACY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It Supports Educational Progress</a:t>
            </a:r>
            <a:r>
              <a:rPr lang="en-US" b="1" dirty="0"/>
              <a:t>: Students with digital literacy skills will be more comfortable and confident in these learning platforms.</a:t>
            </a:r>
          </a:p>
          <a:p>
            <a:endParaRPr lang="en-US" b="1" dirty="0"/>
          </a:p>
          <a:p>
            <a:r>
              <a:rPr lang="en-US" b="1" dirty="0"/>
              <a:t>Increase Online Safety: Digital Literacy can empower students with important knowledge, tools and resources to protect their safety and privacy.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633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900953"/>
            <a:ext cx="9601196" cy="5338482"/>
          </a:xfrm>
        </p:spPr>
        <p:txBody>
          <a:bodyPr>
            <a:normAutofit/>
          </a:bodyPr>
          <a:lstStyle/>
          <a:p>
            <a:r>
              <a:rPr lang="en-US" b="1" dirty="0"/>
              <a:t>Improve Digital Equity: it helps to bridge the digital divide, among underrepresented groups, helping to upskill these students so they may have increased career opportunities in the future.</a:t>
            </a:r>
          </a:p>
          <a:p>
            <a:r>
              <a:rPr lang="en-US" dirty="0"/>
              <a:t> </a:t>
            </a:r>
          </a:p>
          <a:p>
            <a:pPr algn="ctr"/>
            <a:r>
              <a:rPr lang="en-US" dirty="0"/>
              <a:t>DIGITAL LITERACY IN WORKFORCE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it allows staff to connect with each other and thus strengthen teamwork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It </a:t>
            </a:r>
            <a:r>
              <a:rPr lang="en-US" b="1" dirty="0"/>
              <a:t>expands digital competency and encourage knowledge sharing practices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Investing in new technologies is important and helps in training staff.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3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2735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LITERACY IN THE SOCIETY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40541"/>
            <a:ext cx="9601196" cy="42353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It helps to communicate information through typing on various digital platforms.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Helps in making connection with friends, family, colleagues in far distances.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It save money and time by getting simple daily tasks like shopping, banking done easily.</a:t>
            </a:r>
          </a:p>
        </p:txBody>
      </p:sp>
    </p:spTree>
    <p:extLst>
      <p:ext uri="{BB962C8B-B14F-4D97-AF65-F5344CB8AC3E}">
        <p14:creationId xmlns:p14="http://schemas.microsoft.com/office/powerpoint/2010/main" val="411951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/>
              <a:t>Define Digital Literacy</a:t>
            </a:r>
          </a:p>
          <a:p>
            <a:pPr lvl="0"/>
            <a:r>
              <a:rPr lang="en-US" sz="3600" b="1" dirty="0"/>
              <a:t>List three (3) benefits of digital literacy in the society.</a:t>
            </a:r>
          </a:p>
          <a:p>
            <a:r>
              <a:rPr lang="en-US" sz="3600" b="1" dirty="0"/>
              <a:t>State three (3) skills that can be learnt in this digital world.</a:t>
            </a:r>
          </a:p>
        </p:txBody>
      </p:sp>
    </p:spTree>
    <p:extLst>
      <p:ext uri="{BB962C8B-B14F-4D97-AF65-F5344CB8AC3E}">
        <p14:creationId xmlns:p14="http://schemas.microsoft.com/office/powerpoint/2010/main" val="146240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Database is a defined collection of data and records stored on a computer for future purpose.</a:t>
            </a:r>
          </a:p>
        </p:txBody>
      </p:sp>
    </p:spTree>
    <p:extLst>
      <p:ext uri="{BB962C8B-B14F-4D97-AF65-F5344CB8AC3E}">
        <p14:creationId xmlns:p14="http://schemas.microsoft.com/office/powerpoint/2010/main" val="11261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        </a:t>
            </a:r>
            <a:r>
              <a:rPr lang="en-GB" sz="3200" b="1" dirty="0"/>
              <a:t>Internet Search Engine &amp; Browser </a:t>
            </a:r>
          </a:p>
          <a:p>
            <a:pPr marL="0" indent="0">
              <a:buNone/>
            </a:pPr>
            <a:r>
              <a:rPr lang="en-GB" sz="3200" b="1" dirty="0"/>
              <a:t> Internet Search Engine are web applications that helps in searching for information on the world wide web. Examples are Google.com, Wikipedia, Mamma.com, Youtube.com, Ask.com </a:t>
            </a:r>
            <a:r>
              <a:rPr lang="en-GB" sz="3200" b="1" dirty="0" err="1"/>
              <a:t>e.t.c</a:t>
            </a:r>
            <a:endParaRPr lang="en-GB" sz="3200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1163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Assignment</a:t>
            </a:r>
          </a:p>
          <a:p>
            <a:pPr marL="514350" indent="-514350">
              <a:buAutoNum type="arabicPeriod"/>
            </a:pPr>
            <a:r>
              <a:rPr lang="en-US" dirty="0"/>
              <a:t>Define a virus</a:t>
            </a:r>
          </a:p>
          <a:p>
            <a:pPr marL="514350" indent="-514350">
              <a:buAutoNum type="arabicPeriod"/>
            </a:pPr>
            <a:r>
              <a:rPr lang="en-US" dirty="0"/>
              <a:t>State the types of Virus</a:t>
            </a:r>
          </a:p>
          <a:p>
            <a:pPr marL="514350" indent="-514350">
              <a:buAutoNum type="arabicPeriod"/>
            </a:pPr>
            <a:r>
              <a:rPr lang="en-US" dirty="0"/>
              <a:t>Define the following    </a:t>
            </a:r>
            <a:r>
              <a:rPr lang="en-US" dirty="0" err="1"/>
              <a:t>i</a:t>
            </a:r>
            <a:r>
              <a:rPr lang="en-US" dirty="0"/>
              <a:t>) Digital divide    ii) Cell    </a:t>
            </a:r>
          </a:p>
          <a:p>
            <a:pPr marL="514350" indent="-514350">
              <a:buAutoNum type="arabicPeriod"/>
            </a:pPr>
            <a:r>
              <a:rPr lang="en-US" dirty="0"/>
              <a:t> State three (3) features of New Economy.</a:t>
            </a:r>
          </a:p>
        </p:txBody>
      </p:sp>
    </p:spTree>
    <p:extLst>
      <p:ext uri="{BB962C8B-B14F-4D97-AF65-F5344CB8AC3E}">
        <p14:creationId xmlns:p14="http://schemas.microsoft.com/office/powerpoint/2010/main" val="199441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en-US" dirty="0"/>
              <a:t>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0110"/>
            <a:ext cx="10515600" cy="5296853"/>
          </a:xfrm>
        </p:spPr>
        <p:txBody>
          <a:bodyPr>
            <a:noAutofit/>
          </a:bodyPr>
          <a:lstStyle/>
          <a:p>
            <a:r>
              <a:rPr lang="en-US" sz="2800" b="1" dirty="0"/>
              <a:t>A Spreadsheet is an application used to carry out mathematical and </a:t>
            </a:r>
            <a:r>
              <a:rPr lang="en-US" sz="2800" b="1"/>
              <a:t>statistical analysis</a:t>
            </a:r>
            <a:r>
              <a:rPr lang="en-US" sz="2800" b="1" dirty="0"/>
              <a:t>. </a:t>
            </a:r>
          </a:p>
          <a:p>
            <a:r>
              <a:rPr lang="en-US" sz="2800" b="1" dirty="0"/>
              <a:t>Examples </a:t>
            </a:r>
            <a:r>
              <a:rPr lang="en-US" sz="2800" b="1" dirty="0" err="1"/>
              <a:t>Ms</a:t>
            </a:r>
            <a:r>
              <a:rPr lang="en-US" sz="2800" b="1" dirty="0"/>
              <a:t> Excel, </a:t>
            </a:r>
            <a:r>
              <a:rPr lang="en-US" sz="2800" b="1" dirty="0" err="1"/>
              <a:t>Vp</a:t>
            </a:r>
            <a:r>
              <a:rPr lang="en-US" sz="2800" b="1" dirty="0"/>
              <a:t> planner, </a:t>
            </a:r>
            <a:r>
              <a:rPr lang="en-US" sz="2800" b="1" dirty="0" err="1"/>
              <a:t>Ms</a:t>
            </a:r>
            <a:r>
              <a:rPr lang="en-US" sz="2800" b="1" dirty="0"/>
              <a:t> planner, Lotus 1-2-3, Apple </a:t>
            </a:r>
            <a:r>
              <a:rPr lang="en-US" sz="2800" b="1" dirty="0" err="1"/>
              <a:t>i</a:t>
            </a:r>
            <a:r>
              <a:rPr lang="en-US" sz="2800" b="1" dirty="0"/>
              <a:t>-note, Google sheet, Super </a:t>
            </a:r>
            <a:r>
              <a:rPr lang="en-US" sz="2800" b="1" dirty="0" err="1"/>
              <a:t>calc</a:t>
            </a:r>
            <a:r>
              <a:rPr lang="en-US" sz="2800" b="1" dirty="0"/>
              <a:t> </a:t>
            </a:r>
            <a:r>
              <a:rPr lang="en-US" sz="2800" b="1" dirty="0" err="1"/>
              <a:t>e.t.c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					Basic terms in Spreadsheet.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Cell: it is the intersection of a Row &amp; a column.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Column: it is the vertical section of a spreadsheet.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Row: it is the horizontal section of a spreadsheet.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Range: It’s a set of numbers that indicate a start point &amp; an end point.</a:t>
            </a:r>
          </a:p>
        </p:txBody>
      </p:sp>
    </p:spTree>
    <p:extLst>
      <p:ext uri="{BB962C8B-B14F-4D97-AF65-F5344CB8AC3E}">
        <p14:creationId xmlns:p14="http://schemas.microsoft.com/office/powerpoint/2010/main" val="59371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850006"/>
            <a:ext cx="9601196" cy="5025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800" b="1" dirty="0"/>
              <a:t>Cell referencing: This is the use of alphanumeric value to identify a cell in a worksheet or another worksheet.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Function: This is a pre-defined formula used to carry out basic calculations using specific values in a particular order.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Worksheet: It is the area on a spreadsheet where all calculations are carried out.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Workbook: This is a collection of several worksheets in a spreadsheet.</a:t>
            </a:r>
          </a:p>
        </p:txBody>
      </p:sp>
    </p:spTree>
    <p:extLst>
      <p:ext uri="{BB962C8B-B14F-4D97-AF65-F5344CB8AC3E}">
        <p14:creationId xmlns:p14="http://schemas.microsoft.com/office/powerpoint/2010/main" val="1551893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59547"/>
          </a:xfrm>
        </p:spPr>
        <p:txBody>
          <a:bodyPr/>
          <a:lstStyle/>
          <a:p>
            <a:r>
              <a:rPr lang="en-US" dirty="0"/>
              <a:t>How to create an Excel workbook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4053"/>
            <a:ext cx="9601196" cy="33189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Click windows button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Type Excel in the search bar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Click Enter</a:t>
            </a:r>
          </a:p>
          <a:p>
            <a:pPr marL="0" indent="0" algn="ctr">
              <a:buNone/>
            </a:pPr>
            <a:r>
              <a:rPr lang="en-US" dirty="0"/>
              <a:t> How to Launch an Excel workbook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Click on document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Navigate to your document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Double click the Excel document.</a:t>
            </a:r>
          </a:p>
        </p:txBody>
      </p:sp>
    </p:spTree>
    <p:extLst>
      <p:ext uri="{BB962C8B-B14F-4D97-AF65-F5344CB8AC3E}">
        <p14:creationId xmlns:p14="http://schemas.microsoft.com/office/powerpoint/2010/main" val="2849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an Excel workbook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 the document, click 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Click Save 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Type in your desired document name</a:t>
            </a:r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Click </a:t>
            </a:r>
            <a:r>
              <a:rPr lang="en-US"/>
              <a:t>shortcut key CTRL +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1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27727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Define Database 								       				</a:t>
            </a:r>
            <a:endParaRPr lang="en-US" sz="3200" dirty="0"/>
          </a:p>
          <a:p>
            <a:r>
              <a:rPr lang="en-US" sz="3200" b="1" dirty="0"/>
              <a:t>State two (2) uses of a database.	</a:t>
            </a:r>
          </a:p>
          <a:p>
            <a:r>
              <a:rPr lang="en-US" sz="3200" b="1" dirty="0"/>
              <a:t>State five uses of Internet</a:t>
            </a:r>
          </a:p>
          <a:p>
            <a:r>
              <a:rPr lang="en-US" sz="3200" b="1" dirty="0"/>
              <a:t>State five abuses of Internet.	    				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3778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is used in preparing budget</a:t>
            </a:r>
          </a:p>
          <a:p>
            <a:r>
              <a:rPr lang="en-US" dirty="0"/>
              <a:t>It is used in making Invoices</a:t>
            </a:r>
          </a:p>
          <a:p>
            <a:r>
              <a:rPr lang="en-US" dirty="0"/>
              <a:t>It is used in Banking activities</a:t>
            </a:r>
          </a:p>
          <a:p>
            <a:r>
              <a:rPr lang="en-US" dirty="0"/>
              <a:t>It is used in preparing payroll</a:t>
            </a:r>
          </a:p>
          <a:p>
            <a:r>
              <a:rPr lang="en-US" dirty="0"/>
              <a:t>It is used in Business to calculate daily transactions.</a:t>
            </a:r>
          </a:p>
          <a:p>
            <a:r>
              <a:rPr lang="en-US" dirty="0"/>
              <a:t>It is used in carrying out Engineering calculations.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53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915" y="92054"/>
            <a:ext cx="10260169" cy="8094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Units of storage in Computers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901521"/>
            <a:ext cx="9144000" cy="574397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The units of storage are the various means of representing &amp; measuring data or information in the computer.</a:t>
            </a:r>
          </a:p>
          <a:p>
            <a:pPr algn="l"/>
            <a:r>
              <a:rPr lang="en-US" dirty="0"/>
              <a:t>The common storage unit terminologies are</a:t>
            </a:r>
          </a:p>
          <a:p>
            <a:pPr marL="457200" indent="-457200" algn="l">
              <a:buAutoNum type="arabicPeriod"/>
            </a:pPr>
            <a:r>
              <a:rPr lang="en-US" dirty="0"/>
              <a:t>Bit: It’s the smallest unit of storage. Its either “0” or “1”.</a:t>
            </a:r>
          </a:p>
          <a:p>
            <a:pPr marL="457200" indent="-457200" algn="l">
              <a:buAutoNum type="arabicPeriod"/>
            </a:pPr>
            <a:r>
              <a:rPr lang="en-US" dirty="0"/>
              <a:t>Nibble: It’s a term for four-bit aggregation. </a:t>
            </a:r>
            <a:r>
              <a:rPr lang="en-US" dirty="0" err="1"/>
              <a:t>ie</a:t>
            </a:r>
            <a:r>
              <a:rPr lang="en-US" dirty="0"/>
              <a:t> 4 bits</a:t>
            </a:r>
          </a:p>
          <a:p>
            <a:pPr marL="457200" indent="-457200" algn="l">
              <a:buAutoNum type="arabicPeriod"/>
            </a:pPr>
            <a:r>
              <a:rPr lang="en-US" dirty="0"/>
              <a:t>Byte: It’s a unit of storage consisting of 8bits.</a:t>
            </a:r>
          </a:p>
          <a:p>
            <a:pPr marL="457200" indent="-457200" algn="l">
              <a:buAutoNum type="arabicPeriod"/>
            </a:pPr>
            <a:r>
              <a:rPr lang="en-US" dirty="0"/>
              <a:t>Character: This a letter(a ,b …) or a number</a:t>
            </a:r>
          </a:p>
          <a:p>
            <a:pPr marL="457200" indent="-457200" algn="l">
              <a:buAutoNum type="arabicPeriod"/>
            </a:pPr>
            <a:r>
              <a:rPr lang="en-US" dirty="0"/>
              <a:t>Word: A word consists of 2 Bytes.</a:t>
            </a:r>
          </a:p>
          <a:p>
            <a:pPr marL="457200" indent="-457200" algn="l">
              <a:buAutoNum type="arabicPeriod"/>
            </a:pPr>
            <a:r>
              <a:rPr lang="en-US" dirty="0"/>
              <a:t>Kilobyte: A unit of storage consisting of 1024 bytes</a:t>
            </a:r>
          </a:p>
          <a:p>
            <a:pPr marL="457200" indent="-457200" algn="l">
              <a:buAutoNum type="arabicPeriod"/>
            </a:pPr>
            <a:r>
              <a:rPr lang="en-US" dirty="0"/>
              <a:t>Megabyte: A unit of storage consisting of 1024 kilobytes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Gigabyte: A unit of storage consisting of 1024 Megabytes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Terabyte: A unit of storage consisting of 1024 Gigabytes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Petabyte: A unit of storage consisting of 1024 </a:t>
            </a:r>
            <a:r>
              <a:rPr lang="en-US"/>
              <a:t>Teraqbytes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Browser is an application that allows us to search and get information on the World wide web. It majorly allows us to surf the www easily and download materials. </a:t>
            </a:r>
          </a:p>
          <a:p>
            <a:r>
              <a:rPr lang="en-US" sz="3200" dirty="0"/>
              <a:t>Examples of Browsers are Microsoft Edge, Google Chrome, Mozilla fire fox, Opera-mini, Safari browser, Netscape navigator, UC browser, Phoenix </a:t>
            </a:r>
            <a:r>
              <a:rPr lang="en-US" sz="3200" dirty="0" err="1"/>
              <a:t>browsere.t.c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028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one unit to another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7842"/>
          </a:xfrm>
        </p:spPr>
        <p:txBody>
          <a:bodyPr/>
          <a:lstStyle/>
          <a:p>
            <a:r>
              <a:rPr lang="en-US" dirty="0"/>
              <a:t>Ex 1: Convert 50KB to Megabyte.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u="sng" dirty="0" err="1"/>
              <a:t>Solu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1024KB=1MB</a:t>
            </a:r>
          </a:p>
          <a:p>
            <a:pPr marL="0" indent="0">
              <a:buNone/>
            </a:pPr>
            <a:r>
              <a:rPr lang="en-US" dirty="0"/>
              <a:t>Therefore 50KB = 50/1024 * 1 = 0.0488MB or 0.05MB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 2: Convert 0.15MB to kilobyte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 err="1"/>
              <a:t>Solu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1MB= 1024KB</a:t>
            </a:r>
          </a:p>
          <a:p>
            <a:pPr marL="0" indent="0">
              <a:buNone/>
            </a:pPr>
            <a:r>
              <a:rPr lang="en-US" dirty="0"/>
              <a:t>Therefore 0.15MB = 0.15/1 * 1024 = 153.6KB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2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0152"/>
            <a:ext cx="10765665" cy="6606862"/>
          </a:xfrm>
        </p:spPr>
        <p:txBody>
          <a:bodyPr/>
          <a:lstStyle/>
          <a:p>
            <a:r>
              <a:rPr lang="en-US" dirty="0"/>
              <a:t>Ex 3: Convert 0.00005GB to kilobyte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u="sng" dirty="0" err="1"/>
              <a:t>Solu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1GB = 1024*1024 KB</a:t>
            </a:r>
          </a:p>
          <a:p>
            <a:pPr marL="0" indent="0">
              <a:buNone/>
            </a:pPr>
            <a:r>
              <a:rPr lang="en-US" dirty="0"/>
              <a:t>Therefore 0.00005 GB = 0.00005/1 * (1024* 1024);</a:t>
            </a:r>
          </a:p>
          <a:p>
            <a:pPr marL="0" indent="0">
              <a:buNone/>
            </a:pPr>
            <a:r>
              <a:rPr lang="en-US" dirty="0"/>
              <a:t>				0.00005 * 1048576 = 52.428 or 52.4 KB</a:t>
            </a:r>
          </a:p>
          <a:p>
            <a:pPr marL="0" indent="0">
              <a:buNone/>
            </a:pPr>
            <a:r>
              <a:rPr lang="en-US" dirty="0"/>
              <a:t>Ex 4: Convert 0.17 TB = megabyte (MB)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u="sng" dirty="0" err="1"/>
              <a:t>Solu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 1 TB = 1024 * 1024 MB</a:t>
            </a:r>
          </a:p>
          <a:p>
            <a:pPr marL="0" indent="0">
              <a:buNone/>
            </a:pPr>
            <a:r>
              <a:rPr lang="en-US" dirty="0"/>
              <a:t>Therefore 0.17 TB = 0.17* (1024 * 1024)</a:t>
            </a:r>
          </a:p>
          <a:p>
            <a:pPr marL="0" indent="0">
              <a:buNone/>
            </a:pPr>
            <a:r>
              <a:rPr lang="en-US" dirty="0"/>
              <a:t>			= 178257.92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369823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/>
              <a:t> 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80"/>
            <a:ext cx="10515600" cy="5743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Which of the following is the smallest unit of storage?</a:t>
            </a:r>
          </a:p>
          <a:p>
            <a:pPr marL="514350" indent="-514350">
              <a:buAutoNum type="alphaUcParenR"/>
            </a:pPr>
            <a:r>
              <a:rPr lang="en-US" dirty="0"/>
              <a:t>Byte     B) Bit     C) Kilobyte     D) Megabyte</a:t>
            </a:r>
          </a:p>
          <a:p>
            <a:pPr marL="0" indent="0">
              <a:buNone/>
            </a:pPr>
            <a:r>
              <a:rPr lang="en-US" dirty="0"/>
              <a:t>2. Which of the following is the largest unit of storage?</a:t>
            </a:r>
          </a:p>
          <a:p>
            <a:pPr marL="0" indent="0">
              <a:buNone/>
            </a:pPr>
            <a:r>
              <a:rPr lang="en-US" dirty="0"/>
              <a:t> A) Byte     B) Bit     C) Terabyte     D) Megabyte</a:t>
            </a:r>
          </a:p>
          <a:p>
            <a:pPr marL="0" indent="0">
              <a:buNone/>
            </a:pPr>
            <a:r>
              <a:rPr lang="en-US" dirty="0"/>
              <a:t>3. 1024 Megabytes is equal to</a:t>
            </a:r>
          </a:p>
          <a:p>
            <a:pPr marL="0" indent="0">
              <a:buNone/>
            </a:pPr>
            <a:r>
              <a:rPr lang="en-US" dirty="0"/>
              <a:t> A)Byte     B) Bit     C) Kilobyte     D) Megabyte</a:t>
            </a:r>
          </a:p>
          <a:p>
            <a:pPr marL="0" indent="0">
              <a:buNone/>
            </a:pPr>
            <a:r>
              <a:rPr lang="en-US" dirty="0"/>
              <a:t>4. The unit of measurement in 4bits is </a:t>
            </a:r>
          </a:p>
          <a:p>
            <a:pPr marL="0" indent="0">
              <a:buNone/>
            </a:pPr>
            <a:r>
              <a:rPr lang="en-US" dirty="0"/>
              <a:t> A) Nibble    B) Byte     C) Kilobyte     D) Megabyte</a:t>
            </a:r>
          </a:p>
          <a:p>
            <a:pPr marL="0" indent="0">
              <a:buNone/>
            </a:pPr>
            <a:r>
              <a:rPr lang="en-US" dirty="0"/>
              <a:t>5. 8bits is equal to </a:t>
            </a:r>
          </a:p>
          <a:p>
            <a:pPr marL="0" indent="0">
              <a:buNone/>
            </a:pPr>
            <a:r>
              <a:rPr lang="en-US" dirty="0"/>
              <a:t> A) Byte     B) Bit     C) Kilobyte     D) Megabyte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60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820"/>
            <a:ext cx="10515600" cy="5945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</a:t>
            </a:r>
            <a:r>
              <a:rPr lang="en-US" u="sng" dirty="0"/>
              <a:t>Assignment</a:t>
            </a:r>
          </a:p>
          <a:p>
            <a:pPr marL="0" indent="0">
              <a:buNone/>
            </a:pPr>
            <a:r>
              <a:rPr lang="en-US" dirty="0"/>
              <a:t> 1. Convert 0.0003 PB to Gigabyte</a:t>
            </a:r>
          </a:p>
          <a:p>
            <a:pPr marL="0" indent="0">
              <a:buNone/>
            </a:pPr>
            <a:r>
              <a:rPr lang="en-US" dirty="0"/>
              <a:t> 2. Define the units of Storage in the Computer</a:t>
            </a:r>
          </a:p>
          <a:p>
            <a:pPr marL="0" indent="0">
              <a:buNone/>
            </a:pPr>
            <a:r>
              <a:rPr lang="en-US" dirty="0"/>
              <a:t> 3. A number in base 16 is called ___</a:t>
            </a:r>
          </a:p>
          <a:p>
            <a:pPr marL="0" indent="0">
              <a:buNone/>
            </a:pPr>
            <a:r>
              <a:rPr lang="en-US" dirty="0"/>
              <a:t> 4. A number in base 8 is called ____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17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virus is a malware designed by perpetrators that enters into the computer, replicates itself &amp; cause damage to the computer.</a:t>
            </a:r>
          </a:p>
          <a:p>
            <a:pPr marL="0" indent="0">
              <a:buNone/>
            </a:pPr>
            <a:r>
              <a:rPr lang="en-US" dirty="0"/>
              <a:t>		Types of Virus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Boot Sector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Executable file virus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Attack on Document</a:t>
            </a:r>
          </a:p>
        </p:txBody>
      </p:sp>
    </p:spTree>
    <p:extLst>
      <p:ext uri="{BB962C8B-B14F-4D97-AF65-F5344CB8AC3E}">
        <p14:creationId xmlns:p14="http://schemas.microsoft.com/office/powerpoint/2010/main" val="3133063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862885"/>
            <a:ext cx="9601196" cy="535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			Sources of Virus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Infected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Infected diskette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Internet downloads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Email attachment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Infected Flash drive</a:t>
            </a:r>
          </a:p>
          <a:p>
            <a:pPr marL="0" indent="0">
              <a:buNone/>
            </a:pPr>
            <a:r>
              <a:rPr lang="en-US" dirty="0"/>
              <a:t>       Virus detection programs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Avast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Mc </a:t>
            </a:r>
            <a:r>
              <a:rPr lang="en-US" dirty="0" err="1"/>
              <a:t>afee</a:t>
            </a:r>
            <a:r>
              <a:rPr lang="en-US" dirty="0"/>
              <a:t>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AVG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Norton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Kapersky</a:t>
            </a:r>
            <a:r>
              <a:rPr lang="en-US" dirty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49479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53792"/>
            <a:ext cx="9601196" cy="991673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Professionals &amp; Computer Professional Bodies, 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673" y="1545465"/>
            <a:ext cx="10354613" cy="45204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Computer Professionals are experts who use computer to carry out their day to day tasks.</a:t>
            </a:r>
          </a:p>
          <a:p>
            <a:pPr marL="0" indent="0">
              <a:buNone/>
            </a:pPr>
            <a:r>
              <a:rPr lang="en-US" dirty="0"/>
              <a:t>           					Some Computer Professionals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Computer Manager: They are the overall head of the computer department.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Computer Programmer: They develop </a:t>
            </a:r>
            <a:r>
              <a:rPr lang="en-US" dirty="0" err="1"/>
              <a:t>softwares</a:t>
            </a:r>
            <a:r>
              <a:rPr lang="en-US" dirty="0"/>
              <a:t> with the use of various programming languages.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Computer Engineer: They design &amp; build hardware parts.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System Analyst: They review details of existing system &amp; implements new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Computer Technician: They repair &amp; fix computer parts.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Computer Educator: They teach Computer across different levels.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94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9" y="567071"/>
            <a:ext cx="4529324" cy="27740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86" y="567072"/>
            <a:ext cx="4893972" cy="2774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9" y="3451538"/>
            <a:ext cx="4529324" cy="2740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86" y="3387144"/>
            <a:ext cx="4893972" cy="28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96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Professional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2" y="2556931"/>
            <a:ext cx="10251582" cy="3586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Nigeria Computer Society (NCS): They are the overall head of the Computer bodies.</a:t>
            </a:r>
          </a:p>
          <a:p>
            <a:r>
              <a:rPr lang="en-US" dirty="0"/>
              <a:t>Computer Professional Registration Council of Nigeria(CPRN): They give standards for registration. </a:t>
            </a:r>
          </a:p>
          <a:p>
            <a:r>
              <a:rPr lang="en-US" dirty="0"/>
              <a:t>Nigeria Internet Group (NIG): They promote Internet facilities in the country.</a:t>
            </a:r>
          </a:p>
          <a:p>
            <a:r>
              <a:rPr lang="en-US" dirty="0"/>
              <a:t>Information Technology Association of Nigeria.</a:t>
            </a:r>
          </a:p>
          <a:p>
            <a:r>
              <a:rPr lang="en-US" dirty="0"/>
              <a:t>Computer Teachers Association of Nigeria (CTAN): They promote Computer Education.</a:t>
            </a:r>
          </a:p>
        </p:txBody>
      </p:sp>
    </p:spTree>
    <p:extLst>
      <p:ext uri="{BB962C8B-B14F-4D97-AF65-F5344CB8AC3E}">
        <p14:creationId xmlns:p14="http://schemas.microsoft.com/office/powerpoint/2010/main" val="2760550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QUALITIES OF A GOOD COMPUTER PROFESSIONAL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2"/>
            <a:ext cx="10515600" cy="4962311"/>
          </a:xfrm>
        </p:spPr>
        <p:txBody>
          <a:bodyPr>
            <a:normAutofit/>
          </a:bodyPr>
          <a:lstStyle/>
          <a:p>
            <a:r>
              <a:rPr lang="en-US" sz="3600" b="1" dirty="0"/>
              <a:t>They must be diligent</a:t>
            </a:r>
          </a:p>
          <a:p>
            <a:r>
              <a:rPr lang="en-US" sz="3600" b="1" dirty="0"/>
              <a:t>They must be mathematically inclined</a:t>
            </a:r>
          </a:p>
          <a:p>
            <a:r>
              <a:rPr lang="en-US" sz="3600" b="1" dirty="0"/>
              <a:t>They must be trustworthy</a:t>
            </a:r>
          </a:p>
          <a:p>
            <a:r>
              <a:rPr lang="en-US" sz="3600" b="1" dirty="0"/>
              <a:t>They must be able to pay proper attention to details</a:t>
            </a:r>
          </a:p>
          <a:p>
            <a:r>
              <a:rPr lang="en-US" sz="3600" b="1" dirty="0"/>
              <a:t>They must be flexible as IT world keeps changing</a:t>
            </a:r>
          </a:p>
          <a:p>
            <a:r>
              <a:rPr lang="en-US" sz="3600" b="1" dirty="0"/>
              <a:t>They must be secretive as he might be dealing with private documents</a:t>
            </a:r>
          </a:p>
        </p:txBody>
      </p:sp>
    </p:spTree>
    <p:extLst>
      <p:ext uri="{BB962C8B-B14F-4D97-AF65-F5344CB8AC3E}">
        <p14:creationId xmlns:p14="http://schemas.microsoft.com/office/powerpoint/2010/main" val="117052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98796"/>
            <a:ext cx="9601196" cy="614849"/>
          </a:xfrm>
        </p:spPr>
        <p:txBody>
          <a:bodyPr>
            <a:normAutofit fontScale="90000"/>
          </a:bodyPr>
          <a:lstStyle/>
          <a:p>
            <a:r>
              <a:rPr lang="en-US" dirty="0"/>
              <a:t>Pictures of common browsers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8" y="1767815"/>
            <a:ext cx="6115851" cy="35629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82" y="1558344"/>
            <a:ext cx="4017136" cy="37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12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1" dirty="0"/>
              <a:t>Define a Computer Professional. </a:t>
            </a:r>
            <a:endParaRPr lang="en-US" sz="4400" dirty="0"/>
          </a:p>
          <a:p>
            <a:r>
              <a:rPr lang="en-US" sz="4400" b="1" dirty="0"/>
              <a:t>Highlight four (4) computer professionals and state their function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53321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SPREADSHEET(CALCULATIONS)</a:t>
            </a:r>
            <a:br>
              <a:rPr lang="en-US" dirty="0"/>
            </a:br>
            <a:r>
              <a:rPr lang="en-US" dirty="0"/>
              <a:t>REVISION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1" y="2640169"/>
            <a:ext cx="10612192" cy="3528811"/>
          </a:xfrm>
        </p:spPr>
        <p:txBody>
          <a:bodyPr>
            <a:noAutofit/>
          </a:bodyPr>
          <a:lstStyle/>
          <a:p>
            <a:r>
              <a:rPr lang="en-US" sz="2800" dirty="0"/>
              <a:t>___is a collection of multiple worksheets</a:t>
            </a:r>
          </a:p>
          <a:p>
            <a:r>
              <a:rPr lang="en-US" sz="2800" dirty="0"/>
              <a:t>___ is the intersection of a row &amp; a column.</a:t>
            </a:r>
          </a:p>
          <a:p>
            <a:r>
              <a:rPr lang="en-US" sz="2800" dirty="0"/>
              <a:t>A set of cells that indicate a start point &amp; an end point is____</a:t>
            </a:r>
          </a:p>
          <a:p>
            <a:r>
              <a:rPr lang="en-US" sz="2800" dirty="0"/>
              <a:t>A predefined formula used to carry out calculations using values of cells in a particular order is____</a:t>
            </a:r>
          </a:p>
          <a:p>
            <a:r>
              <a:rPr lang="en-US" sz="2800" dirty="0"/>
              <a:t>___ is the use of alphanumeric values to access cells in </a:t>
            </a:r>
            <a:r>
              <a:rPr lang="en-US" sz="2800"/>
              <a:t>a worksheet`		___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2242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56516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8649"/>
            <a:ext cx="9601196" cy="4137219"/>
          </a:xfrm>
        </p:spPr>
        <p:txBody>
          <a:bodyPr/>
          <a:lstStyle/>
          <a:p>
            <a:r>
              <a:rPr lang="en-US" dirty="0"/>
              <a:t>1. Create the months of the year in a columnar way and create this items in the row section. (Petrol, </a:t>
            </a:r>
            <a:r>
              <a:rPr lang="en-US" dirty="0" err="1"/>
              <a:t>Kerosine</a:t>
            </a:r>
            <a:r>
              <a:rPr lang="en-US" dirty="0"/>
              <a:t>, Diesel, Cooking gas, Transport)</a:t>
            </a:r>
          </a:p>
          <a:p>
            <a:r>
              <a:rPr lang="en-US" dirty="0"/>
              <a:t>2. Insert a graph to show the expenses in each of the months.</a:t>
            </a:r>
          </a:p>
        </p:txBody>
      </p:sp>
    </p:spTree>
    <p:extLst>
      <p:ext uri="{BB962C8B-B14F-4D97-AF65-F5344CB8AC3E}">
        <p14:creationId xmlns:p14="http://schemas.microsoft.com/office/powerpoint/2010/main" val="154740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37575"/>
          </a:xfrm>
        </p:spPr>
        <p:txBody>
          <a:bodyPr>
            <a:normAutofit fontScale="90000"/>
          </a:bodyPr>
          <a:lstStyle/>
          <a:p>
            <a:r>
              <a:rPr lang="en-US" dirty="0"/>
              <a:t>REVISION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19707"/>
            <a:ext cx="9601196" cy="468791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symbol “</a:t>
            </a:r>
            <a:r>
              <a:rPr lang="en-US" b="1" dirty="0">
                <a:sym typeface="Symbol" panose="05050102010706020507" pitchFamily="18" charset="2"/>
              </a:rPr>
              <a:t></a:t>
            </a:r>
            <a:r>
              <a:rPr lang="en-US" b="1" dirty="0"/>
              <a:t>“ in excel stands for</a:t>
            </a:r>
          </a:p>
          <a:p>
            <a:r>
              <a:rPr lang="en-US" b="1" dirty="0"/>
              <a:t>The collection of multiple interrelated files is called </a:t>
            </a:r>
          </a:p>
          <a:p>
            <a:r>
              <a:rPr lang="en-US" b="1" dirty="0"/>
              <a:t>A smart watch belong to which size of computer?................ </a:t>
            </a:r>
          </a:p>
          <a:p>
            <a:r>
              <a:rPr lang="en-US" b="1" dirty="0"/>
              <a:t>The database also known as flat file is </a:t>
            </a:r>
          </a:p>
          <a:p>
            <a:r>
              <a:rPr lang="en-US" b="1" dirty="0"/>
              <a:t>….  basically describes people who do &amp; people who don’t have access to ICT gadgets</a:t>
            </a:r>
            <a:endParaRPr lang="en-US" dirty="0"/>
          </a:p>
          <a:p>
            <a:pPr lvl="0"/>
            <a:r>
              <a:rPr lang="en-US" b="1" dirty="0"/>
              <a:t>Highlight four (4) computer professionals and state their function. </a:t>
            </a:r>
            <a:endParaRPr lang="en-US" dirty="0"/>
          </a:p>
          <a:p>
            <a:r>
              <a:rPr lang="en-US" b="1" dirty="0"/>
              <a:t>List &amp; explain four (4) qualities of a good computer professional </a:t>
            </a:r>
          </a:p>
          <a:p>
            <a:pPr lvl="0"/>
            <a:r>
              <a:rPr lang="en-US" b="1" dirty="0"/>
              <a:t>Convert this </a:t>
            </a:r>
            <a:r>
              <a:rPr lang="en-US" b="1" dirty="0" err="1"/>
              <a:t>i</a:t>
            </a:r>
            <a:r>
              <a:rPr lang="en-US" b="1" dirty="0"/>
              <a:t>) 2m</a:t>
            </a:r>
            <a:r>
              <a:rPr lang="en-US" b="1" baseline="30000" dirty="0"/>
              <a:t>2 </a:t>
            </a:r>
            <a:r>
              <a:rPr lang="en-US" b="1" dirty="0"/>
              <a:t> + 3n -9 to a BASIC expression</a:t>
            </a:r>
            <a:endParaRPr lang="en-US" dirty="0"/>
          </a:p>
          <a:p>
            <a:r>
              <a:rPr lang="en-US" b="1"/>
              <a:t>                      ii</a:t>
            </a:r>
            <a:r>
              <a:rPr lang="en-US" b="1" dirty="0"/>
              <a:t>) a</a:t>
            </a:r>
            <a:r>
              <a:rPr lang="en-US" b="1" baseline="30000" dirty="0"/>
              <a:t>2 </a:t>
            </a:r>
            <a:r>
              <a:rPr lang="en-US" b="1" dirty="0"/>
              <a:t>+  b</a:t>
            </a:r>
            <a:r>
              <a:rPr lang="en-US" b="1" baseline="30000" dirty="0"/>
              <a:t>2</a:t>
            </a:r>
            <a:r>
              <a:rPr lang="en-US" b="1" dirty="0"/>
              <a:t>/c</a:t>
            </a:r>
            <a:r>
              <a:rPr lang="en-US" b="1" baseline="30000" dirty="0"/>
              <a:t>3</a:t>
            </a:r>
            <a:r>
              <a:rPr lang="en-US" b="1" dirty="0"/>
              <a:t> – d</a:t>
            </a:r>
            <a:r>
              <a:rPr lang="en-US" b="1" baseline="30000" dirty="0"/>
              <a:t>3</a:t>
            </a:r>
            <a:r>
              <a:rPr lang="en-US" b="1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94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46668"/>
          </a:xfrm>
        </p:spPr>
        <p:txBody>
          <a:bodyPr/>
          <a:lstStyle/>
          <a:p>
            <a:r>
              <a:rPr lang="en-US" dirty="0"/>
              <a:t>LOGIC CIRCUIT/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28801"/>
            <a:ext cx="9601196" cy="4520483"/>
          </a:xfrm>
        </p:spPr>
        <p:txBody>
          <a:bodyPr/>
          <a:lstStyle/>
          <a:p>
            <a:r>
              <a:rPr lang="en-US" dirty="0"/>
              <a:t>A Logic circuit or gate is a device that performs basic operations on electrical signals.</a:t>
            </a:r>
          </a:p>
          <a:p>
            <a:pPr algn="ctr"/>
            <a:r>
              <a:rPr lang="en-US" dirty="0"/>
              <a:t>TYPES OF LOGIC GATE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Logic NOT gate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Logic AND gate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Logic OR gate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Logic NOR gate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Logic NAND gate.</a:t>
            </a:r>
          </a:p>
        </p:txBody>
      </p:sp>
    </p:spTree>
    <p:extLst>
      <p:ext uri="{BB962C8B-B14F-4D97-AF65-F5344CB8AC3E}">
        <p14:creationId xmlns:p14="http://schemas.microsoft.com/office/powerpoint/2010/main" val="2409097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Logic circuit/Gate can be represented in three (3)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b="1" dirty="0"/>
              <a:t>  </a:t>
            </a:r>
            <a:r>
              <a:rPr lang="en-US" sz="5400" b="1" dirty="0"/>
              <a:t>Boolean expression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400" b="1" dirty="0"/>
              <a:t> Logical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400" b="1" dirty="0"/>
              <a:t> Truth table</a:t>
            </a:r>
          </a:p>
        </p:txBody>
      </p:sp>
    </p:spTree>
    <p:extLst>
      <p:ext uri="{BB962C8B-B14F-4D97-AF65-F5344CB8AC3E}">
        <p14:creationId xmlns:p14="http://schemas.microsoft.com/office/powerpoint/2010/main" val="3029621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921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LOGIC NOT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51527"/>
            <a:ext cx="9601196" cy="4124341"/>
          </a:xfrm>
        </p:spPr>
        <p:txBody>
          <a:bodyPr/>
          <a:lstStyle/>
          <a:p>
            <a:r>
              <a:rPr lang="en-US" dirty="0"/>
              <a:t>BOOLEAN EXPRESSION:  A = A’ or A = A</a:t>
            </a:r>
          </a:p>
          <a:p>
            <a:endParaRPr lang="en-US" dirty="0"/>
          </a:p>
          <a:p>
            <a:r>
              <a:rPr lang="en-US" dirty="0"/>
              <a:t>LOGICAL DIAGRAM:    A                     </a:t>
            </a:r>
            <a:r>
              <a:rPr lang="en-US" dirty="0" err="1"/>
              <a:t>A</a:t>
            </a:r>
            <a:endParaRPr lang="en-US" dirty="0"/>
          </a:p>
          <a:p>
            <a:endParaRPr lang="en-US" dirty="0"/>
          </a:p>
          <a:p>
            <a:r>
              <a:rPr lang="en-US" dirty="0"/>
              <a:t>TRUTH TABLE: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13679" y="1867436"/>
            <a:ext cx="386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00034" y="3026535"/>
            <a:ext cx="1506828" cy="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5400000">
            <a:off x="5615189" y="2865549"/>
            <a:ext cx="334850" cy="3219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06862" y="2869842"/>
            <a:ext cx="386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23208" y="2949261"/>
            <a:ext cx="152400" cy="167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74990"/>
              </p:ext>
            </p:extLst>
          </p:nvPr>
        </p:nvGraphicFramePr>
        <p:xfrm>
          <a:off x="4855334" y="3942557"/>
          <a:ext cx="24212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466">
                <a:tc>
                  <a:txBody>
                    <a:bodyPr/>
                    <a:lstStyle/>
                    <a:p>
                      <a:r>
                        <a:rPr lang="en-US" dirty="0"/>
                        <a:t>  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795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20910"/>
          </a:xfrm>
        </p:spPr>
        <p:txBody>
          <a:bodyPr/>
          <a:lstStyle/>
          <a:p>
            <a:r>
              <a:rPr lang="en-US" b="1" dirty="0"/>
              <a:t>LOGIC OR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03043"/>
            <a:ext cx="9601196" cy="4391695"/>
          </a:xfrm>
        </p:spPr>
        <p:txBody>
          <a:bodyPr/>
          <a:lstStyle/>
          <a:p>
            <a:r>
              <a:rPr lang="en-US" dirty="0"/>
              <a:t>BOOLEAN EXPRESSION:  A + B = C      or     A OR B=C</a:t>
            </a:r>
          </a:p>
          <a:p>
            <a:endParaRPr lang="en-US" dirty="0"/>
          </a:p>
          <a:p>
            <a:r>
              <a:rPr lang="en-US" dirty="0"/>
              <a:t>LOGICAL DIAGRAM:                                       TRUTH TABLE: 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B                                                       C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Flowchart: Extract 3"/>
          <p:cNvSpPr/>
          <p:nvPr/>
        </p:nvSpPr>
        <p:spPr>
          <a:xfrm rot="5400000">
            <a:off x="3239034" y="3123306"/>
            <a:ext cx="1590540" cy="197690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38647" y="3670479"/>
            <a:ext cx="1307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738647" y="4284255"/>
            <a:ext cx="1307204" cy="27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2758" y="4106155"/>
            <a:ext cx="7984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04433"/>
              </p:ext>
            </p:extLst>
          </p:nvPr>
        </p:nvGraphicFramePr>
        <p:xfrm>
          <a:off x="6504900" y="3316489"/>
          <a:ext cx="4391697" cy="215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406">
                <a:tc>
                  <a:txBody>
                    <a:bodyPr/>
                    <a:lstStyle/>
                    <a:p>
                      <a:r>
                        <a:rPr lang="en-US" dirty="0"/>
                        <a:t>   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406">
                <a:tc>
                  <a:txBody>
                    <a:bodyPr/>
                    <a:lstStyle/>
                    <a:p>
                      <a:r>
                        <a:rPr lang="en-US" dirty="0"/>
                        <a:t>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406">
                <a:tc>
                  <a:txBody>
                    <a:bodyPr/>
                    <a:lstStyle/>
                    <a:p>
                      <a:r>
                        <a:rPr lang="en-US" dirty="0"/>
                        <a:t>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406">
                <a:tc>
                  <a:txBody>
                    <a:bodyPr/>
                    <a:lstStyle/>
                    <a:p>
                      <a:r>
                        <a:rPr lang="en-US" dirty="0"/>
                        <a:t>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406">
                <a:tc>
                  <a:txBody>
                    <a:bodyPr/>
                    <a:lstStyle/>
                    <a:p>
                      <a:r>
                        <a:rPr lang="en-US" dirty="0"/>
                        <a:t>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560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AND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43637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Benefits/Uses of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25769"/>
            <a:ext cx="9601196" cy="41500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Internet is used to communicate with friends.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is used in searching for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E-Banking: transactions can be easily done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E-entertainment: Music &amp; videos can be downloaded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used in planning in e-commerce(Buying &amp; selling online)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is used in Education (Online school &amp; Educational materials).</a:t>
            </a:r>
          </a:p>
        </p:txBody>
      </p:sp>
    </p:spTree>
    <p:extLst>
      <p:ext uri="{BB962C8B-B14F-4D97-AF65-F5344CB8AC3E}">
        <p14:creationId xmlns:p14="http://schemas.microsoft.com/office/powerpoint/2010/main" val="317491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Abuses of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Fraud: People use internet to scam people.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Piracy of software: Illegal duplication of software without owner’s permission.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Pornography: Sites that show pictures of naked people.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Hacking: People use internet to gain access to one’s computer without permission.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Pliagiarism</a:t>
            </a:r>
            <a:r>
              <a:rPr lang="en-US" dirty="0"/>
              <a:t>: Stealing other people </a:t>
            </a:r>
            <a:r>
              <a:rPr lang="en-US" dirty="0" err="1"/>
              <a:t>ittectual</a:t>
            </a:r>
            <a:r>
              <a:rPr lang="en-US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94658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Convert 100</a:t>
            </a:r>
            <a:r>
              <a:rPr lang="en-US" sz="4000" b="1" baseline="-25000" dirty="0"/>
              <a:t>2</a:t>
            </a:r>
            <a:r>
              <a:rPr lang="en-US" sz="4000" b="1" dirty="0"/>
              <a:t> to base 10               </a:t>
            </a:r>
          </a:p>
          <a:p>
            <a:r>
              <a:rPr lang="en-US" sz="4000" b="1" dirty="0"/>
              <a:t>Convert 100</a:t>
            </a:r>
            <a:r>
              <a:rPr lang="en-US" sz="4000" b="1" baseline="-25000" dirty="0"/>
              <a:t>10</a:t>
            </a:r>
            <a:r>
              <a:rPr lang="en-US" sz="4000" b="1" dirty="0"/>
              <a:t> to base 2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227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56516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8649"/>
            <a:ext cx="9601196" cy="413721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Compare a Browser and a Search Engine</a:t>
            </a:r>
          </a:p>
          <a:p>
            <a:endParaRPr lang="en-US" dirty="0"/>
          </a:p>
          <a:p>
            <a:r>
              <a:rPr lang="en-US" dirty="0"/>
              <a:t>What is a Browser?</a:t>
            </a:r>
          </a:p>
          <a:p>
            <a:endParaRPr lang="en-US" dirty="0"/>
          </a:p>
          <a:p>
            <a:r>
              <a:rPr lang="en-US" dirty="0"/>
              <a:t>List ten examples of a browser</a:t>
            </a:r>
          </a:p>
        </p:txBody>
      </p:sp>
    </p:spTree>
    <p:extLst>
      <p:ext uri="{BB962C8B-B14F-4D97-AF65-F5344CB8AC3E}">
        <p14:creationId xmlns:p14="http://schemas.microsoft.com/office/powerpoint/2010/main" val="171956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5986"/>
          </a:xfrm>
        </p:spPr>
        <p:txBody>
          <a:bodyPr/>
          <a:lstStyle/>
          <a:p>
            <a:r>
              <a:rPr lang="en-US" dirty="0"/>
              <a:t>WEEK 3: Digital divide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0777"/>
            <a:ext cx="8869251" cy="2257023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Digital divide describes the fact that the world can be divided into two(2), people who do &amp; people who don’t have access to Modern ICT gadgets.</a:t>
            </a:r>
          </a:p>
        </p:txBody>
      </p:sp>
    </p:spTree>
    <p:extLst>
      <p:ext uri="{BB962C8B-B14F-4D97-AF65-F5344CB8AC3E}">
        <p14:creationId xmlns:p14="http://schemas.microsoft.com/office/powerpoint/2010/main" val="354278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4166</TotalTime>
  <Words>2201</Words>
  <Application>Microsoft Office PowerPoint</Application>
  <PresentationFormat>Widescreen</PresentationFormat>
  <Paragraphs>279</Paragraphs>
  <Slides>48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Garamond</vt:lpstr>
      <vt:lpstr>Wingdings</vt:lpstr>
      <vt:lpstr>Organic</vt:lpstr>
      <vt:lpstr>FIRST TERM BEGINS</vt:lpstr>
      <vt:lpstr>WEEK 2</vt:lpstr>
      <vt:lpstr>Browser</vt:lpstr>
      <vt:lpstr>Pictures of common browsers</vt:lpstr>
      <vt:lpstr>Benefits/Uses of Internet</vt:lpstr>
      <vt:lpstr>Abuses of the Internet</vt:lpstr>
      <vt:lpstr>Class Task</vt:lpstr>
      <vt:lpstr>Evaluation test</vt:lpstr>
      <vt:lpstr>WEEK 3: Digital divide</vt:lpstr>
      <vt:lpstr>Classes of people where Digital Divide exists.</vt:lpstr>
      <vt:lpstr>Features of Old Economy These is the economy mainly based on subsistence farming</vt:lpstr>
      <vt:lpstr>PowerPoint Presentation</vt:lpstr>
      <vt:lpstr>WEEK 4: DIGITAL LITERACY</vt:lpstr>
      <vt:lpstr>PowerPoint Presentation</vt:lpstr>
      <vt:lpstr>DIGITAL LITERACY IN EDUCATION</vt:lpstr>
      <vt:lpstr>PowerPoint Presentation</vt:lpstr>
      <vt:lpstr>DIGITAL LITERACY IN THE SOCIETY </vt:lpstr>
      <vt:lpstr>CLASS TASK</vt:lpstr>
      <vt:lpstr>DATABASE</vt:lpstr>
      <vt:lpstr>FORMS OF DATABASE</vt:lpstr>
      <vt:lpstr>PowerPoint Presentation</vt:lpstr>
      <vt:lpstr>SPREADSHEET</vt:lpstr>
      <vt:lpstr>PowerPoint Presentation</vt:lpstr>
      <vt:lpstr>How to create an Excel workbook</vt:lpstr>
      <vt:lpstr>How to save an Excel workbook</vt:lpstr>
      <vt:lpstr>Assignment</vt:lpstr>
      <vt:lpstr>Uses of Spreadsheet</vt:lpstr>
      <vt:lpstr>PowerPoint Presentation</vt:lpstr>
      <vt:lpstr>Units of storage in Computers</vt:lpstr>
      <vt:lpstr>Conversion from one unit to another</vt:lpstr>
      <vt:lpstr>PowerPoint Presentation</vt:lpstr>
      <vt:lpstr>  Class Exercise</vt:lpstr>
      <vt:lpstr>PowerPoint Presentation</vt:lpstr>
      <vt:lpstr>VIRUS</vt:lpstr>
      <vt:lpstr>PowerPoint Presentation</vt:lpstr>
      <vt:lpstr>Computer Professionals &amp; Computer Professional Bodies, Virus</vt:lpstr>
      <vt:lpstr>PowerPoint Presentation</vt:lpstr>
      <vt:lpstr>Computer Professional Bodies</vt:lpstr>
      <vt:lpstr>QUALITIES OF A GOOD COMPUTER PROFESSIONAL</vt:lpstr>
      <vt:lpstr>Assignment</vt:lpstr>
      <vt:lpstr>SPREADSHEET(CALCULATIONS) REVISION TEST</vt:lpstr>
      <vt:lpstr>Project</vt:lpstr>
      <vt:lpstr>REVISION TEST</vt:lpstr>
      <vt:lpstr>LOGIC CIRCUIT/ GATE</vt:lpstr>
      <vt:lpstr>Logic circuit/Gate can be represented in three (3) ways</vt:lpstr>
      <vt:lpstr>LOGIC NOT GATE</vt:lpstr>
      <vt:lpstr>LOGIC OR GATE</vt:lpstr>
      <vt:lpstr>LOGIC AND GATE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divide</dc:title>
  <dc:creator>Microsoft account</dc:creator>
  <cp:lastModifiedBy>DSIC</cp:lastModifiedBy>
  <cp:revision>45</cp:revision>
  <dcterms:created xsi:type="dcterms:W3CDTF">2022-02-08T10:46:53Z</dcterms:created>
  <dcterms:modified xsi:type="dcterms:W3CDTF">2023-10-30T12:56:40Z</dcterms:modified>
</cp:coreProperties>
</file>