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0" r:id="rId1"/>
  </p:sldMasterIdLst>
  <p:notesMasterIdLst>
    <p:notesMasterId r:id="rId27"/>
  </p:notesMasterIdLst>
  <p:handoutMasterIdLst>
    <p:handoutMasterId r:id="rId28"/>
  </p:handoutMasterIdLst>
  <p:sldIdLst>
    <p:sldId id="256" r:id="rId2"/>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1" r:id="rId16"/>
    <p:sldId id="282" r:id="rId17"/>
    <p:sldId id="283" r:id="rId18"/>
    <p:sldId id="284" r:id="rId19"/>
    <p:sldId id="285" r:id="rId20"/>
    <p:sldId id="286" r:id="rId21"/>
    <p:sldId id="287" r:id="rId22"/>
    <p:sldId id="288" r:id="rId23"/>
    <p:sldId id="290" r:id="rId24"/>
    <p:sldId id="289" r:id="rId25"/>
    <p:sldId id="266" r:id="rId26"/>
  </p:sldIdLst>
  <p:sldSz cx="12188825" cy="6858000"/>
  <p:notesSz cx="6858000" cy="9144000"/>
  <p:defaultText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8F57B"/>
    <a:srgbClr val="000000"/>
    <a:srgbClr val="333333"/>
    <a:srgbClr val="292929"/>
    <a:srgbClr val="F6AE1E"/>
    <a:srgbClr val="FF0066"/>
    <a:srgbClr val="F3AF35"/>
    <a:srgbClr val="9C42E6"/>
    <a:srgbClr val="D194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44" autoAdjust="0"/>
    <p:restoredTop sz="80599" autoAdjust="0"/>
  </p:normalViewPr>
  <p:slideViewPr>
    <p:cSldViewPr>
      <p:cViewPr>
        <p:scale>
          <a:sx n="50" d="100"/>
          <a:sy n="50" d="100"/>
        </p:scale>
        <p:origin x="-1740" y="-720"/>
      </p:cViewPr>
      <p:guideLst>
        <p:guide orient="horz" pos="144"/>
        <p:guide orient="horz" pos="912"/>
        <p:guide orient="horz" pos="1484"/>
        <p:guide orient="horz" pos="1200"/>
        <p:guide orient="horz" pos="2736"/>
        <p:guide orient="horz" pos="4176"/>
        <p:guide pos="3839"/>
        <p:guide pos="320"/>
        <p:guide pos="704"/>
        <p:guide pos="7358"/>
        <p:guide pos="1150"/>
        <p:guide pos="7063"/>
      </p:guideLst>
    </p:cSldViewPr>
  </p:slideViewPr>
  <p:notesTextViewPr>
    <p:cViewPr>
      <p:scale>
        <a:sx n="100" d="100"/>
        <a:sy n="100" d="100"/>
      </p:scale>
      <p:origin x="0" y="0"/>
    </p:cViewPr>
  </p:notesTextViewPr>
  <p:sorterViewPr>
    <p:cViewPr>
      <p:scale>
        <a:sx n="70" d="100"/>
        <a:sy n="70" d="100"/>
      </p:scale>
      <p:origin x="0" y="2934"/>
    </p:cViewPr>
  </p:sorterViewPr>
  <p:notesViewPr>
    <p:cSldViewPr showGuides="1">
      <p:cViewPr varScale="1">
        <p:scale>
          <a:sx n="88" d="100"/>
          <a:sy n="88" d="100"/>
        </p:scale>
        <p:origin x="-381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TechReady9</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7/11/2011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4144106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Platform Training Kit</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7/11/2011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509398179"/>
      </p:ext>
    </p:extLst>
  </p:cSld>
  <p:clrMap bg1="lt1" tx1="dk1" bg2="lt2" tx2="dk2" accent1="accent1" accent2="accent2" accent3="accent3" accent4="accent4" accent5="accent5" accent6="accent6" hlink="hlink" folHlink="folHlink"/>
  <p:notesStyle>
    <a:lvl1pPr marL="0" algn="l" defTabSz="1218937" rtl="0" eaLnBrk="1" latinLnBrk="0" hangingPunct="1">
      <a:lnSpc>
        <a:spcPct val="90000"/>
      </a:lnSpc>
      <a:spcAft>
        <a:spcPts val="444"/>
      </a:spcAft>
      <a:defRPr sz="1200" kern="1200">
        <a:solidFill>
          <a:schemeClr val="tx1"/>
        </a:solidFill>
        <a:latin typeface="Segoe UI" pitchFamily="34" charset="0"/>
        <a:ea typeface="+mn-ea"/>
        <a:cs typeface="+mn-cs"/>
      </a:defRPr>
    </a:lvl1pPr>
    <a:lvl2pPr marL="283925" indent="-141081"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2pPr>
    <a:lvl3pPr marL="437350"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3pPr>
    <a:lvl4pPr marL="643682" indent="-195750"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4pPr>
    <a:lvl5pPr marL="820032"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5pPr>
    <a:lvl6pPr marL="3047345" algn="l" defTabSz="1218937" rtl="0" eaLnBrk="1" latinLnBrk="0" hangingPunct="1">
      <a:defRPr sz="1600" kern="1200">
        <a:solidFill>
          <a:schemeClr val="tx1"/>
        </a:solidFill>
        <a:latin typeface="+mn-lt"/>
        <a:ea typeface="+mn-ea"/>
        <a:cs typeface="+mn-cs"/>
      </a:defRPr>
    </a:lvl6pPr>
    <a:lvl7pPr marL="3656813" algn="l" defTabSz="1218937" rtl="0" eaLnBrk="1" latinLnBrk="0" hangingPunct="1">
      <a:defRPr sz="1600" kern="1200">
        <a:solidFill>
          <a:schemeClr val="tx1"/>
        </a:solidFill>
        <a:latin typeface="+mn-lt"/>
        <a:ea typeface="+mn-ea"/>
        <a:cs typeface="+mn-cs"/>
      </a:defRPr>
    </a:lvl7pPr>
    <a:lvl8pPr marL="4266283" algn="l" defTabSz="1218937" rtl="0" eaLnBrk="1" latinLnBrk="0" hangingPunct="1">
      <a:defRPr sz="1600" kern="1200">
        <a:solidFill>
          <a:schemeClr val="tx1"/>
        </a:solidFill>
        <a:latin typeface="+mn-lt"/>
        <a:ea typeface="+mn-ea"/>
        <a:cs typeface="+mn-cs"/>
      </a:defRPr>
    </a:lvl8pPr>
    <a:lvl9pPr marL="4875752" algn="l" defTabSz="121893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690578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rtl="0"/>
            <a:r>
              <a:rPr lang="en-NZ" sz="900" b="1" kern="1200" dirty="0" smtClean="0">
                <a:solidFill>
                  <a:schemeClr val="tx1"/>
                </a:solidFill>
                <a:effectLst/>
                <a:latin typeface="Segoe UI" pitchFamily="34" charset="0"/>
                <a:ea typeface="+mn-ea"/>
                <a:cs typeface="+mn-cs"/>
              </a:rPr>
              <a:t>Slide Objective</a:t>
            </a:r>
            <a:endParaRPr lang="en-NZ" sz="900" kern="1200" dirty="0" smtClean="0">
              <a:solidFill>
                <a:schemeClr val="tx1"/>
              </a:solidFill>
              <a:effectLst/>
              <a:latin typeface="Segoe UI" pitchFamily="34" charset="0"/>
              <a:ea typeface="+mn-ea"/>
              <a:cs typeface="+mn-cs"/>
            </a:endParaRPr>
          </a:p>
          <a:p>
            <a:pPr rtl="0"/>
            <a:r>
              <a:rPr lang="en-NZ" sz="900" kern="1200" dirty="0" smtClean="0">
                <a:solidFill>
                  <a:schemeClr val="tx1"/>
                </a:solidFill>
                <a:effectLst/>
                <a:latin typeface="Segoe UI" pitchFamily="34" charset="0"/>
                <a:ea typeface="+mn-ea"/>
                <a:cs typeface="+mn-cs"/>
              </a:rPr>
              <a:t>Discusses poisonous messages</a:t>
            </a:r>
          </a:p>
          <a:p>
            <a:pPr rtl="0"/>
            <a:r>
              <a:rPr lang="en-NZ" sz="900" kern="1200" dirty="0" smtClean="0">
                <a:solidFill>
                  <a:schemeClr val="tx1"/>
                </a:solidFill>
                <a:effectLst/>
                <a:latin typeface="Segoe UI" pitchFamily="34" charset="0"/>
                <a:ea typeface="+mn-ea"/>
                <a:cs typeface="+mn-cs"/>
              </a:rPr>
              <a:t>	What are they</a:t>
            </a:r>
          </a:p>
          <a:p>
            <a:pPr rtl="0"/>
            <a:r>
              <a:rPr lang="en-NZ" sz="900" kern="1200" dirty="0" smtClean="0">
                <a:solidFill>
                  <a:schemeClr val="tx1"/>
                </a:solidFill>
                <a:effectLst/>
                <a:latin typeface="Segoe UI" pitchFamily="34" charset="0"/>
                <a:ea typeface="+mn-ea"/>
                <a:cs typeface="+mn-cs"/>
              </a:rPr>
              <a:t>	Why are they bad</a:t>
            </a:r>
          </a:p>
          <a:p>
            <a:pPr rtl="0"/>
            <a:endParaRPr lang="en-NZ" sz="900" kern="1200" dirty="0" smtClean="0">
              <a:solidFill>
                <a:schemeClr val="tx1"/>
              </a:solidFill>
              <a:effectLst/>
              <a:latin typeface="Segoe UI" pitchFamily="34" charset="0"/>
              <a:ea typeface="+mn-ea"/>
              <a:cs typeface="+mn-cs"/>
            </a:endParaRPr>
          </a:p>
          <a:p>
            <a:pPr rtl="0"/>
            <a:r>
              <a:rPr lang="en-NZ" sz="900" b="1" kern="1200" dirty="0" smtClean="0">
                <a:solidFill>
                  <a:schemeClr val="tx1"/>
                </a:solidFill>
                <a:effectLst/>
                <a:latin typeface="Segoe UI" pitchFamily="34" charset="0"/>
                <a:ea typeface="+mn-ea"/>
                <a:cs typeface="+mn-cs"/>
              </a:rPr>
              <a:t>Speaking Notes</a:t>
            </a:r>
            <a:endParaRPr lang="en-NZ"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NZ" sz="900" kern="1200" dirty="0" smtClean="0">
                <a:solidFill>
                  <a:schemeClr val="tx1"/>
                </a:solidFill>
                <a:effectLst/>
                <a:latin typeface="Segoe UI" pitchFamily="34" charset="0"/>
                <a:ea typeface="+mn-ea"/>
                <a:cs typeface="+mn-cs"/>
              </a:rPr>
              <a:t>Poisonous</a:t>
            </a:r>
            <a:r>
              <a:rPr lang="en-NZ" sz="900" kern="1200" baseline="0" dirty="0" smtClean="0">
                <a:solidFill>
                  <a:schemeClr val="tx1"/>
                </a:solidFill>
                <a:effectLst/>
                <a:latin typeface="Segoe UI" pitchFamily="34" charset="0"/>
                <a:ea typeface="+mn-ea"/>
                <a:cs typeface="+mn-cs"/>
              </a:rPr>
              <a:t> messages are messages that cannot be handled</a:t>
            </a:r>
          </a:p>
          <a:p>
            <a:pPr marL="384431" lvl="1" indent="-171450">
              <a:buFont typeface="Arial" pitchFamily="34" charset="0"/>
              <a:buChar char="•"/>
            </a:pPr>
            <a:r>
              <a:rPr lang="en-NZ" sz="900" kern="1200" baseline="0" dirty="0" smtClean="0">
                <a:solidFill>
                  <a:schemeClr val="tx1"/>
                </a:solidFill>
                <a:effectLst/>
                <a:latin typeface="Segoe UI" pitchFamily="34" charset="0"/>
                <a:ea typeface="+mn-ea"/>
                <a:cs typeface="+mn-cs"/>
              </a:rPr>
              <a:t>In some cases they may actually crash our worker role (i.e. bad exception handling or a crash in native code)</a:t>
            </a:r>
          </a:p>
          <a:p>
            <a:pPr marL="384431" lvl="1" indent="-171450">
              <a:buFont typeface="Arial" pitchFamily="34" charset="0"/>
              <a:buChar char="•"/>
            </a:pPr>
            <a:r>
              <a:rPr lang="en-NZ" sz="900" kern="1200" baseline="0" dirty="0" smtClean="0">
                <a:solidFill>
                  <a:schemeClr val="tx1"/>
                </a:solidFill>
                <a:effectLst/>
                <a:latin typeface="Segoe UI" pitchFamily="34" charset="0"/>
                <a:ea typeface="+mn-ea"/>
                <a:cs typeface="+mn-cs"/>
              </a:rPr>
              <a:t>In other cases they may just not be handled</a:t>
            </a:r>
          </a:p>
          <a:p>
            <a:pPr marL="171450" lvl="0" indent="-171450">
              <a:buFont typeface="Arial" pitchFamily="34" charset="0"/>
              <a:buChar char="•"/>
            </a:pPr>
            <a:endParaRPr lang="en-NZ" sz="9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NZ" sz="900" kern="1200" baseline="0" dirty="0" smtClean="0">
                <a:solidFill>
                  <a:schemeClr val="tx1"/>
                </a:solidFill>
                <a:effectLst/>
                <a:latin typeface="Segoe UI" pitchFamily="34" charset="0"/>
                <a:ea typeface="+mn-ea"/>
                <a:cs typeface="+mn-cs"/>
              </a:rPr>
              <a:t>They will continue to reappear on the queue.</a:t>
            </a:r>
          </a:p>
          <a:p>
            <a:pPr marL="384431" lvl="1" indent="-171450">
              <a:buFont typeface="Arial" pitchFamily="34" charset="0"/>
              <a:buChar char="•"/>
            </a:pPr>
            <a:r>
              <a:rPr lang="en-NZ" sz="900" kern="1200" baseline="0" dirty="0" smtClean="0">
                <a:solidFill>
                  <a:schemeClr val="tx1"/>
                </a:solidFill>
                <a:effectLst/>
                <a:latin typeface="Segoe UI" pitchFamily="34" charset="0"/>
                <a:ea typeface="+mn-ea"/>
                <a:cs typeface="+mn-cs"/>
              </a:rPr>
              <a:t>In particularly bad situations you can end up with messages that all bubble to the top of the queue and massively limit throughput of valid messages</a:t>
            </a:r>
          </a:p>
          <a:p>
            <a:pPr marL="384431" lvl="1" indent="-171450">
              <a:buFont typeface="Arial" pitchFamily="34" charset="0"/>
              <a:buChar char="•"/>
            </a:pPr>
            <a:endParaRPr lang="en-NZ" sz="9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NZ" sz="900" kern="1200" dirty="0" smtClean="0">
                <a:solidFill>
                  <a:schemeClr val="tx1"/>
                </a:solidFill>
                <a:effectLst/>
                <a:latin typeface="Segoe UI" pitchFamily="34" charset="0"/>
                <a:ea typeface="+mn-ea"/>
                <a:cs typeface="+mn-cs"/>
              </a:rPr>
              <a:t>It should be obvious that idempotent messages can be poisonous</a:t>
            </a:r>
          </a:p>
          <a:p>
            <a:pPr marL="171450" lvl="0" indent="-171450">
              <a:buFont typeface="Arial" pitchFamily="34" charset="0"/>
              <a:buChar char="•"/>
            </a:pPr>
            <a:endParaRPr lang="en-NZ"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NZ" sz="900" kern="1200" dirty="0" smtClean="0">
                <a:solidFill>
                  <a:schemeClr val="tx1"/>
                </a:solidFill>
                <a:effectLst/>
                <a:latin typeface="Segoe UI" pitchFamily="34" charset="0"/>
                <a:ea typeface="+mn-ea"/>
                <a:cs typeface="+mn-cs"/>
              </a:rPr>
              <a:t>What</a:t>
            </a:r>
            <a:r>
              <a:rPr lang="en-NZ" sz="900" kern="1200" baseline="0" dirty="0" smtClean="0">
                <a:solidFill>
                  <a:schemeClr val="tx1"/>
                </a:solidFill>
                <a:effectLst/>
                <a:latin typeface="Segoe UI" pitchFamily="34" charset="0"/>
                <a:ea typeface="+mn-ea"/>
                <a:cs typeface="+mn-cs"/>
              </a:rPr>
              <a:t> is worth re-enforcing though is that poisonous messages are not necessarily idempotent</a:t>
            </a:r>
          </a:p>
          <a:p>
            <a:pPr marL="384431" lvl="1" indent="-171450">
              <a:buFont typeface="Arial" pitchFamily="34" charset="0"/>
              <a:buChar char="•"/>
            </a:pPr>
            <a:r>
              <a:rPr lang="en-NZ" sz="900" kern="1200" baseline="0" dirty="0" smtClean="0">
                <a:solidFill>
                  <a:schemeClr val="tx1"/>
                </a:solidFill>
                <a:effectLst/>
                <a:latin typeface="Segoe UI" pitchFamily="34" charset="0"/>
                <a:ea typeface="+mn-ea"/>
                <a:cs typeface="+mn-cs"/>
              </a:rPr>
              <a:t>That is they may not necessarily fail on every attempt</a:t>
            </a:r>
          </a:p>
          <a:p>
            <a:pPr marL="384431" lvl="1" indent="-171450">
              <a:buFont typeface="Arial" pitchFamily="34" charset="0"/>
              <a:buChar char="•"/>
            </a:pPr>
            <a:r>
              <a:rPr lang="en-NZ" sz="900" kern="1200" baseline="0" dirty="0" smtClean="0">
                <a:solidFill>
                  <a:schemeClr val="tx1"/>
                </a:solidFill>
                <a:effectLst/>
                <a:latin typeface="Segoe UI" pitchFamily="34" charset="0"/>
                <a:ea typeface="+mn-ea"/>
                <a:cs typeface="+mn-cs"/>
              </a:rPr>
              <a:t>Consider a task that must retrieve a resource from a remote server.</a:t>
            </a:r>
          </a:p>
          <a:p>
            <a:pPr marL="499520" lvl="2" indent="-171450">
              <a:buFont typeface="Arial" pitchFamily="34" charset="0"/>
              <a:buChar char="•"/>
            </a:pPr>
            <a:r>
              <a:rPr lang="en-NZ" sz="900" kern="1200" baseline="0" dirty="0" smtClean="0">
                <a:solidFill>
                  <a:schemeClr val="tx1"/>
                </a:solidFill>
                <a:effectLst/>
                <a:latin typeface="Segoe UI" pitchFamily="34" charset="0"/>
                <a:ea typeface="+mn-ea"/>
                <a:cs typeface="+mn-cs"/>
              </a:rPr>
              <a:t>If the server is not available it may fail</a:t>
            </a:r>
          </a:p>
          <a:p>
            <a:pPr marL="499520" lvl="2" indent="-171450">
              <a:buFont typeface="Arial" pitchFamily="34" charset="0"/>
              <a:buChar char="•"/>
            </a:pPr>
            <a:r>
              <a:rPr lang="en-NZ" sz="900" kern="1200" baseline="0" dirty="0" smtClean="0">
                <a:solidFill>
                  <a:schemeClr val="tx1"/>
                </a:solidFill>
                <a:effectLst/>
                <a:latin typeface="Segoe UI" pitchFamily="34" charset="0"/>
                <a:ea typeface="+mn-ea"/>
                <a:cs typeface="+mn-cs"/>
              </a:rPr>
              <a:t>But, if it is retried the server may have come back online in the intervening time and therefore it may succeed</a:t>
            </a:r>
          </a:p>
          <a:p>
            <a:pPr marL="384431" lvl="1" indent="-171450">
              <a:buFont typeface="Arial" pitchFamily="34" charset="0"/>
              <a:buChar char="•"/>
            </a:pPr>
            <a:r>
              <a:rPr lang="en-NZ" sz="900" kern="1200" baseline="0" dirty="0" smtClean="0">
                <a:solidFill>
                  <a:schemeClr val="tx1"/>
                </a:solidFill>
                <a:effectLst/>
                <a:latin typeface="Segoe UI" pitchFamily="34" charset="0"/>
                <a:ea typeface="+mn-ea"/>
                <a:cs typeface="+mn-cs"/>
              </a:rPr>
              <a:t>It’s important therefore to handle errors gracefully but also  give messages a few chances to succeed</a:t>
            </a:r>
            <a:r>
              <a:rPr lang="en-NZ" sz="900" kern="1200" dirty="0" smtClean="0">
                <a:solidFill>
                  <a:schemeClr val="tx1"/>
                </a:solidFill>
                <a:effectLst/>
                <a:latin typeface="Segoe UI" pitchFamily="34" charset="0"/>
                <a:ea typeface="+mn-ea"/>
                <a:cs typeface="+mn-cs"/>
              </a:rPr>
              <a:t/>
            </a:r>
            <a:br>
              <a:rPr lang="en-NZ" sz="900" kern="1200" dirty="0" smtClean="0">
                <a:solidFill>
                  <a:schemeClr val="tx1"/>
                </a:solidFill>
                <a:effectLst/>
                <a:latin typeface="Segoe UI" pitchFamily="34" charset="0"/>
                <a:ea typeface="+mn-ea"/>
                <a:cs typeface="+mn-cs"/>
              </a:rPr>
            </a:br>
            <a:endParaRPr lang="en-NZ" sz="900" kern="1200" dirty="0" smtClean="0">
              <a:solidFill>
                <a:schemeClr val="tx1"/>
              </a:solidFill>
              <a:effectLst/>
              <a:latin typeface="Segoe UI" pitchFamily="34" charset="0"/>
              <a:ea typeface="+mn-ea"/>
              <a:cs typeface="+mn-cs"/>
            </a:endParaRPr>
          </a:p>
          <a:p>
            <a:pPr rtl="0"/>
            <a:r>
              <a:rPr lang="en-NZ" sz="900" b="1" kern="1200" dirty="0" smtClean="0">
                <a:solidFill>
                  <a:schemeClr val="tx1"/>
                </a:solidFill>
                <a:effectLst/>
                <a:latin typeface="Segoe UI" pitchFamily="34" charset="0"/>
                <a:ea typeface="+mn-ea"/>
                <a:cs typeface="+mn-cs"/>
              </a:rPr>
              <a:t>Notes</a:t>
            </a:r>
          </a:p>
          <a:p>
            <a:pPr marL="228600" indent="-228600">
              <a:buNone/>
            </a:pPr>
            <a:r>
              <a:rPr lang="en-US" dirty="0" smtClean="0"/>
              <a:t>http://blogs.msdn.com/b/neilkidd/archive/2008/12/07/poison-in-windows-azure.aspx</a:t>
            </a:r>
          </a:p>
          <a:p>
            <a:endParaRPr lang="en-NZ"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2822435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mn-ea"/>
                <a:cs typeface="+mn-cs"/>
              </a:rPr>
              <a:t>Slide Objective</a:t>
            </a:r>
            <a:endParaRPr lang="en-NZ" sz="900" kern="1200" dirty="0" smtClean="0">
              <a:solidFill>
                <a:schemeClr val="tx1"/>
              </a:solidFill>
              <a:effectLst/>
              <a:latin typeface="Segoe UI" pitchFamily="34" charset="0"/>
              <a:ea typeface="+mn-ea"/>
              <a:cs typeface="+mn-cs"/>
            </a:endParaRPr>
          </a:p>
          <a:p>
            <a:pPr rtl="0"/>
            <a:r>
              <a:rPr lang="en-NZ" sz="900" kern="1200" dirty="0" smtClean="0">
                <a:solidFill>
                  <a:schemeClr val="tx1"/>
                </a:solidFill>
                <a:effectLst/>
                <a:latin typeface="Segoe UI" pitchFamily="34" charset="0"/>
                <a:ea typeface="+mn-ea"/>
                <a:cs typeface="+mn-cs"/>
              </a:rPr>
              <a:t>Highlights</a:t>
            </a:r>
            <a:r>
              <a:rPr lang="en-NZ" sz="900" kern="1200" baseline="0" dirty="0" smtClean="0">
                <a:solidFill>
                  <a:schemeClr val="tx1"/>
                </a:solidFill>
                <a:effectLst/>
                <a:latin typeface="Segoe UI" pitchFamily="34" charset="0"/>
                <a:ea typeface="+mn-ea"/>
                <a:cs typeface="+mn-cs"/>
              </a:rPr>
              <a:t> the support provided for tracking poison messages</a:t>
            </a:r>
            <a:endParaRPr lang="en-NZ" sz="900" kern="1200" dirty="0" smtClean="0">
              <a:solidFill>
                <a:schemeClr val="tx1"/>
              </a:solidFill>
              <a:effectLst/>
              <a:latin typeface="Segoe UI" pitchFamily="34" charset="0"/>
              <a:ea typeface="+mn-ea"/>
              <a:cs typeface="+mn-cs"/>
            </a:endParaRPr>
          </a:p>
          <a:p>
            <a:pPr rtl="0"/>
            <a:endParaRPr lang="en-NZ" sz="900" kern="1200" dirty="0" smtClean="0">
              <a:solidFill>
                <a:schemeClr val="tx1"/>
              </a:solidFill>
              <a:effectLst/>
              <a:latin typeface="Segoe UI" pitchFamily="34" charset="0"/>
              <a:ea typeface="+mn-ea"/>
              <a:cs typeface="+mn-cs"/>
            </a:endParaRPr>
          </a:p>
          <a:p>
            <a:pPr rtl="0"/>
            <a:r>
              <a:rPr lang="en-NZ" sz="900" b="1" kern="1200" dirty="0" smtClean="0">
                <a:solidFill>
                  <a:schemeClr val="tx1"/>
                </a:solidFill>
                <a:effectLst/>
                <a:latin typeface="Segoe UI" pitchFamily="34" charset="0"/>
                <a:ea typeface="+mn-ea"/>
                <a:cs typeface="+mn-cs"/>
              </a:rPr>
              <a:t>Speaking Notes</a:t>
            </a:r>
          </a:p>
          <a:p>
            <a:pPr marL="171450" indent="-171450">
              <a:buFont typeface="Arial" pitchFamily="34" charset="0"/>
              <a:buChar char="•"/>
            </a:pPr>
            <a:r>
              <a:rPr lang="en-US" sz="900" dirty="0" err="1" smtClean="0">
                <a:latin typeface="Segoe UI (Body)"/>
              </a:rPr>
              <a:t>MessageId</a:t>
            </a:r>
            <a:r>
              <a:rPr lang="en-US" sz="900" dirty="0" smtClean="0">
                <a:latin typeface="Segoe UI (Body)"/>
              </a:rPr>
              <a:t>: A GUID created by Queue service on </a:t>
            </a:r>
            <a:r>
              <a:rPr lang="en-US" sz="900" dirty="0" err="1" smtClean="0">
                <a:latin typeface="Segoe UI (Body)"/>
              </a:rPr>
              <a:t>enqueue</a:t>
            </a:r>
            <a:r>
              <a:rPr lang="en-US" sz="900" dirty="0" smtClean="0">
                <a:latin typeface="Segoe UI (Body)"/>
              </a:rPr>
              <a:t>; immutable and not user defined</a:t>
            </a:r>
          </a:p>
          <a:p>
            <a:pPr marL="171450" indent="-171450">
              <a:buFont typeface="Arial" pitchFamily="34" charset="0"/>
              <a:buChar char="•"/>
            </a:pPr>
            <a:r>
              <a:rPr lang="en-US" sz="900" dirty="0" err="1" smtClean="0">
                <a:latin typeface="Segoe UI (Body)"/>
              </a:rPr>
              <a:t>DequeueCount</a:t>
            </a:r>
            <a:r>
              <a:rPr lang="en-US" sz="900" dirty="0" smtClean="0">
                <a:latin typeface="Segoe UI (Body)"/>
              </a:rPr>
              <a:t>: A counter that increments each time a message is </a:t>
            </a:r>
            <a:r>
              <a:rPr lang="en-US" sz="900" dirty="0" err="1" smtClean="0">
                <a:latin typeface="Segoe UI (Body)"/>
              </a:rPr>
              <a:t>dequeued</a:t>
            </a:r>
            <a:endParaRPr lang="en-US" sz="900" dirty="0" smtClean="0">
              <a:latin typeface="Segoe UI (Body)"/>
            </a:endParaRPr>
          </a:p>
          <a:p>
            <a:pPr marL="171450" indent="-171450">
              <a:buFont typeface="Arial" pitchFamily="34" charset="0"/>
              <a:buChar char="•"/>
            </a:pPr>
            <a:r>
              <a:rPr lang="en-NZ" sz="900" kern="1200" dirty="0" smtClean="0">
                <a:solidFill>
                  <a:schemeClr val="tx1"/>
                </a:solidFill>
                <a:effectLst/>
                <a:latin typeface="Segoe UI" pitchFamily="34" charset="0"/>
                <a:ea typeface="+mn-ea"/>
                <a:cs typeface="+mn-cs"/>
              </a:rPr>
              <a:t>The key to poison tracking is the </a:t>
            </a:r>
            <a:r>
              <a:rPr lang="en-NZ" sz="900" kern="1200" dirty="0" err="1" smtClean="0">
                <a:solidFill>
                  <a:schemeClr val="tx1"/>
                </a:solidFill>
                <a:effectLst/>
                <a:latin typeface="Segoe UI" pitchFamily="34" charset="0"/>
                <a:ea typeface="+mn-ea"/>
                <a:cs typeface="+mn-cs"/>
              </a:rPr>
              <a:t>DequeueCount</a:t>
            </a:r>
            <a:r>
              <a:rPr lang="en-NZ" sz="900" kern="1200" dirty="0" smtClean="0">
                <a:solidFill>
                  <a:schemeClr val="tx1"/>
                </a:solidFill>
                <a:effectLst/>
                <a:latin typeface="Segoe UI" pitchFamily="34" charset="0"/>
                <a:ea typeface="+mn-ea"/>
                <a:cs typeface="+mn-cs"/>
              </a:rPr>
              <a:t> field</a:t>
            </a:r>
          </a:p>
          <a:p>
            <a:pPr marL="171450" indent="-171450">
              <a:buFont typeface="Arial" pitchFamily="34" charset="0"/>
              <a:buChar char="•"/>
            </a:pPr>
            <a:r>
              <a:rPr lang="en-NZ" sz="900" kern="1200" dirty="0" smtClean="0">
                <a:solidFill>
                  <a:schemeClr val="tx1"/>
                </a:solidFill>
                <a:effectLst/>
                <a:latin typeface="Segoe UI" pitchFamily="34" charset="0"/>
                <a:ea typeface="+mn-ea"/>
                <a:cs typeface="+mn-cs"/>
              </a:rPr>
              <a:t>This is incremented every time a message is popped off the queue</a:t>
            </a:r>
          </a:p>
          <a:p>
            <a:pPr marL="0" indent="0">
              <a:buFont typeface="Arial" pitchFamily="34" charset="0"/>
              <a:buNone/>
            </a:pPr>
            <a:endParaRPr lang="en-NZ" sz="900" kern="1200" dirty="0" smtClean="0">
              <a:solidFill>
                <a:schemeClr val="tx1"/>
              </a:solidFill>
              <a:effectLst/>
              <a:latin typeface="Segoe UI" pitchFamily="34" charset="0"/>
              <a:ea typeface="+mn-ea"/>
              <a:cs typeface="+mn-cs"/>
            </a:endParaRPr>
          </a:p>
          <a:p>
            <a:pPr rtl="0"/>
            <a:r>
              <a:rPr lang="en-NZ" sz="900" b="1" kern="1200" dirty="0" smtClean="0">
                <a:solidFill>
                  <a:schemeClr val="tx1"/>
                </a:solidFill>
                <a:effectLst/>
                <a:latin typeface="Segoe UI" pitchFamily="34" charset="0"/>
                <a:ea typeface="+mn-ea"/>
                <a:cs typeface="+mn-cs"/>
              </a:rPr>
              <a:t>Notes</a:t>
            </a:r>
          </a:p>
          <a:p>
            <a:pPr marL="228600" indent="-228600">
              <a:buNone/>
            </a:pPr>
            <a:r>
              <a:rPr lang="en-NZ" dirty="0" smtClean="0"/>
              <a:t>When a message is retrieved for the first time, its </a:t>
            </a:r>
            <a:r>
              <a:rPr lang="en-NZ" b="1" dirty="0" err="1" smtClean="0"/>
              <a:t>DequeueCount</a:t>
            </a:r>
            <a:r>
              <a:rPr lang="en-NZ" dirty="0" smtClean="0"/>
              <a:t> property is set to 1. If it is not deleted and is subsequently retrieved again, the </a:t>
            </a:r>
            <a:r>
              <a:rPr lang="en-NZ" b="1" dirty="0" err="1" smtClean="0"/>
              <a:t>DequeueCount</a:t>
            </a:r>
            <a:r>
              <a:rPr lang="en-NZ" dirty="0" smtClean="0"/>
              <a:t> property is incremented. The client may use this value to determine how many times a message has been retrieved.</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843178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mn-ea"/>
                <a:cs typeface="+mn-cs"/>
              </a:rPr>
              <a:t>Slide Objective</a:t>
            </a:r>
            <a:endParaRPr lang="en-NZ" sz="900" kern="1200" dirty="0" smtClean="0">
              <a:solidFill>
                <a:schemeClr val="tx1"/>
              </a:solidFill>
              <a:effectLst/>
              <a:latin typeface="Segoe UI" pitchFamily="34" charset="0"/>
              <a:ea typeface="+mn-ea"/>
              <a:cs typeface="+mn-cs"/>
            </a:endParaRPr>
          </a:p>
          <a:p>
            <a:pPr rtl="0"/>
            <a:r>
              <a:rPr lang="en-NZ" sz="900" kern="1200" dirty="0" smtClean="0">
                <a:solidFill>
                  <a:schemeClr val="tx1"/>
                </a:solidFill>
                <a:effectLst/>
                <a:latin typeface="Segoe UI" pitchFamily="34" charset="0"/>
                <a:ea typeface="+mn-ea"/>
                <a:cs typeface="+mn-cs"/>
              </a:rPr>
              <a:t>How to use the </a:t>
            </a:r>
            <a:r>
              <a:rPr lang="en-NZ" sz="900" kern="1200" dirty="0" err="1" smtClean="0">
                <a:solidFill>
                  <a:schemeClr val="tx1"/>
                </a:solidFill>
                <a:effectLst/>
                <a:latin typeface="Segoe UI" pitchFamily="34" charset="0"/>
                <a:ea typeface="+mn-ea"/>
                <a:cs typeface="+mn-cs"/>
              </a:rPr>
              <a:t>dequeue</a:t>
            </a:r>
            <a:r>
              <a:rPr lang="en-NZ" sz="900" kern="1200" dirty="0" smtClean="0">
                <a:solidFill>
                  <a:schemeClr val="tx1"/>
                </a:solidFill>
                <a:effectLst/>
                <a:latin typeface="Segoe UI" pitchFamily="34" charset="0"/>
                <a:ea typeface="+mn-ea"/>
                <a:cs typeface="+mn-cs"/>
              </a:rPr>
              <a:t> count field</a:t>
            </a:r>
          </a:p>
          <a:p>
            <a:pPr rtl="0"/>
            <a:endParaRPr lang="en-NZ" sz="900" kern="1200" dirty="0" smtClean="0">
              <a:solidFill>
                <a:schemeClr val="tx1"/>
              </a:solidFill>
              <a:effectLst/>
              <a:latin typeface="Segoe UI" pitchFamily="34" charset="0"/>
              <a:ea typeface="+mn-ea"/>
              <a:cs typeface="+mn-cs"/>
            </a:endParaRPr>
          </a:p>
          <a:p>
            <a:pPr rtl="0"/>
            <a:r>
              <a:rPr lang="en-NZ" sz="900" b="1" kern="1200" dirty="0" smtClean="0">
                <a:solidFill>
                  <a:schemeClr val="tx1"/>
                </a:solidFill>
                <a:effectLst/>
                <a:latin typeface="Segoe UI" pitchFamily="34" charset="0"/>
                <a:ea typeface="+mn-ea"/>
                <a:cs typeface="+mn-cs"/>
              </a:rPr>
              <a:t>Speaking Notes</a:t>
            </a:r>
            <a:endParaRPr lang="en-NZ"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NZ" sz="900" kern="1200" dirty="0" smtClean="0">
                <a:solidFill>
                  <a:schemeClr val="tx1"/>
                </a:solidFill>
                <a:effectLst/>
                <a:latin typeface="Segoe UI" pitchFamily="34" charset="0"/>
                <a:ea typeface="+mn-ea"/>
                <a:cs typeface="+mn-cs"/>
              </a:rPr>
              <a:t>Handling poison messages is simple</a:t>
            </a:r>
          </a:p>
          <a:p>
            <a:pPr marL="384431" lvl="1" indent="-171450">
              <a:buFont typeface="Arial" pitchFamily="34" charset="0"/>
              <a:buChar char="•"/>
            </a:pPr>
            <a:r>
              <a:rPr lang="en-NZ" sz="900" kern="1200" dirty="0" smtClean="0">
                <a:solidFill>
                  <a:schemeClr val="tx1"/>
                </a:solidFill>
                <a:effectLst/>
                <a:latin typeface="Segoe UI" pitchFamily="34" charset="0"/>
                <a:ea typeface="+mn-ea"/>
                <a:cs typeface="+mn-cs"/>
              </a:rPr>
              <a:t>Check</a:t>
            </a:r>
            <a:r>
              <a:rPr lang="en-NZ" sz="900" kern="1200" baseline="0" dirty="0" smtClean="0">
                <a:solidFill>
                  <a:schemeClr val="tx1"/>
                </a:solidFill>
                <a:effectLst/>
                <a:latin typeface="Segoe UI" pitchFamily="34" charset="0"/>
                <a:ea typeface="+mn-ea"/>
                <a:cs typeface="+mn-cs"/>
              </a:rPr>
              <a:t> the </a:t>
            </a:r>
            <a:r>
              <a:rPr lang="en-NZ" sz="900" kern="1200" baseline="0" dirty="0" err="1" smtClean="0">
                <a:solidFill>
                  <a:schemeClr val="tx1"/>
                </a:solidFill>
                <a:effectLst/>
                <a:latin typeface="Segoe UI" pitchFamily="34" charset="0"/>
                <a:ea typeface="+mn-ea"/>
                <a:cs typeface="+mn-cs"/>
              </a:rPr>
              <a:t>dequeue</a:t>
            </a:r>
            <a:r>
              <a:rPr lang="en-NZ" sz="900" kern="1200" baseline="0" dirty="0" smtClean="0">
                <a:solidFill>
                  <a:schemeClr val="tx1"/>
                </a:solidFill>
                <a:effectLst/>
                <a:latin typeface="Segoe UI" pitchFamily="34" charset="0"/>
                <a:ea typeface="+mn-ea"/>
                <a:cs typeface="+mn-cs"/>
              </a:rPr>
              <a:t> count</a:t>
            </a:r>
          </a:p>
          <a:p>
            <a:pPr marL="384431" lvl="1" indent="-171450">
              <a:buFont typeface="Arial" pitchFamily="34" charset="0"/>
              <a:buChar char="•"/>
            </a:pPr>
            <a:r>
              <a:rPr lang="en-NZ" sz="900" kern="1200" dirty="0" smtClean="0">
                <a:solidFill>
                  <a:schemeClr val="tx1"/>
                </a:solidFill>
                <a:effectLst/>
                <a:latin typeface="Segoe UI" pitchFamily="34" charset="0"/>
                <a:ea typeface="+mn-ea"/>
                <a:cs typeface="+mn-cs"/>
              </a:rPr>
              <a:t>If you pass a certain threshold consider the message poisonous</a:t>
            </a:r>
          </a:p>
          <a:p>
            <a:pPr marL="384431" lvl="1" indent="-171450">
              <a:buFont typeface="Arial" pitchFamily="34" charset="0"/>
              <a:buChar char="•"/>
            </a:pPr>
            <a:endParaRPr lang="en-NZ"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NZ" sz="900" kern="1200" dirty="0" smtClean="0">
                <a:solidFill>
                  <a:schemeClr val="tx1"/>
                </a:solidFill>
                <a:effectLst/>
                <a:latin typeface="Segoe UI" pitchFamily="34" charset="0"/>
                <a:ea typeface="+mn-ea"/>
                <a:cs typeface="+mn-cs"/>
              </a:rPr>
              <a:t>You should always</a:t>
            </a:r>
            <a:r>
              <a:rPr lang="en-NZ" sz="900" kern="1200" baseline="0" dirty="0" smtClean="0">
                <a:solidFill>
                  <a:schemeClr val="tx1"/>
                </a:solidFill>
                <a:effectLst/>
                <a:latin typeface="Segoe UI" pitchFamily="34" charset="0"/>
                <a:ea typeface="+mn-ea"/>
                <a:cs typeface="+mn-cs"/>
              </a:rPr>
              <a:t> do your poison check as the first operation in your worker</a:t>
            </a:r>
          </a:p>
          <a:p>
            <a:pPr marL="384431" lvl="1" indent="-171450">
              <a:buFont typeface="Arial" pitchFamily="34" charset="0"/>
              <a:buChar char="•"/>
            </a:pPr>
            <a:r>
              <a:rPr lang="en-NZ" sz="900" kern="1200" baseline="0" dirty="0" smtClean="0">
                <a:solidFill>
                  <a:schemeClr val="tx1"/>
                </a:solidFill>
                <a:effectLst/>
                <a:latin typeface="Segoe UI" pitchFamily="34" charset="0"/>
                <a:ea typeface="+mn-ea"/>
                <a:cs typeface="+mn-cs"/>
              </a:rPr>
              <a:t>If an error occurs BEFORE you perform the poison check the message will remain a zombie</a:t>
            </a:r>
          </a:p>
          <a:p>
            <a:pPr marL="171450" lvl="0" indent="-171450">
              <a:buFont typeface="Arial" pitchFamily="34" charset="0"/>
              <a:buChar char="•"/>
            </a:pPr>
            <a:endParaRPr lang="en-NZ" sz="9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NZ" sz="900" kern="1200" baseline="0" dirty="0" smtClean="0">
                <a:solidFill>
                  <a:schemeClr val="tx1"/>
                </a:solidFill>
                <a:effectLst/>
                <a:latin typeface="Segoe UI" pitchFamily="34" charset="0"/>
                <a:ea typeface="+mn-ea"/>
                <a:cs typeface="+mn-cs"/>
              </a:rPr>
              <a:t>Be EXTRA careful to test and perform static analysis on your poison handling code</a:t>
            </a:r>
          </a:p>
          <a:p>
            <a:pPr marL="384431" lvl="1" indent="-171450">
              <a:buFont typeface="Arial" pitchFamily="34" charset="0"/>
              <a:buChar char="•"/>
            </a:pPr>
            <a:r>
              <a:rPr lang="en-NZ" sz="900" kern="1200" baseline="0" dirty="0" smtClean="0">
                <a:solidFill>
                  <a:schemeClr val="tx1"/>
                </a:solidFill>
                <a:effectLst/>
                <a:latin typeface="Segoe UI" pitchFamily="34" charset="0"/>
                <a:ea typeface="+mn-ea"/>
                <a:cs typeface="+mn-cs"/>
              </a:rPr>
              <a:t>Once again. A failure in this code could lead to poison messages not being correctly handled</a:t>
            </a:r>
          </a:p>
          <a:p>
            <a:pPr marL="384431" lvl="1" indent="-171450">
              <a:buFont typeface="Arial" pitchFamily="34" charset="0"/>
              <a:buChar char="•"/>
            </a:pPr>
            <a:endParaRPr lang="en-NZ" sz="9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NZ" sz="900" kern="1200" baseline="0" dirty="0" smtClean="0">
                <a:solidFill>
                  <a:schemeClr val="tx1"/>
                </a:solidFill>
                <a:effectLst/>
                <a:latin typeface="Segoe UI" pitchFamily="34" charset="0"/>
                <a:ea typeface="+mn-ea"/>
                <a:cs typeface="+mn-cs"/>
              </a:rPr>
              <a:t>Avoid writing your own poison tracking- i.e. trying to write your own </a:t>
            </a:r>
            <a:r>
              <a:rPr lang="en-NZ" sz="900" kern="1200" baseline="0" dirty="0" err="1" smtClean="0">
                <a:solidFill>
                  <a:schemeClr val="tx1"/>
                </a:solidFill>
                <a:effectLst/>
                <a:latin typeface="Segoe UI" pitchFamily="34" charset="0"/>
                <a:ea typeface="+mn-ea"/>
                <a:cs typeface="+mn-cs"/>
              </a:rPr>
              <a:t>dequeu</a:t>
            </a:r>
            <a:r>
              <a:rPr lang="en-NZ" sz="900" kern="1200" baseline="0" dirty="0" smtClean="0">
                <a:solidFill>
                  <a:schemeClr val="tx1"/>
                </a:solidFill>
                <a:effectLst/>
                <a:latin typeface="Segoe UI" pitchFamily="34" charset="0"/>
                <a:ea typeface="+mn-ea"/>
                <a:cs typeface="+mn-cs"/>
              </a:rPr>
              <a:t> count type of mechanism</a:t>
            </a:r>
            <a:endParaRPr lang="en-NZ" sz="900" kern="1200" dirty="0" smtClean="0">
              <a:solidFill>
                <a:schemeClr val="tx1"/>
              </a:solidFill>
              <a:effectLst/>
              <a:latin typeface="Segoe UI" pitchFamily="34" charset="0"/>
              <a:ea typeface="+mn-ea"/>
              <a:cs typeface="+mn-cs"/>
            </a:endParaRPr>
          </a:p>
          <a:p>
            <a:pPr marL="171450" indent="-171450">
              <a:buFont typeface="Arial" pitchFamily="34" charset="0"/>
              <a:buChar char="•"/>
            </a:pPr>
            <a:endParaRPr lang="en-NZ" sz="900" kern="1200" dirty="0" smtClean="0">
              <a:solidFill>
                <a:schemeClr val="tx1"/>
              </a:solidFill>
              <a:effectLst/>
              <a:latin typeface="Segoe UI" pitchFamily="34" charset="0"/>
              <a:ea typeface="+mn-ea"/>
              <a:cs typeface="+mn-cs"/>
            </a:endParaRPr>
          </a:p>
          <a:p>
            <a:pPr rtl="0"/>
            <a:r>
              <a:rPr lang="en-NZ" sz="900" b="1" kern="1200" dirty="0" smtClean="0">
                <a:solidFill>
                  <a:schemeClr val="tx1"/>
                </a:solidFill>
                <a:effectLst/>
                <a:latin typeface="Segoe UI" pitchFamily="34" charset="0"/>
                <a:ea typeface="+mn-ea"/>
                <a:cs typeface="+mn-cs"/>
              </a:rPr>
              <a:t>Notes</a:t>
            </a:r>
          </a:p>
          <a:p>
            <a:pPr marL="228600" indent="-228600">
              <a:buNone/>
            </a:pPr>
            <a:r>
              <a:rPr lang="en-NZ" dirty="0" smtClean="0"/>
              <a:t>When a message is retrieved for the first time, its </a:t>
            </a:r>
            <a:r>
              <a:rPr lang="en-NZ" b="1" dirty="0" err="1" smtClean="0"/>
              <a:t>DequeueCount</a:t>
            </a:r>
            <a:r>
              <a:rPr lang="en-NZ" dirty="0" smtClean="0"/>
              <a:t> property is set to 1. If it is not deleted and is subsequently retrieved again, the </a:t>
            </a:r>
            <a:r>
              <a:rPr lang="en-NZ" b="1" dirty="0" err="1" smtClean="0"/>
              <a:t>DequeueCount</a:t>
            </a:r>
            <a:r>
              <a:rPr lang="en-NZ" dirty="0" smtClean="0"/>
              <a:t> property is incremented. The client may use this value to determine how many times a message has been retrieved.</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3931769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rtl="0"/>
            <a:r>
              <a:rPr lang="en-NZ" sz="900" b="1" kern="1200" dirty="0" smtClean="0">
                <a:solidFill>
                  <a:schemeClr val="tx1"/>
                </a:solidFill>
                <a:effectLst/>
                <a:latin typeface="Segoe UI" pitchFamily="34" charset="0"/>
                <a:ea typeface="+mn-ea"/>
                <a:cs typeface="+mn-cs"/>
              </a:rPr>
              <a:t>Slide Objective</a:t>
            </a:r>
            <a:endParaRPr lang="en-NZ" sz="900" kern="1200" dirty="0" smtClean="0">
              <a:solidFill>
                <a:schemeClr val="tx1"/>
              </a:solidFill>
              <a:effectLst/>
              <a:latin typeface="Segoe UI" pitchFamily="34" charset="0"/>
              <a:ea typeface="+mn-ea"/>
              <a:cs typeface="+mn-cs"/>
            </a:endParaRPr>
          </a:p>
          <a:p>
            <a:pPr rtl="0"/>
            <a:r>
              <a:rPr lang="en-NZ" sz="900" kern="1200" dirty="0" smtClean="0">
                <a:solidFill>
                  <a:schemeClr val="tx1"/>
                </a:solidFill>
                <a:effectLst/>
                <a:latin typeface="Segoe UI" pitchFamily="34" charset="0"/>
                <a:ea typeface="+mn-ea"/>
                <a:cs typeface="+mn-cs"/>
              </a:rPr>
              <a:t>Describes what to do with messages deemed as poisonous</a:t>
            </a:r>
          </a:p>
          <a:p>
            <a:pPr rtl="0"/>
            <a:endParaRPr lang="en-NZ" sz="900" kern="1200" dirty="0" smtClean="0">
              <a:solidFill>
                <a:schemeClr val="tx1"/>
              </a:solidFill>
              <a:effectLst/>
              <a:latin typeface="Segoe UI" pitchFamily="34" charset="0"/>
              <a:ea typeface="+mn-ea"/>
              <a:cs typeface="+mn-cs"/>
            </a:endParaRPr>
          </a:p>
          <a:p>
            <a:pPr rtl="0"/>
            <a:r>
              <a:rPr lang="en-NZ" sz="900" b="1" kern="1200" dirty="0" smtClean="0">
                <a:solidFill>
                  <a:schemeClr val="tx1"/>
                </a:solidFill>
                <a:effectLst/>
                <a:latin typeface="Segoe UI" pitchFamily="34" charset="0"/>
                <a:ea typeface="+mn-ea"/>
                <a:cs typeface="+mn-cs"/>
              </a:rPr>
              <a:t>Speaking Notes</a:t>
            </a:r>
          </a:p>
          <a:p>
            <a:pPr rtl="0"/>
            <a:r>
              <a:rPr lang="en-NZ" sz="900" b="0" kern="1200" dirty="0" smtClean="0">
                <a:solidFill>
                  <a:schemeClr val="tx1"/>
                </a:solidFill>
                <a:effectLst/>
                <a:latin typeface="Segoe UI" pitchFamily="34" charset="0"/>
                <a:ea typeface="+mn-ea"/>
                <a:cs typeface="+mn-cs"/>
              </a:rPr>
              <a:t>In some cases it’s OK to simple throw poisonous messages out </a:t>
            </a:r>
          </a:p>
          <a:p>
            <a:pPr marL="171450" indent="-171450">
              <a:buFont typeface="Arial" pitchFamily="34" charset="0"/>
              <a:buChar char="•"/>
            </a:pPr>
            <a:endParaRPr lang="en-NZ" sz="900" kern="1200" dirty="0" smtClean="0">
              <a:solidFill>
                <a:schemeClr val="tx1"/>
              </a:solidFill>
              <a:effectLst/>
              <a:latin typeface="Segoe UI" pitchFamily="34" charset="0"/>
              <a:ea typeface="+mn-ea"/>
              <a:cs typeface="+mn-cs"/>
            </a:endParaRPr>
          </a:p>
          <a:p>
            <a:pPr marL="0" indent="0">
              <a:buFont typeface="Arial" pitchFamily="34" charset="0"/>
              <a:buNone/>
            </a:pPr>
            <a:r>
              <a:rPr lang="en-NZ" sz="900" kern="1200" dirty="0" smtClean="0">
                <a:solidFill>
                  <a:schemeClr val="tx1"/>
                </a:solidFill>
                <a:effectLst/>
                <a:latin typeface="Segoe UI" pitchFamily="34" charset="0"/>
                <a:ea typeface="+mn-ea"/>
                <a:cs typeface="+mn-cs"/>
              </a:rPr>
              <a:t>Most of the time though they contain business important information and ideally we’d like to get the work they were meant to signal completed</a:t>
            </a:r>
          </a:p>
          <a:p>
            <a:pPr marL="0" indent="0">
              <a:buFont typeface="Arial" pitchFamily="34" charset="0"/>
              <a:buNone/>
            </a:pPr>
            <a:endParaRPr lang="en-NZ" sz="900" kern="1200" dirty="0" smtClean="0">
              <a:solidFill>
                <a:schemeClr val="tx1"/>
              </a:solidFill>
              <a:effectLst/>
              <a:latin typeface="Segoe UI" pitchFamily="34" charset="0"/>
              <a:ea typeface="+mn-ea"/>
              <a:cs typeface="+mn-cs"/>
            </a:endParaRPr>
          </a:p>
          <a:p>
            <a:pPr marL="0" indent="0">
              <a:buFont typeface="Arial" pitchFamily="34" charset="0"/>
              <a:buNone/>
            </a:pPr>
            <a:r>
              <a:rPr lang="en-NZ" sz="900" kern="1200" dirty="0" smtClean="0">
                <a:solidFill>
                  <a:schemeClr val="tx1"/>
                </a:solidFill>
                <a:effectLst/>
                <a:latin typeface="Segoe UI" pitchFamily="34" charset="0"/>
                <a:ea typeface="+mn-ea"/>
                <a:cs typeface="+mn-cs"/>
              </a:rPr>
              <a:t>A poison message will typically result from one of two scenarios</a:t>
            </a:r>
          </a:p>
          <a:p>
            <a:pPr marL="228600" indent="-228600">
              <a:buFont typeface="+mj-lt"/>
              <a:buAutoNum type="arabicPeriod"/>
            </a:pPr>
            <a:r>
              <a:rPr lang="en-NZ" sz="900" kern="1200" dirty="0" smtClean="0">
                <a:solidFill>
                  <a:schemeClr val="tx1"/>
                </a:solidFill>
                <a:effectLst/>
                <a:latin typeface="Segoe UI" pitchFamily="34" charset="0"/>
                <a:ea typeface="+mn-ea"/>
                <a:cs typeface="+mn-cs"/>
              </a:rPr>
              <a:t>Buggy</a:t>
            </a:r>
            <a:r>
              <a:rPr lang="en-NZ" sz="900" kern="1200" baseline="0" dirty="0" smtClean="0">
                <a:solidFill>
                  <a:schemeClr val="tx1"/>
                </a:solidFill>
                <a:effectLst/>
                <a:latin typeface="Segoe UI" pitchFamily="34" charset="0"/>
                <a:ea typeface="+mn-ea"/>
                <a:cs typeface="+mn-cs"/>
              </a:rPr>
              <a:t> code</a:t>
            </a:r>
            <a:br>
              <a:rPr lang="en-NZ" sz="900" kern="1200" baseline="0" dirty="0" smtClean="0">
                <a:solidFill>
                  <a:schemeClr val="tx1"/>
                </a:solidFill>
                <a:effectLst/>
                <a:latin typeface="Segoe UI" pitchFamily="34" charset="0"/>
                <a:ea typeface="+mn-ea"/>
                <a:cs typeface="+mn-cs"/>
              </a:rPr>
            </a:br>
            <a:r>
              <a:rPr lang="en-NZ" sz="900" kern="1200" baseline="0" dirty="0" smtClean="0">
                <a:solidFill>
                  <a:schemeClr val="tx1"/>
                </a:solidFill>
                <a:effectLst/>
                <a:latin typeface="Segoe UI" pitchFamily="34" charset="0"/>
                <a:ea typeface="+mn-ea"/>
                <a:cs typeface="+mn-cs"/>
              </a:rPr>
              <a:t>In this case we need to fix the code so the message can be properly processed</a:t>
            </a:r>
          </a:p>
          <a:p>
            <a:pPr marL="228600" indent="-228600">
              <a:buFont typeface="+mj-lt"/>
              <a:buAutoNum type="arabicPeriod"/>
            </a:pPr>
            <a:r>
              <a:rPr lang="en-NZ" sz="900" kern="1200" baseline="0" dirty="0" smtClean="0">
                <a:solidFill>
                  <a:schemeClr val="tx1"/>
                </a:solidFill>
                <a:effectLst/>
                <a:latin typeface="Segoe UI" pitchFamily="34" charset="0"/>
                <a:ea typeface="+mn-ea"/>
                <a:cs typeface="+mn-cs"/>
              </a:rPr>
              <a:t>Intermittent errors</a:t>
            </a:r>
            <a:br>
              <a:rPr lang="en-NZ" sz="900" kern="1200" baseline="0" dirty="0" smtClean="0">
                <a:solidFill>
                  <a:schemeClr val="tx1"/>
                </a:solidFill>
                <a:effectLst/>
                <a:latin typeface="Segoe UI" pitchFamily="34" charset="0"/>
                <a:ea typeface="+mn-ea"/>
                <a:cs typeface="+mn-cs"/>
              </a:rPr>
            </a:br>
            <a:r>
              <a:rPr lang="en-NZ" sz="900" kern="1200" baseline="0" dirty="0" smtClean="0">
                <a:solidFill>
                  <a:schemeClr val="tx1"/>
                </a:solidFill>
                <a:effectLst/>
                <a:latin typeface="Segoe UI" pitchFamily="34" charset="0"/>
                <a:ea typeface="+mn-ea"/>
                <a:cs typeface="+mn-cs"/>
              </a:rPr>
              <a:t>Things like remote servers being unavailable</a:t>
            </a:r>
          </a:p>
          <a:p>
            <a:pPr marL="0" indent="0">
              <a:buFont typeface="+mj-lt"/>
              <a:buNone/>
            </a:pPr>
            <a:endParaRPr lang="en-NZ" sz="900" kern="1200" baseline="0" dirty="0" smtClean="0">
              <a:solidFill>
                <a:schemeClr val="tx1"/>
              </a:solidFill>
              <a:effectLst/>
              <a:latin typeface="Segoe UI" pitchFamily="34" charset="0"/>
              <a:ea typeface="+mn-ea"/>
              <a:cs typeface="+mn-cs"/>
            </a:endParaRPr>
          </a:p>
          <a:p>
            <a:pPr marL="171450" indent="-171450">
              <a:buFont typeface="Arial" pitchFamily="34" charset="0"/>
              <a:buChar char="•"/>
            </a:pPr>
            <a:r>
              <a:rPr lang="en-NZ" sz="900" kern="1200" baseline="0" dirty="0" smtClean="0">
                <a:solidFill>
                  <a:schemeClr val="tx1"/>
                </a:solidFill>
                <a:effectLst/>
                <a:latin typeface="Segoe UI" pitchFamily="34" charset="0"/>
                <a:ea typeface="+mn-ea"/>
                <a:cs typeface="+mn-cs"/>
              </a:rPr>
              <a:t>The simplest way to handle poison messages is to write some sort of log file that can then be viewed by an admin and remedial action taken</a:t>
            </a:r>
          </a:p>
          <a:p>
            <a:pPr marL="171450" indent="-171450">
              <a:buFont typeface="Arial" pitchFamily="34" charset="0"/>
              <a:buChar char="•"/>
            </a:pPr>
            <a:r>
              <a:rPr lang="en-NZ" sz="900" kern="1200" baseline="0" dirty="0" smtClean="0">
                <a:solidFill>
                  <a:schemeClr val="tx1"/>
                </a:solidFill>
                <a:effectLst/>
                <a:latin typeface="Segoe UI" pitchFamily="34" charset="0"/>
                <a:ea typeface="+mn-ea"/>
                <a:cs typeface="+mn-cs"/>
              </a:rPr>
              <a:t>A nicer way to handle poison messages is to move them to another queue</a:t>
            </a:r>
          </a:p>
          <a:p>
            <a:pPr marL="384431" lvl="1" indent="-171450">
              <a:buFont typeface="Arial" pitchFamily="34" charset="0"/>
              <a:buChar char="•"/>
            </a:pPr>
            <a:r>
              <a:rPr lang="en-NZ" sz="900" kern="1200" baseline="0" dirty="0" smtClean="0">
                <a:solidFill>
                  <a:schemeClr val="tx1"/>
                </a:solidFill>
                <a:effectLst/>
                <a:latin typeface="Segoe UI" pitchFamily="34" charset="0"/>
                <a:ea typeface="+mn-ea"/>
                <a:cs typeface="+mn-cs"/>
              </a:rPr>
              <a:t>An admin can monitor that queue</a:t>
            </a:r>
          </a:p>
          <a:p>
            <a:pPr marL="384431" lvl="1" indent="-171450">
              <a:buFont typeface="Arial" pitchFamily="34" charset="0"/>
              <a:buChar char="•"/>
            </a:pPr>
            <a:r>
              <a:rPr lang="en-NZ" sz="900" kern="1200" baseline="0" dirty="0" smtClean="0">
                <a:solidFill>
                  <a:schemeClr val="tx1"/>
                </a:solidFill>
                <a:effectLst/>
                <a:latin typeface="Segoe UI" pitchFamily="34" charset="0"/>
                <a:ea typeface="+mn-ea"/>
                <a:cs typeface="+mn-cs"/>
              </a:rPr>
              <a:t>Take any remedial action such as fixing code or checking resources are available</a:t>
            </a:r>
          </a:p>
          <a:p>
            <a:pPr marL="384431" lvl="1" indent="-171450">
              <a:buFont typeface="Arial" pitchFamily="34" charset="0"/>
              <a:buChar char="•"/>
            </a:pPr>
            <a:r>
              <a:rPr lang="en-NZ" sz="900" kern="1200" baseline="0" dirty="0" smtClean="0">
                <a:solidFill>
                  <a:schemeClr val="tx1"/>
                </a:solidFill>
                <a:effectLst/>
                <a:latin typeface="Segoe UI" pitchFamily="34" charset="0"/>
                <a:ea typeface="+mn-ea"/>
                <a:cs typeface="+mn-cs"/>
              </a:rPr>
              <a:t>The message can then be re-injected (re-put) back into the original queue so that it can be processed correctly as was originally intended.</a:t>
            </a:r>
            <a:br>
              <a:rPr lang="en-NZ" sz="900" kern="1200" baseline="0" dirty="0" smtClean="0">
                <a:solidFill>
                  <a:schemeClr val="tx1"/>
                </a:solidFill>
                <a:effectLst/>
                <a:latin typeface="Segoe UI" pitchFamily="34" charset="0"/>
                <a:ea typeface="+mn-ea"/>
                <a:cs typeface="+mn-cs"/>
              </a:rPr>
            </a:br>
            <a:r>
              <a:rPr lang="en-NZ" sz="900" kern="1200" baseline="0" dirty="0" smtClean="0">
                <a:solidFill>
                  <a:schemeClr val="tx1"/>
                </a:solidFill>
                <a:effectLst/>
                <a:latin typeface="Segoe UI" pitchFamily="34" charset="0"/>
                <a:ea typeface="+mn-ea"/>
                <a:cs typeface="+mn-cs"/>
              </a:rPr>
              <a:t>This massively simplifies the code that needs to be written to take a message from a poison state to a successful completion</a:t>
            </a:r>
          </a:p>
          <a:p>
            <a:pPr marL="0" indent="0">
              <a:buFont typeface="Arial" pitchFamily="34" charset="0"/>
              <a:buNone/>
            </a:pPr>
            <a:endParaRPr lang="en-NZ" sz="900" kern="1200" dirty="0" smtClean="0">
              <a:solidFill>
                <a:schemeClr val="tx1"/>
              </a:solidFill>
              <a:effectLst/>
              <a:latin typeface="Segoe UI" pitchFamily="34" charset="0"/>
              <a:ea typeface="+mn-ea"/>
              <a:cs typeface="+mn-cs"/>
            </a:endParaRPr>
          </a:p>
          <a:p>
            <a:pPr marL="0" indent="0">
              <a:buFont typeface="Arial" pitchFamily="34" charset="0"/>
              <a:buNone/>
            </a:pPr>
            <a:r>
              <a:rPr lang="en-NZ" sz="900" kern="1200" dirty="0" smtClean="0">
                <a:solidFill>
                  <a:schemeClr val="tx1"/>
                </a:solidFill>
                <a:effectLst/>
                <a:latin typeface="Segoe UI" pitchFamily="34" charset="0"/>
                <a:ea typeface="+mn-ea"/>
                <a:cs typeface="+mn-cs"/>
              </a:rPr>
              <a:t>The maximum</a:t>
            </a:r>
            <a:r>
              <a:rPr lang="en-NZ" sz="900" kern="1200" baseline="0" dirty="0" smtClean="0">
                <a:solidFill>
                  <a:schemeClr val="tx1"/>
                </a:solidFill>
                <a:effectLst/>
                <a:latin typeface="Segoe UI" pitchFamily="34" charset="0"/>
                <a:ea typeface="+mn-ea"/>
                <a:cs typeface="+mn-cs"/>
              </a:rPr>
              <a:t> TTL on a queue message is 7 days (also the default) so you’ll need to be able to make fixes quickly to support re-injection before a message expires</a:t>
            </a:r>
            <a:r>
              <a:rPr lang="en-NZ" sz="900" kern="1200" dirty="0" smtClean="0">
                <a:solidFill>
                  <a:schemeClr val="tx1"/>
                </a:solidFill>
                <a:effectLst/>
                <a:latin typeface="Segoe UI" pitchFamily="34" charset="0"/>
                <a:ea typeface="+mn-ea"/>
                <a:cs typeface="+mn-cs"/>
              </a:rPr>
              <a:t> </a:t>
            </a:r>
          </a:p>
          <a:p>
            <a:pPr marL="171450" indent="-171450">
              <a:buFont typeface="Arial" pitchFamily="34" charset="0"/>
              <a:buChar char="•"/>
            </a:pPr>
            <a:endParaRPr lang="en-NZ" sz="900" kern="1200" dirty="0" smtClean="0">
              <a:solidFill>
                <a:schemeClr val="tx1"/>
              </a:solidFill>
              <a:effectLst/>
              <a:latin typeface="Segoe UI" pitchFamily="34" charset="0"/>
              <a:ea typeface="+mn-ea"/>
              <a:cs typeface="+mn-cs"/>
            </a:endParaRPr>
          </a:p>
          <a:p>
            <a:pPr rtl="0"/>
            <a:r>
              <a:rPr lang="en-NZ" sz="900" b="1" kern="1200" dirty="0" smtClean="0">
                <a:solidFill>
                  <a:schemeClr val="tx1"/>
                </a:solidFill>
                <a:effectLst/>
                <a:latin typeface="Segoe UI" pitchFamily="34" charset="0"/>
                <a:ea typeface="+mn-ea"/>
                <a:cs typeface="+mn-cs"/>
              </a:rPr>
              <a:t>Notes</a:t>
            </a:r>
          </a:p>
          <a:p>
            <a:endParaRPr lang="en-NZ"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1277450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mn-ea"/>
                <a:cs typeface="+mn-cs"/>
              </a:rPr>
              <a:t>Slide Objective</a:t>
            </a:r>
            <a:endParaRPr lang="en-NZ" sz="900" kern="1200" dirty="0" smtClean="0">
              <a:solidFill>
                <a:schemeClr val="tx1"/>
              </a:solidFill>
              <a:effectLst/>
              <a:latin typeface="Segoe UI" pitchFamily="34" charset="0"/>
              <a:ea typeface="+mn-ea"/>
              <a:cs typeface="+mn-cs"/>
            </a:endParaRPr>
          </a:p>
          <a:p>
            <a:pPr rtl="0"/>
            <a:r>
              <a:rPr lang="en-NZ" sz="900" kern="1200" dirty="0" smtClean="0">
                <a:solidFill>
                  <a:schemeClr val="tx1"/>
                </a:solidFill>
                <a:effectLst/>
                <a:latin typeface="Segoe UI" pitchFamily="34" charset="0"/>
                <a:ea typeface="+mn-ea"/>
                <a:cs typeface="+mn-cs"/>
              </a:rPr>
              <a:t>Describes the nature of worker roles</a:t>
            </a:r>
          </a:p>
          <a:p>
            <a:pPr rtl="0"/>
            <a:r>
              <a:rPr lang="en-NZ" sz="900" kern="1200" dirty="0" smtClean="0">
                <a:solidFill>
                  <a:schemeClr val="tx1"/>
                </a:solidFill>
                <a:effectLst/>
                <a:latin typeface="Segoe UI" pitchFamily="34" charset="0"/>
                <a:ea typeface="+mn-ea"/>
                <a:cs typeface="+mn-cs"/>
              </a:rPr>
              <a:t>Notes the desire to maximize</a:t>
            </a:r>
            <a:r>
              <a:rPr lang="en-NZ" sz="900" kern="1200" baseline="0" dirty="0" smtClean="0">
                <a:solidFill>
                  <a:schemeClr val="tx1"/>
                </a:solidFill>
                <a:effectLst/>
                <a:latin typeface="Segoe UI" pitchFamily="34" charset="0"/>
                <a:ea typeface="+mn-ea"/>
                <a:cs typeface="+mn-cs"/>
              </a:rPr>
              <a:t> CPU utilization</a:t>
            </a:r>
          </a:p>
          <a:p>
            <a:pPr rtl="0"/>
            <a:endParaRPr lang="en-NZ" sz="900" kern="1200" dirty="0" smtClean="0">
              <a:solidFill>
                <a:schemeClr val="tx1"/>
              </a:solidFill>
              <a:effectLst/>
              <a:latin typeface="Segoe UI" pitchFamily="34" charset="0"/>
              <a:ea typeface="+mn-ea"/>
              <a:cs typeface="+mn-cs"/>
            </a:endParaRPr>
          </a:p>
          <a:p>
            <a:pPr rtl="0"/>
            <a:r>
              <a:rPr lang="en-NZ" sz="900" b="1" kern="1200" dirty="0" smtClean="0">
                <a:solidFill>
                  <a:schemeClr val="tx1"/>
                </a:solidFill>
                <a:effectLst/>
                <a:latin typeface="Segoe UI" pitchFamily="34" charset="0"/>
                <a:ea typeface="+mn-ea"/>
                <a:cs typeface="+mn-cs"/>
              </a:rPr>
              <a:t>Speaking Notes</a:t>
            </a:r>
          </a:p>
          <a:p>
            <a:pPr marL="171450" indent="-171450" rtl="0">
              <a:buFont typeface="Arial" pitchFamily="34" charset="0"/>
              <a:buChar char="•"/>
            </a:pPr>
            <a:r>
              <a:rPr lang="en-NZ" sz="900" kern="1200" dirty="0" smtClean="0">
                <a:solidFill>
                  <a:schemeClr val="tx1"/>
                </a:solidFill>
                <a:effectLst/>
                <a:latin typeface="Segoe UI" pitchFamily="34" charset="0"/>
                <a:ea typeface="+mn-ea"/>
                <a:cs typeface="+mn-cs"/>
              </a:rPr>
              <a:t>Worker roles are most cost effective when run at as close to full capacity as possible</a:t>
            </a:r>
          </a:p>
          <a:p>
            <a:pPr marL="171450" indent="-171450" rtl="0">
              <a:buFont typeface="Arial" pitchFamily="34" charset="0"/>
              <a:buChar char="•"/>
            </a:pPr>
            <a:r>
              <a:rPr lang="en-NZ" sz="900" kern="1200" dirty="0" smtClean="0">
                <a:solidFill>
                  <a:schemeClr val="tx1"/>
                </a:solidFill>
                <a:effectLst/>
                <a:latin typeface="Segoe UI" pitchFamily="34" charset="0"/>
                <a:ea typeface="+mn-ea"/>
                <a:cs typeface="+mn-cs"/>
              </a:rPr>
              <a:t>Because queues can be used to buffer peaks they can be run with less head room (spare capacity) than web roles</a:t>
            </a:r>
          </a:p>
          <a:p>
            <a:pPr marL="171450" indent="-171450" rtl="0">
              <a:buFont typeface="Arial" pitchFamily="34" charset="0"/>
              <a:buChar char="•"/>
            </a:pPr>
            <a:endParaRPr lang="en-NZ" sz="900" kern="1200" dirty="0" smtClean="0">
              <a:solidFill>
                <a:schemeClr val="tx1"/>
              </a:solidFill>
              <a:effectLst/>
              <a:latin typeface="Segoe UI" pitchFamily="34" charset="0"/>
              <a:ea typeface="+mn-ea"/>
              <a:cs typeface="+mn-cs"/>
            </a:endParaRPr>
          </a:p>
          <a:p>
            <a:pPr marL="171450" indent="-171450" rtl="0">
              <a:buFont typeface="Arial" pitchFamily="34" charset="0"/>
              <a:buChar char="•"/>
            </a:pPr>
            <a:r>
              <a:rPr lang="en-NZ" sz="900" kern="1200" dirty="0" smtClean="0">
                <a:solidFill>
                  <a:schemeClr val="tx1"/>
                </a:solidFill>
                <a:effectLst/>
                <a:latin typeface="Segoe UI" pitchFamily="34" charset="0"/>
                <a:ea typeface="+mn-ea"/>
                <a:cs typeface="+mn-cs"/>
              </a:rPr>
              <a:t>A challenges if</a:t>
            </a:r>
            <a:r>
              <a:rPr lang="en-NZ" sz="900" kern="1200" baseline="0" dirty="0" smtClean="0">
                <a:solidFill>
                  <a:schemeClr val="tx1"/>
                </a:solidFill>
                <a:effectLst/>
                <a:latin typeface="Segoe UI" pitchFamily="34" charset="0"/>
                <a:ea typeface="+mn-ea"/>
                <a:cs typeface="+mn-cs"/>
              </a:rPr>
              <a:t> often that you’ll have lots of different types of background work none of which really justifies a full worker role</a:t>
            </a:r>
          </a:p>
          <a:p>
            <a:pPr marL="171450" indent="-171450" rtl="0">
              <a:buFont typeface="Arial" pitchFamily="34" charset="0"/>
              <a:buChar char="•"/>
            </a:pPr>
            <a:r>
              <a:rPr lang="en-NZ" sz="900" kern="1200" baseline="0" dirty="0" smtClean="0">
                <a:solidFill>
                  <a:schemeClr val="tx1"/>
                </a:solidFill>
                <a:effectLst/>
                <a:latin typeface="Segoe UI" pitchFamily="34" charset="0"/>
                <a:ea typeface="+mn-ea"/>
                <a:cs typeface="+mn-cs"/>
              </a:rPr>
              <a:t>Another issue is that you’ll often want to add new types of work as the system is operating</a:t>
            </a:r>
          </a:p>
          <a:p>
            <a:pPr marL="171450" indent="-171450" rtl="0">
              <a:buFont typeface="Arial" pitchFamily="34" charset="0"/>
              <a:buChar char="•"/>
            </a:pPr>
            <a:endParaRPr lang="en-NZ" sz="900" kern="1200" baseline="0" dirty="0" smtClean="0">
              <a:solidFill>
                <a:schemeClr val="tx1"/>
              </a:solidFill>
              <a:effectLst/>
              <a:latin typeface="Segoe UI" pitchFamily="34" charset="0"/>
              <a:ea typeface="+mn-ea"/>
              <a:cs typeface="+mn-cs"/>
            </a:endParaRPr>
          </a:p>
          <a:p>
            <a:pPr marL="171450" indent="-171450" rtl="0">
              <a:buFont typeface="Arial" pitchFamily="34" charset="0"/>
              <a:buChar char="•"/>
            </a:pPr>
            <a:r>
              <a:rPr lang="en-NZ" sz="900" kern="1200" baseline="0" dirty="0" smtClean="0">
                <a:solidFill>
                  <a:schemeClr val="tx1"/>
                </a:solidFill>
                <a:effectLst/>
                <a:latin typeface="Segoe UI" pitchFamily="34" charset="0"/>
                <a:ea typeface="+mn-ea"/>
                <a:cs typeface="+mn-cs"/>
              </a:rPr>
              <a:t>A great way to solve these problems is to build worker roles that can perform any background task</a:t>
            </a:r>
          </a:p>
          <a:p>
            <a:pPr marL="384431" lvl="1" indent="-171450" rtl="0">
              <a:buFont typeface="Arial" pitchFamily="34" charset="0"/>
              <a:buChar char="•"/>
            </a:pPr>
            <a:r>
              <a:rPr lang="en-NZ" sz="900" kern="1200" baseline="0" dirty="0" smtClean="0">
                <a:solidFill>
                  <a:schemeClr val="tx1"/>
                </a:solidFill>
                <a:effectLst/>
                <a:latin typeface="Segoe UI" pitchFamily="34" charset="0"/>
                <a:ea typeface="+mn-ea"/>
                <a:cs typeface="+mn-cs"/>
              </a:rPr>
              <a:t>They load the code to perform the work out of Blob storage based on the type of queue message that they read</a:t>
            </a:r>
          </a:p>
          <a:p>
            <a:pPr marL="171450" indent="-171450">
              <a:buFont typeface="Arial" pitchFamily="34" charset="0"/>
              <a:buChar char="•"/>
            </a:pPr>
            <a:endParaRPr lang="en-NZ"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NZ" sz="900" kern="1200" dirty="0" smtClean="0">
                <a:solidFill>
                  <a:schemeClr val="tx1"/>
                </a:solidFill>
                <a:effectLst/>
                <a:latin typeface="Segoe UI" pitchFamily="34" charset="0"/>
                <a:ea typeface="+mn-ea"/>
                <a:cs typeface="+mn-cs"/>
              </a:rPr>
              <a:t>Means that new types of background tasks can be handled by simply uploading new binaries into blob storage</a:t>
            </a:r>
          </a:p>
          <a:p>
            <a:pPr marL="171450" indent="-171450">
              <a:buFont typeface="Arial" pitchFamily="34" charset="0"/>
              <a:buChar char="•"/>
            </a:pPr>
            <a:r>
              <a:rPr lang="en-NZ" sz="900" kern="1200" dirty="0" smtClean="0">
                <a:solidFill>
                  <a:schemeClr val="tx1"/>
                </a:solidFill>
                <a:effectLst/>
                <a:latin typeface="Segoe UI" pitchFamily="34" charset="0"/>
                <a:ea typeface="+mn-ea"/>
                <a:cs typeface="+mn-cs"/>
              </a:rPr>
              <a:t>Means that code errors can be fixed and deployed without needing to redeploy the</a:t>
            </a:r>
            <a:r>
              <a:rPr lang="en-NZ" sz="900" kern="1200" baseline="0" dirty="0" smtClean="0">
                <a:solidFill>
                  <a:schemeClr val="tx1"/>
                </a:solidFill>
                <a:effectLst/>
                <a:latin typeface="Segoe UI" pitchFamily="34" charset="0"/>
                <a:ea typeface="+mn-ea"/>
                <a:cs typeface="+mn-cs"/>
              </a:rPr>
              <a:t> Service Package</a:t>
            </a:r>
          </a:p>
          <a:p>
            <a:pPr marL="384431" lvl="1" indent="-171450">
              <a:buFont typeface="Arial" pitchFamily="34" charset="0"/>
              <a:buChar char="•"/>
            </a:pPr>
            <a:r>
              <a:rPr lang="en-NZ" sz="900" kern="1200" baseline="0" dirty="0" smtClean="0">
                <a:solidFill>
                  <a:schemeClr val="tx1"/>
                </a:solidFill>
                <a:effectLst/>
                <a:latin typeface="Segoe UI" pitchFamily="34" charset="0"/>
                <a:ea typeface="+mn-ea"/>
                <a:cs typeface="+mn-cs"/>
              </a:rPr>
              <a:t>In big deployments (100’s of instances) this can be very important</a:t>
            </a:r>
          </a:p>
          <a:p>
            <a:pPr marL="384431" lvl="1" indent="-171450">
              <a:buFont typeface="Arial" pitchFamily="34" charset="0"/>
              <a:buChar char="•"/>
            </a:pPr>
            <a:endParaRPr lang="en-NZ" sz="900" kern="1200" dirty="0" smtClean="0">
              <a:solidFill>
                <a:schemeClr val="tx1"/>
              </a:solidFill>
              <a:effectLst/>
              <a:latin typeface="Segoe UI" pitchFamily="34" charset="0"/>
              <a:ea typeface="+mn-ea"/>
              <a:cs typeface="+mn-cs"/>
            </a:endParaRPr>
          </a:p>
          <a:p>
            <a:pPr rtl="0"/>
            <a:r>
              <a:rPr lang="en-NZ" sz="900" b="1" kern="1200" dirty="0" smtClean="0">
                <a:solidFill>
                  <a:schemeClr val="tx1"/>
                </a:solidFill>
                <a:effectLst/>
                <a:latin typeface="Segoe UI" pitchFamily="34" charset="0"/>
                <a:ea typeface="+mn-ea"/>
                <a:cs typeface="+mn-cs"/>
              </a:rPr>
              <a:t>Notes</a:t>
            </a:r>
          </a:p>
          <a:p>
            <a:r>
              <a:rPr lang="en-NZ" dirty="0" smtClean="0"/>
              <a:t>For an example of a dynamic worker implementation see: </a:t>
            </a:r>
            <a:r>
              <a:rPr lang="en-NZ" dirty="0" err="1" smtClean="0"/>
              <a:t>Lokad.Cloud</a:t>
            </a:r>
            <a:r>
              <a:rPr lang="en-NZ" dirty="0" smtClean="0"/>
              <a:t> http://www.lokad.com/developers.ashx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421745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mn-ea"/>
                <a:cs typeface="+mn-cs"/>
              </a:rPr>
              <a:t>Slide Objective</a:t>
            </a:r>
            <a:endParaRPr lang="en-NZ" sz="900" kern="1200" dirty="0" smtClean="0">
              <a:solidFill>
                <a:schemeClr val="tx1"/>
              </a:solidFill>
              <a:effectLst/>
              <a:latin typeface="Segoe UI" pitchFamily="34" charset="0"/>
              <a:ea typeface="+mn-ea"/>
              <a:cs typeface="+mn-cs"/>
            </a:endParaRPr>
          </a:p>
          <a:p>
            <a:pPr rtl="0"/>
            <a:r>
              <a:rPr lang="en-NZ" sz="900" kern="1200" dirty="0" smtClean="0">
                <a:solidFill>
                  <a:schemeClr val="tx1"/>
                </a:solidFill>
                <a:effectLst/>
                <a:latin typeface="Segoe UI" pitchFamily="34" charset="0"/>
                <a:ea typeface="+mn-ea"/>
                <a:cs typeface="+mn-cs"/>
              </a:rPr>
              <a:t>Provides some tips for implementing dynamic worker roles</a:t>
            </a:r>
            <a:endParaRPr lang="en-NZ" sz="900" kern="1200" baseline="0" dirty="0" smtClean="0">
              <a:solidFill>
                <a:schemeClr val="tx1"/>
              </a:solidFill>
              <a:effectLst/>
              <a:latin typeface="Segoe UI" pitchFamily="34" charset="0"/>
              <a:ea typeface="+mn-ea"/>
              <a:cs typeface="+mn-cs"/>
            </a:endParaRPr>
          </a:p>
          <a:p>
            <a:pPr rtl="0"/>
            <a:endParaRPr lang="en-NZ" sz="900" kern="1200" dirty="0" smtClean="0">
              <a:solidFill>
                <a:schemeClr val="tx1"/>
              </a:solidFill>
              <a:effectLst/>
              <a:latin typeface="Segoe UI" pitchFamily="34" charset="0"/>
              <a:ea typeface="+mn-ea"/>
              <a:cs typeface="+mn-cs"/>
            </a:endParaRPr>
          </a:p>
          <a:p>
            <a:pPr rtl="0"/>
            <a:r>
              <a:rPr lang="en-NZ" sz="900" b="1" kern="1200" dirty="0" smtClean="0">
                <a:solidFill>
                  <a:schemeClr val="tx1"/>
                </a:solidFill>
                <a:effectLst/>
                <a:latin typeface="Segoe UI" pitchFamily="34" charset="0"/>
                <a:ea typeface="+mn-ea"/>
                <a:cs typeface="+mn-cs"/>
              </a:rPr>
              <a:t>Speaking Notes</a:t>
            </a:r>
          </a:p>
          <a:p>
            <a:pPr marL="384431" lvl="1" indent="-171450">
              <a:buFont typeface="Arial" pitchFamily="34" charset="0"/>
              <a:buChar char="•"/>
            </a:pPr>
            <a:r>
              <a:rPr lang="en-NZ" sz="900" kern="1200" baseline="0" dirty="0" smtClean="0">
                <a:solidFill>
                  <a:schemeClr val="tx1"/>
                </a:solidFill>
                <a:effectLst/>
                <a:latin typeface="Segoe UI" pitchFamily="34" charset="0"/>
                <a:ea typeface="+mn-ea"/>
                <a:cs typeface="+mn-cs"/>
              </a:rPr>
              <a:t>A new </a:t>
            </a:r>
            <a:r>
              <a:rPr lang="en-NZ" sz="900" kern="1200" baseline="0" dirty="0" err="1" smtClean="0">
                <a:solidFill>
                  <a:schemeClr val="tx1"/>
                </a:solidFill>
                <a:effectLst/>
                <a:latin typeface="Segoe UI" pitchFamily="34" charset="0"/>
                <a:ea typeface="+mn-ea"/>
                <a:cs typeface="+mn-cs"/>
              </a:rPr>
              <a:t>appdomain</a:t>
            </a:r>
            <a:r>
              <a:rPr lang="en-NZ" sz="900" kern="1200" baseline="0" dirty="0" smtClean="0">
                <a:solidFill>
                  <a:schemeClr val="tx1"/>
                </a:solidFill>
                <a:effectLst/>
                <a:latin typeface="Segoe UI" pitchFamily="34" charset="0"/>
                <a:ea typeface="+mn-ea"/>
                <a:cs typeface="+mn-cs"/>
              </a:rPr>
              <a:t> is used to allow us to reload a new version of the assembly without tearing down the whole worker role process.</a:t>
            </a:r>
          </a:p>
          <a:p>
            <a:pPr marL="384431" lvl="1" indent="-171450">
              <a:buFont typeface="Arial" pitchFamily="34" charset="0"/>
              <a:buChar char="•"/>
            </a:pPr>
            <a:r>
              <a:rPr lang="en-NZ" sz="900" kern="1200" baseline="0" dirty="0" smtClean="0">
                <a:solidFill>
                  <a:schemeClr val="tx1"/>
                </a:solidFill>
                <a:effectLst/>
                <a:latin typeface="Segoe UI" pitchFamily="34" charset="0"/>
                <a:ea typeface="+mn-ea"/>
                <a:cs typeface="+mn-cs"/>
              </a:rPr>
              <a:t>We can also quickly restart a role (a few seconds) by using </a:t>
            </a:r>
            <a:r>
              <a:rPr lang="en-NZ" sz="900" kern="1200" baseline="0" dirty="0" err="1" smtClean="0">
                <a:solidFill>
                  <a:schemeClr val="tx1"/>
                </a:solidFill>
                <a:effectLst/>
                <a:latin typeface="Segoe UI" pitchFamily="34" charset="0"/>
                <a:ea typeface="+mn-ea"/>
                <a:cs typeface="+mn-cs"/>
              </a:rPr>
              <a:t>RoleEnvrionemnt.Recycle</a:t>
            </a:r>
            <a:endParaRPr lang="en-NZ" sz="900" kern="1200" baseline="0" dirty="0" smtClean="0">
              <a:solidFill>
                <a:schemeClr val="tx1"/>
              </a:solidFill>
              <a:effectLst/>
              <a:latin typeface="Segoe UI" pitchFamily="34" charset="0"/>
              <a:ea typeface="+mn-ea"/>
              <a:cs typeface="+mn-cs"/>
            </a:endParaRPr>
          </a:p>
          <a:p>
            <a:pPr marL="384431" lvl="1" indent="-171450">
              <a:buFont typeface="Arial" pitchFamily="34" charset="0"/>
              <a:buChar char="•"/>
            </a:pPr>
            <a:endParaRPr lang="en-NZ" sz="900" kern="1200" baseline="0" dirty="0" smtClean="0">
              <a:solidFill>
                <a:schemeClr val="tx1"/>
              </a:solidFill>
              <a:effectLst/>
              <a:latin typeface="Segoe UI" pitchFamily="34" charset="0"/>
              <a:ea typeface="+mn-ea"/>
              <a:cs typeface="+mn-cs"/>
            </a:endParaRPr>
          </a:p>
          <a:p>
            <a:pPr marL="384431" lvl="1" indent="-171450">
              <a:buFont typeface="Arial" pitchFamily="34" charset="0"/>
              <a:buChar char="•"/>
            </a:pPr>
            <a:r>
              <a:rPr lang="en-NZ" sz="900" kern="1200" baseline="0" dirty="0" smtClean="0">
                <a:solidFill>
                  <a:schemeClr val="tx1"/>
                </a:solidFill>
                <a:effectLst/>
                <a:latin typeface="Segoe UI" pitchFamily="34" charset="0"/>
                <a:ea typeface="+mn-ea"/>
                <a:cs typeface="+mn-cs"/>
              </a:rPr>
              <a:t>Deleting of queue messages may be handled  in the work specific type or in the generic worker role</a:t>
            </a:r>
          </a:p>
          <a:p>
            <a:pPr marL="384431" lvl="1" indent="-171450">
              <a:buFont typeface="Arial" pitchFamily="34" charset="0"/>
              <a:buChar char="•"/>
            </a:pPr>
            <a:r>
              <a:rPr lang="en-NZ" sz="900" kern="1200" baseline="0" dirty="0" smtClean="0">
                <a:solidFill>
                  <a:schemeClr val="tx1"/>
                </a:solidFill>
                <a:effectLst/>
                <a:latin typeface="Segoe UI" pitchFamily="34" charset="0"/>
                <a:ea typeface="+mn-ea"/>
                <a:cs typeface="+mn-cs"/>
              </a:rPr>
              <a:t>We may be able to include poison tracking, replay logs, message re-injection etc…</a:t>
            </a:r>
          </a:p>
          <a:p>
            <a:pPr marL="384431" lvl="1" indent="-171450">
              <a:buFont typeface="Arial" pitchFamily="34" charset="0"/>
              <a:buChar char="•"/>
            </a:pPr>
            <a:endParaRPr lang="en-NZ" sz="900" kern="1200" baseline="0" dirty="0" smtClean="0">
              <a:solidFill>
                <a:schemeClr val="tx1"/>
              </a:solidFill>
              <a:effectLst/>
              <a:latin typeface="Segoe UI" pitchFamily="34" charset="0"/>
              <a:ea typeface="+mn-ea"/>
              <a:cs typeface="+mn-cs"/>
            </a:endParaRPr>
          </a:p>
          <a:p>
            <a:pPr marL="384431" lvl="1" indent="-171450">
              <a:buFont typeface="Arial" pitchFamily="34" charset="0"/>
              <a:buChar char="•"/>
            </a:pPr>
            <a:r>
              <a:rPr lang="en-NZ" sz="900" kern="1200" baseline="0" dirty="0" smtClean="0">
                <a:solidFill>
                  <a:schemeClr val="tx1"/>
                </a:solidFill>
                <a:effectLst/>
                <a:latin typeface="Segoe UI" pitchFamily="34" charset="0"/>
                <a:ea typeface="+mn-ea"/>
                <a:cs typeface="+mn-cs"/>
              </a:rPr>
              <a:t>Could support automatic re-injection such that we the assembly for a message type changes any messages of that type flagged as poisonous are automatically re-injected for a retry</a:t>
            </a:r>
          </a:p>
          <a:p>
            <a:pPr marL="384431" lvl="1" indent="-171450">
              <a:buFont typeface="Arial" pitchFamily="34" charset="0"/>
              <a:buChar char="•"/>
            </a:pPr>
            <a:endParaRPr lang="en-NZ" sz="900" kern="1200" dirty="0" smtClean="0">
              <a:solidFill>
                <a:schemeClr val="tx1"/>
              </a:solidFill>
              <a:effectLst/>
              <a:latin typeface="Segoe UI" pitchFamily="34" charset="0"/>
              <a:ea typeface="+mn-ea"/>
              <a:cs typeface="+mn-cs"/>
            </a:endParaRPr>
          </a:p>
          <a:p>
            <a:pPr rtl="0"/>
            <a:r>
              <a:rPr lang="en-NZ" sz="900" b="1" kern="1200" dirty="0" smtClean="0">
                <a:solidFill>
                  <a:schemeClr val="tx1"/>
                </a:solidFill>
                <a:effectLst/>
                <a:latin typeface="Segoe UI" pitchFamily="34" charset="0"/>
                <a:ea typeface="+mn-ea"/>
                <a:cs typeface="+mn-cs"/>
              </a:rPr>
              <a:t>Notes</a:t>
            </a:r>
          </a:p>
          <a:p>
            <a:r>
              <a:rPr lang="en-NZ" dirty="0" smtClean="0"/>
              <a:t>For an example of a dynamic worker implementation see: </a:t>
            </a:r>
            <a:r>
              <a:rPr lang="en-NZ" dirty="0" err="1" smtClean="0"/>
              <a:t>Lokad.Cloud</a:t>
            </a:r>
            <a:r>
              <a:rPr lang="en-NZ" dirty="0" smtClean="0"/>
              <a:t> http://www.lokad.com/developers.ashx </a:t>
            </a:r>
          </a:p>
          <a:p>
            <a:r>
              <a:rPr lang="en-NZ" dirty="0" smtClean="0"/>
              <a:t>Some useful notes on dynamically loading types http://msdn.microsoft.com/en-us/library/ms972968.aspx</a:t>
            </a:r>
          </a:p>
          <a:p>
            <a:endParaRPr lang="en-NZ"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1677204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mn-ea"/>
                <a:cs typeface="+mn-cs"/>
              </a:rPr>
              <a:t>Slide Objective</a:t>
            </a:r>
            <a:endParaRPr lang="en-NZ" sz="900" kern="1200" dirty="0" smtClean="0">
              <a:solidFill>
                <a:schemeClr val="tx1"/>
              </a:solidFill>
              <a:effectLst/>
              <a:latin typeface="Segoe UI" pitchFamily="34" charset="0"/>
              <a:ea typeface="+mn-ea"/>
              <a:cs typeface="+mn-cs"/>
            </a:endParaRPr>
          </a:p>
          <a:p>
            <a:pPr rtl="0"/>
            <a:r>
              <a:rPr lang="en-NZ" sz="900" kern="1200" dirty="0" smtClean="0">
                <a:solidFill>
                  <a:schemeClr val="tx1"/>
                </a:solidFill>
                <a:effectLst/>
                <a:latin typeface="Segoe UI" pitchFamily="34" charset="0"/>
                <a:ea typeface="+mn-ea"/>
                <a:cs typeface="+mn-cs"/>
              </a:rPr>
              <a:t>Introduce the map reduce pattern</a:t>
            </a:r>
            <a:endParaRPr lang="en-NZ" sz="900" kern="1200" baseline="0" dirty="0" smtClean="0">
              <a:solidFill>
                <a:schemeClr val="tx1"/>
              </a:solidFill>
              <a:effectLst/>
              <a:latin typeface="Segoe UI" pitchFamily="34" charset="0"/>
              <a:ea typeface="+mn-ea"/>
              <a:cs typeface="+mn-cs"/>
            </a:endParaRPr>
          </a:p>
          <a:p>
            <a:pPr rtl="0"/>
            <a:endParaRPr lang="en-NZ" sz="900" kern="1200" dirty="0" smtClean="0">
              <a:solidFill>
                <a:schemeClr val="tx1"/>
              </a:solidFill>
              <a:effectLst/>
              <a:latin typeface="Segoe UI" pitchFamily="34" charset="0"/>
              <a:ea typeface="+mn-ea"/>
              <a:cs typeface="+mn-cs"/>
            </a:endParaRPr>
          </a:p>
          <a:p>
            <a:pPr rtl="0"/>
            <a:r>
              <a:rPr lang="en-NZ" sz="900" b="1" kern="1200" dirty="0" smtClean="0">
                <a:solidFill>
                  <a:schemeClr val="tx1"/>
                </a:solidFill>
                <a:effectLst/>
                <a:latin typeface="Segoe UI" pitchFamily="34" charset="0"/>
                <a:ea typeface="+mn-ea"/>
                <a:cs typeface="+mn-cs"/>
              </a:rPr>
              <a:t>Speaking Notes</a:t>
            </a:r>
          </a:p>
          <a:p>
            <a:pPr marL="384431" lvl="1" indent="-171450">
              <a:buFont typeface="Arial" pitchFamily="34" charset="0"/>
              <a:buChar char="•"/>
            </a:pPr>
            <a:r>
              <a:rPr lang="en-NZ" sz="900" kern="1200" baseline="0" dirty="0" smtClean="0">
                <a:solidFill>
                  <a:schemeClr val="tx1"/>
                </a:solidFill>
                <a:effectLst/>
                <a:latin typeface="Segoe UI" pitchFamily="34" charset="0"/>
                <a:ea typeface="+mn-ea"/>
                <a:cs typeface="+mn-cs"/>
              </a:rPr>
              <a:t>Map-Reduce is a generalized pattern for </a:t>
            </a:r>
          </a:p>
          <a:p>
            <a:pPr marL="499520" lvl="2" indent="-171450">
              <a:buFont typeface="Arial" pitchFamily="34" charset="0"/>
              <a:buChar char="•"/>
            </a:pPr>
            <a:r>
              <a:rPr lang="en-NZ" sz="900" kern="1200" baseline="0" dirty="0" smtClean="0">
                <a:solidFill>
                  <a:schemeClr val="tx1"/>
                </a:solidFill>
                <a:effectLst/>
                <a:latin typeface="Segoe UI" pitchFamily="34" charset="0"/>
                <a:ea typeface="+mn-ea"/>
                <a:cs typeface="+mn-cs"/>
              </a:rPr>
              <a:t>breaking up work</a:t>
            </a:r>
          </a:p>
          <a:p>
            <a:pPr marL="499520" lvl="2" indent="-171450">
              <a:buFont typeface="Arial" pitchFamily="34" charset="0"/>
              <a:buChar char="•"/>
            </a:pPr>
            <a:r>
              <a:rPr lang="en-NZ" sz="900" kern="1200" baseline="0" dirty="0" smtClean="0">
                <a:solidFill>
                  <a:schemeClr val="tx1"/>
                </a:solidFill>
                <a:effectLst/>
                <a:latin typeface="Segoe UI" pitchFamily="34" charset="0"/>
                <a:ea typeface="+mn-ea"/>
                <a:cs typeface="+mn-cs"/>
              </a:rPr>
              <a:t>distributing it for processing</a:t>
            </a:r>
          </a:p>
          <a:p>
            <a:pPr marL="499520" lvl="2" indent="-171450">
              <a:buFont typeface="Arial" pitchFamily="34" charset="0"/>
              <a:buChar char="•"/>
            </a:pPr>
            <a:r>
              <a:rPr lang="en-NZ" sz="900" kern="1200" baseline="0" dirty="0" smtClean="0">
                <a:solidFill>
                  <a:schemeClr val="tx1"/>
                </a:solidFill>
                <a:effectLst/>
                <a:latin typeface="Segoe UI" pitchFamily="34" charset="0"/>
                <a:ea typeface="+mn-ea"/>
                <a:cs typeface="+mn-cs"/>
              </a:rPr>
              <a:t>Collating the results</a:t>
            </a:r>
          </a:p>
          <a:p>
            <a:pPr marL="384431" lvl="1" indent="-171450">
              <a:buFont typeface="Arial" pitchFamily="34" charset="0"/>
              <a:buChar char="•"/>
            </a:pPr>
            <a:r>
              <a:rPr lang="en-NZ" sz="900" kern="1200" baseline="0" dirty="0" smtClean="0">
                <a:solidFill>
                  <a:schemeClr val="tx1"/>
                </a:solidFill>
                <a:effectLst/>
                <a:latin typeface="Segoe UI" pitchFamily="34" charset="0"/>
                <a:ea typeface="+mn-ea"/>
                <a:cs typeface="+mn-cs"/>
              </a:rPr>
              <a:t>It is used by countless large sites</a:t>
            </a:r>
          </a:p>
          <a:p>
            <a:pPr marL="499520" lvl="2" indent="-171450">
              <a:buFont typeface="Arial" pitchFamily="34" charset="0"/>
              <a:buChar char="•"/>
            </a:pPr>
            <a:r>
              <a:rPr lang="en-NZ" sz="900" kern="1200" baseline="0" dirty="0" smtClean="0">
                <a:solidFill>
                  <a:schemeClr val="tx1"/>
                </a:solidFill>
                <a:effectLst/>
                <a:latin typeface="Segoe UI" pitchFamily="34" charset="0"/>
                <a:ea typeface="+mn-ea"/>
                <a:cs typeface="+mn-cs"/>
              </a:rPr>
              <a:t>For example MySpace uses a .NET </a:t>
            </a:r>
            <a:r>
              <a:rPr lang="en-NZ" sz="900" kern="1200" baseline="0" dirty="0" err="1" smtClean="0">
                <a:solidFill>
                  <a:schemeClr val="tx1"/>
                </a:solidFill>
                <a:effectLst/>
                <a:latin typeface="Segoe UI" pitchFamily="34" charset="0"/>
                <a:ea typeface="+mn-ea"/>
                <a:cs typeface="+mn-cs"/>
              </a:rPr>
              <a:t>MapReduce</a:t>
            </a:r>
            <a:r>
              <a:rPr lang="en-NZ" sz="900" kern="1200" baseline="0" dirty="0" smtClean="0">
                <a:solidFill>
                  <a:schemeClr val="tx1"/>
                </a:solidFill>
                <a:effectLst/>
                <a:latin typeface="Segoe UI" pitchFamily="34" charset="0"/>
                <a:ea typeface="+mn-ea"/>
                <a:cs typeface="+mn-cs"/>
              </a:rPr>
              <a:t> framework call </a:t>
            </a:r>
            <a:r>
              <a:rPr lang="en-NZ" sz="900" kern="1200" baseline="0" dirty="0" err="1" smtClean="0">
                <a:solidFill>
                  <a:schemeClr val="tx1"/>
                </a:solidFill>
                <a:effectLst/>
                <a:latin typeface="Segoe UI" pitchFamily="34" charset="0"/>
                <a:ea typeface="+mn-ea"/>
                <a:cs typeface="+mn-cs"/>
              </a:rPr>
              <a:t>Qizmt</a:t>
            </a:r>
            <a:r>
              <a:rPr lang="en-NZ" sz="900" kern="1200" baseline="0" dirty="0" smtClean="0">
                <a:solidFill>
                  <a:schemeClr val="tx1"/>
                </a:solidFill>
                <a:effectLst/>
                <a:latin typeface="Segoe UI" pitchFamily="34" charset="0"/>
                <a:ea typeface="+mn-ea"/>
                <a:cs typeface="+mn-cs"/>
              </a:rPr>
              <a:t> http://channel9.msdn.com/shows/Communicating/MySpace-Qizmt-a-NET-MapReduce-Framework/ </a:t>
            </a:r>
          </a:p>
          <a:p>
            <a:pPr marL="384431" lvl="1" indent="-171450">
              <a:buFont typeface="Arial" pitchFamily="34" charset="0"/>
              <a:buChar char="•"/>
            </a:pPr>
            <a:r>
              <a:rPr lang="en-NZ" sz="900" kern="1200" baseline="0" dirty="0" smtClean="0">
                <a:solidFill>
                  <a:schemeClr val="tx1"/>
                </a:solidFill>
                <a:effectLst/>
                <a:latin typeface="Segoe UI" pitchFamily="34" charset="0"/>
                <a:ea typeface="+mn-ea"/>
                <a:cs typeface="+mn-cs"/>
              </a:rPr>
              <a:t>Map Reduce is another example of trading performance for scale</a:t>
            </a:r>
          </a:p>
          <a:p>
            <a:pPr marL="384431" lvl="1" indent="-171450">
              <a:buFont typeface="Arial" pitchFamily="34" charset="0"/>
              <a:buChar char="•"/>
            </a:pPr>
            <a:r>
              <a:rPr lang="en-NZ" sz="900" kern="1200" baseline="0" dirty="0" smtClean="0">
                <a:solidFill>
                  <a:schemeClr val="tx1"/>
                </a:solidFill>
                <a:effectLst/>
                <a:latin typeface="Segoe UI" pitchFamily="34" charset="0"/>
                <a:ea typeface="+mn-ea"/>
                <a:cs typeface="+mn-cs"/>
              </a:rPr>
              <a:t>Windows Azure is well suited to an implementation of the map Reduce pattern</a:t>
            </a:r>
          </a:p>
          <a:p>
            <a:pPr marL="384431" lvl="1" indent="-171450">
              <a:buFont typeface="Arial" pitchFamily="34" charset="0"/>
              <a:buChar char="•"/>
            </a:pPr>
            <a:endParaRPr lang="en-NZ" sz="900" kern="1200" dirty="0" smtClean="0">
              <a:solidFill>
                <a:schemeClr val="tx1"/>
              </a:solidFill>
              <a:effectLst/>
              <a:latin typeface="Segoe UI" pitchFamily="34" charset="0"/>
              <a:ea typeface="+mn-ea"/>
              <a:cs typeface="+mn-cs"/>
            </a:endParaRPr>
          </a:p>
          <a:p>
            <a:pPr rtl="0"/>
            <a:r>
              <a:rPr lang="en-NZ" sz="900" b="1" kern="1200" dirty="0" smtClean="0">
                <a:solidFill>
                  <a:schemeClr val="tx1"/>
                </a:solidFill>
                <a:effectLst/>
                <a:latin typeface="Segoe UI" pitchFamily="34" charset="0"/>
                <a:ea typeface="+mn-ea"/>
                <a:cs typeface="+mn-cs"/>
              </a:rPr>
              <a:t>Notes</a:t>
            </a:r>
          </a:p>
          <a:p>
            <a:endParaRPr lang="en-NZ"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365607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mn-ea"/>
                <a:cs typeface="+mn-cs"/>
              </a:rPr>
              <a:t>Slide Objective</a:t>
            </a:r>
            <a:endParaRPr lang="en-NZ" sz="900" kern="1200" dirty="0" smtClean="0">
              <a:solidFill>
                <a:schemeClr val="tx1"/>
              </a:solidFill>
              <a:effectLst/>
              <a:latin typeface="Segoe UI" pitchFamily="34" charset="0"/>
              <a:ea typeface="+mn-ea"/>
              <a:cs typeface="+mn-cs"/>
            </a:endParaRPr>
          </a:p>
          <a:p>
            <a:pPr rtl="0"/>
            <a:r>
              <a:rPr lang="en-NZ" sz="900" kern="1200" dirty="0" smtClean="0">
                <a:solidFill>
                  <a:schemeClr val="tx1"/>
                </a:solidFill>
                <a:effectLst/>
                <a:latin typeface="Segoe UI" pitchFamily="34" charset="0"/>
                <a:ea typeface="+mn-ea"/>
                <a:cs typeface="+mn-cs"/>
              </a:rPr>
              <a:t>A simple worked example of what </a:t>
            </a:r>
            <a:r>
              <a:rPr lang="en-NZ" sz="900" kern="1200" dirty="0" err="1" smtClean="0">
                <a:solidFill>
                  <a:schemeClr val="tx1"/>
                </a:solidFill>
                <a:effectLst/>
                <a:latin typeface="Segoe UI" pitchFamily="34" charset="0"/>
                <a:ea typeface="+mn-ea"/>
                <a:cs typeface="+mn-cs"/>
              </a:rPr>
              <a:t>mapReduce</a:t>
            </a:r>
            <a:r>
              <a:rPr lang="en-NZ" sz="900" kern="1200" baseline="0" dirty="0" smtClean="0">
                <a:solidFill>
                  <a:schemeClr val="tx1"/>
                </a:solidFill>
                <a:effectLst/>
                <a:latin typeface="Segoe UI" pitchFamily="34" charset="0"/>
                <a:ea typeface="+mn-ea"/>
                <a:cs typeface="+mn-cs"/>
              </a:rPr>
              <a:t> might look like</a:t>
            </a:r>
          </a:p>
          <a:p>
            <a:pPr rtl="0"/>
            <a:endParaRPr lang="en-NZ" sz="900" kern="1200" dirty="0" smtClean="0">
              <a:solidFill>
                <a:schemeClr val="tx1"/>
              </a:solidFill>
              <a:effectLst/>
              <a:latin typeface="Segoe UI" pitchFamily="34" charset="0"/>
              <a:ea typeface="+mn-ea"/>
              <a:cs typeface="+mn-cs"/>
            </a:endParaRPr>
          </a:p>
          <a:p>
            <a:pPr rtl="0"/>
            <a:r>
              <a:rPr lang="en-NZ" sz="900" b="1" kern="1200" dirty="0" smtClean="0">
                <a:solidFill>
                  <a:schemeClr val="tx1"/>
                </a:solidFill>
                <a:effectLst/>
                <a:latin typeface="Segoe UI" pitchFamily="34" charset="0"/>
                <a:ea typeface="+mn-ea"/>
                <a:cs typeface="+mn-cs"/>
              </a:rPr>
              <a:t>Speaking Notes</a:t>
            </a:r>
          </a:p>
          <a:p>
            <a:pPr marL="384431" lvl="1" indent="-171450">
              <a:buFont typeface="Arial" pitchFamily="34" charset="0"/>
              <a:buChar char="•"/>
            </a:pPr>
            <a:endParaRPr lang="en-NZ" sz="900" kern="1200" dirty="0" smtClean="0">
              <a:solidFill>
                <a:schemeClr val="tx1"/>
              </a:solidFill>
              <a:effectLst/>
              <a:latin typeface="Segoe UI" pitchFamily="34" charset="0"/>
              <a:ea typeface="+mn-ea"/>
              <a:cs typeface="+mn-cs"/>
            </a:endParaRPr>
          </a:p>
          <a:p>
            <a:pPr rtl="0"/>
            <a:r>
              <a:rPr lang="en-NZ" sz="900" b="1" kern="1200" dirty="0" smtClean="0">
                <a:solidFill>
                  <a:schemeClr val="tx1"/>
                </a:solidFill>
                <a:effectLst/>
                <a:latin typeface="Segoe UI" pitchFamily="34" charset="0"/>
                <a:ea typeface="+mn-ea"/>
                <a:cs typeface="+mn-cs"/>
              </a:rPr>
              <a:t>Notes</a:t>
            </a:r>
          </a:p>
          <a:p>
            <a:endParaRPr lang="en-NZ"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3341009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1985191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1690578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mn-ea"/>
                <a:cs typeface="+mn-cs"/>
              </a:rPr>
              <a:t>Slide Objective</a:t>
            </a:r>
            <a:endParaRPr lang="en-NZ" sz="900" kern="1200" dirty="0" smtClean="0">
              <a:solidFill>
                <a:schemeClr val="tx1"/>
              </a:solidFill>
              <a:effectLst/>
              <a:latin typeface="Segoe UI" pitchFamily="34" charset="0"/>
              <a:ea typeface="+mn-ea"/>
              <a:cs typeface="+mn-cs"/>
            </a:endParaRPr>
          </a:p>
          <a:p>
            <a:pPr rtl="0"/>
            <a:r>
              <a:rPr lang="en-NZ" sz="900" kern="1200" dirty="0" smtClean="0">
                <a:solidFill>
                  <a:schemeClr val="tx1"/>
                </a:solidFill>
                <a:effectLst/>
                <a:latin typeface="Segoe UI" pitchFamily="34" charset="0"/>
                <a:ea typeface="+mn-ea"/>
                <a:cs typeface="+mn-cs"/>
              </a:rPr>
              <a:t>Understand the benefits of performing work asynchronously</a:t>
            </a:r>
            <a:r>
              <a:rPr lang="en-NZ" sz="900" kern="1200" baseline="0" dirty="0" smtClean="0">
                <a:solidFill>
                  <a:schemeClr val="tx1"/>
                </a:solidFill>
                <a:effectLst/>
                <a:latin typeface="Segoe UI" pitchFamily="34" charset="0"/>
                <a:ea typeface="+mn-ea"/>
                <a:cs typeface="+mn-cs"/>
              </a:rPr>
              <a:t> </a:t>
            </a:r>
            <a:endParaRPr lang="en-NZ" sz="900" kern="1200" dirty="0" smtClean="0">
              <a:solidFill>
                <a:schemeClr val="tx1"/>
              </a:solidFill>
              <a:effectLst/>
              <a:latin typeface="Segoe UI" pitchFamily="34" charset="0"/>
              <a:ea typeface="+mn-ea"/>
              <a:cs typeface="+mn-cs"/>
            </a:endParaRPr>
          </a:p>
          <a:p>
            <a:pPr rtl="0"/>
            <a:endParaRPr lang="en-NZ" sz="900" kern="1200" dirty="0" smtClean="0">
              <a:solidFill>
                <a:schemeClr val="tx1"/>
              </a:solidFill>
              <a:effectLst/>
              <a:latin typeface="Segoe UI" pitchFamily="34" charset="0"/>
              <a:ea typeface="+mn-ea"/>
              <a:cs typeface="+mn-cs"/>
            </a:endParaRPr>
          </a:p>
          <a:p>
            <a:pPr rtl="0"/>
            <a:r>
              <a:rPr lang="en-NZ" sz="900" b="1" kern="1200" dirty="0" smtClean="0">
                <a:solidFill>
                  <a:schemeClr val="tx1"/>
                </a:solidFill>
                <a:effectLst/>
                <a:latin typeface="Segoe UI" pitchFamily="34" charset="0"/>
                <a:ea typeface="+mn-ea"/>
                <a:cs typeface="+mn-cs"/>
              </a:rPr>
              <a:t>Speaking Notes</a:t>
            </a:r>
            <a:endParaRPr lang="en-NZ" sz="900" kern="1200" dirty="0" smtClean="0">
              <a:solidFill>
                <a:schemeClr val="tx1"/>
              </a:solidFill>
              <a:effectLst/>
              <a:latin typeface="Segoe UI" pitchFamily="34" charset="0"/>
              <a:ea typeface="+mn-ea"/>
              <a:cs typeface="+mn-cs"/>
            </a:endParaRPr>
          </a:p>
          <a:p>
            <a:pPr rtl="0"/>
            <a:r>
              <a:rPr lang="en-NZ" sz="900" kern="1200" dirty="0" err="1" smtClean="0">
                <a:solidFill>
                  <a:schemeClr val="tx1"/>
                </a:solidFill>
                <a:effectLst/>
                <a:latin typeface="Segoe UI" pitchFamily="34" charset="0"/>
                <a:ea typeface="+mn-ea"/>
                <a:cs typeface="+mn-cs"/>
              </a:rPr>
              <a:t>Async</a:t>
            </a:r>
            <a:r>
              <a:rPr lang="en-NZ" sz="900" kern="1200" dirty="0" smtClean="0">
                <a:solidFill>
                  <a:schemeClr val="tx1"/>
                </a:solidFill>
                <a:effectLst/>
                <a:latin typeface="Segoe UI" pitchFamily="34" charset="0"/>
                <a:ea typeface="+mn-ea"/>
                <a:cs typeface="+mn-cs"/>
              </a:rPr>
              <a:t> processing</a:t>
            </a:r>
            <a:r>
              <a:rPr lang="en-NZ" sz="900" kern="1200" baseline="0" dirty="0" smtClean="0">
                <a:solidFill>
                  <a:schemeClr val="tx1"/>
                </a:solidFill>
                <a:effectLst/>
                <a:latin typeface="Segoe UI" pitchFamily="34" charset="0"/>
                <a:ea typeface="+mn-ea"/>
                <a:cs typeface="+mn-cs"/>
              </a:rPr>
              <a:t> like any type of background processing (e.g. multi threaded apps) lets us return to the user more quickly</a:t>
            </a:r>
          </a:p>
          <a:p>
            <a:pPr rtl="0"/>
            <a:r>
              <a:rPr lang="en-NZ" sz="900" kern="1200" baseline="0" dirty="0" smtClean="0">
                <a:solidFill>
                  <a:schemeClr val="tx1"/>
                </a:solidFill>
                <a:effectLst/>
                <a:latin typeface="Segoe UI" pitchFamily="34" charset="0"/>
                <a:ea typeface="+mn-ea"/>
                <a:cs typeface="+mn-cs"/>
              </a:rPr>
              <a:t>Makes our system feel more responsive</a:t>
            </a:r>
          </a:p>
          <a:p>
            <a:pPr rtl="0"/>
            <a:endParaRPr lang="en-NZ" sz="900" kern="1200" baseline="0" dirty="0" smtClean="0">
              <a:solidFill>
                <a:schemeClr val="tx1"/>
              </a:solidFill>
              <a:effectLst/>
              <a:latin typeface="Segoe UI" pitchFamily="34" charset="0"/>
              <a:ea typeface="+mn-ea"/>
              <a:cs typeface="+mn-cs"/>
            </a:endParaRPr>
          </a:p>
          <a:p>
            <a:pPr marL="228600" indent="-228600" rtl="0">
              <a:buAutoNum type="arabicPeriod"/>
            </a:pPr>
            <a:r>
              <a:rPr lang="en-NZ" sz="900" kern="1200" baseline="0" dirty="0" smtClean="0">
                <a:solidFill>
                  <a:schemeClr val="tx1"/>
                </a:solidFill>
                <a:effectLst/>
                <a:latin typeface="Segoe UI" pitchFamily="34" charset="0"/>
                <a:ea typeface="+mn-ea"/>
                <a:cs typeface="+mn-cs"/>
              </a:rPr>
              <a:t>Some workloads may take longer than a user is prepared to wait.</a:t>
            </a:r>
          </a:p>
          <a:p>
            <a:pPr marL="441581" lvl="1" indent="-228600" rtl="0">
              <a:buAutoNum type="arabicPeriod"/>
            </a:pPr>
            <a:r>
              <a:rPr lang="en-NZ" sz="900" kern="1200" baseline="0" dirty="0" smtClean="0">
                <a:solidFill>
                  <a:schemeClr val="tx1"/>
                </a:solidFill>
                <a:effectLst/>
                <a:latin typeface="Segoe UI" pitchFamily="34" charset="0"/>
                <a:ea typeface="+mn-ea"/>
                <a:cs typeface="+mn-cs"/>
              </a:rPr>
              <a:t>Let the user go and perform other tasks while their work is complete</a:t>
            </a:r>
          </a:p>
          <a:p>
            <a:pPr marL="228600" lvl="0" indent="-228600" rtl="0">
              <a:buAutoNum type="arabicPeriod"/>
            </a:pPr>
            <a:r>
              <a:rPr lang="en-NZ" sz="900" kern="1200" baseline="0" dirty="0" smtClean="0">
                <a:solidFill>
                  <a:schemeClr val="tx1"/>
                </a:solidFill>
                <a:effectLst/>
                <a:latin typeface="Segoe UI" pitchFamily="34" charset="0"/>
                <a:ea typeface="+mn-ea"/>
                <a:cs typeface="+mn-cs"/>
              </a:rPr>
              <a:t>Return to the user immediately and then provide a progress indicator</a:t>
            </a:r>
          </a:p>
          <a:p>
            <a:pPr marL="228600" lvl="0" indent="-228600" rtl="0">
              <a:buAutoNum type="arabicPeriod"/>
            </a:pPr>
            <a:r>
              <a:rPr lang="en-NZ" sz="900" kern="1200" baseline="0" dirty="0" smtClean="0">
                <a:solidFill>
                  <a:schemeClr val="tx1"/>
                </a:solidFill>
                <a:effectLst/>
                <a:latin typeface="Segoe UI" pitchFamily="34" charset="0"/>
                <a:ea typeface="+mn-ea"/>
                <a:cs typeface="+mn-cs"/>
              </a:rPr>
              <a:t>By using queues we can absorb spikes in load without degrading performance for the user</a:t>
            </a:r>
          </a:p>
          <a:p>
            <a:pPr marL="441581" lvl="1" indent="-228600" rtl="0">
              <a:buAutoNum type="arabicPeriod"/>
            </a:pPr>
            <a:r>
              <a:rPr lang="en-NZ" sz="900" kern="1200" baseline="0" dirty="0" smtClean="0">
                <a:solidFill>
                  <a:schemeClr val="tx1"/>
                </a:solidFill>
                <a:effectLst/>
                <a:latin typeface="Segoe UI" pitchFamily="34" charset="0"/>
                <a:ea typeface="+mn-ea"/>
                <a:cs typeface="+mn-cs"/>
              </a:rPr>
              <a:t>Work that is in excess of our provisioned capacity (number of instances) will be queued up and processed once demand subsides</a:t>
            </a:r>
            <a:r>
              <a:rPr lang="en-NZ" sz="900" kern="1200" dirty="0" smtClean="0">
                <a:solidFill>
                  <a:schemeClr val="tx1"/>
                </a:solidFill>
                <a:effectLst/>
                <a:latin typeface="Segoe UI" pitchFamily="34" charset="0"/>
                <a:ea typeface="+mn-ea"/>
                <a:cs typeface="+mn-cs"/>
              </a:rPr>
              <a:t/>
            </a:r>
            <a:br>
              <a:rPr lang="en-NZ" sz="900" kern="1200" dirty="0" smtClean="0">
                <a:solidFill>
                  <a:schemeClr val="tx1"/>
                </a:solidFill>
                <a:effectLst/>
                <a:latin typeface="Segoe UI" pitchFamily="34" charset="0"/>
                <a:ea typeface="+mn-ea"/>
                <a:cs typeface="+mn-cs"/>
              </a:rPr>
            </a:br>
            <a:endParaRPr lang="en-NZ" sz="900" kern="1200" dirty="0" smtClean="0">
              <a:solidFill>
                <a:schemeClr val="tx1"/>
              </a:solidFill>
              <a:effectLst/>
              <a:latin typeface="Segoe UI" pitchFamily="34" charset="0"/>
              <a:ea typeface="+mn-ea"/>
              <a:cs typeface="+mn-cs"/>
            </a:endParaRPr>
          </a:p>
          <a:p>
            <a:pPr rtl="0"/>
            <a:r>
              <a:rPr lang="en-NZ" sz="900" b="1" kern="1200" dirty="0" smtClean="0">
                <a:solidFill>
                  <a:schemeClr val="tx1"/>
                </a:solidFill>
                <a:effectLst/>
                <a:latin typeface="Segoe UI" pitchFamily="34" charset="0"/>
                <a:ea typeface="+mn-ea"/>
                <a:cs typeface="+mn-cs"/>
              </a:rPr>
              <a:t>Notes</a:t>
            </a:r>
          </a:p>
          <a:p>
            <a:pPr marL="0" marR="0" indent="0" algn="l" defTabSz="914363" rtl="0" eaLnBrk="1" fontAlgn="auto" latinLnBrk="0" hangingPunct="1">
              <a:lnSpc>
                <a:spcPct val="90000"/>
              </a:lnSpc>
              <a:spcBef>
                <a:spcPts val="0"/>
              </a:spcBef>
              <a:spcAft>
                <a:spcPts val="333"/>
              </a:spcAft>
              <a:buClrTx/>
              <a:buSzTx/>
              <a:buFontTx/>
              <a:buNone/>
              <a:tabLst/>
              <a:defRPr/>
            </a:pPr>
            <a:r>
              <a:rPr lang="en-NZ" sz="900" b="1" kern="1200" dirty="0" smtClean="0">
                <a:solidFill>
                  <a:schemeClr val="tx1"/>
                </a:solidFill>
                <a:effectLst/>
                <a:latin typeface="Segoe UI" pitchFamily="34" charset="0"/>
                <a:ea typeface="+mn-ea"/>
                <a:cs typeface="+mn-cs"/>
              </a:rPr>
              <a:t>The below are all useful pre-reading for this deck</a:t>
            </a:r>
            <a:endParaRPr lang="en-NZ" sz="900" b="0" kern="1200" dirty="0" smtClean="0">
              <a:solidFill>
                <a:schemeClr val="tx1"/>
              </a:solidFill>
              <a:effectLst/>
              <a:latin typeface="Segoe UI" pitchFamily="34" charset="0"/>
              <a:ea typeface="+mn-ea"/>
              <a:cs typeface="+mn-cs"/>
            </a:endParaRPr>
          </a:p>
          <a:p>
            <a:pPr rtl="0"/>
            <a:r>
              <a:rPr lang="en-NZ" sz="900" b="0" kern="1200" dirty="0" smtClean="0">
                <a:solidFill>
                  <a:schemeClr val="tx1"/>
                </a:solidFill>
                <a:effectLst/>
                <a:latin typeface="Segoe UI" pitchFamily="34" charset="0"/>
                <a:ea typeface="+mn-ea"/>
                <a:cs typeface="+mn-cs"/>
              </a:rPr>
              <a:t>http://msdn.microsoft.com/en-us/magazine/ee335721.aspx</a:t>
            </a:r>
          </a:p>
          <a:p>
            <a:pPr rtl="0"/>
            <a:r>
              <a:rPr lang="en-NZ" sz="900" b="0" kern="1200" dirty="0" smtClean="0">
                <a:solidFill>
                  <a:schemeClr val="tx1"/>
                </a:solidFill>
                <a:effectLst/>
                <a:latin typeface="Segoe UI" pitchFamily="34" charset="0"/>
                <a:ea typeface="+mn-ea"/>
                <a:cs typeface="+mn-cs"/>
              </a:rPr>
              <a:t>http://blogs.msdn.com/b/eugeniop/archive/2010/04/09/windows-azure-guidance-background-processing-i.aspx</a:t>
            </a:r>
          </a:p>
          <a:p>
            <a:pPr rtl="0"/>
            <a:r>
              <a:rPr lang="en-NZ" sz="900" kern="1200" dirty="0" smtClean="0">
                <a:solidFill>
                  <a:schemeClr val="tx1"/>
                </a:solidFill>
                <a:effectLst/>
                <a:latin typeface="Segoe UI" pitchFamily="34" charset="0"/>
                <a:ea typeface="+mn-ea"/>
                <a:cs typeface="+mn-cs"/>
              </a:rPr>
              <a:t>http://blogs.msdn.com/b/eugeniop/archive/2010/04/14/windows-azure-guidance-background-processing-ii-one-worker-two-workers.aspx</a:t>
            </a:r>
          </a:p>
          <a:p>
            <a:pPr rtl="0"/>
            <a:r>
              <a:rPr lang="en-NZ" sz="900" kern="1200" dirty="0" smtClean="0">
                <a:solidFill>
                  <a:schemeClr val="tx1"/>
                </a:solidFill>
                <a:effectLst/>
                <a:latin typeface="Segoe UI" pitchFamily="34" charset="0"/>
                <a:ea typeface="+mn-ea"/>
                <a:cs typeface="+mn-cs"/>
              </a:rPr>
              <a:t>http://blogs.msdn.com/b/eugeniop/archive/2010/04/18/windows-azure-guidance-background-processing-iii-creating-files-for-another-system.aspx</a:t>
            </a:r>
          </a:p>
          <a:p>
            <a:pPr rtl="0"/>
            <a:r>
              <a:rPr lang="en-NZ" sz="900" kern="1200" dirty="0" smtClean="0">
                <a:solidFill>
                  <a:schemeClr val="tx1"/>
                </a:solidFill>
                <a:effectLst/>
                <a:latin typeface="Segoe UI" pitchFamily="34" charset="0"/>
                <a:ea typeface="+mn-ea"/>
                <a:cs typeface="+mn-cs"/>
              </a:rPr>
              <a:t>http://download.microsoft.com/download/5/2/D/52D36345-BB08-4518-A024-0AA24D47BD12/Windows%20Azure%20Queue%20-%20Dec%202008.docx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909229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290279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mn-ea"/>
                <a:cs typeface="+mn-cs"/>
              </a:rPr>
              <a:t>Slide Objective</a:t>
            </a:r>
            <a:endParaRPr lang="en-NZ" sz="900" kern="1200" dirty="0" smtClean="0">
              <a:solidFill>
                <a:schemeClr val="tx1"/>
              </a:solidFill>
              <a:effectLst/>
              <a:latin typeface="Segoe UI" pitchFamily="34" charset="0"/>
              <a:ea typeface="+mn-ea"/>
              <a:cs typeface="+mn-cs"/>
            </a:endParaRPr>
          </a:p>
          <a:p>
            <a:pPr rtl="0"/>
            <a:r>
              <a:rPr lang="en-NZ" sz="900" kern="1200" dirty="0" smtClean="0">
                <a:solidFill>
                  <a:schemeClr val="tx1"/>
                </a:solidFill>
                <a:effectLst/>
                <a:latin typeface="Segoe UI" pitchFamily="34" charset="0"/>
                <a:ea typeface="+mn-ea"/>
                <a:cs typeface="+mn-cs"/>
              </a:rPr>
              <a:t>Understand the benefits of performing work asynchronously</a:t>
            </a:r>
            <a:r>
              <a:rPr lang="en-NZ" sz="900" kern="1200" baseline="0" dirty="0" smtClean="0">
                <a:solidFill>
                  <a:schemeClr val="tx1"/>
                </a:solidFill>
                <a:effectLst/>
                <a:latin typeface="Segoe UI" pitchFamily="34" charset="0"/>
                <a:ea typeface="+mn-ea"/>
                <a:cs typeface="+mn-cs"/>
              </a:rPr>
              <a:t> </a:t>
            </a:r>
            <a:endParaRPr lang="en-NZ" sz="900" kern="1200" dirty="0" smtClean="0">
              <a:solidFill>
                <a:schemeClr val="tx1"/>
              </a:solidFill>
              <a:effectLst/>
              <a:latin typeface="Segoe UI" pitchFamily="34" charset="0"/>
              <a:ea typeface="+mn-ea"/>
              <a:cs typeface="+mn-cs"/>
            </a:endParaRPr>
          </a:p>
          <a:p>
            <a:pPr rtl="0"/>
            <a:endParaRPr lang="en-NZ" sz="900" kern="1200" dirty="0" smtClean="0">
              <a:solidFill>
                <a:schemeClr val="tx1"/>
              </a:solidFill>
              <a:effectLst/>
              <a:latin typeface="Segoe UI" pitchFamily="34" charset="0"/>
              <a:ea typeface="+mn-ea"/>
              <a:cs typeface="+mn-cs"/>
            </a:endParaRPr>
          </a:p>
          <a:p>
            <a:pPr rtl="0"/>
            <a:r>
              <a:rPr lang="en-NZ" sz="900" b="1" kern="1200" dirty="0" smtClean="0">
                <a:solidFill>
                  <a:schemeClr val="tx1"/>
                </a:solidFill>
                <a:effectLst/>
                <a:latin typeface="Segoe UI" pitchFamily="34" charset="0"/>
                <a:ea typeface="+mn-ea"/>
                <a:cs typeface="+mn-cs"/>
              </a:rPr>
              <a:t>Speaking Notes</a:t>
            </a:r>
            <a:endParaRPr lang="en-NZ" sz="900" kern="1200" dirty="0" smtClean="0">
              <a:solidFill>
                <a:schemeClr val="tx1"/>
              </a:solidFill>
              <a:effectLst/>
              <a:latin typeface="Segoe UI" pitchFamily="34" charset="0"/>
              <a:ea typeface="+mn-ea"/>
              <a:cs typeface="+mn-cs"/>
            </a:endParaRPr>
          </a:p>
          <a:p>
            <a:r>
              <a:rPr lang="en-US" dirty="0" smtClean="0"/>
              <a:t>When building services,</a:t>
            </a:r>
            <a:r>
              <a:rPr lang="en-US" baseline="0" dirty="0" smtClean="0"/>
              <a:t> sometimes you want to handle user requests quickly, but process the actual work in the background. </a:t>
            </a:r>
          </a:p>
          <a:p>
            <a:endParaRPr lang="en-US" baseline="0" dirty="0" smtClean="0"/>
          </a:p>
          <a:p>
            <a:r>
              <a:rPr lang="en-US" baseline="0" dirty="0" smtClean="0"/>
              <a:t>Other times you have tasks that need to be performed at certain times, or you need to maintain some database de-normalization.</a:t>
            </a:r>
          </a:p>
          <a:p>
            <a:endParaRPr lang="en-US" baseline="0" dirty="0" smtClean="0"/>
          </a:p>
          <a:p>
            <a:r>
              <a:rPr lang="en-US" baseline="0" dirty="0" smtClean="0"/>
              <a:t>This is where a worker role can help. But how does a worker role know when and what to do its work with.</a:t>
            </a:r>
          </a:p>
          <a:p>
            <a:endParaRPr lang="en-US" baseline="0" dirty="0" smtClean="0"/>
          </a:p>
          <a:p>
            <a:r>
              <a:rPr lang="en-US" baseline="0" dirty="0" smtClean="0"/>
              <a:t>This is where a Queue comes in useful.</a:t>
            </a:r>
          </a:p>
          <a:p>
            <a:endParaRPr lang="en-US" baseline="0" dirty="0" smtClean="0"/>
          </a:p>
          <a:p>
            <a:r>
              <a:rPr lang="en-US" baseline="0" dirty="0" smtClean="0"/>
              <a:t>Queues are simple, durable first-in-last-out constructs that are persisted to storage. (meaning when you write a message to a queue, its written to disk, and replicated 3 times)</a:t>
            </a:r>
          </a:p>
          <a:p>
            <a:endParaRPr lang="en-US" baseline="0" dirty="0" smtClean="0"/>
          </a:p>
          <a:p>
            <a:r>
              <a:rPr lang="en-US" baseline="0" dirty="0" smtClean="0"/>
              <a:t>The typical pattern is that a request comes in from the web-role, which places a message in the queue. The worker role, at some point in the future, simply reads the message and performs some unit of work.</a:t>
            </a:r>
          </a:p>
          <a:p>
            <a:endParaRPr lang="en-US" baseline="0" dirty="0" smtClean="0"/>
          </a:p>
          <a:p>
            <a:r>
              <a:rPr lang="en-US" baseline="0" dirty="0" smtClean="0"/>
              <a:t>There is no transaction support in Queues. Instead, when you read a message its hidden from the queue. If you complete the work, you can then call a </a:t>
            </a:r>
            <a:r>
              <a:rPr lang="en-US" baseline="0" dirty="0" err="1" smtClean="0"/>
              <a:t>deleteMessage</a:t>
            </a:r>
            <a:r>
              <a:rPr lang="en-US" baseline="0" dirty="0" smtClean="0"/>
              <a:t> method which will permanently delete the message from the queue. If you do not call </a:t>
            </a:r>
            <a:r>
              <a:rPr lang="en-US" baseline="0" dirty="0" err="1" smtClean="0"/>
              <a:t>deleteMessage</a:t>
            </a:r>
            <a:r>
              <a:rPr lang="en-US" baseline="0" dirty="0" smtClean="0"/>
              <a:t>, the message will be placed back on the queue after a user-configurable amount of time (default 30 seconds).</a:t>
            </a:r>
            <a:r>
              <a:rPr lang="en-NZ" sz="900" kern="1200" dirty="0" smtClean="0">
                <a:solidFill>
                  <a:schemeClr val="tx1"/>
                </a:solidFill>
                <a:effectLst/>
                <a:latin typeface="Segoe UI" pitchFamily="34" charset="0"/>
                <a:ea typeface="+mn-ea"/>
                <a:cs typeface="+mn-cs"/>
              </a:rPr>
              <a:t/>
            </a:r>
            <a:br>
              <a:rPr lang="en-NZ" sz="900" kern="1200" dirty="0" smtClean="0">
                <a:solidFill>
                  <a:schemeClr val="tx1"/>
                </a:solidFill>
                <a:effectLst/>
                <a:latin typeface="Segoe UI" pitchFamily="34" charset="0"/>
                <a:ea typeface="+mn-ea"/>
                <a:cs typeface="+mn-cs"/>
              </a:rPr>
            </a:br>
            <a:endParaRPr lang="en-NZ" sz="900" kern="1200" dirty="0" smtClean="0">
              <a:solidFill>
                <a:schemeClr val="tx1"/>
              </a:solidFill>
              <a:effectLst/>
              <a:latin typeface="Segoe UI" pitchFamily="34" charset="0"/>
              <a:ea typeface="+mn-ea"/>
              <a:cs typeface="+mn-cs"/>
            </a:endParaRPr>
          </a:p>
          <a:p>
            <a:pPr rtl="0"/>
            <a:r>
              <a:rPr lang="en-NZ" sz="900" b="1" kern="1200" dirty="0" smtClean="0">
                <a:solidFill>
                  <a:schemeClr val="tx1"/>
                </a:solidFill>
                <a:effectLst/>
                <a:latin typeface="Segoe UI" pitchFamily="34" charset="0"/>
                <a:ea typeface="+mn-ea"/>
                <a:cs typeface="+mn-cs"/>
              </a:rPr>
              <a:t>Notes</a:t>
            </a:r>
          </a:p>
          <a:p>
            <a:endParaRPr lang="en-US" baseline="0" dirty="0" smtClean="0"/>
          </a:p>
          <a:p>
            <a:pPr marL="228600" indent="-22860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704423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mn-ea"/>
                <a:cs typeface="+mn-cs"/>
              </a:rPr>
              <a:t>Slide Objective</a:t>
            </a:r>
            <a:endParaRPr lang="en-NZ" sz="900" kern="1200" dirty="0" smtClean="0">
              <a:solidFill>
                <a:schemeClr val="tx1"/>
              </a:solidFill>
              <a:effectLst/>
              <a:latin typeface="Segoe UI" pitchFamily="34" charset="0"/>
              <a:ea typeface="+mn-ea"/>
              <a:cs typeface="+mn-cs"/>
            </a:endParaRPr>
          </a:p>
          <a:p>
            <a:pPr rtl="0"/>
            <a:r>
              <a:rPr lang="en-NZ" sz="900" kern="1200" dirty="0" smtClean="0">
                <a:solidFill>
                  <a:schemeClr val="tx1"/>
                </a:solidFill>
                <a:effectLst/>
                <a:latin typeface="Segoe UI" pitchFamily="34" charset="0"/>
                <a:ea typeface="+mn-ea"/>
                <a:cs typeface="+mn-cs"/>
              </a:rPr>
              <a:t>Introduce </a:t>
            </a:r>
            <a:r>
              <a:rPr lang="en-NZ" sz="900" kern="1200" dirty="0" err="1" smtClean="0">
                <a:solidFill>
                  <a:schemeClr val="tx1"/>
                </a:solidFill>
                <a:effectLst/>
                <a:latin typeface="Segoe UI" pitchFamily="34" charset="0"/>
                <a:ea typeface="+mn-ea"/>
                <a:cs typeface="+mn-cs"/>
              </a:rPr>
              <a:t>idempotency</a:t>
            </a:r>
            <a:endParaRPr lang="en-NZ" sz="900" kern="1200" dirty="0" smtClean="0">
              <a:solidFill>
                <a:schemeClr val="tx1"/>
              </a:solidFill>
              <a:effectLst/>
              <a:latin typeface="Segoe UI" pitchFamily="34" charset="0"/>
              <a:ea typeface="+mn-ea"/>
              <a:cs typeface="+mn-cs"/>
            </a:endParaRPr>
          </a:p>
          <a:p>
            <a:pPr rtl="0"/>
            <a:endParaRPr lang="en-NZ" sz="900" kern="1200" dirty="0" smtClean="0">
              <a:solidFill>
                <a:schemeClr val="tx1"/>
              </a:solidFill>
              <a:effectLst/>
              <a:latin typeface="Segoe UI" pitchFamily="34" charset="0"/>
              <a:ea typeface="+mn-ea"/>
              <a:cs typeface="+mn-cs"/>
            </a:endParaRPr>
          </a:p>
          <a:p>
            <a:pPr rtl="0"/>
            <a:r>
              <a:rPr lang="en-NZ" sz="900" b="1" kern="1200" dirty="0" smtClean="0">
                <a:solidFill>
                  <a:schemeClr val="tx1"/>
                </a:solidFill>
                <a:effectLst/>
                <a:latin typeface="Segoe UI" pitchFamily="34" charset="0"/>
                <a:ea typeface="+mn-ea"/>
                <a:cs typeface="+mn-cs"/>
              </a:rPr>
              <a:t>Speaking Notes</a:t>
            </a:r>
            <a:endParaRPr lang="en-NZ" sz="900" kern="1200" dirty="0" smtClean="0">
              <a:solidFill>
                <a:schemeClr val="tx1"/>
              </a:solidFill>
              <a:effectLst/>
              <a:latin typeface="Segoe UI" pitchFamily="34" charset="0"/>
              <a:ea typeface="+mn-ea"/>
              <a:cs typeface="+mn-cs"/>
            </a:endParaRPr>
          </a:p>
          <a:p>
            <a:endParaRPr lang="en-NZ"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NZ" sz="900" kern="1200" dirty="0" smtClean="0">
                <a:solidFill>
                  <a:schemeClr val="tx1"/>
                </a:solidFill>
                <a:effectLst/>
                <a:latin typeface="Segoe UI" pitchFamily="34" charset="0"/>
                <a:ea typeface="+mn-ea"/>
                <a:cs typeface="+mn-cs"/>
              </a:rPr>
              <a:t>When describing the function</a:t>
            </a:r>
          </a:p>
          <a:p>
            <a:pPr marL="384431" lvl="1" indent="-171450">
              <a:buFont typeface="Arial" pitchFamily="34" charset="0"/>
              <a:buChar char="•"/>
            </a:pPr>
            <a:r>
              <a:rPr lang="en-NZ" sz="900" kern="1200" dirty="0" smtClean="0">
                <a:solidFill>
                  <a:schemeClr val="tx1"/>
                </a:solidFill>
                <a:effectLst/>
                <a:latin typeface="Segoe UI" pitchFamily="34" charset="0"/>
                <a:ea typeface="+mn-ea"/>
                <a:cs typeface="+mn-cs"/>
              </a:rPr>
              <a:t>“F of X equals F</a:t>
            </a:r>
            <a:r>
              <a:rPr lang="en-NZ" sz="900" kern="1200" baseline="0" dirty="0" smtClean="0">
                <a:solidFill>
                  <a:schemeClr val="tx1"/>
                </a:solidFill>
                <a:effectLst/>
                <a:latin typeface="Segoe UI" pitchFamily="34" charset="0"/>
                <a:ea typeface="+mn-ea"/>
                <a:cs typeface="+mn-cs"/>
              </a:rPr>
              <a:t> of F of X” – More simply put You get the same result no matter how many time you call the function</a:t>
            </a:r>
          </a:p>
          <a:p>
            <a:endParaRPr lang="en-NZ" sz="900" kern="1200" baseline="0" dirty="0" smtClean="0">
              <a:solidFill>
                <a:schemeClr val="tx1"/>
              </a:solidFill>
              <a:effectLst/>
              <a:latin typeface="Segoe UI" pitchFamily="34" charset="0"/>
              <a:ea typeface="+mn-ea"/>
              <a:cs typeface="+mn-cs"/>
            </a:endParaRPr>
          </a:p>
          <a:p>
            <a:pPr marL="171450" indent="-171450">
              <a:buFont typeface="Arial" pitchFamily="34" charset="0"/>
              <a:buChar char="•"/>
            </a:pPr>
            <a:r>
              <a:rPr lang="en-NZ" sz="900" kern="1200" baseline="0" dirty="0" smtClean="0">
                <a:solidFill>
                  <a:schemeClr val="tx1"/>
                </a:solidFill>
                <a:effectLst/>
                <a:latin typeface="Segoe UI" pitchFamily="34" charset="0"/>
                <a:ea typeface="+mn-ea"/>
                <a:cs typeface="+mn-cs"/>
              </a:rPr>
              <a:t>This is important for us in this situation as the approach that Windows Azure takes to queues;</a:t>
            </a:r>
          </a:p>
          <a:p>
            <a:pPr marL="384431" lvl="1" indent="-171450">
              <a:buFont typeface="Arial" pitchFamily="34" charset="0"/>
              <a:buChar char="•"/>
            </a:pPr>
            <a:r>
              <a:rPr lang="en-NZ" sz="900" kern="1200" baseline="0" dirty="0" smtClean="0">
                <a:solidFill>
                  <a:schemeClr val="tx1"/>
                </a:solidFill>
                <a:effectLst/>
                <a:latin typeface="Segoe UI" pitchFamily="34" charset="0"/>
                <a:ea typeface="+mn-ea"/>
                <a:cs typeface="+mn-cs"/>
              </a:rPr>
              <a:t>Read the message and hide</a:t>
            </a:r>
          </a:p>
          <a:p>
            <a:pPr marL="384431" lvl="1" indent="-171450">
              <a:buFont typeface="Arial" pitchFamily="34" charset="0"/>
              <a:buChar char="•"/>
            </a:pPr>
            <a:r>
              <a:rPr lang="en-NZ" sz="900" kern="1200" baseline="0" dirty="0" smtClean="0">
                <a:solidFill>
                  <a:schemeClr val="tx1"/>
                </a:solidFill>
                <a:effectLst/>
                <a:latin typeface="Segoe UI" pitchFamily="34" charset="0"/>
                <a:ea typeface="+mn-ea"/>
                <a:cs typeface="+mn-cs"/>
              </a:rPr>
              <a:t>Delete the message on completion</a:t>
            </a:r>
          </a:p>
          <a:p>
            <a:pPr marL="212981" lvl="1" indent="0">
              <a:buFont typeface="Arial" pitchFamily="34" charset="0"/>
              <a:buNone/>
            </a:pPr>
            <a:r>
              <a:rPr lang="en-NZ" sz="900" kern="1200" baseline="0" dirty="0" smtClean="0">
                <a:solidFill>
                  <a:schemeClr val="tx1"/>
                </a:solidFill>
                <a:effectLst/>
                <a:latin typeface="Segoe UI" pitchFamily="34" charset="0"/>
                <a:ea typeface="+mn-ea"/>
                <a:cs typeface="+mn-cs"/>
              </a:rPr>
              <a:t>Is vulnerable do executing the same message twice. The pattern guarantees that each message will be processed to completion AT LEAST once</a:t>
            </a:r>
          </a:p>
          <a:p>
            <a:r>
              <a:rPr lang="en-NZ" sz="900" kern="1200" dirty="0" smtClean="0">
                <a:solidFill>
                  <a:schemeClr val="tx1"/>
                </a:solidFill>
                <a:effectLst/>
                <a:latin typeface="Segoe UI" pitchFamily="34" charset="0"/>
                <a:ea typeface="+mn-ea"/>
                <a:cs typeface="+mn-cs"/>
              </a:rPr>
              <a:t/>
            </a:r>
            <a:br>
              <a:rPr lang="en-NZ" sz="900" kern="1200" dirty="0" smtClean="0">
                <a:solidFill>
                  <a:schemeClr val="tx1"/>
                </a:solidFill>
                <a:effectLst/>
                <a:latin typeface="Segoe UI" pitchFamily="34" charset="0"/>
                <a:ea typeface="+mn-ea"/>
                <a:cs typeface="+mn-cs"/>
              </a:rPr>
            </a:br>
            <a:endParaRPr lang="en-NZ" sz="900" kern="1200" dirty="0" smtClean="0">
              <a:solidFill>
                <a:schemeClr val="tx1"/>
              </a:solidFill>
              <a:effectLst/>
              <a:latin typeface="Segoe UI" pitchFamily="34" charset="0"/>
              <a:ea typeface="+mn-ea"/>
              <a:cs typeface="+mn-cs"/>
            </a:endParaRPr>
          </a:p>
          <a:p>
            <a:pPr rtl="0"/>
            <a:r>
              <a:rPr lang="en-NZ" sz="900" b="1" kern="1200" dirty="0" smtClean="0">
                <a:solidFill>
                  <a:schemeClr val="tx1"/>
                </a:solidFill>
                <a:effectLst/>
                <a:latin typeface="Segoe UI" pitchFamily="34" charset="0"/>
                <a:ea typeface="+mn-ea"/>
                <a:cs typeface="+mn-cs"/>
              </a:rPr>
              <a:t>Notes</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844821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mn-ea"/>
                <a:cs typeface="+mn-cs"/>
              </a:rPr>
              <a:t>Slide Objective</a:t>
            </a:r>
            <a:endParaRPr lang="en-NZ" sz="900" kern="1200" dirty="0" smtClean="0">
              <a:solidFill>
                <a:schemeClr val="tx1"/>
              </a:solidFill>
              <a:effectLst/>
              <a:latin typeface="Segoe UI" pitchFamily="34" charset="0"/>
              <a:ea typeface="+mn-ea"/>
              <a:cs typeface="+mn-cs"/>
            </a:endParaRPr>
          </a:p>
          <a:p>
            <a:pPr rtl="0"/>
            <a:r>
              <a:rPr lang="en-NZ" sz="900" kern="1200" dirty="0" smtClean="0">
                <a:solidFill>
                  <a:schemeClr val="tx1"/>
                </a:solidFill>
                <a:effectLst/>
                <a:latin typeface="Segoe UI" pitchFamily="34" charset="0"/>
                <a:ea typeface="+mn-ea"/>
                <a:cs typeface="+mn-cs"/>
              </a:rPr>
              <a:t>Understand the need for idempotent operations with a simple example</a:t>
            </a:r>
          </a:p>
          <a:p>
            <a:pPr rtl="0"/>
            <a:endParaRPr lang="en-NZ" sz="900" kern="1200" dirty="0" smtClean="0">
              <a:solidFill>
                <a:schemeClr val="tx1"/>
              </a:solidFill>
              <a:effectLst/>
              <a:latin typeface="Segoe UI" pitchFamily="34" charset="0"/>
              <a:ea typeface="+mn-ea"/>
              <a:cs typeface="+mn-cs"/>
            </a:endParaRPr>
          </a:p>
          <a:p>
            <a:pPr rtl="0"/>
            <a:r>
              <a:rPr lang="en-NZ" sz="900" b="1" kern="1200" dirty="0" smtClean="0">
                <a:solidFill>
                  <a:schemeClr val="tx1"/>
                </a:solidFill>
                <a:effectLst/>
                <a:latin typeface="Segoe UI" pitchFamily="34" charset="0"/>
                <a:ea typeface="+mn-ea"/>
                <a:cs typeface="+mn-cs"/>
              </a:rPr>
              <a:t>Speaking Notes</a:t>
            </a:r>
            <a:endParaRPr lang="en-NZ" sz="900" kern="1200" dirty="0" smtClean="0">
              <a:solidFill>
                <a:schemeClr val="tx1"/>
              </a:solidFill>
              <a:effectLst/>
              <a:latin typeface="Segoe UI" pitchFamily="34" charset="0"/>
              <a:ea typeface="+mn-ea"/>
              <a:cs typeface="+mn-cs"/>
            </a:endParaRPr>
          </a:p>
          <a:p>
            <a:r>
              <a:rPr lang="en-US" baseline="0" dirty="0" smtClean="0"/>
              <a:t>There are number of reasons why you may not call </a:t>
            </a:r>
            <a:r>
              <a:rPr lang="en-US" baseline="0" dirty="0" err="1" smtClean="0"/>
              <a:t>deleteMessage</a:t>
            </a:r>
            <a:r>
              <a:rPr lang="en-US" baseline="0" dirty="0" smtClean="0"/>
              <a:t>, including:</a:t>
            </a:r>
          </a:p>
          <a:p>
            <a:pPr marL="228600" indent="-228600">
              <a:buAutoNum type="arabicPeriod"/>
            </a:pPr>
            <a:r>
              <a:rPr lang="en-US" baseline="0" dirty="0" smtClean="0"/>
              <a:t>Your code fails</a:t>
            </a:r>
          </a:p>
          <a:p>
            <a:pPr marL="228600" indent="-228600">
              <a:buAutoNum type="arabicPeriod"/>
            </a:pPr>
            <a:r>
              <a:rPr lang="en-US" baseline="0" dirty="0" smtClean="0"/>
              <a:t>There is a hardware failure, effectively killing your worker role code</a:t>
            </a:r>
          </a:p>
          <a:p>
            <a:pPr marL="228600" indent="-228600">
              <a:buAutoNum type="arabicPeriod"/>
            </a:pPr>
            <a:r>
              <a:rPr lang="en-US" baseline="0" dirty="0" smtClean="0"/>
              <a:t>There worker role is instructed to stop, and you have no code implemented to do that in a timely fashion.</a:t>
            </a:r>
          </a:p>
          <a:p>
            <a:pPr marL="228600" indent="-228600">
              <a:buAutoNum type="arabicPeriod"/>
            </a:pPr>
            <a:endParaRPr lang="en-US" baseline="0" dirty="0" smtClean="0"/>
          </a:p>
          <a:p>
            <a:pPr marL="228600" indent="-228600">
              <a:buNone/>
            </a:pPr>
            <a:r>
              <a:rPr lang="en-US" dirty="0" smtClean="0"/>
              <a:t>For this reason, you should design the tasks</a:t>
            </a:r>
            <a:r>
              <a:rPr lang="en-US" baseline="0" dirty="0" smtClean="0"/>
              <a:t> your worker role does to be Idempotent – which basically means that you should be able to do the same task twice, without it having an adverse effect on the system state.</a:t>
            </a:r>
          </a:p>
          <a:p>
            <a:pPr marL="228600" indent="-228600">
              <a:buNone/>
            </a:pPr>
            <a:endParaRPr lang="en-US" baseline="0" dirty="0" smtClean="0"/>
          </a:p>
          <a:p>
            <a:pPr marL="228600" indent="-228600">
              <a:buNone/>
            </a:pPr>
            <a:r>
              <a:rPr lang="en-US" baseline="0" dirty="0" smtClean="0"/>
              <a:t>e.g. – If the worker is sent the name of a picture stored in blob storage that it would resize, it does not matter how many times it resizes the image, the outcome is the same. This is idempotent. </a:t>
            </a:r>
          </a:p>
          <a:p>
            <a:pPr marL="228600" indent="-228600">
              <a:buNone/>
            </a:pPr>
            <a:r>
              <a:rPr lang="en-US" baseline="0" dirty="0" smtClean="0"/>
              <a:t>If a worker is decrementing a balance, it DOES matter how many times this occurs – this is NOT idempotent.</a:t>
            </a:r>
          </a:p>
          <a:p>
            <a:r>
              <a:rPr lang="en-NZ" sz="900" kern="1200" dirty="0" smtClean="0">
                <a:solidFill>
                  <a:schemeClr val="tx1"/>
                </a:solidFill>
                <a:effectLst/>
                <a:latin typeface="Segoe UI" pitchFamily="34" charset="0"/>
                <a:ea typeface="+mn-ea"/>
                <a:cs typeface="+mn-cs"/>
              </a:rPr>
              <a:t/>
            </a:r>
            <a:br>
              <a:rPr lang="en-NZ" sz="900" kern="1200" dirty="0" smtClean="0">
                <a:solidFill>
                  <a:schemeClr val="tx1"/>
                </a:solidFill>
                <a:effectLst/>
                <a:latin typeface="Segoe UI" pitchFamily="34" charset="0"/>
                <a:ea typeface="+mn-ea"/>
                <a:cs typeface="+mn-cs"/>
              </a:rPr>
            </a:br>
            <a:endParaRPr lang="en-NZ" sz="900" kern="1200" dirty="0" smtClean="0">
              <a:solidFill>
                <a:schemeClr val="tx1"/>
              </a:solidFill>
              <a:effectLst/>
              <a:latin typeface="Segoe UI" pitchFamily="34" charset="0"/>
              <a:ea typeface="+mn-ea"/>
              <a:cs typeface="+mn-cs"/>
            </a:endParaRPr>
          </a:p>
          <a:p>
            <a:pPr rtl="0"/>
            <a:r>
              <a:rPr lang="en-NZ" sz="900" b="1" kern="1200" dirty="0" smtClean="0">
                <a:solidFill>
                  <a:schemeClr val="tx1"/>
                </a:solidFill>
                <a:effectLst/>
                <a:latin typeface="Segoe UI" pitchFamily="34" charset="0"/>
                <a:ea typeface="+mn-ea"/>
                <a:cs typeface="+mn-cs"/>
              </a:rPr>
              <a:t>Notes</a:t>
            </a:r>
          </a:p>
          <a:p>
            <a:endParaRPr lang="en-US" baseline="0" dirty="0" smtClean="0"/>
          </a:p>
          <a:p>
            <a:pPr marL="228600" indent="-22860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813787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mn-ea"/>
                <a:cs typeface="+mn-cs"/>
              </a:rPr>
              <a:t>Slide Objective</a:t>
            </a:r>
            <a:endParaRPr lang="en-NZ" sz="900" kern="1200" dirty="0" smtClean="0">
              <a:solidFill>
                <a:schemeClr val="tx1"/>
              </a:solidFill>
              <a:effectLst/>
              <a:latin typeface="Segoe UI" pitchFamily="34" charset="0"/>
              <a:ea typeface="+mn-ea"/>
              <a:cs typeface="+mn-cs"/>
            </a:endParaRPr>
          </a:p>
          <a:p>
            <a:pPr rtl="0"/>
            <a:r>
              <a:rPr lang="en-NZ" sz="900" kern="1200" dirty="0" smtClean="0">
                <a:solidFill>
                  <a:schemeClr val="tx1"/>
                </a:solidFill>
                <a:effectLst/>
                <a:latin typeface="Segoe UI" pitchFamily="34" charset="0"/>
                <a:ea typeface="+mn-ea"/>
                <a:cs typeface="+mn-cs"/>
              </a:rPr>
              <a:t>Understand a way to make the previous</a:t>
            </a:r>
            <a:r>
              <a:rPr lang="en-NZ" sz="900" kern="1200" baseline="0" dirty="0" smtClean="0">
                <a:solidFill>
                  <a:schemeClr val="tx1"/>
                </a:solidFill>
                <a:effectLst/>
                <a:latin typeface="Segoe UI" pitchFamily="34" charset="0"/>
                <a:ea typeface="+mn-ea"/>
                <a:cs typeface="+mn-cs"/>
              </a:rPr>
              <a:t> example idempotent- or at least robust against multiple message processing</a:t>
            </a:r>
            <a:endParaRPr lang="en-NZ" sz="900" kern="1200" dirty="0" smtClean="0">
              <a:solidFill>
                <a:schemeClr val="tx1"/>
              </a:solidFill>
              <a:effectLst/>
              <a:latin typeface="Segoe UI" pitchFamily="34" charset="0"/>
              <a:ea typeface="+mn-ea"/>
              <a:cs typeface="+mn-cs"/>
            </a:endParaRPr>
          </a:p>
          <a:p>
            <a:pPr rtl="0"/>
            <a:endParaRPr lang="en-NZ" sz="900" kern="1200" dirty="0" smtClean="0">
              <a:solidFill>
                <a:schemeClr val="tx1"/>
              </a:solidFill>
              <a:effectLst/>
              <a:latin typeface="Segoe UI" pitchFamily="34" charset="0"/>
              <a:ea typeface="+mn-ea"/>
              <a:cs typeface="+mn-cs"/>
            </a:endParaRPr>
          </a:p>
          <a:p>
            <a:pPr rtl="0"/>
            <a:r>
              <a:rPr lang="en-NZ" sz="900" b="1" kern="1200" dirty="0" smtClean="0">
                <a:solidFill>
                  <a:schemeClr val="tx1"/>
                </a:solidFill>
                <a:effectLst/>
                <a:latin typeface="Segoe UI" pitchFamily="34" charset="0"/>
                <a:ea typeface="+mn-ea"/>
                <a:cs typeface="+mn-cs"/>
              </a:rPr>
              <a:t>Speaking Notes</a:t>
            </a:r>
            <a:endParaRPr lang="en-NZ"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NZ" sz="900" b="0" kern="1200" dirty="0" smtClean="0">
                <a:solidFill>
                  <a:schemeClr val="tx1"/>
                </a:solidFill>
                <a:effectLst/>
                <a:latin typeface="Segoe UI" pitchFamily="34" charset="0"/>
                <a:ea typeface="+mn-ea"/>
                <a:cs typeface="+mn-cs"/>
              </a:rPr>
              <a:t>The approach in this slide is to use a Replay Log</a:t>
            </a:r>
          </a:p>
          <a:p>
            <a:pPr marL="171450" indent="-171450">
              <a:buFont typeface="Arial" pitchFamily="34" charset="0"/>
              <a:buChar char="•"/>
            </a:pPr>
            <a:r>
              <a:rPr lang="en-NZ" sz="900" b="0" kern="1200" dirty="0" smtClean="0">
                <a:solidFill>
                  <a:schemeClr val="tx1"/>
                </a:solidFill>
                <a:effectLst/>
                <a:latin typeface="Segoe UI" pitchFamily="34" charset="0"/>
                <a:ea typeface="+mn-ea"/>
                <a:cs typeface="+mn-cs"/>
              </a:rPr>
              <a:t>This allows us to track whether we have seen a message before and if so take a different course of action</a:t>
            </a:r>
          </a:p>
          <a:p>
            <a:pPr marL="171450" indent="-171450">
              <a:buFont typeface="Arial" pitchFamily="34" charset="0"/>
              <a:buChar char="•"/>
            </a:pPr>
            <a:endParaRPr lang="en-NZ" sz="900" b="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NZ" sz="900" b="0" kern="1200" dirty="0" smtClean="0">
                <a:solidFill>
                  <a:schemeClr val="tx1"/>
                </a:solidFill>
                <a:effectLst/>
                <a:latin typeface="Segoe UI" pitchFamily="34" charset="0"/>
                <a:ea typeface="+mn-ea"/>
                <a:cs typeface="+mn-cs"/>
              </a:rPr>
              <a:t>There will be various</a:t>
            </a:r>
            <a:r>
              <a:rPr lang="en-NZ" sz="900" b="0" kern="1200" baseline="0" dirty="0" smtClean="0">
                <a:solidFill>
                  <a:schemeClr val="tx1"/>
                </a:solidFill>
                <a:effectLst/>
                <a:latin typeface="Segoe UI" pitchFamily="34" charset="0"/>
                <a:ea typeface="+mn-ea"/>
                <a:cs typeface="+mn-cs"/>
              </a:rPr>
              <a:t> levels of remedial action we may choose to take based on the contents of our replay log</a:t>
            </a:r>
          </a:p>
          <a:p>
            <a:pPr marL="384431" lvl="1" indent="-171450">
              <a:buFont typeface="Arial" pitchFamily="34" charset="0"/>
              <a:buChar char="•"/>
            </a:pPr>
            <a:r>
              <a:rPr lang="en-NZ" sz="900" b="0" kern="1200" baseline="0" dirty="0" smtClean="0">
                <a:solidFill>
                  <a:schemeClr val="tx1"/>
                </a:solidFill>
                <a:effectLst/>
                <a:latin typeface="Segoe UI" pitchFamily="34" charset="0"/>
                <a:ea typeface="+mn-ea"/>
                <a:cs typeface="+mn-cs"/>
              </a:rPr>
              <a:t>We may be able to fully compensate for the previous failure</a:t>
            </a:r>
          </a:p>
          <a:p>
            <a:pPr marL="384431" lvl="1" indent="-171450">
              <a:buFont typeface="Arial" pitchFamily="34" charset="0"/>
              <a:buChar char="•"/>
            </a:pPr>
            <a:r>
              <a:rPr lang="en-NZ" sz="900" b="0" kern="1200" baseline="0" dirty="0" smtClean="0">
                <a:solidFill>
                  <a:schemeClr val="tx1"/>
                </a:solidFill>
                <a:effectLst/>
                <a:latin typeface="Segoe UI" pitchFamily="34" charset="0"/>
                <a:ea typeface="+mn-ea"/>
                <a:cs typeface="+mn-cs"/>
              </a:rPr>
              <a:t>We may need human intervention</a:t>
            </a:r>
            <a:endParaRPr lang="en-NZ" sz="900" b="0" kern="1200" dirty="0" smtClean="0">
              <a:solidFill>
                <a:schemeClr val="tx1"/>
              </a:solidFill>
              <a:effectLst/>
              <a:latin typeface="Segoe UI" pitchFamily="34" charset="0"/>
              <a:ea typeface="+mn-ea"/>
              <a:cs typeface="+mn-cs"/>
            </a:endParaRPr>
          </a:p>
          <a:p>
            <a:r>
              <a:rPr lang="en-NZ" sz="900" kern="1200" dirty="0" smtClean="0">
                <a:solidFill>
                  <a:schemeClr val="tx1"/>
                </a:solidFill>
                <a:effectLst/>
                <a:latin typeface="Segoe UI" pitchFamily="34" charset="0"/>
                <a:ea typeface="+mn-ea"/>
                <a:cs typeface="+mn-cs"/>
              </a:rPr>
              <a:t/>
            </a:r>
            <a:br>
              <a:rPr lang="en-NZ" sz="900" kern="1200" dirty="0" smtClean="0">
                <a:solidFill>
                  <a:schemeClr val="tx1"/>
                </a:solidFill>
                <a:effectLst/>
                <a:latin typeface="Segoe UI" pitchFamily="34" charset="0"/>
                <a:ea typeface="+mn-ea"/>
                <a:cs typeface="+mn-cs"/>
              </a:rPr>
            </a:br>
            <a:endParaRPr lang="en-NZ" sz="900" kern="1200" dirty="0" smtClean="0">
              <a:solidFill>
                <a:schemeClr val="tx1"/>
              </a:solidFill>
              <a:effectLst/>
              <a:latin typeface="Segoe UI" pitchFamily="34" charset="0"/>
              <a:ea typeface="+mn-ea"/>
              <a:cs typeface="+mn-cs"/>
            </a:endParaRPr>
          </a:p>
          <a:p>
            <a:pPr rtl="0"/>
            <a:r>
              <a:rPr lang="en-NZ" sz="900" b="1" kern="1200" dirty="0" smtClean="0">
                <a:solidFill>
                  <a:schemeClr val="tx1"/>
                </a:solidFill>
                <a:effectLst/>
                <a:latin typeface="Segoe UI" pitchFamily="34" charset="0"/>
                <a:ea typeface="+mn-ea"/>
                <a:cs typeface="+mn-cs"/>
              </a:rPr>
              <a:t>Notes</a:t>
            </a:r>
          </a:p>
          <a:p>
            <a:pPr rtl="0"/>
            <a:r>
              <a:rPr lang="en-NZ" sz="900" b="0" kern="1200" dirty="0" smtClean="0">
                <a:solidFill>
                  <a:schemeClr val="tx1"/>
                </a:solidFill>
                <a:effectLst/>
                <a:latin typeface="Segoe UI" pitchFamily="34" charset="0"/>
                <a:ea typeface="+mn-ea"/>
                <a:cs typeface="+mn-cs"/>
              </a:rPr>
              <a:t>Some good (older) posts on creating idempotent web services. Worth reading</a:t>
            </a:r>
          </a:p>
          <a:p>
            <a:pPr rtl="0"/>
            <a:r>
              <a:rPr lang="en-NZ" sz="900" b="0" kern="1200" dirty="0" smtClean="0">
                <a:solidFill>
                  <a:schemeClr val="tx1"/>
                </a:solidFill>
                <a:effectLst/>
                <a:latin typeface="Segoe UI" pitchFamily="34" charset="0"/>
                <a:ea typeface="+mn-ea"/>
                <a:cs typeface="+mn-cs"/>
              </a:rPr>
              <a:t>http://blogs.msdn.com/b/ramkoth/archive/2004/03/12/88423.aspx</a:t>
            </a:r>
          </a:p>
          <a:p>
            <a:pPr rtl="0"/>
            <a:r>
              <a:rPr lang="en-NZ" sz="900" b="0" kern="1200" dirty="0" smtClean="0">
                <a:solidFill>
                  <a:schemeClr val="tx1"/>
                </a:solidFill>
                <a:effectLst/>
                <a:latin typeface="Segoe UI" pitchFamily="34" charset="0"/>
                <a:ea typeface="+mn-ea"/>
                <a:cs typeface="+mn-cs"/>
              </a:rPr>
              <a:t>http://blogs.msdn.com/b/ramkoth/archive/2004/03/13/88778.aspx</a:t>
            </a:r>
          </a:p>
          <a:p>
            <a:endParaRPr lang="en-US" baseline="0" dirty="0" smtClean="0"/>
          </a:p>
          <a:p>
            <a:pPr marL="228600" indent="-228600">
              <a:buNone/>
            </a:pPr>
            <a:r>
              <a:rPr lang="en-US" dirty="0" smtClean="0"/>
              <a:t>Good MSDN mag article that touches on the topics</a:t>
            </a:r>
          </a:p>
          <a:p>
            <a:pPr marL="228600" indent="-228600">
              <a:buNone/>
            </a:pPr>
            <a:r>
              <a:rPr lang="en-US" dirty="0" smtClean="0"/>
              <a:t>Also discusses MSMQ and WCF which have different approaches- are transactional</a:t>
            </a:r>
          </a:p>
          <a:p>
            <a:pPr marL="228600" indent="-228600">
              <a:buNone/>
            </a:pPr>
            <a:r>
              <a:rPr lang="en-US" dirty="0" smtClean="0"/>
              <a:t>http://msdn.microsoft.com/en-us/magazine/cc663023.aspx </a:t>
            </a:r>
          </a:p>
          <a:p>
            <a:pPr marL="228600" indent="-228600">
              <a:buNone/>
            </a:pPr>
            <a:endParaRPr lang="en-US" dirty="0" smtClean="0"/>
          </a:p>
          <a:p>
            <a:pPr marL="228600" marR="0" indent="-228600" algn="l" defTabSz="914363" rtl="0" eaLnBrk="1" fontAlgn="auto" latinLnBrk="0" hangingPunct="1">
              <a:lnSpc>
                <a:spcPct val="90000"/>
              </a:lnSpc>
              <a:spcBef>
                <a:spcPts val="0"/>
              </a:spcBef>
              <a:spcAft>
                <a:spcPts val="333"/>
              </a:spcAft>
              <a:buClrTx/>
              <a:buSzTx/>
              <a:buFontTx/>
              <a:buNone/>
              <a:tabLst/>
              <a:defRPr/>
            </a:pPr>
            <a:r>
              <a:rPr lang="en-NZ" sz="900" b="0" kern="1200" dirty="0" smtClean="0">
                <a:solidFill>
                  <a:schemeClr val="tx1"/>
                </a:solidFill>
                <a:effectLst/>
                <a:latin typeface="Segoe UI" pitchFamily="34" charset="0"/>
                <a:ea typeface="+mn-ea"/>
                <a:cs typeface="+mn-cs"/>
              </a:rPr>
              <a:t>Discussion on dealing with situations where</a:t>
            </a:r>
            <a:r>
              <a:rPr lang="en-NZ" sz="900" b="0" kern="1200" baseline="0" dirty="0" smtClean="0">
                <a:solidFill>
                  <a:schemeClr val="tx1"/>
                </a:solidFill>
                <a:effectLst/>
                <a:latin typeface="Segoe UI" pitchFamily="34" charset="0"/>
                <a:ea typeface="+mn-ea"/>
                <a:cs typeface="+mn-cs"/>
              </a:rPr>
              <a:t> processing time may inadvertently exceed the invisibility timeout</a:t>
            </a:r>
            <a:endParaRPr lang="en-NZ" sz="900" b="0" kern="1200" dirty="0" smtClean="0">
              <a:solidFill>
                <a:schemeClr val="tx1"/>
              </a:solidFill>
              <a:effectLst/>
              <a:latin typeface="Segoe UI" pitchFamily="34" charset="0"/>
              <a:ea typeface="+mn-ea"/>
              <a:cs typeface="+mn-cs"/>
            </a:endParaRPr>
          </a:p>
          <a:p>
            <a:pPr marL="228600" marR="0" indent="-228600" algn="l" defTabSz="914363" rtl="0" eaLnBrk="1" fontAlgn="auto" latinLnBrk="0" hangingPunct="1">
              <a:lnSpc>
                <a:spcPct val="90000"/>
              </a:lnSpc>
              <a:spcBef>
                <a:spcPts val="0"/>
              </a:spcBef>
              <a:spcAft>
                <a:spcPts val="333"/>
              </a:spcAft>
              <a:buClrTx/>
              <a:buSzTx/>
              <a:buFontTx/>
              <a:buNone/>
              <a:tabLst/>
              <a:defRPr/>
            </a:pPr>
            <a:r>
              <a:rPr lang="en-NZ" sz="900" b="0" kern="1200" dirty="0" smtClean="0">
                <a:solidFill>
                  <a:schemeClr val="tx1"/>
                </a:solidFill>
                <a:effectLst/>
                <a:latin typeface="Segoe UI" pitchFamily="34" charset="0"/>
                <a:ea typeface="+mn-ea"/>
                <a:cs typeface="+mn-cs"/>
              </a:rPr>
              <a:t>http://blog.smarx.com/posts/deleting-windows-azure-queue-messages-handling-exceptions</a:t>
            </a:r>
          </a:p>
          <a:p>
            <a:pPr marL="228600" indent="-22860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32743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rtl="0"/>
            <a:r>
              <a:rPr lang="en-NZ" sz="900" b="1" kern="1200" dirty="0" smtClean="0">
                <a:solidFill>
                  <a:schemeClr val="tx1"/>
                </a:solidFill>
                <a:effectLst/>
                <a:latin typeface="Segoe UI" pitchFamily="34" charset="0"/>
                <a:ea typeface="+mn-ea"/>
                <a:cs typeface="+mn-cs"/>
              </a:rPr>
              <a:t>Slide Objective</a:t>
            </a:r>
            <a:endParaRPr lang="en-NZ" sz="900" kern="1200" dirty="0" smtClean="0">
              <a:solidFill>
                <a:schemeClr val="tx1"/>
              </a:solidFill>
              <a:effectLst/>
              <a:latin typeface="Segoe UI" pitchFamily="34" charset="0"/>
              <a:ea typeface="+mn-ea"/>
              <a:cs typeface="+mn-cs"/>
            </a:endParaRPr>
          </a:p>
          <a:p>
            <a:pPr rtl="0"/>
            <a:r>
              <a:rPr lang="en-NZ" sz="900" kern="1200" dirty="0" smtClean="0">
                <a:solidFill>
                  <a:schemeClr val="tx1"/>
                </a:solidFill>
                <a:effectLst/>
                <a:latin typeface="Segoe UI" pitchFamily="34" charset="0"/>
                <a:ea typeface="+mn-ea"/>
                <a:cs typeface="+mn-cs"/>
              </a:rPr>
              <a:t>Discusses</a:t>
            </a:r>
            <a:r>
              <a:rPr lang="en-NZ" sz="900" kern="1200" baseline="0" dirty="0" smtClean="0">
                <a:solidFill>
                  <a:schemeClr val="tx1"/>
                </a:solidFill>
                <a:effectLst/>
                <a:latin typeface="Segoe UI" pitchFamily="34" charset="0"/>
                <a:ea typeface="+mn-ea"/>
                <a:cs typeface="+mn-cs"/>
              </a:rPr>
              <a:t> how to store replay log data</a:t>
            </a:r>
            <a:endParaRPr lang="en-NZ" sz="900" kern="1200" dirty="0" smtClean="0">
              <a:solidFill>
                <a:schemeClr val="tx1"/>
              </a:solidFill>
              <a:effectLst/>
              <a:latin typeface="Segoe UI" pitchFamily="34" charset="0"/>
              <a:ea typeface="+mn-ea"/>
              <a:cs typeface="+mn-cs"/>
            </a:endParaRPr>
          </a:p>
          <a:p>
            <a:pPr rtl="0"/>
            <a:endParaRPr lang="en-NZ" sz="900" kern="1200" dirty="0" smtClean="0">
              <a:solidFill>
                <a:schemeClr val="tx1"/>
              </a:solidFill>
              <a:effectLst/>
              <a:latin typeface="Segoe UI" pitchFamily="34" charset="0"/>
              <a:ea typeface="+mn-ea"/>
              <a:cs typeface="+mn-cs"/>
            </a:endParaRPr>
          </a:p>
          <a:p>
            <a:pPr rtl="0"/>
            <a:r>
              <a:rPr lang="en-NZ" sz="900" b="1" kern="1200" dirty="0" smtClean="0">
                <a:solidFill>
                  <a:schemeClr val="tx1"/>
                </a:solidFill>
                <a:effectLst/>
                <a:latin typeface="Segoe UI" pitchFamily="34" charset="0"/>
                <a:ea typeface="+mn-ea"/>
                <a:cs typeface="+mn-cs"/>
              </a:rPr>
              <a:t>Speaking Notes</a:t>
            </a:r>
            <a:endParaRPr lang="en-NZ"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NZ" sz="900" b="0" kern="1200" dirty="0" smtClean="0">
                <a:solidFill>
                  <a:schemeClr val="tx1"/>
                </a:solidFill>
                <a:effectLst/>
                <a:latin typeface="Segoe UI" pitchFamily="34" charset="0"/>
                <a:ea typeface="+mn-ea"/>
                <a:cs typeface="+mn-cs"/>
              </a:rPr>
              <a:t>The goal wit using</a:t>
            </a:r>
            <a:r>
              <a:rPr lang="en-NZ" sz="900" b="0" kern="1200" baseline="0" dirty="0" smtClean="0">
                <a:solidFill>
                  <a:schemeClr val="tx1"/>
                </a:solidFill>
                <a:effectLst/>
                <a:latin typeface="Segoe UI" pitchFamily="34" charset="0"/>
                <a:ea typeface="+mn-ea"/>
                <a:cs typeface="+mn-cs"/>
              </a:rPr>
              <a:t> a replay log is to minimize the number of situations where the system is in a potentially inconsistent state</a:t>
            </a:r>
          </a:p>
          <a:p>
            <a:pPr marL="171450" indent="-171450">
              <a:buFont typeface="Arial" pitchFamily="34" charset="0"/>
              <a:buChar char="•"/>
            </a:pPr>
            <a:r>
              <a:rPr lang="en-NZ" sz="900" b="0" kern="1200" baseline="0" dirty="0" smtClean="0">
                <a:solidFill>
                  <a:schemeClr val="tx1"/>
                </a:solidFill>
                <a:effectLst/>
                <a:latin typeface="Segoe UI" pitchFamily="34" charset="0"/>
                <a:ea typeface="+mn-ea"/>
                <a:cs typeface="+mn-cs"/>
              </a:rPr>
              <a:t>This means that as soon as an operation is finished we want to simultaneously update the replay log to indicate the processing has been completed</a:t>
            </a:r>
          </a:p>
          <a:p>
            <a:pPr marL="384431" lvl="1" indent="-171450">
              <a:buFont typeface="Arial" pitchFamily="34" charset="0"/>
              <a:buChar char="•"/>
            </a:pPr>
            <a:r>
              <a:rPr lang="en-NZ" sz="900" b="0" kern="1200" baseline="0" dirty="0" smtClean="0">
                <a:solidFill>
                  <a:schemeClr val="tx1"/>
                </a:solidFill>
                <a:effectLst/>
                <a:latin typeface="Segoe UI" pitchFamily="34" charset="0"/>
                <a:ea typeface="+mn-ea"/>
                <a:cs typeface="+mn-cs"/>
              </a:rPr>
              <a:t>This way even if a failure occurs subsequently (say when deleting the message from the queue)</a:t>
            </a:r>
          </a:p>
          <a:p>
            <a:pPr marL="384431" lvl="1" indent="-171450">
              <a:buFont typeface="Arial" pitchFamily="34" charset="0"/>
              <a:buChar char="•"/>
            </a:pPr>
            <a:r>
              <a:rPr lang="en-NZ" sz="900" b="0" kern="1200" baseline="0" dirty="0" smtClean="0">
                <a:solidFill>
                  <a:schemeClr val="tx1"/>
                </a:solidFill>
                <a:effectLst/>
                <a:latin typeface="Segoe UI" pitchFamily="34" charset="0"/>
                <a:ea typeface="+mn-ea"/>
                <a:cs typeface="+mn-cs"/>
              </a:rPr>
              <a:t>A subsequent processor of the message can check the relay log, see the complete status and confidently delete the message</a:t>
            </a:r>
          </a:p>
          <a:p>
            <a:pPr marL="384431" lvl="1" indent="-171450">
              <a:buFont typeface="Arial" pitchFamily="34" charset="0"/>
              <a:buChar char="•"/>
            </a:pPr>
            <a:endParaRPr lang="en-NZ" sz="900" b="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NZ" sz="900" b="0" kern="1200" baseline="0" dirty="0" smtClean="0">
                <a:solidFill>
                  <a:schemeClr val="tx1"/>
                </a:solidFill>
                <a:effectLst/>
                <a:latin typeface="Segoe UI" pitchFamily="34" charset="0"/>
                <a:ea typeface="+mn-ea"/>
                <a:cs typeface="+mn-cs"/>
              </a:rPr>
              <a:t>We therefore want to try and store our relay log messages in the same boundary as the final part of any </a:t>
            </a:r>
            <a:r>
              <a:rPr lang="en-NZ" sz="900" b="0" kern="1200" baseline="0" dirty="0" err="1" smtClean="0">
                <a:solidFill>
                  <a:schemeClr val="tx1"/>
                </a:solidFill>
                <a:effectLst/>
                <a:latin typeface="Segoe UI" pitchFamily="34" charset="0"/>
                <a:ea typeface="+mn-ea"/>
                <a:cs typeface="+mn-cs"/>
              </a:rPr>
              <a:t>stateful</a:t>
            </a:r>
            <a:r>
              <a:rPr lang="en-NZ" sz="900" b="0" kern="1200" baseline="0" dirty="0" smtClean="0">
                <a:solidFill>
                  <a:schemeClr val="tx1"/>
                </a:solidFill>
                <a:effectLst/>
                <a:latin typeface="Segoe UI" pitchFamily="34" charset="0"/>
                <a:ea typeface="+mn-ea"/>
                <a:cs typeface="+mn-cs"/>
              </a:rPr>
              <a:t> operation</a:t>
            </a:r>
          </a:p>
          <a:p>
            <a:pPr marL="384431" lvl="1" indent="-171450">
              <a:buFont typeface="Arial" pitchFamily="34" charset="0"/>
              <a:buChar char="•"/>
            </a:pPr>
            <a:r>
              <a:rPr lang="en-NZ" sz="900" b="0" kern="1200" baseline="0" dirty="0" smtClean="0">
                <a:solidFill>
                  <a:schemeClr val="tx1"/>
                </a:solidFill>
                <a:effectLst/>
                <a:latin typeface="Segoe UI" pitchFamily="34" charset="0"/>
                <a:ea typeface="+mn-ea"/>
                <a:cs typeface="+mn-cs"/>
              </a:rPr>
              <a:t>So for example with our bank account balance debit process: we want to write ‘COMPLETE’ to the replay log in the same transaction scope as the debit request against storage or the database</a:t>
            </a:r>
          </a:p>
          <a:p>
            <a:pPr marL="384431" lvl="1" indent="-171450">
              <a:buFont typeface="Arial" pitchFamily="34" charset="0"/>
              <a:buChar char="•"/>
            </a:pPr>
            <a:endParaRPr lang="en-NZ" sz="900" b="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NZ" sz="900" b="0" kern="1200" dirty="0" smtClean="0">
                <a:solidFill>
                  <a:schemeClr val="tx1"/>
                </a:solidFill>
                <a:effectLst/>
                <a:latin typeface="Segoe UI" pitchFamily="34" charset="0"/>
                <a:ea typeface="+mn-ea"/>
                <a:cs typeface="+mn-cs"/>
              </a:rPr>
              <a:t>SQL Azure makes this easy because we can use SQL Server transactions. We can have a ‘debits’ table and a ‘</a:t>
            </a:r>
            <a:r>
              <a:rPr lang="en-NZ" sz="900" b="0" kern="1200" dirty="0" err="1" smtClean="0">
                <a:solidFill>
                  <a:schemeClr val="tx1"/>
                </a:solidFill>
                <a:effectLst/>
                <a:latin typeface="Segoe UI" pitchFamily="34" charset="0"/>
                <a:ea typeface="+mn-ea"/>
                <a:cs typeface="+mn-cs"/>
              </a:rPr>
              <a:t>debit_replay_log</a:t>
            </a:r>
            <a:r>
              <a:rPr lang="en-NZ" sz="900" b="0" kern="1200" dirty="0" smtClean="0">
                <a:solidFill>
                  <a:schemeClr val="tx1"/>
                </a:solidFill>
                <a:effectLst/>
                <a:latin typeface="Segoe UI" pitchFamily="34" charset="0"/>
                <a:ea typeface="+mn-ea"/>
                <a:cs typeface="+mn-cs"/>
              </a:rPr>
              <a:t>’ table.</a:t>
            </a:r>
          </a:p>
          <a:p>
            <a:pPr marL="384431" lvl="1" indent="-171450">
              <a:buFont typeface="Arial" pitchFamily="34" charset="0"/>
              <a:buChar char="•"/>
            </a:pPr>
            <a:r>
              <a:rPr lang="en-NZ" sz="900" b="0" kern="1200" dirty="0" smtClean="0">
                <a:solidFill>
                  <a:schemeClr val="tx1"/>
                </a:solidFill>
                <a:effectLst/>
                <a:latin typeface="Segoe UI" pitchFamily="34" charset="0"/>
                <a:ea typeface="+mn-ea"/>
                <a:cs typeface="+mn-cs"/>
              </a:rPr>
              <a:t>We</a:t>
            </a:r>
            <a:r>
              <a:rPr lang="en-NZ" sz="900" b="0" kern="1200" baseline="0" dirty="0" smtClean="0">
                <a:solidFill>
                  <a:schemeClr val="tx1"/>
                </a:solidFill>
                <a:effectLst/>
                <a:latin typeface="Segoe UI" pitchFamily="34" charset="0"/>
                <a:ea typeface="+mn-ea"/>
                <a:cs typeface="+mn-cs"/>
              </a:rPr>
              <a:t> can then write to each of these within the scope of a transaction and commit/rollback both writes together</a:t>
            </a:r>
          </a:p>
          <a:p>
            <a:pPr marL="384431" lvl="1" indent="-171450">
              <a:buFont typeface="Arial" pitchFamily="34" charset="0"/>
              <a:buChar char="•"/>
            </a:pPr>
            <a:endParaRPr lang="en-NZ" sz="900" b="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NZ" sz="900" b="0" kern="1200" baseline="0" dirty="0" smtClean="0">
                <a:solidFill>
                  <a:schemeClr val="tx1"/>
                </a:solidFill>
                <a:effectLst/>
                <a:latin typeface="Segoe UI" pitchFamily="34" charset="0"/>
                <a:ea typeface="+mn-ea"/>
                <a:cs typeface="+mn-cs"/>
              </a:rPr>
              <a:t>Azure tables is somewhat more interesting as transactions are limited in scope to a single partition</a:t>
            </a:r>
          </a:p>
          <a:p>
            <a:pPr marL="384431" lvl="1" indent="-171450">
              <a:buFont typeface="Arial" pitchFamily="34" charset="0"/>
              <a:buChar char="•"/>
            </a:pPr>
            <a:r>
              <a:rPr lang="en-NZ" sz="900" b="0" kern="1200" baseline="0" dirty="0" smtClean="0">
                <a:solidFill>
                  <a:schemeClr val="tx1"/>
                </a:solidFill>
                <a:effectLst/>
                <a:latin typeface="Segoe UI" pitchFamily="34" charset="0"/>
                <a:ea typeface="+mn-ea"/>
                <a:cs typeface="+mn-cs"/>
              </a:rPr>
              <a:t>Rather than having a separate table, one option is to store two differently shaped entities in the one partition</a:t>
            </a:r>
          </a:p>
          <a:p>
            <a:pPr marL="384431" lvl="1" indent="-171450">
              <a:buFont typeface="Arial" pitchFamily="34" charset="0"/>
              <a:buChar char="•"/>
            </a:pPr>
            <a:r>
              <a:rPr lang="en-NZ" sz="900" b="0" kern="1200" baseline="0" dirty="0" smtClean="0">
                <a:solidFill>
                  <a:schemeClr val="tx1"/>
                </a:solidFill>
                <a:effectLst/>
                <a:latin typeface="Segoe UI" pitchFamily="34" charset="0"/>
                <a:ea typeface="+mn-ea"/>
                <a:cs typeface="+mn-cs"/>
              </a:rPr>
              <a:t>So we might have a ‘debits’ table partitioned by ‘account number’ into which we write ‘debit’ entities as well as ‘</a:t>
            </a:r>
            <a:r>
              <a:rPr lang="en-NZ" sz="900" b="0" kern="1200" baseline="0" dirty="0" err="1" smtClean="0">
                <a:solidFill>
                  <a:schemeClr val="tx1"/>
                </a:solidFill>
                <a:effectLst/>
                <a:latin typeface="Segoe UI" pitchFamily="34" charset="0"/>
                <a:ea typeface="+mn-ea"/>
                <a:cs typeface="+mn-cs"/>
              </a:rPr>
              <a:t>debit_log</a:t>
            </a:r>
            <a:r>
              <a:rPr lang="en-NZ" sz="900" b="0" kern="1200" baseline="0" dirty="0" smtClean="0">
                <a:solidFill>
                  <a:schemeClr val="tx1"/>
                </a:solidFill>
                <a:effectLst/>
                <a:latin typeface="Segoe UI" pitchFamily="34" charset="0"/>
                <a:ea typeface="+mn-ea"/>
                <a:cs typeface="+mn-cs"/>
              </a:rPr>
              <a:t>’ entities</a:t>
            </a:r>
          </a:p>
          <a:p>
            <a:pPr marL="384431" lvl="1" indent="-171450">
              <a:buFont typeface="Arial" pitchFamily="34" charset="0"/>
              <a:buChar char="•"/>
            </a:pPr>
            <a:r>
              <a:rPr lang="en-NZ" sz="900" b="0" kern="1200" baseline="0" dirty="0" smtClean="0">
                <a:solidFill>
                  <a:schemeClr val="tx1"/>
                </a:solidFill>
                <a:effectLst/>
                <a:latin typeface="Segoe UI" pitchFamily="34" charset="0"/>
                <a:ea typeface="+mn-ea"/>
                <a:cs typeface="+mn-cs"/>
              </a:rPr>
              <a:t>In this way we can make our operation an entity batch operation and write both the debit entity and the ‘COMPLETE’  ‘</a:t>
            </a:r>
            <a:r>
              <a:rPr lang="en-NZ" sz="900" b="0" kern="1200" baseline="0" dirty="0" err="1" smtClean="0">
                <a:solidFill>
                  <a:schemeClr val="tx1"/>
                </a:solidFill>
                <a:effectLst/>
                <a:latin typeface="Segoe UI" pitchFamily="34" charset="0"/>
                <a:ea typeface="+mn-ea"/>
                <a:cs typeface="+mn-cs"/>
              </a:rPr>
              <a:t>debit_log</a:t>
            </a:r>
            <a:r>
              <a:rPr lang="en-NZ" sz="900" b="0" kern="1200" baseline="0" dirty="0" smtClean="0">
                <a:solidFill>
                  <a:schemeClr val="tx1"/>
                </a:solidFill>
                <a:effectLst/>
                <a:latin typeface="Segoe UI" pitchFamily="34" charset="0"/>
                <a:ea typeface="+mn-ea"/>
                <a:cs typeface="+mn-cs"/>
              </a:rPr>
              <a:t>’ entity at the same time within the same transaction</a:t>
            </a:r>
            <a:r>
              <a:rPr lang="en-NZ" sz="900" kern="1200" dirty="0" smtClean="0">
                <a:solidFill>
                  <a:schemeClr val="tx1"/>
                </a:solidFill>
                <a:effectLst/>
                <a:latin typeface="Segoe UI" pitchFamily="34" charset="0"/>
                <a:ea typeface="+mn-ea"/>
                <a:cs typeface="+mn-cs"/>
              </a:rPr>
              <a:t/>
            </a:r>
            <a:br>
              <a:rPr lang="en-NZ" sz="900" kern="1200" dirty="0" smtClean="0">
                <a:solidFill>
                  <a:schemeClr val="tx1"/>
                </a:solidFill>
                <a:effectLst/>
                <a:latin typeface="Segoe UI" pitchFamily="34" charset="0"/>
                <a:ea typeface="+mn-ea"/>
                <a:cs typeface="+mn-cs"/>
              </a:rPr>
            </a:br>
            <a:endParaRPr lang="en-NZ" sz="900" kern="1200" dirty="0" smtClean="0">
              <a:solidFill>
                <a:schemeClr val="tx1"/>
              </a:solidFill>
              <a:effectLst/>
              <a:latin typeface="Segoe UI" pitchFamily="34" charset="0"/>
              <a:ea typeface="+mn-ea"/>
              <a:cs typeface="+mn-cs"/>
            </a:endParaRPr>
          </a:p>
          <a:p>
            <a:pPr rtl="0"/>
            <a:r>
              <a:rPr lang="en-NZ" sz="900" b="1" kern="1200" dirty="0" smtClean="0">
                <a:solidFill>
                  <a:schemeClr val="tx1"/>
                </a:solidFill>
                <a:effectLst/>
                <a:latin typeface="Segoe UI" pitchFamily="34" charset="0"/>
                <a:ea typeface="+mn-ea"/>
                <a:cs typeface="+mn-cs"/>
              </a:rPr>
              <a:t>Notes</a:t>
            </a:r>
          </a:p>
          <a:p>
            <a:pPr marL="228600" indent="-228600">
              <a:buNone/>
            </a:pPr>
            <a:endParaRPr lang="en-US" dirty="0" smtClean="0"/>
          </a:p>
          <a:p>
            <a:endParaRPr lang="en-NZ"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1752947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38240" y="1447804"/>
            <a:ext cx="10360501" cy="1523497"/>
          </a:xfrm>
        </p:spPr>
        <p:txBody>
          <a:bodyPr>
            <a:noAutofit/>
          </a:bodyPr>
          <a:lstStyle>
            <a:lvl1pPr>
              <a:lnSpc>
                <a:spcPct val="90000"/>
              </a:lnSpc>
              <a:defRPr sz="5400" spc="-267" baseline="0">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938244" y="3810000"/>
            <a:ext cx="11149012" cy="463255"/>
          </a:xfrm>
        </p:spPr>
        <p:txBody>
          <a:bodyPr>
            <a:noAutofit/>
          </a:bodyPr>
          <a:lstStyle>
            <a:lvl1pPr marL="0" indent="0" algn="l">
              <a:lnSpc>
                <a:spcPct val="90000"/>
              </a:lnSpc>
              <a:spcBef>
                <a:spcPts val="0"/>
              </a:spcBef>
              <a:buNone/>
              <a:defRPr sz="3200" spc="-67" baseline="0">
                <a:gradFill>
                  <a:gsLst>
                    <a:gs pos="0">
                      <a:schemeClr val="tx1"/>
                    </a:gs>
                    <a:gs pos="86000">
                      <a:schemeClr val="tx1"/>
                    </a:gs>
                  </a:gsLst>
                  <a:lin ang="5400000" scaled="0"/>
                </a:gradFill>
                <a:effectLst/>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247851305"/>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Hidden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9113" y="1447800"/>
            <a:ext cx="11149013" cy="1865126"/>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93501"/>
            <a:ext cx="12188826" cy="443198"/>
          </a:xfrm>
          <a:solidFill>
            <a:srgbClr val="F8F57B"/>
          </a:solidFill>
        </p:spPr>
        <p:txBody>
          <a:bodyPr anchor="ctr"/>
          <a:lstStyle>
            <a:lvl1pPr algn="r">
              <a:defRPr>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7553006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Hidden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9113" y="1447800"/>
            <a:ext cx="11149013" cy="1865126"/>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93501"/>
            <a:ext cx="12188826" cy="443198"/>
          </a:xfrm>
          <a:solidFill>
            <a:srgbClr val="F8F57B"/>
          </a:solidFill>
        </p:spPr>
        <p:txBody>
          <a:bodyPr anchor="ctr"/>
          <a:lstStyle>
            <a:lvl1pPr algn="r">
              <a:defRPr>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7553006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009982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5" name="Rectangle 4"/>
          <p:cNvSpPr/>
          <p:nvPr userDrawn="1"/>
        </p:nvSpPr>
        <p:spPr bwMode="auto">
          <a:xfrm>
            <a:off x="0" y="1295400"/>
            <a:ext cx="12188825" cy="5562600"/>
          </a:xfrm>
          <a:prstGeom prst="rect">
            <a:avLst/>
          </a:prstGeom>
          <a:solidFill>
            <a:srgbClr val="FFFFFF"/>
          </a:soli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1218585"/>
            <a:endParaRPr lang="en-US" sz="3200" spc="-67" dirty="0" smtClean="0">
              <a:gradFill>
                <a:gsLst>
                  <a:gs pos="0">
                    <a:srgbClr val="000000"/>
                  </a:gs>
                  <a:gs pos="100000">
                    <a:srgbClr val="000000"/>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marL="0" indent="0">
              <a:lnSpc>
                <a:spcPct val="90000"/>
              </a:lnSpc>
              <a:buFont typeface="Arial" pitchFamily="34" charset="0"/>
              <a:buNone/>
              <a:defRPr>
                <a:solidFill>
                  <a:schemeClr val="bg1"/>
                </a:solidFill>
                <a:latin typeface="Consolas" pitchFamily="49" charset="0"/>
                <a:cs typeface="Consolas" pitchFamily="49" charset="0"/>
              </a:defRPr>
            </a:lvl1pPr>
            <a:lvl2pPr marL="533307" indent="0">
              <a:lnSpc>
                <a:spcPct val="90000"/>
              </a:lnSpc>
              <a:buFont typeface="Arial" pitchFamily="34" charset="0"/>
              <a:buNone/>
              <a:defRPr>
                <a:solidFill>
                  <a:schemeClr val="bg1"/>
                </a:solidFill>
                <a:latin typeface="Consolas" pitchFamily="49" charset="0"/>
                <a:cs typeface="Consolas" pitchFamily="49" charset="0"/>
              </a:defRPr>
            </a:lvl2pPr>
            <a:lvl3pPr marL="994659" indent="0">
              <a:lnSpc>
                <a:spcPct val="90000"/>
              </a:lnSpc>
              <a:buFont typeface="Arial" pitchFamily="34" charset="0"/>
              <a:buNone/>
              <a:defRPr>
                <a:solidFill>
                  <a:schemeClr val="bg1"/>
                </a:solidFill>
                <a:latin typeface="Consolas" pitchFamily="49" charset="0"/>
                <a:cs typeface="Consolas" pitchFamily="49" charset="0"/>
              </a:defRPr>
            </a:lvl3pPr>
            <a:lvl4pPr marL="1443314" indent="0">
              <a:lnSpc>
                <a:spcPct val="90000"/>
              </a:lnSpc>
              <a:buFont typeface="Arial" pitchFamily="34" charset="0"/>
              <a:buNone/>
              <a:defRPr>
                <a:solidFill>
                  <a:schemeClr val="bg1"/>
                </a:solidFill>
                <a:latin typeface="Consolas" pitchFamily="49" charset="0"/>
                <a:cs typeface="Consolas" pitchFamily="49" charset="0"/>
              </a:defRPr>
            </a:lvl4pPr>
            <a:lvl5pPr marL="1832713" indent="0">
              <a:lnSpc>
                <a:spcPct val="90000"/>
              </a:lnSpc>
              <a:buFont typeface="Arial" pitchFamily="34" charset="0"/>
              <a:buNone/>
              <a:defRPr>
                <a:solidFill>
                  <a:schemeClr val="bg1"/>
                </a:soli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17103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181528428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38007"/>
            <a:ext cx="11149013" cy="997196"/>
          </a:xfrm>
        </p:spPr>
        <p:txBody>
          <a:bodyPr/>
          <a:lstStyle>
            <a:lvl1pPr algn="ctr">
              <a:defRPr sz="7200" b="0">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290903157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7" name="Title 1"/>
          <p:cNvSpPr>
            <a:spLocks noGrp="1"/>
          </p:cNvSpPr>
          <p:nvPr>
            <p:ph type="ctrTitle"/>
          </p:nvPr>
        </p:nvSpPr>
        <p:spPr>
          <a:xfrm>
            <a:off x="938544" y="2794000"/>
            <a:ext cx="10742414" cy="1295400"/>
          </a:xfrm>
        </p:spPr>
        <p:txBody>
          <a:bodyPr anchor="ctr">
            <a:noAutofit/>
          </a:bodyPr>
          <a:lstStyle>
            <a:lvl1pPr algn="l">
              <a:lnSpc>
                <a:spcPct val="90000"/>
              </a:lnSpc>
              <a:defRPr sz="7200" b="0" spc="-267" baseline="0">
                <a:effectLst/>
              </a:defRPr>
            </a:lvl1pPr>
          </a:lstStyle>
          <a:p>
            <a:r>
              <a:rPr lang="en-US" smtClean="0"/>
              <a:t>Click to edit Master title style</a:t>
            </a:r>
            <a:endParaRPr lang="en-US" dirty="0"/>
          </a:p>
        </p:txBody>
      </p:sp>
      <p:sp>
        <p:nvSpPr>
          <p:cNvPr id="8" name="Subtitle 2"/>
          <p:cNvSpPr>
            <a:spLocks noGrp="1"/>
          </p:cNvSpPr>
          <p:nvPr>
            <p:ph type="subTitle" idx="1" hasCustomPrompt="1"/>
          </p:nvPr>
        </p:nvSpPr>
        <p:spPr>
          <a:xfrm>
            <a:off x="938539" y="4845344"/>
            <a:ext cx="6692609" cy="920456"/>
          </a:xfrm>
        </p:spPr>
        <p:txBody>
          <a:bodyPr anchor="ctr">
            <a:noAutofit/>
          </a:bodyPr>
          <a:lstStyle>
            <a:lvl1pPr marL="0" indent="0" algn="l">
              <a:lnSpc>
                <a:spcPct val="90000"/>
              </a:lnSpc>
              <a:spcBef>
                <a:spcPts val="0"/>
              </a:spcBef>
              <a:buNone/>
              <a:defRPr sz="4300" spc="-67" baseline="0">
                <a:gradFill>
                  <a:gsLst>
                    <a:gs pos="0">
                      <a:schemeClr val="tx1"/>
                    </a:gs>
                    <a:gs pos="86000">
                      <a:schemeClr val="tx1"/>
                    </a:gs>
                  </a:gsLst>
                  <a:lin ang="5400000" scaled="0"/>
                </a:gradFill>
                <a:effectLst/>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dirty="0" smtClean="0"/>
              <a:t>Click to edit Master title style</a:t>
            </a:r>
            <a:endParaRPr lang="en-US" dirty="0"/>
          </a:p>
        </p:txBody>
      </p:sp>
      <p:sp>
        <p:nvSpPr>
          <p:cNvPr id="9" name="Text Placeholder 6"/>
          <p:cNvSpPr>
            <a:spLocks noGrp="1"/>
          </p:cNvSpPr>
          <p:nvPr>
            <p:ph type="body" sz="quarter" idx="10" hasCustomPrompt="1"/>
          </p:nvPr>
        </p:nvSpPr>
        <p:spPr>
          <a:xfrm>
            <a:off x="1430142" y="228601"/>
            <a:ext cx="10250815" cy="1384995"/>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4700" b="1" i="1" u="none" strike="noStrike" kern="1200" cap="none" spc="-856"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1218937"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51717993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105647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8027" y="1499616"/>
            <a:ext cx="5484971" cy="2308324"/>
          </a:xfrm>
        </p:spPr>
        <p:txBody>
          <a:bodyPr/>
          <a:lstStyle>
            <a:lvl1pPr marL="453222" indent="-453222">
              <a:lnSpc>
                <a:spcPct val="90000"/>
              </a:lnSpc>
              <a:defRPr sz="3200">
                <a:effectLst/>
              </a:defRPr>
            </a:lvl1pPr>
            <a:lvl2pPr marL="897627" indent="-433823">
              <a:lnSpc>
                <a:spcPct val="90000"/>
              </a:lnSpc>
              <a:defRPr sz="2400">
                <a:effectLst/>
              </a:defRPr>
            </a:lvl2pPr>
            <a:lvl3pPr marL="1271491" indent="-384445">
              <a:lnSpc>
                <a:spcPct val="90000"/>
              </a:lnSpc>
              <a:defRPr sz="2000">
                <a:effectLst/>
              </a:defRPr>
            </a:lvl3pPr>
            <a:lvl4pPr marL="1636538" indent="-365047">
              <a:lnSpc>
                <a:spcPct val="90000"/>
              </a:lnSpc>
              <a:defRPr sz="1800">
                <a:effectLst/>
              </a:defRPr>
            </a:lvl4pPr>
            <a:lvl5pPr marL="2020982" indent="-373864">
              <a:lnSpc>
                <a:spcPct val="90000"/>
              </a:lnSpc>
              <a:defRPr sz="1800">
                <a:effectLst/>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499616"/>
            <a:ext cx="5484971" cy="2308324"/>
          </a:xfrm>
        </p:spPr>
        <p:txBody>
          <a:bodyPr/>
          <a:lstStyle>
            <a:lvl1pPr marL="463804" indent="-463804">
              <a:lnSpc>
                <a:spcPct val="90000"/>
              </a:lnSpc>
              <a:defRPr sz="3200">
                <a:effectLst/>
              </a:defRPr>
            </a:lvl1pPr>
            <a:lvl2pPr marL="897627" indent="-453222">
              <a:lnSpc>
                <a:spcPct val="90000"/>
              </a:lnSpc>
              <a:defRPr sz="2400">
                <a:effectLst/>
              </a:defRPr>
            </a:lvl2pPr>
            <a:lvl3pPr marL="1282072" indent="-403844">
              <a:lnSpc>
                <a:spcPct val="90000"/>
              </a:lnSpc>
              <a:defRPr sz="2000">
                <a:effectLst/>
              </a:defRPr>
            </a:lvl3pPr>
            <a:lvl4pPr marL="1636538" indent="-354466">
              <a:lnSpc>
                <a:spcPct val="90000"/>
              </a:lnSpc>
              <a:defRPr sz="1800">
                <a:effectLst/>
              </a:defRPr>
            </a:lvl4pPr>
            <a:lvl5pPr marL="2020982" indent="-365047">
              <a:lnSpc>
                <a:spcPct val="90000"/>
              </a:lnSpc>
              <a:defRPr sz="1800">
                <a:effectLst/>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dden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270046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456806"/>
            <a:ext cx="11149013"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7" y="1496163"/>
            <a:ext cx="11149012" cy="193283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5506760"/>
      </p:ext>
    </p:extLst>
  </p:cSld>
  <p:clrMap bg1="dk1" tx1="lt1" bg2="dk2" tx2="lt2" accent1="accent1" accent2="accent2" accent3="accent3" accent4="accent4" accent5="accent5" accent6="accent6" hlink="hlink" folHlink="folHlink"/>
  <p:sldLayoutIdLst>
    <p:sldLayoutId id="2147483741" r:id="rId1"/>
    <p:sldLayoutId id="2147483744" r:id="rId2"/>
    <p:sldLayoutId id="2147483753" r:id="rId3"/>
    <p:sldLayoutId id="2147483745" r:id="rId4"/>
    <p:sldLayoutId id="2147483752" r:id="rId5"/>
    <p:sldLayoutId id="2147483751" r:id="rId6"/>
    <p:sldLayoutId id="2147483746" r:id="rId7"/>
    <p:sldLayoutId id="2147483749" r:id="rId8"/>
    <p:sldLayoutId id="2147483750" r:id="rId9"/>
    <p:sldLayoutId id="2147483754" r:id="rId10"/>
    <p:sldLayoutId id="2147483755" r:id="rId11"/>
  </p:sldLayoutIdLst>
  <p:transition>
    <p:fade/>
  </p:transition>
  <p:timing>
    <p:tnLst>
      <p:par>
        <p:cTn id="1" dur="indefinite" restart="never" nodeType="tmRoot"/>
      </p:par>
    </p:tnLst>
  </p:timing>
  <p:txStyles>
    <p:titleStyle>
      <a:lvl1pPr algn="l" defTabSz="1218937" rtl="0" eaLnBrk="1" latinLnBrk="0" hangingPunct="1">
        <a:lnSpc>
          <a:spcPct val="90000"/>
        </a:lnSpc>
        <a:spcBef>
          <a:spcPct val="0"/>
        </a:spcBef>
        <a:buNone/>
        <a:defRPr lang="en-US" sz="4800" b="0" kern="1200" cap="none" spc="-267"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533307" indent="-533307" algn="l" defTabSz="1218937" rtl="0" eaLnBrk="1" latinLnBrk="0" hangingPunct="1">
        <a:lnSpc>
          <a:spcPct val="90000"/>
        </a:lnSpc>
        <a:spcBef>
          <a:spcPct val="20000"/>
        </a:spcBef>
        <a:buSzPct val="90000"/>
        <a:buFontTx/>
        <a:buBlip>
          <a:blip r:embed="rId14"/>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15"/>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15"/>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15"/>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15"/>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2.png"/><Relationship Id="rId13" Type="http://schemas.microsoft.com/office/2007/relationships/hdphoto" Target="../media/hdphoto1.wdp"/><Relationship Id="rId18" Type="http://schemas.openxmlformats.org/officeDocument/2006/relationships/image" Target="../media/image19.png"/><Relationship Id="rId3" Type="http://schemas.openxmlformats.org/officeDocument/2006/relationships/image" Target="../media/image2.png"/><Relationship Id="rId21" Type="http://schemas.microsoft.com/office/2007/relationships/hdphoto" Target="../media/hdphoto5.wdp"/><Relationship Id="rId7" Type="http://schemas.openxmlformats.org/officeDocument/2006/relationships/image" Target="../media/image11.png"/><Relationship Id="rId12" Type="http://schemas.openxmlformats.org/officeDocument/2006/relationships/image" Target="../media/image16.png"/><Relationship Id="rId17" Type="http://schemas.microsoft.com/office/2007/relationships/hdphoto" Target="../media/hdphoto3.wdp"/><Relationship Id="rId2" Type="http://schemas.openxmlformats.org/officeDocument/2006/relationships/notesSlide" Target="../notesSlides/notesSlide17.xml"/><Relationship Id="rId16" Type="http://schemas.openxmlformats.org/officeDocument/2006/relationships/image" Target="../media/image18.png"/><Relationship Id="rId20"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microsoft.com/office/2007/relationships/hdphoto" Target="../media/hdphoto2.wdp"/><Relationship Id="rId10" Type="http://schemas.openxmlformats.org/officeDocument/2006/relationships/image" Target="../media/image14.png"/><Relationship Id="rId19" Type="http://schemas.microsoft.com/office/2007/relationships/hdphoto" Target="../media/hdphoto4.wdp"/><Relationship Id="rId4" Type="http://schemas.openxmlformats.org/officeDocument/2006/relationships/image" Target="../media/image3.png"/><Relationship Id="rId9" Type="http://schemas.openxmlformats.org/officeDocument/2006/relationships/image" Target="../media/image13.png"/><Relationship Id="rId1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Running Asynchronous Workloads in Windows Azure</a:t>
            </a:r>
            <a:endParaRPr lang="en-US" dirty="0"/>
          </a:p>
        </p:txBody>
      </p:sp>
      <p:sp>
        <p:nvSpPr>
          <p:cNvPr id="5" name="Subtitle 4"/>
          <p:cNvSpPr>
            <a:spLocks noGrp="1"/>
          </p:cNvSpPr>
          <p:nvPr>
            <p:ph type="subTitle" idx="1"/>
          </p:nvPr>
        </p:nvSpPr>
        <p:spPr>
          <a:xfrm>
            <a:off x="938244" y="3810000"/>
            <a:ext cx="11149012" cy="463255"/>
          </a:xfrm>
        </p:spPr>
        <p:txBody>
          <a:bodyPr/>
          <a:lstStyle/>
          <a:p>
            <a:r>
              <a:rPr lang="en-US" dirty="0" smtClean="0"/>
              <a:t>Name</a:t>
            </a:r>
          </a:p>
          <a:p>
            <a:r>
              <a:rPr lang="en-US" dirty="0" smtClean="0"/>
              <a:t>Title</a:t>
            </a:r>
          </a:p>
          <a:p>
            <a:r>
              <a:rPr lang="en-US" dirty="0" smtClean="0"/>
              <a:t>Microsoft Corporation</a:t>
            </a:r>
            <a:endParaRPr lang="en-US" dirty="0"/>
          </a:p>
        </p:txBody>
      </p:sp>
      <p:pic>
        <p:nvPicPr>
          <p:cNvPr id="7" name="Picture 7" descr="C:\Users\wwegner\Desktop\WinAzurePltfrm_rg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245" y="5486400"/>
            <a:ext cx="6984968" cy="935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85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Replay Log Storage</a:t>
            </a:r>
            <a:endParaRPr lang="en-US" dirty="0"/>
          </a:p>
        </p:txBody>
      </p:sp>
      <p:sp>
        <p:nvSpPr>
          <p:cNvPr id="4" name="Content Placeholder 3"/>
          <p:cNvSpPr>
            <a:spLocks noGrp="1"/>
          </p:cNvSpPr>
          <p:nvPr>
            <p:ph idx="1"/>
          </p:nvPr>
        </p:nvSpPr>
        <p:spPr>
          <a:xfrm>
            <a:off x="519113" y="1447801"/>
            <a:ext cx="11149013" cy="4019562"/>
          </a:xfrm>
        </p:spPr>
        <p:txBody>
          <a:bodyPr/>
          <a:lstStyle/>
          <a:p>
            <a:r>
              <a:rPr lang="en-US" dirty="0"/>
              <a:t>Where possible store within same transaction boundary as primary operation</a:t>
            </a:r>
            <a:br>
              <a:rPr lang="en-US" dirty="0"/>
            </a:br>
            <a:r>
              <a:rPr lang="en-US" dirty="0" smtClean="0"/>
              <a:t>SQL </a:t>
            </a:r>
            <a:r>
              <a:rPr lang="en-US" dirty="0"/>
              <a:t>Azure</a:t>
            </a:r>
          </a:p>
          <a:p>
            <a:pPr lvl="1"/>
            <a:r>
              <a:rPr lang="en-US" dirty="0"/>
              <a:t>Simple as we have database wide </a:t>
            </a:r>
            <a:r>
              <a:rPr lang="en-US" dirty="0" smtClean="0"/>
              <a:t>transactions</a:t>
            </a:r>
            <a:endParaRPr lang="en-US" dirty="0"/>
          </a:p>
          <a:p>
            <a:r>
              <a:rPr lang="en-US" dirty="0"/>
              <a:t>Windows Azure Tables</a:t>
            </a:r>
          </a:p>
          <a:p>
            <a:pPr lvl="1"/>
            <a:r>
              <a:rPr lang="en-US" dirty="0"/>
              <a:t>Store replay log in same partition as primary data</a:t>
            </a:r>
          </a:p>
          <a:p>
            <a:pPr lvl="1"/>
            <a:r>
              <a:rPr lang="en-US" dirty="0"/>
              <a:t>Use ‘Entity Group Transaction’ to insert/update as one atomic operation.</a:t>
            </a:r>
          </a:p>
          <a:p>
            <a:pPr lvl="2"/>
            <a:r>
              <a:rPr lang="en-US" dirty="0" smtClean="0"/>
              <a:t>http</a:t>
            </a:r>
            <a:r>
              <a:rPr lang="en-US" dirty="0"/>
              <a:t>://tinyurl.com/EntityGroup </a:t>
            </a:r>
          </a:p>
        </p:txBody>
      </p:sp>
    </p:spTree>
    <p:extLst>
      <p:ext uri="{BB962C8B-B14F-4D97-AF65-F5344CB8AC3E}">
        <p14:creationId xmlns:p14="http://schemas.microsoft.com/office/powerpoint/2010/main" val="177800729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Poison Message Handling</a:t>
            </a:r>
            <a:endParaRPr lang="en-US" dirty="0"/>
          </a:p>
        </p:txBody>
      </p:sp>
    </p:spTree>
    <p:extLst>
      <p:ext uri="{BB962C8B-B14F-4D97-AF65-F5344CB8AC3E}">
        <p14:creationId xmlns:p14="http://schemas.microsoft.com/office/powerpoint/2010/main" val="310283509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Poison Messages</a:t>
            </a:r>
            <a:endParaRPr lang="en-US" dirty="0"/>
          </a:p>
        </p:txBody>
      </p:sp>
      <p:sp>
        <p:nvSpPr>
          <p:cNvPr id="4" name="Content Placeholder 3"/>
          <p:cNvSpPr>
            <a:spLocks noGrp="1"/>
          </p:cNvSpPr>
          <p:nvPr>
            <p:ph idx="1"/>
          </p:nvPr>
        </p:nvSpPr>
        <p:spPr>
          <a:xfrm>
            <a:off x="519113" y="1447800"/>
            <a:ext cx="11149013" cy="3053144"/>
          </a:xfrm>
        </p:spPr>
        <p:txBody>
          <a:bodyPr/>
          <a:lstStyle/>
          <a:p>
            <a:r>
              <a:rPr lang="en-US" dirty="0"/>
              <a:t>Windows Azure Queues provide a simple and fast </a:t>
            </a:r>
            <a:r>
              <a:rPr lang="en-US" dirty="0" err="1"/>
              <a:t>async</a:t>
            </a:r>
            <a:r>
              <a:rPr lang="en-US" dirty="0"/>
              <a:t> </a:t>
            </a:r>
            <a:r>
              <a:rPr lang="en-US" dirty="0" smtClean="0"/>
              <a:t>mechanism</a:t>
            </a:r>
          </a:p>
          <a:p>
            <a:r>
              <a:rPr lang="en-US" dirty="0" smtClean="0"/>
              <a:t>Some </a:t>
            </a:r>
            <a:r>
              <a:rPr lang="en-US" dirty="0"/>
              <a:t>messages may not be able to be handled</a:t>
            </a:r>
          </a:p>
          <a:p>
            <a:r>
              <a:rPr lang="en-US" dirty="0"/>
              <a:t>Poison messages may become </a:t>
            </a:r>
            <a:r>
              <a:rPr lang="en-US" dirty="0" smtClean="0"/>
              <a:t>zombies</a:t>
            </a:r>
          </a:p>
          <a:p>
            <a:r>
              <a:rPr lang="en-US" dirty="0" smtClean="0"/>
              <a:t>Even </a:t>
            </a:r>
            <a:r>
              <a:rPr lang="en-US" dirty="0"/>
              <a:t>idempotent messages can be poisonous</a:t>
            </a:r>
          </a:p>
          <a:p>
            <a:r>
              <a:rPr lang="en-US" dirty="0"/>
              <a:t>Is a poisonous message idempotent though</a:t>
            </a:r>
            <a:r>
              <a:rPr lang="en-US" dirty="0" smtClean="0"/>
              <a:t>?</a:t>
            </a:r>
            <a:endParaRPr lang="en-US" dirty="0"/>
          </a:p>
        </p:txBody>
      </p:sp>
    </p:spTree>
    <p:extLst>
      <p:ext uri="{BB962C8B-B14F-4D97-AF65-F5344CB8AC3E}">
        <p14:creationId xmlns:p14="http://schemas.microsoft.com/office/powerpoint/2010/main" val="195080176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Spitting the Poison Pill</a:t>
            </a:r>
            <a:endParaRPr lang="en-US" dirty="0"/>
          </a:p>
        </p:txBody>
      </p:sp>
      <p:sp>
        <p:nvSpPr>
          <p:cNvPr id="5" name="Content Placeholder 4"/>
          <p:cNvSpPr>
            <a:spLocks noGrp="1"/>
          </p:cNvSpPr>
          <p:nvPr>
            <p:ph idx="1"/>
          </p:nvPr>
        </p:nvSpPr>
        <p:spPr>
          <a:xfrm>
            <a:off x="519113" y="1447801"/>
            <a:ext cx="11149013" cy="3662541"/>
          </a:xfrm>
        </p:spPr>
        <p:txBody>
          <a:bodyPr/>
          <a:lstStyle/>
          <a:p>
            <a:pPr marL="0" indent="0">
              <a:buNone/>
            </a:pPr>
            <a:r>
              <a:rPr lang="en-US" sz="2000" dirty="0"/>
              <a:t>&lt;</a:t>
            </a:r>
            <a:r>
              <a:rPr lang="en-US" sz="2000" dirty="0" err="1"/>
              <a:t>QueueMessagesList</a:t>
            </a:r>
            <a:r>
              <a:rPr lang="en-US" sz="2000" dirty="0"/>
              <a:t>&gt;</a:t>
            </a:r>
          </a:p>
          <a:p>
            <a:pPr marL="0" indent="0">
              <a:buNone/>
            </a:pPr>
            <a:r>
              <a:rPr lang="en-US" sz="2000" dirty="0"/>
              <a:t>    &lt;</a:t>
            </a:r>
            <a:r>
              <a:rPr lang="en-US" sz="2000" dirty="0" err="1"/>
              <a:t>QueueMessage</a:t>
            </a:r>
            <a:r>
              <a:rPr lang="en-US" sz="2000" dirty="0"/>
              <a:t>&gt;</a:t>
            </a:r>
          </a:p>
          <a:p>
            <a:pPr marL="0" indent="0">
              <a:buNone/>
            </a:pPr>
            <a:r>
              <a:rPr lang="en-US" sz="2000" dirty="0">
                <a:solidFill>
                  <a:srgbClr val="FF0000"/>
                </a:solidFill>
              </a:rPr>
              <a:t>      &lt;</a:t>
            </a:r>
            <a:r>
              <a:rPr lang="en-US" sz="2000" dirty="0" err="1">
                <a:solidFill>
                  <a:srgbClr val="FF0000"/>
                </a:solidFill>
              </a:rPr>
              <a:t>MessageId</a:t>
            </a:r>
            <a:r>
              <a:rPr lang="en-US" sz="2000" dirty="0">
                <a:solidFill>
                  <a:srgbClr val="FF0000"/>
                </a:solidFill>
              </a:rPr>
              <a:t>&gt;string-message-id&lt;/</a:t>
            </a:r>
            <a:r>
              <a:rPr lang="en-US" sz="2000" dirty="0" err="1">
                <a:solidFill>
                  <a:srgbClr val="FF0000"/>
                </a:solidFill>
              </a:rPr>
              <a:t>MessageId</a:t>
            </a:r>
            <a:r>
              <a:rPr lang="en-US" sz="2000" dirty="0">
                <a:solidFill>
                  <a:srgbClr val="FF0000"/>
                </a:solidFill>
              </a:rPr>
              <a:t>&gt;</a:t>
            </a:r>
          </a:p>
          <a:p>
            <a:pPr marL="0" indent="0">
              <a:buNone/>
            </a:pPr>
            <a:r>
              <a:rPr lang="en-US" sz="2000" dirty="0"/>
              <a:t>      &lt;</a:t>
            </a:r>
            <a:r>
              <a:rPr lang="en-US" sz="2000" dirty="0" err="1"/>
              <a:t>InsertionTime</a:t>
            </a:r>
            <a:r>
              <a:rPr lang="en-US" sz="2000" dirty="0"/>
              <a:t>&gt;insertion-time&lt;/</a:t>
            </a:r>
            <a:r>
              <a:rPr lang="en-US" sz="2000" dirty="0" err="1"/>
              <a:t>InsertionTime</a:t>
            </a:r>
            <a:r>
              <a:rPr lang="en-US" sz="2000" dirty="0"/>
              <a:t>&gt;</a:t>
            </a:r>
          </a:p>
          <a:p>
            <a:pPr marL="0" indent="0">
              <a:buNone/>
            </a:pPr>
            <a:r>
              <a:rPr lang="en-US" sz="2000" dirty="0"/>
              <a:t>      &lt;</a:t>
            </a:r>
            <a:r>
              <a:rPr lang="en-US" sz="2000" dirty="0" err="1"/>
              <a:t>ExpirationTime</a:t>
            </a:r>
            <a:r>
              <a:rPr lang="en-US" sz="2000" dirty="0"/>
              <a:t>&gt;expiration-time&lt;/</a:t>
            </a:r>
            <a:r>
              <a:rPr lang="en-US" sz="2000" dirty="0" err="1"/>
              <a:t>ExpirationTime</a:t>
            </a:r>
            <a:r>
              <a:rPr lang="en-US" sz="2000" dirty="0"/>
              <a:t>&gt;</a:t>
            </a:r>
          </a:p>
          <a:p>
            <a:pPr marL="0" indent="0">
              <a:buNone/>
            </a:pPr>
            <a:r>
              <a:rPr lang="en-US" sz="2000" dirty="0"/>
              <a:t>      &lt;</a:t>
            </a:r>
            <a:r>
              <a:rPr lang="en-US" sz="2000" dirty="0" err="1"/>
              <a:t>PopReceipt</a:t>
            </a:r>
            <a:r>
              <a:rPr lang="en-US" sz="2000" dirty="0"/>
              <a:t>&gt;opaque-string-receipt-data&lt;/</a:t>
            </a:r>
            <a:r>
              <a:rPr lang="en-US" sz="2000" dirty="0" err="1"/>
              <a:t>PopReceipt</a:t>
            </a:r>
            <a:r>
              <a:rPr lang="en-US" sz="2000" dirty="0"/>
              <a:t>&gt;</a:t>
            </a:r>
          </a:p>
          <a:p>
            <a:pPr marL="0" indent="0">
              <a:buNone/>
            </a:pPr>
            <a:r>
              <a:rPr lang="en-US" sz="2000" dirty="0"/>
              <a:t>      &lt;</a:t>
            </a:r>
            <a:r>
              <a:rPr lang="en-US" sz="2000" dirty="0" err="1"/>
              <a:t>TimeNextVisible</a:t>
            </a:r>
            <a:r>
              <a:rPr lang="en-US" sz="2000" dirty="0"/>
              <a:t>&gt;time-next-visible&lt;/</a:t>
            </a:r>
            <a:r>
              <a:rPr lang="en-US" sz="2000" dirty="0" err="1"/>
              <a:t>TimeNextVisible</a:t>
            </a:r>
            <a:r>
              <a:rPr lang="en-US" sz="2000" dirty="0"/>
              <a:t>&gt;</a:t>
            </a:r>
          </a:p>
          <a:p>
            <a:pPr marL="0" indent="0">
              <a:buNone/>
            </a:pPr>
            <a:r>
              <a:rPr lang="en-US" sz="2000" dirty="0">
                <a:solidFill>
                  <a:srgbClr val="FF0000"/>
                </a:solidFill>
              </a:rPr>
              <a:t>      &lt;</a:t>
            </a:r>
            <a:r>
              <a:rPr lang="en-US" sz="2000" dirty="0" err="1">
                <a:solidFill>
                  <a:srgbClr val="FF0000"/>
                </a:solidFill>
              </a:rPr>
              <a:t>DequeueCount</a:t>
            </a:r>
            <a:r>
              <a:rPr lang="en-US" sz="2000" dirty="0">
                <a:solidFill>
                  <a:srgbClr val="FF0000"/>
                </a:solidFill>
              </a:rPr>
              <a:t>&gt;integer&lt;/</a:t>
            </a:r>
            <a:r>
              <a:rPr lang="en-US" sz="2000" dirty="0" err="1">
                <a:solidFill>
                  <a:srgbClr val="FF0000"/>
                </a:solidFill>
              </a:rPr>
              <a:t>DequeueCount</a:t>
            </a:r>
            <a:r>
              <a:rPr lang="en-US" sz="2000" dirty="0">
                <a:solidFill>
                  <a:srgbClr val="FF0000"/>
                </a:solidFill>
              </a:rPr>
              <a:t>&gt;</a:t>
            </a:r>
          </a:p>
          <a:p>
            <a:pPr marL="0" indent="0">
              <a:buNone/>
            </a:pPr>
            <a:r>
              <a:rPr lang="en-US" sz="2000" dirty="0"/>
              <a:t>      &lt;</a:t>
            </a:r>
            <a:r>
              <a:rPr lang="en-US" sz="2000" dirty="0" err="1"/>
              <a:t>MessageText</a:t>
            </a:r>
            <a:r>
              <a:rPr lang="en-US" sz="2000" dirty="0"/>
              <a:t>&gt;message-body&lt;/</a:t>
            </a:r>
            <a:r>
              <a:rPr lang="en-US" sz="2000" dirty="0" err="1"/>
              <a:t>MessageText</a:t>
            </a:r>
            <a:r>
              <a:rPr lang="en-US" sz="2000" dirty="0"/>
              <a:t>&gt;</a:t>
            </a:r>
          </a:p>
          <a:p>
            <a:pPr marL="0" indent="0">
              <a:buNone/>
            </a:pPr>
            <a:r>
              <a:rPr lang="en-US" sz="2000" dirty="0"/>
              <a:t>    &lt;/</a:t>
            </a:r>
            <a:r>
              <a:rPr lang="en-US" sz="2000" dirty="0" err="1"/>
              <a:t>QueueMessage</a:t>
            </a:r>
            <a:r>
              <a:rPr lang="en-US" sz="2000" dirty="0"/>
              <a:t>&gt;</a:t>
            </a:r>
          </a:p>
          <a:p>
            <a:pPr marL="0" indent="0">
              <a:buNone/>
            </a:pPr>
            <a:r>
              <a:rPr lang="en-US" sz="2000" dirty="0"/>
              <a:t>&lt;/</a:t>
            </a:r>
            <a:r>
              <a:rPr lang="en-US" sz="2000" dirty="0" err="1"/>
              <a:t>QueueMessagesList</a:t>
            </a:r>
            <a:r>
              <a:rPr lang="en-US" sz="2000" dirty="0" smtClean="0"/>
              <a:t>&gt;</a:t>
            </a:r>
          </a:p>
        </p:txBody>
      </p:sp>
    </p:spTree>
    <p:extLst>
      <p:ext uri="{BB962C8B-B14F-4D97-AF65-F5344CB8AC3E}">
        <p14:creationId xmlns:p14="http://schemas.microsoft.com/office/powerpoint/2010/main" val="358966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Spitting the Poison Pill</a:t>
            </a:r>
            <a:endParaRPr lang="en-US" dirty="0"/>
          </a:p>
        </p:txBody>
      </p:sp>
      <p:sp>
        <p:nvSpPr>
          <p:cNvPr id="5" name="Content Placeholder 4"/>
          <p:cNvSpPr>
            <a:spLocks noGrp="1"/>
          </p:cNvSpPr>
          <p:nvPr>
            <p:ph idx="1"/>
          </p:nvPr>
        </p:nvSpPr>
        <p:spPr>
          <a:xfrm>
            <a:off x="519113" y="1447800"/>
            <a:ext cx="11149013" cy="3847207"/>
          </a:xfrm>
        </p:spPr>
        <p:txBody>
          <a:bodyPr/>
          <a:lstStyle/>
          <a:p>
            <a:r>
              <a:rPr lang="en-US" dirty="0"/>
              <a:t>Get message from queue</a:t>
            </a:r>
          </a:p>
          <a:p>
            <a:r>
              <a:rPr lang="en-US" dirty="0"/>
              <a:t>Check </a:t>
            </a:r>
            <a:r>
              <a:rPr lang="en-US" dirty="0" err="1"/>
              <a:t>dequeue</a:t>
            </a:r>
            <a:r>
              <a:rPr lang="en-US" dirty="0"/>
              <a:t> count</a:t>
            </a:r>
          </a:p>
          <a:p>
            <a:r>
              <a:rPr lang="en-US" dirty="0"/>
              <a:t>Set thresholds before a message is placed into a Poison Queue and deleted</a:t>
            </a:r>
          </a:p>
          <a:p>
            <a:pPr lvl="1"/>
            <a:r>
              <a:rPr lang="en-US" dirty="0"/>
              <a:t>Ensure that your Poison test is at the top of the </a:t>
            </a:r>
            <a:r>
              <a:rPr lang="en-US" dirty="0" smtClean="0"/>
              <a:t>batch (i.e. avoid </a:t>
            </a:r>
            <a:r>
              <a:rPr lang="en-US" dirty="0"/>
              <a:t>reliance on parsing </a:t>
            </a:r>
            <a:r>
              <a:rPr lang="en-US" dirty="0" smtClean="0"/>
              <a:t>message)</a:t>
            </a:r>
            <a:endParaRPr lang="en-US" dirty="0"/>
          </a:p>
          <a:p>
            <a:pPr lvl="1"/>
            <a:r>
              <a:rPr lang="en-US" dirty="0"/>
              <a:t>Poison queue should clean up state and/or escalate</a:t>
            </a:r>
          </a:p>
          <a:p>
            <a:r>
              <a:rPr lang="en-US" dirty="0"/>
              <a:t>Avoid writing your own poison tracker…</a:t>
            </a:r>
          </a:p>
        </p:txBody>
      </p:sp>
    </p:spTree>
    <p:extLst>
      <p:ext uri="{BB962C8B-B14F-4D97-AF65-F5344CB8AC3E}">
        <p14:creationId xmlns:p14="http://schemas.microsoft.com/office/powerpoint/2010/main" val="277792874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Poison Message Handling</a:t>
            </a:r>
            <a:endParaRPr lang="en-US" dirty="0"/>
          </a:p>
        </p:txBody>
      </p:sp>
      <p:sp>
        <p:nvSpPr>
          <p:cNvPr id="3" name="Content Placeholder 2"/>
          <p:cNvSpPr>
            <a:spLocks noGrp="1"/>
          </p:cNvSpPr>
          <p:nvPr>
            <p:ph idx="1"/>
          </p:nvPr>
        </p:nvSpPr>
        <p:spPr>
          <a:xfrm>
            <a:off x="519113" y="1447800"/>
            <a:ext cx="11149013" cy="3391698"/>
          </a:xfrm>
        </p:spPr>
        <p:txBody>
          <a:bodyPr/>
          <a:lstStyle/>
          <a:p>
            <a:r>
              <a:rPr lang="en-US" dirty="0"/>
              <a:t>Poisons messages should be moved to another queue and </a:t>
            </a:r>
            <a:r>
              <a:rPr lang="en-US" dirty="0" smtClean="0"/>
              <a:t>logged</a:t>
            </a:r>
            <a:endParaRPr lang="en-US" dirty="0"/>
          </a:p>
          <a:p>
            <a:r>
              <a:rPr lang="en-US" dirty="0"/>
              <a:t>Potential to resolve blocking issue</a:t>
            </a:r>
          </a:p>
          <a:p>
            <a:pPr lvl="1"/>
            <a:r>
              <a:rPr lang="en-US" dirty="0"/>
              <a:t>Code fix</a:t>
            </a:r>
          </a:p>
          <a:p>
            <a:pPr lvl="1"/>
            <a:r>
              <a:rPr lang="en-US" dirty="0"/>
              <a:t>Restore missing resources</a:t>
            </a:r>
          </a:p>
          <a:p>
            <a:pPr lvl="1"/>
            <a:r>
              <a:rPr lang="en-US" dirty="0" smtClean="0"/>
              <a:t>Etc…</a:t>
            </a:r>
          </a:p>
          <a:p>
            <a:r>
              <a:rPr lang="en-US" dirty="0" smtClean="0"/>
              <a:t>Re-inject </a:t>
            </a:r>
            <a:r>
              <a:rPr lang="en-US" dirty="0"/>
              <a:t>message back into original </a:t>
            </a:r>
            <a:r>
              <a:rPr lang="en-US" dirty="0" smtClean="0"/>
              <a:t>queue</a:t>
            </a:r>
            <a:endParaRPr lang="en-US" dirty="0"/>
          </a:p>
        </p:txBody>
      </p:sp>
    </p:spTree>
    <p:extLst>
      <p:ext uri="{BB962C8B-B14F-4D97-AF65-F5344CB8AC3E}">
        <p14:creationId xmlns:p14="http://schemas.microsoft.com/office/powerpoint/2010/main" val="81491098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Dynamic Worker Roles</a:t>
            </a:r>
            <a:endParaRPr lang="en-US" dirty="0"/>
          </a:p>
        </p:txBody>
      </p:sp>
    </p:spTree>
    <p:extLst>
      <p:ext uri="{BB962C8B-B14F-4D97-AF65-F5344CB8AC3E}">
        <p14:creationId xmlns:p14="http://schemas.microsoft.com/office/powerpoint/2010/main" val="333824318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Problem and Solution</a:t>
            </a:r>
            <a:endParaRPr lang="en-US" dirty="0"/>
          </a:p>
        </p:txBody>
      </p:sp>
      <p:sp>
        <p:nvSpPr>
          <p:cNvPr id="4" name="Content Placeholder 3"/>
          <p:cNvSpPr>
            <a:spLocks noGrp="1"/>
          </p:cNvSpPr>
          <p:nvPr>
            <p:ph idx="1"/>
          </p:nvPr>
        </p:nvSpPr>
        <p:spPr>
          <a:xfrm>
            <a:off x="519113" y="1447800"/>
            <a:ext cx="11149013" cy="4678204"/>
          </a:xfrm>
        </p:spPr>
        <p:txBody>
          <a:bodyPr/>
          <a:lstStyle/>
          <a:p>
            <a:pPr>
              <a:lnSpc>
                <a:spcPct val="100000"/>
              </a:lnSpc>
              <a:spcBef>
                <a:spcPts val="600"/>
              </a:spcBef>
              <a:spcAft>
                <a:spcPts val="600"/>
              </a:spcAft>
            </a:pPr>
            <a:r>
              <a:rPr lang="en-NZ" sz="2800" dirty="0" smtClean="0"/>
              <a:t>Problem</a:t>
            </a:r>
          </a:p>
          <a:p>
            <a:pPr lvl="1">
              <a:lnSpc>
                <a:spcPct val="100000"/>
              </a:lnSpc>
              <a:spcBef>
                <a:spcPts val="600"/>
              </a:spcBef>
              <a:spcAft>
                <a:spcPts val="600"/>
              </a:spcAft>
            </a:pPr>
            <a:r>
              <a:rPr lang="en-NZ" sz="2400" dirty="0" smtClean="0"/>
              <a:t>Worker </a:t>
            </a:r>
            <a:r>
              <a:rPr lang="en-NZ" sz="2400" dirty="0"/>
              <a:t>Roles Most Cost Effective at 100% Utilization</a:t>
            </a:r>
          </a:p>
          <a:p>
            <a:pPr lvl="1">
              <a:lnSpc>
                <a:spcPct val="100000"/>
              </a:lnSpc>
              <a:spcBef>
                <a:spcPts val="600"/>
              </a:spcBef>
              <a:spcAft>
                <a:spcPts val="600"/>
              </a:spcAft>
            </a:pPr>
            <a:r>
              <a:rPr lang="en-NZ" sz="2400" dirty="0"/>
              <a:t>Often have many work types, none of which requires 100% of 1 instance</a:t>
            </a:r>
          </a:p>
          <a:p>
            <a:pPr lvl="1">
              <a:lnSpc>
                <a:spcPct val="100000"/>
              </a:lnSpc>
              <a:spcBef>
                <a:spcPts val="600"/>
              </a:spcBef>
              <a:spcAft>
                <a:spcPts val="600"/>
              </a:spcAft>
            </a:pPr>
            <a:r>
              <a:rPr lang="en-NZ" sz="2400" dirty="0"/>
              <a:t>May want to add new work types without redeploying</a:t>
            </a:r>
          </a:p>
          <a:p>
            <a:pPr>
              <a:lnSpc>
                <a:spcPct val="100000"/>
              </a:lnSpc>
              <a:spcBef>
                <a:spcPts val="600"/>
              </a:spcBef>
              <a:spcAft>
                <a:spcPts val="600"/>
              </a:spcAft>
            </a:pPr>
            <a:r>
              <a:rPr lang="en-US" sz="2800" dirty="0" smtClean="0"/>
              <a:t>Solution</a:t>
            </a:r>
          </a:p>
          <a:p>
            <a:pPr lvl="1">
              <a:lnSpc>
                <a:spcPct val="100000"/>
              </a:lnSpc>
              <a:spcBef>
                <a:spcPts val="600"/>
              </a:spcBef>
              <a:spcAft>
                <a:spcPts val="600"/>
              </a:spcAft>
            </a:pPr>
            <a:r>
              <a:rPr lang="en-US" sz="2400" dirty="0" smtClean="0"/>
              <a:t>Use </a:t>
            </a:r>
            <a:r>
              <a:rPr lang="en-US" sz="2400" dirty="0"/>
              <a:t>a generic queue. </a:t>
            </a:r>
          </a:p>
          <a:p>
            <a:pPr lvl="1">
              <a:lnSpc>
                <a:spcPct val="100000"/>
              </a:lnSpc>
              <a:spcBef>
                <a:spcPts val="600"/>
              </a:spcBef>
              <a:spcAft>
                <a:spcPts val="600"/>
              </a:spcAft>
            </a:pPr>
            <a:r>
              <a:rPr lang="en-US" sz="2400" dirty="0"/>
              <a:t>Encode message with info to resolve work type</a:t>
            </a:r>
          </a:p>
          <a:p>
            <a:pPr lvl="1">
              <a:lnSpc>
                <a:spcPct val="100000"/>
              </a:lnSpc>
              <a:spcBef>
                <a:spcPts val="600"/>
              </a:spcBef>
              <a:spcAft>
                <a:spcPts val="600"/>
              </a:spcAft>
            </a:pPr>
            <a:r>
              <a:rPr lang="en-US" sz="2400" dirty="0"/>
              <a:t>Load assembly to process message from blob storage</a:t>
            </a:r>
          </a:p>
          <a:p>
            <a:pPr lvl="1">
              <a:lnSpc>
                <a:spcPct val="100000"/>
              </a:lnSpc>
              <a:spcBef>
                <a:spcPts val="600"/>
              </a:spcBef>
              <a:spcAft>
                <a:spcPts val="600"/>
              </a:spcAft>
            </a:pPr>
            <a:r>
              <a:rPr lang="en-US" sz="2400" dirty="0"/>
              <a:t>Dynamically instantiate and </a:t>
            </a:r>
            <a:r>
              <a:rPr lang="en-US" sz="2400" dirty="0" smtClean="0"/>
              <a:t>execute</a:t>
            </a:r>
            <a:endParaRPr lang="en-US" sz="2400" dirty="0"/>
          </a:p>
        </p:txBody>
      </p:sp>
    </p:spTree>
    <p:extLst>
      <p:ext uri="{BB962C8B-B14F-4D97-AF65-F5344CB8AC3E}">
        <p14:creationId xmlns:p14="http://schemas.microsoft.com/office/powerpoint/2010/main" val="278631133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p:cNvSpPr txBox="1"/>
          <p:nvPr/>
        </p:nvSpPr>
        <p:spPr>
          <a:xfrm>
            <a:off x="1497113" y="325700"/>
            <a:ext cx="8812492" cy="3139321"/>
          </a:xfrm>
          <a:prstGeom prst="rect">
            <a:avLst/>
          </a:prstGeom>
          <a:noFill/>
        </p:spPr>
        <p:txBody>
          <a:bodyPr wrap="square" rtlCol="0">
            <a:spAutoFit/>
          </a:bodyPr>
          <a:lstStyle/>
          <a:p>
            <a:pPr marL="342900" indent="-342900">
              <a:buFont typeface="+mj-lt"/>
              <a:buAutoNum type="arabicPeriod"/>
            </a:pPr>
            <a:r>
              <a:rPr lang="en-NZ" sz="1800" dirty="0" smtClean="0"/>
              <a:t>User uploads large image file</a:t>
            </a:r>
          </a:p>
          <a:p>
            <a:pPr marL="342900" indent="-342900">
              <a:buFont typeface="+mj-lt"/>
              <a:buAutoNum type="arabicPeriod"/>
            </a:pPr>
            <a:r>
              <a:rPr lang="en-NZ" sz="1800" dirty="0" smtClean="0"/>
              <a:t>Image inserted into blog storage</a:t>
            </a:r>
          </a:p>
          <a:p>
            <a:pPr marL="342900" indent="-342900">
              <a:buFont typeface="+mj-lt"/>
              <a:buAutoNum type="arabicPeriod"/>
            </a:pPr>
            <a:r>
              <a:rPr lang="en-NZ" sz="1800" dirty="0" smtClean="0"/>
              <a:t>Message placed on queue incl BLOB URI and metadata such as image type</a:t>
            </a:r>
          </a:p>
          <a:p>
            <a:pPr marL="342900" indent="-342900">
              <a:buFont typeface="+mj-lt"/>
              <a:buAutoNum type="arabicPeriod"/>
            </a:pPr>
            <a:r>
              <a:rPr lang="en-NZ" sz="1800" dirty="0" smtClean="0"/>
              <a:t>Worker role is polling queue. Reads message from queue</a:t>
            </a:r>
          </a:p>
          <a:p>
            <a:pPr marL="342900" indent="-342900">
              <a:buFont typeface="+mj-lt"/>
              <a:buAutoNum type="arabicPeriod"/>
            </a:pPr>
            <a:r>
              <a:rPr lang="en-NZ" sz="1800" dirty="0" smtClean="0"/>
              <a:t>Worker role parses message. Pulls appropriate type from blob storage</a:t>
            </a:r>
          </a:p>
          <a:p>
            <a:pPr marL="342900" indent="-342900">
              <a:buFont typeface="+mj-lt"/>
              <a:buAutoNum type="arabicPeriod"/>
            </a:pPr>
            <a:r>
              <a:rPr lang="en-NZ" sz="1800" dirty="0" smtClean="0"/>
              <a:t>Worker dynamically loads type into new AppDomain, dynamically invokes type</a:t>
            </a:r>
          </a:p>
          <a:p>
            <a:pPr marL="342900" indent="-342900">
              <a:buFont typeface="+mj-lt"/>
              <a:buAutoNum type="arabicPeriod"/>
            </a:pPr>
            <a:r>
              <a:rPr lang="en-NZ" sz="1800" dirty="0" smtClean="0"/>
              <a:t>Code reads image from BLOB storage, generates thumbnail</a:t>
            </a:r>
          </a:p>
          <a:p>
            <a:pPr marL="342900" indent="-342900">
              <a:buFont typeface="+mj-lt"/>
              <a:buAutoNum type="arabicPeriod"/>
            </a:pPr>
            <a:r>
              <a:rPr lang="en-NZ" sz="1800" dirty="0" smtClean="0"/>
              <a:t>Thumbnail and metadata stored in Table storage</a:t>
            </a:r>
          </a:p>
          <a:p>
            <a:pPr marL="342900" indent="-342900">
              <a:buFont typeface="+mj-lt"/>
              <a:buAutoNum type="arabicPeriod"/>
            </a:pPr>
            <a:r>
              <a:rPr lang="en-NZ" sz="1800" dirty="0" smtClean="0"/>
              <a:t>Message deleted from queue</a:t>
            </a:r>
          </a:p>
          <a:p>
            <a:pPr marL="342900" indent="-342900">
              <a:buFont typeface="+mj-lt"/>
              <a:buAutoNum type="arabicPeriod"/>
            </a:pPr>
            <a:endParaRPr lang="en-NZ" sz="1800" dirty="0" smtClean="0"/>
          </a:p>
          <a:p>
            <a:pPr marL="342900" indent="-342900">
              <a:buFont typeface="+mj-lt"/>
              <a:buAutoNum type="arabicPeriod"/>
            </a:pPr>
            <a:endParaRPr lang="en-NZ" sz="1800" dirty="0"/>
          </a:p>
        </p:txBody>
      </p:sp>
      <p:sp>
        <p:nvSpPr>
          <p:cNvPr id="48" name="Rounded Rectangle 47"/>
          <p:cNvSpPr/>
          <p:nvPr/>
        </p:nvSpPr>
        <p:spPr bwMode="auto">
          <a:xfrm>
            <a:off x="7541163" y="2545640"/>
            <a:ext cx="2387441" cy="1012371"/>
          </a:xfrm>
          <a:prstGeom prst="round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NZ" sz="1600" dirty="0" smtClean="0">
              <a:gradFill>
                <a:gsLst>
                  <a:gs pos="0">
                    <a:srgbClr val="FFFFFF"/>
                  </a:gs>
                  <a:gs pos="100000">
                    <a:srgbClr val="FFFFFF"/>
                  </a:gs>
                </a:gsLst>
                <a:lin ang="5400000" scaled="0"/>
              </a:gradFill>
            </a:endParaRPr>
          </a:p>
          <a:p>
            <a:pPr algn="ctr" defTabSz="914099" fontAlgn="base">
              <a:spcBef>
                <a:spcPct val="0"/>
              </a:spcBef>
              <a:spcAft>
                <a:spcPct val="0"/>
              </a:spcAft>
            </a:pPr>
            <a:endParaRPr lang="en-NZ" sz="1600" dirty="0">
              <a:gradFill>
                <a:gsLst>
                  <a:gs pos="0">
                    <a:srgbClr val="FFFFFF"/>
                  </a:gs>
                  <a:gs pos="100000">
                    <a:srgbClr val="FFFFFF"/>
                  </a:gs>
                </a:gsLst>
                <a:lin ang="5400000" scaled="0"/>
              </a:gradFill>
            </a:endParaRPr>
          </a:p>
          <a:p>
            <a:pPr algn="ctr" defTabSz="914099" fontAlgn="base">
              <a:spcBef>
                <a:spcPct val="0"/>
              </a:spcBef>
              <a:spcAft>
                <a:spcPct val="0"/>
              </a:spcAft>
            </a:pPr>
            <a:endParaRPr lang="en-NZ" sz="1600" dirty="0" smtClean="0">
              <a:gradFill>
                <a:gsLst>
                  <a:gs pos="0">
                    <a:srgbClr val="FFFFFF"/>
                  </a:gs>
                  <a:gs pos="100000">
                    <a:srgbClr val="FFFFFF"/>
                  </a:gs>
                </a:gsLst>
                <a:lin ang="5400000" scaled="0"/>
              </a:gradFill>
            </a:endParaRPr>
          </a:p>
          <a:p>
            <a:pPr algn="ctr" defTabSz="914099" fontAlgn="base">
              <a:spcBef>
                <a:spcPct val="0"/>
              </a:spcBef>
              <a:spcAft>
                <a:spcPct val="0"/>
              </a:spcAft>
            </a:pPr>
            <a:r>
              <a:rPr lang="en-NZ" sz="1600" dirty="0" smtClean="0">
                <a:gradFill>
                  <a:gsLst>
                    <a:gs pos="0">
                      <a:srgbClr val="FFFFFF"/>
                    </a:gs>
                    <a:gs pos="100000">
                      <a:srgbClr val="FFFFFF"/>
                    </a:gs>
                  </a:gsLst>
                  <a:lin ang="5400000" scaled="0"/>
                </a:gradFill>
              </a:rPr>
              <a:t>AppDomain</a:t>
            </a:r>
          </a:p>
        </p:txBody>
      </p:sp>
      <p:sp>
        <p:nvSpPr>
          <p:cNvPr id="49" name="Rounded Rectangle 48"/>
          <p:cNvSpPr/>
          <p:nvPr/>
        </p:nvSpPr>
        <p:spPr bwMode="auto">
          <a:xfrm>
            <a:off x="1372894" y="3656090"/>
            <a:ext cx="1926077" cy="1157591"/>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Web Role</a:t>
            </a:r>
          </a:p>
        </p:txBody>
      </p:sp>
      <p:sp>
        <p:nvSpPr>
          <p:cNvPr id="94" name="Rounded Rectangle 93"/>
          <p:cNvSpPr/>
          <p:nvPr/>
        </p:nvSpPr>
        <p:spPr bwMode="auto">
          <a:xfrm>
            <a:off x="7697728" y="3656090"/>
            <a:ext cx="1926077" cy="1157591"/>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Worker Role</a:t>
            </a:r>
          </a:p>
        </p:txBody>
      </p:sp>
      <p:sp>
        <p:nvSpPr>
          <p:cNvPr id="95" name="Rounded Rectangle 94"/>
          <p:cNvSpPr/>
          <p:nvPr/>
        </p:nvSpPr>
        <p:spPr>
          <a:xfrm>
            <a:off x="4317119" y="3642639"/>
            <a:ext cx="2743200" cy="2823979"/>
          </a:xfrm>
          <a:prstGeom prst="roundRect">
            <a:avLst/>
          </a:prstGeom>
        </p:spPr>
        <p:style>
          <a:lnRef idx="1">
            <a:schemeClr val="accent2"/>
          </a:lnRef>
          <a:fillRef idx="2">
            <a:schemeClr val="accent2"/>
          </a:fillRef>
          <a:effectRef idx="1">
            <a:schemeClr val="accent2"/>
          </a:effectRef>
          <a:fontRef idx="minor">
            <a:schemeClr val="dk1"/>
          </a:fontRef>
        </p:style>
        <p:txBody>
          <a:bodyPr rtlCol="0" anchor="b"/>
          <a:lstStyle/>
          <a:p>
            <a:pPr algn="ctr"/>
            <a:r>
              <a:rPr lang="en-US" dirty="0" smtClean="0"/>
              <a:t>Storage</a:t>
            </a:r>
            <a:endParaRPr lang="en-US" dirty="0"/>
          </a:p>
        </p:txBody>
      </p:sp>
      <p:grpSp>
        <p:nvGrpSpPr>
          <p:cNvPr id="96" name="Group 95"/>
          <p:cNvGrpSpPr/>
          <p:nvPr/>
        </p:nvGrpSpPr>
        <p:grpSpPr>
          <a:xfrm>
            <a:off x="4653873" y="5442147"/>
            <a:ext cx="2057400" cy="655767"/>
            <a:chOff x="3575014" y="5043603"/>
            <a:chExt cx="2057400" cy="655767"/>
          </a:xfrm>
        </p:grpSpPr>
        <p:sp>
          <p:nvSpPr>
            <p:cNvPr id="97" name="Rectangle 96"/>
            <p:cNvSpPr/>
            <p:nvPr/>
          </p:nvSpPr>
          <p:spPr>
            <a:xfrm>
              <a:off x="3575014" y="5043603"/>
              <a:ext cx="20574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98" name="Rounded Rectangle 97"/>
            <p:cNvSpPr/>
            <p:nvPr/>
          </p:nvSpPr>
          <p:spPr>
            <a:xfrm>
              <a:off x="4032214" y="5119803"/>
              <a:ext cx="304800" cy="2286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99" name="Rounded Rectangle 98"/>
            <p:cNvSpPr/>
            <p:nvPr/>
          </p:nvSpPr>
          <p:spPr>
            <a:xfrm>
              <a:off x="4870414" y="5119803"/>
              <a:ext cx="304800" cy="2286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100" name="Oval 99"/>
            <p:cNvSpPr/>
            <p:nvPr/>
          </p:nvSpPr>
          <p:spPr>
            <a:xfrm>
              <a:off x="4367495" y="5196003"/>
              <a:ext cx="45719" cy="4571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101" name="Oval 100"/>
            <p:cNvSpPr/>
            <p:nvPr/>
          </p:nvSpPr>
          <p:spPr>
            <a:xfrm>
              <a:off x="4443695" y="5196003"/>
              <a:ext cx="45719" cy="4571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102" name="Oval 101"/>
            <p:cNvSpPr/>
            <p:nvPr/>
          </p:nvSpPr>
          <p:spPr>
            <a:xfrm>
              <a:off x="4519895" y="5196003"/>
              <a:ext cx="45719" cy="4571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103" name="Oval 102"/>
            <p:cNvSpPr/>
            <p:nvPr/>
          </p:nvSpPr>
          <p:spPr>
            <a:xfrm>
              <a:off x="4596095" y="5196003"/>
              <a:ext cx="45719" cy="4571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104" name="Oval 103"/>
            <p:cNvSpPr/>
            <p:nvPr/>
          </p:nvSpPr>
          <p:spPr>
            <a:xfrm>
              <a:off x="4672295" y="5196003"/>
              <a:ext cx="45719" cy="4571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105" name="Oval 104"/>
            <p:cNvSpPr/>
            <p:nvPr/>
          </p:nvSpPr>
          <p:spPr>
            <a:xfrm>
              <a:off x="4748495" y="5196003"/>
              <a:ext cx="45719" cy="4571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106" name="TextBox 105"/>
            <p:cNvSpPr txBox="1"/>
            <p:nvPr/>
          </p:nvSpPr>
          <p:spPr>
            <a:xfrm>
              <a:off x="4302630" y="5391593"/>
              <a:ext cx="673582" cy="307777"/>
            </a:xfrm>
            <a:prstGeom prst="rect">
              <a:avLst/>
            </a:prstGeom>
            <a:noFill/>
          </p:spPr>
          <p:txBody>
            <a:bodyPr wrap="none" rtlCol="0">
              <a:spAutoFit/>
            </a:bodyPr>
            <a:lstStyle/>
            <a:p>
              <a:r>
                <a:rPr lang="en-US" sz="1400" dirty="0" smtClean="0">
                  <a:solidFill>
                    <a:schemeClr val="bg1"/>
                  </a:solidFill>
                </a:rPr>
                <a:t>Queue</a:t>
              </a:r>
              <a:endParaRPr lang="en-US" sz="1400" dirty="0">
                <a:solidFill>
                  <a:schemeClr val="bg1"/>
                </a:solidFill>
              </a:endParaRPr>
            </a:p>
          </p:txBody>
        </p:sp>
      </p:grpSp>
      <p:sp>
        <p:nvSpPr>
          <p:cNvPr id="107" name="Oval 106"/>
          <p:cNvSpPr/>
          <p:nvPr/>
        </p:nvSpPr>
        <p:spPr>
          <a:xfrm>
            <a:off x="3295479" y="5462857"/>
            <a:ext cx="457200" cy="457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100" b="1" dirty="0" smtClean="0"/>
              <a:t>LB</a:t>
            </a:r>
            <a:endParaRPr lang="en-US" sz="1100" b="1" dirty="0"/>
          </a:p>
        </p:txBody>
      </p:sp>
      <p:sp>
        <p:nvSpPr>
          <p:cNvPr id="108" name="Oval 107"/>
          <p:cNvSpPr/>
          <p:nvPr/>
        </p:nvSpPr>
        <p:spPr>
          <a:xfrm>
            <a:off x="7541164" y="5462857"/>
            <a:ext cx="457200" cy="457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100" b="1" dirty="0" smtClean="0"/>
              <a:t>LB</a:t>
            </a:r>
            <a:endParaRPr lang="en-US" sz="1100" b="1" dirty="0"/>
          </a:p>
        </p:txBody>
      </p:sp>
      <p:sp>
        <p:nvSpPr>
          <p:cNvPr id="109" name="Rounded Rectangle 108"/>
          <p:cNvSpPr/>
          <p:nvPr/>
        </p:nvSpPr>
        <p:spPr bwMode="auto">
          <a:xfrm>
            <a:off x="7850128" y="3808490"/>
            <a:ext cx="1926077" cy="1157591"/>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Worker Role</a:t>
            </a:r>
          </a:p>
        </p:txBody>
      </p:sp>
      <p:sp>
        <p:nvSpPr>
          <p:cNvPr id="110" name="Rounded Rectangle 109"/>
          <p:cNvSpPr/>
          <p:nvPr/>
        </p:nvSpPr>
        <p:spPr bwMode="auto">
          <a:xfrm>
            <a:off x="8002528" y="3960890"/>
            <a:ext cx="1926077" cy="1157591"/>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Worker Role</a:t>
            </a:r>
          </a:p>
        </p:txBody>
      </p:sp>
      <p:sp>
        <p:nvSpPr>
          <p:cNvPr id="111" name="Rounded Rectangle 110"/>
          <p:cNvSpPr/>
          <p:nvPr/>
        </p:nvSpPr>
        <p:spPr bwMode="auto">
          <a:xfrm>
            <a:off x="1525294" y="3808490"/>
            <a:ext cx="1926077" cy="1157591"/>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Web Role</a:t>
            </a:r>
          </a:p>
        </p:txBody>
      </p:sp>
      <p:sp>
        <p:nvSpPr>
          <p:cNvPr id="112" name="Rounded Rectangle 111"/>
          <p:cNvSpPr/>
          <p:nvPr/>
        </p:nvSpPr>
        <p:spPr bwMode="auto">
          <a:xfrm>
            <a:off x="8154928" y="4113290"/>
            <a:ext cx="1926077" cy="1157591"/>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Worker Role</a:t>
            </a:r>
          </a:p>
        </p:txBody>
      </p:sp>
      <p:cxnSp>
        <p:nvCxnSpPr>
          <p:cNvPr id="113" name="Shape 34"/>
          <p:cNvCxnSpPr>
            <a:stCxn id="111" idx="2"/>
            <a:endCxn id="107" idx="2"/>
          </p:cNvCxnSpPr>
          <p:nvPr/>
        </p:nvCxnSpPr>
        <p:spPr>
          <a:xfrm rot="16200000" flipH="1">
            <a:off x="2529218" y="4925196"/>
            <a:ext cx="725376" cy="807146"/>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4" name="Elbow Connector 113"/>
          <p:cNvCxnSpPr>
            <a:stCxn id="107" idx="6"/>
          </p:cNvCxnSpPr>
          <p:nvPr/>
        </p:nvCxnSpPr>
        <p:spPr>
          <a:xfrm>
            <a:off x="3752679" y="5691457"/>
            <a:ext cx="570825" cy="1208"/>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5" name="Shape 46"/>
          <p:cNvCxnSpPr>
            <a:stCxn id="112" idx="2"/>
            <a:endCxn id="108" idx="6"/>
          </p:cNvCxnSpPr>
          <p:nvPr/>
        </p:nvCxnSpPr>
        <p:spPr>
          <a:xfrm rot="5400000">
            <a:off x="8347878" y="4921368"/>
            <a:ext cx="420576" cy="1119603"/>
          </a:xfrm>
          <a:prstGeom prst="bentConnector2">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16" name="Elbow Connector 115"/>
          <p:cNvCxnSpPr>
            <a:stCxn id="108" idx="2"/>
          </p:cNvCxnSpPr>
          <p:nvPr/>
        </p:nvCxnSpPr>
        <p:spPr>
          <a:xfrm rot="10800000" flipV="1">
            <a:off x="7051956" y="5691457"/>
            <a:ext cx="489208" cy="1208"/>
          </a:xfrm>
          <a:prstGeom prst="bent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117" name="Flowchart: Multidocument 116"/>
          <p:cNvSpPr/>
          <p:nvPr/>
        </p:nvSpPr>
        <p:spPr>
          <a:xfrm>
            <a:off x="5419345" y="4625131"/>
            <a:ext cx="533400" cy="457200"/>
          </a:xfrm>
          <a:prstGeom prst="flowChartMulti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18" name="TextBox 117"/>
          <p:cNvSpPr txBox="1"/>
          <p:nvPr/>
        </p:nvSpPr>
        <p:spPr>
          <a:xfrm>
            <a:off x="5165180" y="5072382"/>
            <a:ext cx="1270861" cy="307777"/>
          </a:xfrm>
          <a:prstGeom prst="rect">
            <a:avLst/>
          </a:prstGeom>
          <a:noFill/>
        </p:spPr>
        <p:txBody>
          <a:bodyPr wrap="none" rtlCol="0">
            <a:spAutoFit/>
          </a:bodyPr>
          <a:lstStyle/>
          <a:p>
            <a:r>
              <a:rPr lang="en-US" sz="1400" dirty="0" smtClean="0">
                <a:solidFill>
                  <a:schemeClr val="bg1"/>
                </a:solidFill>
              </a:rPr>
              <a:t>Blob Container</a:t>
            </a:r>
            <a:endParaRPr lang="en-US" sz="1400" dirty="0">
              <a:solidFill>
                <a:schemeClr val="bg1"/>
              </a:solidFill>
            </a:endParaRPr>
          </a:p>
        </p:txBody>
      </p:sp>
      <p:grpSp>
        <p:nvGrpSpPr>
          <p:cNvPr id="119" name="Group 118"/>
          <p:cNvGrpSpPr/>
          <p:nvPr/>
        </p:nvGrpSpPr>
        <p:grpSpPr>
          <a:xfrm>
            <a:off x="5411971" y="3799220"/>
            <a:ext cx="685800" cy="808167"/>
            <a:chOff x="5350750" y="5023549"/>
            <a:chExt cx="685800" cy="808167"/>
          </a:xfrm>
        </p:grpSpPr>
        <p:sp>
          <p:nvSpPr>
            <p:cNvPr id="120" name="Can 119"/>
            <p:cNvSpPr/>
            <p:nvPr/>
          </p:nvSpPr>
          <p:spPr>
            <a:xfrm>
              <a:off x="5350750" y="5023549"/>
              <a:ext cx="381000" cy="381000"/>
            </a:xfrm>
            <a:prstGeom prst="ca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121" name="Can 120"/>
            <p:cNvSpPr/>
            <p:nvPr/>
          </p:nvSpPr>
          <p:spPr>
            <a:xfrm>
              <a:off x="5655550" y="5099749"/>
              <a:ext cx="381000" cy="381000"/>
            </a:xfrm>
            <a:prstGeom prst="ca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122" name="Can 121"/>
            <p:cNvSpPr/>
            <p:nvPr/>
          </p:nvSpPr>
          <p:spPr>
            <a:xfrm>
              <a:off x="5503150" y="5175949"/>
              <a:ext cx="381000" cy="381000"/>
            </a:xfrm>
            <a:prstGeom prst="ca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123" name="TextBox 122"/>
            <p:cNvSpPr txBox="1"/>
            <p:nvPr/>
          </p:nvSpPr>
          <p:spPr>
            <a:xfrm>
              <a:off x="5350750" y="5523939"/>
              <a:ext cx="571375" cy="307777"/>
            </a:xfrm>
            <a:prstGeom prst="rect">
              <a:avLst/>
            </a:prstGeom>
            <a:noFill/>
          </p:spPr>
          <p:txBody>
            <a:bodyPr wrap="none" rtlCol="0">
              <a:spAutoFit/>
            </a:bodyPr>
            <a:lstStyle/>
            <a:p>
              <a:r>
                <a:rPr lang="en-US" sz="1400" dirty="0" smtClean="0">
                  <a:solidFill>
                    <a:schemeClr val="bg1"/>
                  </a:solidFill>
                </a:rPr>
                <a:t>Table</a:t>
              </a:r>
              <a:endParaRPr lang="en-US" sz="1400" dirty="0">
                <a:solidFill>
                  <a:schemeClr val="bg1"/>
                </a:solidFill>
              </a:endParaRPr>
            </a:p>
          </p:txBody>
        </p:sp>
      </p:grpSp>
      <p:grpSp>
        <p:nvGrpSpPr>
          <p:cNvPr id="124" name="Group 123"/>
          <p:cNvGrpSpPr/>
          <p:nvPr/>
        </p:nvGrpSpPr>
        <p:grpSpPr>
          <a:xfrm>
            <a:off x="1350263" y="2053112"/>
            <a:ext cx="995272" cy="898479"/>
            <a:chOff x="3796269" y="1714112"/>
            <a:chExt cx="995272" cy="898479"/>
          </a:xfrm>
        </p:grpSpPr>
        <p:pic>
          <p:nvPicPr>
            <p:cNvPr id="125" name="Picture 2" descr="C:\_orange\Creative\Image Library\ResourceImages\DotNet Diagram Objects\Artwork_Imagery\HARDWARE_IMAGERY\Illustration - Misc Hardware\Windows Vista Illustration Icons\Picture Files.png"/>
            <p:cNvPicPr>
              <a:picLocks noChangeAspect="1" noChangeArrowheads="1"/>
            </p:cNvPicPr>
            <p:nvPr/>
          </p:nvPicPr>
          <p:blipFill>
            <a:blip r:embed="rId2"/>
            <a:srcRect/>
            <a:stretch>
              <a:fillRect/>
            </a:stretch>
          </p:blipFill>
          <p:spPr bwMode="auto">
            <a:xfrm>
              <a:off x="4001730" y="1714112"/>
              <a:ext cx="541699" cy="586635"/>
            </a:xfrm>
            <a:prstGeom prst="rect">
              <a:avLst/>
            </a:prstGeom>
            <a:noFill/>
          </p:spPr>
        </p:pic>
        <p:sp>
          <p:nvSpPr>
            <p:cNvPr id="126" name="TextBox 125"/>
            <p:cNvSpPr txBox="1"/>
            <p:nvPr/>
          </p:nvSpPr>
          <p:spPr>
            <a:xfrm>
              <a:off x="3796269" y="2304814"/>
              <a:ext cx="995272" cy="307777"/>
            </a:xfrm>
            <a:prstGeom prst="rect">
              <a:avLst/>
            </a:prstGeom>
            <a:noFill/>
          </p:spPr>
          <p:txBody>
            <a:bodyPr wrap="none" rtlCol="0">
              <a:spAutoFit/>
            </a:bodyPr>
            <a:lstStyle/>
            <a:p>
              <a:r>
                <a:rPr lang="en-US" sz="1400" dirty="0" smtClean="0"/>
                <a:t>30mb JPEG</a:t>
              </a:r>
              <a:endParaRPr lang="en-US" sz="1400" dirty="0"/>
            </a:p>
          </p:txBody>
        </p:sp>
      </p:grpSp>
      <p:sp>
        <p:nvSpPr>
          <p:cNvPr id="127" name="Rounded Rectangle 126"/>
          <p:cNvSpPr/>
          <p:nvPr/>
        </p:nvSpPr>
        <p:spPr>
          <a:xfrm>
            <a:off x="1800060" y="4579366"/>
            <a:ext cx="304800" cy="2286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128" name="Circular Arrow 127"/>
          <p:cNvSpPr/>
          <p:nvPr/>
        </p:nvSpPr>
        <p:spPr bwMode="auto">
          <a:xfrm>
            <a:off x="9345650" y="2953550"/>
            <a:ext cx="556309" cy="545910"/>
          </a:xfrm>
          <a:prstGeom prst="circularArrow">
            <a:avLst>
              <a:gd name="adj1" fmla="val 16816"/>
              <a:gd name="adj2" fmla="val 1142319"/>
              <a:gd name="adj3" fmla="val 19963919"/>
              <a:gd name="adj4" fmla="val 505042"/>
              <a:gd name="adj5" fmla="val 1250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NZ" sz="2000" dirty="0" smtClean="0">
              <a:solidFill>
                <a:srgbClr val="FFFFFF"/>
              </a:solidFill>
              <a:effectLst>
                <a:outerShdw blurRad="38100" dist="38100" dir="2700000" algn="tl">
                  <a:srgbClr val="000000">
                    <a:alpha val="43137"/>
                  </a:srgbClr>
                </a:outerShdw>
              </a:effectLst>
              <a:latin typeface="Calibri" pitchFamily="34" charset="0"/>
            </a:endParaRPr>
          </a:p>
        </p:txBody>
      </p:sp>
      <p:pic>
        <p:nvPicPr>
          <p:cNvPr id="1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0241" y="4551370"/>
            <a:ext cx="1066800" cy="981075"/>
          </a:xfrm>
          <a:prstGeom prst="rect">
            <a:avLst/>
          </a:prstGeom>
          <a:extLst/>
        </p:spPr>
      </p:pic>
      <p:sp>
        <p:nvSpPr>
          <p:cNvPr id="130" name="Rounded Rectangle 129"/>
          <p:cNvSpPr/>
          <p:nvPr/>
        </p:nvSpPr>
        <p:spPr>
          <a:xfrm>
            <a:off x="6318901" y="5506973"/>
            <a:ext cx="304800" cy="228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31" name="Snip Single Corner Rectangle 130"/>
          <p:cNvSpPr/>
          <p:nvPr/>
        </p:nvSpPr>
        <p:spPr bwMode="auto">
          <a:xfrm>
            <a:off x="7713873" y="2643814"/>
            <a:ext cx="382137" cy="245659"/>
          </a:xfrm>
          <a:prstGeom prst="snip1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NZ"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32" name="Rounded Rectangle 131"/>
          <p:cNvSpPr/>
          <p:nvPr/>
        </p:nvSpPr>
        <p:spPr>
          <a:xfrm>
            <a:off x="6330273" y="5518347"/>
            <a:ext cx="304800" cy="2286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grpSp>
        <p:nvGrpSpPr>
          <p:cNvPr id="134" name="Group 133"/>
          <p:cNvGrpSpPr/>
          <p:nvPr/>
        </p:nvGrpSpPr>
        <p:grpSpPr>
          <a:xfrm rot="10800000">
            <a:off x="5414188" y="4565158"/>
            <a:ext cx="457200" cy="577146"/>
            <a:chOff x="7552410" y="1698171"/>
            <a:chExt cx="457200" cy="577146"/>
          </a:xfrm>
        </p:grpSpPr>
        <p:cxnSp>
          <p:nvCxnSpPr>
            <p:cNvPr id="135" name="Straight Connector 134"/>
            <p:cNvCxnSpPr/>
            <p:nvPr/>
          </p:nvCxnSpPr>
          <p:spPr>
            <a:xfrm flipV="1">
              <a:off x="7781010" y="1698171"/>
              <a:ext cx="0" cy="364773"/>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sp>
          <p:nvSpPr>
            <p:cNvPr id="136" name="Rounded Rectangle 135"/>
            <p:cNvSpPr/>
            <p:nvPr/>
          </p:nvSpPr>
          <p:spPr bwMode="auto">
            <a:xfrm>
              <a:off x="7552410" y="1850571"/>
              <a:ext cx="457200" cy="424746"/>
            </a:xfrm>
            <a:prstGeom prst="round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NZ" sz="2400"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1156229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4"/>
                                        </p:tgtEl>
                                        <p:attrNameLst>
                                          <p:attrName>style.visibility</p:attrName>
                                        </p:attrNameLst>
                                      </p:cBhvr>
                                      <p:to>
                                        <p:strVal val="visible"/>
                                      </p:to>
                                    </p:set>
                                  </p:childTnLst>
                                </p:cTn>
                              </p:par>
                            </p:childTnLst>
                          </p:cTn>
                        </p:par>
                        <p:par>
                          <p:cTn id="9" fill="hold">
                            <p:stCondLst>
                              <p:cond delay="0"/>
                            </p:stCondLst>
                            <p:childTnLst>
                              <p:par>
                                <p:cTn id="10" presetID="42" presetClass="path" presetSubtype="0" accel="50000" decel="50000" fill="hold" nodeType="afterEffect">
                                  <p:stCondLst>
                                    <p:cond delay="0"/>
                                  </p:stCondLst>
                                  <p:childTnLst>
                                    <p:animMotion origin="layout" path="M 8.33333E-7 -1.11111E-6 L 8.33333E-7 0.26019 " pathEditMode="relative" rAng="0" ptsTypes="AA">
                                      <p:cBhvr>
                                        <p:cTn id="11" dur="2000" fill="hold"/>
                                        <p:tgtEl>
                                          <p:spTgt spid="124"/>
                                        </p:tgtEl>
                                        <p:attrNameLst>
                                          <p:attrName>ppt_x</p:attrName>
                                          <p:attrName>ppt_y</p:attrName>
                                        </p:attrNameLst>
                                      </p:cBhvr>
                                      <p:rCtr x="0" y="130"/>
                                    </p:animMotion>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7">
                                            <p:txEl>
                                              <p:pRg st="1" end="1"/>
                                            </p:txEl>
                                          </p:spTgt>
                                        </p:tgtEl>
                                        <p:attrNameLst>
                                          <p:attrName>style.visibility</p:attrName>
                                        </p:attrNameLst>
                                      </p:cBhvr>
                                      <p:to>
                                        <p:strVal val="visible"/>
                                      </p:to>
                                    </p:set>
                                  </p:childTnLst>
                                </p:cTn>
                              </p:par>
                              <p:par>
                                <p:cTn id="16" presetID="42" presetClass="path" presetSubtype="0" accel="50000" decel="50000" fill="hold" nodeType="withEffect">
                                  <p:stCondLst>
                                    <p:cond delay="0"/>
                                  </p:stCondLst>
                                  <p:childTnLst>
                                    <p:animMotion origin="layout" path="M 8.33333E-7 0.26019 L 0.39844 0.34607 " pathEditMode="relative" rAng="0" ptsTypes="AA">
                                      <p:cBhvr>
                                        <p:cTn id="17" dur="2000" fill="hold"/>
                                        <p:tgtEl>
                                          <p:spTgt spid="124"/>
                                        </p:tgtEl>
                                        <p:attrNameLst>
                                          <p:attrName>ppt_x</p:attrName>
                                          <p:attrName>ppt_y</p:attrName>
                                        </p:attrNameLst>
                                      </p:cBhvr>
                                      <p:rCtr x="199" y="43"/>
                                    </p:animMotion>
                                  </p:childTnLst>
                                </p:cTn>
                              </p:par>
                            </p:childTnLst>
                          </p:cTn>
                        </p:par>
                        <p:par>
                          <p:cTn id="18" fill="hold">
                            <p:stCondLst>
                              <p:cond delay="2000"/>
                            </p:stCondLst>
                            <p:childTnLst>
                              <p:par>
                                <p:cTn id="19" presetID="1" presetClass="exit" presetSubtype="0" fill="hold" nodeType="afterEffect">
                                  <p:stCondLst>
                                    <p:cond delay="0"/>
                                  </p:stCondLst>
                                  <p:childTnLst>
                                    <p:set>
                                      <p:cBhvr>
                                        <p:cTn id="20" dur="1" fill="hold">
                                          <p:stCondLst>
                                            <p:cond delay="0"/>
                                          </p:stCondLst>
                                        </p:cTn>
                                        <p:tgtEl>
                                          <p:spTgt spid="12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7"/>
                                        </p:tgtEl>
                                        <p:attrNameLst>
                                          <p:attrName>style.visibility</p:attrName>
                                        </p:attrNameLst>
                                      </p:cBhvr>
                                      <p:to>
                                        <p:strVal val="visible"/>
                                      </p:to>
                                    </p:set>
                                  </p:childTnLst>
                                </p:cTn>
                              </p:par>
                            </p:childTnLst>
                          </p:cTn>
                        </p:par>
                        <p:par>
                          <p:cTn id="27" fill="hold">
                            <p:stCondLst>
                              <p:cond delay="0"/>
                            </p:stCondLst>
                            <p:childTnLst>
                              <p:par>
                                <p:cTn id="28" presetID="42" presetClass="path" presetSubtype="0" accel="50000" decel="50000" fill="hold" grpId="1" nodeType="afterEffect">
                                  <p:stCondLst>
                                    <p:cond delay="0"/>
                                  </p:stCondLst>
                                  <p:childTnLst>
                                    <p:animMotion origin="layout" path="M -3.88889E-6 -4.81481E-6 L 0.31927 0.13982 " pathEditMode="relative" rAng="0" ptsTypes="AA">
                                      <p:cBhvr>
                                        <p:cTn id="29" dur="2000" fill="hold"/>
                                        <p:tgtEl>
                                          <p:spTgt spid="127"/>
                                        </p:tgtEl>
                                        <p:attrNameLst>
                                          <p:attrName>ppt_x</p:attrName>
                                          <p:attrName>ppt_y</p:attrName>
                                        </p:attrNameLst>
                                      </p:cBhvr>
                                      <p:rCtr x="160" y="70"/>
                                    </p:animMotion>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7">
                                            <p:txEl>
                                              <p:pRg st="3" end="3"/>
                                            </p:txEl>
                                          </p:spTgt>
                                        </p:tgtEl>
                                        <p:attrNameLst>
                                          <p:attrName>style.visibility</p:attrName>
                                        </p:attrNameLst>
                                      </p:cBhvr>
                                      <p:to>
                                        <p:strVal val="visible"/>
                                      </p:to>
                                    </p:set>
                                  </p:childTnLst>
                                </p:cTn>
                              </p:par>
                              <p:par>
                                <p:cTn id="34" presetID="42" presetClass="path" presetSubtype="0" accel="50000" decel="50000" fill="hold" grpId="0" nodeType="withEffect">
                                  <p:stCondLst>
                                    <p:cond delay="0"/>
                                  </p:stCondLst>
                                  <p:childTnLst>
                                    <p:animMotion origin="layout" path="M -3.61111E-6 -2.59259E-6 L 0.21042 -0.10833 " pathEditMode="relative" rAng="0" ptsTypes="AA">
                                      <p:cBhvr>
                                        <p:cTn id="35" dur="2000" fill="hold"/>
                                        <p:tgtEl>
                                          <p:spTgt spid="132"/>
                                        </p:tgtEl>
                                        <p:attrNameLst>
                                          <p:attrName>ppt_x</p:attrName>
                                          <p:attrName>ppt_y</p:attrName>
                                        </p:attrNameLst>
                                      </p:cBhvr>
                                      <p:rCtr x="105" y="-54"/>
                                    </p:animMotion>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7">
                                            <p:txEl>
                                              <p:pRg st="4" end="4"/>
                                            </p:txEl>
                                          </p:spTgt>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134"/>
                                        </p:tgtEl>
                                        <p:attrNameLst>
                                          <p:attrName>style.visibility</p:attrName>
                                        </p:attrNameLst>
                                      </p:cBhvr>
                                      <p:to>
                                        <p:strVal val="visible"/>
                                      </p:to>
                                    </p:set>
                                  </p:childTnLst>
                                </p:cTn>
                              </p:par>
                            </p:childTnLst>
                          </p:cTn>
                        </p:par>
                        <p:par>
                          <p:cTn id="43" fill="hold">
                            <p:stCondLst>
                              <p:cond delay="0"/>
                            </p:stCondLst>
                            <p:childTnLst>
                              <p:par>
                                <p:cTn id="44" presetID="42" presetClass="path" presetSubtype="0" accel="50000" decel="50000" fill="hold" nodeType="afterEffect">
                                  <p:stCondLst>
                                    <p:cond delay="0"/>
                                  </p:stCondLst>
                                  <p:childTnLst>
                                    <p:animMotion origin="layout" path="M 3.33333E-6 4.07407E-6 L 0.34045 -0.28033 " pathEditMode="relative" rAng="0" ptsTypes="AA">
                                      <p:cBhvr>
                                        <p:cTn id="45" dur="2000" fill="hold"/>
                                        <p:tgtEl>
                                          <p:spTgt spid="134"/>
                                        </p:tgtEl>
                                        <p:attrNameLst>
                                          <p:attrName>ppt_x</p:attrName>
                                          <p:attrName>ppt_y</p:attrName>
                                        </p:attrNameLst>
                                      </p:cBhvr>
                                      <p:rCtr x="17014" y="-14028"/>
                                    </p:animMotion>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7">
                                            <p:txEl>
                                              <p:pRg st="5" end="5"/>
                                            </p:txEl>
                                          </p:spTgt>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7">
                                            <p:txEl>
                                              <p:pRg st="6" end="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9"/>
                                        </p:tgtEl>
                                        <p:attrNameLst>
                                          <p:attrName>style.visibility</p:attrName>
                                        </p:attrNameLst>
                                      </p:cBhvr>
                                      <p:to>
                                        <p:strVal val="visible"/>
                                      </p:to>
                                    </p:set>
                                  </p:childTnLst>
                                </p:cTn>
                              </p:par>
                            </p:childTnLst>
                          </p:cTn>
                        </p:par>
                        <p:par>
                          <p:cTn id="59" fill="hold">
                            <p:stCondLst>
                              <p:cond delay="0"/>
                            </p:stCondLst>
                            <p:childTnLst>
                              <p:par>
                                <p:cTn id="60" presetID="42" presetClass="path" presetSubtype="0" accel="50000" decel="50000" fill="hold" nodeType="afterEffect">
                                  <p:stCondLst>
                                    <p:cond delay="0"/>
                                  </p:stCondLst>
                                  <p:childTnLst>
                                    <p:animMotion origin="layout" path="M 1.94444E-6 -1.48148E-6 L 0.26146 -0.28449 " pathEditMode="relative" rAng="0" ptsTypes="AA">
                                      <p:cBhvr>
                                        <p:cTn id="61" dur="2000" fill="hold"/>
                                        <p:tgtEl>
                                          <p:spTgt spid="129"/>
                                        </p:tgtEl>
                                        <p:attrNameLst>
                                          <p:attrName>ppt_x</p:attrName>
                                          <p:attrName>ppt_y</p:attrName>
                                        </p:attrNameLst>
                                      </p:cBhvr>
                                      <p:rCtr x="13073" y="-14236"/>
                                    </p:animMotion>
                                  </p:childTnLst>
                                </p:cTn>
                              </p:par>
                            </p:childTnLst>
                          </p:cTn>
                        </p:par>
                        <p:par>
                          <p:cTn id="62" fill="hold">
                            <p:stCondLst>
                              <p:cond delay="2000"/>
                            </p:stCondLst>
                            <p:childTnLst>
                              <p:par>
                                <p:cTn id="63" presetID="1" presetClass="entr" presetSubtype="0" fill="hold" grpId="0" nodeType="afterEffect">
                                  <p:stCondLst>
                                    <p:cond delay="0"/>
                                  </p:stCondLst>
                                  <p:childTnLst>
                                    <p:set>
                                      <p:cBhvr>
                                        <p:cTn id="64" dur="1" fill="hold">
                                          <p:stCondLst>
                                            <p:cond delay="0"/>
                                          </p:stCondLst>
                                        </p:cTn>
                                        <p:tgtEl>
                                          <p:spTgt spid="128"/>
                                        </p:tgtEl>
                                        <p:attrNameLst>
                                          <p:attrName>style.visibility</p:attrName>
                                        </p:attrNameLst>
                                      </p:cBhvr>
                                      <p:to>
                                        <p:strVal val="visible"/>
                                      </p:to>
                                    </p:set>
                                  </p:childTnLst>
                                </p:cTn>
                              </p:par>
                            </p:childTnLst>
                          </p:cTn>
                        </p:par>
                        <p:par>
                          <p:cTn id="65" fill="hold">
                            <p:stCondLst>
                              <p:cond delay="2000"/>
                            </p:stCondLst>
                            <p:childTnLst>
                              <p:par>
                                <p:cTn id="66" presetID="8" presetClass="emph" presetSubtype="0" fill="hold" grpId="1" nodeType="afterEffect">
                                  <p:stCondLst>
                                    <p:cond delay="0"/>
                                  </p:stCondLst>
                                  <p:childTnLst>
                                    <p:animRot by="21600000">
                                      <p:cBhvr>
                                        <p:cTn id="67" dur="2000" fill="hold"/>
                                        <p:tgtEl>
                                          <p:spTgt spid="128"/>
                                        </p:tgtEl>
                                        <p:attrNameLst>
                                          <p:attrName>r</p:attrName>
                                        </p:attrNameLst>
                                      </p:cBhvr>
                                    </p:animRot>
                                  </p:childTnLst>
                                </p:cTn>
                              </p:par>
                              <p:par>
                                <p:cTn id="68" presetID="6" presetClass="emph" presetSubtype="0" fill="hold" nodeType="withEffect">
                                  <p:stCondLst>
                                    <p:cond delay="0"/>
                                  </p:stCondLst>
                                  <p:childTnLst>
                                    <p:animScale>
                                      <p:cBhvr>
                                        <p:cTn id="69" dur="2000" fill="hold"/>
                                        <p:tgtEl>
                                          <p:spTgt spid="129"/>
                                        </p:tgtEl>
                                      </p:cBhvr>
                                      <p:by x="50000" y="50000"/>
                                    </p:animScale>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47">
                                            <p:txEl>
                                              <p:pRg st="7" end="7"/>
                                            </p:txEl>
                                          </p:spTgt>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31"/>
                                        </p:tgtEl>
                                        <p:attrNameLst>
                                          <p:attrName>style.visibility</p:attrName>
                                        </p:attrNameLst>
                                      </p:cBhvr>
                                      <p:to>
                                        <p:strVal val="visible"/>
                                      </p:to>
                                    </p:set>
                                  </p:childTnLst>
                                </p:cTn>
                              </p:par>
                            </p:childTnLst>
                          </p:cTn>
                        </p:par>
                        <p:par>
                          <p:cTn id="76" fill="hold">
                            <p:stCondLst>
                              <p:cond delay="0"/>
                            </p:stCondLst>
                            <p:childTnLst>
                              <p:par>
                                <p:cTn id="77" presetID="42" presetClass="path" presetSubtype="0" accel="50000" decel="50000" fill="hold" nodeType="afterEffect">
                                  <p:stCondLst>
                                    <p:cond delay="0"/>
                                  </p:stCondLst>
                                  <p:childTnLst>
                                    <p:animMotion origin="layout" path="M 0.26146 -0.28449 L -0.00798 -0.1375 " pathEditMode="relative" rAng="0" ptsTypes="AA">
                                      <p:cBhvr>
                                        <p:cTn id="78" dur="2000" fill="hold"/>
                                        <p:tgtEl>
                                          <p:spTgt spid="129"/>
                                        </p:tgtEl>
                                        <p:attrNameLst>
                                          <p:attrName>ppt_x</p:attrName>
                                          <p:attrName>ppt_y</p:attrName>
                                        </p:attrNameLst>
                                      </p:cBhvr>
                                      <p:rCtr x="-13472" y="7338"/>
                                    </p:animMotion>
                                  </p:childTnLst>
                                </p:cTn>
                              </p:par>
                              <p:par>
                                <p:cTn id="79" presetID="42" presetClass="path" presetSubtype="0" accel="50000" decel="50000" fill="hold" grpId="1" nodeType="withEffect">
                                  <p:stCondLst>
                                    <p:cond delay="0"/>
                                  </p:stCondLst>
                                  <p:childTnLst>
                                    <p:animMotion origin="layout" path="M 8.33333E-7 2.96296E-6 L -0.21528 0.18287 " pathEditMode="relative" rAng="0" ptsTypes="AA">
                                      <p:cBhvr>
                                        <p:cTn id="80" dur="2000" fill="hold"/>
                                        <p:tgtEl>
                                          <p:spTgt spid="131"/>
                                        </p:tgtEl>
                                        <p:attrNameLst>
                                          <p:attrName>ppt_x</p:attrName>
                                          <p:attrName>ppt_y</p:attrName>
                                        </p:attrNameLst>
                                      </p:cBhvr>
                                      <p:rCtr x="-10764" y="9144"/>
                                    </p:animMotion>
                                  </p:childTnLst>
                                </p:cTn>
                              </p:par>
                            </p:childTnLst>
                          </p:cTn>
                        </p:par>
                        <p:par>
                          <p:cTn id="81" fill="hold">
                            <p:stCondLst>
                              <p:cond delay="2000"/>
                            </p:stCondLst>
                            <p:childTnLst>
                              <p:par>
                                <p:cTn id="82" presetID="1" presetClass="exit" presetSubtype="0" fill="hold" nodeType="afterEffect">
                                  <p:stCondLst>
                                    <p:cond delay="0"/>
                                  </p:stCondLst>
                                  <p:childTnLst>
                                    <p:set>
                                      <p:cBhvr>
                                        <p:cTn id="83" dur="1" fill="hold">
                                          <p:stCondLst>
                                            <p:cond delay="0"/>
                                          </p:stCondLst>
                                        </p:cTn>
                                        <p:tgtEl>
                                          <p:spTgt spid="129"/>
                                        </p:tgtEl>
                                        <p:attrNameLst>
                                          <p:attrName>style.visibility</p:attrName>
                                        </p:attrNameLst>
                                      </p:cBhvr>
                                      <p:to>
                                        <p:strVal val="hidden"/>
                                      </p:to>
                                    </p:set>
                                  </p:childTnLst>
                                </p:cTn>
                              </p:par>
                            </p:childTnLst>
                          </p:cTn>
                        </p:par>
                        <p:par>
                          <p:cTn id="84" fill="hold">
                            <p:stCondLst>
                              <p:cond delay="2000"/>
                            </p:stCondLst>
                            <p:childTnLst>
                              <p:par>
                                <p:cTn id="85" presetID="1" presetClass="exit" presetSubtype="0" fill="hold" grpId="2" nodeType="afterEffect">
                                  <p:stCondLst>
                                    <p:cond delay="0"/>
                                  </p:stCondLst>
                                  <p:childTnLst>
                                    <p:set>
                                      <p:cBhvr>
                                        <p:cTn id="86" dur="1" fill="hold">
                                          <p:stCondLst>
                                            <p:cond delay="0"/>
                                          </p:stCondLst>
                                        </p:cTn>
                                        <p:tgtEl>
                                          <p:spTgt spid="131"/>
                                        </p:tgtEl>
                                        <p:attrNameLst>
                                          <p:attrName>style.visibility</p:attrName>
                                        </p:attrNameLst>
                                      </p:cBhvr>
                                      <p:to>
                                        <p:strVal val="hidden"/>
                                      </p:to>
                                    </p:set>
                                  </p:childTnLst>
                                </p:cTn>
                              </p:par>
                              <p:par>
                                <p:cTn id="87" presetID="1" presetClass="exit" presetSubtype="0" fill="hold" grpId="2" nodeType="withEffect">
                                  <p:stCondLst>
                                    <p:cond delay="0"/>
                                  </p:stCondLst>
                                  <p:childTnLst>
                                    <p:set>
                                      <p:cBhvr>
                                        <p:cTn id="88" dur="1" fill="hold">
                                          <p:stCondLst>
                                            <p:cond delay="0"/>
                                          </p:stCondLst>
                                        </p:cTn>
                                        <p:tgtEl>
                                          <p:spTgt spid="128"/>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7">
                                            <p:txEl>
                                              <p:pRg st="8" end="8"/>
                                            </p:txEl>
                                          </p:spTgt>
                                        </p:tgtEl>
                                        <p:attrNameLst>
                                          <p:attrName>style.visibility</p:attrName>
                                        </p:attrNameLst>
                                      </p:cBhvr>
                                      <p:to>
                                        <p:strVal val="visible"/>
                                      </p:to>
                                    </p:set>
                                  </p:childTnLst>
                                </p:cTn>
                              </p:par>
                              <p:par>
                                <p:cTn id="93" presetID="31" presetClass="exit" presetSubtype="0" fill="hold" grpId="0" nodeType="withEffect">
                                  <p:stCondLst>
                                    <p:cond delay="0"/>
                                  </p:stCondLst>
                                  <p:iterate type="lt">
                                    <p:tmPct val="5000"/>
                                  </p:iterate>
                                  <p:childTnLst>
                                    <p:anim calcmode="lin" valueType="num">
                                      <p:cBhvr>
                                        <p:cTn id="94" dur="1000"/>
                                        <p:tgtEl>
                                          <p:spTgt spid="130"/>
                                        </p:tgtEl>
                                        <p:attrNameLst>
                                          <p:attrName>ppt_w</p:attrName>
                                        </p:attrNameLst>
                                      </p:cBhvr>
                                      <p:tavLst>
                                        <p:tav tm="0">
                                          <p:val>
                                            <p:strVal val="ppt_w"/>
                                          </p:val>
                                        </p:tav>
                                        <p:tav tm="100000">
                                          <p:val>
                                            <p:fltVal val="0"/>
                                          </p:val>
                                        </p:tav>
                                      </p:tavLst>
                                    </p:anim>
                                    <p:anim calcmode="lin" valueType="num">
                                      <p:cBhvr>
                                        <p:cTn id="95" dur="1000"/>
                                        <p:tgtEl>
                                          <p:spTgt spid="130"/>
                                        </p:tgtEl>
                                        <p:attrNameLst>
                                          <p:attrName>ppt_h</p:attrName>
                                        </p:attrNameLst>
                                      </p:cBhvr>
                                      <p:tavLst>
                                        <p:tav tm="0">
                                          <p:val>
                                            <p:strVal val="ppt_h"/>
                                          </p:val>
                                        </p:tav>
                                        <p:tav tm="100000">
                                          <p:val>
                                            <p:fltVal val="0"/>
                                          </p:val>
                                        </p:tav>
                                      </p:tavLst>
                                    </p:anim>
                                    <p:anim calcmode="lin" valueType="num">
                                      <p:cBhvr>
                                        <p:cTn id="96" dur="1000"/>
                                        <p:tgtEl>
                                          <p:spTgt spid="130"/>
                                        </p:tgtEl>
                                        <p:attrNameLst>
                                          <p:attrName>style.rotation</p:attrName>
                                        </p:attrNameLst>
                                      </p:cBhvr>
                                      <p:tavLst>
                                        <p:tav tm="0">
                                          <p:val>
                                            <p:fltVal val="0"/>
                                          </p:val>
                                        </p:tav>
                                        <p:tav tm="100000">
                                          <p:val>
                                            <p:fltVal val="90"/>
                                          </p:val>
                                        </p:tav>
                                      </p:tavLst>
                                    </p:anim>
                                    <p:animEffect transition="out" filter="fade">
                                      <p:cBhvr>
                                        <p:cTn id="97" dur="1000"/>
                                        <p:tgtEl>
                                          <p:spTgt spid="130"/>
                                        </p:tgtEl>
                                      </p:cBhvr>
                                    </p:animEffect>
                                    <p:set>
                                      <p:cBhvr>
                                        <p:cTn id="98" dur="1" fill="hold">
                                          <p:stCondLst>
                                            <p:cond delay="999"/>
                                          </p:stCondLst>
                                        </p:cTn>
                                        <p:tgtEl>
                                          <p:spTgt spid="130"/>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1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127" grpId="0" animBg="1"/>
      <p:bldP spid="127" grpId="1" animBg="1"/>
      <p:bldP spid="128" grpId="0" animBg="1"/>
      <p:bldP spid="128" grpId="1" animBg="1"/>
      <p:bldP spid="128" grpId="2" animBg="1"/>
      <p:bldP spid="130" grpId="0" animBg="1"/>
      <p:bldP spid="131" grpId="0" animBg="1"/>
      <p:bldP spid="131" grpId="1" animBg="1"/>
      <p:bldP spid="131" grpId="2" animBg="1"/>
      <p:bldP spid="132" grpId="0" animBg="1"/>
      <p:bldP spid="132"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 for Dynamic Workers</a:t>
            </a:r>
            <a:endParaRPr lang="en-US" dirty="0"/>
          </a:p>
        </p:txBody>
      </p:sp>
      <p:sp>
        <p:nvSpPr>
          <p:cNvPr id="3" name="Content Placeholder 2"/>
          <p:cNvSpPr>
            <a:spLocks noGrp="1"/>
          </p:cNvSpPr>
          <p:nvPr>
            <p:ph idx="1"/>
          </p:nvPr>
        </p:nvSpPr>
        <p:spPr>
          <a:xfrm>
            <a:off x="519113" y="1447800"/>
            <a:ext cx="11149013" cy="4087273"/>
          </a:xfrm>
        </p:spPr>
        <p:txBody>
          <a:bodyPr/>
          <a:lstStyle/>
          <a:p>
            <a:r>
              <a:rPr lang="en-US" sz="2800" dirty="0"/>
              <a:t>Use a smart polling approach for queues</a:t>
            </a:r>
          </a:p>
          <a:p>
            <a:pPr lvl="1"/>
            <a:r>
              <a:rPr lang="en-US" sz="2400" dirty="0"/>
              <a:t>Don’t poll every few milliseconds. </a:t>
            </a:r>
            <a:r>
              <a:rPr lang="en-US" sz="2400" dirty="0" smtClean="0"/>
              <a:t>Poll </a:t>
            </a:r>
            <a:r>
              <a:rPr lang="en-US" sz="2400" dirty="0"/>
              <a:t>based on processing </a:t>
            </a:r>
            <a:r>
              <a:rPr lang="en-US" sz="2400" dirty="0" smtClean="0"/>
              <a:t>latency.</a:t>
            </a:r>
            <a:endParaRPr lang="en-US" sz="2400" dirty="0"/>
          </a:p>
          <a:p>
            <a:r>
              <a:rPr lang="en-US" sz="2800" dirty="0"/>
              <a:t>Use a new </a:t>
            </a:r>
            <a:r>
              <a:rPr lang="en-US" sz="2800" dirty="0" err="1"/>
              <a:t>AppDomain</a:t>
            </a:r>
            <a:r>
              <a:rPr lang="en-US" sz="2800" dirty="0"/>
              <a:t> to separate loaded types</a:t>
            </a:r>
          </a:p>
          <a:p>
            <a:pPr lvl="1"/>
            <a:r>
              <a:rPr lang="en-US" sz="2400" dirty="0"/>
              <a:t>Avoid tearing down entire worker when updating work types</a:t>
            </a:r>
          </a:p>
          <a:p>
            <a:pPr lvl="1"/>
            <a:r>
              <a:rPr lang="en-US" sz="2400" dirty="0"/>
              <a:t>Can also use </a:t>
            </a:r>
            <a:r>
              <a:rPr lang="en-US" sz="2400" dirty="0" err="1"/>
              <a:t>RoleEnvironment.RequestRecycle</a:t>
            </a:r>
            <a:endParaRPr lang="en-US" sz="2400" dirty="0"/>
          </a:p>
          <a:p>
            <a:r>
              <a:rPr lang="en-US" sz="2800" dirty="0"/>
              <a:t>May be value in including Replay Log and Poison tracking as part of Dynamic Worker framework</a:t>
            </a:r>
          </a:p>
          <a:p>
            <a:pPr lvl="1"/>
            <a:r>
              <a:rPr lang="en-US" sz="2400" dirty="0"/>
              <a:t>Handle poison messages &amp; kill the child </a:t>
            </a:r>
            <a:r>
              <a:rPr lang="en-US" sz="2400" dirty="0" err="1"/>
              <a:t>AppDomain</a:t>
            </a:r>
            <a:r>
              <a:rPr lang="en-US" sz="2400" dirty="0"/>
              <a:t> rather than the whole worker role</a:t>
            </a:r>
          </a:p>
          <a:p>
            <a:pPr lvl="1"/>
            <a:r>
              <a:rPr lang="en-US" sz="2400" dirty="0"/>
              <a:t>Support automatic or manual message </a:t>
            </a:r>
            <a:r>
              <a:rPr lang="en-US" sz="2400" dirty="0" smtClean="0"/>
              <a:t>re-injection</a:t>
            </a:r>
            <a:endParaRPr lang="en-US" sz="2400" dirty="0"/>
          </a:p>
        </p:txBody>
      </p:sp>
    </p:spTree>
    <p:extLst>
      <p:ext uri="{BB962C8B-B14F-4D97-AF65-F5344CB8AC3E}">
        <p14:creationId xmlns:p14="http://schemas.microsoft.com/office/powerpoint/2010/main" val="296370192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Presentation Summary</a:t>
            </a:r>
            <a:endParaRPr lang="en-US" dirty="0"/>
          </a:p>
        </p:txBody>
      </p:sp>
      <p:sp>
        <p:nvSpPr>
          <p:cNvPr id="5" name="Content Placeholder 4"/>
          <p:cNvSpPr>
            <a:spLocks noGrp="1"/>
          </p:cNvSpPr>
          <p:nvPr>
            <p:ph idx="1"/>
          </p:nvPr>
        </p:nvSpPr>
        <p:spPr>
          <a:xfrm>
            <a:off x="519113" y="1447800"/>
            <a:ext cx="11149013" cy="2000548"/>
          </a:xfrm>
        </p:spPr>
        <p:txBody>
          <a:bodyPr/>
          <a:lstStyle/>
          <a:p>
            <a:r>
              <a:rPr lang="en-US" dirty="0" smtClean="0"/>
              <a:t>Version</a:t>
            </a:r>
            <a:r>
              <a:rPr lang="en-US" dirty="0"/>
              <a:t>:  1.0</a:t>
            </a:r>
          </a:p>
          <a:p>
            <a:r>
              <a:rPr lang="en-US" dirty="0" smtClean="0"/>
              <a:t>Target level:   300/400</a:t>
            </a:r>
            <a:endParaRPr lang="en-US" dirty="0"/>
          </a:p>
          <a:p>
            <a:r>
              <a:rPr lang="en-US" dirty="0" smtClean="0"/>
              <a:t>Related hands-on labs:</a:t>
            </a:r>
          </a:p>
          <a:p>
            <a:pPr lvl="1"/>
            <a:r>
              <a:rPr lang="en-US" dirty="0" smtClean="0"/>
              <a:t>&lt;HOL Name&gt;</a:t>
            </a:r>
            <a:endParaRPr lang="en-US" dirty="0"/>
          </a:p>
        </p:txBody>
      </p:sp>
      <p:pic>
        <p:nvPicPr>
          <p:cNvPr id="6" name="Picture 9"/>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902322" y="5867401"/>
            <a:ext cx="2103771" cy="733425"/>
          </a:xfrm>
          <a:prstGeom prst="rect">
            <a:avLst/>
          </a:prstGeom>
          <a:noFill/>
          <a:ln w="9525">
            <a:noFill/>
            <a:miter lim="800000"/>
            <a:headEnd/>
            <a:tailEnd/>
          </a:ln>
        </p:spPr>
      </p:pic>
    </p:spTree>
    <p:extLst>
      <p:ext uri="{BB962C8B-B14F-4D97-AF65-F5344CB8AC3E}">
        <p14:creationId xmlns:p14="http://schemas.microsoft.com/office/powerpoint/2010/main" val="3853114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t>
            </a:r>
            <a:r>
              <a:rPr lang="en-US" dirty="0" err="1" smtClean="0"/>
              <a:t>MapReduce</a:t>
            </a:r>
            <a:r>
              <a:rPr lang="en-US" dirty="0" smtClean="0"/>
              <a:t> Pattern</a:t>
            </a:r>
            <a:endParaRPr lang="en-US" dirty="0"/>
          </a:p>
        </p:txBody>
      </p:sp>
    </p:spTree>
    <p:extLst>
      <p:ext uri="{BB962C8B-B14F-4D97-AF65-F5344CB8AC3E}">
        <p14:creationId xmlns:p14="http://schemas.microsoft.com/office/powerpoint/2010/main" val="191403670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MapReduce</a:t>
            </a:r>
            <a:endParaRPr lang="en-US" dirty="0"/>
          </a:p>
        </p:txBody>
      </p:sp>
      <p:sp>
        <p:nvSpPr>
          <p:cNvPr id="4" name="Content Placeholder 3"/>
          <p:cNvSpPr>
            <a:spLocks noGrp="1"/>
          </p:cNvSpPr>
          <p:nvPr>
            <p:ph idx="1"/>
          </p:nvPr>
        </p:nvSpPr>
        <p:spPr>
          <a:xfrm>
            <a:off x="519113" y="1447801"/>
            <a:ext cx="11149013" cy="6032421"/>
          </a:xfrm>
        </p:spPr>
        <p:txBody>
          <a:bodyPr/>
          <a:lstStyle/>
          <a:p>
            <a:r>
              <a:rPr lang="en-US" dirty="0"/>
              <a:t>Sometimes a data set is to large to be handed to a single worker</a:t>
            </a:r>
          </a:p>
          <a:p>
            <a:r>
              <a:rPr lang="en-US" dirty="0"/>
              <a:t>Simple in concept:</a:t>
            </a:r>
          </a:p>
          <a:p>
            <a:pPr lvl="1"/>
            <a:r>
              <a:rPr lang="en-US" dirty="0"/>
              <a:t>Take large problem</a:t>
            </a:r>
          </a:p>
          <a:p>
            <a:pPr lvl="1"/>
            <a:r>
              <a:rPr lang="en-US" dirty="0"/>
              <a:t>Break into small parts</a:t>
            </a:r>
          </a:p>
          <a:p>
            <a:pPr lvl="1"/>
            <a:r>
              <a:rPr lang="en-US" dirty="0"/>
              <a:t>Distribute parts to multiple nodes for solving</a:t>
            </a:r>
          </a:p>
          <a:p>
            <a:pPr lvl="1"/>
            <a:r>
              <a:rPr lang="en-US" dirty="0"/>
              <a:t>Aggregate small solutions into whole answer</a:t>
            </a:r>
          </a:p>
          <a:p>
            <a:r>
              <a:rPr lang="en-US" dirty="0"/>
              <a:t>Suited to problems that are;</a:t>
            </a:r>
          </a:p>
          <a:p>
            <a:pPr lvl="1"/>
            <a:r>
              <a:rPr lang="en-US" dirty="0"/>
              <a:t>Parallelizable</a:t>
            </a:r>
          </a:p>
          <a:p>
            <a:pPr lvl="1"/>
            <a:r>
              <a:rPr lang="en-US" dirty="0"/>
              <a:t>Non real time </a:t>
            </a:r>
          </a:p>
          <a:p>
            <a:pPr lvl="1"/>
            <a:r>
              <a:rPr lang="en-US" dirty="0"/>
              <a:t>Data intensive</a:t>
            </a:r>
          </a:p>
          <a:p>
            <a:endParaRPr lang="en-US" dirty="0"/>
          </a:p>
        </p:txBody>
      </p:sp>
    </p:spTree>
    <p:extLst>
      <p:ext uri="{BB962C8B-B14F-4D97-AF65-F5344CB8AC3E}">
        <p14:creationId xmlns:p14="http://schemas.microsoft.com/office/powerpoint/2010/main" val="183058969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MapReduce</a:t>
            </a:r>
            <a:r>
              <a:rPr lang="en-US" dirty="0" smtClean="0"/>
              <a:t> – An Example</a:t>
            </a:r>
            <a:endParaRPr lang="en-US" dirty="0"/>
          </a:p>
        </p:txBody>
      </p:sp>
      <p:sp>
        <p:nvSpPr>
          <p:cNvPr id="45" name="Text Placeholder 2"/>
          <p:cNvSpPr txBox="1">
            <a:spLocks/>
          </p:cNvSpPr>
          <p:nvPr/>
        </p:nvSpPr>
        <p:spPr>
          <a:xfrm>
            <a:off x="1571697" y="1447800"/>
            <a:ext cx="8363938" cy="443198"/>
          </a:xfrm>
          <a:prstGeom prst="rect">
            <a:avLst/>
          </a:prstGeom>
        </p:spPr>
        <p:txBody>
          <a:bodyPr/>
          <a:lstStyle>
            <a:lvl1pPr marL="400050" indent="-400050"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746125" indent="-346075"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082675" indent="-336550"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effectLst/>
                <a:latin typeface="+mn-lt"/>
                <a:ea typeface="+mn-ea"/>
                <a:cs typeface="+mn-cs"/>
              </a:defRPr>
            </a:lvl3pPr>
            <a:lvl4pPr marL="1374775" indent="-29210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4pPr>
            <a:lvl5pPr marL="1660525" indent="-2857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NZ" smtClean="0"/>
              <a:t>Gigapixel Image Processing - Solarize</a:t>
            </a:r>
            <a:endParaRPr lang="en-NZ" dirty="0"/>
          </a:p>
        </p:txBody>
      </p:sp>
      <p:pic>
        <p:nvPicPr>
          <p:cNvPr id="46" name="Picture 45" descr="Server"/>
          <p:cNvPicPr>
            <a:picLocks noChangeAspect="1" noChangeArrowheads="1"/>
          </p:cNvPicPr>
          <p:nvPr/>
        </p:nvPicPr>
        <p:blipFill>
          <a:blip r:embed="rId5" cstate="print"/>
          <a:srcRect/>
          <a:stretch>
            <a:fillRect/>
          </a:stretch>
        </p:blipFill>
        <p:spPr bwMode="auto">
          <a:xfrm>
            <a:off x="5535871" y="2879631"/>
            <a:ext cx="620078" cy="914400"/>
          </a:xfrm>
          <a:prstGeom prst="rect">
            <a:avLst/>
          </a:prstGeom>
          <a:noFill/>
        </p:spPr>
      </p:pic>
      <p:pic>
        <p:nvPicPr>
          <p:cNvPr id="47" name="Picture 45" descr="Server"/>
          <p:cNvPicPr>
            <a:picLocks noChangeAspect="1" noChangeArrowheads="1"/>
          </p:cNvPicPr>
          <p:nvPr/>
        </p:nvPicPr>
        <p:blipFill>
          <a:blip r:embed="rId5" cstate="print"/>
          <a:srcRect/>
          <a:stretch>
            <a:fillRect/>
          </a:stretch>
        </p:blipFill>
        <p:spPr bwMode="auto">
          <a:xfrm>
            <a:off x="5514046" y="4784883"/>
            <a:ext cx="620078" cy="914400"/>
          </a:xfrm>
          <a:prstGeom prst="rect">
            <a:avLst/>
          </a:prstGeom>
          <a:noFill/>
        </p:spPr>
      </p:pic>
      <p:pic>
        <p:nvPicPr>
          <p:cNvPr id="48" name="Picture 45" descr="Server"/>
          <p:cNvPicPr>
            <a:picLocks noChangeAspect="1" noChangeArrowheads="1"/>
          </p:cNvPicPr>
          <p:nvPr/>
        </p:nvPicPr>
        <p:blipFill>
          <a:blip r:embed="rId5" cstate="print"/>
          <a:srcRect/>
          <a:stretch>
            <a:fillRect/>
          </a:stretch>
        </p:blipFill>
        <p:spPr bwMode="auto">
          <a:xfrm>
            <a:off x="5514046" y="3818823"/>
            <a:ext cx="620078" cy="914400"/>
          </a:xfrm>
          <a:prstGeom prst="rect">
            <a:avLst/>
          </a:prstGeom>
          <a:noFill/>
        </p:spPr>
      </p:pic>
      <p:pic>
        <p:nvPicPr>
          <p:cNvPr id="49" name="Picture 12" descr="D:\Clipart\DVD_ART36\Artwork_Imagery\Icons - Illustrations\_ xMAC STYLE\database.png"/>
          <p:cNvPicPr>
            <a:picLocks noChangeAspect="1" noChangeArrowheads="1"/>
          </p:cNvPicPr>
          <p:nvPr/>
        </p:nvPicPr>
        <p:blipFill>
          <a:blip r:embed="rId6" cstate="print"/>
          <a:srcRect/>
          <a:stretch>
            <a:fillRect/>
          </a:stretch>
        </p:blipFill>
        <p:spPr bwMode="auto">
          <a:xfrm>
            <a:off x="4147663" y="3818823"/>
            <a:ext cx="457200" cy="603738"/>
          </a:xfrm>
          <a:prstGeom prst="rect">
            <a:avLst/>
          </a:prstGeom>
          <a:noFill/>
        </p:spPr>
      </p:pic>
      <p:pic>
        <p:nvPicPr>
          <p:cNvPr id="50" name="Picture 45" descr="Server"/>
          <p:cNvPicPr>
            <a:picLocks noChangeAspect="1" noChangeArrowheads="1"/>
          </p:cNvPicPr>
          <p:nvPr/>
        </p:nvPicPr>
        <p:blipFill>
          <a:blip r:embed="rId5" cstate="print"/>
          <a:srcRect/>
          <a:stretch>
            <a:fillRect/>
          </a:stretch>
        </p:blipFill>
        <p:spPr bwMode="auto">
          <a:xfrm>
            <a:off x="2685763" y="3581833"/>
            <a:ext cx="620078" cy="914400"/>
          </a:xfrm>
          <a:prstGeom prst="rect">
            <a:avLst/>
          </a:prstGeom>
          <a:noFill/>
        </p:spPr>
      </p:pic>
      <p:sp>
        <p:nvSpPr>
          <p:cNvPr id="51" name="TextBox 50"/>
          <p:cNvSpPr txBox="1"/>
          <p:nvPr/>
        </p:nvSpPr>
        <p:spPr>
          <a:xfrm>
            <a:off x="2118486" y="4580113"/>
            <a:ext cx="1575047" cy="246221"/>
          </a:xfrm>
          <a:prstGeom prst="rect">
            <a:avLst/>
          </a:prstGeom>
          <a:noFill/>
        </p:spPr>
        <p:txBody>
          <a:bodyPr wrap="none" lIns="0" tIns="0" rIns="0" bIns="0" rtlCol="0">
            <a:spAutoFit/>
          </a:bodyPr>
          <a:lstStyle/>
          <a:p>
            <a:r>
              <a:rPr lang="en-NZ" sz="1600" dirty="0" smtClean="0">
                <a:gradFill>
                  <a:gsLst>
                    <a:gs pos="0">
                      <a:schemeClr val="tx1"/>
                    </a:gs>
                    <a:gs pos="86000">
                      <a:schemeClr val="tx1"/>
                    </a:gs>
                  </a:gsLst>
                  <a:lin ang="5400000" scaled="0"/>
                </a:gradFill>
                <a:effectLst>
                  <a:outerShdw blurRad="63500" algn="ctr" rotWithShape="0">
                    <a:schemeClr val="tx1">
                      <a:alpha val="60000"/>
                    </a:schemeClr>
                  </a:outerShdw>
                </a:effectLst>
              </a:rPr>
              <a:t>Upload Web Role</a:t>
            </a:r>
          </a:p>
        </p:txBody>
      </p:sp>
      <p:sp>
        <p:nvSpPr>
          <p:cNvPr id="52" name="TextBox 51"/>
          <p:cNvSpPr txBox="1"/>
          <p:nvPr/>
        </p:nvSpPr>
        <p:spPr>
          <a:xfrm>
            <a:off x="5037267" y="6020514"/>
            <a:ext cx="1573636" cy="246221"/>
          </a:xfrm>
          <a:prstGeom prst="rect">
            <a:avLst/>
          </a:prstGeom>
          <a:noFill/>
        </p:spPr>
        <p:txBody>
          <a:bodyPr wrap="none" lIns="0" tIns="0" rIns="0" bIns="0" rtlCol="0">
            <a:spAutoFit/>
          </a:bodyPr>
          <a:lstStyle/>
          <a:p>
            <a:r>
              <a:rPr lang="en-NZ" sz="1600" dirty="0" smtClean="0">
                <a:gradFill>
                  <a:gsLst>
                    <a:gs pos="0">
                      <a:schemeClr val="tx1"/>
                    </a:gs>
                    <a:gs pos="86000">
                      <a:schemeClr val="tx1"/>
                    </a:gs>
                  </a:gsLst>
                  <a:lin ang="5400000" scaled="0"/>
                </a:gradFill>
                <a:effectLst>
                  <a:outerShdw blurRad="63500" algn="ctr" rotWithShape="0">
                    <a:schemeClr val="tx1">
                      <a:alpha val="60000"/>
                    </a:schemeClr>
                  </a:outerShdw>
                </a:effectLst>
              </a:rPr>
              <a:t>Map Worker Role</a:t>
            </a:r>
          </a:p>
        </p:txBody>
      </p:sp>
      <p:pic>
        <p:nvPicPr>
          <p:cNvPr id="53" name="Picture 45" descr="Server"/>
          <p:cNvPicPr>
            <a:picLocks noChangeAspect="1" noChangeArrowheads="1"/>
          </p:cNvPicPr>
          <p:nvPr/>
        </p:nvPicPr>
        <p:blipFill>
          <a:blip r:embed="rId5" cstate="print"/>
          <a:srcRect/>
          <a:stretch>
            <a:fillRect/>
          </a:stretch>
        </p:blipFill>
        <p:spPr bwMode="auto">
          <a:xfrm>
            <a:off x="7745226" y="3497953"/>
            <a:ext cx="620078" cy="914400"/>
          </a:xfrm>
          <a:prstGeom prst="rect">
            <a:avLst/>
          </a:prstGeom>
          <a:noFill/>
        </p:spPr>
      </p:pic>
      <p:sp>
        <p:nvSpPr>
          <p:cNvPr id="54" name="TextBox 53"/>
          <p:cNvSpPr txBox="1"/>
          <p:nvPr/>
        </p:nvSpPr>
        <p:spPr>
          <a:xfrm>
            <a:off x="7041471" y="4496233"/>
            <a:ext cx="1827616" cy="246221"/>
          </a:xfrm>
          <a:prstGeom prst="rect">
            <a:avLst/>
          </a:prstGeom>
          <a:noFill/>
        </p:spPr>
        <p:txBody>
          <a:bodyPr wrap="none" lIns="0" tIns="0" rIns="0" bIns="0" rtlCol="0">
            <a:spAutoFit/>
          </a:bodyPr>
          <a:lstStyle/>
          <a:p>
            <a:r>
              <a:rPr lang="en-NZ" sz="1600" dirty="0" smtClean="0">
                <a:gradFill>
                  <a:gsLst>
                    <a:gs pos="0">
                      <a:schemeClr val="tx1"/>
                    </a:gs>
                    <a:gs pos="86000">
                      <a:schemeClr val="tx1"/>
                    </a:gs>
                  </a:gsLst>
                  <a:lin ang="5400000" scaled="0"/>
                </a:gradFill>
                <a:effectLst>
                  <a:outerShdw blurRad="63500" algn="ctr" rotWithShape="0">
                    <a:schemeClr val="tx1">
                      <a:alpha val="60000"/>
                    </a:schemeClr>
                  </a:outerShdw>
                </a:effectLst>
              </a:rPr>
              <a:t>Reduce Worker Role</a:t>
            </a:r>
          </a:p>
        </p:txBody>
      </p:sp>
      <p:pic>
        <p:nvPicPr>
          <p:cNvPr id="55" name="Picture 45" descr="Server"/>
          <p:cNvPicPr>
            <a:picLocks noChangeAspect="1" noChangeArrowheads="1"/>
          </p:cNvPicPr>
          <p:nvPr/>
        </p:nvPicPr>
        <p:blipFill>
          <a:blip r:embed="rId5" cstate="print"/>
          <a:srcRect/>
          <a:stretch>
            <a:fillRect/>
          </a:stretch>
        </p:blipFill>
        <p:spPr bwMode="auto">
          <a:xfrm>
            <a:off x="5510012" y="1965231"/>
            <a:ext cx="620078" cy="914400"/>
          </a:xfrm>
          <a:prstGeom prst="rect">
            <a:avLst/>
          </a:prstGeom>
          <a:noFill/>
        </p:spPr>
      </p:pic>
      <p:pic>
        <p:nvPicPr>
          <p:cNvPr id="56" name="Picture 12" descr="D:\Clipart\DVD_ART36\Artwork_Imagery\Icons - Illustrations\_ xMAC STYLE\database.png"/>
          <p:cNvPicPr>
            <a:picLocks noChangeAspect="1" noChangeArrowheads="1"/>
          </p:cNvPicPr>
          <p:nvPr/>
        </p:nvPicPr>
        <p:blipFill>
          <a:blip r:embed="rId6" cstate="print"/>
          <a:srcRect/>
          <a:stretch>
            <a:fillRect/>
          </a:stretch>
        </p:blipFill>
        <p:spPr bwMode="auto">
          <a:xfrm>
            <a:off x="6610903" y="3794031"/>
            <a:ext cx="457200" cy="603738"/>
          </a:xfrm>
          <a:prstGeom prst="rect">
            <a:avLst/>
          </a:prstGeom>
          <a:noFill/>
        </p:spPr>
      </p:pic>
      <p:pic>
        <p:nvPicPr>
          <p:cNvPr id="57" name="Picture 12" descr="D:\Clipart\DVD_ART36\Artwork_Imagery\Icons - Illustrations\_ xMAC STYLE\database.png"/>
          <p:cNvPicPr>
            <a:picLocks noChangeAspect="1" noChangeArrowheads="1"/>
          </p:cNvPicPr>
          <p:nvPr/>
        </p:nvPicPr>
        <p:blipFill>
          <a:blip r:embed="rId6" cstate="print"/>
          <a:srcRect/>
          <a:stretch>
            <a:fillRect/>
          </a:stretch>
        </p:blipFill>
        <p:spPr bwMode="auto">
          <a:xfrm>
            <a:off x="9178957" y="3737164"/>
            <a:ext cx="457200" cy="603738"/>
          </a:xfrm>
          <a:prstGeom prst="rect">
            <a:avLst/>
          </a:prstGeom>
          <a:noFill/>
        </p:spPr>
      </p:pic>
      <p:cxnSp>
        <p:nvCxnSpPr>
          <p:cNvPr id="58" name="Straight Arrow Connector 57"/>
          <p:cNvCxnSpPr/>
          <p:nvPr/>
        </p:nvCxnSpPr>
        <p:spPr>
          <a:xfrm>
            <a:off x="2995802" y="2979338"/>
            <a:ext cx="0" cy="518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126957" y="3107739"/>
            <a:ext cx="1316899" cy="215444"/>
          </a:xfrm>
          <a:prstGeom prst="rect">
            <a:avLst/>
          </a:prstGeom>
          <a:noFill/>
        </p:spPr>
        <p:txBody>
          <a:bodyPr wrap="none" lIns="0" tIns="0" rIns="0" bIns="0" rtlCol="0">
            <a:spAutoFit/>
          </a:bodyPr>
          <a:lstStyle/>
          <a:p>
            <a:r>
              <a:rPr lang="en-NZ" sz="1400" dirty="0" smtClean="0">
                <a:gradFill>
                  <a:gsLst>
                    <a:gs pos="0">
                      <a:schemeClr val="tx1"/>
                    </a:gs>
                    <a:gs pos="86000">
                      <a:schemeClr val="tx1"/>
                    </a:gs>
                  </a:gsLst>
                  <a:lin ang="5400000" scaled="0"/>
                </a:gradFill>
                <a:effectLst>
                  <a:outerShdw blurRad="63500" algn="ctr" rotWithShape="0">
                    <a:schemeClr val="tx1">
                      <a:alpha val="60000"/>
                    </a:schemeClr>
                  </a:outerShdw>
                </a:effectLst>
              </a:rPr>
              <a:t>Image Uploaded</a:t>
            </a:r>
          </a:p>
        </p:txBody>
      </p:sp>
      <p:pic>
        <p:nvPicPr>
          <p:cNvPr id="6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1439" y="1985066"/>
            <a:ext cx="12287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9366" y="5287857"/>
            <a:ext cx="636723" cy="461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83059" y="5749527"/>
            <a:ext cx="618267" cy="470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6079" y="5767706"/>
            <a:ext cx="590583" cy="433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8010" y="5287857"/>
            <a:ext cx="581356" cy="479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TextBox 64"/>
          <p:cNvSpPr txBox="1"/>
          <p:nvPr/>
        </p:nvSpPr>
        <p:spPr>
          <a:xfrm>
            <a:off x="2471716" y="5641528"/>
            <a:ext cx="892873" cy="215444"/>
          </a:xfrm>
          <a:prstGeom prst="rect">
            <a:avLst/>
          </a:prstGeom>
          <a:noFill/>
        </p:spPr>
        <p:txBody>
          <a:bodyPr wrap="none" lIns="0" tIns="0" rIns="0" bIns="0" rtlCol="0">
            <a:spAutoFit/>
          </a:bodyPr>
          <a:lstStyle/>
          <a:p>
            <a:r>
              <a:rPr lang="en-NZ" sz="1400" dirty="0" smtClean="0">
                <a:gradFill>
                  <a:gsLst>
                    <a:gs pos="0">
                      <a:schemeClr val="tx1"/>
                    </a:gs>
                    <a:gs pos="86000">
                      <a:schemeClr val="tx1"/>
                    </a:gs>
                  </a:gsLst>
                  <a:lin ang="5400000" scaled="0"/>
                </a:gradFill>
                <a:effectLst>
                  <a:outerShdw blurRad="63500" algn="ctr" rotWithShape="0">
                    <a:schemeClr val="tx1">
                      <a:alpha val="60000"/>
                    </a:schemeClr>
                  </a:outerShdw>
                </a:effectLst>
              </a:rPr>
              <a:t>Image Split</a:t>
            </a:r>
          </a:p>
        </p:txBody>
      </p:sp>
      <p:sp>
        <p:nvSpPr>
          <p:cNvPr id="66" name="TextBox 65"/>
          <p:cNvSpPr txBox="1"/>
          <p:nvPr/>
        </p:nvSpPr>
        <p:spPr>
          <a:xfrm>
            <a:off x="4096294" y="4611298"/>
            <a:ext cx="1017138" cy="646331"/>
          </a:xfrm>
          <a:prstGeom prst="rect">
            <a:avLst/>
          </a:prstGeom>
          <a:noFill/>
        </p:spPr>
        <p:txBody>
          <a:bodyPr wrap="none" lIns="0" tIns="0" rIns="0" bIns="0" rtlCol="0">
            <a:spAutoFit/>
          </a:bodyPr>
          <a:lstStyle/>
          <a:p>
            <a:pPr algn="ctr"/>
            <a:r>
              <a:rPr lang="en-NZ" sz="1400" dirty="0" smtClean="0">
                <a:gradFill>
                  <a:gsLst>
                    <a:gs pos="0">
                      <a:schemeClr val="tx1"/>
                    </a:gs>
                    <a:gs pos="86000">
                      <a:schemeClr val="tx1"/>
                    </a:gs>
                  </a:gsLst>
                  <a:lin ang="5400000" scaled="0"/>
                </a:gradFill>
                <a:effectLst>
                  <a:outerShdw blurRad="63500" algn="ctr" rotWithShape="0">
                    <a:schemeClr val="tx1">
                      <a:alpha val="60000"/>
                    </a:schemeClr>
                  </a:outerShdw>
                </a:effectLst>
              </a:rPr>
              <a:t>Slices</a:t>
            </a:r>
            <a:br>
              <a:rPr lang="en-NZ" sz="1400" dirty="0" smtClean="0">
                <a:gradFill>
                  <a:gsLst>
                    <a:gs pos="0">
                      <a:schemeClr val="tx1"/>
                    </a:gs>
                    <a:gs pos="86000">
                      <a:schemeClr val="tx1"/>
                    </a:gs>
                  </a:gsLst>
                  <a:lin ang="5400000" scaled="0"/>
                </a:gradFill>
                <a:effectLst>
                  <a:outerShdw blurRad="63500" algn="ctr" rotWithShape="0">
                    <a:schemeClr val="tx1">
                      <a:alpha val="60000"/>
                    </a:schemeClr>
                  </a:outerShdw>
                </a:effectLst>
              </a:rPr>
            </a:br>
            <a:r>
              <a:rPr lang="en-NZ" sz="1400" dirty="0" smtClean="0">
                <a:gradFill>
                  <a:gsLst>
                    <a:gs pos="0">
                      <a:schemeClr val="tx1"/>
                    </a:gs>
                    <a:gs pos="86000">
                      <a:schemeClr val="tx1"/>
                    </a:gs>
                  </a:gsLst>
                  <a:lin ang="5400000" scaled="0"/>
                </a:gradFill>
                <a:effectLst>
                  <a:outerShdw blurRad="63500" algn="ctr" rotWithShape="0">
                    <a:schemeClr val="tx1">
                      <a:alpha val="60000"/>
                    </a:schemeClr>
                  </a:outerShdw>
                </a:effectLst>
              </a:rPr>
              <a:t>Saved To</a:t>
            </a:r>
            <a:br>
              <a:rPr lang="en-NZ" sz="1400" dirty="0" smtClean="0">
                <a:gradFill>
                  <a:gsLst>
                    <a:gs pos="0">
                      <a:schemeClr val="tx1"/>
                    </a:gs>
                    <a:gs pos="86000">
                      <a:schemeClr val="tx1"/>
                    </a:gs>
                  </a:gsLst>
                  <a:lin ang="5400000" scaled="0"/>
                </a:gradFill>
                <a:effectLst>
                  <a:outerShdw blurRad="63500" algn="ctr" rotWithShape="0">
                    <a:schemeClr val="tx1">
                      <a:alpha val="60000"/>
                    </a:schemeClr>
                  </a:outerShdw>
                </a:effectLst>
              </a:rPr>
            </a:br>
            <a:r>
              <a:rPr lang="en-NZ" sz="1400" dirty="0" smtClean="0">
                <a:gradFill>
                  <a:gsLst>
                    <a:gs pos="0">
                      <a:schemeClr val="tx1"/>
                    </a:gs>
                    <a:gs pos="86000">
                      <a:schemeClr val="tx1"/>
                    </a:gs>
                  </a:gsLst>
                  <a:lin ang="5400000" scaled="0"/>
                </a:gradFill>
                <a:effectLst>
                  <a:outerShdw blurRad="63500" algn="ctr" rotWithShape="0">
                    <a:schemeClr val="tx1">
                      <a:alpha val="60000"/>
                    </a:schemeClr>
                  </a:outerShdw>
                </a:effectLst>
              </a:rPr>
              <a:t>Blob Storage</a:t>
            </a:r>
          </a:p>
        </p:txBody>
      </p:sp>
      <p:pic>
        <p:nvPicPr>
          <p:cNvPr id="67"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0218" y="3889995"/>
            <a:ext cx="636723" cy="461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25603" y="3852759"/>
            <a:ext cx="618267" cy="470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53287" y="3871214"/>
            <a:ext cx="590583" cy="433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53287" y="3861053"/>
            <a:ext cx="581356" cy="479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7"/>
          <p:cNvPicPr>
            <a:picLocks noChangeAspect="1" noChangeArrowheads="1"/>
          </p:cNvPicPr>
          <p:nvPr/>
        </p:nvPicPr>
        <p:blipFill>
          <a:blip r:embed="rId12">
            <a:extLst>
              <a:ext uri="{BEBA8EAE-BF5A-486C-A8C5-ECC9F3942E4B}">
                <a14:imgProps xmlns:a14="http://schemas.microsoft.com/office/drawing/2010/main">
                  <a14:imgLayer r:embed="rId13">
                    <a14:imgEffect>
                      <a14:artisticGlowEdges/>
                    </a14:imgEffect>
                  </a14:imgLayer>
                </a14:imgProps>
              </a:ext>
              <a:ext uri="{28A0092B-C50C-407E-A947-70E740481C1C}">
                <a14:useLocalDpi xmlns:a14="http://schemas.microsoft.com/office/drawing/2010/main" val="0"/>
              </a:ext>
            </a:extLst>
          </a:blip>
          <a:srcRect/>
          <a:stretch>
            <a:fillRect/>
          </a:stretch>
        </p:blipFill>
        <p:spPr bwMode="auto">
          <a:xfrm>
            <a:off x="5849982" y="3092486"/>
            <a:ext cx="636723" cy="461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8"/>
          <p:cNvPicPr>
            <a:picLocks noChangeAspect="1" noChangeArrowheads="1"/>
          </p:cNvPicPr>
          <p:nvPr/>
        </p:nvPicPr>
        <p:blipFill>
          <a:blip r:embed="rId14">
            <a:extLst>
              <a:ext uri="{BEBA8EAE-BF5A-486C-A8C5-ECC9F3942E4B}">
                <a14:imgProps xmlns:a14="http://schemas.microsoft.com/office/drawing/2010/main">
                  <a14:imgLayer r:embed="rId15">
                    <a14:imgEffect>
                      <a14:artisticGlowEdges/>
                    </a14:imgEffect>
                  </a14:imgLayer>
                </a14:imgProps>
              </a:ext>
              <a:ext uri="{28A0092B-C50C-407E-A947-70E740481C1C}">
                <a14:useLocalDpi xmlns:a14="http://schemas.microsoft.com/office/drawing/2010/main" val="0"/>
              </a:ext>
            </a:extLst>
          </a:blip>
          <a:srcRect/>
          <a:stretch>
            <a:fillRect/>
          </a:stretch>
        </p:blipFill>
        <p:spPr bwMode="auto">
          <a:xfrm>
            <a:off x="5868438" y="5057160"/>
            <a:ext cx="618267" cy="470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9"/>
          <p:cNvPicPr>
            <a:picLocks noChangeAspect="1" noChangeArrowheads="1"/>
          </p:cNvPicPr>
          <p:nvPr/>
        </p:nvPicPr>
        <p:blipFill>
          <a:blip r:embed="rId16">
            <a:extLst>
              <a:ext uri="{BEBA8EAE-BF5A-486C-A8C5-ECC9F3942E4B}">
                <a14:imgProps xmlns:a14="http://schemas.microsoft.com/office/drawing/2010/main">
                  <a14:imgLayer r:embed="rId17">
                    <a14:imgEffect>
                      <a14:artisticGlowEdges/>
                    </a14:imgEffect>
                  </a14:imgLayer>
                </a14:imgProps>
              </a:ext>
              <a:ext uri="{28A0092B-C50C-407E-A947-70E740481C1C}">
                <a14:useLocalDpi xmlns:a14="http://schemas.microsoft.com/office/drawing/2010/main" val="0"/>
              </a:ext>
            </a:extLst>
          </a:blip>
          <a:srcRect/>
          <a:stretch>
            <a:fillRect/>
          </a:stretch>
        </p:blipFill>
        <p:spPr bwMode="auto">
          <a:xfrm>
            <a:off x="5860657" y="4088068"/>
            <a:ext cx="590583" cy="433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10"/>
          <p:cNvPicPr>
            <a:picLocks noChangeAspect="1" noChangeArrowheads="1"/>
          </p:cNvPicPr>
          <p:nvPr/>
        </p:nvPicPr>
        <p:blipFill>
          <a:blip r:embed="rId18">
            <a:extLst>
              <a:ext uri="{BEBA8EAE-BF5A-486C-A8C5-ECC9F3942E4B}">
                <a14:imgProps xmlns:a14="http://schemas.microsoft.com/office/drawing/2010/main">
                  <a14:imgLayer r:embed="rId19">
                    <a14:imgEffect>
                      <a14:artisticGlowEdges/>
                    </a14:imgEffect>
                  </a14:imgLayer>
                </a14:imgProps>
              </a:ext>
              <a:ext uri="{28A0092B-C50C-407E-A947-70E740481C1C}">
                <a14:useLocalDpi xmlns:a14="http://schemas.microsoft.com/office/drawing/2010/main" val="0"/>
              </a:ext>
            </a:extLst>
          </a:blip>
          <a:srcRect/>
          <a:stretch>
            <a:fillRect/>
          </a:stretch>
        </p:blipFill>
        <p:spPr bwMode="auto">
          <a:xfrm>
            <a:off x="5849982" y="2182505"/>
            <a:ext cx="581356" cy="479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 name="TextBox 74"/>
          <p:cNvSpPr txBox="1"/>
          <p:nvPr/>
        </p:nvSpPr>
        <p:spPr>
          <a:xfrm>
            <a:off x="4025603" y="2179318"/>
            <a:ext cx="1451551" cy="430887"/>
          </a:xfrm>
          <a:prstGeom prst="rect">
            <a:avLst/>
          </a:prstGeom>
          <a:noFill/>
        </p:spPr>
        <p:txBody>
          <a:bodyPr wrap="none" lIns="0" tIns="0" rIns="0" bIns="0" rtlCol="0">
            <a:spAutoFit/>
          </a:bodyPr>
          <a:lstStyle/>
          <a:p>
            <a:pPr algn="ctr"/>
            <a:r>
              <a:rPr lang="en-NZ" sz="1400" dirty="0" smtClean="0">
                <a:gradFill>
                  <a:gsLst>
                    <a:gs pos="0">
                      <a:schemeClr val="tx1"/>
                    </a:gs>
                    <a:gs pos="86000">
                      <a:schemeClr val="tx1"/>
                    </a:gs>
                  </a:gsLst>
                  <a:lin ang="5400000" scaled="0"/>
                </a:gradFill>
                <a:effectLst>
                  <a:outerShdw blurRad="63500" algn="ctr" rotWithShape="0">
                    <a:schemeClr val="tx1">
                      <a:alpha val="60000"/>
                    </a:schemeClr>
                  </a:outerShdw>
                </a:effectLst>
              </a:rPr>
              <a:t>Slices Pulled from </a:t>
            </a:r>
          </a:p>
          <a:p>
            <a:pPr algn="ctr"/>
            <a:r>
              <a:rPr lang="en-NZ" sz="1400" dirty="0" smtClean="0">
                <a:gradFill>
                  <a:gsLst>
                    <a:gs pos="0">
                      <a:schemeClr val="tx1"/>
                    </a:gs>
                    <a:gs pos="86000">
                      <a:schemeClr val="tx1"/>
                    </a:gs>
                  </a:gsLst>
                  <a:lin ang="5400000" scaled="0"/>
                </a:gradFill>
                <a:effectLst>
                  <a:outerShdw blurRad="63500" algn="ctr" rotWithShape="0">
                    <a:schemeClr val="tx1">
                      <a:alpha val="60000"/>
                    </a:schemeClr>
                  </a:outerShdw>
                </a:effectLst>
              </a:rPr>
              <a:t>Blob Storage</a:t>
            </a:r>
          </a:p>
        </p:txBody>
      </p:sp>
      <p:sp>
        <p:nvSpPr>
          <p:cNvPr id="76" name="TextBox 75"/>
          <p:cNvSpPr txBox="1"/>
          <p:nvPr/>
        </p:nvSpPr>
        <p:spPr>
          <a:xfrm>
            <a:off x="6496043" y="1963874"/>
            <a:ext cx="1553439" cy="430887"/>
          </a:xfrm>
          <a:prstGeom prst="rect">
            <a:avLst/>
          </a:prstGeom>
          <a:noFill/>
        </p:spPr>
        <p:txBody>
          <a:bodyPr wrap="none" lIns="0" tIns="0" rIns="0" bIns="0" rtlCol="0">
            <a:spAutoFit/>
          </a:bodyPr>
          <a:lstStyle/>
          <a:p>
            <a:pPr algn="ctr"/>
            <a:r>
              <a:rPr lang="en-NZ" sz="1400" dirty="0" smtClean="0">
                <a:gradFill>
                  <a:gsLst>
                    <a:gs pos="0">
                      <a:schemeClr val="tx1"/>
                    </a:gs>
                    <a:gs pos="86000">
                      <a:schemeClr val="tx1"/>
                    </a:gs>
                  </a:gsLst>
                  <a:lin ang="5400000" scaled="0"/>
                </a:gradFill>
                <a:effectLst>
                  <a:outerShdw blurRad="63500" algn="ctr" rotWithShape="0">
                    <a:schemeClr val="tx1">
                      <a:alpha val="60000"/>
                    </a:schemeClr>
                  </a:outerShdw>
                </a:effectLst>
              </a:rPr>
              <a:t>Images Processed</a:t>
            </a:r>
            <a:br>
              <a:rPr lang="en-NZ" sz="1400" dirty="0" smtClean="0">
                <a:gradFill>
                  <a:gsLst>
                    <a:gs pos="0">
                      <a:schemeClr val="tx1"/>
                    </a:gs>
                    <a:gs pos="86000">
                      <a:schemeClr val="tx1"/>
                    </a:gs>
                  </a:gsLst>
                  <a:lin ang="5400000" scaled="0"/>
                </a:gradFill>
                <a:effectLst>
                  <a:outerShdw blurRad="63500" algn="ctr" rotWithShape="0">
                    <a:schemeClr val="tx1">
                      <a:alpha val="60000"/>
                    </a:schemeClr>
                  </a:outerShdw>
                </a:effectLst>
              </a:rPr>
            </a:br>
            <a:r>
              <a:rPr lang="en-NZ" sz="1400" dirty="0" smtClean="0">
                <a:gradFill>
                  <a:gsLst>
                    <a:gs pos="0">
                      <a:schemeClr val="tx1"/>
                    </a:gs>
                    <a:gs pos="86000">
                      <a:schemeClr val="tx1"/>
                    </a:gs>
                  </a:gsLst>
                  <a:lin ang="5400000" scaled="0"/>
                </a:gradFill>
                <a:effectLst>
                  <a:outerShdw blurRad="63500" algn="ctr" rotWithShape="0">
                    <a:schemeClr val="tx1">
                      <a:alpha val="60000"/>
                    </a:schemeClr>
                  </a:outerShdw>
                </a:effectLst>
              </a:rPr>
              <a:t>in Worker Instances</a:t>
            </a:r>
          </a:p>
        </p:txBody>
      </p:sp>
      <p:sp>
        <p:nvSpPr>
          <p:cNvPr id="77" name="TextBox 76"/>
          <p:cNvSpPr txBox="1"/>
          <p:nvPr/>
        </p:nvSpPr>
        <p:spPr>
          <a:xfrm>
            <a:off x="6762168" y="2913117"/>
            <a:ext cx="1966115" cy="430887"/>
          </a:xfrm>
          <a:prstGeom prst="rect">
            <a:avLst/>
          </a:prstGeom>
          <a:noFill/>
        </p:spPr>
        <p:txBody>
          <a:bodyPr wrap="none" lIns="0" tIns="0" rIns="0" bIns="0" rtlCol="0">
            <a:spAutoFit/>
          </a:bodyPr>
          <a:lstStyle/>
          <a:p>
            <a:pPr algn="ctr"/>
            <a:r>
              <a:rPr lang="en-NZ" sz="1400" dirty="0" smtClean="0">
                <a:gradFill>
                  <a:gsLst>
                    <a:gs pos="0">
                      <a:schemeClr val="tx1"/>
                    </a:gs>
                    <a:gs pos="86000">
                      <a:schemeClr val="tx1"/>
                    </a:gs>
                  </a:gsLst>
                  <a:lin ang="5400000" scaled="0"/>
                </a:gradFill>
                <a:effectLst>
                  <a:outerShdw blurRad="63500" algn="ctr" rotWithShape="0">
                    <a:schemeClr val="tx1">
                      <a:alpha val="60000"/>
                    </a:schemeClr>
                  </a:outerShdw>
                </a:effectLst>
              </a:rPr>
              <a:t>Processed Slices Pushed </a:t>
            </a:r>
            <a:br>
              <a:rPr lang="en-NZ" sz="1400" dirty="0" smtClean="0">
                <a:gradFill>
                  <a:gsLst>
                    <a:gs pos="0">
                      <a:schemeClr val="tx1"/>
                    </a:gs>
                    <a:gs pos="86000">
                      <a:schemeClr val="tx1"/>
                    </a:gs>
                  </a:gsLst>
                  <a:lin ang="5400000" scaled="0"/>
                </a:gradFill>
                <a:effectLst>
                  <a:outerShdw blurRad="63500" algn="ctr" rotWithShape="0">
                    <a:schemeClr val="tx1">
                      <a:alpha val="60000"/>
                    </a:schemeClr>
                  </a:outerShdw>
                </a:effectLst>
              </a:rPr>
            </a:br>
            <a:r>
              <a:rPr lang="en-NZ" sz="1400" dirty="0" smtClean="0">
                <a:gradFill>
                  <a:gsLst>
                    <a:gs pos="0">
                      <a:schemeClr val="tx1"/>
                    </a:gs>
                    <a:gs pos="86000">
                      <a:schemeClr val="tx1"/>
                    </a:gs>
                  </a:gsLst>
                  <a:lin ang="5400000" scaled="0"/>
                </a:gradFill>
                <a:effectLst>
                  <a:outerShdw blurRad="63500" algn="ctr" rotWithShape="0">
                    <a:schemeClr val="tx1">
                      <a:alpha val="60000"/>
                    </a:schemeClr>
                  </a:outerShdw>
                </a:effectLst>
              </a:rPr>
              <a:t>Back to Blob Storage</a:t>
            </a:r>
          </a:p>
        </p:txBody>
      </p:sp>
      <p:pic>
        <p:nvPicPr>
          <p:cNvPr id="78" name="Picture 10"/>
          <p:cNvPicPr>
            <a:picLocks noChangeAspect="1" noChangeArrowheads="1"/>
          </p:cNvPicPr>
          <p:nvPr/>
        </p:nvPicPr>
        <p:blipFill>
          <a:blip r:embed="rId18">
            <a:extLst>
              <a:ext uri="{BEBA8EAE-BF5A-486C-A8C5-ECC9F3942E4B}">
                <a14:imgProps xmlns:a14="http://schemas.microsoft.com/office/drawing/2010/main">
                  <a14:imgLayer r:embed="rId19">
                    <a14:imgEffect>
                      <a14:artisticGlowEdges/>
                    </a14:imgEffect>
                  </a14:imgLayer>
                </a14:imgProps>
              </a:ext>
              <a:ext uri="{28A0092B-C50C-407E-A947-70E740481C1C}">
                <a14:useLocalDpi xmlns:a14="http://schemas.microsoft.com/office/drawing/2010/main" val="0"/>
              </a:ext>
            </a:extLst>
          </a:blip>
          <a:srcRect/>
          <a:stretch>
            <a:fillRect/>
          </a:stretch>
        </p:blipFill>
        <p:spPr bwMode="auto">
          <a:xfrm>
            <a:off x="6560097" y="3848143"/>
            <a:ext cx="581356" cy="479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Picture 7"/>
          <p:cNvPicPr>
            <a:picLocks noChangeAspect="1" noChangeArrowheads="1"/>
          </p:cNvPicPr>
          <p:nvPr/>
        </p:nvPicPr>
        <p:blipFill>
          <a:blip r:embed="rId12">
            <a:extLst>
              <a:ext uri="{BEBA8EAE-BF5A-486C-A8C5-ECC9F3942E4B}">
                <a14:imgProps xmlns:a14="http://schemas.microsoft.com/office/drawing/2010/main">
                  <a14:imgLayer r:embed="rId13">
                    <a14:imgEffect>
                      <a14:artisticGlowEdges/>
                    </a14:imgEffect>
                  </a14:imgLayer>
                </a14:imgProps>
              </a:ext>
              <a:ext uri="{28A0092B-C50C-407E-A947-70E740481C1C}">
                <a14:useLocalDpi xmlns:a14="http://schemas.microsoft.com/office/drawing/2010/main" val="0"/>
              </a:ext>
            </a:extLst>
          </a:blip>
          <a:srcRect/>
          <a:stretch>
            <a:fillRect/>
          </a:stretch>
        </p:blipFill>
        <p:spPr bwMode="auto">
          <a:xfrm>
            <a:off x="6532413" y="3843530"/>
            <a:ext cx="636723" cy="461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9"/>
          <p:cNvPicPr>
            <a:picLocks noChangeAspect="1" noChangeArrowheads="1"/>
          </p:cNvPicPr>
          <p:nvPr/>
        </p:nvPicPr>
        <p:blipFill>
          <a:blip r:embed="rId16">
            <a:extLst>
              <a:ext uri="{BEBA8EAE-BF5A-486C-A8C5-ECC9F3942E4B}">
                <a14:imgProps xmlns:a14="http://schemas.microsoft.com/office/drawing/2010/main">
                  <a14:imgLayer r:embed="rId17">
                    <a14:imgEffect>
                      <a14:artisticGlowEdges/>
                    </a14:imgEffect>
                  </a14:imgLayer>
                </a14:imgProps>
              </a:ext>
              <a:ext uri="{28A0092B-C50C-407E-A947-70E740481C1C}">
                <a14:useLocalDpi xmlns:a14="http://schemas.microsoft.com/office/drawing/2010/main" val="0"/>
              </a:ext>
            </a:extLst>
          </a:blip>
          <a:srcRect/>
          <a:stretch>
            <a:fillRect/>
          </a:stretch>
        </p:blipFill>
        <p:spPr bwMode="auto">
          <a:xfrm>
            <a:off x="6587392" y="3903837"/>
            <a:ext cx="590583" cy="433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 name="Picture 8"/>
          <p:cNvPicPr>
            <a:picLocks noChangeAspect="1" noChangeArrowheads="1"/>
          </p:cNvPicPr>
          <p:nvPr/>
        </p:nvPicPr>
        <p:blipFill>
          <a:blip r:embed="rId14">
            <a:extLst>
              <a:ext uri="{BEBA8EAE-BF5A-486C-A8C5-ECC9F3942E4B}">
                <a14:imgProps xmlns:a14="http://schemas.microsoft.com/office/drawing/2010/main">
                  <a14:imgLayer r:embed="rId15">
                    <a14:imgEffect>
                      <a14:artisticGlowEdges/>
                    </a14:imgEffect>
                  </a14:imgLayer>
                </a14:imgProps>
              </a:ext>
              <a:ext uri="{28A0092B-C50C-407E-A947-70E740481C1C}">
                <a14:useLocalDpi xmlns:a14="http://schemas.microsoft.com/office/drawing/2010/main" val="0"/>
              </a:ext>
            </a:extLst>
          </a:blip>
          <a:srcRect/>
          <a:stretch>
            <a:fillRect/>
          </a:stretch>
        </p:blipFill>
        <p:spPr bwMode="auto">
          <a:xfrm>
            <a:off x="6573549" y="3870281"/>
            <a:ext cx="618267" cy="470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 name="TextBox 81"/>
          <p:cNvSpPr txBox="1"/>
          <p:nvPr/>
        </p:nvSpPr>
        <p:spPr>
          <a:xfrm>
            <a:off x="8682101" y="5671401"/>
            <a:ext cx="1450911" cy="430887"/>
          </a:xfrm>
          <a:prstGeom prst="rect">
            <a:avLst/>
          </a:prstGeom>
          <a:noFill/>
        </p:spPr>
        <p:txBody>
          <a:bodyPr wrap="none" lIns="0" tIns="0" rIns="0" bIns="0" rtlCol="0">
            <a:spAutoFit/>
          </a:bodyPr>
          <a:lstStyle/>
          <a:p>
            <a:pPr algn="ctr"/>
            <a:r>
              <a:rPr lang="en-NZ" sz="1400" dirty="0" smtClean="0">
                <a:gradFill>
                  <a:gsLst>
                    <a:gs pos="0">
                      <a:schemeClr val="tx1"/>
                    </a:gs>
                    <a:gs pos="86000">
                      <a:schemeClr val="tx1"/>
                    </a:gs>
                  </a:gsLst>
                  <a:lin ang="5400000" scaled="0"/>
                </a:gradFill>
                <a:effectLst>
                  <a:outerShdw blurRad="63500" algn="ctr" rotWithShape="0">
                    <a:schemeClr val="tx1">
                      <a:alpha val="60000"/>
                    </a:schemeClr>
                  </a:outerShdw>
                </a:effectLst>
              </a:rPr>
              <a:t>Splits Reduced</a:t>
            </a:r>
            <a:br>
              <a:rPr lang="en-NZ" sz="1400" dirty="0" smtClean="0">
                <a:gradFill>
                  <a:gsLst>
                    <a:gs pos="0">
                      <a:schemeClr val="tx1"/>
                    </a:gs>
                    <a:gs pos="86000">
                      <a:schemeClr val="tx1"/>
                    </a:gs>
                  </a:gsLst>
                  <a:lin ang="5400000" scaled="0"/>
                </a:gradFill>
                <a:effectLst>
                  <a:outerShdw blurRad="63500" algn="ctr" rotWithShape="0">
                    <a:schemeClr val="tx1">
                      <a:alpha val="60000"/>
                    </a:schemeClr>
                  </a:outerShdw>
                </a:effectLst>
              </a:rPr>
            </a:br>
            <a:r>
              <a:rPr lang="en-NZ" sz="1400" dirty="0" smtClean="0">
                <a:gradFill>
                  <a:gsLst>
                    <a:gs pos="0">
                      <a:schemeClr val="tx1"/>
                    </a:gs>
                    <a:gs pos="86000">
                      <a:schemeClr val="tx1"/>
                    </a:gs>
                  </a:gsLst>
                  <a:lin ang="5400000" scaled="0"/>
                </a:gradFill>
                <a:effectLst>
                  <a:outerShdw blurRad="63500" algn="ctr" rotWithShape="0">
                    <a:schemeClr val="tx1">
                      <a:alpha val="60000"/>
                    </a:schemeClr>
                  </a:outerShdw>
                </a:effectLst>
              </a:rPr>
              <a:t>Back to Full Image</a:t>
            </a:r>
          </a:p>
        </p:txBody>
      </p:sp>
      <p:pic>
        <p:nvPicPr>
          <p:cNvPr id="83" name="Picture 6"/>
          <p:cNvPicPr>
            <a:picLocks noChangeAspect="1" noChangeArrowheads="1"/>
          </p:cNvPicPr>
          <p:nvPr/>
        </p:nvPicPr>
        <p:blipFill>
          <a:blip r:embed="rId20">
            <a:extLst>
              <a:ext uri="{BEBA8EAE-BF5A-486C-A8C5-ECC9F3942E4B}">
                <a14:imgProps xmlns:a14="http://schemas.microsoft.com/office/drawing/2010/main">
                  <a14:imgLayer r:embed="rId21">
                    <a14:imgEffect>
                      <a14:artisticGlowEdges/>
                    </a14:imgEffect>
                  </a14:imgLayer>
                </a14:imgProps>
              </a:ext>
              <a:ext uri="{28A0092B-C50C-407E-A947-70E740481C1C}">
                <a14:useLocalDpi xmlns:a14="http://schemas.microsoft.com/office/drawing/2010/main" val="0"/>
              </a:ext>
            </a:extLst>
          </a:blip>
          <a:srcRect/>
          <a:stretch>
            <a:fillRect/>
          </a:stretch>
        </p:blipFill>
        <p:spPr bwMode="auto">
          <a:xfrm>
            <a:off x="7340916" y="4962919"/>
            <a:ext cx="12287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8869087" y="2769320"/>
            <a:ext cx="1159805" cy="646331"/>
          </a:xfrm>
          <a:prstGeom prst="rect">
            <a:avLst/>
          </a:prstGeom>
          <a:noFill/>
        </p:spPr>
        <p:txBody>
          <a:bodyPr wrap="none" lIns="0" tIns="0" rIns="0" bIns="0" rtlCol="0">
            <a:spAutoFit/>
          </a:bodyPr>
          <a:lstStyle/>
          <a:p>
            <a:pPr algn="ctr"/>
            <a:r>
              <a:rPr lang="en-NZ" sz="1400" dirty="0" smtClean="0">
                <a:gradFill>
                  <a:gsLst>
                    <a:gs pos="0">
                      <a:schemeClr val="tx1"/>
                    </a:gs>
                    <a:gs pos="86000">
                      <a:schemeClr val="tx1"/>
                    </a:gs>
                  </a:gsLst>
                  <a:lin ang="5400000" scaled="0"/>
                </a:gradFill>
                <a:effectLst>
                  <a:outerShdw blurRad="63500" algn="ctr" rotWithShape="0">
                    <a:schemeClr val="tx1">
                      <a:alpha val="60000"/>
                    </a:schemeClr>
                  </a:outerShdw>
                </a:effectLst>
              </a:rPr>
              <a:t>Final Image</a:t>
            </a:r>
            <a:br>
              <a:rPr lang="en-NZ" sz="1400" dirty="0" smtClean="0">
                <a:gradFill>
                  <a:gsLst>
                    <a:gs pos="0">
                      <a:schemeClr val="tx1"/>
                    </a:gs>
                    <a:gs pos="86000">
                      <a:schemeClr val="tx1"/>
                    </a:gs>
                  </a:gsLst>
                  <a:lin ang="5400000" scaled="0"/>
                </a:gradFill>
                <a:effectLst>
                  <a:outerShdw blurRad="63500" algn="ctr" rotWithShape="0">
                    <a:schemeClr val="tx1">
                      <a:alpha val="60000"/>
                    </a:schemeClr>
                  </a:outerShdw>
                </a:effectLst>
              </a:rPr>
            </a:br>
            <a:r>
              <a:rPr lang="en-NZ" sz="1400" dirty="0" smtClean="0">
                <a:gradFill>
                  <a:gsLst>
                    <a:gs pos="0">
                      <a:schemeClr val="tx1"/>
                    </a:gs>
                    <a:gs pos="86000">
                      <a:schemeClr val="tx1"/>
                    </a:gs>
                  </a:gsLst>
                  <a:lin ang="5400000" scaled="0"/>
                </a:gradFill>
                <a:effectLst>
                  <a:outerShdw blurRad="63500" algn="ctr" rotWithShape="0">
                    <a:schemeClr val="tx1">
                      <a:alpha val="60000"/>
                    </a:schemeClr>
                  </a:outerShdw>
                </a:effectLst>
              </a:rPr>
              <a:t>Saved as BLOB</a:t>
            </a:r>
            <a:br>
              <a:rPr lang="en-NZ" sz="1400" dirty="0" smtClean="0">
                <a:gradFill>
                  <a:gsLst>
                    <a:gs pos="0">
                      <a:schemeClr val="tx1"/>
                    </a:gs>
                    <a:gs pos="86000">
                      <a:schemeClr val="tx1"/>
                    </a:gs>
                  </a:gsLst>
                  <a:lin ang="5400000" scaled="0"/>
                </a:gradFill>
                <a:effectLst>
                  <a:outerShdw blurRad="63500" algn="ctr" rotWithShape="0">
                    <a:schemeClr val="tx1">
                      <a:alpha val="60000"/>
                    </a:schemeClr>
                  </a:outerShdw>
                </a:effectLst>
              </a:rPr>
            </a:br>
            <a:r>
              <a:rPr lang="en-NZ" sz="1400" dirty="0" smtClean="0">
                <a:gradFill>
                  <a:gsLst>
                    <a:gs pos="0">
                      <a:schemeClr val="tx1"/>
                    </a:gs>
                    <a:gs pos="86000">
                      <a:schemeClr val="tx1"/>
                    </a:gs>
                  </a:gsLst>
                  <a:lin ang="5400000" scaled="0"/>
                </a:gradFill>
                <a:effectLst>
                  <a:outerShdw blurRad="63500" algn="ctr" rotWithShape="0">
                    <a:schemeClr val="tx1">
                      <a:alpha val="60000"/>
                    </a:schemeClr>
                  </a:outerShdw>
                </a:effectLst>
              </a:rPr>
              <a:t>Ready for Use</a:t>
            </a:r>
          </a:p>
        </p:txBody>
      </p:sp>
    </p:spTree>
    <p:extLst>
      <p:ext uri="{BB962C8B-B14F-4D97-AF65-F5344CB8AC3E}">
        <p14:creationId xmlns:p14="http://schemas.microsoft.com/office/powerpoint/2010/main" val="2049529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3.88889E-6 -2.97872E-6 L -3.88889E-6 0.4667 " pathEditMode="relative" rAng="0" ptsTypes="AA">
                                      <p:cBhvr>
                                        <p:cTn id="12" dur="2000" fill="hold"/>
                                        <p:tgtEl>
                                          <p:spTgt spid="60"/>
                                        </p:tgtEl>
                                        <p:attrNameLst>
                                          <p:attrName>ppt_x</p:attrName>
                                          <p:attrName>ppt_y</p:attrName>
                                        </p:attrNameLst>
                                      </p:cBhvr>
                                      <p:rCtr x="0" y="23335"/>
                                    </p:animMotion>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par>
                          <p:cTn id="15" fill="hold">
                            <p:stCondLst>
                              <p:cond delay="2000"/>
                            </p:stCondLst>
                            <p:childTnLst>
                              <p:par>
                                <p:cTn id="16" presetID="1" presetClass="exit" presetSubtype="0" fill="hold" grpId="1" nodeType="afterEffect">
                                  <p:stCondLst>
                                    <p:cond delay="0"/>
                                  </p:stCondLst>
                                  <p:childTnLst>
                                    <p:set>
                                      <p:cBhvr>
                                        <p:cTn id="17" dur="1" fill="hold">
                                          <p:stCondLst>
                                            <p:cond delay="0"/>
                                          </p:stCondLst>
                                        </p:cTn>
                                        <p:tgtEl>
                                          <p:spTgt spid="59"/>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58"/>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65"/>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6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64"/>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63"/>
                                        </p:tgtEl>
                                        <p:attrNameLst>
                                          <p:attrName>style.visibility</p:attrName>
                                        </p:attrNameLst>
                                      </p:cBhvr>
                                      <p:to>
                                        <p:strVal val="visible"/>
                                      </p:to>
                                    </p:set>
                                  </p:childTnLst>
                                </p:cTn>
                              </p:par>
                              <p:par>
                                <p:cTn id="32" presetID="1" presetClass="exit" presetSubtype="0" fill="hold" nodeType="withEffect">
                                  <p:stCondLst>
                                    <p:cond delay="0"/>
                                  </p:stCondLst>
                                  <p:childTnLst>
                                    <p:set>
                                      <p:cBhvr>
                                        <p:cTn id="33" dur="1" fill="hold">
                                          <p:stCondLst>
                                            <p:cond delay="0"/>
                                          </p:stCondLst>
                                        </p:cTn>
                                        <p:tgtEl>
                                          <p:spTgt spid="60"/>
                                        </p:tgtEl>
                                        <p:attrNameLst>
                                          <p:attrName>style.visibility</p:attrName>
                                        </p:attrNameLst>
                                      </p:cBhvr>
                                      <p:to>
                                        <p:strVal val="hidden"/>
                                      </p:to>
                                    </p:set>
                                  </p:childTnLst>
                                </p:cTn>
                              </p:par>
                            </p:childTnLst>
                          </p:cTn>
                        </p:par>
                        <p:par>
                          <p:cTn id="34" fill="hold">
                            <p:stCondLst>
                              <p:cond delay="0"/>
                            </p:stCondLst>
                            <p:childTnLst>
                              <p:par>
                                <p:cTn id="35" presetID="42" presetClass="path" presetSubtype="0" accel="50000" decel="50000" fill="hold" nodeType="afterEffect">
                                  <p:stCondLst>
                                    <p:cond delay="0"/>
                                  </p:stCondLst>
                                  <p:childTnLst>
                                    <p:animMotion origin="layout" path="M 3.88889E-6 -4.44033E-6 L 0.0493 -0.05619 " pathEditMode="relative" rAng="0" ptsTypes="AA">
                                      <p:cBhvr>
                                        <p:cTn id="36" dur="2000" fill="hold"/>
                                        <p:tgtEl>
                                          <p:spTgt spid="61"/>
                                        </p:tgtEl>
                                        <p:attrNameLst>
                                          <p:attrName>ppt_x</p:attrName>
                                          <p:attrName>ppt_y</p:attrName>
                                        </p:attrNameLst>
                                      </p:cBhvr>
                                      <p:rCtr x="2465" y="-2821"/>
                                    </p:animMotion>
                                  </p:childTnLst>
                                </p:cTn>
                              </p:par>
                              <p:par>
                                <p:cTn id="37" presetID="42" presetClass="path" presetSubtype="0" accel="50000" decel="50000" fill="hold" nodeType="withEffect">
                                  <p:stCondLst>
                                    <p:cond delay="0"/>
                                  </p:stCondLst>
                                  <p:childTnLst>
                                    <p:animMotion origin="layout" path="M 2.5E-6 -9.25069E-9 L 0.05659 0.06707 " pathEditMode="relative" rAng="0" ptsTypes="AA">
                                      <p:cBhvr>
                                        <p:cTn id="38" dur="2000" fill="hold"/>
                                        <p:tgtEl>
                                          <p:spTgt spid="62"/>
                                        </p:tgtEl>
                                        <p:attrNameLst>
                                          <p:attrName>ppt_x</p:attrName>
                                          <p:attrName>ppt_y</p:attrName>
                                        </p:attrNameLst>
                                      </p:cBhvr>
                                      <p:rCtr x="2830" y="3353"/>
                                    </p:animMotion>
                                  </p:childTnLst>
                                </p:cTn>
                              </p:par>
                              <p:par>
                                <p:cTn id="39" presetID="42" presetClass="path" presetSubtype="0" accel="50000" decel="50000" fill="hold" nodeType="withEffect">
                                  <p:stCondLst>
                                    <p:cond delay="0"/>
                                  </p:stCondLst>
                                  <p:childTnLst>
                                    <p:animMotion origin="layout" path="M 1.11111E-6 4.0148E-6 L -0.04774 -0.05204 " pathEditMode="relative" rAng="0" ptsTypes="AA">
                                      <p:cBhvr>
                                        <p:cTn id="40" dur="2000" fill="hold"/>
                                        <p:tgtEl>
                                          <p:spTgt spid="64"/>
                                        </p:tgtEl>
                                        <p:attrNameLst>
                                          <p:attrName>ppt_x</p:attrName>
                                          <p:attrName>ppt_y</p:attrName>
                                        </p:attrNameLst>
                                      </p:cBhvr>
                                      <p:rCtr x="-2396" y="-2613"/>
                                    </p:animMotion>
                                  </p:childTnLst>
                                </p:cTn>
                              </p:par>
                              <p:par>
                                <p:cTn id="41" presetID="42" presetClass="path" presetSubtype="0" accel="50000" decel="50000" fill="hold" nodeType="withEffect">
                                  <p:stCondLst>
                                    <p:cond delay="0"/>
                                  </p:stCondLst>
                                  <p:childTnLst>
                                    <p:animMotion origin="layout" path="M 3.61111E-6 -9.25069E-9 L -0.05365 0.06499 " pathEditMode="relative" rAng="0" ptsTypes="AA">
                                      <p:cBhvr>
                                        <p:cTn id="42" dur="2000" fill="hold"/>
                                        <p:tgtEl>
                                          <p:spTgt spid="63"/>
                                        </p:tgtEl>
                                        <p:attrNameLst>
                                          <p:attrName>ppt_x</p:attrName>
                                          <p:attrName>ppt_y</p:attrName>
                                        </p:attrNameLst>
                                      </p:cBhvr>
                                      <p:rCtr x="-2691" y="3238"/>
                                    </p:animMotion>
                                  </p:childTnLst>
                                </p:cTn>
                              </p:par>
                            </p:childTnLst>
                          </p:cTn>
                        </p:par>
                        <p:par>
                          <p:cTn id="43" fill="hold">
                            <p:stCondLst>
                              <p:cond delay="2000"/>
                            </p:stCondLst>
                            <p:childTnLst>
                              <p:par>
                                <p:cTn id="44" presetID="1" presetClass="exit" presetSubtype="0" fill="hold" grpId="1" nodeType="afterEffect">
                                  <p:stCondLst>
                                    <p:cond delay="0"/>
                                  </p:stCondLst>
                                  <p:childTnLst>
                                    <p:set>
                                      <p:cBhvr>
                                        <p:cTn id="45" dur="1" fill="hold">
                                          <p:stCondLst>
                                            <p:cond delay="0"/>
                                          </p:stCondLst>
                                        </p:cTn>
                                        <p:tgtEl>
                                          <p:spTgt spid="65"/>
                                        </p:tgtEl>
                                        <p:attrNameLst>
                                          <p:attrName>style.visibility</p:attrName>
                                        </p:attrNameLst>
                                      </p:cBhvr>
                                      <p:to>
                                        <p:strVal val="hidden"/>
                                      </p:to>
                                    </p:set>
                                  </p:childTnLst>
                                </p:cTn>
                              </p:par>
                            </p:childTnLst>
                          </p:cTn>
                        </p:par>
                        <p:par>
                          <p:cTn id="46" fill="hold">
                            <p:stCondLst>
                              <p:cond delay="2000"/>
                            </p:stCondLst>
                            <p:childTnLst>
                              <p:par>
                                <p:cTn id="47" presetID="42" presetClass="path" presetSubtype="0" accel="50000" decel="50000" fill="hold" nodeType="afterEffect">
                                  <p:stCondLst>
                                    <p:cond delay="0"/>
                                  </p:stCondLst>
                                  <p:childTnLst>
                                    <p:animMotion origin="layout" path="M -0.05365 0.06498 L 0.1868 -0.27752 " pathEditMode="relative" rAng="0" ptsTypes="AA">
                                      <p:cBhvr>
                                        <p:cTn id="48" dur="500" fill="hold"/>
                                        <p:tgtEl>
                                          <p:spTgt spid="63"/>
                                        </p:tgtEl>
                                        <p:attrNameLst>
                                          <p:attrName>ppt_x</p:attrName>
                                          <p:attrName>ppt_y</p:attrName>
                                        </p:attrNameLst>
                                      </p:cBhvr>
                                      <p:rCtr x="12014" y="-17137"/>
                                    </p:animMotion>
                                  </p:childTnLst>
                                </p:cTn>
                              </p:par>
                            </p:childTnLst>
                          </p:cTn>
                        </p:par>
                        <p:par>
                          <p:cTn id="49" fill="hold">
                            <p:stCondLst>
                              <p:cond delay="2500"/>
                            </p:stCondLst>
                            <p:childTnLst>
                              <p:par>
                                <p:cTn id="50" presetID="42" presetClass="path" presetSubtype="0" accel="50000" decel="50000" fill="hold" nodeType="afterEffect">
                                  <p:stCondLst>
                                    <p:cond delay="0"/>
                                  </p:stCondLst>
                                  <p:childTnLst>
                                    <p:animMotion origin="layout" path="M 0.0566 0.06707 L 0.1118 -0.26943 " pathEditMode="relative" rAng="0" ptsTypes="AA">
                                      <p:cBhvr>
                                        <p:cTn id="51" dur="500" fill="hold"/>
                                        <p:tgtEl>
                                          <p:spTgt spid="62"/>
                                        </p:tgtEl>
                                        <p:attrNameLst>
                                          <p:attrName>ppt_x</p:attrName>
                                          <p:attrName>ppt_y</p:attrName>
                                        </p:attrNameLst>
                                      </p:cBhvr>
                                      <p:rCtr x="2760" y="-16836"/>
                                    </p:animMotion>
                                  </p:childTnLst>
                                </p:cTn>
                              </p:par>
                            </p:childTnLst>
                          </p:cTn>
                        </p:par>
                        <p:par>
                          <p:cTn id="52" fill="hold">
                            <p:stCondLst>
                              <p:cond delay="3000"/>
                            </p:stCondLst>
                            <p:childTnLst>
                              <p:par>
                                <p:cTn id="53" presetID="42" presetClass="path" presetSubtype="0" accel="50000" decel="50000" fill="hold" nodeType="afterEffect">
                                  <p:stCondLst>
                                    <p:cond delay="0"/>
                                  </p:stCondLst>
                                  <p:childTnLst>
                                    <p:animMotion origin="layout" path="M -0.04774 -0.05203 L 0.17309 -0.20166 " pathEditMode="relative" rAng="0" ptsTypes="AA">
                                      <p:cBhvr>
                                        <p:cTn id="54" dur="500" fill="hold"/>
                                        <p:tgtEl>
                                          <p:spTgt spid="64"/>
                                        </p:tgtEl>
                                        <p:attrNameLst>
                                          <p:attrName>ppt_x</p:attrName>
                                          <p:attrName>ppt_y</p:attrName>
                                        </p:attrNameLst>
                                      </p:cBhvr>
                                      <p:rCtr x="11042" y="-7493"/>
                                    </p:animMotion>
                                  </p:childTnLst>
                                </p:cTn>
                              </p:par>
                            </p:childTnLst>
                          </p:cTn>
                        </p:par>
                        <p:par>
                          <p:cTn id="55" fill="hold">
                            <p:stCondLst>
                              <p:cond delay="3500"/>
                            </p:stCondLst>
                            <p:childTnLst>
                              <p:par>
                                <p:cTn id="56" presetID="42" presetClass="path" presetSubtype="0" accel="50000" decel="50000" fill="hold" nodeType="afterEffect">
                                  <p:stCondLst>
                                    <p:cond delay="0"/>
                                  </p:stCondLst>
                                  <p:childTnLst>
                                    <p:animMotion origin="layout" path="M 0.0493 -0.0562 L 0.11198 -0.19959 " pathEditMode="relative" rAng="0" ptsTypes="AA">
                                      <p:cBhvr>
                                        <p:cTn id="57" dur="500" fill="hold"/>
                                        <p:tgtEl>
                                          <p:spTgt spid="61"/>
                                        </p:tgtEl>
                                        <p:attrNameLst>
                                          <p:attrName>ppt_x</p:attrName>
                                          <p:attrName>ppt_y</p:attrName>
                                        </p:attrNameLst>
                                      </p:cBhvr>
                                      <p:rCtr x="3125" y="-7169"/>
                                    </p:animMotion>
                                  </p:childTnLst>
                                </p:cTn>
                              </p:par>
                              <p:par>
                                <p:cTn id="58" presetID="1" presetClass="entr" presetSubtype="0" fill="hold" grpId="0" nodeType="withEffect">
                                  <p:stCondLst>
                                    <p:cond delay="0"/>
                                  </p:stCondLst>
                                  <p:childTnLst>
                                    <p:set>
                                      <p:cBhvr>
                                        <p:cTn id="59" dur="1" fill="hold">
                                          <p:stCondLst>
                                            <p:cond delay="0"/>
                                          </p:stCondLst>
                                        </p:cTn>
                                        <p:tgtEl>
                                          <p:spTgt spid="66"/>
                                        </p:tgtEl>
                                        <p:attrNameLst>
                                          <p:attrName>style.visibility</p:attrName>
                                        </p:attrNameLst>
                                      </p:cBhvr>
                                      <p:to>
                                        <p:strVal val="visible"/>
                                      </p:to>
                                    </p:set>
                                  </p:childTnLst>
                                </p:cTn>
                              </p:par>
                            </p:childTnLst>
                          </p:cTn>
                        </p:par>
                        <p:par>
                          <p:cTn id="60" fill="hold">
                            <p:stCondLst>
                              <p:cond delay="4000"/>
                            </p:stCondLst>
                            <p:childTnLst>
                              <p:par>
                                <p:cTn id="61" presetID="16" presetClass="exit" presetSubtype="21" fill="hold" nodeType="afterEffect">
                                  <p:stCondLst>
                                    <p:cond delay="0"/>
                                  </p:stCondLst>
                                  <p:childTnLst>
                                    <p:animEffect transition="out" filter="barn(inVertical)">
                                      <p:cBhvr>
                                        <p:cTn id="62" dur="500"/>
                                        <p:tgtEl>
                                          <p:spTgt spid="61"/>
                                        </p:tgtEl>
                                      </p:cBhvr>
                                    </p:animEffect>
                                    <p:set>
                                      <p:cBhvr>
                                        <p:cTn id="63" dur="1" fill="hold">
                                          <p:stCondLst>
                                            <p:cond delay="499"/>
                                          </p:stCondLst>
                                        </p:cTn>
                                        <p:tgtEl>
                                          <p:spTgt spid="61"/>
                                        </p:tgtEl>
                                        <p:attrNameLst>
                                          <p:attrName>style.visibility</p:attrName>
                                        </p:attrNameLst>
                                      </p:cBhvr>
                                      <p:to>
                                        <p:strVal val="hidden"/>
                                      </p:to>
                                    </p:set>
                                  </p:childTnLst>
                                </p:cTn>
                              </p:par>
                              <p:par>
                                <p:cTn id="64" presetID="16" presetClass="exit" presetSubtype="21" fill="hold" nodeType="withEffect">
                                  <p:stCondLst>
                                    <p:cond delay="0"/>
                                  </p:stCondLst>
                                  <p:childTnLst>
                                    <p:animEffect transition="out" filter="barn(inVertical)">
                                      <p:cBhvr>
                                        <p:cTn id="65" dur="500"/>
                                        <p:tgtEl>
                                          <p:spTgt spid="62"/>
                                        </p:tgtEl>
                                      </p:cBhvr>
                                    </p:animEffect>
                                    <p:set>
                                      <p:cBhvr>
                                        <p:cTn id="66" dur="1" fill="hold">
                                          <p:stCondLst>
                                            <p:cond delay="499"/>
                                          </p:stCondLst>
                                        </p:cTn>
                                        <p:tgtEl>
                                          <p:spTgt spid="62"/>
                                        </p:tgtEl>
                                        <p:attrNameLst>
                                          <p:attrName>style.visibility</p:attrName>
                                        </p:attrNameLst>
                                      </p:cBhvr>
                                      <p:to>
                                        <p:strVal val="hidden"/>
                                      </p:to>
                                    </p:set>
                                  </p:childTnLst>
                                </p:cTn>
                              </p:par>
                              <p:par>
                                <p:cTn id="67" presetID="16" presetClass="exit" presetSubtype="21" fill="hold" nodeType="withEffect">
                                  <p:stCondLst>
                                    <p:cond delay="0"/>
                                  </p:stCondLst>
                                  <p:childTnLst>
                                    <p:animEffect transition="out" filter="barn(inVertical)">
                                      <p:cBhvr>
                                        <p:cTn id="68" dur="500"/>
                                        <p:tgtEl>
                                          <p:spTgt spid="64"/>
                                        </p:tgtEl>
                                      </p:cBhvr>
                                    </p:animEffect>
                                    <p:set>
                                      <p:cBhvr>
                                        <p:cTn id="69" dur="1" fill="hold">
                                          <p:stCondLst>
                                            <p:cond delay="499"/>
                                          </p:stCondLst>
                                        </p:cTn>
                                        <p:tgtEl>
                                          <p:spTgt spid="64"/>
                                        </p:tgtEl>
                                        <p:attrNameLst>
                                          <p:attrName>style.visibility</p:attrName>
                                        </p:attrNameLst>
                                      </p:cBhvr>
                                      <p:to>
                                        <p:strVal val="hidden"/>
                                      </p:to>
                                    </p:set>
                                  </p:childTnLst>
                                </p:cTn>
                              </p:par>
                              <p:par>
                                <p:cTn id="70" presetID="16" presetClass="exit" presetSubtype="21" fill="hold" nodeType="withEffect">
                                  <p:stCondLst>
                                    <p:cond delay="0"/>
                                  </p:stCondLst>
                                  <p:childTnLst>
                                    <p:animEffect transition="out" filter="barn(inVertical)">
                                      <p:cBhvr>
                                        <p:cTn id="71" dur="500"/>
                                        <p:tgtEl>
                                          <p:spTgt spid="63"/>
                                        </p:tgtEl>
                                      </p:cBhvr>
                                    </p:animEffect>
                                    <p:set>
                                      <p:cBhvr>
                                        <p:cTn id="72" dur="1" fill="hold">
                                          <p:stCondLst>
                                            <p:cond delay="499"/>
                                          </p:stCondLst>
                                        </p:cTn>
                                        <p:tgtEl>
                                          <p:spTgt spid="63"/>
                                        </p:tgtEl>
                                        <p:attrNameLst>
                                          <p:attrName>style.visibility</p:attrName>
                                        </p:attrNameLst>
                                      </p:cBhvr>
                                      <p:to>
                                        <p:strVal val="hidden"/>
                                      </p:to>
                                    </p:set>
                                  </p:childTnLst>
                                </p:cTn>
                              </p:par>
                            </p:childTnLst>
                          </p:cTn>
                        </p:par>
                        <p:par>
                          <p:cTn id="73" fill="hold">
                            <p:stCondLst>
                              <p:cond delay="4500"/>
                            </p:stCondLst>
                            <p:childTnLst>
                              <p:par>
                                <p:cTn id="74" presetID="1" presetClass="exit" presetSubtype="0" fill="hold" grpId="1" nodeType="afterEffect">
                                  <p:stCondLst>
                                    <p:cond delay="0"/>
                                  </p:stCondLst>
                                  <p:childTnLst>
                                    <p:set>
                                      <p:cBhvr>
                                        <p:cTn id="75" dur="1" fill="hold">
                                          <p:stCondLst>
                                            <p:cond delay="0"/>
                                          </p:stCondLst>
                                        </p:cTn>
                                        <p:tgtEl>
                                          <p:spTgt spid="66"/>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70"/>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75"/>
                                        </p:tgtEl>
                                        <p:attrNameLst>
                                          <p:attrName>style.visibility</p:attrName>
                                        </p:attrNameLst>
                                      </p:cBhvr>
                                      <p:to>
                                        <p:strVal val="visible"/>
                                      </p:to>
                                    </p:set>
                                  </p:childTnLst>
                                </p:cTn>
                              </p:par>
                            </p:childTnLst>
                          </p:cTn>
                        </p:par>
                        <p:par>
                          <p:cTn id="82" fill="hold">
                            <p:stCondLst>
                              <p:cond delay="0"/>
                            </p:stCondLst>
                            <p:childTnLst>
                              <p:par>
                                <p:cTn id="83" presetID="42" presetClass="path" presetSubtype="0" accel="50000" decel="50000" fill="hold" nodeType="afterEffect">
                                  <p:stCondLst>
                                    <p:cond delay="0"/>
                                  </p:stCondLst>
                                  <p:childTnLst>
                                    <p:animMotion origin="layout" path="M 0.00139 -0.00624 L 0.15208 -0.25717 " pathEditMode="relative" rAng="0" ptsTypes="AA">
                                      <p:cBhvr>
                                        <p:cTn id="84" dur="1000" fill="hold"/>
                                        <p:tgtEl>
                                          <p:spTgt spid="70"/>
                                        </p:tgtEl>
                                        <p:attrNameLst>
                                          <p:attrName>ppt_x</p:attrName>
                                          <p:attrName>ppt_y</p:attrName>
                                        </p:attrNameLst>
                                      </p:cBhvr>
                                      <p:rCtr x="7535" y="-12558"/>
                                    </p:animMotion>
                                  </p:childTnLst>
                                </p:cTn>
                              </p:par>
                            </p:childTnLst>
                          </p:cTn>
                        </p:par>
                        <p:par>
                          <p:cTn id="85" fill="hold">
                            <p:stCondLst>
                              <p:cond delay="1000"/>
                            </p:stCondLst>
                            <p:childTnLst>
                              <p:par>
                                <p:cTn id="86" presetID="1" presetClass="entr" presetSubtype="0" fill="hold" nodeType="afterEffect">
                                  <p:stCondLst>
                                    <p:cond delay="0"/>
                                  </p:stCondLst>
                                  <p:childTnLst>
                                    <p:set>
                                      <p:cBhvr>
                                        <p:cTn id="87" dur="1" fill="hold">
                                          <p:stCondLst>
                                            <p:cond delay="0"/>
                                          </p:stCondLst>
                                        </p:cTn>
                                        <p:tgtEl>
                                          <p:spTgt spid="67"/>
                                        </p:tgtEl>
                                        <p:attrNameLst>
                                          <p:attrName>style.visibility</p:attrName>
                                        </p:attrNameLst>
                                      </p:cBhvr>
                                      <p:to>
                                        <p:strVal val="visible"/>
                                      </p:to>
                                    </p:set>
                                  </p:childTnLst>
                                </p:cTn>
                              </p:par>
                            </p:childTnLst>
                          </p:cTn>
                        </p:par>
                        <p:par>
                          <p:cTn id="88" fill="hold">
                            <p:stCondLst>
                              <p:cond delay="1000"/>
                            </p:stCondLst>
                            <p:childTnLst>
                              <p:par>
                                <p:cTn id="89" presetID="42" presetClass="path" presetSubtype="0" accel="50000" decel="50000" fill="hold" nodeType="afterEffect">
                                  <p:stCondLst>
                                    <p:cond delay="0"/>
                                  </p:stCondLst>
                                  <p:childTnLst>
                                    <p:animMotion origin="layout" path="M 0.00451 -0.00601 L 0.16718 -0.11794 " pathEditMode="relative" rAng="0" ptsTypes="AA">
                                      <p:cBhvr>
                                        <p:cTn id="90" dur="500" fill="hold"/>
                                        <p:tgtEl>
                                          <p:spTgt spid="67"/>
                                        </p:tgtEl>
                                        <p:attrNameLst>
                                          <p:attrName>ppt_x</p:attrName>
                                          <p:attrName>ppt_y</p:attrName>
                                        </p:attrNameLst>
                                      </p:cBhvr>
                                      <p:rCtr x="8125" y="-5597"/>
                                    </p:animMotion>
                                  </p:childTnLst>
                                </p:cTn>
                              </p:par>
                            </p:childTnLst>
                          </p:cTn>
                        </p:par>
                        <p:par>
                          <p:cTn id="91" fill="hold">
                            <p:stCondLst>
                              <p:cond delay="1500"/>
                            </p:stCondLst>
                            <p:childTnLst>
                              <p:par>
                                <p:cTn id="92" presetID="1" presetClass="entr" presetSubtype="0" fill="hold" nodeType="afterEffect">
                                  <p:stCondLst>
                                    <p:cond delay="0"/>
                                  </p:stCondLst>
                                  <p:childTnLst>
                                    <p:set>
                                      <p:cBhvr>
                                        <p:cTn id="93" dur="1" fill="hold">
                                          <p:stCondLst>
                                            <p:cond delay="0"/>
                                          </p:stCondLst>
                                        </p:cTn>
                                        <p:tgtEl>
                                          <p:spTgt spid="69"/>
                                        </p:tgtEl>
                                        <p:attrNameLst>
                                          <p:attrName>style.visibility</p:attrName>
                                        </p:attrNameLst>
                                      </p:cBhvr>
                                      <p:to>
                                        <p:strVal val="visible"/>
                                      </p:to>
                                    </p:set>
                                  </p:childTnLst>
                                </p:cTn>
                              </p:par>
                            </p:childTnLst>
                          </p:cTn>
                        </p:par>
                        <p:par>
                          <p:cTn id="94" fill="hold">
                            <p:stCondLst>
                              <p:cond delay="1500"/>
                            </p:stCondLst>
                            <p:childTnLst>
                              <p:par>
                                <p:cTn id="95" presetID="42" presetClass="path" presetSubtype="0" accel="50000" decel="50000" fill="hold" nodeType="afterEffect">
                                  <p:stCondLst>
                                    <p:cond delay="0"/>
                                  </p:stCondLst>
                                  <p:childTnLst>
                                    <p:animMotion origin="layout" path="M 0.00434 -0.00139 L 0.16112 0.18108 " pathEditMode="relative" rAng="0" ptsTypes="AA">
                                      <p:cBhvr>
                                        <p:cTn id="96" dur="500" fill="hold"/>
                                        <p:tgtEl>
                                          <p:spTgt spid="69"/>
                                        </p:tgtEl>
                                        <p:attrNameLst>
                                          <p:attrName>ppt_x</p:attrName>
                                          <p:attrName>ppt_y</p:attrName>
                                        </p:attrNameLst>
                                      </p:cBhvr>
                                      <p:rCtr x="7830" y="9112"/>
                                    </p:animMotion>
                                  </p:childTnLst>
                                </p:cTn>
                              </p:par>
                            </p:childTnLst>
                          </p:cTn>
                        </p:par>
                        <p:par>
                          <p:cTn id="97" fill="hold">
                            <p:stCondLst>
                              <p:cond delay="2000"/>
                            </p:stCondLst>
                            <p:childTnLst>
                              <p:par>
                                <p:cTn id="98" presetID="1" presetClass="entr" presetSubtype="0" fill="hold" nodeType="afterEffect">
                                  <p:stCondLst>
                                    <p:cond delay="0"/>
                                  </p:stCondLst>
                                  <p:childTnLst>
                                    <p:set>
                                      <p:cBhvr>
                                        <p:cTn id="99" dur="1" fill="hold">
                                          <p:stCondLst>
                                            <p:cond delay="0"/>
                                          </p:stCondLst>
                                        </p:cTn>
                                        <p:tgtEl>
                                          <p:spTgt spid="68"/>
                                        </p:tgtEl>
                                        <p:attrNameLst>
                                          <p:attrName>style.visibility</p:attrName>
                                        </p:attrNameLst>
                                      </p:cBhvr>
                                      <p:to>
                                        <p:strVal val="visible"/>
                                      </p:to>
                                    </p:set>
                                  </p:childTnLst>
                                </p:cTn>
                              </p:par>
                            </p:childTnLst>
                          </p:cTn>
                        </p:par>
                        <p:par>
                          <p:cTn id="100" fill="hold">
                            <p:stCondLst>
                              <p:cond delay="2000"/>
                            </p:stCondLst>
                            <p:childTnLst>
                              <p:par>
                                <p:cTn id="101" presetID="42" presetClass="path" presetSubtype="0" accel="50000" decel="50000" fill="hold" nodeType="afterEffect">
                                  <p:stCondLst>
                                    <p:cond delay="0"/>
                                  </p:stCondLst>
                                  <p:childTnLst>
                                    <p:animMotion origin="layout" path="M 0.0059 -0.00139 L 0.1717 0.03585 " pathEditMode="relative" rAng="0" ptsTypes="AA">
                                      <p:cBhvr>
                                        <p:cTn id="102" dur="500" fill="hold"/>
                                        <p:tgtEl>
                                          <p:spTgt spid="68"/>
                                        </p:tgtEl>
                                        <p:attrNameLst>
                                          <p:attrName>ppt_x</p:attrName>
                                          <p:attrName>ppt_y</p:attrName>
                                        </p:attrNameLst>
                                      </p:cBhvr>
                                      <p:rCtr x="8281" y="1850"/>
                                    </p:animMotion>
                                  </p:childTnLst>
                                </p:cTn>
                              </p:par>
                            </p:childTnLst>
                          </p:cTn>
                        </p:par>
                        <p:par>
                          <p:cTn id="103" fill="hold">
                            <p:stCondLst>
                              <p:cond delay="2500"/>
                            </p:stCondLst>
                            <p:childTnLst>
                              <p:par>
                                <p:cTn id="104" presetID="1" presetClass="exit" presetSubtype="0" fill="hold" nodeType="afterEffect">
                                  <p:stCondLst>
                                    <p:cond delay="0"/>
                                  </p:stCondLst>
                                  <p:childTnLst>
                                    <p:set>
                                      <p:cBhvr>
                                        <p:cTn id="105" dur="1" fill="hold">
                                          <p:stCondLst>
                                            <p:cond delay="0"/>
                                          </p:stCondLst>
                                        </p:cTn>
                                        <p:tgtEl>
                                          <p:spTgt spid="70"/>
                                        </p:tgtEl>
                                        <p:attrNameLst>
                                          <p:attrName>style.visibility</p:attrName>
                                        </p:attrNameLst>
                                      </p:cBhvr>
                                      <p:to>
                                        <p:strVal val="hidden"/>
                                      </p:to>
                                    </p:set>
                                  </p:childTnLst>
                                </p:cTn>
                              </p:par>
                            </p:childTnLst>
                          </p:cTn>
                        </p:par>
                        <p:par>
                          <p:cTn id="106" fill="hold">
                            <p:stCondLst>
                              <p:cond delay="2500"/>
                            </p:stCondLst>
                            <p:childTnLst>
                              <p:par>
                                <p:cTn id="107" presetID="1" presetClass="exit" presetSubtype="0" fill="hold" nodeType="afterEffect">
                                  <p:stCondLst>
                                    <p:cond delay="0"/>
                                  </p:stCondLst>
                                  <p:childTnLst>
                                    <p:set>
                                      <p:cBhvr>
                                        <p:cTn id="108" dur="1" fill="hold">
                                          <p:stCondLst>
                                            <p:cond delay="0"/>
                                          </p:stCondLst>
                                        </p:cTn>
                                        <p:tgtEl>
                                          <p:spTgt spid="67"/>
                                        </p:tgtEl>
                                        <p:attrNameLst>
                                          <p:attrName>style.visibility</p:attrName>
                                        </p:attrNameLst>
                                      </p:cBhvr>
                                      <p:to>
                                        <p:strVal val="hidden"/>
                                      </p:to>
                                    </p:set>
                                  </p:childTnLst>
                                </p:cTn>
                              </p:par>
                            </p:childTnLst>
                          </p:cTn>
                        </p:par>
                        <p:par>
                          <p:cTn id="109" fill="hold">
                            <p:stCondLst>
                              <p:cond delay="2500"/>
                            </p:stCondLst>
                            <p:childTnLst>
                              <p:par>
                                <p:cTn id="110" presetID="1" presetClass="exit" presetSubtype="0" fill="hold" nodeType="afterEffect">
                                  <p:stCondLst>
                                    <p:cond delay="0"/>
                                  </p:stCondLst>
                                  <p:childTnLst>
                                    <p:set>
                                      <p:cBhvr>
                                        <p:cTn id="111" dur="1" fill="hold">
                                          <p:stCondLst>
                                            <p:cond delay="0"/>
                                          </p:stCondLst>
                                        </p:cTn>
                                        <p:tgtEl>
                                          <p:spTgt spid="69"/>
                                        </p:tgtEl>
                                        <p:attrNameLst>
                                          <p:attrName>style.visibility</p:attrName>
                                        </p:attrNameLst>
                                      </p:cBhvr>
                                      <p:to>
                                        <p:strVal val="hidden"/>
                                      </p:to>
                                    </p:set>
                                  </p:childTnLst>
                                </p:cTn>
                              </p:par>
                            </p:childTnLst>
                          </p:cTn>
                        </p:par>
                        <p:par>
                          <p:cTn id="112" fill="hold">
                            <p:stCondLst>
                              <p:cond delay="2500"/>
                            </p:stCondLst>
                            <p:childTnLst>
                              <p:par>
                                <p:cTn id="113" presetID="1" presetClass="exit" presetSubtype="0" fill="hold" nodeType="afterEffect">
                                  <p:stCondLst>
                                    <p:cond delay="0"/>
                                  </p:stCondLst>
                                  <p:childTnLst>
                                    <p:set>
                                      <p:cBhvr>
                                        <p:cTn id="114" dur="1" fill="hold">
                                          <p:stCondLst>
                                            <p:cond delay="0"/>
                                          </p:stCondLst>
                                        </p:cTn>
                                        <p:tgtEl>
                                          <p:spTgt spid="68"/>
                                        </p:tgtEl>
                                        <p:attrNameLst>
                                          <p:attrName>style.visibility</p:attrName>
                                        </p:attrNameLst>
                                      </p:cBhvr>
                                      <p:to>
                                        <p:strVal val="hidden"/>
                                      </p:to>
                                    </p:set>
                                  </p:childTnLst>
                                </p:cTn>
                              </p:par>
                            </p:childTnLst>
                          </p:cTn>
                        </p:par>
                        <p:par>
                          <p:cTn id="115" fill="hold">
                            <p:stCondLst>
                              <p:cond delay="2500"/>
                            </p:stCondLst>
                            <p:childTnLst>
                              <p:par>
                                <p:cTn id="116" presetID="1" presetClass="exit" presetSubtype="0" fill="hold" grpId="1" nodeType="afterEffect">
                                  <p:stCondLst>
                                    <p:cond delay="0"/>
                                  </p:stCondLst>
                                  <p:childTnLst>
                                    <p:set>
                                      <p:cBhvr>
                                        <p:cTn id="117" dur="1" fill="hold">
                                          <p:stCondLst>
                                            <p:cond delay="0"/>
                                          </p:stCondLst>
                                        </p:cTn>
                                        <p:tgtEl>
                                          <p:spTgt spid="75"/>
                                        </p:tgtEl>
                                        <p:attrNameLst>
                                          <p:attrName>style.visibility</p:attrName>
                                        </p:attrNameLst>
                                      </p:cBhvr>
                                      <p:to>
                                        <p:strVal val="hidden"/>
                                      </p:to>
                                    </p:set>
                                  </p:childTnLst>
                                </p:cTn>
                              </p:par>
                            </p:childTnLst>
                          </p:cTn>
                        </p:par>
                        <p:par>
                          <p:cTn id="118" fill="hold">
                            <p:stCondLst>
                              <p:cond delay="2500"/>
                            </p:stCondLst>
                            <p:childTnLst>
                              <p:par>
                                <p:cTn id="119" presetID="45" presetClass="entr" presetSubtype="0" fill="hold" nodeType="afterEffect">
                                  <p:stCondLst>
                                    <p:cond delay="0"/>
                                  </p:stCondLst>
                                  <p:childTnLst>
                                    <p:set>
                                      <p:cBhvr>
                                        <p:cTn id="120" dur="1" fill="hold">
                                          <p:stCondLst>
                                            <p:cond delay="0"/>
                                          </p:stCondLst>
                                        </p:cTn>
                                        <p:tgtEl>
                                          <p:spTgt spid="74"/>
                                        </p:tgtEl>
                                        <p:attrNameLst>
                                          <p:attrName>style.visibility</p:attrName>
                                        </p:attrNameLst>
                                      </p:cBhvr>
                                      <p:to>
                                        <p:strVal val="visible"/>
                                      </p:to>
                                    </p:set>
                                    <p:animEffect transition="in" filter="fade">
                                      <p:cBhvr>
                                        <p:cTn id="121" dur="500"/>
                                        <p:tgtEl>
                                          <p:spTgt spid="74"/>
                                        </p:tgtEl>
                                      </p:cBhvr>
                                    </p:animEffect>
                                    <p:anim calcmode="lin" valueType="num">
                                      <p:cBhvr>
                                        <p:cTn id="122" dur="500" fill="hold"/>
                                        <p:tgtEl>
                                          <p:spTgt spid="74"/>
                                        </p:tgtEl>
                                        <p:attrNameLst>
                                          <p:attrName>ppt_w</p:attrName>
                                        </p:attrNameLst>
                                      </p:cBhvr>
                                      <p:tavLst>
                                        <p:tav tm="0" fmla="#ppt_w*sin(2.5*pi*$)">
                                          <p:val>
                                            <p:fltVal val="0"/>
                                          </p:val>
                                        </p:tav>
                                        <p:tav tm="100000">
                                          <p:val>
                                            <p:fltVal val="1"/>
                                          </p:val>
                                        </p:tav>
                                      </p:tavLst>
                                    </p:anim>
                                    <p:anim calcmode="lin" valueType="num">
                                      <p:cBhvr>
                                        <p:cTn id="123" dur="500" fill="hold"/>
                                        <p:tgtEl>
                                          <p:spTgt spid="74"/>
                                        </p:tgtEl>
                                        <p:attrNameLst>
                                          <p:attrName>ppt_h</p:attrName>
                                        </p:attrNameLst>
                                      </p:cBhvr>
                                      <p:tavLst>
                                        <p:tav tm="0">
                                          <p:val>
                                            <p:strVal val="#ppt_h"/>
                                          </p:val>
                                        </p:tav>
                                        <p:tav tm="100000">
                                          <p:val>
                                            <p:strVal val="#ppt_h"/>
                                          </p:val>
                                        </p:tav>
                                      </p:tavLst>
                                    </p:anim>
                                  </p:childTnLst>
                                </p:cTn>
                              </p:par>
                              <p:par>
                                <p:cTn id="124" presetID="1" presetClass="entr" presetSubtype="0" fill="hold" grpId="0" nodeType="withEffect">
                                  <p:stCondLst>
                                    <p:cond delay="0"/>
                                  </p:stCondLst>
                                  <p:childTnLst>
                                    <p:set>
                                      <p:cBhvr>
                                        <p:cTn id="125" dur="1" fill="hold">
                                          <p:stCondLst>
                                            <p:cond delay="0"/>
                                          </p:stCondLst>
                                        </p:cTn>
                                        <p:tgtEl>
                                          <p:spTgt spid="76"/>
                                        </p:tgtEl>
                                        <p:attrNameLst>
                                          <p:attrName>style.visibility</p:attrName>
                                        </p:attrNameLst>
                                      </p:cBhvr>
                                      <p:to>
                                        <p:strVal val="visible"/>
                                      </p:to>
                                    </p:set>
                                  </p:childTnLst>
                                </p:cTn>
                              </p:par>
                            </p:childTnLst>
                          </p:cTn>
                        </p:par>
                        <p:par>
                          <p:cTn id="126" fill="hold">
                            <p:stCondLst>
                              <p:cond delay="3000"/>
                            </p:stCondLst>
                            <p:childTnLst>
                              <p:par>
                                <p:cTn id="127" presetID="45" presetClass="entr" presetSubtype="0" fill="hold" nodeType="afterEffect">
                                  <p:stCondLst>
                                    <p:cond delay="0"/>
                                  </p:stCondLst>
                                  <p:childTnLst>
                                    <p:set>
                                      <p:cBhvr>
                                        <p:cTn id="128" dur="1" fill="hold">
                                          <p:stCondLst>
                                            <p:cond delay="0"/>
                                          </p:stCondLst>
                                        </p:cTn>
                                        <p:tgtEl>
                                          <p:spTgt spid="71"/>
                                        </p:tgtEl>
                                        <p:attrNameLst>
                                          <p:attrName>style.visibility</p:attrName>
                                        </p:attrNameLst>
                                      </p:cBhvr>
                                      <p:to>
                                        <p:strVal val="visible"/>
                                      </p:to>
                                    </p:set>
                                    <p:animEffect transition="in" filter="fade">
                                      <p:cBhvr>
                                        <p:cTn id="129" dur="500"/>
                                        <p:tgtEl>
                                          <p:spTgt spid="71"/>
                                        </p:tgtEl>
                                      </p:cBhvr>
                                    </p:animEffect>
                                    <p:anim calcmode="lin" valueType="num">
                                      <p:cBhvr>
                                        <p:cTn id="130" dur="500" fill="hold"/>
                                        <p:tgtEl>
                                          <p:spTgt spid="71"/>
                                        </p:tgtEl>
                                        <p:attrNameLst>
                                          <p:attrName>ppt_w</p:attrName>
                                        </p:attrNameLst>
                                      </p:cBhvr>
                                      <p:tavLst>
                                        <p:tav tm="0" fmla="#ppt_w*sin(2.5*pi*$)">
                                          <p:val>
                                            <p:fltVal val="0"/>
                                          </p:val>
                                        </p:tav>
                                        <p:tav tm="100000">
                                          <p:val>
                                            <p:fltVal val="1"/>
                                          </p:val>
                                        </p:tav>
                                      </p:tavLst>
                                    </p:anim>
                                    <p:anim calcmode="lin" valueType="num">
                                      <p:cBhvr>
                                        <p:cTn id="131" dur="500" fill="hold"/>
                                        <p:tgtEl>
                                          <p:spTgt spid="71"/>
                                        </p:tgtEl>
                                        <p:attrNameLst>
                                          <p:attrName>ppt_h</p:attrName>
                                        </p:attrNameLst>
                                      </p:cBhvr>
                                      <p:tavLst>
                                        <p:tav tm="0">
                                          <p:val>
                                            <p:strVal val="#ppt_h"/>
                                          </p:val>
                                        </p:tav>
                                        <p:tav tm="100000">
                                          <p:val>
                                            <p:strVal val="#ppt_h"/>
                                          </p:val>
                                        </p:tav>
                                      </p:tavLst>
                                    </p:anim>
                                  </p:childTnLst>
                                </p:cTn>
                              </p:par>
                            </p:childTnLst>
                          </p:cTn>
                        </p:par>
                        <p:par>
                          <p:cTn id="132" fill="hold">
                            <p:stCondLst>
                              <p:cond delay="3500"/>
                            </p:stCondLst>
                            <p:childTnLst>
                              <p:par>
                                <p:cTn id="133" presetID="45" presetClass="entr" presetSubtype="0" fill="hold" nodeType="afterEffect">
                                  <p:stCondLst>
                                    <p:cond delay="0"/>
                                  </p:stCondLst>
                                  <p:childTnLst>
                                    <p:set>
                                      <p:cBhvr>
                                        <p:cTn id="134" dur="1" fill="hold">
                                          <p:stCondLst>
                                            <p:cond delay="0"/>
                                          </p:stCondLst>
                                        </p:cTn>
                                        <p:tgtEl>
                                          <p:spTgt spid="72"/>
                                        </p:tgtEl>
                                        <p:attrNameLst>
                                          <p:attrName>style.visibility</p:attrName>
                                        </p:attrNameLst>
                                      </p:cBhvr>
                                      <p:to>
                                        <p:strVal val="visible"/>
                                      </p:to>
                                    </p:set>
                                    <p:animEffect transition="in" filter="fade">
                                      <p:cBhvr>
                                        <p:cTn id="135" dur="500"/>
                                        <p:tgtEl>
                                          <p:spTgt spid="72"/>
                                        </p:tgtEl>
                                      </p:cBhvr>
                                    </p:animEffect>
                                    <p:anim calcmode="lin" valueType="num">
                                      <p:cBhvr>
                                        <p:cTn id="136" dur="500" fill="hold"/>
                                        <p:tgtEl>
                                          <p:spTgt spid="72"/>
                                        </p:tgtEl>
                                        <p:attrNameLst>
                                          <p:attrName>ppt_w</p:attrName>
                                        </p:attrNameLst>
                                      </p:cBhvr>
                                      <p:tavLst>
                                        <p:tav tm="0" fmla="#ppt_w*sin(2.5*pi*$)">
                                          <p:val>
                                            <p:fltVal val="0"/>
                                          </p:val>
                                        </p:tav>
                                        <p:tav tm="100000">
                                          <p:val>
                                            <p:fltVal val="1"/>
                                          </p:val>
                                        </p:tav>
                                      </p:tavLst>
                                    </p:anim>
                                    <p:anim calcmode="lin" valueType="num">
                                      <p:cBhvr>
                                        <p:cTn id="137" dur="500" fill="hold"/>
                                        <p:tgtEl>
                                          <p:spTgt spid="72"/>
                                        </p:tgtEl>
                                        <p:attrNameLst>
                                          <p:attrName>ppt_h</p:attrName>
                                        </p:attrNameLst>
                                      </p:cBhvr>
                                      <p:tavLst>
                                        <p:tav tm="0">
                                          <p:val>
                                            <p:strVal val="#ppt_h"/>
                                          </p:val>
                                        </p:tav>
                                        <p:tav tm="100000">
                                          <p:val>
                                            <p:strVal val="#ppt_h"/>
                                          </p:val>
                                        </p:tav>
                                      </p:tavLst>
                                    </p:anim>
                                  </p:childTnLst>
                                </p:cTn>
                              </p:par>
                            </p:childTnLst>
                          </p:cTn>
                        </p:par>
                        <p:par>
                          <p:cTn id="138" fill="hold">
                            <p:stCondLst>
                              <p:cond delay="4000"/>
                            </p:stCondLst>
                            <p:childTnLst>
                              <p:par>
                                <p:cTn id="139" presetID="45" presetClass="entr" presetSubtype="0" fill="hold" nodeType="afterEffect">
                                  <p:stCondLst>
                                    <p:cond delay="0"/>
                                  </p:stCondLst>
                                  <p:childTnLst>
                                    <p:set>
                                      <p:cBhvr>
                                        <p:cTn id="140" dur="1" fill="hold">
                                          <p:stCondLst>
                                            <p:cond delay="0"/>
                                          </p:stCondLst>
                                        </p:cTn>
                                        <p:tgtEl>
                                          <p:spTgt spid="73"/>
                                        </p:tgtEl>
                                        <p:attrNameLst>
                                          <p:attrName>style.visibility</p:attrName>
                                        </p:attrNameLst>
                                      </p:cBhvr>
                                      <p:to>
                                        <p:strVal val="visible"/>
                                      </p:to>
                                    </p:set>
                                    <p:animEffect transition="in" filter="fade">
                                      <p:cBhvr>
                                        <p:cTn id="141" dur="500"/>
                                        <p:tgtEl>
                                          <p:spTgt spid="73"/>
                                        </p:tgtEl>
                                      </p:cBhvr>
                                    </p:animEffect>
                                    <p:anim calcmode="lin" valueType="num">
                                      <p:cBhvr>
                                        <p:cTn id="142" dur="500" fill="hold"/>
                                        <p:tgtEl>
                                          <p:spTgt spid="73"/>
                                        </p:tgtEl>
                                        <p:attrNameLst>
                                          <p:attrName>ppt_w</p:attrName>
                                        </p:attrNameLst>
                                      </p:cBhvr>
                                      <p:tavLst>
                                        <p:tav tm="0" fmla="#ppt_w*sin(2.5*pi*$)">
                                          <p:val>
                                            <p:fltVal val="0"/>
                                          </p:val>
                                        </p:tav>
                                        <p:tav tm="100000">
                                          <p:val>
                                            <p:fltVal val="1"/>
                                          </p:val>
                                        </p:tav>
                                      </p:tavLst>
                                    </p:anim>
                                    <p:anim calcmode="lin" valueType="num">
                                      <p:cBhvr>
                                        <p:cTn id="143" dur="500" fill="hold"/>
                                        <p:tgtEl>
                                          <p:spTgt spid="73"/>
                                        </p:tgtEl>
                                        <p:attrNameLst>
                                          <p:attrName>ppt_h</p:attrName>
                                        </p:attrNameLst>
                                      </p:cBhvr>
                                      <p:tavLst>
                                        <p:tav tm="0">
                                          <p:val>
                                            <p:strVal val="#ppt_h"/>
                                          </p:val>
                                        </p:tav>
                                        <p:tav tm="100000">
                                          <p:val>
                                            <p:strVal val="#ppt_h"/>
                                          </p:val>
                                        </p:tav>
                                      </p:tavLst>
                                    </p:anim>
                                  </p:childTnLst>
                                </p:cTn>
                              </p:par>
                            </p:childTnLst>
                          </p:cTn>
                        </p:par>
                        <p:par>
                          <p:cTn id="144" fill="hold">
                            <p:stCondLst>
                              <p:cond delay="4500"/>
                            </p:stCondLst>
                            <p:childTnLst>
                              <p:par>
                                <p:cTn id="145" presetID="1" presetClass="exit" presetSubtype="0" fill="hold" grpId="1" nodeType="afterEffect">
                                  <p:stCondLst>
                                    <p:cond delay="0"/>
                                  </p:stCondLst>
                                  <p:childTnLst>
                                    <p:set>
                                      <p:cBhvr>
                                        <p:cTn id="146" dur="1" fill="hold">
                                          <p:stCondLst>
                                            <p:cond delay="0"/>
                                          </p:stCondLst>
                                        </p:cTn>
                                        <p:tgtEl>
                                          <p:spTgt spid="76"/>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42" presetClass="path" presetSubtype="0" accel="50000" decel="50000" fill="hold" nodeType="clickEffect">
                                  <p:stCondLst>
                                    <p:cond delay="0"/>
                                  </p:stCondLst>
                                  <p:childTnLst>
                                    <p:animMotion origin="layout" path="M 1.66667E-6 -1.57262E-6 L 0.07465 0.25 " pathEditMode="relative" rAng="0" ptsTypes="AA">
                                      <p:cBhvr>
                                        <p:cTn id="150" dur="1000" fill="hold"/>
                                        <p:tgtEl>
                                          <p:spTgt spid="74"/>
                                        </p:tgtEl>
                                        <p:attrNameLst>
                                          <p:attrName>ppt_x</p:attrName>
                                          <p:attrName>ppt_y</p:attrName>
                                        </p:attrNameLst>
                                      </p:cBhvr>
                                      <p:rCtr x="3733" y="12488"/>
                                    </p:animMotion>
                                  </p:childTnLst>
                                </p:cTn>
                              </p:par>
                              <p:par>
                                <p:cTn id="151" presetID="1" presetClass="entr" presetSubtype="0" fill="hold" grpId="0" nodeType="withEffect">
                                  <p:stCondLst>
                                    <p:cond delay="0"/>
                                  </p:stCondLst>
                                  <p:childTnLst>
                                    <p:set>
                                      <p:cBhvr>
                                        <p:cTn id="152" dur="1" fill="hold">
                                          <p:stCondLst>
                                            <p:cond delay="0"/>
                                          </p:stCondLst>
                                        </p:cTn>
                                        <p:tgtEl>
                                          <p:spTgt spid="77"/>
                                        </p:tgtEl>
                                        <p:attrNameLst>
                                          <p:attrName>style.visibility</p:attrName>
                                        </p:attrNameLst>
                                      </p:cBhvr>
                                      <p:to>
                                        <p:strVal val="visible"/>
                                      </p:to>
                                    </p:set>
                                  </p:childTnLst>
                                </p:cTn>
                              </p:par>
                              <p:par>
                                <p:cTn id="153" presetID="42" presetClass="path" presetSubtype="0" accel="50000" decel="50000" fill="hold" nodeType="withEffect">
                                  <p:stCondLst>
                                    <p:cond delay="0"/>
                                  </p:stCondLst>
                                  <p:childTnLst>
                                    <p:animMotion origin="layout" path="M -4.44444E-6 -3.9593E-6 L 0.06875 0.11679 " pathEditMode="relative" rAng="0" ptsTypes="AA">
                                      <p:cBhvr>
                                        <p:cTn id="154" dur="500" fill="hold"/>
                                        <p:tgtEl>
                                          <p:spTgt spid="71"/>
                                        </p:tgtEl>
                                        <p:attrNameLst>
                                          <p:attrName>ppt_x</p:attrName>
                                          <p:attrName>ppt_y</p:attrName>
                                        </p:attrNameLst>
                                      </p:cBhvr>
                                      <p:rCtr x="3438" y="5828"/>
                                    </p:animMotion>
                                  </p:childTnLst>
                                </p:cTn>
                              </p:par>
                              <p:par>
                                <p:cTn id="155" presetID="42" presetClass="path" presetSubtype="0" accel="50000" decel="50000" fill="hold" nodeType="withEffect">
                                  <p:stCondLst>
                                    <p:cond delay="0"/>
                                  </p:stCondLst>
                                  <p:childTnLst>
                                    <p:animMotion origin="layout" path="M 8.33333E-7 -3.80204E-6 L 0.06562 -0.1487 " pathEditMode="relative" rAng="0" ptsTypes="AA">
                                      <p:cBhvr>
                                        <p:cTn id="156" dur="500" fill="hold"/>
                                        <p:tgtEl>
                                          <p:spTgt spid="72"/>
                                        </p:tgtEl>
                                        <p:attrNameLst>
                                          <p:attrName>ppt_x</p:attrName>
                                          <p:attrName>ppt_y</p:attrName>
                                        </p:attrNameLst>
                                      </p:cBhvr>
                                      <p:rCtr x="3281" y="-7447"/>
                                    </p:animMotion>
                                  </p:childTnLst>
                                </p:cTn>
                              </p:par>
                              <p:par>
                                <p:cTn id="157" presetID="42" presetClass="path" presetSubtype="0" accel="50000" decel="50000" fill="hold" nodeType="withEffect">
                                  <p:stCondLst>
                                    <p:cond delay="0"/>
                                  </p:stCondLst>
                                  <p:childTnLst>
                                    <p:animMotion origin="layout" path="M -4.16667E-6 4.50509E-6 L 0.06875 -0.02429 " pathEditMode="relative" rAng="0" ptsTypes="AA">
                                      <p:cBhvr>
                                        <p:cTn id="158" dur="500" fill="hold"/>
                                        <p:tgtEl>
                                          <p:spTgt spid="73"/>
                                        </p:tgtEl>
                                        <p:attrNameLst>
                                          <p:attrName>ppt_x</p:attrName>
                                          <p:attrName>ppt_y</p:attrName>
                                        </p:attrNameLst>
                                      </p:cBhvr>
                                      <p:rCtr x="3438" y="-1226"/>
                                    </p:animMotion>
                                  </p:childTnLst>
                                </p:cTn>
                              </p:par>
                            </p:childTnLst>
                          </p:cTn>
                        </p:par>
                        <p:par>
                          <p:cTn id="159" fill="hold">
                            <p:stCondLst>
                              <p:cond delay="1000"/>
                            </p:stCondLst>
                            <p:childTnLst>
                              <p:par>
                                <p:cTn id="160" presetID="1" presetClass="exit" presetSubtype="0" fill="hold" grpId="1" nodeType="afterEffect">
                                  <p:stCondLst>
                                    <p:cond delay="0"/>
                                  </p:stCondLst>
                                  <p:childTnLst>
                                    <p:set>
                                      <p:cBhvr>
                                        <p:cTn id="161" dur="1" fill="hold">
                                          <p:stCondLst>
                                            <p:cond delay="0"/>
                                          </p:stCondLst>
                                        </p:cTn>
                                        <p:tgtEl>
                                          <p:spTgt spid="77"/>
                                        </p:tgtEl>
                                        <p:attrNameLst>
                                          <p:attrName>style.visibility</p:attrName>
                                        </p:attrNameLst>
                                      </p:cBhvr>
                                      <p:to>
                                        <p:strVal val="hidden"/>
                                      </p:to>
                                    </p:set>
                                  </p:childTnLst>
                                </p:cTn>
                              </p:par>
                              <p:par>
                                <p:cTn id="162" presetID="16" presetClass="exit" presetSubtype="21" fill="hold" nodeType="withEffect">
                                  <p:stCondLst>
                                    <p:cond delay="0"/>
                                  </p:stCondLst>
                                  <p:childTnLst>
                                    <p:animEffect transition="out" filter="barn(inVertical)">
                                      <p:cBhvr>
                                        <p:cTn id="163" dur="500"/>
                                        <p:tgtEl>
                                          <p:spTgt spid="74"/>
                                        </p:tgtEl>
                                      </p:cBhvr>
                                    </p:animEffect>
                                    <p:set>
                                      <p:cBhvr>
                                        <p:cTn id="164" dur="1" fill="hold">
                                          <p:stCondLst>
                                            <p:cond delay="499"/>
                                          </p:stCondLst>
                                        </p:cTn>
                                        <p:tgtEl>
                                          <p:spTgt spid="74"/>
                                        </p:tgtEl>
                                        <p:attrNameLst>
                                          <p:attrName>style.visibility</p:attrName>
                                        </p:attrNameLst>
                                      </p:cBhvr>
                                      <p:to>
                                        <p:strVal val="hidden"/>
                                      </p:to>
                                    </p:set>
                                  </p:childTnLst>
                                </p:cTn>
                              </p:par>
                              <p:par>
                                <p:cTn id="165" presetID="16" presetClass="exit" presetSubtype="21" fill="hold" nodeType="withEffect">
                                  <p:stCondLst>
                                    <p:cond delay="0"/>
                                  </p:stCondLst>
                                  <p:childTnLst>
                                    <p:animEffect transition="out" filter="barn(inVertical)">
                                      <p:cBhvr>
                                        <p:cTn id="166" dur="500"/>
                                        <p:tgtEl>
                                          <p:spTgt spid="71"/>
                                        </p:tgtEl>
                                      </p:cBhvr>
                                    </p:animEffect>
                                    <p:set>
                                      <p:cBhvr>
                                        <p:cTn id="167" dur="1" fill="hold">
                                          <p:stCondLst>
                                            <p:cond delay="499"/>
                                          </p:stCondLst>
                                        </p:cTn>
                                        <p:tgtEl>
                                          <p:spTgt spid="71"/>
                                        </p:tgtEl>
                                        <p:attrNameLst>
                                          <p:attrName>style.visibility</p:attrName>
                                        </p:attrNameLst>
                                      </p:cBhvr>
                                      <p:to>
                                        <p:strVal val="hidden"/>
                                      </p:to>
                                    </p:set>
                                  </p:childTnLst>
                                </p:cTn>
                              </p:par>
                              <p:par>
                                <p:cTn id="168" presetID="16" presetClass="exit" presetSubtype="21" fill="hold" nodeType="withEffect">
                                  <p:stCondLst>
                                    <p:cond delay="0"/>
                                  </p:stCondLst>
                                  <p:childTnLst>
                                    <p:animEffect transition="out" filter="barn(inVertical)">
                                      <p:cBhvr>
                                        <p:cTn id="169" dur="500"/>
                                        <p:tgtEl>
                                          <p:spTgt spid="72"/>
                                        </p:tgtEl>
                                      </p:cBhvr>
                                    </p:animEffect>
                                    <p:set>
                                      <p:cBhvr>
                                        <p:cTn id="170" dur="1" fill="hold">
                                          <p:stCondLst>
                                            <p:cond delay="499"/>
                                          </p:stCondLst>
                                        </p:cTn>
                                        <p:tgtEl>
                                          <p:spTgt spid="72"/>
                                        </p:tgtEl>
                                        <p:attrNameLst>
                                          <p:attrName>style.visibility</p:attrName>
                                        </p:attrNameLst>
                                      </p:cBhvr>
                                      <p:to>
                                        <p:strVal val="hidden"/>
                                      </p:to>
                                    </p:set>
                                  </p:childTnLst>
                                </p:cTn>
                              </p:par>
                              <p:par>
                                <p:cTn id="171" presetID="16" presetClass="exit" presetSubtype="21" fill="hold" nodeType="withEffect">
                                  <p:stCondLst>
                                    <p:cond delay="0"/>
                                  </p:stCondLst>
                                  <p:childTnLst>
                                    <p:animEffect transition="out" filter="barn(inVertical)">
                                      <p:cBhvr>
                                        <p:cTn id="172" dur="500"/>
                                        <p:tgtEl>
                                          <p:spTgt spid="73"/>
                                        </p:tgtEl>
                                      </p:cBhvr>
                                    </p:animEffect>
                                    <p:set>
                                      <p:cBhvr>
                                        <p:cTn id="173" dur="1" fill="hold">
                                          <p:stCondLst>
                                            <p:cond delay="499"/>
                                          </p:stCondLst>
                                        </p:cTn>
                                        <p:tgtEl>
                                          <p:spTgt spid="73"/>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nodeType="clickEffect">
                                  <p:stCondLst>
                                    <p:cond delay="0"/>
                                  </p:stCondLst>
                                  <p:childTnLst>
                                    <p:set>
                                      <p:cBhvr>
                                        <p:cTn id="177" dur="1" fill="hold">
                                          <p:stCondLst>
                                            <p:cond delay="0"/>
                                          </p:stCondLst>
                                        </p:cTn>
                                        <p:tgtEl>
                                          <p:spTgt spid="78"/>
                                        </p:tgtEl>
                                        <p:attrNameLst>
                                          <p:attrName>style.visibility</p:attrName>
                                        </p:attrNameLst>
                                      </p:cBhvr>
                                      <p:to>
                                        <p:strVal val="visible"/>
                                      </p:to>
                                    </p:set>
                                  </p:childTnLst>
                                </p:cTn>
                              </p:par>
                              <p:par>
                                <p:cTn id="178" presetID="1" presetClass="entr" presetSubtype="0" fill="hold" grpId="0" nodeType="withEffect">
                                  <p:stCondLst>
                                    <p:cond delay="0"/>
                                  </p:stCondLst>
                                  <p:childTnLst>
                                    <p:set>
                                      <p:cBhvr>
                                        <p:cTn id="179" dur="1" fill="hold">
                                          <p:stCondLst>
                                            <p:cond delay="0"/>
                                          </p:stCondLst>
                                        </p:cTn>
                                        <p:tgtEl>
                                          <p:spTgt spid="82"/>
                                        </p:tgtEl>
                                        <p:attrNameLst>
                                          <p:attrName>style.visibility</p:attrName>
                                        </p:attrNameLst>
                                      </p:cBhvr>
                                      <p:to>
                                        <p:strVal val="visible"/>
                                      </p:to>
                                    </p:set>
                                  </p:childTnLst>
                                </p:cTn>
                              </p:par>
                            </p:childTnLst>
                          </p:cTn>
                        </p:par>
                        <p:par>
                          <p:cTn id="180" fill="hold">
                            <p:stCondLst>
                              <p:cond delay="0"/>
                            </p:stCondLst>
                            <p:childTnLst>
                              <p:par>
                                <p:cTn id="181" presetID="42" presetClass="path" presetSubtype="0" accel="50000" decel="50000" fill="hold" nodeType="afterEffect">
                                  <p:stCondLst>
                                    <p:cond delay="0"/>
                                  </p:stCondLst>
                                  <p:childTnLst>
                                    <p:animMotion origin="layout" path="M -0.00312 0.0074 L 0.09392 0.15588 " pathEditMode="relative" rAng="0" ptsTypes="AA">
                                      <p:cBhvr>
                                        <p:cTn id="182" dur="1000" fill="hold"/>
                                        <p:tgtEl>
                                          <p:spTgt spid="78"/>
                                        </p:tgtEl>
                                        <p:attrNameLst>
                                          <p:attrName>ppt_x</p:attrName>
                                          <p:attrName>ppt_y</p:attrName>
                                        </p:attrNameLst>
                                      </p:cBhvr>
                                      <p:rCtr x="4844" y="7424"/>
                                    </p:animMotion>
                                  </p:childTnLst>
                                </p:cTn>
                              </p:par>
                            </p:childTnLst>
                          </p:cTn>
                        </p:par>
                        <p:par>
                          <p:cTn id="183" fill="hold">
                            <p:stCondLst>
                              <p:cond delay="1000"/>
                            </p:stCondLst>
                            <p:childTnLst>
                              <p:par>
                                <p:cTn id="184" presetID="1" presetClass="entr" presetSubtype="0" fill="hold" nodeType="afterEffect">
                                  <p:stCondLst>
                                    <p:cond delay="0"/>
                                  </p:stCondLst>
                                  <p:childTnLst>
                                    <p:set>
                                      <p:cBhvr>
                                        <p:cTn id="185" dur="1" fill="hold">
                                          <p:stCondLst>
                                            <p:cond delay="0"/>
                                          </p:stCondLst>
                                        </p:cTn>
                                        <p:tgtEl>
                                          <p:spTgt spid="79"/>
                                        </p:tgtEl>
                                        <p:attrNameLst>
                                          <p:attrName>style.visibility</p:attrName>
                                        </p:attrNameLst>
                                      </p:cBhvr>
                                      <p:to>
                                        <p:strVal val="visible"/>
                                      </p:to>
                                    </p:set>
                                  </p:childTnLst>
                                </p:cTn>
                              </p:par>
                            </p:childTnLst>
                          </p:cTn>
                        </p:par>
                        <p:par>
                          <p:cTn id="186" fill="hold">
                            <p:stCondLst>
                              <p:cond delay="1000"/>
                            </p:stCondLst>
                            <p:childTnLst>
                              <p:par>
                                <p:cTn id="187" presetID="42" presetClass="path" presetSubtype="0" accel="50000" decel="50000" fill="hold" nodeType="afterEffect">
                                  <p:stCondLst>
                                    <p:cond delay="0"/>
                                  </p:stCondLst>
                                  <p:childTnLst>
                                    <p:animMotion origin="layout" path="M -0.00295 0.00948 L 0.14931 0.15981 " pathEditMode="relative" rAng="0" ptsTypes="AA">
                                      <p:cBhvr>
                                        <p:cTn id="188" dur="500" fill="hold"/>
                                        <p:tgtEl>
                                          <p:spTgt spid="79"/>
                                        </p:tgtEl>
                                        <p:attrNameLst>
                                          <p:attrName>ppt_x</p:attrName>
                                          <p:attrName>ppt_y</p:attrName>
                                        </p:attrNameLst>
                                      </p:cBhvr>
                                      <p:rCtr x="7604" y="7516"/>
                                    </p:animMotion>
                                  </p:childTnLst>
                                </p:cTn>
                              </p:par>
                            </p:childTnLst>
                          </p:cTn>
                        </p:par>
                        <p:par>
                          <p:cTn id="189" fill="hold">
                            <p:stCondLst>
                              <p:cond delay="1500"/>
                            </p:stCondLst>
                            <p:childTnLst>
                              <p:par>
                                <p:cTn id="190" presetID="1" presetClass="entr" presetSubtype="0" fill="hold" nodeType="afterEffect">
                                  <p:stCondLst>
                                    <p:cond delay="0"/>
                                  </p:stCondLst>
                                  <p:childTnLst>
                                    <p:set>
                                      <p:cBhvr>
                                        <p:cTn id="191" dur="1" fill="hold">
                                          <p:stCondLst>
                                            <p:cond delay="0"/>
                                          </p:stCondLst>
                                        </p:cTn>
                                        <p:tgtEl>
                                          <p:spTgt spid="80"/>
                                        </p:tgtEl>
                                        <p:attrNameLst>
                                          <p:attrName>style.visibility</p:attrName>
                                        </p:attrNameLst>
                                      </p:cBhvr>
                                      <p:to>
                                        <p:strVal val="visible"/>
                                      </p:to>
                                    </p:set>
                                  </p:childTnLst>
                                </p:cTn>
                              </p:par>
                            </p:childTnLst>
                          </p:cTn>
                        </p:par>
                        <p:par>
                          <p:cTn id="192" fill="hold">
                            <p:stCondLst>
                              <p:cond delay="1500"/>
                            </p:stCondLst>
                            <p:childTnLst>
                              <p:par>
                                <p:cTn id="193" presetID="42" presetClass="path" presetSubtype="0" accel="50000" decel="50000" fill="hold" nodeType="afterEffect">
                                  <p:stCondLst>
                                    <p:cond delay="0"/>
                                  </p:stCondLst>
                                  <p:childTnLst>
                                    <p:animMotion origin="layout" path="M -2.77778E-7 -3.96855E-6 L 0.09254 0.22225 " pathEditMode="relative" rAng="0" ptsTypes="AA">
                                      <p:cBhvr>
                                        <p:cTn id="194" dur="500" fill="hold"/>
                                        <p:tgtEl>
                                          <p:spTgt spid="80"/>
                                        </p:tgtEl>
                                        <p:attrNameLst>
                                          <p:attrName>ppt_x</p:attrName>
                                          <p:attrName>ppt_y</p:attrName>
                                        </p:attrNameLst>
                                      </p:cBhvr>
                                      <p:rCtr x="4618" y="11101"/>
                                    </p:animMotion>
                                  </p:childTnLst>
                                </p:cTn>
                              </p:par>
                            </p:childTnLst>
                          </p:cTn>
                        </p:par>
                        <p:par>
                          <p:cTn id="195" fill="hold">
                            <p:stCondLst>
                              <p:cond delay="2000"/>
                            </p:stCondLst>
                            <p:childTnLst>
                              <p:par>
                                <p:cTn id="196" presetID="1" presetClass="entr" presetSubtype="0" fill="hold" nodeType="afterEffect">
                                  <p:stCondLst>
                                    <p:cond delay="0"/>
                                  </p:stCondLst>
                                  <p:childTnLst>
                                    <p:set>
                                      <p:cBhvr>
                                        <p:cTn id="197" dur="1" fill="hold">
                                          <p:stCondLst>
                                            <p:cond delay="0"/>
                                          </p:stCondLst>
                                        </p:cTn>
                                        <p:tgtEl>
                                          <p:spTgt spid="81"/>
                                        </p:tgtEl>
                                        <p:attrNameLst>
                                          <p:attrName>style.visibility</p:attrName>
                                        </p:attrNameLst>
                                      </p:cBhvr>
                                      <p:to>
                                        <p:strVal val="visible"/>
                                      </p:to>
                                    </p:set>
                                  </p:childTnLst>
                                </p:cTn>
                              </p:par>
                            </p:childTnLst>
                          </p:cTn>
                        </p:par>
                        <p:par>
                          <p:cTn id="198" fill="hold">
                            <p:stCondLst>
                              <p:cond delay="2000"/>
                            </p:stCondLst>
                            <p:childTnLst>
                              <p:par>
                                <p:cTn id="199" presetID="42" presetClass="path" presetSubtype="0" accel="50000" decel="50000" fill="hold" nodeType="afterEffect">
                                  <p:stCondLst>
                                    <p:cond delay="0"/>
                                  </p:stCondLst>
                                  <p:childTnLst>
                                    <p:animMotion origin="layout" path="M -0.00659 0.00486 L 0.14584 0.22526 " pathEditMode="relative" rAng="0" ptsTypes="AA">
                                      <p:cBhvr>
                                        <p:cTn id="200" dur="500" fill="hold"/>
                                        <p:tgtEl>
                                          <p:spTgt spid="81"/>
                                        </p:tgtEl>
                                        <p:attrNameLst>
                                          <p:attrName>ppt_x</p:attrName>
                                          <p:attrName>ppt_y</p:attrName>
                                        </p:attrNameLst>
                                      </p:cBhvr>
                                      <p:rCtr x="7622" y="11008"/>
                                    </p:animMotion>
                                  </p:childTnLst>
                                </p:cTn>
                              </p:par>
                            </p:childTnLst>
                          </p:cTn>
                        </p:par>
                        <p:par>
                          <p:cTn id="201" fill="hold">
                            <p:stCondLst>
                              <p:cond delay="2500"/>
                            </p:stCondLst>
                            <p:childTnLst>
                              <p:par>
                                <p:cTn id="202" presetID="1" presetClass="entr" presetSubtype="0" fill="hold" nodeType="afterEffect">
                                  <p:stCondLst>
                                    <p:cond delay="0"/>
                                  </p:stCondLst>
                                  <p:childTnLst>
                                    <p:set>
                                      <p:cBhvr>
                                        <p:cTn id="203" dur="1" fill="hold">
                                          <p:stCondLst>
                                            <p:cond delay="0"/>
                                          </p:stCondLst>
                                        </p:cTn>
                                        <p:tgtEl>
                                          <p:spTgt spid="83"/>
                                        </p:tgtEl>
                                        <p:attrNameLst>
                                          <p:attrName>style.visibility</p:attrName>
                                        </p:attrNameLst>
                                      </p:cBhvr>
                                      <p:to>
                                        <p:strVal val="visible"/>
                                      </p:to>
                                    </p:set>
                                  </p:childTnLst>
                                </p:cTn>
                              </p:par>
                            </p:childTnLst>
                          </p:cTn>
                        </p:par>
                        <p:par>
                          <p:cTn id="204" fill="hold">
                            <p:stCondLst>
                              <p:cond delay="2500"/>
                            </p:stCondLst>
                            <p:childTnLst>
                              <p:par>
                                <p:cTn id="205" presetID="1" presetClass="exit" presetSubtype="0" fill="hold" grpId="1" nodeType="afterEffect">
                                  <p:stCondLst>
                                    <p:cond delay="0"/>
                                  </p:stCondLst>
                                  <p:childTnLst>
                                    <p:set>
                                      <p:cBhvr>
                                        <p:cTn id="206" dur="1" fill="hold">
                                          <p:stCondLst>
                                            <p:cond delay="0"/>
                                          </p:stCondLst>
                                        </p:cTn>
                                        <p:tgtEl>
                                          <p:spTgt spid="82"/>
                                        </p:tgtEl>
                                        <p:attrNameLst>
                                          <p:attrName>style.visibility</p:attrName>
                                        </p:attrNameLst>
                                      </p:cBhvr>
                                      <p:to>
                                        <p:strVal val="hidden"/>
                                      </p:to>
                                    </p:set>
                                  </p:childTnLst>
                                </p:cTn>
                              </p:par>
                              <p:par>
                                <p:cTn id="207" presetID="1" presetClass="exit" presetSubtype="0" fill="hold" nodeType="withEffect">
                                  <p:stCondLst>
                                    <p:cond delay="0"/>
                                  </p:stCondLst>
                                  <p:childTnLst>
                                    <p:set>
                                      <p:cBhvr>
                                        <p:cTn id="208" dur="1" fill="hold">
                                          <p:stCondLst>
                                            <p:cond delay="0"/>
                                          </p:stCondLst>
                                        </p:cTn>
                                        <p:tgtEl>
                                          <p:spTgt spid="79"/>
                                        </p:tgtEl>
                                        <p:attrNameLst>
                                          <p:attrName>style.visibility</p:attrName>
                                        </p:attrNameLst>
                                      </p:cBhvr>
                                      <p:to>
                                        <p:strVal val="hidden"/>
                                      </p:to>
                                    </p:set>
                                  </p:childTnLst>
                                </p:cTn>
                              </p:par>
                              <p:par>
                                <p:cTn id="209" presetID="1" presetClass="exit" presetSubtype="0" fill="hold" nodeType="withEffect">
                                  <p:stCondLst>
                                    <p:cond delay="0"/>
                                  </p:stCondLst>
                                  <p:childTnLst>
                                    <p:set>
                                      <p:cBhvr>
                                        <p:cTn id="210" dur="1" fill="hold">
                                          <p:stCondLst>
                                            <p:cond delay="0"/>
                                          </p:stCondLst>
                                        </p:cTn>
                                        <p:tgtEl>
                                          <p:spTgt spid="80"/>
                                        </p:tgtEl>
                                        <p:attrNameLst>
                                          <p:attrName>style.visibility</p:attrName>
                                        </p:attrNameLst>
                                      </p:cBhvr>
                                      <p:to>
                                        <p:strVal val="hidden"/>
                                      </p:to>
                                    </p:set>
                                  </p:childTnLst>
                                </p:cTn>
                              </p:par>
                              <p:par>
                                <p:cTn id="211" presetID="1" presetClass="exit" presetSubtype="0" fill="hold" nodeType="withEffect">
                                  <p:stCondLst>
                                    <p:cond delay="0"/>
                                  </p:stCondLst>
                                  <p:childTnLst>
                                    <p:set>
                                      <p:cBhvr>
                                        <p:cTn id="212" dur="1" fill="hold">
                                          <p:stCondLst>
                                            <p:cond delay="0"/>
                                          </p:stCondLst>
                                        </p:cTn>
                                        <p:tgtEl>
                                          <p:spTgt spid="81"/>
                                        </p:tgtEl>
                                        <p:attrNameLst>
                                          <p:attrName>style.visibility</p:attrName>
                                        </p:attrNameLst>
                                      </p:cBhvr>
                                      <p:to>
                                        <p:strVal val="hidden"/>
                                      </p:to>
                                    </p:set>
                                  </p:childTnLst>
                                </p:cTn>
                              </p:par>
                              <p:par>
                                <p:cTn id="213" presetID="1" presetClass="exit" presetSubtype="0" fill="hold" nodeType="withEffect">
                                  <p:stCondLst>
                                    <p:cond delay="0"/>
                                  </p:stCondLst>
                                  <p:childTnLst>
                                    <p:set>
                                      <p:cBhvr>
                                        <p:cTn id="214" dur="1" fill="hold">
                                          <p:stCondLst>
                                            <p:cond delay="0"/>
                                          </p:stCondLst>
                                        </p:cTn>
                                        <p:tgtEl>
                                          <p:spTgt spid="78"/>
                                        </p:tgtEl>
                                        <p:attrNameLst>
                                          <p:attrName>style.visibility</p:attrName>
                                        </p:attrNameLst>
                                      </p:cBhvr>
                                      <p:to>
                                        <p:strVal val="hidden"/>
                                      </p:to>
                                    </p:set>
                                  </p:childTnLst>
                                </p:cTn>
                              </p:par>
                            </p:childTnLst>
                          </p:cTn>
                        </p:par>
                        <p:par>
                          <p:cTn id="215" fill="hold">
                            <p:stCondLst>
                              <p:cond delay="2500"/>
                            </p:stCondLst>
                            <p:childTnLst>
                              <p:par>
                                <p:cTn id="216" presetID="37" presetClass="path" presetSubtype="0" accel="50000" decel="50000" fill="hold" nodeType="afterEffect">
                                  <p:stCondLst>
                                    <p:cond delay="0"/>
                                  </p:stCondLst>
                                  <p:childTnLst>
                                    <p:animMotion origin="layout" path="M 5.55556E-7 -3.19149E-6 L 0.05955 -0.02197 C 0.07257 -0.0259 0.08802 -0.03792 0.10156 -0.05481 C 0.11736 -0.07261 0.12778 -0.09065 0.13281 -0.10707 L 0.15764 -0.18316 " pathEditMode="relative" rAng="-2463370" ptsTypes="FffFF">
                                      <p:cBhvr>
                                        <p:cTn id="217" dur="1000" fill="hold"/>
                                        <p:tgtEl>
                                          <p:spTgt spid="83"/>
                                        </p:tgtEl>
                                        <p:attrNameLst>
                                          <p:attrName>ppt_x</p:attrName>
                                          <p:attrName>ppt_y</p:attrName>
                                        </p:attrNameLst>
                                      </p:cBhvr>
                                      <p:rCtr x="9063" y="-7331"/>
                                    </p:animMotion>
                                  </p:childTnLst>
                                </p:cTn>
                              </p:par>
                              <p:par>
                                <p:cTn id="218" presetID="1" presetClass="entr" presetSubtype="0" fill="hold" grpId="0" nodeType="withEffect">
                                  <p:stCondLst>
                                    <p:cond delay="0"/>
                                  </p:stCondLst>
                                  <p:childTnLst>
                                    <p:set>
                                      <p:cBhvr>
                                        <p:cTn id="219" dur="1" fill="hold">
                                          <p:stCondLst>
                                            <p:cond delay="0"/>
                                          </p:stCondLst>
                                        </p:cTn>
                                        <p:tgtEl>
                                          <p:spTgt spid="84"/>
                                        </p:tgtEl>
                                        <p:attrNameLst>
                                          <p:attrName>style.visibility</p:attrName>
                                        </p:attrNameLst>
                                      </p:cBhvr>
                                      <p:to>
                                        <p:strVal val="visible"/>
                                      </p:to>
                                    </p:set>
                                  </p:childTnLst>
                                </p:cTn>
                              </p:par>
                            </p:childTnLst>
                          </p:cTn>
                        </p:par>
                        <p:par>
                          <p:cTn id="220" fill="hold">
                            <p:stCondLst>
                              <p:cond delay="3500"/>
                            </p:stCondLst>
                            <p:childTnLst>
                              <p:par>
                                <p:cTn id="221" presetID="16" presetClass="exit" presetSubtype="21" fill="hold" nodeType="afterEffect">
                                  <p:stCondLst>
                                    <p:cond delay="0"/>
                                  </p:stCondLst>
                                  <p:childTnLst>
                                    <p:animEffect transition="out" filter="barn(inVertical)">
                                      <p:cBhvr>
                                        <p:cTn id="222" dur="500"/>
                                        <p:tgtEl>
                                          <p:spTgt spid="83"/>
                                        </p:tgtEl>
                                      </p:cBhvr>
                                    </p:animEffect>
                                    <p:set>
                                      <p:cBhvr>
                                        <p:cTn id="223" dur="1" fill="hold">
                                          <p:stCondLst>
                                            <p:cond delay="499"/>
                                          </p:stCondLst>
                                        </p:cTn>
                                        <p:tgtEl>
                                          <p:spTgt spid="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59" grpId="1"/>
      <p:bldP spid="65" grpId="0"/>
      <p:bldP spid="65" grpId="1"/>
      <p:bldP spid="66" grpId="0"/>
      <p:bldP spid="66" grpId="1"/>
      <p:bldP spid="75" grpId="0"/>
      <p:bldP spid="75" grpId="1"/>
      <p:bldP spid="76" grpId="0"/>
      <p:bldP spid="76" grpId="1"/>
      <p:bldP spid="77" grpId="0"/>
      <p:bldP spid="77" grpId="1"/>
      <p:bldP spid="82" grpId="0"/>
      <p:bldP spid="82" grpId="1"/>
      <p:bldP spid="8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Queues Effectively</a:t>
            </a:r>
            <a:endParaRPr lang="en-US" dirty="0"/>
          </a:p>
        </p:txBody>
      </p:sp>
      <p:sp>
        <p:nvSpPr>
          <p:cNvPr id="3" name="Content Placeholder 2"/>
          <p:cNvSpPr>
            <a:spLocks noGrp="1"/>
          </p:cNvSpPr>
          <p:nvPr>
            <p:ph idx="1"/>
          </p:nvPr>
        </p:nvSpPr>
        <p:spPr>
          <a:xfrm>
            <a:off x="519113" y="1499616"/>
            <a:ext cx="11149013" cy="4001095"/>
          </a:xfrm>
        </p:spPr>
        <p:txBody>
          <a:bodyPr/>
          <a:lstStyle/>
          <a:p>
            <a:r>
              <a:rPr lang="en-US" dirty="0" smtClean="0"/>
              <a:t>Tradeoff between IO and ‘chunkiness’ of work</a:t>
            </a:r>
          </a:p>
          <a:p>
            <a:pPr lvl="1"/>
            <a:r>
              <a:rPr lang="en-US" dirty="0" smtClean="0"/>
              <a:t>Affects Retry Windows</a:t>
            </a:r>
          </a:p>
          <a:p>
            <a:pPr lvl="1"/>
            <a:r>
              <a:rPr lang="en-US" dirty="0" smtClean="0"/>
              <a:t>Affects Load Distribution</a:t>
            </a:r>
          </a:p>
          <a:p>
            <a:r>
              <a:rPr lang="en-US" dirty="0" smtClean="0"/>
              <a:t>Uses Queues to batch or ‘chunk’ work in low CPU compute scenarios</a:t>
            </a:r>
          </a:p>
          <a:p>
            <a:r>
              <a:rPr lang="en-US" dirty="0" smtClean="0"/>
              <a:t>Use Multiple Queues for high IO apps</a:t>
            </a:r>
          </a:p>
          <a:p>
            <a:pPr lvl="1"/>
            <a:r>
              <a:rPr lang="en-US" dirty="0" smtClean="0"/>
              <a:t>Per worker or by Queue Polling</a:t>
            </a:r>
          </a:p>
          <a:p>
            <a:r>
              <a:rPr lang="en-US" dirty="0" smtClean="0"/>
              <a:t>Tune based on configuration when possible</a:t>
            </a:r>
          </a:p>
        </p:txBody>
      </p:sp>
    </p:spTree>
    <p:extLst>
      <p:ext uri="{BB962C8B-B14F-4D97-AF65-F5344CB8AC3E}">
        <p14:creationId xmlns:p14="http://schemas.microsoft.com/office/powerpoint/2010/main" val="85391426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idx="1"/>
          </p:nvPr>
        </p:nvSpPr>
        <p:spPr>
          <a:xfrm>
            <a:off x="519113" y="1447800"/>
            <a:ext cx="11149013" cy="3342453"/>
          </a:xfrm>
        </p:spPr>
        <p:txBody>
          <a:bodyPr/>
          <a:lstStyle/>
          <a:p>
            <a:r>
              <a:rPr lang="en-US" sz="2800" dirty="0"/>
              <a:t>Asynchronous processing can massively increase the perceived speed of your application  </a:t>
            </a:r>
          </a:p>
          <a:p>
            <a:r>
              <a:rPr lang="en-US" sz="2800" dirty="0"/>
              <a:t>Dispatch via Windows Azure Queues requires some care</a:t>
            </a:r>
          </a:p>
          <a:p>
            <a:pPr lvl="1"/>
            <a:r>
              <a:rPr lang="en-US" sz="2400" dirty="0"/>
              <a:t>Ensure that your messages are idempotent or have a compensation mechanism</a:t>
            </a:r>
          </a:p>
          <a:p>
            <a:r>
              <a:rPr lang="en-US" sz="2800" dirty="0"/>
              <a:t>Poison messages can dramatically reduce scale</a:t>
            </a:r>
          </a:p>
          <a:p>
            <a:pPr lvl="1"/>
            <a:r>
              <a:rPr lang="en-US" sz="2400" dirty="0"/>
              <a:t>Implement poison detection</a:t>
            </a:r>
          </a:p>
          <a:p>
            <a:r>
              <a:rPr lang="en-US" sz="2800" dirty="0"/>
              <a:t>Dynamics Worker roles can provide flexibility and cost </a:t>
            </a:r>
            <a:r>
              <a:rPr lang="en-US" sz="2800" dirty="0" smtClean="0"/>
              <a:t>effectiveness</a:t>
            </a:r>
            <a:endParaRPr lang="en-US" sz="2800" dirty="0"/>
          </a:p>
        </p:txBody>
      </p:sp>
    </p:spTree>
    <p:extLst>
      <p:ext uri="{BB962C8B-B14F-4D97-AF65-F5344CB8AC3E}">
        <p14:creationId xmlns:p14="http://schemas.microsoft.com/office/powerpoint/2010/main" val="455214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blackWhite">
          <a:xfrm>
            <a:off x="507868" y="6083573"/>
            <a:ext cx="11173090" cy="697608"/>
          </a:xfrm>
          <a:prstGeom prst="rect">
            <a:avLst/>
          </a:prstGeom>
          <a:noFill/>
          <a:ln w="12700">
            <a:noFill/>
            <a:miter lim="800000"/>
            <a:headEnd type="none" w="sm" len="sm"/>
            <a:tailEnd type="none" w="sm" len="sm"/>
          </a:ln>
          <a:effectLst/>
        </p:spPr>
        <p:txBody>
          <a:bodyPr vert="horz" wrap="square" lIns="121879" tIns="60940" rIns="121879" bIns="60940" numCol="1" anchor="t" anchorCtr="0" compatLnSpc="1">
            <a:prstTxWarp prst="textNoShape">
              <a:avLst/>
            </a:prstTxWarp>
            <a:spAutoFit/>
          </a:bodyPr>
          <a:lstStyle/>
          <a:p>
            <a:pPr algn="ctr" defTabSz="1218585" eaLnBrk="0" hangingPunct="0"/>
            <a:r>
              <a:rPr lang="en-US" sz="900" dirty="0">
                <a:gradFill>
                  <a:gsLst>
                    <a:gs pos="0">
                      <a:schemeClr val="tx1"/>
                    </a:gs>
                    <a:gs pos="100000">
                      <a:schemeClr val="tx1"/>
                    </a:gs>
                  </a:gsLst>
                  <a:lin ang="5400000" scaled="0"/>
                </a:gradFill>
                <a:latin typeface="Segoe UI" pitchFamily="34" charset="0"/>
                <a:cs typeface="Arial" charset="0"/>
              </a:rPr>
              <a:t>© 2010 Microsoft Corporation. All rights reserved. Microsoft, Windows, Windows Vista and other product names are or may be registered trademarks and/or trademarks in the U.S. and/or other countries.</a:t>
            </a:r>
          </a:p>
          <a:p>
            <a:pPr algn="ctr" defTabSz="1218585" eaLnBrk="0" hangingPunct="0"/>
            <a:r>
              <a:rPr lang="en-US" sz="9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900" dirty="0">
                <a:gradFill>
                  <a:gsLst>
                    <a:gs pos="0">
                      <a:schemeClr val="tx1"/>
                    </a:gs>
                    <a:gs pos="100000">
                      <a:schemeClr val="tx1"/>
                    </a:gs>
                  </a:gsLst>
                  <a:lin ang="5400000" scaled="0"/>
                </a:gradFill>
                <a:latin typeface="Segoe UI" pitchFamily="34" charset="0"/>
                <a:cs typeface="Arial" charset="0"/>
              </a:rPr>
            </a:br>
            <a:r>
              <a:rPr lang="en-US" sz="900" dirty="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pic>
        <p:nvPicPr>
          <p:cNvPr id="5" name="Picture 2" descr="C:\Users\sean\Pictures\DVD_ART36\Logos\MICROSOFT (brand)\Microsoft corporate logo white.png"/>
          <p:cNvPicPr>
            <a:picLocks noChangeAspect="1" noChangeArrowheads="1"/>
          </p:cNvPicPr>
          <p:nvPr/>
        </p:nvPicPr>
        <p:blipFill>
          <a:blip r:embed="rId2"/>
          <a:srcRect/>
          <a:stretch>
            <a:fillRect/>
          </a:stretch>
        </p:blipFill>
        <p:spPr bwMode="invGray">
          <a:xfrm>
            <a:off x="3260725" y="2943225"/>
            <a:ext cx="5667375" cy="971550"/>
          </a:xfrm>
          <a:prstGeom prst="rect">
            <a:avLst/>
          </a:prstGeom>
          <a:noFill/>
        </p:spPr>
      </p:pic>
    </p:spTree>
    <p:extLst>
      <p:ext uri="{BB962C8B-B14F-4D97-AF65-F5344CB8AC3E}">
        <p14:creationId xmlns:p14="http://schemas.microsoft.com/office/powerpoint/2010/main" val="1953245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Notes (hidden)</a:t>
            </a:r>
            <a:endParaRPr lang="en-US" dirty="0"/>
          </a:p>
        </p:txBody>
      </p:sp>
      <p:sp>
        <p:nvSpPr>
          <p:cNvPr id="5" name="Content Placeholder 4"/>
          <p:cNvSpPr>
            <a:spLocks noGrp="1"/>
          </p:cNvSpPr>
          <p:nvPr>
            <p:ph idx="1"/>
          </p:nvPr>
        </p:nvSpPr>
        <p:spPr>
          <a:xfrm>
            <a:off x="519113" y="1447800"/>
            <a:ext cx="11149013" cy="1428083"/>
          </a:xfrm>
        </p:spPr>
        <p:txBody>
          <a:bodyPr/>
          <a:lstStyle/>
          <a:p>
            <a:r>
              <a:rPr lang="en-US" smtClean="0"/>
              <a:t>Some speakers at Microsoft like to use this slide for hidden “notes slides”.</a:t>
            </a:r>
          </a:p>
          <a:p>
            <a:r>
              <a:rPr lang="en-US" smtClean="0"/>
              <a:t>Delete it if you don’t want to use it.</a:t>
            </a:r>
            <a:endParaRPr lang="en-US" dirty="0"/>
          </a:p>
        </p:txBody>
      </p:sp>
    </p:spTree>
    <p:extLst>
      <p:ext uri="{BB962C8B-B14F-4D97-AF65-F5344CB8AC3E}">
        <p14:creationId xmlns:p14="http://schemas.microsoft.com/office/powerpoint/2010/main" val="96380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Asynchronous Patterns?</a:t>
            </a:r>
            <a:endParaRPr lang="en-US" dirty="0"/>
          </a:p>
        </p:txBody>
      </p:sp>
      <p:sp>
        <p:nvSpPr>
          <p:cNvPr id="5" name="Content Placeholder 4"/>
          <p:cNvSpPr>
            <a:spLocks noGrp="1"/>
          </p:cNvSpPr>
          <p:nvPr>
            <p:ph idx="1"/>
          </p:nvPr>
        </p:nvSpPr>
        <p:spPr>
          <a:xfrm>
            <a:off x="519113" y="1447801"/>
            <a:ext cx="11149013" cy="2326791"/>
          </a:xfrm>
        </p:spPr>
        <p:txBody>
          <a:bodyPr/>
          <a:lstStyle/>
          <a:p>
            <a:r>
              <a:rPr lang="en-US" sz="3600" dirty="0"/>
              <a:t>Improve apparent </a:t>
            </a:r>
            <a:r>
              <a:rPr lang="en-US" sz="3600" dirty="0" smtClean="0"/>
              <a:t>responsiveness</a:t>
            </a:r>
            <a:endParaRPr lang="en-US" sz="3600" dirty="0"/>
          </a:p>
          <a:p>
            <a:r>
              <a:rPr lang="en-US" sz="3600" dirty="0" smtClean="0"/>
              <a:t>Perform </a:t>
            </a:r>
            <a:r>
              <a:rPr lang="en-US" sz="3600" dirty="0"/>
              <a:t>long running work in </a:t>
            </a:r>
            <a:r>
              <a:rPr lang="en-US" sz="3600" dirty="0" smtClean="0"/>
              <a:t>background</a:t>
            </a:r>
          </a:p>
          <a:p>
            <a:r>
              <a:rPr lang="en-US" sz="3600" dirty="0" smtClean="0"/>
              <a:t>Return </a:t>
            </a:r>
            <a:r>
              <a:rPr lang="en-US" sz="3600" dirty="0"/>
              <a:t>immediately to the </a:t>
            </a:r>
            <a:r>
              <a:rPr lang="en-US" sz="3600" dirty="0" smtClean="0"/>
              <a:t>client</a:t>
            </a:r>
          </a:p>
          <a:p>
            <a:r>
              <a:rPr lang="en-US" sz="3600" dirty="0" smtClean="0"/>
              <a:t>Absorb </a:t>
            </a:r>
            <a:r>
              <a:rPr lang="en-US" sz="3600" dirty="0"/>
              <a:t>spikes in </a:t>
            </a:r>
            <a:r>
              <a:rPr lang="en-US" sz="3600" dirty="0" smtClean="0"/>
              <a:t>load</a:t>
            </a:r>
            <a:endParaRPr lang="en-US" sz="3600" dirty="0"/>
          </a:p>
        </p:txBody>
      </p:sp>
    </p:spTree>
    <p:extLst>
      <p:ext uri="{BB962C8B-B14F-4D97-AF65-F5344CB8AC3E}">
        <p14:creationId xmlns:p14="http://schemas.microsoft.com/office/powerpoint/2010/main" val="78412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Asynchronous Pattern</a:t>
            </a:r>
            <a:endParaRPr lang="en-US" dirty="0"/>
          </a:p>
        </p:txBody>
      </p:sp>
    </p:spTree>
    <p:extLst>
      <p:ext uri="{BB962C8B-B14F-4D97-AF65-F5344CB8AC3E}">
        <p14:creationId xmlns:p14="http://schemas.microsoft.com/office/powerpoint/2010/main" val="306414008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ounded Rectangle 76"/>
          <p:cNvSpPr/>
          <p:nvPr/>
        </p:nvSpPr>
        <p:spPr bwMode="auto">
          <a:xfrm>
            <a:off x="1751012" y="3361672"/>
            <a:ext cx="1926077" cy="1157591"/>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Web Role</a:t>
            </a:r>
          </a:p>
        </p:txBody>
      </p:sp>
      <p:sp>
        <p:nvSpPr>
          <p:cNvPr id="78" name="Rounded Rectangle 77"/>
          <p:cNvSpPr/>
          <p:nvPr/>
        </p:nvSpPr>
        <p:spPr bwMode="auto">
          <a:xfrm>
            <a:off x="8075846" y="3361672"/>
            <a:ext cx="1926077" cy="1157591"/>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Worker Role</a:t>
            </a:r>
          </a:p>
        </p:txBody>
      </p:sp>
      <p:sp>
        <p:nvSpPr>
          <p:cNvPr id="79" name="Rounded Rectangle 78"/>
          <p:cNvSpPr/>
          <p:nvPr/>
        </p:nvSpPr>
        <p:spPr>
          <a:xfrm>
            <a:off x="4695237" y="3348221"/>
            <a:ext cx="2743200" cy="2823979"/>
          </a:xfrm>
          <a:prstGeom prst="roundRect">
            <a:avLst/>
          </a:prstGeom>
        </p:spPr>
        <p:style>
          <a:lnRef idx="1">
            <a:schemeClr val="accent5"/>
          </a:lnRef>
          <a:fillRef idx="3">
            <a:schemeClr val="accent5"/>
          </a:fillRef>
          <a:effectRef idx="2">
            <a:schemeClr val="accent5"/>
          </a:effectRef>
          <a:fontRef idx="minor">
            <a:schemeClr val="lt1"/>
          </a:fontRef>
        </p:style>
        <p:txBody>
          <a:bodyPr rtlCol="0" anchor="b"/>
          <a:lstStyle/>
          <a:p>
            <a:pPr algn="ctr"/>
            <a:r>
              <a:rPr lang="en-US" dirty="0" smtClean="0"/>
              <a:t>Storage</a:t>
            </a:r>
            <a:endParaRPr lang="en-US" dirty="0"/>
          </a:p>
        </p:txBody>
      </p:sp>
      <p:grpSp>
        <p:nvGrpSpPr>
          <p:cNvPr id="80" name="Group 79"/>
          <p:cNvGrpSpPr/>
          <p:nvPr/>
        </p:nvGrpSpPr>
        <p:grpSpPr>
          <a:xfrm>
            <a:off x="5031991" y="5147729"/>
            <a:ext cx="2057400" cy="655767"/>
            <a:chOff x="3575014" y="5043603"/>
            <a:chExt cx="2057400" cy="655767"/>
          </a:xfrm>
        </p:grpSpPr>
        <p:sp>
          <p:nvSpPr>
            <p:cNvPr id="81" name="Rectangle 80"/>
            <p:cNvSpPr/>
            <p:nvPr/>
          </p:nvSpPr>
          <p:spPr>
            <a:xfrm>
              <a:off x="3575014" y="5043603"/>
              <a:ext cx="20574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82" name="Rounded Rectangle 81"/>
            <p:cNvSpPr/>
            <p:nvPr/>
          </p:nvSpPr>
          <p:spPr>
            <a:xfrm>
              <a:off x="4032214" y="5119803"/>
              <a:ext cx="304800" cy="2286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83" name="Rounded Rectangle 82"/>
            <p:cNvSpPr/>
            <p:nvPr/>
          </p:nvSpPr>
          <p:spPr>
            <a:xfrm>
              <a:off x="4870414" y="5119803"/>
              <a:ext cx="304800" cy="2286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84" name="Oval 83"/>
            <p:cNvSpPr/>
            <p:nvPr/>
          </p:nvSpPr>
          <p:spPr>
            <a:xfrm>
              <a:off x="4367495" y="5196003"/>
              <a:ext cx="45719" cy="4571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85" name="Oval 84"/>
            <p:cNvSpPr/>
            <p:nvPr/>
          </p:nvSpPr>
          <p:spPr>
            <a:xfrm>
              <a:off x="4443695" y="5196003"/>
              <a:ext cx="45719" cy="4571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86" name="Oval 85"/>
            <p:cNvSpPr/>
            <p:nvPr/>
          </p:nvSpPr>
          <p:spPr>
            <a:xfrm>
              <a:off x="4519895" y="5196003"/>
              <a:ext cx="45719" cy="4571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87" name="Oval 86"/>
            <p:cNvSpPr/>
            <p:nvPr/>
          </p:nvSpPr>
          <p:spPr>
            <a:xfrm>
              <a:off x="4596095" y="5196003"/>
              <a:ext cx="45719" cy="4571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88" name="Oval 87"/>
            <p:cNvSpPr/>
            <p:nvPr/>
          </p:nvSpPr>
          <p:spPr>
            <a:xfrm>
              <a:off x="4672295" y="5196003"/>
              <a:ext cx="45719" cy="4571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89" name="Oval 88"/>
            <p:cNvSpPr/>
            <p:nvPr/>
          </p:nvSpPr>
          <p:spPr>
            <a:xfrm>
              <a:off x="4748495" y="5196003"/>
              <a:ext cx="45719" cy="4571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90" name="TextBox 89"/>
            <p:cNvSpPr txBox="1"/>
            <p:nvPr/>
          </p:nvSpPr>
          <p:spPr>
            <a:xfrm>
              <a:off x="4302630" y="5391593"/>
              <a:ext cx="673582" cy="307777"/>
            </a:xfrm>
            <a:prstGeom prst="rect">
              <a:avLst/>
            </a:prstGeom>
            <a:noFill/>
          </p:spPr>
          <p:txBody>
            <a:bodyPr wrap="none" rtlCol="0">
              <a:spAutoFit/>
            </a:bodyPr>
            <a:lstStyle/>
            <a:p>
              <a:r>
                <a:rPr lang="en-US" sz="1400" dirty="0" smtClean="0">
                  <a:solidFill>
                    <a:schemeClr val="bg1"/>
                  </a:solidFill>
                </a:rPr>
                <a:t>Queue</a:t>
              </a:r>
              <a:endParaRPr lang="en-US" sz="1400" dirty="0">
                <a:solidFill>
                  <a:schemeClr val="bg1"/>
                </a:solidFill>
              </a:endParaRPr>
            </a:p>
          </p:txBody>
        </p:sp>
      </p:grpSp>
      <p:sp>
        <p:nvSpPr>
          <p:cNvPr id="91" name="Oval 90"/>
          <p:cNvSpPr/>
          <p:nvPr/>
        </p:nvSpPr>
        <p:spPr>
          <a:xfrm>
            <a:off x="3673597" y="5168439"/>
            <a:ext cx="457200" cy="457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100" b="1" dirty="0" smtClean="0"/>
              <a:t>LB</a:t>
            </a:r>
            <a:endParaRPr lang="en-US" sz="1100" b="1" dirty="0"/>
          </a:p>
        </p:txBody>
      </p:sp>
      <p:sp>
        <p:nvSpPr>
          <p:cNvPr id="92" name="Oval 91"/>
          <p:cNvSpPr/>
          <p:nvPr/>
        </p:nvSpPr>
        <p:spPr>
          <a:xfrm>
            <a:off x="7919282" y="5168439"/>
            <a:ext cx="457200" cy="457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100" b="1" dirty="0" smtClean="0"/>
              <a:t>LB</a:t>
            </a:r>
            <a:endParaRPr lang="en-US" sz="1100" b="1" dirty="0"/>
          </a:p>
        </p:txBody>
      </p:sp>
      <p:sp>
        <p:nvSpPr>
          <p:cNvPr id="93" name="Rounded Rectangle 92"/>
          <p:cNvSpPr/>
          <p:nvPr/>
        </p:nvSpPr>
        <p:spPr bwMode="auto">
          <a:xfrm>
            <a:off x="8228246" y="3514072"/>
            <a:ext cx="1926077" cy="1157591"/>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Worker Role</a:t>
            </a:r>
          </a:p>
        </p:txBody>
      </p:sp>
      <p:sp>
        <p:nvSpPr>
          <p:cNvPr id="94" name="Rounded Rectangle 93"/>
          <p:cNvSpPr/>
          <p:nvPr/>
        </p:nvSpPr>
        <p:spPr bwMode="auto">
          <a:xfrm>
            <a:off x="8380646" y="3666472"/>
            <a:ext cx="1926077" cy="1157591"/>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Worker Role</a:t>
            </a:r>
          </a:p>
        </p:txBody>
      </p:sp>
      <p:sp>
        <p:nvSpPr>
          <p:cNvPr id="95" name="Rounded Rectangle 94"/>
          <p:cNvSpPr/>
          <p:nvPr/>
        </p:nvSpPr>
        <p:spPr bwMode="auto">
          <a:xfrm>
            <a:off x="1903412" y="3514072"/>
            <a:ext cx="1926077" cy="1157591"/>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Web Role</a:t>
            </a:r>
          </a:p>
        </p:txBody>
      </p:sp>
      <p:sp>
        <p:nvSpPr>
          <p:cNvPr id="96" name="Rounded Rectangle 95"/>
          <p:cNvSpPr/>
          <p:nvPr/>
        </p:nvSpPr>
        <p:spPr bwMode="auto">
          <a:xfrm>
            <a:off x="8533046" y="3818872"/>
            <a:ext cx="1926077" cy="1157591"/>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Worker Role</a:t>
            </a:r>
          </a:p>
        </p:txBody>
      </p:sp>
      <p:cxnSp>
        <p:nvCxnSpPr>
          <p:cNvPr id="97" name="Shape 34"/>
          <p:cNvCxnSpPr>
            <a:stCxn id="95" idx="2"/>
            <a:endCxn id="91" idx="2"/>
          </p:cNvCxnSpPr>
          <p:nvPr/>
        </p:nvCxnSpPr>
        <p:spPr>
          <a:xfrm rot="16200000" flipH="1">
            <a:off x="2907336" y="4630778"/>
            <a:ext cx="725376" cy="807146"/>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cxnSp>
        <p:nvCxnSpPr>
          <p:cNvPr id="98" name="Elbow Connector 97"/>
          <p:cNvCxnSpPr>
            <a:stCxn id="91" idx="6"/>
          </p:cNvCxnSpPr>
          <p:nvPr/>
        </p:nvCxnSpPr>
        <p:spPr>
          <a:xfrm>
            <a:off x="4130797" y="5397039"/>
            <a:ext cx="570825" cy="1208"/>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99" name="Shape 46"/>
          <p:cNvCxnSpPr>
            <a:stCxn id="96" idx="2"/>
            <a:endCxn id="92" idx="6"/>
          </p:cNvCxnSpPr>
          <p:nvPr/>
        </p:nvCxnSpPr>
        <p:spPr>
          <a:xfrm rot="5400000">
            <a:off x="8725996" y="4626950"/>
            <a:ext cx="420576" cy="1119603"/>
          </a:xfrm>
          <a:prstGeom prst="bentConnector2">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00" name="Elbow Connector 99"/>
          <p:cNvCxnSpPr>
            <a:stCxn id="92" idx="2"/>
          </p:cNvCxnSpPr>
          <p:nvPr/>
        </p:nvCxnSpPr>
        <p:spPr>
          <a:xfrm rot="10800000" flipV="1">
            <a:off x="7430074" y="5397039"/>
            <a:ext cx="489208" cy="1208"/>
          </a:xfrm>
          <a:prstGeom prst="bent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101" name="Flowchart: Multidocument 100"/>
          <p:cNvSpPr/>
          <p:nvPr/>
        </p:nvSpPr>
        <p:spPr>
          <a:xfrm>
            <a:off x="5797463" y="4330713"/>
            <a:ext cx="533400" cy="457200"/>
          </a:xfrm>
          <a:prstGeom prst="flowChartMulti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02" name="TextBox 101"/>
          <p:cNvSpPr txBox="1"/>
          <p:nvPr/>
        </p:nvSpPr>
        <p:spPr>
          <a:xfrm>
            <a:off x="5543298" y="4777964"/>
            <a:ext cx="1270861" cy="307777"/>
          </a:xfrm>
          <a:prstGeom prst="rect">
            <a:avLst/>
          </a:prstGeom>
          <a:noFill/>
        </p:spPr>
        <p:txBody>
          <a:bodyPr wrap="none" rtlCol="0">
            <a:spAutoFit/>
          </a:bodyPr>
          <a:lstStyle/>
          <a:p>
            <a:r>
              <a:rPr lang="en-US" sz="1400" dirty="0" smtClean="0">
                <a:solidFill>
                  <a:schemeClr val="bg1"/>
                </a:solidFill>
              </a:rPr>
              <a:t>Blob Container</a:t>
            </a:r>
            <a:endParaRPr lang="en-US" sz="1400" dirty="0">
              <a:solidFill>
                <a:schemeClr val="bg1"/>
              </a:solidFill>
            </a:endParaRPr>
          </a:p>
        </p:txBody>
      </p:sp>
      <p:grpSp>
        <p:nvGrpSpPr>
          <p:cNvPr id="103" name="Group 102"/>
          <p:cNvGrpSpPr/>
          <p:nvPr/>
        </p:nvGrpSpPr>
        <p:grpSpPr>
          <a:xfrm>
            <a:off x="5790089" y="3504802"/>
            <a:ext cx="685800" cy="808167"/>
            <a:chOff x="5350750" y="5023549"/>
            <a:chExt cx="685800" cy="808167"/>
          </a:xfrm>
        </p:grpSpPr>
        <p:sp>
          <p:nvSpPr>
            <p:cNvPr id="104" name="Can 103"/>
            <p:cNvSpPr/>
            <p:nvPr/>
          </p:nvSpPr>
          <p:spPr>
            <a:xfrm>
              <a:off x="5350750" y="5023549"/>
              <a:ext cx="381000" cy="381000"/>
            </a:xfrm>
            <a:prstGeom prst="ca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105" name="Can 104"/>
            <p:cNvSpPr/>
            <p:nvPr/>
          </p:nvSpPr>
          <p:spPr>
            <a:xfrm>
              <a:off x="5655550" y="5099749"/>
              <a:ext cx="381000" cy="381000"/>
            </a:xfrm>
            <a:prstGeom prst="ca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106" name="Can 105"/>
            <p:cNvSpPr/>
            <p:nvPr/>
          </p:nvSpPr>
          <p:spPr>
            <a:xfrm>
              <a:off x="5503150" y="5175949"/>
              <a:ext cx="381000" cy="381000"/>
            </a:xfrm>
            <a:prstGeom prst="ca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107" name="TextBox 106"/>
            <p:cNvSpPr txBox="1"/>
            <p:nvPr/>
          </p:nvSpPr>
          <p:spPr>
            <a:xfrm>
              <a:off x="5350750" y="5523939"/>
              <a:ext cx="571375" cy="307777"/>
            </a:xfrm>
            <a:prstGeom prst="rect">
              <a:avLst/>
            </a:prstGeom>
            <a:noFill/>
          </p:spPr>
          <p:txBody>
            <a:bodyPr wrap="none" rtlCol="0">
              <a:spAutoFit/>
            </a:bodyPr>
            <a:lstStyle/>
            <a:p>
              <a:r>
                <a:rPr lang="en-US" sz="1400" dirty="0" smtClean="0">
                  <a:solidFill>
                    <a:schemeClr val="bg1"/>
                  </a:solidFill>
                </a:rPr>
                <a:t>Table</a:t>
              </a:r>
              <a:endParaRPr lang="en-US" sz="1400" dirty="0">
                <a:solidFill>
                  <a:schemeClr val="bg1"/>
                </a:solidFill>
              </a:endParaRPr>
            </a:p>
          </p:txBody>
        </p:sp>
      </p:grpSp>
      <p:sp>
        <p:nvSpPr>
          <p:cNvPr id="108" name="TextBox 107"/>
          <p:cNvSpPr txBox="1"/>
          <p:nvPr/>
        </p:nvSpPr>
        <p:spPr>
          <a:xfrm>
            <a:off x="2028761" y="451266"/>
            <a:ext cx="8812492" cy="3108543"/>
          </a:xfrm>
          <a:prstGeom prst="rect">
            <a:avLst/>
          </a:prstGeom>
          <a:noFill/>
        </p:spPr>
        <p:txBody>
          <a:bodyPr wrap="square" rtlCol="0">
            <a:spAutoFit/>
          </a:bodyPr>
          <a:lstStyle/>
          <a:p>
            <a:pPr marL="342900" indent="-342900">
              <a:buFont typeface="+mj-lt"/>
              <a:buAutoNum type="arabicPeriod"/>
            </a:pPr>
            <a:r>
              <a:rPr lang="en-NZ" sz="2000" dirty="0" smtClean="0"/>
              <a:t>User uploads large image file</a:t>
            </a:r>
          </a:p>
          <a:p>
            <a:pPr marL="342900" indent="-342900">
              <a:buFont typeface="+mj-lt"/>
              <a:buAutoNum type="arabicPeriod"/>
            </a:pPr>
            <a:r>
              <a:rPr lang="en-NZ" sz="2000" dirty="0" smtClean="0"/>
              <a:t>Image inserted into blog storage</a:t>
            </a:r>
          </a:p>
          <a:p>
            <a:pPr marL="342900" indent="-342900">
              <a:buFont typeface="+mj-lt"/>
              <a:buAutoNum type="arabicPeriod"/>
            </a:pPr>
            <a:r>
              <a:rPr lang="en-NZ" sz="2000" dirty="0" smtClean="0"/>
              <a:t>Message placed on queue incl BLOB URI and metadata</a:t>
            </a:r>
          </a:p>
          <a:p>
            <a:pPr marL="342900" indent="-342900">
              <a:buFont typeface="+mj-lt"/>
              <a:buAutoNum type="arabicPeriod"/>
            </a:pPr>
            <a:r>
              <a:rPr lang="en-NZ" sz="2000" dirty="0" smtClean="0"/>
              <a:t>Worker role is polling queue. Reads message from queue</a:t>
            </a:r>
          </a:p>
          <a:p>
            <a:pPr marL="342900" indent="-342900">
              <a:buFont typeface="+mj-lt"/>
              <a:buAutoNum type="arabicPeriod"/>
            </a:pPr>
            <a:r>
              <a:rPr lang="en-NZ" sz="2000" dirty="0" smtClean="0"/>
              <a:t>Worker role processes message, reads from BLOB storage, generates thumbnail</a:t>
            </a:r>
          </a:p>
          <a:p>
            <a:pPr marL="342900" indent="-342900">
              <a:buFont typeface="+mj-lt"/>
              <a:buAutoNum type="arabicPeriod"/>
            </a:pPr>
            <a:r>
              <a:rPr lang="en-NZ" sz="2000" dirty="0" smtClean="0"/>
              <a:t>Thumbnail and metadata stored in Table storage</a:t>
            </a:r>
          </a:p>
          <a:p>
            <a:pPr marL="342900" indent="-342900">
              <a:buFont typeface="+mj-lt"/>
              <a:buAutoNum type="arabicPeriod"/>
            </a:pPr>
            <a:r>
              <a:rPr lang="en-NZ" sz="2000" dirty="0" smtClean="0"/>
              <a:t>Message deleted from queue</a:t>
            </a:r>
          </a:p>
          <a:p>
            <a:pPr marL="342900" indent="-342900">
              <a:buFont typeface="+mj-lt"/>
              <a:buAutoNum type="arabicPeriod"/>
            </a:pPr>
            <a:endParaRPr lang="en-NZ" dirty="0" smtClean="0"/>
          </a:p>
          <a:p>
            <a:pPr marL="342900" indent="-342900">
              <a:buFont typeface="+mj-lt"/>
              <a:buAutoNum type="arabicPeriod"/>
            </a:pPr>
            <a:endParaRPr lang="en-NZ" dirty="0"/>
          </a:p>
        </p:txBody>
      </p:sp>
      <p:sp>
        <p:nvSpPr>
          <p:cNvPr id="109" name="Rounded Rectangle 108"/>
          <p:cNvSpPr/>
          <p:nvPr/>
        </p:nvSpPr>
        <p:spPr>
          <a:xfrm>
            <a:off x="2178178" y="4284948"/>
            <a:ext cx="304800" cy="2286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110" name="Circular Arrow 109"/>
          <p:cNvSpPr/>
          <p:nvPr/>
        </p:nvSpPr>
        <p:spPr bwMode="auto">
          <a:xfrm>
            <a:off x="9811608" y="4345830"/>
            <a:ext cx="556309" cy="545910"/>
          </a:xfrm>
          <a:prstGeom prst="circularArrow">
            <a:avLst>
              <a:gd name="adj1" fmla="val 16816"/>
              <a:gd name="adj2" fmla="val 1142319"/>
              <a:gd name="adj3" fmla="val 19963919"/>
              <a:gd name="adj4" fmla="val 505042"/>
              <a:gd name="adj5" fmla="val 1250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NZ" sz="2000" dirty="0" smtClean="0">
              <a:solidFill>
                <a:srgbClr val="FFFFFF"/>
              </a:solidFill>
              <a:effectLst>
                <a:outerShdw blurRad="38100" dist="38100" dir="2700000" algn="tl">
                  <a:srgbClr val="000000">
                    <a:alpha val="43137"/>
                  </a:srgbClr>
                </a:outerShdw>
              </a:effectLst>
              <a:latin typeface="Calibri" pitchFamily="34" charset="0"/>
            </a:endParaRPr>
          </a:p>
        </p:txBody>
      </p:sp>
      <p:pic>
        <p:nvPicPr>
          <p:cNvPr id="1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8359" y="4256952"/>
            <a:ext cx="1066800" cy="981075"/>
          </a:xfrm>
          <a:prstGeom prst="rect">
            <a:avLst/>
          </a:prstGeom>
          <a:extLst/>
        </p:spPr>
      </p:pic>
      <p:sp>
        <p:nvSpPr>
          <p:cNvPr id="112" name="Rounded Rectangle 111"/>
          <p:cNvSpPr/>
          <p:nvPr/>
        </p:nvSpPr>
        <p:spPr>
          <a:xfrm>
            <a:off x="6697019" y="5212555"/>
            <a:ext cx="304800" cy="228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14" name="Snip Single Corner Rectangle 113"/>
          <p:cNvSpPr/>
          <p:nvPr/>
        </p:nvSpPr>
        <p:spPr bwMode="auto">
          <a:xfrm>
            <a:off x="8474128" y="3854509"/>
            <a:ext cx="382137" cy="245659"/>
          </a:xfrm>
          <a:prstGeom prst="snip1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NZ"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5" name="Rounded Rectangle 114"/>
          <p:cNvSpPr/>
          <p:nvPr/>
        </p:nvSpPr>
        <p:spPr>
          <a:xfrm>
            <a:off x="6708391" y="5223929"/>
            <a:ext cx="304800" cy="2286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057167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9"/>
                                        </p:tgtEl>
                                        <p:attrNameLst>
                                          <p:attrName>style.visibility</p:attrName>
                                        </p:attrNameLst>
                                      </p:cBhvr>
                                      <p:to>
                                        <p:strVal val="visible"/>
                                      </p:to>
                                    </p:set>
                                  </p:childTnLst>
                                </p:cTn>
                              </p:par>
                            </p:childTnLst>
                          </p:cTn>
                        </p:par>
                        <p:par>
                          <p:cTn id="17" fill="hold">
                            <p:stCondLst>
                              <p:cond delay="0"/>
                            </p:stCondLst>
                            <p:childTnLst>
                              <p:par>
                                <p:cTn id="18" presetID="42" presetClass="path" presetSubtype="0" accel="50000" decel="50000" fill="hold" grpId="1" nodeType="afterEffect">
                                  <p:stCondLst>
                                    <p:cond delay="0"/>
                                  </p:stCondLst>
                                  <p:childTnLst>
                                    <p:animMotion origin="layout" path="M -3.88889E-6 -4.81481E-6 L 0.31927 0.13982 " pathEditMode="relative" rAng="0" ptsTypes="AA">
                                      <p:cBhvr>
                                        <p:cTn id="19" dur="2000" fill="hold"/>
                                        <p:tgtEl>
                                          <p:spTgt spid="109"/>
                                        </p:tgtEl>
                                        <p:attrNameLst>
                                          <p:attrName>ppt_x</p:attrName>
                                          <p:attrName>ppt_y</p:attrName>
                                        </p:attrNameLst>
                                      </p:cBhvr>
                                      <p:rCtr x="16000" y="7000"/>
                                    </p:animMotion>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8">
                                            <p:txEl>
                                              <p:pRg st="3" end="3"/>
                                            </p:txEl>
                                          </p:spTgt>
                                        </p:tgtEl>
                                        <p:attrNameLst>
                                          <p:attrName>style.visibility</p:attrName>
                                        </p:attrNameLst>
                                      </p:cBhvr>
                                      <p:to>
                                        <p:strVal val="visible"/>
                                      </p:to>
                                    </p:set>
                                  </p:childTnLst>
                                </p:cTn>
                              </p:par>
                              <p:par>
                                <p:cTn id="24" presetID="42" presetClass="path" presetSubtype="0" accel="50000" decel="50000" fill="hold" grpId="0" nodeType="withEffect">
                                  <p:stCondLst>
                                    <p:cond delay="0"/>
                                  </p:stCondLst>
                                  <p:childTnLst>
                                    <p:animMotion origin="layout" path="M -3.61111E-6 -2.59259E-6 L 0.21042 -0.10833 " pathEditMode="relative" rAng="0" ptsTypes="AA">
                                      <p:cBhvr>
                                        <p:cTn id="25" dur="2000" fill="hold"/>
                                        <p:tgtEl>
                                          <p:spTgt spid="115"/>
                                        </p:tgtEl>
                                        <p:attrNameLst>
                                          <p:attrName>ppt_x</p:attrName>
                                          <p:attrName>ppt_y</p:attrName>
                                        </p:attrNameLst>
                                      </p:cBhvr>
                                      <p:rCtr x="10500" y="-5400"/>
                                    </p:animMotion>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08">
                                            <p:txEl>
                                              <p:pRg st="4" end="4"/>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11"/>
                                        </p:tgtEl>
                                        <p:attrNameLst>
                                          <p:attrName>style.visibility</p:attrName>
                                        </p:attrNameLst>
                                      </p:cBhvr>
                                      <p:to>
                                        <p:strVal val="visible"/>
                                      </p:to>
                                    </p:set>
                                  </p:childTnLst>
                                </p:cTn>
                              </p:par>
                            </p:childTnLst>
                          </p:cTn>
                        </p:par>
                        <p:par>
                          <p:cTn id="32" fill="hold">
                            <p:stCondLst>
                              <p:cond delay="0"/>
                            </p:stCondLst>
                            <p:childTnLst>
                              <p:par>
                                <p:cTn id="33" presetID="42" presetClass="path" presetSubtype="0" accel="50000" decel="50000" fill="hold" nodeType="afterEffect">
                                  <p:stCondLst>
                                    <p:cond delay="0"/>
                                  </p:stCondLst>
                                  <p:childTnLst>
                                    <p:animMotion origin="layout" path="M 1.94444E-6 -1.06383E-6 L 0.25677 -0.07955 " pathEditMode="relative" rAng="0" ptsTypes="AA">
                                      <p:cBhvr>
                                        <p:cTn id="34" dur="2000" fill="hold"/>
                                        <p:tgtEl>
                                          <p:spTgt spid="111"/>
                                        </p:tgtEl>
                                        <p:attrNameLst>
                                          <p:attrName>ppt_x</p:attrName>
                                          <p:attrName>ppt_y</p:attrName>
                                        </p:attrNameLst>
                                      </p:cBhvr>
                                      <p:rCtr x="12800" y="-4000"/>
                                    </p:animMotion>
                                  </p:childTnLst>
                                </p:cTn>
                              </p:par>
                            </p:childTnLst>
                          </p:cTn>
                        </p:par>
                        <p:par>
                          <p:cTn id="35" fill="hold">
                            <p:stCondLst>
                              <p:cond delay="2000"/>
                            </p:stCondLst>
                            <p:childTnLst>
                              <p:par>
                                <p:cTn id="36" presetID="1" presetClass="entr" presetSubtype="0" fill="hold" grpId="0" nodeType="afterEffect">
                                  <p:stCondLst>
                                    <p:cond delay="0"/>
                                  </p:stCondLst>
                                  <p:childTnLst>
                                    <p:set>
                                      <p:cBhvr>
                                        <p:cTn id="37" dur="1" fill="hold">
                                          <p:stCondLst>
                                            <p:cond delay="0"/>
                                          </p:stCondLst>
                                        </p:cTn>
                                        <p:tgtEl>
                                          <p:spTgt spid="110"/>
                                        </p:tgtEl>
                                        <p:attrNameLst>
                                          <p:attrName>style.visibility</p:attrName>
                                        </p:attrNameLst>
                                      </p:cBhvr>
                                      <p:to>
                                        <p:strVal val="visible"/>
                                      </p:to>
                                    </p:set>
                                  </p:childTnLst>
                                </p:cTn>
                              </p:par>
                            </p:childTnLst>
                          </p:cTn>
                        </p:par>
                        <p:par>
                          <p:cTn id="38" fill="hold">
                            <p:stCondLst>
                              <p:cond delay="2000"/>
                            </p:stCondLst>
                            <p:childTnLst>
                              <p:par>
                                <p:cTn id="39" presetID="8" presetClass="emph" presetSubtype="0" fill="hold" grpId="1" nodeType="afterEffect">
                                  <p:stCondLst>
                                    <p:cond delay="0"/>
                                  </p:stCondLst>
                                  <p:childTnLst>
                                    <p:animRot by="21600000">
                                      <p:cBhvr>
                                        <p:cTn id="40" dur="2000" fill="hold"/>
                                        <p:tgtEl>
                                          <p:spTgt spid="110"/>
                                        </p:tgtEl>
                                        <p:attrNameLst>
                                          <p:attrName>r</p:attrName>
                                        </p:attrNameLst>
                                      </p:cBhvr>
                                    </p:animRot>
                                  </p:childTnLst>
                                </p:cTn>
                              </p:par>
                              <p:par>
                                <p:cTn id="41" presetID="6" presetClass="emph" presetSubtype="0" fill="hold" nodeType="withEffect">
                                  <p:stCondLst>
                                    <p:cond delay="0"/>
                                  </p:stCondLst>
                                  <p:childTnLst>
                                    <p:animScale>
                                      <p:cBhvr>
                                        <p:cTn id="42" dur="2000" fill="hold"/>
                                        <p:tgtEl>
                                          <p:spTgt spid="111"/>
                                        </p:tgtEl>
                                      </p:cBhvr>
                                      <p:by x="50000" y="50000"/>
                                    </p:animScale>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8">
                                            <p:txEl>
                                              <p:pRg st="5" end="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4"/>
                                        </p:tgtEl>
                                        <p:attrNameLst>
                                          <p:attrName>style.visibility</p:attrName>
                                        </p:attrNameLst>
                                      </p:cBhvr>
                                      <p:to>
                                        <p:strVal val="visible"/>
                                      </p:to>
                                    </p:set>
                                  </p:childTnLst>
                                </p:cTn>
                              </p:par>
                            </p:childTnLst>
                          </p:cTn>
                        </p:par>
                        <p:par>
                          <p:cTn id="49" fill="hold">
                            <p:stCondLst>
                              <p:cond delay="0"/>
                            </p:stCondLst>
                            <p:childTnLst>
                              <p:par>
                                <p:cTn id="50" presetID="42" presetClass="path" presetSubtype="0" accel="50000" decel="50000" fill="hold" nodeType="afterEffect">
                                  <p:stCondLst>
                                    <p:cond delay="0"/>
                                  </p:stCondLst>
                                  <p:childTnLst>
                                    <p:animMotion origin="layout" path="M 0.25503 -0.0784 L -0.01215 -0.1413 " pathEditMode="relative" rAng="0" ptsTypes="AA">
                                      <p:cBhvr>
                                        <p:cTn id="51" dur="2000" fill="hold"/>
                                        <p:tgtEl>
                                          <p:spTgt spid="111"/>
                                        </p:tgtEl>
                                        <p:attrNameLst>
                                          <p:attrName>ppt_x</p:attrName>
                                          <p:attrName>ppt_y</p:attrName>
                                        </p:attrNameLst>
                                      </p:cBhvr>
                                      <p:rCtr x="-13400" y="-3100"/>
                                    </p:animMotion>
                                  </p:childTnLst>
                                </p:cTn>
                              </p:par>
                              <p:par>
                                <p:cTn id="52" presetID="42" presetClass="path" presetSubtype="0" accel="50000" decel="50000" fill="hold" grpId="1" nodeType="withEffect">
                                  <p:stCondLst>
                                    <p:cond delay="0"/>
                                  </p:stCondLst>
                                  <p:childTnLst>
                                    <p:animMotion origin="layout" path="M 1.11111E-6 -6.47549E-8 L -0.27014 -0.02498 " pathEditMode="relative" rAng="0" ptsTypes="AA">
                                      <p:cBhvr>
                                        <p:cTn id="53" dur="2000" fill="hold"/>
                                        <p:tgtEl>
                                          <p:spTgt spid="114"/>
                                        </p:tgtEl>
                                        <p:attrNameLst>
                                          <p:attrName>ppt_x</p:attrName>
                                          <p:attrName>ppt_y</p:attrName>
                                        </p:attrNameLst>
                                      </p:cBhvr>
                                      <p:rCtr x="-13500" y="-1200"/>
                                    </p:animMotion>
                                  </p:childTnLst>
                                </p:cTn>
                              </p:par>
                            </p:childTnLst>
                          </p:cTn>
                        </p:par>
                        <p:par>
                          <p:cTn id="54" fill="hold">
                            <p:stCondLst>
                              <p:cond delay="2000"/>
                            </p:stCondLst>
                            <p:childTnLst>
                              <p:par>
                                <p:cTn id="55" presetID="1" presetClass="exit" presetSubtype="0" fill="hold" nodeType="afterEffect">
                                  <p:stCondLst>
                                    <p:cond delay="0"/>
                                  </p:stCondLst>
                                  <p:childTnLst>
                                    <p:set>
                                      <p:cBhvr>
                                        <p:cTn id="56" dur="1" fill="hold">
                                          <p:stCondLst>
                                            <p:cond delay="0"/>
                                          </p:stCondLst>
                                        </p:cTn>
                                        <p:tgtEl>
                                          <p:spTgt spid="111"/>
                                        </p:tgtEl>
                                        <p:attrNameLst>
                                          <p:attrName>style.visibility</p:attrName>
                                        </p:attrNameLst>
                                      </p:cBhvr>
                                      <p:to>
                                        <p:strVal val="hidden"/>
                                      </p:to>
                                    </p:set>
                                  </p:childTnLst>
                                </p:cTn>
                              </p:par>
                            </p:childTnLst>
                          </p:cTn>
                        </p:par>
                        <p:par>
                          <p:cTn id="57" fill="hold">
                            <p:stCondLst>
                              <p:cond delay="2000"/>
                            </p:stCondLst>
                            <p:childTnLst>
                              <p:par>
                                <p:cTn id="58" presetID="1" presetClass="exit" presetSubtype="0" fill="hold" grpId="2" nodeType="afterEffect">
                                  <p:stCondLst>
                                    <p:cond delay="0"/>
                                  </p:stCondLst>
                                  <p:childTnLst>
                                    <p:set>
                                      <p:cBhvr>
                                        <p:cTn id="59" dur="1" fill="hold">
                                          <p:stCondLst>
                                            <p:cond delay="0"/>
                                          </p:stCondLst>
                                        </p:cTn>
                                        <p:tgtEl>
                                          <p:spTgt spid="114"/>
                                        </p:tgtEl>
                                        <p:attrNameLst>
                                          <p:attrName>style.visibility</p:attrName>
                                        </p:attrNameLst>
                                      </p:cBhvr>
                                      <p:to>
                                        <p:strVal val="hidden"/>
                                      </p:to>
                                    </p:set>
                                  </p:childTnLst>
                                </p:cTn>
                              </p:par>
                              <p:par>
                                <p:cTn id="60" presetID="1" presetClass="exit" presetSubtype="0" fill="hold" grpId="2" nodeType="withEffect">
                                  <p:stCondLst>
                                    <p:cond delay="0"/>
                                  </p:stCondLst>
                                  <p:childTnLst>
                                    <p:set>
                                      <p:cBhvr>
                                        <p:cTn id="61" dur="1" fill="hold">
                                          <p:stCondLst>
                                            <p:cond delay="0"/>
                                          </p:stCondLst>
                                        </p:cTn>
                                        <p:tgtEl>
                                          <p:spTgt spid="110"/>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108">
                                            <p:txEl>
                                              <p:pRg st="6" end="6"/>
                                            </p:txEl>
                                          </p:spTgt>
                                        </p:tgtEl>
                                        <p:attrNameLst>
                                          <p:attrName>style.visibility</p:attrName>
                                        </p:attrNameLst>
                                      </p:cBhvr>
                                      <p:to>
                                        <p:strVal val="visible"/>
                                      </p:to>
                                    </p:set>
                                  </p:childTnLst>
                                </p:cTn>
                              </p:par>
                              <p:par>
                                <p:cTn id="66" presetID="31" presetClass="exit" presetSubtype="0" fill="hold" grpId="0" nodeType="withEffect">
                                  <p:stCondLst>
                                    <p:cond delay="0"/>
                                  </p:stCondLst>
                                  <p:iterate type="lt">
                                    <p:tmPct val="5000"/>
                                  </p:iterate>
                                  <p:childTnLst>
                                    <p:anim calcmode="lin" valueType="num">
                                      <p:cBhvr>
                                        <p:cTn id="67" dur="1000"/>
                                        <p:tgtEl>
                                          <p:spTgt spid="112"/>
                                        </p:tgtEl>
                                        <p:attrNameLst>
                                          <p:attrName>ppt_w</p:attrName>
                                        </p:attrNameLst>
                                      </p:cBhvr>
                                      <p:tavLst>
                                        <p:tav tm="0">
                                          <p:val>
                                            <p:strVal val="ppt_w"/>
                                          </p:val>
                                        </p:tav>
                                        <p:tav tm="100000">
                                          <p:val>
                                            <p:fltVal val="0"/>
                                          </p:val>
                                        </p:tav>
                                      </p:tavLst>
                                    </p:anim>
                                    <p:anim calcmode="lin" valueType="num">
                                      <p:cBhvr>
                                        <p:cTn id="68" dur="1000"/>
                                        <p:tgtEl>
                                          <p:spTgt spid="112"/>
                                        </p:tgtEl>
                                        <p:attrNameLst>
                                          <p:attrName>ppt_h</p:attrName>
                                        </p:attrNameLst>
                                      </p:cBhvr>
                                      <p:tavLst>
                                        <p:tav tm="0">
                                          <p:val>
                                            <p:strVal val="ppt_h"/>
                                          </p:val>
                                        </p:tav>
                                        <p:tav tm="100000">
                                          <p:val>
                                            <p:fltVal val="0"/>
                                          </p:val>
                                        </p:tav>
                                      </p:tavLst>
                                    </p:anim>
                                    <p:anim calcmode="lin" valueType="num">
                                      <p:cBhvr>
                                        <p:cTn id="69" dur="1000"/>
                                        <p:tgtEl>
                                          <p:spTgt spid="112"/>
                                        </p:tgtEl>
                                        <p:attrNameLst>
                                          <p:attrName>style.rotation</p:attrName>
                                        </p:attrNameLst>
                                      </p:cBhvr>
                                      <p:tavLst>
                                        <p:tav tm="0">
                                          <p:val>
                                            <p:fltVal val="0"/>
                                          </p:val>
                                        </p:tav>
                                        <p:tav tm="100000">
                                          <p:val>
                                            <p:fltVal val="90"/>
                                          </p:val>
                                        </p:tav>
                                      </p:tavLst>
                                    </p:anim>
                                    <p:animEffect transition="out" filter="fade">
                                      <p:cBhvr>
                                        <p:cTn id="70" dur="1000"/>
                                        <p:tgtEl>
                                          <p:spTgt spid="112"/>
                                        </p:tgtEl>
                                      </p:cBhvr>
                                    </p:animEffect>
                                    <p:set>
                                      <p:cBhvr>
                                        <p:cTn id="71" dur="1" fill="hold">
                                          <p:stCondLst>
                                            <p:cond delay="999"/>
                                          </p:stCondLst>
                                        </p:cTn>
                                        <p:tgtEl>
                                          <p:spTgt spid="112"/>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1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09" grpId="1" animBg="1"/>
      <p:bldP spid="110" grpId="0" animBg="1"/>
      <p:bldP spid="110" grpId="1" animBg="1"/>
      <p:bldP spid="110" grpId="2" animBg="1"/>
      <p:bldP spid="112" grpId="0" animBg="1"/>
      <p:bldP spid="114" grpId="0" animBg="1"/>
      <p:bldP spid="114" grpId="1" animBg="1"/>
      <p:bldP spid="114" grpId="2" animBg="1"/>
      <p:bldP spid="115" grpId="0" animBg="1"/>
      <p:bldP spid="11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3" y="2238006"/>
            <a:ext cx="11149013" cy="1994392"/>
          </a:xfrm>
        </p:spPr>
        <p:txBody>
          <a:bodyPr/>
          <a:lstStyle/>
          <a:p>
            <a:r>
              <a:rPr lang="en-US" dirty="0" err="1"/>
              <a:t>Idempotency</a:t>
            </a:r>
            <a:r>
              <a:rPr lang="en-US" dirty="0"/>
              <a:t/>
            </a:r>
            <a:br>
              <a:rPr lang="en-US" dirty="0"/>
            </a:br>
            <a:r>
              <a:rPr lang="en-US" dirty="0"/>
              <a:t>f(x) = f(f(x</a:t>
            </a:r>
            <a:r>
              <a:rPr lang="en-US" dirty="0" smtClean="0"/>
              <a:t>))</a:t>
            </a:r>
            <a:endParaRPr lang="en-US" dirty="0"/>
          </a:p>
        </p:txBody>
      </p:sp>
    </p:spTree>
    <p:extLst>
      <p:ext uri="{BB962C8B-B14F-4D97-AF65-F5344CB8AC3E}">
        <p14:creationId xmlns:p14="http://schemas.microsoft.com/office/powerpoint/2010/main" val="187095445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2"/>
          <p:cNvSpPr txBox="1">
            <a:spLocks/>
          </p:cNvSpPr>
          <p:nvPr/>
        </p:nvSpPr>
        <p:spPr>
          <a:xfrm>
            <a:off x="1805436" y="228601"/>
            <a:ext cx="8363938" cy="666387"/>
          </a:xfrm>
          <a:prstGeom prst="rect">
            <a:avLst/>
          </a:prstGeom>
        </p:spPr>
        <p:txBody>
          <a:bodyPr vert="horz" wrap="square" lIns="0" tIns="0" rIns="0" bIns="0" rtlCol="0" anchor="t">
            <a:spAutoFit/>
          </a:bodyPr>
          <a:lstStyle>
            <a:lvl1pPr algn="l" defTabSz="1218937" rtl="0" eaLnBrk="1" latinLnBrk="0" hangingPunct="1">
              <a:lnSpc>
                <a:spcPct val="90000"/>
              </a:lnSpc>
              <a:spcBef>
                <a:spcPct val="0"/>
              </a:spcBef>
              <a:buNone/>
              <a:defRPr lang="en-US" sz="4800" b="0" kern="1200" cap="none" spc="-267" baseline="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Messages Process </a:t>
            </a:r>
            <a:r>
              <a:rPr lang="en-US" b="1" smtClean="0"/>
              <a:t>At Least </a:t>
            </a:r>
            <a:r>
              <a:rPr lang="en-US" smtClean="0"/>
              <a:t>Once</a:t>
            </a:r>
            <a:endParaRPr lang="en-US" dirty="0"/>
          </a:p>
        </p:txBody>
      </p:sp>
      <p:sp>
        <p:nvSpPr>
          <p:cNvPr id="67" name="Rounded Rectangle 66"/>
          <p:cNvSpPr/>
          <p:nvPr/>
        </p:nvSpPr>
        <p:spPr bwMode="auto">
          <a:xfrm>
            <a:off x="1960749" y="3917718"/>
            <a:ext cx="1926077" cy="1157591"/>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Web Role</a:t>
            </a:r>
          </a:p>
        </p:txBody>
      </p:sp>
      <p:sp>
        <p:nvSpPr>
          <p:cNvPr id="68" name="Rounded Rectangle 67"/>
          <p:cNvSpPr/>
          <p:nvPr/>
        </p:nvSpPr>
        <p:spPr bwMode="auto">
          <a:xfrm>
            <a:off x="7902135" y="3917718"/>
            <a:ext cx="1926077" cy="1157591"/>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Worker Role</a:t>
            </a:r>
          </a:p>
        </p:txBody>
      </p:sp>
      <p:sp>
        <p:nvSpPr>
          <p:cNvPr id="69" name="Rounded Rectangle 68"/>
          <p:cNvSpPr/>
          <p:nvPr/>
        </p:nvSpPr>
        <p:spPr>
          <a:xfrm>
            <a:off x="4610014" y="5409478"/>
            <a:ext cx="2743200" cy="1318768"/>
          </a:xfrm>
          <a:prstGeom prst="roundRect">
            <a:avLst/>
          </a:prstGeom>
        </p:spPr>
        <p:style>
          <a:lnRef idx="0">
            <a:schemeClr val="accent1"/>
          </a:lnRef>
          <a:fillRef idx="3">
            <a:schemeClr val="accent1"/>
          </a:fillRef>
          <a:effectRef idx="3">
            <a:schemeClr val="accent1"/>
          </a:effectRef>
          <a:fontRef idx="minor">
            <a:schemeClr val="lt1"/>
          </a:fontRef>
        </p:style>
        <p:txBody>
          <a:bodyPr rtlCol="0" anchor="b"/>
          <a:lstStyle/>
          <a:p>
            <a:pPr algn="ctr"/>
            <a:r>
              <a:rPr lang="en-US" dirty="0" smtClean="0"/>
              <a:t>Storage</a:t>
            </a:r>
            <a:endParaRPr lang="en-US" dirty="0"/>
          </a:p>
        </p:txBody>
      </p:sp>
      <p:grpSp>
        <p:nvGrpSpPr>
          <p:cNvPr id="70" name="Group 69"/>
          <p:cNvGrpSpPr/>
          <p:nvPr/>
        </p:nvGrpSpPr>
        <p:grpSpPr>
          <a:xfrm>
            <a:off x="4991014" y="5762768"/>
            <a:ext cx="2057400" cy="609600"/>
            <a:chOff x="3575014" y="5043603"/>
            <a:chExt cx="2057400" cy="609600"/>
          </a:xfrm>
        </p:grpSpPr>
        <p:sp>
          <p:nvSpPr>
            <p:cNvPr id="71" name="Rectangle 70"/>
            <p:cNvSpPr/>
            <p:nvPr/>
          </p:nvSpPr>
          <p:spPr>
            <a:xfrm>
              <a:off x="3575014" y="5043603"/>
              <a:ext cx="20574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72" name="Rounded Rectangle 71"/>
            <p:cNvSpPr/>
            <p:nvPr/>
          </p:nvSpPr>
          <p:spPr>
            <a:xfrm>
              <a:off x="4032214" y="5119803"/>
              <a:ext cx="304800" cy="2286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73" name="Rounded Rectangle 72"/>
            <p:cNvSpPr/>
            <p:nvPr/>
          </p:nvSpPr>
          <p:spPr>
            <a:xfrm>
              <a:off x="4870414" y="5119803"/>
              <a:ext cx="304800" cy="2286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74" name="Oval 73"/>
            <p:cNvSpPr/>
            <p:nvPr/>
          </p:nvSpPr>
          <p:spPr>
            <a:xfrm>
              <a:off x="4367495" y="5196003"/>
              <a:ext cx="45719" cy="4571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75" name="Oval 74"/>
            <p:cNvSpPr/>
            <p:nvPr/>
          </p:nvSpPr>
          <p:spPr>
            <a:xfrm>
              <a:off x="4443695" y="5196003"/>
              <a:ext cx="45719" cy="4571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76" name="Oval 75"/>
            <p:cNvSpPr/>
            <p:nvPr/>
          </p:nvSpPr>
          <p:spPr>
            <a:xfrm>
              <a:off x="4519895" y="5196003"/>
              <a:ext cx="45719" cy="4571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77" name="Oval 76"/>
            <p:cNvSpPr/>
            <p:nvPr/>
          </p:nvSpPr>
          <p:spPr>
            <a:xfrm>
              <a:off x="4596095" y="5196003"/>
              <a:ext cx="45719" cy="4571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78" name="Oval 77"/>
            <p:cNvSpPr/>
            <p:nvPr/>
          </p:nvSpPr>
          <p:spPr>
            <a:xfrm>
              <a:off x="4672295" y="5196003"/>
              <a:ext cx="45719" cy="4571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79" name="Oval 78"/>
            <p:cNvSpPr/>
            <p:nvPr/>
          </p:nvSpPr>
          <p:spPr>
            <a:xfrm>
              <a:off x="4748495" y="5196003"/>
              <a:ext cx="45719" cy="4571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80" name="TextBox 79"/>
            <p:cNvSpPr txBox="1"/>
            <p:nvPr/>
          </p:nvSpPr>
          <p:spPr>
            <a:xfrm>
              <a:off x="4302630" y="5391593"/>
              <a:ext cx="567784" cy="261610"/>
            </a:xfrm>
            <a:prstGeom prst="rect">
              <a:avLst/>
            </a:prstGeom>
            <a:noFill/>
          </p:spPr>
          <p:txBody>
            <a:bodyPr wrap="none" rtlCol="0">
              <a:spAutoFit/>
            </a:bodyPr>
            <a:lstStyle/>
            <a:p>
              <a:r>
                <a:rPr lang="en-US" sz="1100" dirty="0" smtClean="0">
                  <a:solidFill>
                    <a:schemeClr val="bg1"/>
                  </a:solidFill>
                </a:rPr>
                <a:t>Queue</a:t>
              </a:r>
              <a:endParaRPr lang="en-US" sz="1100" dirty="0">
                <a:solidFill>
                  <a:schemeClr val="bg1"/>
                </a:solidFill>
              </a:endParaRPr>
            </a:p>
          </p:txBody>
        </p:sp>
      </p:grpSp>
      <p:sp>
        <p:nvSpPr>
          <p:cNvPr id="81" name="Oval 80"/>
          <p:cNvSpPr/>
          <p:nvPr/>
        </p:nvSpPr>
        <p:spPr>
          <a:xfrm>
            <a:off x="3588374" y="5724485"/>
            <a:ext cx="457200" cy="457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100" b="1" dirty="0" smtClean="0"/>
              <a:t>LB</a:t>
            </a:r>
            <a:endParaRPr lang="en-US" sz="1100" b="1" dirty="0"/>
          </a:p>
        </p:txBody>
      </p:sp>
      <p:sp>
        <p:nvSpPr>
          <p:cNvPr id="82" name="Oval 81"/>
          <p:cNvSpPr/>
          <p:nvPr/>
        </p:nvSpPr>
        <p:spPr>
          <a:xfrm>
            <a:off x="7834059" y="5724485"/>
            <a:ext cx="457200" cy="457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100" b="1" dirty="0" smtClean="0"/>
              <a:t>LB</a:t>
            </a:r>
            <a:endParaRPr lang="en-US" sz="1100" b="1" dirty="0"/>
          </a:p>
        </p:txBody>
      </p:sp>
      <p:sp>
        <p:nvSpPr>
          <p:cNvPr id="83" name="Rounded Rectangle 82"/>
          <p:cNvSpPr/>
          <p:nvPr/>
        </p:nvSpPr>
        <p:spPr bwMode="auto">
          <a:xfrm>
            <a:off x="8054535" y="4070118"/>
            <a:ext cx="1926077" cy="1157591"/>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Worker Role</a:t>
            </a:r>
          </a:p>
        </p:txBody>
      </p:sp>
      <p:sp>
        <p:nvSpPr>
          <p:cNvPr id="84" name="Rounded Rectangle 83"/>
          <p:cNvSpPr/>
          <p:nvPr/>
        </p:nvSpPr>
        <p:spPr bwMode="auto">
          <a:xfrm>
            <a:off x="8206935" y="4222518"/>
            <a:ext cx="1926077" cy="1157591"/>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Worker Role</a:t>
            </a:r>
          </a:p>
        </p:txBody>
      </p:sp>
      <p:sp>
        <p:nvSpPr>
          <p:cNvPr id="85" name="Rounded Rectangle 84"/>
          <p:cNvSpPr/>
          <p:nvPr/>
        </p:nvSpPr>
        <p:spPr bwMode="auto">
          <a:xfrm>
            <a:off x="2113149" y="4070118"/>
            <a:ext cx="1926077" cy="1157591"/>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Web Role</a:t>
            </a:r>
          </a:p>
        </p:txBody>
      </p:sp>
      <p:sp>
        <p:nvSpPr>
          <p:cNvPr id="86" name="Rounded Rectangle 85"/>
          <p:cNvSpPr/>
          <p:nvPr/>
        </p:nvSpPr>
        <p:spPr bwMode="auto">
          <a:xfrm>
            <a:off x="8359335" y="4374918"/>
            <a:ext cx="1926077" cy="1157591"/>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Worker Role</a:t>
            </a:r>
          </a:p>
        </p:txBody>
      </p:sp>
      <p:cxnSp>
        <p:nvCxnSpPr>
          <p:cNvPr id="87" name="Shape 34"/>
          <p:cNvCxnSpPr>
            <a:stCxn id="85" idx="2"/>
            <a:endCxn id="81" idx="2"/>
          </p:cNvCxnSpPr>
          <p:nvPr/>
        </p:nvCxnSpPr>
        <p:spPr>
          <a:xfrm rot="16200000" flipH="1">
            <a:off x="2969593" y="5334304"/>
            <a:ext cx="725376" cy="512186"/>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8" name="Elbow Connector 87"/>
          <p:cNvCxnSpPr>
            <a:stCxn id="81" idx="6"/>
          </p:cNvCxnSpPr>
          <p:nvPr/>
        </p:nvCxnSpPr>
        <p:spPr>
          <a:xfrm>
            <a:off x="4045574" y="5953085"/>
            <a:ext cx="945440" cy="183"/>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9" name="Shape 46"/>
          <p:cNvCxnSpPr>
            <a:stCxn id="86" idx="2"/>
            <a:endCxn id="82" idx="6"/>
          </p:cNvCxnSpPr>
          <p:nvPr/>
        </p:nvCxnSpPr>
        <p:spPr>
          <a:xfrm rot="5400000">
            <a:off x="8596529" y="5227240"/>
            <a:ext cx="420576" cy="1031115"/>
          </a:xfrm>
          <a:prstGeom prst="bentConnector2">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90" name="Elbow Connector 89"/>
          <p:cNvCxnSpPr>
            <a:endCxn id="82" idx="2"/>
          </p:cNvCxnSpPr>
          <p:nvPr/>
        </p:nvCxnSpPr>
        <p:spPr>
          <a:xfrm flipV="1">
            <a:off x="7048414" y="5953085"/>
            <a:ext cx="785645" cy="183"/>
          </a:xfrm>
          <a:prstGeom prst="bent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91" name="Rounded Rectangle 90"/>
          <p:cNvSpPr/>
          <p:nvPr/>
        </p:nvSpPr>
        <p:spPr>
          <a:xfrm>
            <a:off x="2747094" y="2590800"/>
            <a:ext cx="304800" cy="2286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92" name="Rounded Rectangle 91"/>
          <p:cNvSpPr/>
          <p:nvPr/>
        </p:nvSpPr>
        <p:spPr>
          <a:xfrm>
            <a:off x="6698253" y="5834894"/>
            <a:ext cx="304800" cy="228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93" name="Rounded Rectangle 92"/>
          <p:cNvSpPr/>
          <p:nvPr/>
        </p:nvSpPr>
        <p:spPr>
          <a:xfrm>
            <a:off x="6694711" y="5838968"/>
            <a:ext cx="304800" cy="2286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94" name="TextBox 93"/>
          <p:cNvSpPr txBox="1"/>
          <p:nvPr/>
        </p:nvSpPr>
        <p:spPr>
          <a:xfrm>
            <a:off x="2178000" y="990600"/>
            <a:ext cx="6027523" cy="3416320"/>
          </a:xfrm>
          <a:prstGeom prst="rect">
            <a:avLst/>
          </a:prstGeom>
          <a:noFill/>
        </p:spPr>
        <p:txBody>
          <a:bodyPr wrap="square" rtlCol="0">
            <a:spAutoFit/>
          </a:bodyPr>
          <a:lstStyle/>
          <a:p>
            <a:pPr marL="342900" indent="-342900">
              <a:buFont typeface="+mj-lt"/>
              <a:buAutoNum type="arabicPeriod"/>
            </a:pPr>
            <a:r>
              <a:rPr lang="en-NZ" sz="1800" dirty="0" smtClean="0"/>
              <a:t>Debit bank account $100 message</a:t>
            </a:r>
          </a:p>
          <a:p>
            <a:pPr marL="342900" indent="-342900">
              <a:buFont typeface="+mj-lt"/>
              <a:buAutoNum type="arabicPeriod"/>
            </a:pPr>
            <a:r>
              <a:rPr lang="en-NZ" sz="1800" dirty="0" smtClean="0"/>
              <a:t>Worker role reads message</a:t>
            </a:r>
          </a:p>
          <a:p>
            <a:pPr marL="342900" indent="-342900">
              <a:buFont typeface="+mj-lt"/>
              <a:buAutoNum type="arabicPeriod"/>
            </a:pPr>
            <a:r>
              <a:rPr lang="en-NZ" sz="1800" dirty="0" smtClean="0"/>
              <a:t>Balance debited $100</a:t>
            </a:r>
          </a:p>
          <a:p>
            <a:pPr marL="342900" indent="-342900">
              <a:buFont typeface="+mj-lt"/>
              <a:buAutoNum type="arabicPeriod"/>
            </a:pPr>
            <a:r>
              <a:rPr lang="en-NZ" sz="1800" dirty="0" smtClean="0"/>
              <a:t>Worker role is torn before message can be deleted</a:t>
            </a:r>
          </a:p>
          <a:p>
            <a:pPr marL="342900" indent="-342900">
              <a:buFont typeface="+mj-lt"/>
              <a:buAutoNum type="arabicPeriod"/>
            </a:pPr>
            <a:r>
              <a:rPr lang="en-NZ" sz="1800" dirty="0" smtClean="0"/>
              <a:t>3 minutes later, message re-appears on queue</a:t>
            </a:r>
          </a:p>
          <a:p>
            <a:pPr marL="342900" indent="-342900">
              <a:buFont typeface="+mj-lt"/>
              <a:buAutoNum type="arabicPeriod"/>
            </a:pPr>
            <a:r>
              <a:rPr lang="en-NZ" sz="1800" dirty="0" smtClean="0"/>
              <a:t>Worker role reads message</a:t>
            </a:r>
          </a:p>
          <a:p>
            <a:pPr marL="342900" indent="-342900">
              <a:buFont typeface="+mj-lt"/>
              <a:buAutoNum type="arabicPeriod"/>
            </a:pPr>
            <a:r>
              <a:rPr lang="en-NZ" sz="1800" dirty="0" smtClean="0"/>
              <a:t>Balance debited $100</a:t>
            </a:r>
          </a:p>
          <a:p>
            <a:pPr marL="342900" indent="-342900">
              <a:buFont typeface="+mj-lt"/>
              <a:buAutoNum type="arabicPeriod"/>
            </a:pPr>
            <a:r>
              <a:rPr lang="en-NZ" sz="1800" dirty="0" smtClean="0"/>
              <a:t>Message deleted from queue</a:t>
            </a:r>
          </a:p>
          <a:p>
            <a:pPr marL="342900" indent="-342900">
              <a:buFont typeface="+mj-lt"/>
              <a:buAutoNum type="arabicPeriod"/>
            </a:pPr>
            <a:r>
              <a:rPr lang="en-NZ" sz="1800" dirty="0" smtClean="0"/>
              <a:t>Chaos ensues.....</a:t>
            </a:r>
          </a:p>
          <a:p>
            <a:pPr marL="342900" indent="-342900">
              <a:buFont typeface="+mj-lt"/>
              <a:buAutoNum type="arabicPeriod"/>
            </a:pPr>
            <a:r>
              <a:rPr lang="en-NZ" sz="1800" dirty="0" smtClean="0"/>
              <a:t>Customer calls bank.....</a:t>
            </a:r>
          </a:p>
          <a:p>
            <a:pPr marL="342900" indent="-342900">
              <a:buFont typeface="+mj-lt"/>
              <a:buAutoNum type="arabicPeriod"/>
            </a:pPr>
            <a:endParaRPr lang="en-NZ" sz="1800" dirty="0" smtClean="0"/>
          </a:p>
          <a:p>
            <a:pPr marL="342900" indent="-342900">
              <a:buFont typeface="+mj-lt"/>
              <a:buAutoNum type="arabicPeriod"/>
            </a:pPr>
            <a:endParaRPr lang="en-NZ" sz="1800" dirty="0"/>
          </a:p>
        </p:txBody>
      </p:sp>
      <p:sp>
        <p:nvSpPr>
          <p:cNvPr id="95" name="TextBox 94"/>
          <p:cNvSpPr txBox="1"/>
          <p:nvPr/>
        </p:nvSpPr>
        <p:spPr>
          <a:xfrm>
            <a:off x="5141840" y="4046844"/>
            <a:ext cx="1895071" cy="400110"/>
          </a:xfrm>
          <a:prstGeom prst="rect">
            <a:avLst/>
          </a:prstGeom>
          <a:noFill/>
        </p:spPr>
        <p:txBody>
          <a:bodyPr wrap="none" rtlCol="0">
            <a:spAutoFit/>
          </a:bodyPr>
          <a:lstStyle/>
          <a:p>
            <a:r>
              <a:rPr lang="en-NZ" sz="2000" dirty="0" smtClean="0"/>
              <a:t>Balance = $1000</a:t>
            </a:r>
            <a:endParaRPr lang="en-NZ" sz="2000" dirty="0"/>
          </a:p>
        </p:txBody>
      </p:sp>
      <p:sp>
        <p:nvSpPr>
          <p:cNvPr id="97" name="TextBox 96"/>
          <p:cNvSpPr txBox="1"/>
          <p:nvPr/>
        </p:nvSpPr>
        <p:spPr>
          <a:xfrm>
            <a:off x="5141840" y="4046844"/>
            <a:ext cx="1765227" cy="400110"/>
          </a:xfrm>
          <a:prstGeom prst="rect">
            <a:avLst/>
          </a:prstGeom>
          <a:noFill/>
        </p:spPr>
        <p:txBody>
          <a:bodyPr wrap="none" rtlCol="0">
            <a:spAutoFit/>
          </a:bodyPr>
          <a:lstStyle/>
          <a:p>
            <a:r>
              <a:rPr lang="en-NZ" sz="2000" dirty="0" smtClean="0"/>
              <a:t>Balance = $900</a:t>
            </a:r>
            <a:endParaRPr lang="en-NZ" sz="2000" dirty="0"/>
          </a:p>
        </p:txBody>
      </p:sp>
      <p:sp>
        <p:nvSpPr>
          <p:cNvPr id="98" name="TextBox 97"/>
          <p:cNvSpPr txBox="1"/>
          <p:nvPr/>
        </p:nvSpPr>
        <p:spPr>
          <a:xfrm>
            <a:off x="5141840" y="4046844"/>
            <a:ext cx="1765227" cy="400110"/>
          </a:xfrm>
          <a:prstGeom prst="rect">
            <a:avLst/>
          </a:prstGeom>
          <a:noFill/>
        </p:spPr>
        <p:txBody>
          <a:bodyPr wrap="none" rtlCol="0">
            <a:spAutoFit/>
          </a:bodyPr>
          <a:lstStyle/>
          <a:p>
            <a:r>
              <a:rPr lang="en-NZ" sz="2000" dirty="0" smtClean="0"/>
              <a:t>Balance = $800</a:t>
            </a:r>
            <a:endParaRPr lang="en-NZ" sz="2000" dirty="0"/>
          </a:p>
        </p:txBody>
      </p:sp>
      <p:sp>
        <p:nvSpPr>
          <p:cNvPr id="99" name="Rounded Rectangle 98"/>
          <p:cNvSpPr/>
          <p:nvPr/>
        </p:nvSpPr>
        <p:spPr>
          <a:xfrm>
            <a:off x="6710633" y="5841243"/>
            <a:ext cx="304800" cy="2286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197072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
                                        </p:tgtEl>
                                        <p:attrNameLst>
                                          <p:attrName>style.visibility</p:attrName>
                                        </p:attrNameLst>
                                      </p:cBhvr>
                                      <p:to>
                                        <p:strVal val="visible"/>
                                      </p:to>
                                    </p:set>
                                  </p:childTnLst>
                                </p:cTn>
                              </p:par>
                            </p:childTnLst>
                          </p:cTn>
                        </p:par>
                        <p:par>
                          <p:cTn id="9" fill="hold">
                            <p:stCondLst>
                              <p:cond delay="0"/>
                            </p:stCondLst>
                            <p:childTnLst>
                              <p:par>
                                <p:cTn id="10" presetID="50" presetClass="path" presetSubtype="0" accel="50000" decel="50000" fill="hold" grpId="1" nodeType="afterEffect">
                                  <p:stCondLst>
                                    <p:cond delay="0"/>
                                  </p:stCondLst>
                                  <p:childTnLst>
                                    <p:animMotion origin="layout" path="M 0.00035 -0.00046 L 0.04723 0.26087 C 0.06806 0.37836 0.13785 0.51018 0.17361 0.49885 L 0.2533 0.47364 " pathEditMode="relative" rAng="4594398" ptsTypes="FfFF">
                                      <p:cBhvr>
                                        <p:cTn id="11" dur="2000" fill="hold"/>
                                        <p:tgtEl>
                                          <p:spTgt spid="91"/>
                                        </p:tgtEl>
                                        <p:attrNameLst>
                                          <p:attrName>ppt_x</p:attrName>
                                          <p:attrName>ppt_y</p:attrName>
                                        </p:attrNameLst>
                                      </p:cBhvr>
                                      <p:rCtr x="12600" y="23700"/>
                                    </p:animMotion>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4">
                                            <p:txEl>
                                              <p:pRg st="1" end="1"/>
                                            </p:txEl>
                                          </p:spTgt>
                                        </p:tgtEl>
                                        <p:attrNameLst>
                                          <p:attrName>style.visibility</p:attrName>
                                        </p:attrNameLst>
                                      </p:cBhvr>
                                      <p:to>
                                        <p:strVal val="visible"/>
                                      </p:to>
                                    </p:set>
                                  </p:childTnLst>
                                </p:cTn>
                              </p:par>
                              <p:par>
                                <p:cTn id="16" presetID="42" presetClass="path" presetSubtype="0" accel="50000" decel="50000" fill="hold" grpId="0" nodeType="withEffect">
                                  <p:stCondLst>
                                    <p:cond delay="0"/>
                                  </p:stCondLst>
                                  <p:childTnLst>
                                    <p:animMotion origin="layout" path="M -3.61111E-6 4.62535E-6 L 0.20157 -0.10847 " pathEditMode="relative" rAng="0" ptsTypes="AA">
                                      <p:cBhvr>
                                        <p:cTn id="17" dur="2000" fill="hold"/>
                                        <p:tgtEl>
                                          <p:spTgt spid="93"/>
                                        </p:tgtEl>
                                        <p:attrNameLst>
                                          <p:attrName>ppt_x</p:attrName>
                                          <p:attrName>ppt_y</p:attrName>
                                        </p:attrNameLst>
                                      </p:cBhvr>
                                      <p:rCtr x="10100" y="-5400"/>
                                    </p:animMotion>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4">
                                            <p:txEl>
                                              <p:pRg st="2" end="2"/>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7"/>
                                        </p:tgtEl>
                                        <p:attrNameLst>
                                          <p:attrName>style.visibility</p:attrName>
                                        </p:attrNameLst>
                                      </p:cBhvr>
                                      <p:to>
                                        <p:strVal val="visible"/>
                                      </p:to>
                                    </p:set>
                                  </p:childTnLst>
                                </p:cTn>
                              </p:par>
                              <p:par>
                                <p:cTn id="24" presetID="1" presetClass="exit" presetSubtype="0" fill="hold" grpId="0" nodeType="withEffect">
                                  <p:stCondLst>
                                    <p:cond delay="0"/>
                                  </p:stCondLst>
                                  <p:childTnLst>
                                    <p:set>
                                      <p:cBhvr>
                                        <p:cTn id="25" dur="1" fill="hold">
                                          <p:stCondLst>
                                            <p:cond delay="0"/>
                                          </p:stCondLst>
                                        </p:cTn>
                                        <p:tgtEl>
                                          <p:spTgt spid="95"/>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4">
                                            <p:txEl>
                                              <p:pRg st="3" end="3"/>
                                            </p:txEl>
                                          </p:spTgt>
                                        </p:tgtEl>
                                        <p:attrNameLst>
                                          <p:attrName>style.visibility</p:attrName>
                                        </p:attrNameLst>
                                      </p:cBhvr>
                                      <p:to>
                                        <p:strVal val="visible"/>
                                      </p:to>
                                    </p:set>
                                  </p:childTnLst>
                                </p:cTn>
                              </p:par>
                              <p:par>
                                <p:cTn id="30" presetID="42" presetClass="exit" presetSubtype="0" fill="hold" grpId="0" nodeType="withEffect">
                                  <p:stCondLst>
                                    <p:cond delay="0"/>
                                  </p:stCondLst>
                                  <p:childTnLst>
                                    <p:animEffect transition="out" filter="fade">
                                      <p:cBhvr>
                                        <p:cTn id="31" dur="1000"/>
                                        <p:tgtEl>
                                          <p:spTgt spid="86"/>
                                        </p:tgtEl>
                                      </p:cBhvr>
                                    </p:animEffect>
                                    <p:anim calcmode="lin" valueType="num">
                                      <p:cBhvr>
                                        <p:cTn id="32" dur="1000"/>
                                        <p:tgtEl>
                                          <p:spTgt spid="86"/>
                                        </p:tgtEl>
                                        <p:attrNameLst>
                                          <p:attrName>ppt_x</p:attrName>
                                        </p:attrNameLst>
                                      </p:cBhvr>
                                      <p:tavLst>
                                        <p:tav tm="0">
                                          <p:val>
                                            <p:strVal val="ppt_x"/>
                                          </p:val>
                                        </p:tav>
                                        <p:tav tm="100000">
                                          <p:val>
                                            <p:strVal val="ppt_x"/>
                                          </p:val>
                                        </p:tav>
                                      </p:tavLst>
                                    </p:anim>
                                    <p:anim calcmode="lin" valueType="num">
                                      <p:cBhvr>
                                        <p:cTn id="33" dur="1000"/>
                                        <p:tgtEl>
                                          <p:spTgt spid="86"/>
                                        </p:tgtEl>
                                        <p:attrNameLst>
                                          <p:attrName>ppt_y</p:attrName>
                                        </p:attrNameLst>
                                      </p:cBhvr>
                                      <p:tavLst>
                                        <p:tav tm="0">
                                          <p:val>
                                            <p:strVal val="ppt_y"/>
                                          </p:val>
                                        </p:tav>
                                        <p:tav tm="100000">
                                          <p:val>
                                            <p:strVal val="ppt_y+.1"/>
                                          </p:val>
                                        </p:tav>
                                      </p:tavLst>
                                    </p:anim>
                                    <p:set>
                                      <p:cBhvr>
                                        <p:cTn id="34" dur="1" fill="hold">
                                          <p:stCondLst>
                                            <p:cond delay="999"/>
                                          </p:stCondLst>
                                        </p:cTn>
                                        <p:tgtEl>
                                          <p:spTgt spid="86"/>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9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4">
                                            <p:txEl>
                                              <p:pRg st="4" end="4"/>
                                            </p:txEl>
                                          </p:spTgt>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9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4">
                                            <p:txEl>
                                              <p:pRg st="5" end="5"/>
                                            </p:txEl>
                                          </p:spTgt>
                                        </p:tgtEl>
                                        <p:attrNameLst>
                                          <p:attrName>style.visibility</p:attrName>
                                        </p:attrNameLst>
                                      </p:cBhvr>
                                      <p:to>
                                        <p:strVal val="visible"/>
                                      </p:to>
                                    </p:set>
                                  </p:childTnLst>
                                </p:cTn>
                              </p:par>
                              <p:par>
                                <p:cTn id="47" presetID="42" presetClass="path" presetSubtype="0" accel="50000" decel="50000" fill="hold" grpId="0" nodeType="withEffect">
                                  <p:stCondLst>
                                    <p:cond delay="0"/>
                                  </p:stCondLst>
                                  <p:childTnLst>
                                    <p:animMotion origin="layout" path="M -3.61111E-6 4.62535E-6 L 0.20157 -0.10847 " pathEditMode="relative" rAng="0" ptsTypes="AA">
                                      <p:cBhvr>
                                        <p:cTn id="48" dur="2000" fill="hold"/>
                                        <p:tgtEl>
                                          <p:spTgt spid="99"/>
                                        </p:tgtEl>
                                        <p:attrNameLst>
                                          <p:attrName>ppt_x</p:attrName>
                                          <p:attrName>ppt_y</p:attrName>
                                        </p:attrNameLst>
                                      </p:cBhvr>
                                      <p:rCtr x="10100" y="-5400"/>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4">
                                            <p:txEl>
                                              <p:pRg st="6" end="6"/>
                                            </p:txEl>
                                          </p:spTgt>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9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9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4">
                                            <p:txEl>
                                              <p:pRg st="7" end="7"/>
                                            </p:txEl>
                                          </p:spTgt>
                                        </p:tgtEl>
                                        <p:attrNameLst>
                                          <p:attrName>style.visibility</p:attrName>
                                        </p:attrNameLst>
                                      </p:cBhvr>
                                      <p:to>
                                        <p:strVal val="visible"/>
                                      </p:to>
                                    </p:set>
                                  </p:childTnLst>
                                </p:cTn>
                              </p:par>
                              <p:par>
                                <p:cTn id="61" presetID="1" presetClass="exit" presetSubtype="0" fill="hold" grpId="2" nodeType="withEffect">
                                  <p:stCondLst>
                                    <p:cond delay="0"/>
                                  </p:stCondLst>
                                  <p:childTnLst>
                                    <p:set>
                                      <p:cBhvr>
                                        <p:cTn id="62" dur="1" fill="hold">
                                          <p:stCondLst>
                                            <p:cond delay="0"/>
                                          </p:stCondLst>
                                        </p:cTn>
                                        <p:tgtEl>
                                          <p:spTgt spid="99"/>
                                        </p:tgtEl>
                                        <p:attrNameLst>
                                          <p:attrName>style.visibility</p:attrName>
                                        </p:attrNameLst>
                                      </p:cBhvr>
                                      <p:to>
                                        <p:strVal val="hidden"/>
                                      </p:to>
                                    </p:set>
                                  </p:childTnLst>
                                </p:cTn>
                              </p:par>
                              <p:par>
                                <p:cTn id="63" presetID="31" presetClass="exit" presetSubtype="0" fill="hold" grpId="0" nodeType="withEffect">
                                  <p:stCondLst>
                                    <p:cond delay="0"/>
                                  </p:stCondLst>
                                  <p:iterate type="lt">
                                    <p:tmPct val="5000"/>
                                  </p:iterate>
                                  <p:childTnLst>
                                    <p:anim calcmode="lin" valueType="num">
                                      <p:cBhvr>
                                        <p:cTn id="64" dur="1000"/>
                                        <p:tgtEl>
                                          <p:spTgt spid="92"/>
                                        </p:tgtEl>
                                        <p:attrNameLst>
                                          <p:attrName>ppt_w</p:attrName>
                                        </p:attrNameLst>
                                      </p:cBhvr>
                                      <p:tavLst>
                                        <p:tav tm="0">
                                          <p:val>
                                            <p:strVal val="ppt_w"/>
                                          </p:val>
                                        </p:tav>
                                        <p:tav tm="100000">
                                          <p:val>
                                            <p:fltVal val="0"/>
                                          </p:val>
                                        </p:tav>
                                      </p:tavLst>
                                    </p:anim>
                                    <p:anim calcmode="lin" valueType="num">
                                      <p:cBhvr>
                                        <p:cTn id="65" dur="1000"/>
                                        <p:tgtEl>
                                          <p:spTgt spid="92"/>
                                        </p:tgtEl>
                                        <p:attrNameLst>
                                          <p:attrName>ppt_h</p:attrName>
                                        </p:attrNameLst>
                                      </p:cBhvr>
                                      <p:tavLst>
                                        <p:tav tm="0">
                                          <p:val>
                                            <p:strVal val="ppt_h"/>
                                          </p:val>
                                        </p:tav>
                                        <p:tav tm="100000">
                                          <p:val>
                                            <p:fltVal val="0"/>
                                          </p:val>
                                        </p:tav>
                                      </p:tavLst>
                                    </p:anim>
                                    <p:anim calcmode="lin" valueType="num">
                                      <p:cBhvr>
                                        <p:cTn id="66" dur="1000"/>
                                        <p:tgtEl>
                                          <p:spTgt spid="92"/>
                                        </p:tgtEl>
                                        <p:attrNameLst>
                                          <p:attrName>style.rotation</p:attrName>
                                        </p:attrNameLst>
                                      </p:cBhvr>
                                      <p:tavLst>
                                        <p:tav tm="0">
                                          <p:val>
                                            <p:fltVal val="0"/>
                                          </p:val>
                                        </p:tav>
                                        <p:tav tm="100000">
                                          <p:val>
                                            <p:fltVal val="90"/>
                                          </p:val>
                                        </p:tav>
                                      </p:tavLst>
                                    </p:anim>
                                    <p:animEffect transition="out" filter="fade">
                                      <p:cBhvr>
                                        <p:cTn id="67" dur="1000"/>
                                        <p:tgtEl>
                                          <p:spTgt spid="92"/>
                                        </p:tgtEl>
                                      </p:cBhvr>
                                    </p:animEffect>
                                    <p:set>
                                      <p:cBhvr>
                                        <p:cTn id="68" dur="1" fill="hold">
                                          <p:stCondLst>
                                            <p:cond delay="999"/>
                                          </p:stCondLst>
                                        </p:cTn>
                                        <p:tgtEl>
                                          <p:spTgt spid="92"/>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94">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91" grpId="0" animBg="1"/>
      <p:bldP spid="91" grpId="1" animBg="1"/>
      <p:bldP spid="92" grpId="0" animBg="1"/>
      <p:bldP spid="93" grpId="0" animBg="1"/>
      <p:bldP spid="93" grpId="1" animBg="1"/>
      <p:bldP spid="95" grpId="0"/>
      <p:bldP spid="97" grpId="0"/>
      <p:bldP spid="97" grpId="1"/>
      <p:bldP spid="98" grpId="0"/>
      <p:bldP spid="99" grpId="0" animBg="1"/>
      <p:bldP spid="99" grpId="1" animBg="1"/>
      <p:bldP spid="99"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itle 1"/>
          <p:cNvSpPr>
            <a:spLocks noGrp="1"/>
          </p:cNvSpPr>
          <p:nvPr>
            <p:ph type="title"/>
          </p:nvPr>
        </p:nvSpPr>
        <p:spPr>
          <a:xfrm>
            <a:off x="1784270" y="228601"/>
            <a:ext cx="8363938" cy="666387"/>
          </a:xfrm>
        </p:spPr>
        <p:txBody>
          <a:bodyPr/>
          <a:lstStyle/>
          <a:p>
            <a:r>
              <a:rPr lang="en-US" dirty="0" smtClean="0"/>
              <a:t>Solving the </a:t>
            </a:r>
            <a:r>
              <a:rPr lang="en-US" dirty="0" err="1" smtClean="0"/>
              <a:t>Idempotency</a:t>
            </a:r>
            <a:r>
              <a:rPr lang="en-US" dirty="0" smtClean="0"/>
              <a:t> Problem</a:t>
            </a:r>
            <a:endParaRPr lang="en-US" dirty="0"/>
          </a:p>
        </p:txBody>
      </p:sp>
      <p:sp>
        <p:nvSpPr>
          <p:cNvPr id="109" name="Rounded Rectangle 108"/>
          <p:cNvSpPr/>
          <p:nvPr/>
        </p:nvSpPr>
        <p:spPr bwMode="auto">
          <a:xfrm>
            <a:off x="1886848" y="3958375"/>
            <a:ext cx="1926077" cy="1157591"/>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Web Role</a:t>
            </a:r>
          </a:p>
        </p:txBody>
      </p:sp>
      <p:sp>
        <p:nvSpPr>
          <p:cNvPr id="110" name="Rounded Rectangle 109"/>
          <p:cNvSpPr/>
          <p:nvPr/>
        </p:nvSpPr>
        <p:spPr bwMode="auto">
          <a:xfrm>
            <a:off x="7828234" y="3958375"/>
            <a:ext cx="1926077" cy="1157591"/>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Worker Role</a:t>
            </a:r>
          </a:p>
        </p:txBody>
      </p:sp>
      <p:sp>
        <p:nvSpPr>
          <p:cNvPr id="111" name="Rounded Rectangle 110"/>
          <p:cNvSpPr/>
          <p:nvPr/>
        </p:nvSpPr>
        <p:spPr>
          <a:xfrm>
            <a:off x="4536113" y="4137542"/>
            <a:ext cx="2743200" cy="2631361"/>
          </a:xfrm>
          <a:prstGeom prst="roundRect">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en-US" dirty="0" smtClean="0"/>
              <a:t>Storage</a:t>
            </a:r>
            <a:endParaRPr lang="en-US" dirty="0"/>
          </a:p>
        </p:txBody>
      </p:sp>
      <p:grpSp>
        <p:nvGrpSpPr>
          <p:cNvPr id="112" name="Group 111"/>
          <p:cNvGrpSpPr/>
          <p:nvPr/>
        </p:nvGrpSpPr>
        <p:grpSpPr>
          <a:xfrm>
            <a:off x="4917113" y="5803425"/>
            <a:ext cx="2057400" cy="609600"/>
            <a:chOff x="3575014" y="5043603"/>
            <a:chExt cx="2057400" cy="609600"/>
          </a:xfrm>
        </p:grpSpPr>
        <p:sp>
          <p:nvSpPr>
            <p:cNvPr id="113" name="Rectangle 112"/>
            <p:cNvSpPr/>
            <p:nvPr/>
          </p:nvSpPr>
          <p:spPr>
            <a:xfrm>
              <a:off x="3575014" y="5043603"/>
              <a:ext cx="20574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14" name="Rounded Rectangle 113"/>
            <p:cNvSpPr/>
            <p:nvPr/>
          </p:nvSpPr>
          <p:spPr>
            <a:xfrm>
              <a:off x="4032214" y="5119803"/>
              <a:ext cx="304800" cy="2286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115" name="Rounded Rectangle 114"/>
            <p:cNvSpPr/>
            <p:nvPr/>
          </p:nvSpPr>
          <p:spPr>
            <a:xfrm>
              <a:off x="4870414" y="5119803"/>
              <a:ext cx="304800" cy="2286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116" name="Oval 115"/>
            <p:cNvSpPr/>
            <p:nvPr/>
          </p:nvSpPr>
          <p:spPr>
            <a:xfrm>
              <a:off x="4367495" y="5196003"/>
              <a:ext cx="45719" cy="4571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117" name="Oval 116"/>
            <p:cNvSpPr/>
            <p:nvPr/>
          </p:nvSpPr>
          <p:spPr>
            <a:xfrm>
              <a:off x="4443695" y="5196003"/>
              <a:ext cx="45719" cy="4571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118" name="Oval 117"/>
            <p:cNvSpPr/>
            <p:nvPr/>
          </p:nvSpPr>
          <p:spPr>
            <a:xfrm>
              <a:off x="4519895" y="5196003"/>
              <a:ext cx="45719" cy="4571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119" name="Oval 118"/>
            <p:cNvSpPr/>
            <p:nvPr/>
          </p:nvSpPr>
          <p:spPr>
            <a:xfrm>
              <a:off x="4596095" y="5196003"/>
              <a:ext cx="45719" cy="4571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120" name="Oval 119"/>
            <p:cNvSpPr/>
            <p:nvPr/>
          </p:nvSpPr>
          <p:spPr>
            <a:xfrm>
              <a:off x="4672295" y="5196003"/>
              <a:ext cx="45719" cy="4571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121" name="Oval 120"/>
            <p:cNvSpPr/>
            <p:nvPr/>
          </p:nvSpPr>
          <p:spPr>
            <a:xfrm>
              <a:off x="4748495" y="5196003"/>
              <a:ext cx="45719" cy="4571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122" name="TextBox 121"/>
            <p:cNvSpPr txBox="1"/>
            <p:nvPr/>
          </p:nvSpPr>
          <p:spPr>
            <a:xfrm>
              <a:off x="4302630" y="5391593"/>
              <a:ext cx="567784" cy="261610"/>
            </a:xfrm>
            <a:prstGeom prst="rect">
              <a:avLst/>
            </a:prstGeom>
            <a:noFill/>
          </p:spPr>
          <p:txBody>
            <a:bodyPr wrap="none" rtlCol="0">
              <a:spAutoFit/>
            </a:bodyPr>
            <a:lstStyle/>
            <a:p>
              <a:r>
                <a:rPr lang="en-US" sz="1100" dirty="0" smtClean="0">
                  <a:solidFill>
                    <a:schemeClr val="bg1"/>
                  </a:solidFill>
                </a:rPr>
                <a:t>Queue</a:t>
              </a:r>
              <a:endParaRPr lang="en-US" sz="1100" dirty="0">
                <a:solidFill>
                  <a:schemeClr val="bg1"/>
                </a:solidFill>
              </a:endParaRPr>
            </a:p>
          </p:txBody>
        </p:sp>
      </p:grpSp>
      <p:sp>
        <p:nvSpPr>
          <p:cNvPr id="123" name="Oval 122"/>
          <p:cNvSpPr/>
          <p:nvPr/>
        </p:nvSpPr>
        <p:spPr>
          <a:xfrm>
            <a:off x="3514473" y="5765142"/>
            <a:ext cx="457200" cy="457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100" b="1" dirty="0" smtClean="0"/>
              <a:t>LB</a:t>
            </a:r>
            <a:endParaRPr lang="en-US" sz="1100" b="1" dirty="0"/>
          </a:p>
        </p:txBody>
      </p:sp>
      <p:sp>
        <p:nvSpPr>
          <p:cNvPr id="124" name="Oval 123"/>
          <p:cNvSpPr/>
          <p:nvPr/>
        </p:nvSpPr>
        <p:spPr>
          <a:xfrm>
            <a:off x="7760158" y="5765142"/>
            <a:ext cx="457200" cy="457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100" b="1" dirty="0" smtClean="0"/>
              <a:t>LB</a:t>
            </a:r>
            <a:endParaRPr lang="en-US" sz="1100" b="1" dirty="0"/>
          </a:p>
        </p:txBody>
      </p:sp>
      <p:sp>
        <p:nvSpPr>
          <p:cNvPr id="125" name="Rounded Rectangle 124"/>
          <p:cNvSpPr/>
          <p:nvPr/>
        </p:nvSpPr>
        <p:spPr bwMode="auto">
          <a:xfrm>
            <a:off x="7980634" y="4110775"/>
            <a:ext cx="1926077" cy="1157591"/>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Worker Role</a:t>
            </a:r>
          </a:p>
        </p:txBody>
      </p:sp>
      <p:sp>
        <p:nvSpPr>
          <p:cNvPr id="126" name="Rounded Rectangle 125"/>
          <p:cNvSpPr/>
          <p:nvPr/>
        </p:nvSpPr>
        <p:spPr bwMode="auto">
          <a:xfrm>
            <a:off x="8133034" y="4263175"/>
            <a:ext cx="1926077" cy="1157591"/>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Worker Role</a:t>
            </a:r>
          </a:p>
        </p:txBody>
      </p:sp>
      <p:sp>
        <p:nvSpPr>
          <p:cNvPr id="127" name="Rounded Rectangle 126"/>
          <p:cNvSpPr/>
          <p:nvPr/>
        </p:nvSpPr>
        <p:spPr bwMode="auto">
          <a:xfrm>
            <a:off x="2039248" y="4110775"/>
            <a:ext cx="1926077" cy="1157591"/>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Web Role</a:t>
            </a:r>
          </a:p>
        </p:txBody>
      </p:sp>
      <p:sp>
        <p:nvSpPr>
          <p:cNvPr id="128" name="Rounded Rectangle 127"/>
          <p:cNvSpPr/>
          <p:nvPr/>
        </p:nvSpPr>
        <p:spPr bwMode="auto">
          <a:xfrm>
            <a:off x="8285434" y="4415575"/>
            <a:ext cx="1926077" cy="1157591"/>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effectLst>
                  <a:outerShdw blurRad="38100" dist="38100" dir="2700000" algn="tl">
                    <a:srgbClr val="000000">
                      <a:alpha val="43137"/>
                    </a:srgbClr>
                  </a:outerShdw>
                </a:effectLst>
                <a:latin typeface="Calibri" pitchFamily="34" charset="0"/>
              </a:rPr>
              <a:t>Worker Role</a:t>
            </a:r>
          </a:p>
        </p:txBody>
      </p:sp>
      <p:cxnSp>
        <p:nvCxnSpPr>
          <p:cNvPr id="129" name="Shape 34"/>
          <p:cNvCxnSpPr>
            <a:stCxn id="127" idx="2"/>
            <a:endCxn id="123" idx="2"/>
          </p:cNvCxnSpPr>
          <p:nvPr/>
        </p:nvCxnSpPr>
        <p:spPr>
          <a:xfrm rot="16200000" flipH="1">
            <a:off x="2895692" y="5374961"/>
            <a:ext cx="725376" cy="512186"/>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0" name="Elbow Connector 129"/>
          <p:cNvCxnSpPr>
            <a:stCxn id="123" idx="6"/>
          </p:cNvCxnSpPr>
          <p:nvPr/>
        </p:nvCxnSpPr>
        <p:spPr>
          <a:xfrm>
            <a:off x="3971673" y="5993742"/>
            <a:ext cx="945440" cy="183"/>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1" name="Shape 46"/>
          <p:cNvCxnSpPr>
            <a:stCxn id="128" idx="2"/>
            <a:endCxn id="124" idx="6"/>
          </p:cNvCxnSpPr>
          <p:nvPr/>
        </p:nvCxnSpPr>
        <p:spPr>
          <a:xfrm rot="5400000">
            <a:off x="8522628" y="5267897"/>
            <a:ext cx="420576" cy="1031115"/>
          </a:xfrm>
          <a:prstGeom prst="bentConnector2">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32" name="Elbow Connector 131"/>
          <p:cNvCxnSpPr>
            <a:endCxn id="124" idx="2"/>
          </p:cNvCxnSpPr>
          <p:nvPr/>
        </p:nvCxnSpPr>
        <p:spPr>
          <a:xfrm flipV="1">
            <a:off x="6974513" y="5993742"/>
            <a:ext cx="785645" cy="183"/>
          </a:xfrm>
          <a:prstGeom prst="bent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133" name="Rounded Rectangle 132"/>
          <p:cNvSpPr/>
          <p:nvPr/>
        </p:nvSpPr>
        <p:spPr>
          <a:xfrm>
            <a:off x="2673193" y="2709387"/>
            <a:ext cx="304800" cy="2286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134" name="Rounded Rectangle 133"/>
          <p:cNvSpPr/>
          <p:nvPr/>
        </p:nvSpPr>
        <p:spPr>
          <a:xfrm>
            <a:off x="6624352" y="5875551"/>
            <a:ext cx="304800" cy="228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35" name="Rounded Rectangle 134"/>
          <p:cNvSpPr/>
          <p:nvPr/>
        </p:nvSpPr>
        <p:spPr>
          <a:xfrm>
            <a:off x="6620810" y="5879625"/>
            <a:ext cx="304800" cy="2286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136" name="TextBox 135"/>
          <p:cNvSpPr txBox="1"/>
          <p:nvPr/>
        </p:nvSpPr>
        <p:spPr>
          <a:xfrm>
            <a:off x="1701520" y="990600"/>
            <a:ext cx="8812492" cy="3139321"/>
          </a:xfrm>
          <a:prstGeom prst="rect">
            <a:avLst/>
          </a:prstGeom>
          <a:noFill/>
        </p:spPr>
        <p:txBody>
          <a:bodyPr wrap="square" rtlCol="0">
            <a:spAutoFit/>
          </a:bodyPr>
          <a:lstStyle/>
          <a:p>
            <a:pPr marL="342900" indent="-342900">
              <a:buFont typeface="+mj-lt"/>
              <a:buAutoNum type="arabicPeriod"/>
            </a:pPr>
            <a:r>
              <a:rPr lang="en-NZ" sz="1800" dirty="0" smtClean="0"/>
              <a:t>Debit bank account $100 message with transaction ID</a:t>
            </a:r>
          </a:p>
          <a:p>
            <a:pPr marL="342900" indent="-342900">
              <a:buFont typeface="+mj-lt"/>
              <a:buAutoNum type="arabicPeriod"/>
            </a:pPr>
            <a:r>
              <a:rPr lang="en-NZ" sz="1800" dirty="0" smtClean="0"/>
              <a:t>Worker role reads message. Checks transaction ID not present.</a:t>
            </a:r>
          </a:p>
          <a:p>
            <a:pPr marL="342900" indent="-342900">
              <a:buFont typeface="+mj-lt"/>
              <a:buAutoNum type="arabicPeriod"/>
            </a:pPr>
            <a:r>
              <a:rPr lang="en-NZ" sz="1800" dirty="0" smtClean="0"/>
              <a:t>Writes transaction ID with state ‘Started’ to ‘Replay Log’</a:t>
            </a:r>
          </a:p>
          <a:p>
            <a:pPr marL="342900" indent="-342900">
              <a:buFont typeface="+mj-lt"/>
              <a:buAutoNum type="arabicPeriod"/>
            </a:pPr>
            <a:r>
              <a:rPr lang="en-NZ" sz="1800" dirty="0" smtClean="0"/>
              <a:t>Balance debited $100</a:t>
            </a:r>
          </a:p>
          <a:p>
            <a:pPr marL="342900" indent="-342900">
              <a:buFont typeface="+mj-lt"/>
              <a:buAutoNum type="arabicPeriod"/>
            </a:pPr>
            <a:r>
              <a:rPr lang="en-NZ" sz="1800" dirty="0" smtClean="0"/>
              <a:t>Worker role is torn before message can be deleted</a:t>
            </a:r>
          </a:p>
          <a:p>
            <a:pPr marL="342900" indent="-342900">
              <a:buFont typeface="+mj-lt"/>
              <a:buAutoNum type="arabicPeriod"/>
            </a:pPr>
            <a:r>
              <a:rPr lang="en-NZ" sz="1800" dirty="0" smtClean="0"/>
              <a:t>3 minutes later, message re-appears on queue</a:t>
            </a:r>
          </a:p>
          <a:p>
            <a:pPr marL="342900" indent="-342900">
              <a:buFont typeface="+mj-lt"/>
              <a:buAutoNum type="arabicPeriod"/>
            </a:pPr>
            <a:r>
              <a:rPr lang="en-NZ" sz="1800" dirty="0" smtClean="0"/>
              <a:t>Worker role reads message. Checks transaction ID. It is present in state started.</a:t>
            </a:r>
          </a:p>
          <a:p>
            <a:pPr marL="342900" indent="-342900">
              <a:buFont typeface="+mj-lt"/>
              <a:buAutoNum type="arabicPeriod"/>
            </a:pPr>
            <a:r>
              <a:rPr lang="en-NZ" sz="1800" dirty="0" smtClean="0"/>
              <a:t>Compensating message written to another queue</a:t>
            </a:r>
          </a:p>
          <a:p>
            <a:pPr marL="342900" indent="-342900">
              <a:buFont typeface="+mj-lt"/>
              <a:buAutoNum type="arabicPeriod"/>
            </a:pPr>
            <a:r>
              <a:rPr lang="en-NZ" sz="1800" dirty="0" smtClean="0"/>
              <a:t>Message deleted from queue</a:t>
            </a:r>
          </a:p>
          <a:p>
            <a:pPr marL="342900" indent="-342900">
              <a:buFont typeface="+mj-lt"/>
              <a:buAutoNum type="arabicPeriod"/>
            </a:pPr>
            <a:r>
              <a:rPr lang="en-NZ" sz="1800" dirty="0" smtClean="0"/>
              <a:t>Compensatory message processed.</a:t>
            </a:r>
          </a:p>
          <a:p>
            <a:pPr marL="342900" indent="-342900">
              <a:buFont typeface="+mj-lt"/>
              <a:buAutoNum type="arabicPeriod"/>
            </a:pPr>
            <a:endParaRPr lang="en-NZ" sz="1800" dirty="0"/>
          </a:p>
        </p:txBody>
      </p:sp>
      <p:sp>
        <p:nvSpPr>
          <p:cNvPr id="137" name="TextBox 136"/>
          <p:cNvSpPr txBox="1"/>
          <p:nvPr/>
        </p:nvSpPr>
        <p:spPr>
          <a:xfrm>
            <a:off x="4999699" y="3768306"/>
            <a:ext cx="1895071" cy="400110"/>
          </a:xfrm>
          <a:prstGeom prst="rect">
            <a:avLst/>
          </a:prstGeom>
          <a:noFill/>
        </p:spPr>
        <p:txBody>
          <a:bodyPr wrap="none" rtlCol="0">
            <a:spAutoFit/>
          </a:bodyPr>
          <a:lstStyle/>
          <a:p>
            <a:r>
              <a:rPr lang="en-NZ" sz="2000" dirty="0" smtClean="0"/>
              <a:t>Balance = $1000</a:t>
            </a:r>
            <a:endParaRPr lang="en-NZ" sz="2000" dirty="0"/>
          </a:p>
        </p:txBody>
      </p:sp>
      <p:sp>
        <p:nvSpPr>
          <p:cNvPr id="138" name="TextBox 137"/>
          <p:cNvSpPr txBox="1"/>
          <p:nvPr/>
        </p:nvSpPr>
        <p:spPr>
          <a:xfrm>
            <a:off x="4999699" y="3768306"/>
            <a:ext cx="1765227" cy="400110"/>
          </a:xfrm>
          <a:prstGeom prst="rect">
            <a:avLst/>
          </a:prstGeom>
          <a:noFill/>
        </p:spPr>
        <p:txBody>
          <a:bodyPr wrap="none" rtlCol="0">
            <a:spAutoFit/>
          </a:bodyPr>
          <a:lstStyle/>
          <a:p>
            <a:r>
              <a:rPr lang="en-NZ" sz="2000" dirty="0" smtClean="0"/>
              <a:t>Balance = $900</a:t>
            </a:r>
            <a:endParaRPr lang="en-NZ" sz="2000" dirty="0"/>
          </a:p>
        </p:txBody>
      </p:sp>
      <p:sp>
        <p:nvSpPr>
          <p:cNvPr id="139" name="Rounded Rectangle 138"/>
          <p:cNvSpPr/>
          <p:nvPr/>
        </p:nvSpPr>
        <p:spPr>
          <a:xfrm>
            <a:off x="6636732" y="5881900"/>
            <a:ext cx="304800" cy="2286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grpSp>
        <p:nvGrpSpPr>
          <p:cNvPr id="140" name="Group 139"/>
          <p:cNvGrpSpPr/>
          <p:nvPr/>
        </p:nvGrpSpPr>
        <p:grpSpPr>
          <a:xfrm>
            <a:off x="5645714" y="4279154"/>
            <a:ext cx="685800" cy="808167"/>
            <a:chOff x="5350750" y="5023549"/>
            <a:chExt cx="685800" cy="808167"/>
          </a:xfrm>
        </p:grpSpPr>
        <p:sp>
          <p:nvSpPr>
            <p:cNvPr id="141" name="Can 140"/>
            <p:cNvSpPr/>
            <p:nvPr/>
          </p:nvSpPr>
          <p:spPr>
            <a:xfrm>
              <a:off x="5350750" y="5023549"/>
              <a:ext cx="381000" cy="381000"/>
            </a:xfrm>
            <a:prstGeom prst="ca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142" name="Can 141"/>
            <p:cNvSpPr/>
            <p:nvPr/>
          </p:nvSpPr>
          <p:spPr>
            <a:xfrm>
              <a:off x="5655550" y="5099749"/>
              <a:ext cx="381000" cy="381000"/>
            </a:xfrm>
            <a:prstGeom prst="ca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143" name="Can 142"/>
            <p:cNvSpPr/>
            <p:nvPr/>
          </p:nvSpPr>
          <p:spPr>
            <a:xfrm>
              <a:off x="5503150" y="5175949"/>
              <a:ext cx="381000" cy="381000"/>
            </a:xfrm>
            <a:prstGeom prst="ca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144" name="TextBox 143"/>
            <p:cNvSpPr txBox="1"/>
            <p:nvPr/>
          </p:nvSpPr>
          <p:spPr>
            <a:xfrm>
              <a:off x="5350750" y="5523939"/>
              <a:ext cx="571375" cy="307777"/>
            </a:xfrm>
            <a:prstGeom prst="rect">
              <a:avLst/>
            </a:prstGeom>
            <a:noFill/>
          </p:spPr>
          <p:txBody>
            <a:bodyPr wrap="none" rtlCol="0">
              <a:spAutoFit/>
            </a:bodyPr>
            <a:lstStyle/>
            <a:p>
              <a:r>
                <a:rPr lang="en-US" sz="1400" dirty="0" smtClean="0">
                  <a:solidFill>
                    <a:schemeClr val="bg1"/>
                  </a:solidFill>
                </a:rPr>
                <a:t>Table</a:t>
              </a:r>
              <a:endParaRPr lang="en-US" sz="1400" dirty="0">
                <a:solidFill>
                  <a:schemeClr val="bg1"/>
                </a:solidFill>
              </a:endParaRPr>
            </a:p>
          </p:txBody>
        </p:sp>
      </p:grpSp>
      <p:sp>
        <p:nvSpPr>
          <p:cNvPr id="145" name="Snip Single Corner Rectangle 144"/>
          <p:cNvSpPr/>
          <p:nvPr/>
        </p:nvSpPr>
        <p:spPr bwMode="auto">
          <a:xfrm>
            <a:off x="8329753" y="4615213"/>
            <a:ext cx="436728" cy="286603"/>
          </a:xfrm>
          <a:prstGeom prst="snip1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NZ" sz="2000" dirty="0" smtClean="0">
              <a:solidFill>
                <a:srgbClr val="FFFFFF"/>
              </a:solidFill>
              <a:effectLst>
                <a:outerShdw blurRad="38100" dist="38100" dir="2700000" algn="tl">
                  <a:srgbClr val="000000">
                    <a:alpha val="43137"/>
                  </a:srgbClr>
                </a:outerShdw>
              </a:effectLst>
              <a:latin typeface="Calibri" pitchFamily="34" charset="0"/>
            </a:endParaRPr>
          </a:p>
        </p:txBody>
      </p:sp>
      <p:grpSp>
        <p:nvGrpSpPr>
          <p:cNvPr id="146" name="Group 145"/>
          <p:cNvGrpSpPr/>
          <p:nvPr/>
        </p:nvGrpSpPr>
        <p:grpSpPr>
          <a:xfrm>
            <a:off x="6528251" y="4287667"/>
            <a:ext cx="1282887" cy="464024"/>
            <a:chOff x="5186152" y="4462818"/>
            <a:chExt cx="1282887" cy="464024"/>
          </a:xfrm>
        </p:grpSpPr>
        <p:cxnSp>
          <p:nvCxnSpPr>
            <p:cNvPr id="147" name="Straight Arrow Connector 146"/>
            <p:cNvCxnSpPr/>
            <p:nvPr/>
          </p:nvCxnSpPr>
          <p:spPr>
            <a:xfrm rot="10800000">
              <a:off x="5186152" y="4926841"/>
              <a:ext cx="1282887" cy="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48" name="TextBox 147"/>
            <p:cNvSpPr txBox="1"/>
            <p:nvPr/>
          </p:nvSpPr>
          <p:spPr>
            <a:xfrm>
              <a:off x="5540991" y="4462818"/>
              <a:ext cx="762901" cy="369332"/>
            </a:xfrm>
            <a:prstGeom prst="rect">
              <a:avLst/>
            </a:prstGeom>
            <a:noFill/>
          </p:spPr>
          <p:txBody>
            <a:bodyPr wrap="none" rtlCol="0">
              <a:spAutoFit/>
            </a:bodyPr>
            <a:lstStyle/>
            <a:p>
              <a:r>
                <a:rPr lang="en-NZ" dirty="0" smtClean="0"/>
                <a:t>Query</a:t>
              </a:r>
              <a:endParaRPr lang="en-NZ" dirty="0"/>
            </a:p>
          </p:txBody>
        </p:sp>
      </p:grpSp>
      <p:grpSp>
        <p:nvGrpSpPr>
          <p:cNvPr id="149" name="Group 148"/>
          <p:cNvGrpSpPr/>
          <p:nvPr/>
        </p:nvGrpSpPr>
        <p:grpSpPr>
          <a:xfrm>
            <a:off x="6530526" y="4289941"/>
            <a:ext cx="1282887" cy="464024"/>
            <a:chOff x="5186152" y="4462818"/>
            <a:chExt cx="1282887" cy="464024"/>
          </a:xfrm>
        </p:grpSpPr>
        <p:cxnSp>
          <p:nvCxnSpPr>
            <p:cNvPr id="150" name="Straight Arrow Connector 149"/>
            <p:cNvCxnSpPr/>
            <p:nvPr/>
          </p:nvCxnSpPr>
          <p:spPr>
            <a:xfrm rot="10800000">
              <a:off x="5186152" y="4926841"/>
              <a:ext cx="1282887" cy="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51" name="TextBox 150"/>
            <p:cNvSpPr txBox="1"/>
            <p:nvPr/>
          </p:nvSpPr>
          <p:spPr>
            <a:xfrm>
              <a:off x="5540991" y="4462818"/>
              <a:ext cx="762901" cy="369332"/>
            </a:xfrm>
            <a:prstGeom prst="rect">
              <a:avLst/>
            </a:prstGeom>
            <a:noFill/>
          </p:spPr>
          <p:txBody>
            <a:bodyPr wrap="none" rtlCol="0">
              <a:spAutoFit/>
            </a:bodyPr>
            <a:lstStyle/>
            <a:p>
              <a:r>
                <a:rPr lang="en-NZ" dirty="0" smtClean="0"/>
                <a:t>Query</a:t>
              </a:r>
              <a:endParaRPr lang="en-NZ" dirty="0"/>
            </a:p>
          </p:txBody>
        </p:sp>
      </p:grpSp>
      <p:grpSp>
        <p:nvGrpSpPr>
          <p:cNvPr id="152" name="Group 151"/>
          <p:cNvGrpSpPr/>
          <p:nvPr/>
        </p:nvGrpSpPr>
        <p:grpSpPr>
          <a:xfrm>
            <a:off x="4987626" y="5041425"/>
            <a:ext cx="2057400" cy="609600"/>
            <a:chOff x="3575014" y="5043603"/>
            <a:chExt cx="2057400" cy="609600"/>
          </a:xfrm>
        </p:grpSpPr>
        <p:sp>
          <p:nvSpPr>
            <p:cNvPr id="153" name="Rectangle 152"/>
            <p:cNvSpPr/>
            <p:nvPr/>
          </p:nvSpPr>
          <p:spPr>
            <a:xfrm>
              <a:off x="3575014" y="5043603"/>
              <a:ext cx="20574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54" name="Oval 153"/>
            <p:cNvSpPr/>
            <p:nvPr/>
          </p:nvSpPr>
          <p:spPr>
            <a:xfrm>
              <a:off x="4367495" y="5196003"/>
              <a:ext cx="45719" cy="4571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155" name="Oval 154"/>
            <p:cNvSpPr/>
            <p:nvPr/>
          </p:nvSpPr>
          <p:spPr>
            <a:xfrm>
              <a:off x="4443695" y="5196003"/>
              <a:ext cx="45719" cy="4571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156" name="Oval 155"/>
            <p:cNvSpPr/>
            <p:nvPr/>
          </p:nvSpPr>
          <p:spPr>
            <a:xfrm>
              <a:off x="4519895" y="5196003"/>
              <a:ext cx="45719" cy="4571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157" name="Oval 156"/>
            <p:cNvSpPr/>
            <p:nvPr/>
          </p:nvSpPr>
          <p:spPr>
            <a:xfrm>
              <a:off x="4596095" y="5196003"/>
              <a:ext cx="45719" cy="4571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158" name="Oval 157"/>
            <p:cNvSpPr/>
            <p:nvPr/>
          </p:nvSpPr>
          <p:spPr>
            <a:xfrm>
              <a:off x="4672295" y="5196003"/>
              <a:ext cx="45719" cy="4571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159" name="Oval 158"/>
            <p:cNvSpPr/>
            <p:nvPr/>
          </p:nvSpPr>
          <p:spPr>
            <a:xfrm>
              <a:off x="4748495" y="5196003"/>
              <a:ext cx="45719" cy="4571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160" name="TextBox 159"/>
            <p:cNvSpPr txBox="1"/>
            <p:nvPr/>
          </p:nvSpPr>
          <p:spPr>
            <a:xfrm>
              <a:off x="4302630" y="5391593"/>
              <a:ext cx="567784" cy="261610"/>
            </a:xfrm>
            <a:prstGeom prst="rect">
              <a:avLst/>
            </a:prstGeom>
            <a:noFill/>
          </p:spPr>
          <p:txBody>
            <a:bodyPr wrap="none" rtlCol="0">
              <a:spAutoFit/>
            </a:bodyPr>
            <a:lstStyle/>
            <a:p>
              <a:r>
                <a:rPr lang="en-US" sz="1100" dirty="0" smtClean="0">
                  <a:solidFill>
                    <a:schemeClr val="bg1"/>
                  </a:solidFill>
                </a:rPr>
                <a:t>Queue</a:t>
              </a:r>
              <a:endParaRPr lang="en-US" sz="1100" dirty="0">
                <a:solidFill>
                  <a:schemeClr val="bg1"/>
                </a:solidFill>
              </a:endParaRPr>
            </a:p>
          </p:txBody>
        </p:sp>
      </p:grpSp>
      <p:sp>
        <p:nvSpPr>
          <p:cNvPr id="161" name="Rounded Rectangle 160"/>
          <p:cNvSpPr/>
          <p:nvPr/>
        </p:nvSpPr>
        <p:spPr>
          <a:xfrm>
            <a:off x="8340427" y="4983423"/>
            <a:ext cx="304800" cy="2286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50808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
                                        </p:tgtEl>
                                        <p:attrNameLst>
                                          <p:attrName>style.visibility</p:attrName>
                                        </p:attrNameLst>
                                      </p:cBhvr>
                                      <p:to>
                                        <p:strVal val="visible"/>
                                      </p:to>
                                    </p:set>
                                  </p:childTnLst>
                                </p:cTn>
                              </p:par>
                            </p:childTnLst>
                          </p:cTn>
                        </p:par>
                        <p:par>
                          <p:cTn id="9" fill="hold">
                            <p:stCondLst>
                              <p:cond delay="0"/>
                            </p:stCondLst>
                            <p:childTnLst>
                              <p:par>
                                <p:cTn id="10" presetID="50" presetClass="path" presetSubtype="0" accel="50000" decel="50000" fill="hold" grpId="1" nodeType="afterEffect">
                                  <p:stCondLst>
                                    <p:cond delay="0"/>
                                  </p:stCondLst>
                                  <p:childTnLst>
                                    <p:animMotion origin="layout" path="M 0.00035 -0.00046 L 0.04723 0.26087 C 0.06806 0.37836 0.13785 0.51018 0.17361 0.49885 L 0.2533 0.47364 " pathEditMode="relative" rAng="4594398" ptsTypes="FfFF">
                                      <p:cBhvr>
                                        <p:cTn id="11" dur="2000" fill="hold"/>
                                        <p:tgtEl>
                                          <p:spTgt spid="133"/>
                                        </p:tgtEl>
                                        <p:attrNameLst>
                                          <p:attrName>ppt_x</p:attrName>
                                          <p:attrName>ppt_y</p:attrName>
                                        </p:attrNameLst>
                                      </p:cBhvr>
                                      <p:rCtr x="12600" y="23700"/>
                                    </p:animMotion>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36">
                                            <p:txEl>
                                              <p:pRg st="1" end="1"/>
                                            </p:txEl>
                                          </p:spTgt>
                                        </p:tgtEl>
                                        <p:attrNameLst>
                                          <p:attrName>style.visibility</p:attrName>
                                        </p:attrNameLst>
                                      </p:cBhvr>
                                      <p:to>
                                        <p:strVal val="visible"/>
                                      </p:to>
                                    </p:set>
                                  </p:childTnLst>
                                </p:cTn>
                              </p:par>
                              <p:par>
                                <p:cTn id="16" presetID="42" presetClass="path" presetSubtype="0" accel="50000" decel="50000" fill="hold" grpId="0" nodeType="withEffect">
                                  <p:stCondLst>
                                    <p:cond delay="0"/>
                                  </p:stCondLst>
                                  <p:childTnLst>
                                    <p:animMotion origin="layout" path="M -3.61111E-6 4.62535E-6 L 0.20157 -0.10847 " pathEditMode="relative" rAng="0" ptsTypes="AA">
                                      <p:cBhvr>
                                        <p:cTn id="17" dur="2000" fill="hold"/>
                                        <p:tgtEl>
                                          <p:spTgt spid="135"/>
                                        </p:tgtEl>
                                        <p:attrNameLst>
                                          <p:attrName>ppt_x</p:attrName>
                                          <p:attrName>ppt_y</p:attrName>
                                        </p:attrNameLst>
                                      </p:cBhvr>
                                      <p:rCtr x="10100" y="-5400"/>
                                    </p:animMotion>
                                  </p:childTnLst>
                                </p:cTn>
                              </p:par>
                            </p:childTnLst>
                          </p:cTn>
                        </p:par>
                        <p:par>
                          <p:cTn id="18" fill="hold">
                            <p:stCondLst>
                              <p:cond delay="2000"/>
                            </p:stCondLst>
                            <p:childTnLst>
                              <p:par>
                                <p:cTn id="19" presetID="1" presetClass="entr" presetSubtype="0" fill="hold" nodeType="after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childTnLst>
                          </p:cTn>
                        </p:par>
                        <p:par>
                          <p:cTn id="21" fill="hold">
                            <p:stCondLst>
                              <p:cond delay="2000"/>
                            </p:stCondLst>
                            <p:childTnLst>
                              <p:par>
                                <p:cTn id="22" presetID="1" presetClass="exit" presetSubtype="0" fill="hold" nodeType="afterEffect">
                                  <p:stCondLst>
                                    <p:cond delay="2000"/>
                                  </p:stCondLst>
                                  <p:childTnLst>
                                    <p:set>
                                      <p:cBhvr>
                                        <p:cTn id="23" dur="1" fill="hold">
                                          <p:stCondLst>
                                            <p:cond delay="0"/>
                                          </p:stCondLst>
                                        </p:cTn>
                                        <p:tgtEl>
                                          <p:spTgt spid="14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36">
                                            <p:txEl>
                                              <p:pRg st="2" end="2"/>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45"/>
                                        </p:tgtEl>
                                        <p:attrNameLst>
                                          <p:attrName>style.visibility</p:attrName>
                                        </p:attrNameLst>
                                      </p:cBhvr>
                                      <p:to>
                                        <p:strVal val="visible"/>
                                      </p:to>
                                    </p:set>
                                  </p:childTnLst>
                                </p:cTn>
                              </p:par>
                            </p:childTnLst>
                          </p:cTn>
                        </p:par>
                        <p:par>
                          <p:cTn id="30" fill="hold">
                            <p:stCondLst>
                              <p:cond delay="0"/>
                            </p:stCondLst>
                            <p:childTnLst>
                              <p:par>
                                <p:cTn id="31" presetID="42" presetClass="path" presetSubtype="0" accel="50000" decel="50000" fill="hold" grpId="1" nodeType="afterEffect">
                                  <p:stCondLst>
                                    <p:cond delay="0"/>
                                  </p:stCondLst>
                                  <p:childTnLst>
                                    <p:animMotion origin="layout" path="M -8.33333E-7 1.88714E-6 L -0.27326 -0.01388 " pathEditMode="relative" rAng="0" ptsTypes="AA">
                                      <p:cBhvr>
                                        <p:cTn id="32" dur="2000" fill="hold"/>
                                        <p:tgtEl>
                                          <p:spTgt spid="145"/>
                                        </p:tgtEl>
                                        <p:attrNameLst>
                                          <p:attrName>ppt_x</p:attrName>
                                          <p:attrName>ppt_y</p:attrName>
                                        </p:attrNameLst>
                                      </p:cBhvr>
                                      <p:rCtr x="-13700" y="-700"/>
                                    </p:animMotion>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6">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8"/>
                                        </p:tgtEl>
                                        <p:attrNameLst>
                                          <p:attrName>style.visibility</p:attrName>
                                        </p:attrNameLst>
                                      </p:cBhvr>
                                      <p:to>
                                        <p:strVal val="visible"/>
                                      </p:to>
                                    </p:set>
                                  </p:childTnLst>
                                </p:cTn>
                              </p:par>
                              <p:par>
                                <p:cTn id="39" presetID="1" presetClass="exit" presetSubtype="0" fill="hold" grpId="0" nodeType="withEffect">
                                  <p:stCondLst>
                                    <p:cond delay="0"/>
                                  </p:stCondLst>
                                  <p:childTnLst>
                                    <p:set>
                                      <p:cBhvr>
                                        <p:cTn id="40" dur="1" fill="hold">
                                          <p:stCondLst>
                                            <p:cond delay="0"/>
                                          </p:stCondLst>
                                        </p:cTn>
                                        <p:tgtEl>
                                          <p:spTgt spid="13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6">
                                            <p:txEl>
                                              <p:pRg st="4" end="4"/>
                                            </p:txEl>
                                          </p:spTgt>
                                        </p:tgtEl>
                                        <p:attrNameLst>
                                          <p:attrName>style.visibility</p:attrName>
                                        </p:attrNameLst>
                                      </p:cBhvr>
                                      <p:to>
                                        <p:strVal val="visible"/>
                                      </p:to>
                                    </p:set>
                                  </p:childTnLst>
                                </p:cTn>
                              </p:par>
                              <p:par>
                                <p:cTn id="45" presetID="42" presetClass="exit" presetSubtype="0" fill="hold" grpId="0" nodeType="withEffect">
                                  <p:stCondLst>
                                    <p:cond delay="0"/>
                                  </p:stCondLst>
                                  <p:childTnLst>
                                    <p:animEffect transition="out" filter="fade">
                                      <p:cBhvr>
                                        <p:cTn id="46" dur="1000"/>
                                        <p:tgtEl>
                                          <p:spTgt spid="128"/>
                                        </p:tgtEl>
                                      </p:cBhvr>
                                    </p:animEffect>
                                    <p:anim calcmode="lin" valueType="num">
                                      <p:cBhvr>
                                        <p:cTn id="47" dur="1000"/>
                                        <p:tgtEl>
                                          <p:spTgt spid="128"/>
                                        </p:tgtEl>
                                        <p:attrNameLst>
                                          <p:attrName>ppt_x</p:attrName>
                                        </p:attrNameLst>
                                      </p:cBhvr>
                                      <p:tavLst>
                                        <p:tav tm="0">
                                          <p:val>
                                            <p:strVal val="ppt_x"/>
                                          </p:val>
                                        </p:tav>
                                        <p:tav tm="100000">
                                          <p:val>
                                            <p:strVal val="ppt_x"/>
                                          </p:val>
                                        </p:tav>
                                      </p:tavLst>
                                    </p:anim>
                                    <p:anim calcmode="lin" valueType="num">
                                      <p:cBhvr>
                                        <p:cTn id="48" dur="1000"/>
                                        <p:tgtEl>
                                          <p:spTgt spid="128"/>
                                        </p:tgtEl>
                                        <p:attrNameLst>
                                          <p:attrName>ppt_y</p:attrName>
                                        </p:attrNameLst>
                                      </p:cBhvr>
                                      <p:tavLst>
                                        <p:tav tm="0">
                                          <p:val>
                                            <p:strVal val="ppt_y"/>
                                          </p:val>
                                        </p:tav>
                                        <p:tav tm="100000">
                                          <p:val>
                                            <p:strVal val="ppt_y+.1"/>
                                          </p:val>
                                        </p:tav>
                                      </p:tavLst>
                                    </p:anim>
                                    <p:set>
                                      <p:cBhvr>
                                        <p:cTn id="49" dur="1" fill="hold">
                                          <p:stCondLst>
                                            <p:cond delay="999"/>
                                          </p:stCondLst>
                                        </p:cTn>
                                        <p:tgtEl>
                                          <p:spTgt spid="128"/>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135"/>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36">
                                            <p:txEl>
                                              <p:pRg st="5" end="5"/>
                                            </p:txEl>
                                          </p:spTgt>
                                        </p:tgtEl>
                                        <p:attrNameLst>
                                          <p:attrName>style.visibility</p:attrName>
                                        </p:attrNameLst>
                                      </p:cBhvr>
                                      <p:to>
                                        <p:strVal val="visible"/>
                                      </p:to>
                                    </p:set>
                                  </p:childTnLst>
                                </p:cTn>
                              </p:par>
                              <p:par>
                                <p:cTn id="56" presetID="1" presetClass="entr" presetSubtype="0" fill="hold" grpId="1" nodeType="withEffect">
                                  <p:stCondLst>
                                    <p:cond delay="0"/>
                                  </p:stCondLst>
                                  <p:childTnLst>
                                    <p:set>
                                      <p:cBhvr>
                                        <p:cTn id="57" dur="1" fill="hold">
                                          <p:stCondLst>
                                            <p:cond delay="0"/>
                                          </p:stCondLst>
                                        </p:cTn>
                                        <p:tgtEl>
                                          <p:spTgt spid="13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136">
                                            <p:txEl>
                                              <p:pRg st="6" end="6"/>
                                            </p:txEl>
                                          </p:spTgt>
                                        </p:tgtEl>
                                        <p:attrNameLst>
                                          <p:attrName>style.visibility</p:attrName>
                                        </p:attrNameLst>
                                      </p:cBhvr>
                                      <p:to>
                                        <p:strVal val="visible"/>
                                      </p:to>
                                    </p:set>
                                  </p:childTnLst>
                                </p:cTn>
                              </p:par>
                              <p:par>
                                <p:cTn id="62" presetID="42" presetClass="path" presetSubtype="0" accel="50000" decel="50000" fill="hold" grpId="0" nodeType="withEffect">
                                  <p:stCondLst>
                                    <p:cond delay="0"/>
                                  </p:stCondLst>
                                  <p:childTnLst>
                                    <p:animMotion origin="layout" path="M -3.61111E-6 4.62535E-6 L 0.20157 -0.10847 " pathEditMode="relative" rAng="0" ptsTypes="AA">
                                      <p:cBhvr>
                                        <p:cTn id="63" dur="2000" fill="hold"/>
                                        <p:tgtEl>
                                          <p:spTgt spid="139"/>
                                        </p:tgtEl>
                                        <p:attrNameLst>
                                          <p:attrName>ppt_x</p:attrName>
                                          <p:attrName>ppt_y</p:attrName>
                                        </p:attrNameLst>
                                      </p:cBhvr>
                                      <p:rCtr x="10100" y="-5400"/>
                                    </p:animMotion>
                                  </p:childTnLst>
                                </p:cTn>
                              </p:par>
                            </p:childTnLst>
                          </p:cTn>
                        </p:par>
                        <p:par>
                          <p:cTn id="64" fill="hold">
                            <p:stCondLst>
                              <p:cond delay="2000"/>
                            </p:stCondLst>
                            <p:childTnLst>
                              <p:par>
                                <p:cTn id="65" presetID="1" presetClass="entr" presetSubtype="0" fill="hold" nodeType="afterEffect">
                                  <p:stCondLst>
                                    <p:cond delay="0"/>
                                  </p:stCondLst>
                                  <p:childTnLst>
                                    <p:set>
                                      <p:cBhvr>
                                        <p:cTn id="66" dur="1" fill="hold">
                                          <p:stCondLst>
                                            <p:cond delay="0"/>
                                          </p:stCondLst>
                                        </p:cTn>
                                        <p:tgtEl>
                                          <p:spTgt spid="149"/>
                                        </p:tgtEl>
                                        <p:attrNameLst>
                                          <p:attrName>style.visibility</p:attrName>
                                        </p:attrNameLst>
                                      </p:cBhvr>
                                      <p:to>
                                        <p:strVal val="visible"/>
                                      </p:to>
                                    </p:set>
                                  </p:childTnLst>
                                </p:cTn>
                              </p:par>
                            </p:childTnLst>
                          </p:cTn>
                        </p:par>
                        <p:par>
                          <p:cTn id="67" fill="hold">
                            <p:stCondLst>
                              <p:cond delay="2000"/>
                            </p:stCondLst>
                            <p:childTnLst>
                              <p:par>
                                <p:cTn id="68" presetID="1" presetClass="exit" presetSubtype="0" fill="hold" nodeType="afterEffect">
                                  <p:stCondLst>
                                    <p:cond delay="2000"/>
                                  </p:stCondLst>
                                  <p:childTnLst>
                                    <p:set>
                                      <p:cBhvr>
                                        <p:cTn id="69" dur="1" fill="hold">
                                          <p:stCondLst>
                                            <p:cond delay="0"/>
                                          </p:stCondLst>
                                        </p:cTn>
                                        <p:tgtEl>
                                          <p:spTgt spid="149"/>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136">
                                            <p:txEl>
                                              <p:pRg st="7" end="7"/>
                                            </p:txEl>
                                          </p:spTgt>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1"/>
                                        </p:tgtEl>
                                        <p:attrNameLst>
                                          <p:attrName>style.visibility</p:attrName>
                                        </p:attrNameLst>
                                      </p:cBhvr>
                                      <p:to>
                                        <p:strVal val="visible"/>
                                      </p:to>
                                    </p:set>
                                  </p:childTnLst>
                                </p:cTn>
                              </p:par>
                            </p:childTnLst>
                          </p:cTn>
                        </p:par>
                        <p:par>
                          <p:cTn id="76" fill="hold">
                            <p:stCondLst>
                              <p:cond delay="0"/>
                            </p:stCondLst>
                            <p:childTnLst>
                              <p:par>
                                <p:cTn id="77" presetID="42" presetClass="path" presetSubtype="0" accel="50000" decel="50000" fill="hold" grpId="1" nodeType="afterEffect">
                                  <p:stCondLst>
                                    <p:cond delay="0"/>
                                  </p:stCondLst>
                                  <p:childTnLst>
                                    <p:animMotion origin="layout" path="M 3.05556E-6 -1.99815E-6 L -0.36407 0.01897 " pathEditMode="relative" rAng="0" ptsTypes="AA">
                                      <p:cBhvr>
                                        <p:cTn id="78" dur="2000" fill="hold"/>
                                        <p:tgtEl>
                                          <p:spTgt spid="161"/>
                                        </p:tgtEl>
                                        <p:attrNameLst>
                                          <p:attrName>ppt_x</p:attrName>
                                          <p:attrName>ppt_y</p:attrName>
                                        </p:attrNameLst>
                                      </p:cBhvr>
                                      <p:rCtr x="-18200" y="900"/>
                                    </p:animMotion>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36">
                                            <p:txEl>
                                              <p:pRg st="8" end="8"/>
                                            </p:txEl>
                                          </p:spTgt>
                                        </p:tgtEl>
                                        <p:attrNameLst>
                                          <p:attrName>style.visibility</p:attrName>
                                        </p:attrNameLst>
                                      </p:cBhvr>
                                      <p:to>
                                        <p:strVal val="visible"/>
                                      </p:to>
                                    </p:set>
                                  </p:childTnLst>
                                </p:cTn>
                              </p:par>
                              <p:par>
                                <p:cTn id="83" presetID="1" presetClass="exit" presetSubtype="0" fill="hold" grpId="2" nodeType="withEffect">
                                  <p:stCondLst>
                                    <p:cond delay="0"/>
                                  </p:stCondLst>
                                  <p:childTnLst>
                                    <p:set>
                                      <p:cBhvr>
                                        <p:cTn id="84" dur="1" fill="hold">
                                          <p:stCondLst>
                                            <p:cond delay="0"/>
                                          </p:stCondLst>
                                        </p:cTn>
                                        <p:tgtEl>
                                          <p:spTgt spid="139"/>
                                        </p:tgtEl>
                                        <p:attrNameLst>
                                          <p:attrName>style.visibility</p:attrName>
                                        </p:attrNameLst>
                                      </p:cBhvr>
                                      <p:to>
                                        <p:strVal val="hidden"/>
                                      </p:to>
                                    </p:set>
                                  </p:childTnLst>
                                </p:cTn>
                              </p:par>
                              <p:par>
                                <p:cTn id="85" presetID="31" presetClass="exit" presetSubtype="0" fill="hold" grpId="0" nodeType="withEffect">
                                  <p:stCondLst>
                                    <p:cond delay="0"/>
                                  </p:stCondLst>
                                  <p:iterate type="lt">
                                    <p:tmPct val="5000"/>
                                  </p:iterate>
                                  <p:childTnLst>
                                    <p:anim calcmode="lin" valueType="num">
                                      <p:cBhvr>
                                        <p:cTn id="86" dur="1000"/>
                                        <p:tgtEl>
                                          <p:spTgt spid="134"/>
                                        </p:tgtEl>
                                        <p:attrNameLst>
                                          <p:attrName>ppt_w</p:attrName>
                                        </p:attrNameLst>
                                      </p:cBhvr>
                                      <p:tavLst>
                                        <p:tav tm="0">
                                          <p:val>
                                            <p:strVal val="ppt_w"/>
                                          </p:val>
                                        </p:tav>
                                        <p:tav tm="100000">
                                          <p:val>
                                            <p:fltVal val="0"/>
                                          </p:val>
                                        </p:tav>
                                      </p:tavLst>
                                    </p:anim>
                                    <p:anim calcmode="lin" valueType="num">
                                      <p:cBhvr>
                                        <p:cTn id="87" dur="1000"/>
                                        <p:tgtEl>
                                          <p:spTgt spid="134"/>
                                        </p:tgtEl>
                                        <p:attrNameLst>
                                          <p:attrName>ppt_h</p:attrName>
                                        </p:attrNameLst>
                                      </p:cBhvr>
                                      <p:tavLst>
                                        <p:tav tm="0">
                                          <p:val>
                                            <p:strVal val="ppt_h"/>
                                          </p:val>
                                        </p:tav>
                                        <p:tav tm="100000">
                                          <p:val>
                                            <p:fltVal val="0"/>
                                          </p:val>
                                        </p:tav>
                                      </p:tavLst>
                                    </p:anim>
                                    <p:anim calcmode="lin" valueType="num">
                                      <p:cBhvr>
                                        <p:cTn id="88" dur="1000"/>
                                        <p:tgtEl>
                                          <p:spTgt spid="134"/>
                                        </p:tgtEl>
                                        <p:attrNameLst>
                                          <p:attrName>style.rotation</p:attrName>
                                        </p:attrNameLst>
                                      </p:cBhvr>
                                      <p:tavLst>
                                        <p:tav tm="0">
                                          <p:val>
                                            <p:fltVal val="0"/>
                                          </p:val>
                                        </p:tav>
                                        <p:tav tm="100000">
                                          <p:val>
                                            <p:fltVal val="90"/>
                                          </p:val>
                                        </p:tav>
                                      </p:tavLst>
                                    </p:anim>
                                    <p:animEffect transition="out" filter="fade">
                                      <p:cBhvr>
                                        <p:cTn id="89" dur="1000"/>
                                        <p:tgtEl>
                                          <p:spTgt spid="134"/>
                                        </p:tgtEl>
                                      </p:cBhvr>
                                    </p:animEffect>
                                    <p:set>
                                      <p:cBhvr>
                                        <p:cTn id="90" dur="1" fill="hold">
                                          <p:stCondLst>
                                            <p:cond delay="999"/>
                                          </p:stCondLst>
                                        </p:cTn>
                                        <p:tgtEl>
                                          <p:spTgt spid="134"/>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3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133" grpId="0" animBg="1"/>
      <p:bldP spid="133" grpId="1" animBg="1"/>
      <p:bldP spid="134" grpId="0" animBg="1"/>
      <p:bldP spid="135" grpId="0" animBg="1"/>
      <p:bldP spid="135" grpId="1" animBg="1"/>
      <p:bldP spid="137" grpId="0"/>
      <p:bldP spid="138" grpId="0"/>
      <p:bldP spid="139" grpId="0" animBg="1"/>
      <p:bldP spid="139" grpId="1" animBg="1"/>
      <p:bldP spid="139" grpId="2" animBg="1"/>
      <p:bldP spid="145" grpId="0" animBg="1"/>
      <p:bldP spid="145" grpId="1" animBg="1"/>
      <p:bldP spid="161" grpId="0" animBg="1"/>
      <p:bldP spid="161" grpId="1" animBg="1"/>
    </p:bldLst>
  </p:timing>
</p:sld>
</file>

<file path=ppt/theme/theme1.xml><?xml version="1.0" encoding="utf-8"?>
<a:theme xmlns:a="http://schemas.openxmlformats.org/drawingml/2006/main" name="WindowsAzurePlatformTemplate16x9">
  <a:themeElements>
    <a:clrScheme name="Windows Azure Dark Template">
      <a:dk1>
        <a:srgbClr val="000000"/>
      </a:dk1>
      <a:lt1>
        <a:srgbClr val="FFFFFF"/>
      </a:lt1>
      <a:dk2>
        <a:srgbClr val="16A5D9"/>
      </a:dk2>
      <a:lt2>
        <a:srgbClr val="AFFAFA"/>
      </a:lt2>
      <a:accent1>
        <a:srgbClr val="D7FEFD"/>
      </a:accent1>
      <a:accent2>
        <a:srgbClr val="FE5815"/>
      </a:accent2>
      <a:accent3>
        <a:srgbClr val="323232"/>
      </a:accent3>
      <a:accent4>
        <a:srgbClr val="5CC151"/>
      </a:accent4>
      <a:accent5>
        <a:srgbClr val="B8B8B8"/>
      </a:accent5>
      <a:accent6>
        <a:srgbClr val="DAF40A"/>
      </a:accent6>
      <a:hlink>
        <a:srgbClr val="AFFAFA"/>
      </a:hlink>
      <a:folHlink>
        <a:srgbClr val="AFFAFA"/>
      </a:folHlink>
    </a:clrScheme>
    <a:fontScheme name="Segoe UI">
      <a:majorFont>
        <a:latin typeface="Segoe UI"/>
        <a:ea typeface=""/>
        <a:cs typeface=""/>
      </a:majorFont>
      <a:minorFont>
        <a:latin typeface="Segoe UI"/>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a:spPr>
      <a:bodyPr vert="horz" wrap="square" lIns="91436" tIns="45718" rIns="91436" bIns="45718" numCol="1" rtlCol="0" anchor="ctr" anchorCtr="0" compatLnSpc="1">
        <a:prstTxWarp prst="textNoShape">
          <a:avLst/>
        </a:prstTxWarp>
      </a:bodyPr>
      <a:lstStyle>
        <a:defPPr algn="ctr" defTabSz="914099">
          <a:defRPr sz="2400" spc="-50" dirty="0" smtClean="0">
            <a:gradFill>
              <a:gsLst>
                <a:gs pos="0">
                  <a:srgbClr val="000000"/>
                </a:gs>
                <a:gs pos="100000">
                  <a:srgbClr val="000000"/>
                </a:gs>
              </a:gsLst>
              <a:lin ang="5400000" scaled="0"/>
            </a:gradFill>
          </a:defRPr>
        </a:defPPr>
      </a:lstStyle>
      <a:style>
        <a:lnRef idx="0">
          <a:schemeClr val="accent1"/>
        </a:lnRef>
        <a:fillRef idx="3">
          <a:schemeClr val="accent1"/>
        </a:fillRef>
        <a:effectRef idx="3">
          <a:schemeClr val="accent1"/>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effectLst>
              <a:outerShdw blurRad="63500" algn="ctr" rotWithShape="0">
                <a:schemeClr val="tx1">
                  <a:alpha val="60000"/>
                </a:schemeClr>
              </a:outerShdw>
            </a:effectLs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WindowsAzurePlatformTemplate16x9</Template>
  <TotalTime>0</TotalTime>
  <Words>2890</Words>
  <Application>Microsoft Office PowerPoint</Application>
  <PresentationFormat>Custom</PresentationFormat>
  <Paragraphs>475</Paragraphs>
  <Slides>25</Slides>
  <Notes>18</Notes>
  <HiddenSlides>2</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WindowsAzurePlatformTemplate16x9</vt:lpstr>
      <vt:lpstr>Running Asynchronous Workloads in Windows Azure</vt:lpstr>
      <vt:lpstr>Presentation Summary</vt:lpstr>
      <vt:lpstr>Notes (hidden)</vt:lpstr>
      <vt:lpstr>Why Use Asynchronous Patterns?</vt:lpstr>
      <vt:lpstr>Basic Asynchronous Pattern</vt:lpstr>
      <vt:lpstr>PowerPoint Presentation</vt:lpstr>
      <vt:lpstr>Idempotency f(x) = f(f(x))</vt:lpstr>
      <vt:lpstr>PowerPoint Presentation</vt:lpstr>
      <vt:lpstr>Solving the Idempotency Problem</vt:lpstr>
      <vt:lpstr>Replay Log Storage</vt:lpstr>
      <vt:lpstr>Poison Message Handling</vt:lpstr>
      <vt:lpstr>Poison Messages</vt:lpstr>
      <vt:lpstr>Spitting the Poison Pill</vt:lpstr>
      <vt:lpstr>Spitting the Poison Pill</vt:lpstr>
      <vt:lpstr>Poison Message Handling</vt:lpstr>
      <vt:lpstr>Dynamic Worker Roles</vt:lpstr>
      <vt:lpstr>Problem and Solution</vt:lpstr>
      <vt:lpstr>PowerPoint Presentation</vt:lpstr>
      <vt:lpstr>Key Points for Dynamic Workers</vt:lpstr>
      <vt:lpstr>The MapReduce Pattern</vt:lpstr>
      <vt:lpstr>MapReduce</vt:lpstr>
      <vt:lpstr>MapReduce – An Example</vt:lpstr>
      <vt:lpstr>Using Queues Effectively</vt:lpstr>
      <vt:lpstr>Summary</vt:lpstr>
      <vt:lpstr>PowerPoint Presentation</vt:lpstr>
    </vt:vector>
  </TitlesOfParts>
  <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ryandunn</dc:creator>
  <cp:lastModifiedBy/>
  <cp:revision>1</cp:revision>
  <dcterms:created xsi:type="dcterms:W3CDTF">2010-12-08T18:43:38Z</dcterms:created>
  <dcterms:modified xsi:type="dcterms:W3CDTF">2011-07-11T15:35:04Z</dcterms:modified>
  <dc:title>Running Asynchronous Workloads in Windows Azure</dc:title>
  <cp:version>1.0.0</cp:version>
  <dc:description>
    This presentation provides a basis for understanding the benefits of performing work asynchronously, and includes discussions on idempotency, poison messages, dynamic worker roles, and mapreduce.
by ryandunn
</dc:description>
</cp:coreProperties>
</file>