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42"/>
  </p:notesMasterIdLst>
  <p:handoutMasterIdLst>
    <p:handoutMasterId r:id="rId43"/>
  </p:handout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266" r:id="rId41"/>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319" autoAdjust="0"/>
    <p:restoredTop sz="91771" autoAdjust="0"/>
  </p:normalViewPr>
  <p:slideViewPr>
    <p:cSldViewPr>
      <p:cViewPr>
        <p:scale>
          <a:sx n="75" d="100"/>
          <a:sy n="75" d="100"/>
        </p:scale>
        <p:origin x="-270" y="-42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7/11/2011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7/11/2011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horizontal partitioning in Windows Azure Table storage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Table storage supports partitioning out of the box.</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It is a key to scalability of</a:t>
            </a:r>
            <a:r>
              <a:rPr lang="en-NZ" sz="900" kern="1200" baseline="0" dirty="0" smtClean="0">
                <a:solidFill>
                  <a:schemeClr val="tx1"/>
                </a:solidFill>
                <a:effectLst/>
                <a:latin typeface="Trebuchet MS" pitchFamily="34" charset="0"/>
                <a:ea typeface="+mn-ea"/>
                <a:cs typeface="+mn-cs"/>
              </a:rPr>
              <a:t> table storage</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The storage fabric can then load balance your partitions and potentially move ‘hot’ partitions to a dedicated node</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There is no need to partition data into equal sized partitions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Rather just partition as aggressively as your application will permit- remembering that your scope of a transaction (and ideally of any query) is a single partition</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Create Read and Update operations always act within the scope of a partition and need the partition key.</a:t>
            </a:r>
            <a:br>
              <a:rPr lang="en-NZ" sz="900" kern="1200" baseline="0" dirty="0" smtClean="0">
                <a:solidFill>
                  <a:schemeClr val="tx1"/>
                </a:solidFill>
                <a:effectLst/>
                <a:latin typeface="Trebuchet MS" pitchFamily="34" charset="0"/>
                <a:ea typeface="+mn-ea"/>
                <a:cs typeface="+mn-cs"/>
              </a:rPr>
            </a:br>
            <a:r>
              <a:rPr lang="en-NZ" sz="900" kern="1200" baseline="0" dirty="0" smtClean="0">
                <a:solidFill>
                  <a:schemeClr val="tx1"/>
                </a:solidFill>
                <a:effectLst/>
                <a:latin typeface="Trebuchet MS" pitchFamily="34" charset="0"/>
                <a:ea typeface="+mn-ea"/>
                <a:cs typeface="+mn-cs"/>
              </a:rPr>
              <a:t>This means if you want to delete entities from a table without the partition key you’ll have to iterate over all the partitions yourself</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Select queries across partitions run sequentially- you’ll receive the data off each partition in sequence; </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Queue storage is partitioned by Queue name</a:t>
            </a:r>
          </a:p>
          <a:p>
            <a:r>
              <a:rPr lang="en-NZ" sz="900" b="0" kern="1200" dirty="0" smtClean="0">
                <a:solidFill>
                  <a:schemeClr val="tx1"/>
                </a:solidFill>
                <a:effectLst/>
                <a:latin typeface="Trebuchet MS" pitchFamily="34" charset="0"/>
                <a:ea typeface="+mn-ea"/>
                <a:cs typeface="+mn-cs"/>
              </a:rPr>
              <a:t>Blob storage is partitioned by Bob name (i.e. partition size of 1)</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More detail that Discusses horizontal partitioning in Windows Azure Table storage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Understanding the sequential nature of cross partition queries is important</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Continuation tokens may be returned</a:t>
            </a:r>
            <a:r>
              <a:rPr lang="en-NZ" sz="900" kern="1200" baseline="0" dirty="0" smtClean="0">
                <a:solidFill>
                  <a:schemeClr val="tx1"/>
                </a:solidFill>
                <a:effectLst/>
                <a:latin typeface="Trebuchet MS" pitchFamily="34" charset="0"/>
                <a:ea typeface="+mn-ea"/>
                <a:cs typeface="+mn-cs"/>
              </a:rPr>
              <a:t> at any time (i.e. data comes back in multiple pages)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will always get a continuation token if you cross a hardware boundary- i.e. you move between partitions that sit on different nodes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The Storage API handles continuation tokens elegantly, but, it may mask a poor architecture- YOU DO NOT WANT TO RUN A QUERY THAT CROSSES HUNDRED OF SERVERS!</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Be aggressive with partitioning- if you’ll only ever query something by a single key use an empty Row key and a unique partition key for a partition of 1.</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Can also just use blob storage which is already partitioned by Blob name</a:t>
            </a: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Queue storage is partitioned by Queue name</a:t>
            </a:r>
          </a:p>
          <a:p>
            <a:r>
              <a:rPr lang="en-NZ" sz="900" b="0" kern="1200" dirty="0" smtClean="0">
                <a:solidFill>
                  <a:schemeClr val="tx1"/>
                </a:solidFill>
                <a:effectLst/>
                <a:latin typeface="Trebuchet MS" pitchFamily="34" charset="0"/>
                <a:ea typeface="+mn-ea"/>
                <a:cs typeface="+mn-cs"/>
              </a:rPr>
              <a:t>Blob storage is partitioned by Bob name (i.e. partition size of 1)</a:t>
            </a:r>
          </a:p>
          <a:p>
            <a:r>
              <a:rPr lang="en-NZ" sz="900" b="0" kern="1200" dirty="0" smtClean="0">
                <a:solidFill>
                  <a:schemeClr val="tx1"/>
                </a:solidFill>
                <a:effectLst/>
                <a:latin typeface="Trebuchet MS" pitchFamily="34" charset="0"/>
                <a:ea typeface="+mn-ea"/>
                <a:cs typeface="+mn-cs"/>
              </a:rPr>
              <a:t>http://www.syringe.net.nz/2009/08/08/SimplePartitioningWithWindowsAzureTableStorage.aspx</a:t>
            </a:r>
          </a:p>
          <a:p>
            <a:r>
              <a:rPr lang="en-NZ" sz="900" b="0" kern="1200" dirty="0" smtClean="0">
                <a:solidFill>
                  <a:schemeClr val="tx1"/>
                </a:solidFill>
                <a:effectLst/>
                <a:latin typeface="Trebuchet MS" pitchFamily="34" charset="0"/>
                <a:ea typeface="+mn-ea"/>
                <a:cs typeface="+mn-cs"/>
              </a:rPr>
              <a:t>http://nmackenzie.spaces.live.com/Blog/cns!B863FF075995D18A!417.entry </a:t>
            </a:r>
          </a:p>
          <a:p>
            <a:r>
              <a:rPr lang="en-NZ" sz="900" b="0" kern="1200" dirty="0" smtClean="0">
                <a:solidFill>
                  <a:schemeClr val="tx1"/>
                </a:solidFill>
                <a:effectLst/>
                <a:latin typeface="Trebuchet MS" pitchFamily="34" charset="0"/>
                <a:ea typeface="+mn-ea"/>
                <a:cs typeface="+mn-cs"/>
              </a:rPr>
              <a:t>Good article from Julie Lerman. Worth reading when discussing table storage</a:t>
            </a:r>
          </a:p>
          <a:p>
            <a:r>
              <a:rPr lang="en-NZ" sz="900" b="0" kern="1200" dirty="0" smtClean="0">
                <a:solidFill>
                  <a:schemeClr val="tx1"/>
                </a:solidFill>
                <a:effectLst/>
                <a:latin typeface="Trebuchet MS" pitchFamily="34" charset="0"/>
                <a:ea typeface="+mn-ea"/>
                <a:cs typeface="+mn-cs"/>
              </a:rPr>
              <a:t>http://msdn.microsoft.com/en-us/magazine/ff796231.aspx</a:t>
            </a:r>
          </a:p>
          <a:p>
            <a:endParaRPr lang="en-NZ" sz="900" b="0" kern="1200" dirty="0" smtClean="0">
              <a:solidFill>
                <a:schemeClr val="tx1"/>
              </a:solidFill>
              <a:effectLst/>
              <a:latin typeface="Trebuchet MS" pitchFamily="34" charset="0"/>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 the fact that in SQL Azure out partitions actually sit in individual databases</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SQL Azure each partition is a separate SQL Azure database</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our application layer we need to write some sort of heuristic</a:t>
            </a:r>
            <a:r>
              <a:rPr lang="en-NZ" sz="900" kern="1200" baseline="0" dirty="0" smtClean="0">
                <a:solidFill>
                  <a:schemeClr val="tx1"/>
                </a:solidFill>
                <a:effectLst/>
                <a:latin typeface="Trebuchet MS" pitchFamily="34" charset="0"/>
                <a:ea typeface="+mn-ea"/>
                <a:cs typeface="+mn-cs"/>
              </a:rPr>
              <a:t> to route the query to the correct location</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In this case we’re partitioning our data by first letter of last name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Is this a good approach?</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Provide detail on SQL Azure Horizontal Partitioning </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SQL Azure each partition is a separate SQL Azure database</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We partition in SQL Azure for two key reasons</a:t>
            </a:r>
          </a:p>
          <a:p>
            <a:pPr marL="384431" lvl="1" indent="-171450">
              <a:buFont typeface="Arial" pitchFamily="34" charset="0"/>
              <a:buChar char="•"/>
            </a:pPr>
            <a:r>
              <a:rPr lang="en-NZ" sz="900" kern="1200" dirty="0" smtClean="0">
                <a:solidFill>
                  <a:schemeClr val="tx1"/>
                </a:solidFill>
                <a:effectLst/>
                <a:latin typeface="Trebuchet MS" pitchFamily="34" charset="0"/>
                <a:ea typeface="+mn-ea"/>
                <a:cs typeface="+mn-cs"/>
              </a:rPr>
              <a:t>We have more than</a:t>
            </a:r>
            <a:r>
              <a:rPr lang="en-NZ" sz="900" kern="1200" baseline="0" dirty="0" smtClean="0">
                <a:solidFill>
                  <a:schemeClr val="tx1"/>
                </a:solidFill>
                <a:effectLst/>
                <a:latin typeface="Trebuchet MS" pitchFamily="34" charset="0"/>
                <a:ea typeface="+mn-ea"/>
                <a:cs typeface="+mn-cs"/>
              </a:rPr>
              <a:t> 50GB of data and are therefore too large for the biggest Business Edition database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We have a very high transaction load and therefore we are frequently throttled</a:t>
            </a:r>
          </a:p>
          <a:p>
            <a:pPr marL="384431" lvl="1"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In our application layer we need to write some sort of heuristic</a:t>
            </a:r>
            <a:r>
              <a:rPr lang="en-NZ" sz="900" kern="1200" baseline="0" dirty="0" smtClean="0">
                <a:solidFill>
                  <a:schemeClr val="tx1"/>
                </a:solidFill>
                <a:effectLst/>
                <a:latin typeface="Trebuchet MS" pitchFamily="34" charset="0"/>
                <a:ea typeface="+mn-ea"/>
                <a:cs typeface="+mn-cs"/>
              </a:rPr>
              <a:t> to route the query to the correct location</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Can use some sort of algorithm</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May store a separate lookup table to help I routing requests</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Because we pay for SQL Azure in whole 1GB+ increments we want to have our partitions be as equal as possible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If we are partitioning for size, equal means equal size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If we are partitioning for load, equal means equal load</a:t>
            </a:r>
          </a:p>
          <a:p>
            <a:pPr marL="212981" lvl="1" indent="0">
              <a:buFont typeface="Arial" pitchFamily="34" charset="0"/>
              <a:buNone/>
            </a:pP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how to choose a partition key</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kern="1200" dirty="0" smtClean="0">
                <a:solidFill>
                  <a:schemeClr val="tx1"/>
                </a:solidFill>
                <a:effectLst/>
                <a:latin typeface="Trebuchet MS" pitchFamily="34" charset="0"/>
                <a:ea typeface="+mn-ea"/>
                <a:cs typeface="+mn-cs"/>
              </a:rPr>
              <a:t>Natural</a:t>
            </a:r>
            <a:r>
              <a:rPr lang="en-NZ" sz="900" kern="1200" baseline="0" dirty="0" smtClean="0">
                <a:solidFill>
                  <a:schemeClr val="tx1"/>
                </a:solidFill>
                <a:effectLst/>
                <a:latin typeface="Trebuchet MS" pitchFamily="34" charset="0"/>
                <a:ea typeface="+mn-ea"/>
                <a:cs typeface="+mn-cs"/>
              </a:rPr>
              <a:t> keys are often very good for partitioning.</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For example you may choose to break up data by geographical region</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Natural keys can also cause problems</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Partitioning by things like  first letter last name can be bad</a:t>
            </a:r>
            <a:br>
              <a:rPr lang="en-NZ" sz="900" kern="1200" baseline="0" dirty="0" smtClean="0">
                <a:solidFill>
                  <a:schemeClr val="tx1"/>
                </a:solidFill>
                <a:effectLst/>
                <a:latin typeface="Trebuchet MS" pitchFamily="34" charset="0"/>
                <a:ea typeface="+mn-ea"/>
                <a:cs typeface="+mn-cs"/>
              </a:rPr>
            </a:br>
            <a:r>
              <a:rPr lang="en-NZ" sz="900" kern="1200" baseline="0" dirty="0" smtClean="0">
                <a:solidFill>
                  <a:schemeClr val="tx1"/>
                </a:solidFill>
                <a:effectLst/>
                <a:latin typeface="Trebuchet MS" pitchFamily="34" charset="0"/>
                <a:ea typeface="+mn-ea"/>
                <a:cs typeface="+mn-cs"/>
              </a:rPr>
              <a:t>Your ‘S’ partition will be too full and your ‘Z’ partition will be all but empty… unless you’re in an Asian country where the opposite is true</a:t>
            </a:r>
          </a:p>
          <a:p>
            <a:pPr marL="384431" lvl="1"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want to use a mathematical operator to assist in partitioning</a:t>
            </a: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We’ll discuss these shortly</a:t>
            </a:r>
          </a:p>
          <a:p>
            <a:pPr marL="171450" lvl="0" indent="-171450">
              <a:buFont typeface="Arial" pitchFamily="34" charset="0"/>
              <a:buChar char="•"/>
            </a:pPr>
            <a:endParaRPr lang="en-NZ" sz="90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Trebuchet MS" pitchFamily="34" charset="0"/>
                <a:ea typeface="+mn-ea"/>
                <a:cs typeface="+mn-cs"/>
              </a:rPr>
              <a:t>Finally you may want to use a lookup table</a:t>
            </a:r>
          </a:p>
          <a:p>
            <a:pPr marL="384431" lvl="1" indent="-171450">
              <a:buFont typeface="Arial" pitchFamily="34" charset="0"/>
              <a:buChar char="•"/>
            </a:pPr>
            <a:r>
              <a:rPr lang="en-NZ" sz="900" kern="1200" baseline="0" dirty="0" smtClean="0">
                <a:solidFill>
                  <a:schemeClr val="tx1"/>
                </a:solidFill>
                <a:effectLst/>
                <a:latin typeface="Trebuchet MS" pitchFamily="34" charset="0"/>
                <a:ea typeface="+mn-ea"/>
                <a:cs typeface="+mn-cs"/>
              </a:rPr>
              <a:t>You may for example in an SaaS application partition each customer into their own database and then lookup the database to use at runtime based on the host header that was used to visit the site </a:t>
            </a:r>
            <a:endParaRPr lang="en-NZ" sz="90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 Modulo partitioning </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The module operator is</a:t>
            </a:r>
            <a:r>
              <a:rPr lang="en-US" b="0" baseline="0" dirty="0" smtClean="0"/>
              <a:t> very useful for partitioning exercises</a:t>
            </a:r>
          </a:p>
          <a:p>
            <a:pPr marL="0" indent="0">
              <a:buFont typeface="Arial" pitchFamily="34" charset="0"/>
              <a:buNone/>
            </a:pPr>
            <a:endParaRPr lang="en-US" b="0" dirty="0" smtClean="0"/>
          </a:p>
          <a:p>
            <a:pPr marL="171450" indent="-171450">
              <a:buFont typeface="Arial" pitchFamily="34" charset="0"/>
              <a:buChar char="•"/>
            </a:pPr>
            <a:r>
              <a:rPr lang="en-US" b="0" dirty="0" smtClean="0"/>
              <a:t>The important thing here is having a good distribution</a:t>
            </a:r>
          </a:p>
          <a:p>
            <a:pPr marL="0" indent="0">
              <a:buFont typeface="Arial" pitchFamily="34" charset="0"/>
              <a:buNone/>
            </a:pPr>
            <a:endParaRPr lang="en-US" b="1"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pPr marL="0" indent="0">
              <a:buFont typeface="Arial" pitchFamily="34" charset="0"/>
              <a:buNone/>
            </a:pPr>
            <a:r>
              <a:rPr lang="en-NZ" sz="900" b="0" kern="1200" dirty="0" smtClean="0">
                <a:solidFill>
                  <a:schemeClr val="tx1"/>
                </a:solidFill>
                <a:effectLst/>
                <a:latin typeface="Trebuchet MS" pitchFamily="34" charset="0"/>
                <a:ea typeface="+mn-ea"/>
                <a:cs typeface="+mn-cs"/>
              </a:rPr>
              <a:t>http://social.msdn.microsoft.com/Forums/en-US/windowsazure/thread/985a3198-ba54-4dcc-932c-0e6bdb166a46</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a:t>
            </a:r>
            <a:r>
              <a:rPr lang="en-US" baseline="0" dirty="0" smtClean="0"/>
              <a:t> the use of hash functions</a:t>
            </a:r>
            <a:endParaRPr lang="en-US"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If</a:t>
            </a:r>
            <a:r>
              <a:rPr lang="en-US" b="0" baseline="0" dirty="0" smtClean="0"/>
              <a:t> you haven’t got a good distribution, as we saw in the demo, you need to has your data</a:t>
            </a:r>
          </a:p>
          <a:p>
            <a:pPr marL="171450" indent="-171450">
              <a:buFont typeface="Arial" pitchFamily="34" charset="0"/>
              <a:buChar char="•"/>
            </a:pPr>
            <a:r>
              <a:rPr lang="en-US" b="0" baseline="0" dirty="0" smtClean="0"/>
              <a:t>You want a hash function that projects any distribution into a random distribution</a:t>
            </a:r>
          </a:p>
          <a:p>
            <a:pPr marL="171450" indent="-171450">
              <a:buFont typeface="Arial" pitchFamily="34" charset="0"/>
              <a:buChar char="•"/>
            </a:pPr>
            <a:endParaRPr lang="en-US" b="0" dirty="0" smtClean="0"/>
          </a:p>
          <a:p>
            <a:pPr marL="171450" indent="-171450">
              <a:buFont typeface="Arial" pitchFamily="34" charset="0"/>
              <a:buChar char="•"/>
            </a:pPr>
            <a:r>
              <a:rPr lang="en-US" b="0" dirty="0" smtClean="0"/>
              <a:t>Using Crypto</a:t>
            </a:r>
            <a:r>
              <a:rPr lang="en-US" b="0" baseline="0" dirty="0" smtClean="0"/>
              <a:t> has functions is bad because, while they produce a random distribution, they have other properties like being very hard to reverse which leads them to be quite expensive to compute</a:t>
            </a:r>
          </a:p>
          <a:p>
            <a:pPr marL="171450" indent="-171450">
              <a:buFont typeface="Arial" pitchFamily="34" charset="0"/>
              <a:buChar char="•"/>
            </a:pPr>
            <a:r>
              <a:rPr lang="en-US" b="0" baseline="0" dirty="0" smtClean="0"/>
              <a:t>Use a Hashtable focused function</a:t>
            </a:r>
          </a:p>
          <a:p>
            <a:pPr marL="171450" indent="-171450">
              <a:buFont typeface="Arial" pitchFamily="34" charset="0"/>
              <a:buChar char="•"/>
            </a:pPr>
            <a:endParaRPr lang="en-US" b="0" baseline="0" dirty="0" smtClean="0"/>
          </a:p>
          <a:p>
            <a:pPr marL="171450" indent="-171450">
              <a:buFont typeface="Arial" pitchFamily="34" charset="0"/>
              <a:buChar char="•"/>
            </a:pPr>
            <a:r>
              <a:rPr lang="en-US" b="0" baseline="0" dirty="0" smtClean="0"/>
              <a:t>Be careful when working with types that may be boxed or unboxed – that is represented as either a reference type or a value type</a:t>
            </a:r>
          </a:p>
          <a:p>
            <a:pPr marL="384431" lvl="1" indent="-171450">
              <a:buFont typeface="Arial" pitchFamily="34" charset="0"/>
              <a:buChar char="•"/>
            </a:pPr>
            <a:r>
              <a:rPr lang="en-US" b="0" baseline="0" dirty="0" smtClean="0"/>
              <a:t>These will return a different hash code for the same value</a:t>
            </a:r>
          </a:p>
          <a:p>
            <a:pPr marL="384431" lvl="1" indent="-171450">
              <a:buFont typeface="Arial" pitchFamily="34" charset="0"/>
              <a:buChar char="•"/>
            </a:pPr>
            <a:r>
              <a:rPr lang="en-US" b="0" baseline="0" dirty="0" smtClean="0"/>
              <a:t>Also be careful with reference types generally as the default Object.GetHashCode() method will return a hash of the memory address that is referenced which means that the same value (stored in two different reference types)   will return two different hash values</a:t>
            </a:r>
            <a:endParaRPr lang="en-US" b="0" dirty="0" smtClean="0"/>
          </a:p>
          <a:p>
            <a:pPr marL="0" indent="0">
              <a:buFont typeface="Arial" pitchFamily="34" charset="0"/>
              <a:buNone/>
            </a:pPr>
            <a:endParaRPr lang="en-US" b="1"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pPr marL="0" indent="0">
              <a:buFont typeface="Arial" pitchFamily="34" charset="0"/>
              <a:buNone/>
            </a:pPr>
            <a:r>
              <a:rPr lang="en-NZ" sz="900" b="0" kern="1200" dirty="0" smtClean="0">
                <a:solidFill>
                  <a:schemeClr val="tx1"/>
                </a:solidFill>
                <a:effectLst/>
                <a:latin typeface="Trebuchet MS" pitchFamily="34" charset="0"/>
                <a:ea typeface="+mn-ea"/>
                <a:cs typeface="+mn-cs"/>
              </a:rPr>
              <a:t>Good</a:t>
            </a:r>
            <a:r>
              <a:rPr lang="en-NZ" sz="900" b="0" kern="1200" baseline="0" dirty="0" smtClean="0">
                <a:solidFill>
                  <a:schemeClr val="tx1"/>
                </a:solidFill>
                <a:effectLst/>
                <a:latin typeface="Trebuchet MS" pitchFamily="34" charset="0"/>
                <a:ea typeface="+mn-ea"/>
                <a:cs typeface="+mn-cs"/>
              </a:rPr>
              <a:t> post on Hashing including code in C#</a:t>
            </a:r>
            <a:endParaRPr lang="en-NZ" sz="900" b="0" kern="1200" dirty="0" smtClean="0">
              <a:solidFill>
                <a:schemeClr val="tx1"/>
              </a:solidFill>
              <a:effectLst/>
              <a:latin typeface="Trebuchet MS" pitchFamily="34" charset="0"/>
              <a:ea typeface="+mn-ea"/>
              <a:cs typeface="+mn-cs"/>
            </a:endParaRPr>
          </a:p>
          <a:p>
            <a:pPr marL="0" indent="0">
              <a:buFont typeface="Arial" pitchFamily="34" charset="0"/>
              <a:buNone/>
            </a:pPr>
            <a:r>
              <a:rPr lang="en-NZ" sz="900" b="0" kern="1200" dirty="0" smtClean="0">
                <a:solidFill>
                  <a:schemeClr val="tx1"/>
                </a:solidFill>
                <a:effectLst/>
                <a:latin typeface="Trebuchet MS" pitchFamily="34" charset="0"/>
                <a:ea typeface="+mn-ea"/>
                <a:cs typeface="+mn-cs"/>
              </a:rPr>
              <a:t>http://home.comcast.net/~bretm/hash/</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Describes the challenge of managing partitions over time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As applications grow and change so may our</a:t>
            </a:r>
            <a:r>
              <a:rPr lang="en-US" b="0" baseline="0" dirty="0" smtClean="0"/>
              <a:t> partitioning needs</a:t>
            </a:r>
          </a:p>
          <a:p>
            <a:pPr marL="171450" indent="-171450">
              <a:buFont typeface="Arial" pitchFamily="34" charset="0"/>
              <a:buChar char="•"/>
            </a:pPr>
            <a:r>
              <a:rPr lang="en-US" b="0" dirty="0" smtClean="0"/>
              <a:t>How do we deal with this</a:t>
            </a:r>
          </a:p>
          <a:p>
            <a:pPr marL="384431" lvl="1" indent="-171450">
              <a:buFont typeface="Arial" pitchFamily="34" charset="0"/>
              <a:buChar char="•"/>
            </a:pPr>
            <a:r>
              <a:rPr lang="en-US" b="0" dirty="0" smtClean="0"/>
              <a:t>What happens if we need to re-partition our data?</a:t>
            </a:r>
          </a:p>
          <a:p>
            <a:pPr marL="384431" lvl="1" indent="-171450">
              <a:buFont typeface="Arial" pitchFamily="34" charset="0"/>
              <a:buChar char="•"/>
            </a:pPr>
            <a:r>
              <a:rPr lang="en-US" b="0" dirty="0" smtClean="0"/>
              <a:t>We will need to process it into a new partitioning scheme</a:t>
            </a:r>
          </a:p>
          <a:p>
            <a:pPr marL="384431" lvl="1" indent="-171450">
              <a:buFont typeface="Arial" pitchFamily="34" charset="0"/>
              <a:buChar char="•"/>
            </a:pPr>
            <a:r>
              <a:rPr lang="en-US" b="0" dirty="0" smtClean="0"/>
              <a:t>We can also version our partitioning scheme such that our partition keys include an identifier to resolve the partition scheme to be used</a:t>
            </a:r>
          </a:p>
          <a:p>
            <a:pPr marL="384431" lvl="1" indent="-171450">
              <a:buFont typeface="Arial" pitchFamily="34" charset="0"/>
              <a:buChar char="•"/>
            </a:pPr>
            <a:endParaRPr lang="en-US" b="0" dirty="0" smtClean="0"/>
          </a:p>
          <a:p>
            <a:pPr marL="384431" lvl="1" indent="-171450">
              <a:buFont typeface="Arial" pitchFamily="34" charset="0"/>
              <a:buChar char="•"/>
            </a:pPr>
            <a:r>
              <a:rPr lang="en-US" b="0" dirty="0" smtClean="0"/>
              <a:t>IN the example above we’ll end up with 14 partitions- 4 for the v1 scheme, 10 for the v2 scheme </a:t>
            </a:r>
          </a:p>
          <a:p>
            <a:pPr marL="0" indent="0">
              <a:buFont typeface="Arial" pitchFamily="34" charset="0"/>
              <a:buNone/>
            </a:pPr>
            <a:endParaRPr lang="en-US" b="1"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51481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br>
              <a:rPr lang="en-US" b="1" dirty="0" smtClean="0"/>
            </a:br>
            <a:r>
              <a:rPr lang="en-US" b="0" dirty="0" smtClean="0"/>
              <a:t>Introduce the session</a:t>
            </a:r>
          </a:p>
          <a:p>
            <a:pPr marL="0" indent="0">
              <a:buFont typeface="Arial" pitchFamily="34" charset="0"/>
              <a:buNone/>
            </a:pPr>
            <a:r>
              <a:rPr lang="en-US" b="0" dirty="0" smtClean="0"/>
              <a:t>Introduce partitioning as the scale out mechanism</a:t>
            </a:r>
            <a:r>
              <a:rPr lang="en-US" b="0" baseline="0" dirty="0" smtClean="0"/>
              <a:t> for the data tier</a:t>
            </a:r>
            <a:endParaRPr lang="en-US" b="1"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Partitioning</a:t>
            </a:r>
            <a:r>
              <a:rPr lang="en-US" b="0" baseline="0" dirty="0" smtClean="0"/>
              <a:t> is the key to scale out in the data tier</a:t>
            </a:r>
          </a:p>
          <a:p>
            <a:pPr marL="171450" indent="-171450">
              <a:buFont typeface="Arial" pitchFamily="34" charset="0"/>
              <a:buChar char="•"/>
            </a:pPr>
            <a:r>
              <a:rPr lang="en-US" b="0" baseline="0" dirty="0" smtClean="0"/>
              <a:t>Scale out is different here because by definition we can’t be stateless</a:t>
            </a:r>
          </a:p>
          <a:p>
            <a:pPr marL="384431" lvl="1" indent="-171450">
              <a:buFont typeface="Arial" pitchFamily="34" charset="0"/>
              <a:buChar char="•"/>
            </a:pPr>
            <a:r>
              <a:rPr lang="en-US" b="0" baseline="0" dirty="0" smtClean="0"/>
              <a:t>Approach is to rather than have a bunch of homogenous machines to instead have each machine take responsibility for just a portion of the data</a:t>
            </a:r>
          </a:p>
          <a:p>
            <a:pPr marL="171450" lvl="0" indent="-171450">
              <a:buFont typeface="Arial" pitchFamily="34" charset="0"/>
              <a:buChar char="•"/>
            </a:pPr>
            <a:r>
              <a:rPr lang="en-US" b="0" baseline="0" dirty="0" smtClean="0"/>
              <a:t>We’ll look at how to approach partitioning in both Windows Azure storage and SQL Azure</a:t>
            </a:r>
          </a:p>
          <a:p>
            <a:pPr marL="171450" lvl="0" indent="-171450">
              <a:buFont typeface="Arial" pitchFamily="34" charset="0"/>
              <a:buChar char="•"/>
            </a:pPr>
            <a:r>
              <a:rPr lang="en-US" b="0" baseline="0" dirty="0" smtClean="0"/>
              <a:t>We’ve seen already that Windows Azure tables are not a relational database. </a:t>
            </a:r>
          </a:p>
          <a:p>
            <a:pPr marL="384431" lvl="1" indent="-171450">
              <a:buFont typeface="Arial" pitchFamily="34" charset="0"/>
              <a:buChar char="•"/>
            </a:pPr>
            <a:r>
              <a:rPr lang="en-US" b="0" baseline="0" dirty="0" smtClean="0"/>
              <a:t>We’ll look at how to handle data modeling here</a:t>
            </a:r>
          </a:p>
          <a:p>
            <a:pPr marL="171450" lvl="0" indent="-171450">
              <a:buFont typeface="Arial" pitchFamily="34" charset="0"/>
              <a:buChar char="•"/>
            </a:pPr>
            <a:r>
              <a:rPr lang="en-US" b="0" baseline="0" dirty="0" smtClean="0"/>
              <a:t>Finally we’ll look at the challenges of upgrading the data tier</a:t>
            </a:r>
          </a:p>
          <a:p>
            <a:pPr marL="384431" lvl="1" indent="-171450">
              <a:buFont typeface="Arial" pitchFamily="34" charset="0"/>
              <a:buChar char="•"/>
            </a:pPr>
            <a:r>
              <a:rPr lang="en-US" b="0" baseline="0" dirty="0" smtClean="0"/>
              <a:t>It’s trivial to do a VIP Swap in Windows Azure as it’s stateless… Things are a bunch harder in the data tier</a:t>
            </a:r>
            <a:endParaRPr lang="en-US" b="0" dirty="0" smtClean="0"/>
          </a:p>
          <a:p>
            <a:pPr marL="0" indent="0">
              <a:buFont typeface="Arial" pitchFamily="34" charset="0"/>
              <a:buNone/>
            </a:pPr>
            <a:endParaRPr lang="en-US" b="1" dirty="0" smtClean="0"/>
          </a:p>
          <a:p>
            <a:pPr marL="0" indent="0">
              <a:buFont typeface="Arial" pitchFamily="34" charset="0"/>
              <a:buNone/>
            </a:pPr>
            <a:endParaRPr lang="en-US" b="1" dirty="0" smtClean="0"/>
          </a:p>
          <a:p>
            <a:pPr marL="0" indent="0">
              <a:buFont typeface="Arial" pitchFamily="34" charset="0"/>
              <a:buNone/>
            </a:pPr>
            <a:endParaRPr lang="en-US" b="1" dirty="0" smtClean="0"/>
          </a:p>
          <a:p>
            <a:pPr marL="0" indent="0">
              <a:buFont typeface="Arial" pitchFamily="34" charset="0"/>
              <a:buNone/>
            </a:pPr>
            <a:r>
              <a:rPr lang="en-US" b="1" dirty="0" smtClean="0"/>
              <a:t>Notes</a:t>
            </a:r>
          </a:p>
          <a:p>
            <a:endParaRPr lang="en-NZ"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26495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just in time</a:t>
            </a:r>
            <a:r>
              <a:rPr lang="en-US" baseline="0" dirty="0" smtClean="0"/>
              <a:t> Partitioning </a:t>
            </a:r>
            <a:endParaRPr lang="en-US"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b="0" dirty="0" smtClean="0"/>
              <a:t>Cloud</a:t>
            </a:r>
            <a:r>
              <a:rPr lang="en-US" b="0" baseline="0" dirty="0" smtClean="0"/>
              <a:t> computing is unique in that we can take advantage of the pay as you go business model and only create partitions for the short period of time we need them</a:t>
            </a:r>
          </a:p>
          <a:p>
            <a:pPr marL="171450" indent="-171450">
              <a:buFont typeface="Arial" pitchFamily="34" charset="0"/>
              <a:buChar char="•"/>
            </a:pPr>
            <a:r>
              <a:rPr lang="en-US" b="0" baseline="0" dirty="0" smtClean="0"/>
              <a:t>If we have periods of peak load we can partition our data out of a single SQL Azure database for example, into a couple of hundred databases.</a:t>
            </a:r>
          </a:p>
          <a:p>
            <a:pPr marL="171450" indent="-171450">
              <a:buFont typeface="Arial" pitchFamily="34" charset="0"/>
              <a:buChar char="•"/>
            </a:pPr>
            <a:r>
              <a:rPr lang="en-US" b="0" baseline="0" dirty="0" smtClean="0"/>
              <a:t>We can then deal with the load</a:t>
            </a:r>
          </a:p>
          <a:p>
            <a:pPr marL="171450" indent="-171450">
              <a:buFont typeface="Arial" pitchFamily="34" charset="0"/>
              <a:buChar char="•"/>
            </a:pPr>
            <a:r>
              <a:rPr lang="en-US" b="0" baseline="0" dirty="0" smtClean="0"/>
              <a:t>Then reconsolidate the data back into a single database’</a:t>
            </a:r>
          </a:p>
          <a:p>
            <a:pPr marL="0" indent="0">
              <a:buFont typeface="Arial" pitchFamily="34" charset="0"/>
              <a:buNone/>
            </a:pPr>
            <a:r>
              <a:rPr lang="en-US" b="0" baseline="0" dirty="0" smtClean="0"/>
              <a:t> </a:t>
            </a:r>
            <a:endParaRPr lang="en-US" b="0"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vertical partitioning</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sz="900" b="0" kern="1200" dirty="0" smtClean="0">
                <a:solidFill>
                  <a:schemeClr val="tx1"/>
                </a:solidFill>
                <a:effectLst/>
                <a:latin typeface="Trebuchet MS" pitchFamily="34" charset="0"/>
                <a:ea typeface="+mn-ea"/>
                <a:cs typeface="+mn-cs"/>
              </a:rPr>
              <a:t>It doesn’t make sense to talk of vertical partitioning in relation to</a:t>
            </a:r>
            <a:r>
              <a:rPr lang="en-US" sz="900" b="0" kern="1200" baseline="0" dirty="0" smtClean="0">
                <a:solidFill>
                  <a:schemeClr val="tx1"/>
                </a:solidFill>
                <a:effectLst/>
                <a:latin typeface="Trebuchet MS" pitchFamily="34" charset="0"/>
                <a:ea typeface="+mn-ea"/>
                <a:cs typeface="+mn-cs"/>
              </a:rPr>
              <a:t> each of the types of storage specifically</a:t>
            </a:r>
          </a:p>
          <a:p>
            <a:pPr marL="384431" lvl="1" indent="-171450">
              <a:buFont typeface="Arial" pitchFamily="34" charset="0"/>
              <a:buChar char="•"/>
            </a:pPr>
            <a:r>
              <a:rPr lang="en-US" sz="900" b="0" kern="1200" baseline="0" dirty="0" smtClean="0">
                <a:solidFill>
                  <a:schemeClr val="tx1"/>
                </a:solidFill>
                <a:effectLst/>
                <a:latin typeface="Trebuchet MS" pitchFamily="34" charset="0"/>
                <a:ea typeface="+mn-ea"/>
                <a:cs typeface="+mn-cs"/>
              </a:rPr>
              <a:t>Reason is that vertical partitioning will usually span two or more types of storage</a:t>
            </a:r>
          </a:p>
          <a:p>
            <a:pPr marL="384431" lvl="1" indent="-171450">
              <a:buFont typeface="Arial" pitchFamily="34" charset="0"/>
              <a:buChar char="•"/>
            </a:pPr>
            <a:endParaRPr lang="en-US"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Vertical partitioning in the Windows Azure Platform</a:t>
            </a:r>
            <a:r>
              <a:rPr lang="en-US" sz="900" b="0" kern="1200" baseline="0" dirty="0" smtClean="0">
                <a:solidFill>
                  <a:schemeClr val="tx1"/>
                </a:solidFill>
                <a:effectLst/>
                <a:latin typeface="Trebuchet MS" pitchFamily="34" charset="0"/>
                <a:ea typeface="+mn-ea"/>
                <a:cs typeface="+mn-cs"/>
              </a:rPr>
              <a:t> is all about placing the appropriate data into the appropriate storage type.</a:t>
            </a:r>
          </a:p>
          <a:p>
            <a:pPr marL="171450" lvl="0" indent="-171450">
              <a:buFont typeface="Arial" pitchFamily="34" charset="0"/>
              <a:buChar char="•"/>
            </a:pPr>
            <a:endParaRPr lang="en-US"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baseline="0" dirty="0" smtClean="0">
                <a:solidFill>
                  <a:schemeClr val="tx1"/>
                </a:solidFill>
                <a:effectLst/>
                <a:latin typeface="Trebuchet MS" pitchFamily="34" charset="0"/>
                <a:ea typeface="+mn-ea"/>
                <a:cs typeface="+mn-cs"/>
              </a:rPr>
              <a:t>Small, frequently queried data is suited to SQL Azure</a:t>
            </a:r>
          </a:p>
          <a:p>
            <a:pPr marL="171450" lvl="0" indent="-171450">
              <a:buFont typeface="Arial" pitchFamily="34" charset="0"/>
              <a:buChar char="•"/>
            </a:pPr>
            <a:endParaRPr lang="en-US"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baseline="0" dirty="0" smtClean="0">
                <a:solidFill>
                  <a:schemeClr val="tx1"/>
                </a:solidFill>
                <a:effectLst/>
                <a:latin typeface="Trebuchet MS" pitchFamily="34" charset="0"/>
                <a:ea typeface="+mn-ea"/>
                <a:cs typeface="+mn-cs"/>
              </a:rPr>
              <a:t>Very large data is well suited to Windows Azure storage</a:t>
            </a:r>
          </a:p>
          <a:p>
            <a:pPr marL="171450" lvl="0" indent="-171450">
              <a:buFont typeface="Arial" pitchFamily="34" charset="0"/>
              <a:buChar char="•"/>
            </a:pPr>
            <a:endParaRPr lang="en-US" sz="900" b="0" kern="1200" dirty="0" smtClean="0">
              <a:solidFill>
                <a:schemeClr val="tx1"/>
              </a:solidFill>
              <a:effectLst/>
              <a:latin typeface="Trebuchet MS" pitchFamily="34" charset="0"/>
              <a:ea typeface="+mn-ea"/>
              <a:cs typeface="+mn-cs"/>
            </a:endParaRPr>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example</a:t>
            </a:r>
            <a:r>
              <a:rPr lang="en-US" baseline="0" dirty="0" smtClean="0"/>
              <a:t> will be described in more detail on the next slide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Discusses vertical partitioning in a worked example</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0" indent="0">
              <a:buFont typeface="Arial" pitchFamily="34" charset="0"/>
              <a:buNone/>
            </a:pPr>
            <a:endParaRPr lang="en-US" b="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Introduces the challenges of data modeling for non relational data stores like Windows</a:t>
            </a:r>
            <a:r>
              <a:rPr lang="en-US" baseline="0" dirty="0" smtClean="0"/>
              <a:t> Azure tables</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The cloud is all about different ways of buying resources.</a:t>
            </a: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Storage is very very inexpensive.</a:t>
            </a: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Queries can become quite expensive, particularly in very large systems</a:t>
            </a: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In many cases performing aggressive data duplication (in effect building your own indexes) can save money and greatly improve performance</a:t>
            </a:r>
          </a:p>
          <a:p>
            <a:pPr marL="171450" lvl="0" indent="-171450">
              <a:buFont typeface="Arial" pitchFamily="34" charset="0"/>
              <a:buChar char="•"/>
            </a:pPr>
            <a:endParaRPr lang="en-US" sz="900" b="0" kern="120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US" sz="900" b="0" kern="1200" dirty="0" smtClean="0">
                <a:solidFill>
                  <a:schemeClr val="tx1"/>
                </a:solidFill>
                <a:effectLst/>
                <a:latin typeface="Trebuchet MS" pitchFamily="34" charset="0"/>
                <a:ea typeface="+mn-ea"/>
                <a:cs typeface="+mn-cs"/>
              </a:rPr>
              <a:t>The </a:t>
            </a:r>
            <a:r>
              <a:rPr lang="en-US" sz="900" b="1" kern="1200" dirty="0" smtClean="0">
                <a:solidFill>
                  <a:schemeClr val="tx1"/>
                </a:solidFill>
                <a:effectLst/>
                <a:latin typeface="Trebuchet MS" pitchFamily="34" charset="0"/>
                <a:ea typeface="+mn-ea"/>
                <a:cs typeface="+mn-cs"/>
              </a:rPr>
              <a:t>GOLDEN RULE </a:t>
            </a:r>
            <a:r>
              <a:rPr lang="en-US" sz="900" b="0" kern="1200" dirty="0" smtClean="0">
                <a:solidFill>
                  <a:schemeClr val="tx1"/>
                </a:solidFill>
                <a:effectLst/>
                <a:latin typeface="Trebuchet MS" pitchFamily="34" charset="0"/>
                <a:ea typeface="+mn-ea"/>
                <a:cs typeface="+mn-cs"/>
              </a:rPr>
              <a:t>of Windows</a:t>
            </a:r>
            <a:r>
              <a:rPr lang="en-US" sz="900" b="0" kern="1200" baseline="0" dirty="0" smtClean="0">
                <a:solidFill>
                  <a:schemeClr val="tx1"/>
                </a:solidFill>
                <a:effectLst/>
                <a:latin typeface="Trebuchet MS" pitchFamily="34" charset="0"/>
                <a:ea typeface="+mn-ea"/>
                <a:cs typeface="+mn-cs"/>
              </a:rPr>
              <a:t> Azure Tables data modeling is to endeavor to include your partition key in every query</a:t>
            </a:r>
            <a:endParaRPr lang="en-US" sz="900" b="1" kern="1200" dirty="0" smtClean="0">
              <a:solidFill>
                <a:schemeClr val="tx1"/>
              </a:solidFill>
              <a:effectLst/>
              <a:latin typeface="Trebuchet MS" pitchFamily="34" charset="0"/>
              <a:ea typeface="+mn-ea"/>
              <a:cs typeface="+mn-cs"/>
            </a:endParaRPr>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endParaRPr lang="en-US" dirty="0" smtClean="0"/>
          </a:p>
          <a:p>
            <a:r>
              <a:rPr lang="en-US" dirty="0" smtClean="0"/>
              <a:t>http://msdn.microsoft.com/en-us/magazine/ff796231.aspx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276659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br>
              <a:rPr lang="en-US" b="1" dirty="0" smtClean="0"/>
            </a:br>
            <a:r>
              <a:rPr lang="en-US" b="1" dirty="0" smtClean="0"/>
              <a:t>The next few slides build on each other</a:t>
            </a:r>
          </a:p>
          <a:p>
            <a:pPr marL="171450" indent="-171450">
              <a:buFont typeface="Arial" pitchFamily="34" charset="0"/>
              <a:buChar char="•"/>
            </a:pPr>
            <a:r>
              <a:rPr lang="en-US" dirty="0" smtClean="0"/>
              <a:t>Run through the worked example</a:t>
            </a:r>
          </a:p>
          <a:p>
            <a:pPr marL="0" indent="0">
              <a:buFont typeface="Arial" pitchFamily="34" charset="0"/>
              <a:buNone/>
            </a:pPr>
            <a:r>
              <a:rPr lang="en-US" b="1" dirty="0" smtClean="0"/>
              <a:t>Speaking notes</a:t>
            </a:r>
          </a:p>
          <a:p>
            <a:pPr marL="0" indent="0">
              <a:buFont typeface="Arial" pitchFamily="34" charset="0"/>
              <a:buNone/>
            </a:pPr>
            <a:r>
              <a:rPr lang="en-US" b="0" dirty="0" smtClean="0"/>
              <a:t>Suppose we want to build a tweet search engine</a:t>
            </a:r>
          </a:p>
          <a:p>
            <a:pPr marL="0" indent="0">
              <a:buFont typeface="Arial" pitchFamily="34" charset="0"/>
              <a:buNone/>
            </a:pPr>
            <a:r>
              <a:rPr lang="en-US" b="0" dirty="0" smtClean="0"/>
              <a:t>Twitter</a:t>
            </a:r>
            <a:r>
              <a:rPr lang="en-US" b="0" baseline="0" dirty="0" smtClean="0"/>
              <a:t> creates quite a bit of data; it’s well suited to storing in Windows Azure tables</a:t>
            </a:r>
          </a:p>
          <a:p>
            <a:pPr marL="0" indent="0">
              <a:buFont typeface="Arial" pitchFamily="34" charset="0"/>
              <a:buNone/>
            </a:pPr>
            <a:endParaRPr lang="en-US" b="0" dirty="0" smtClean="0"/>
          </a:p>
          <a:p>
            <a:pPr marL="0" indent="0">
              <a:buFont typeface="Arial" pitchFamily="34" charset="0"/>
              <a:buNone/>
            </a:pPr>
            <a:r>
              <a:rPr lang="en-US" b="0" dirty="0" smtClean="0"/>
              <a:t>In</a:t>
            </a:r>
            <a:r>
              <a:rPr lang="en-US" b="0" baseline="0" dirty="0" smtClean="0"/>
              <a:t> SQL land we might start with a simple like query. </a:t>
            </a:r>
          </a:p>
          <a:p>
            <a:pPr marL="0" indent="0">
              <a:buFont typeface="Arial" pitchFamily="34" charset="0"/>
              <a:buNone/>
            </a:pPr>
            <a:r>
              <a:rPr lang="en-US" b="0" baseline="0" dirty="0" smtClean="0"/>
              <a:t>This table scans every time…. We soon realize this is no good</a:t>
            </a:r>
            <a:endParaRPr lang="en-US" b="0" dirty="0" smtClean="0"/>
          </a:p>
          <a:p>
            <a:pPr marL="0" lvl="0" indent="0">
              <a:buFont typeface="Arial" pitchFamily="34" charset="0"/>
              <a:buNone/>
            </a:pPr>
            <a:endParaRPr lang="en-US" sz="900" b="0" kern="1200" dirty="0" smtClean="0">
              <a:solidFill>
                <a:schemeClr val="tx1"/>
              </a:solidFill>
              <a:effectLst/>
              <a:latin typeface="Trebuchet MS" pitchFamily="34" charset="0"/>
              <a:ea typeface="+mn-ea"/>
              <a:cs typeface="+mn-cs"/>
            </a:endParaRPr>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r>
              <a:rPr lang="en-US" dirty="0" smtClean="0"/>
              <a:t>See also Sririam Krishnans</a:t>
            </a:r>
            <a:r>
              <a:rPr lang="en-US" baseline="0" dirty="0" smtClean="0"/>
              <a:t> Programming Windows Azure title from O’Reilly which contains a more detailed example of this</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79540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we’d probably pull the words out into a separate table, i.e.</a:t>
            </a:r>
            <a:r>
              <a:rPr lang="en-US" baseline="0" dirty="0" smtClean="0"/>
              <a:t> spit each tweet into separate words</a:t>
            </a:r>
          </a:p>
          <a:p>
            <a:endParaRPr lang="en-US" baseline="0" dirty="0" smtClean="0"/>
          </a:p>
          <a:p>
            <a:r>
              <a:rPr lang="en-US" baseline="0" dirty="0" smtClean="0"/>
              <a:t>We’d soon realize that we could collapse the Word table back into the index as we’d end up in a situation where the primary keys on the associative table were longer than the word itself- so we’re better to duplicate the word as rows in the word table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680742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Windows Azure tables we take this one step further.</a:t>
            </a:r>
          </a:p>
          <a:p>
            <a:r>
              <a:rPr lang="en-US" dirty="0" smtClean="0"/>
              <a:t>We basically use worker roles</a:t>
            </a:r>
            <a:r>
              <a:rPr lang="en-US" baseline="0" dirty="0" smtClean="0"/>
              <a:t> to create indexes for us</a:t>
            </a:r>
          </a:p>
          <a:p>
            <a:endParaRPr lang="en-US" baseline="0" dirty="0" smtClean="0"/>
          </a:p>
          <a:p>
            <a:r>
              <a:rPr lang="en-US" baseline="0" dirty="0" smtClean="0"/>
              <a:t>So in the above example I can</a:t>
            </a:r>
          </a:p>
          <a:p>
            <a:pPr marL="228600" indent="-228600">
              <a:buAutoNum type="arabicPeriod"/>
            </a:pPr>
            <a:r>
              <a:rPr lang="en-US" baseline="0" dirty="0" smtClean="0"/>
              <a:t>Retrieve all the Tweets made y a certain user by querying the Tweet table and including the user ID (there is a partition per user)</a:t>
            </a:r>
          </a:p>
          <a:p>
            <a:pPr marL="228600" indent="-228600">
              <a:buAutoNum type="arabicPeriod"/>
            </a:pPr>
            <a:r>
              <a:rPr lang="en-US" baseline="0" dirty="0" smtClean="0"/>
              <a:t>Retrieve all the Tweets that contain a particular word by querying from the TweetIndex table and including the Word (there is a partition per word)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785883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why we need to partition</a:t>
            </a:r>
          </a:p>
          <a:p>
            <a:pPr marL="171450" indent="-171450">
              <a:buFont typeface="Arial" pitchFamily="34" charset="0"/>
              <a:buChar char="•"/>
            </a:pPr>
            <a:r>
              <a:rPr lang="en-US" baseline="0" dirty="0" smtClean="0"/>
              <a:t>Understand the cloud specific drivers</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NZ" sz="900" b="0" kern="1200" dirty="0" smtClean="0">
                <a:solidFill>
                  <a:schemeClr val="tx1"/>
                </a:solidFill>
                <a:effectLst/>
                <a:latin typeface="Trebuchet MS" pitchFamily="34" charset="0"/>
                <a:ea typeface="+mn-ea"/>
                <a:cs typeface="+mn-cs"/>
              </a:rPr>
              <a:t>Partitioning</a:t>
            </a:r>
            <a:r>
              <a:rPr lang="en-NZ" sz="900" b="0" kern="1200" baseline="0" dirty="0" smtClean="0">
                <a:solidFill>
                  <a:schemeClr val="tx1"/>
                </a:solidFill>
                <a:effectLst/>
                <a:latin typeface="Trebuchet MS" pitchFamily="34" charset="0"/>
                <a:ea typeface="+mn-ea"/>
                <a:cs typeface="+mn-cs"/>
              </a:rPr>
              <a:t> is hardly a new topic</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DBAs have been partitioning databases for a long long time</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Two main reasons to partition	</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Data volume.</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There are just too many bytes to fit.</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For example SQL Azure has a maximum DB size of 50GB. If you have more data than that then you’ll need to partition</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Work load</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Each partition can only handle so many transactions per second</a:t>
            </a:r>
            <a:br>
              <a:rPr lang="en-NZ" sz="900" b="0" kern="1200" baseline="0" dirty="0" smtClean="0">
                <a:solidFill>
                  <a:schemeClr val="tx1"/>
                </a:solidFill>
                <a:effectLst/>
                <a:latin typeface="Trebuchet MS" pitchFamily="34" charset="0"/>
                <a:ea typeface="+mn-ea"/>
                <a:cs typeface="+mn-cs"/>
              </a:rPr>
            </a:br>
            <a:r>
              <a:rPr lang="en-NZ" sz="900" b="0" kern="1200" baseline="0" dirty="0" smtClean="0">
                <a:solidFill>
                  <a:schemeClr val="tx1"/>
                </a:solidFill>
                <a:effectLst/>
                <a:latin typeface="Trebuchet MS" pitchFamily="34" charset="0"/>
                <a:ea typeface="+mn-ea"/>
                <a:cs typeface="+mn-cs"/>
              </a:rPr>
              <a:t>In Windows Azure tables for example partitioning is used to spread the request load over nodes in the storage system</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There are some new cloud focussed reasons too</a:t>
            </a:r>
          </a:p>
          <a:p>
            <a:pPr marL="384431" lvl="1" indent="-171450">
              <a:buFont typeface="Arial" pitchFamily="34" charset="0"/>
              <a:buChar char="•"/>
            </a:pPr>
            <a:r>
              <a:rPr lang="en-US" sz="900" b="0" kern="1200" baseline="0" noProof="0" dirty="0" smtClean="0">
                <a:solidFill>
                  <a:schemeClr val="tx1"/>
                </a:solidFill>
                <a:effectLst/>
                <a:latin typeface="Trebuchet MS" pitchFamily="34" charset="0"/>
                <a:ea typeface="+mn-ea"/>
                <a:cs typeface="+mn-cs"/>
              </a:rPr>
              <a:t>Cost</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Different types of storage have different costs</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Arguably we’ve been doing cost driven partitioning on premise for some time too- for example partitioning a table across both expensive 15k RPM drives and cheaper 7200 RPM drives</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In the cloud the cost difference can be far more pronounced</a:t>
            </a:r>
          </a:p>
          <a:p>
            <a:pPr marL="384431" lvl="1" indent="-171450">
              <a:buFont typeface="Arial" pitchFamily="34" charset="0"/>
              <a:buChar char="•"/>
            </a:pPr>
            <a:r>
              <a:rPr lang="en-US" sz="900" b="0" kern="1200" baseline="0" noProof="0" dirty="0" smtClean="0">
                <a:solidFill>
                  <a:schemeClr val="tx1"/>
                </a:solidFill>
                <a:effectLst/>
                <a:latin typeface="Trebuchet MS" pitchFamily="34" charset="0"/>
                <a:ea typeface="+mn-ea"/>
                <a:cs typeface="+mn-cs"/>
              </a:rPr>
              <a:t>The cloud also provides a concept of elastic partitioning</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Whereas on premise a partition is often a separate server or separate disks with the related capital cost and lead time</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A partition in the cloud can be created and destroyed in a matter of seconds</a:t>
            </a:r>
            <a:br>
              <a:rPr lang="en-US" sz="900" b="0" kern="1200" baseline="0" noProof="0" dirty="0" smtClean="0">
                <a:solidFill>
                  <a:schemeClr val="tx1"/>
                </a:solidFill>
                <a:effectLst/>
                <a:latin typeface="Trebuchet MS" pitchFamily="34" charset="0"/>
                <a:ea typeface="+mn-ea"/>
                <a:cs typeface="+mn-cs"/>
              </a:rPr>
            </a:br>
            <a:r>
              <a:rPr lang="en-US" sz="900" b="0" kern="1200" baseline="0" noProof="0" dirty="0" smtClean="0">
                <a:solidFill>
                  <a:schemeClr val="tx1"/>
                </a:solidFill>
                <a:effectLst/>
                <a:latin typeface="Trebuchet MS" pitchFamily="34" charset="0"/>
                <a:ea typeface="+mn-ea"/>
                <a:cs typeface="+mn-cs"/>
              </a:rPr>
              <a:t>This presents the opportunity to create partitions just for a short period of time- say a period of peak load</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may the choose to create a MentionIndex</a:t>
            </a:r>
            <a:r>
              <a:rPr lang="en-US" baseline="0" dirty="0" smtClean="0"/>
              <a:t> where the data is not partitioned by the person who wrote the tweet but rather by the person(s) who were mentioned in a tweet. If a tweet mentions 4 users it’ll appear 4 times in the MentionIndex table in four different partitions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832662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br>
              <a:rPr lang="en-US" b="1" dirty="0" smtClean="0"/>
            </a:br>
            <a:r>
              <a:rPr lang="en-US" b="0" dirty="0" smtClean="0"/>
              <a:t>Provide some final notes on Tables data modeling </a:t>
            </a:r>
          </a:p>
          <a:p>
            <a:pPr marL="0" indent="0">
              <a:buFont typeface="Arial" pitchFamily="34" charset="0"/>
              <a:buNone/>
            </a:pPr>
            <a:r>
              <a:rPr lang="en-US" b="1" dirty="0" smtClean="0"/>
              <a:t>Speaking notes</a:t>
            </a:r>
          </a:p>
          <a:p>
            <a:pPr marL="0" indent="0">
              <a:buFont typeface="Arial" pitchFamily="34" charset="0"/>
              <a:buNone/>
            </a:pPr>
            <a:r>
              <a:rPr lang="en-US" b="0" dirty="0" smtClean="0"/>
              <a:t>There are no secondary indexes so querying on any variable other than the Row key will result in a partition scan- keep partitions of manageable size for this</a:t>
            </a:r>
          </a:p>
          <a:p>
            <a:pPr marL="0" indent="0">
              <a:buFont typeface="Arial" pitchFamily="34" charset="0"/>
              <a:buNone/>
            </a:pPr>
            <a:endParaRPr lang="en-US" b="0" baseline="0" dirty="0" smtClean="0"/>
          </a:p>
          <a:p>
            <a:pPr marL="0" indent="0">
              <a:buFont typeface="Arial" pitchFamily="34" charset="0"/>
              <a:buNone/>
            </a:pPr>
            <a:r>
              <a:rPr lang="en-US" b="0" baseline="0" dirty="0" smtClean="0"/>
              <a:t>You should ALWAYS include the partition key in your queries- build your data model top support this</a:t>
            </a:r>
          </a:p>
          <a:p>
            <a:pPr marL="0" indent="0">
              <a:buFont typeface="Arial" pitchFamily="34" charset="0"/>
              <a:buNone/>
            </a:pPr>
            <a:endParaRPr lang="en-US" b="0" baseline="0" dirty="0" smtClean="0"/>
          </a:p>
          <a:p>
            <a:pPr marL="0" indent="0">
              <a:buFont typeface="Arial" pitchFamily="34" charset="0"/>
              <a:buNone/>
            </a:pPr>
            <a:r>
              <a:rPr lang="en-US" b="0" baseline="0" dirty="0" smtClean="0"/>
              <a:t>If you are building your own indexes then you can often include related data if it is small enough- Tweets are conveniently small for our example!</a:t>
            </a:r>
          </a:p>
          <a:p>
            <a:pPr marL="0" indent="0">
              <a:buFont typeface="Arial" pitchFamily="34" charset="0"/>
              <a:buNone/>
            </a:pPr>
            <a:endParaRPr lang="en-US" b="0"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r>
              <a:rPr lang="en-US" dirty="0" smtClean="0"/>
              <a:t>See also Sririam Krishnans</a:t>
            </a:r>
            <a:r>
              <a:rPr lang="en-US" baseline="0" dirty="0" smtClean="0"/>
              <a:t> Programming Windows Azure title from O’Reilly which contains a more detailed example of this</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385254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br>
              <a:rPr lang="en-US" b="1" dirty="0" smtClean="0"/>
            </a:br>
            <a:r>
              <a:rPr lang="en-US" b="1" dirty="0" smtClean="0"/>
              <a:t>These next few slides build and tell a story one after</a:t>
            </a:r>
            <a:r>
              <a:rPr lang="en-US" b="1" baseline="0" dirty="0" smtClean="0"/>
              <a:t> the other</a:t>
            </a:r>
            <a:r>
              <a:rPr lang="en-US" b="1" dirty="0" smtClean="0"/>
              <a:t/>
            </a:r>
            <a:br>
              <a:rPr lang="en-US" b="1" dirty="0" smtClean="0"/>
            </a:br>
            <a:r>
              <a:rPr lang="en-US" b="0" dirty="0" smtClean="0"/>
              <a:t>Introduces the challenge of upgrading the data tier</a:t>
            </a:r>
          </a:p>
          <a:p>
            <a:pPr marL="0" indent="0">
              <a:buFont typeface="Arial" pitchFamily="34" charset="0"/>
              <a:buNone/>
            </a:pPr>
            <a:endParaRPr lang="en-US" b="0" dirty="0" smtClean="0"/>
          </a:p>
          <a:p>
            <a:pPr marL="0" indent="0">
              <a:buFont typeface="Arial" pitchFamily="34" charset="0"/>
              <a:buNone/>
            </a:pPr>
            <a:r>
              <a:rPr lang="en-US" b="1" dirty="0" smtClean="0"/>
              <a:t>Speaking notes</a:t>
            </a:r>
          </a:p>
          <a:p>
            <a:pPr marL="0" indent="0">
              <a:buFont typeface="Arial" pitchFamily="34" charset="0"/>
              <a:buNone/>
            </a:pPr>
            <a:r>
              <a:rPr lang="en-US" b="0" dirty="0" smtClean="0"/>
              <a:t>Because it’s stateful,</a:t>
            </a:r>
            <a:r>
              <a:rPr lang="en-US" b="0" baseline="0" dirty="0" smtClean="0"/>
              <a:t> by definition, it’s hard to modify the state tier of an application</a:t>
            </a:r>
          </a:p>
          <a:p>
            <a:pPr marL="0" indent="0">
              <a:buFont typeface="Arial" pitchFamily="34" charset="0"/>
              <a:buNone/>
            </a:pPr>
            <a:endParaRPr lang="en-US" b="0" baseline="0" dirty="0" smtClean="0"/>
          </a:p>
          <a:p>
            <a:pPr marL="0" indent="0">
              <a:buFont typeface="Arial" pitchFamily="34" charset="0"/>
              <a:buNone/>
            </a:pPr>
            <a:r>
              <a:rPr lang="en-US" b="0" baseline="0" dirty="0" smtClean="0"/>
              <a:t>It’s important to version your data model and write version aware code that can understand and deal with data structure changes</a:t>
            </a:r>
          </a:p>
          <a:p>
            <a:pPr marL="0" indent="0">
              <a:buFont typeface="Arial" pitchFamily="34" charset="0"/>
              <a:buNone/>
            </a:pPr>
            <a:r>
              <a:rPr lang="en-US" b="0" baseline="0" dirty="0" smtClean="0"/>
              <a:t>Because they are schema less Windows Azure Tables provide a good degree of flexibility for change over time- need to be careful that change does not cause exceptions or other undesirable behavior in the application tier</a:t>
            </a:r>
          </a:p>
          <a:p>
            <a:pPr marL="0" indent="0">
              <a:buFont typeface="Arial" pitchFamily="34" charset="0"/>
              <a:buNone/>
            </a:pPr>
            <a:endParaRPr lang="en-US" b="0" baseline="0" dirty="0" smtClean="0"/>
          </a:p>
          <a:p>
            <a:pPr marL="0" indent="0">
              <a:buFont typeface="Arial" pitchFamily="34" charset="0"/>
              <a:buNone/>
            </a:pPr>
            <a:r>
              <a:rPr lang="en-US" b="0" baseline="0" dirty="0" smtClean="0"/>
              <a:t>IN this next section we’ll discuss how to approach situations where you need to </a:t>
            </a:r>
            <a:endParaRPr lang="en-US" b="0" dirty="0" smtClean="0"/>
          </a:p>
          <a:p>
            <a:pPr marL="0" indent="0">
              <a:buFont typeface="Arial" pitchFamily="34" charset="0"/>
              <a:buNone/>
            </a:pPr>
            <a:endParaRPr lang="en-US" b="0" dirty="0" smtClean="0"/>
          </a:p>
          <a:p>
            <a:pPr marL="0" indent="0">
              <a:buFont typeface="Arial" pitchFamily="34" charset="0"/>
              <a:buNone/>
            </a:pPr>
            <a:r>
              <a:rPr lang="en-US" sz="900" b="1" kern="1200" dirty="0" smtClean="0">
                <a:solidFill>
                  <a:schemeClr val="tx1"/>
                </a:solidFill>
                <a:effectLst/>
                <a:latin typeface="Trebuchet MS" pitchFamily="34" charset="0"/>
                <a:ea typeface="+mn-ea"/>
                <a:cs typeface="+mn-cs"/>
              </a:rPr>
              <a:t>Notes</a:t>
            </a:r>
          </a:p>
          <a:p>
            <a:endParaRPr lang="en-US" dirty="0" smtClean="0"/>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743178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aseline="0" dirty="0" smtClean="0"/>
              <a:t>Most common type of schema change a service has to deal with is adding non-key properties</a:t>
            </a:r>
          </a:p>
          <a:p>
            <a:pPr marL="0" marR="0" indent="0" algn="l" defTabSz="713295" rtl="0" eaLnBrk="1" fontAlgn="auto" latinLnBrk="0" hangingPunct="1">
              <a:lnSpc>
                <a:spcPct val="90000"/>
              </a:lnSpc>
              <a:spcBef>
                <a:spcPts val="0"/>
              </a:spcBef>
              <a:spcAft>
                <a:spcPts val="260"/>
              </a:spcAft>
              <a:buClrTx/>
              <a:buSzTx/>
              <a:buFontTx/>
              <a:buNone/>
              <a:tabLst/>
              <a:defRPr/>
            </a:pPr>
            <a:r>
              <a:rPr lang="en-NZ" baseline="0" dirty="0" smtClean="0"/>
              <a:t>So we add a new property to the table schema and deploy that to storage, effectively upgrading our schema to v2</a:t>
            </a: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743178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Then we begin upgrading our clients, each upgrade domain at a time or via a VP swap</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Now we may have two versions running side by side until the second upgrade domain gets upgraded.</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Whilst we’re in this state of flux,</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The V1.5 of client understands v1 &amp; v2 of the entity</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If this client gets a v1 entity it will set the new property to a default value because it understands that there is a new property there but does not upgrade the entity.</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If V1 of the client picks up a v1 entity, all the properties are returned by the server but because it uses “IgnoreMissingProperties” ADO.NET strips the new property off before</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presenting the entity to the client. As far as the client is concerned, the new property is not there.</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743178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In time second upgrade domain will also get upgraded to v1.5</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Then we can proceed to begin the upgrade to v2 of the client.</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In a similar fashion to before we once again have 2 versions of the client.</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Now if v2 of the client reads the entity it can update the new property to a real value and it upgrades the entity version to v2</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At this stage if the v1.5 client reads an entity that is still v1 it behaves as before and stores a default but does not upgrade the version number.</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If the v1.5 client reads an entity that is already upgraded it continues happily because it completely understands v2 entities.</a:t>
            </a:r>
          </a:p>
          <a:p>
            <a:pPr marL="0" marR="0" indent="0" algn="l" defTabSz="713295" rtl="0" eaLnBrk="1" fontAlgn="auto" latinLnBrk="0" hangingPunct="1">
              <a:lnSpc>
                <a:spcPct val="90000"/>
              </a:lnSpc>
              <a:spcBef>
                <a:spcPts val="0"/>
              </a:spcBef>
              <a:spcAft>
                <a:spcPts val="260"/>
              </a:spcAft>
              <a:buClrTx/>
              <a:buSzTx/>
              <a:buFontTx/>
              <a:buNone/>
              <a:tabLst/>
              <a:defRPr/>
            </a:pPr>
            <a:endParaRPr lang="en-US"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But this client also understands how to deal with v2 entity when it sees it,</a:t>
            </a:r>
          </a:p>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So if it reads a v2, here it can update the new property with real values instead of defaults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74317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US" baseline="0" dirty="0" smtClean="0"/>
              <a:t>The upgrade of all entities to v2 will happen naturally over time as v2 clients start working with the entities, but it may be useful to complete your upgrade by running a background job that goes through all entities and upgrades them to v2.</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743178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Get a graphical overview of horizontal partitioning</a:t>
            </a:r>
            <a:endParaRPr lang="en-US" baseline="0"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Horizontal partitioning involves taking horizontal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the same</a:t>
            </a:r>
          </a:p>
          <a:p>
            <a:pPr marL="384431" lvl="1"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This example is partitioning by the first letter of the last name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Worth asking attendees if this is a good approach… It should spark some discussion and allude to some topics to come in the deck</a:t>
            </a:r>
          </a:p>
          <a:p>
            <a:pPr marL="17145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Provide more detail on partitioning</a:t>
            </a:r>
            <a:endParaRPr lang="en-US" baseline="0"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Horizontal partitioning involves taking horizontal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the same</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Horizontal partitioning allows us to achieve massive scale out</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Queries within a partition are simple</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Queries across partitions are hard</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In most cases transactions cannot span partitions</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In big systems a cross partition query may have to touch 100’s or even 100’s of machines</a:t>
            </a:r>
          </a:p>
          <a:p>
            <a:pPr marL="499520" lvl="2"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Does it do it in series? Parallel?</a:t>
            </a:r>
          </a:p>
          <a:p>
            <a:pPr marL="499520" lvl="2"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Can you ever actually get an authoritative result? Think of count(*) across 1000 partitions</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You don’t want to hold locks across partitions as it’ll kill scalability</a:t>
            </a:r>
          </a:p>
          <a:p>
            <a:pPr marL="384431" lvl="1"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NZ" sz="900" b="0" kern="1200" dirty="0" smtClean="0">
                <a:solidFill>
                  <a:schemeClr val="tx1"/>
                </a:solidFill>
                <a:effectLst/>
                <a:latin typeface="Trebuchet MS" pitchFamily="34" charset="0"/>
                <a:ea typeface="+mn-ea"/>
                <a:cs typeface="+mn-cs"/>
              </a:rPr>
              <a:t>SQL Azure Horizontal partitioning</a:t>
            </a:r>
          </a:p>
          <a:p>
            <a:r>
              <a:rPr lang="en-NZ" sz="900" b="0" kern="1200" dirty="0" smtClean="0">
                <a:solidFill>
                  <a:schemeClr val="tx1"/>
                </a:solidFill>
                <a:effectLst/>
                <a:latin typeface="Trebuchet MS" pitchFamily="34" charset="0"/>
                <a:ea typeface="+mn-ea"/>
                <a:cs typeface="+mn-cs"/>
              </a:rPr>
              <a:t>http://blogs.msdn.com/b/sqlazure/archive/2010/06/24/10029719.aspx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Get a graphical overview of vertical partitioning</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Vertical partitioning involves taking vertical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different</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Nodes will typically be quite different in character and cost</a:t>
            </a:r>
          </a:p>
          <a:p>
            <a:pPr marL="384431" lvl="1"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This example is partitioning indexed data onto SQL Azure and the larger binary parts of the data set into cheaper Windows Azure storage</a:t>
            </a: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Provide more detail on vertical partitioning</a:t>
            </a:r>
            <a:endParaRPr lang="en-US" baseline="0" dirty="0" smtClean="0"/>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Vertical partitioning involves taking vertical slices through a data set</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Each slice is placed onto a separate node</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 schema on each node is different</a:t>
            </a:r>
          </a:p>
          <a:p>
            <a:pPr marL="384431" lvl="1"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Nodes will typically be quite different in character and cost</a:t>
            </a:r>
          </a:p>
          <a:p>
            <a:pPr marL="384431" lvl="1"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Because we need to query more than one partition it will always take more than one query to return a single row.</a:t>
            </a: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pPr marL="384431" lvl="1"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r>
              <a:rPr lang="en-US" dirty="0" smtClean="0"/>
              <a:t>SQL</a:t>
            </a:r>
            <a:r>
              <a:rPr lang="en-US" baseline="0" dirty="0" smtClean="0"/>
              <a:t> Azure Vertical Partitioning</a:t>
            </a:r>
          </a:p>
          <a:p>
            <a:r>
              <a:rPr lang="en-US" dirty="0" smtClean="0"/>
              <a:t>http://blogs.msdn.com/b/sqlazure/archive/2010/05/17/10014011.aspx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Get a graphical overview of hybrid partitioning</a:t>
            </a:r>
          </a:p>
          <a:p>
            <a:pPr marL="171450" indent="-171450">
              <a:buFont typeface="Arial" pitchFamily="34" charset="0"/>
              <a:buChar char="•"/>
            </a:pPr>
            <a:endParaRPr lang="en-US" dirty="0" smtClean="0"/>
          </a:p>
          <a:p>
            <a:pPr marL="0" indent="0">
              <a:buFont typeface="Arial" pitchFamily="34" charset="0"/>
              <a:buNone/>
            </a:pPr>
            <a:r>
              <a:rPr lang="en-US" b="1" dirty="0" smtClean="0"/>
              <a:t>Speaking notes</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Hybrid partitioning combines both vertical and horizontally partitioning</a:t>
            </a:r>
          </a:p>
          <a:p>
            <a:pPr marL="171450" lvl="0" indent="-171450">
              <a:buFont typeface="Arial" pitchFamily="34" charset="0"/>
              <a:buChar char="•"/>
            </a:pPr>
            <a:endParaRPr lang="en-NZ" sz="900" b="0" kern="1200" baseline="0" dirty="0" smtClean="0">
              <a:solidFill>
                <a:schemeClr val="tx1"/>
              </a:solidFill>
              <a:effectLst/>
              <a:latin typeface="Trebuchet MS"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IN this example the large data is first partitioned off into Windows Azure Storage</a:t>
            </a:r>
          </a:p>
          <a:p>
            <a:pPr marL="171450" lvl="0" indent="-171450">
              <a:buFont typeface="Arial" pitchFamily="34" charset="0"/>
              <a:buChar char="•"/>
            </a:pPr>
            <a:r>
              <a:rPr lang="en-NZ" sz="900" b="0" kern="1200" baseline="0" dirty="0" smtClean="0">
                <a:solidFill>
                  <a:schemeClr val="tx1"/>
                </a:solidFill>
                <a:effectLst/>
                <a:latin typeface="Trebuchet MS" pitchFamily="34" charset="0"/>
                <a:ea typeface="+mn-ea"/>
                <a:cs typeface="+mn-cs"/>
              </a:rPr>
              <a:t>Then the data remaining in SQL Azure is horizontally partitioned</a:t>
            </a:r>
          </a:p>
          <a:p>
            <a:pPr marL="171450" lvl="0" indent="-171450">
              <a:buFont typeface="Arial" pitchFamily="34" charset="0"/>
              <a:buChar char="•"/>
            </a:pPr>
            <a:endParaRPr lang="en-NZ" sz="900" kern="1200" dirty="0" smtClean="0">
              <a:solidFill>
                <a:schemeClr val="tx1"/>
              </a:solidFill>
              <a:effectLst/>
              <a:latin typeface="Trebuchet MS" pitchFamily="34" charset="0"/>
              <a:ea typeface="+mn-ea"/>
              <a:cs typeface="+mn-cs"/>
            </a:endParaRPr>
          </a:p>
          <a:p>
            <a:r>
              <a:rPr lang="en-NZ" sz="900" b="1" kern="1200" dirty="0" smtClean="0">
                <a:solidFill>
                  <a:schemeClr val="tx1"/>
                </a:solidFill>
                <a:effectLst/>
                <a:latin typeface="Trebuchet MS" pitchFamily="34" charset="0"/>
                <a:ea typeface="+mn-ea"/>
                <a:cs typeface="+mn-cs"/>
              </a:rPr>
              <a:t>Notes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 this section we’ll drill into Horizontal Partitioning in quite some detail</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inyurl.com/ContTok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Storage Strategies</a:t>
            </a:r>
            <a:endParaRPr lang="en-US" dirty="0"/>
          </a:p>
        </p:txBody>
      </p:sp>
      <p:sp>
        <p:nvSpPr>
          <p:cNvPr id="5" name="Subtitle 4"/>
          <p:cNvSpPr>
            <a:spLocks noGrp="1"/>
          </p:cNvSpPr>
          <p:nvPr>
            <p:ph type="subTitle" idx="1"/>
          </p:nvPr>
        </p:nvSpPr>
        <p:spPr>
          <a:xfrm>
            <a:off x="938244" y="3810000"/>
            <a:ext cx="11149012" cy="463255"/>
          </a:xfrm>
        </p:spPr>
        <p:txBody>
          <a:bodyPr/>
          <a:lstStyle/>
          <a:p>
            <a:r>
              <a:rPr lang="en-US" dirty="0" smtClean="0"/>
              <a:t>Name</a:t>
            </a:r>
          </a:p>
          <a:p>
            <a:r>
              <a:rPr lang="en-US" dirty="0" smtClean="0"/>
              <a:t>Title</a:t>
            </a:r>
          </a:p>
          <a:p>
            <a:r>
              <a:rPr lang="en-US" dirty="0" smtClean="0"/>
              <a:t>Microsoft Corporation</a:t>
            </a:r>
            <a:endParaRPr lang="en-US" dirty="0"/>
          </a:p>
        </p:txBody>
      </p:sp>
      <p:pic>
        <p:nvPicPr>
          <p:cNvPr id="7" name="Picture 7" descr="C:\Users\wwegner\Desktop\WinAzurePltfrm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45" y="5486400"/>
            <a:ext cx="6984968" cy="93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Horizontal Partitioning</a:t>
            </a:r>
            <a:endParaRPr lang="en-NZ" dirty="0"/>
          </a:p>
        </p:txBody>
      </p:sp>
    </p:spTree>
    <p:extLst>
      <p:ext uri="{BB962C8B-B14F-4D97-AF65-F5344CB8AC3E}">
        <p14:creationId xmlns:p14="http://schemas.microsoft.com/office/powerpoint/2010/main" val="2388037675"/>
      </p:ext>
    </p:extLst>
  </p:cSld>
  <p:clrMapOvr>
    <a:masterClrMapping/>
  </p:clrMapOvr>
  <mc:AlternateContent xmlns:mc="http://schemas.openxmlformats.org/markup-compatibility/2006" xmlns:p14="http://schemas.microsoft.com/office/powerpoint/2010/main">
    <mc:Choice Requires="p14">
      <p:transition p14:dur="0" advTm="5359"/>
    </mc:Choice>
    <mc:Fallback xmlns="">
      <p:transition advTm="535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 Key Points</a:t>
            </a:r>
            <a:endParaRPr lang="en-US" dirty="0"/>
          </a:p>
        </p:txBody>
      </p:sp>
      <p:sp>
        <p:nvSpPr>
          <p:cNvPr id="3" name="Content Placeholder 2"/>
          <p:cNvSpPr>
            <a:spLocks noGrp="1"/>
          </p:cNvSpPr>
          <p:nvPr>
            <p:ph idx="1"/>
          </p:nvPr>
        </p:nvSpPr>
        <p:spPr>
          <a:xfrm>
            <a:off x="519113" y="1447800"/>
            <a:ext cx="11149013" cy="4351961"/>
          </a:xfrm>
        </p:spPr>
        <p:txBody>
          <a:bodyPr/>
          <a:lstStyle/>
          <a:p>
            <a:r>
              <a:rPr lang="en-US" dirty="0" smtClean="0"/>
              <a:t>Partitions are Auto-Balanced</a:t>
            </a:r>
          </a:p>
          <a:p>
            <a:pPr lvl="1"/>
            <a:r>
              <a:rPr lang="en-US" dirty="0" smtClean="0"/>
              <a:t>No need to partition into equal bins</a:t>
            </a:r>
          </a:p>
          <a:p>
            <a:r>
              <a:rPr lang="en-US" dirty="0" smtClean="0"/>
              <a:t>Hot partitions may be scaled up</a:t>
            </a:r>
          </a:p>
          <a:p>
            <a:pPr lvl="1"/>
            <a:r>
              <a:rPr lang="en-US" dirty="0" smtClean="0"/>
              <a:t>Windows Azure fabric may dedicate more resources to partitions with high </a:t>
            </a:r>
            <a:r>
              <a:rPr lang="en-US" dirty="0" err="1" smtClean="0"/>
              <a:t>Tx</a:t>
            </a:r>
            <a:r>
              <a:rPr lang="en-US" dirty="0" smtClean="0"/>
              <a:t> load</a:t>
            </a:r>
          </a:p>
          <a:p>
            <a:r>
              <a:rPr lang="en-US" dirty="0" smtClean="0"/>
              <a:t>Partition Key AND Row Key = Unique ID</a:t>
            </a:r>
          </a:p>
          <a:p>
            <a:pPr lvl="1"/>
            <a:r>
              <a:rPr lang="en-US" dirty="0" smtClean="0"/>
              <a:t>Must include </a:t>
            </a:r>
            <a:r>
              <a:rPr lang="en-US" dirty="0" err="1" smtClean="0"/>
              <a:t>PartitionKey</a:t>
            </a:r>
            <a:r>
              <a:rPr lang="en-US" dirty="0" smtClean="0"/>
              <a:t> for </a:t>
            </a:r>
            <a:r>
              <a:rPr lang="en-US" dirty="0" err="1" smtClean="0"/>
              <a:t>Create,Update,Delete</a:t>
            </a:r>
            <a:endParaRPr lang="en-US" dirty="0" smtClean="0"/>
          </a:p>
          <a:p>
            <a:pPr lvl="1"/>
            <a:r>
              <a:rPr lang="en-US" dirty="0" smtClean="0"/>
              <a:t>Select queries across partitions run sequentially</a:t>
            </a:r>
          </a:p>
          <a:p>
            <a:r>
              <a:rPr lang="en-US" dirty="0" smtClean="0"/>
              <a:t>Don’t use sequential partition keys</a:t>
            </a:r>
          </a:p>
        </p:txBody>
      </p:sp>
    </p:spTree>
    <p:extLst>
      <p:ext uri="{BB962C8B-B14F-4D97-AF65-F5344CB8AC3E}">
        <p14:creationId xmlns:p14="http://schemas.microsoft.com/office/powerpoint/2010/main" val="206770989"/>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 Key Points</a:t>
            </a:r>
            <a:endParaRPr lang="en-US" dirty="0"/>
          </a:p>
        </p:txBody>
      </p:sp>
      <p:sp>
        <p:nvSpPr>
          <p:cNvPr id="3" name="Content Placeholder 2"/>
          <p:cNvSpPr>
            <a:spLocks noGrp="1"/>
          </p:cNvSpPr>
          <p:nvPr>
            <p:ph idx="1"/>
          </p:nvPr>
        </p:nvSpPr>
        <p:spPr>
          <a:xfrm>
            <a:off x="519113" y="1447800"/>
            <a:ext cx="11149013" cy="3588675"/>
          </a:xfrm>
        </p:spPr>
        <p:txBody>
          <a:bodyPr/>
          <a:lstStyle/>
          <a:p>
            <a:r>
              <a:rPr lang="en-US" sz="2800" dirty="0" smtClean="0"/>
              <a:t>Continuation Tokens May Be Returned from Cross Partition Queries</a:t>
            </a:r>
          </a:p>
          <a:p>
            <a:pPr lvl="1"/>
            <a:r>
              <a:rPr lang="en-US" sz="2400" dirty="0" smtClean="0"/>
              <a:t>Any query not including the </a:t>
            </a:r>
            <a:r>
              <a:rPr lang="en-US" sz="2400" dirty="0" err="1" smtClean="0"/>
              <a:t>Rowkey</a:t>
            </a:r>
            <a:r>
              <a:rPr lang="en-US" sz="2400" dirty="0" smtClean="0"/>
              <a:t> and </a:t>
            </a:r>
            <a:r>
              <a:rPr lang="en-US" sz="2400" dirty="0" err="1" smtClean="0"/>
              <a:t>PartitionKey</a:t>
            </a:r>
            <a:r>
              <a:rPr lang="en-US" sz="2400" dirty="0" smtClean="0"/>
              <a:t> (only those as well) needs to handle Continuation tokens</a:t>
            </a:r>
            <a:br>
              <a:rPr lang="en-US" sz="2400" dirty="0" smtClean="0"/>
            </a:br>
            <a:r>
              <a:rPr lang="en-NZ" sz="2400" dirty="0" smtClean="0">
                <a:hlinkClick r:id="rId3"/>
              </a:rPr>
              <a:t>http://tinyurl.com/ContToken</a:t>
            </a:r>
            <a:r>
              <a:rPr lang="en-NZ" sz="2400" dirty="0" smtClean="0"/>
              <a:t> </a:t>
            </a:r>
            <a:endParaRPr lang="en-US" sz="2400" dirty="0" smtClean="0"/>
          </a:p>
          <a:p>
            <a:r>
              <a:rPr lang="en-US" sz="2800" dirty="0" smtClean="0"/>
              <a:t>Key Columns Up to 1KB in size</a:t>
            </a:r>
          </a:p>
          <a:p>
            <a:pPr lvl="1"/>
            <a:r>
              <a:rPr lang="en-US" sz="2400" dirty="0" smtClean="0"/>
              <a:t>Should aim to keep to 260 char URI limit</a:t>
            </a:r>
          </a:p>
          <a:p>
            <a:r>
              <a:rPr lang="en-US" sz="2800" dirty="0" smtClean="0"/>
              <a:t>Be aggressive </a:t>
            </a:r>
            <a:br>
              <a:rPr lang="en-US" sz="2800" dirty="0" smtClean="0"/>
            </a:br>
            <a:r>
              <a:rPr lang="en-US" sz="2800" dirty="0" smtClean="0"/>
              <a:t>e.g. Only ever query by an ID?</a:t>
            </a:r>
            <a:br>
              <a:rPr lang="en-US" sz="2800" dirty="0" smtClean="0"/>
            </a:br>
            <a:r>
              <a:rPr lang="en-US" sz="2800" dirty="0" smtClean="0"/>
              <a:t>Use Unique partition key and </a:t>
            </a:r>
            <a:r>
              <a:rPr lang="en-US" sz="2800" dirty="0" err="1" smtClean="0"/>
              <a:t>RowKey</a:t>
            </a:r>
            <a:r>
              <a:rPr lang="en-US" sz="2800" dirty="0" smtClean="0"/>
              <a:t> = ‘ ‘ for a partition of 1</a:t>
            </a:r>
          </a:p>
        </p:txBody>
      </p:sp>
    </p:spTree>
    <p:extLst>
      <p:ext uri="{BB962C8B-B14F-4D97-AF65-F5344CB8AC3E}">
        <p14:creationId xmlns:p14="http://schemas.microsoft.com/office/powerpoint/2010/main" val="3041551308"/>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74"/>
          <p:cNvSpPr>
            <a:spLocks noGrp="1"/>
          </p:cNvSpPr>
          <p:nvPr>
            <p:ph type="title"/>
          </p:nvPr>
        </p:nvSpPr>
        <p:spPr>
          <a:xfrm>
            <a:off x="519113" y="456806"/>
            <a:ext cx="11149013" cy="1329595"/>
          </a:xfrm>
        </p:spPr>
        <p:txBody>
          <a:bodyPr/>
          <a:lstStyle/>
          <a:p>
            <a:r>
              <a:rPr lang="en-NZ" smtClean="0"/>
              <a:t>Horizontal– SQL Azure</a:t>
            </a:r>
            <a:br>
              <a:rPr lang="en-NZ" smtClean="0"/>
            </a:br>
            <a:endParaRPr lang="en-NZ"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4" y="1053767"/>
            <a:ext cx="9596438" cy="565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65114164"/>
      </p:ext>
    </p:extLst>
  </p:cSld>
  <p:clrMapOvr>
    <a:masterClrMapping/>
  </p:clrMapOvr>
  <mc:AlternateContent xmlns:mc="http://schemas.openxmlformats.org/markup-compatibility/2006" xmlns:p14="http://schemas.microsoft.com/office/powerpoint/2010/main">
    <mc:Choice Requires="p14">
      <p:transition p14:dur="0" advTm="58468"/>
    </mc:Choice>
    <mc:Fallback xmlns="">
      <p:transition advTm="5846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 Key Points</a:t>
            </a:r>
            <a:endParaRPr lang="en-US" dirty="0"/>
          </a:p>
        </p:txBody>
      </p:sp>
      <p:sp>
        <p:nvSpPr>
          <p:cNvPr id="3" name="Content Placeholder 2"/>
          <p:cNvSpPr>
            <a:spLocks noGrp="1"/>
          </p:cNvSpPr>
          <p:nvPr>
            <p:ph idx="1"/>
          </p:nvPr>
        </p:nvSpPr>
        <p:spPr>
          <a:xfrm>
            <a:off x="519113" y="1447800"/>
            <a:ext cx="11149013" cy="4758226"/>
          </a:xfrm>
        </p:spPr>
        <p:txBody>
          <a:bodyPr/>
          <a:lstStyle/>
          <a:p>
            <a:r>
              <a:rPr lang="en-US" dirty="0" smtClean="0"/>
              <a:t>Partition for </a:t>
            </a:r>
          </a:p>
          <a:p>
            <a:pPr lvl="1"/>
            <a:r>
              <a:rPr lang="en-US" dirty="0" smtClean="0"/>
              <a:t>Data volume &gt; 50GB</a:t>
            </a:r>
          </a:p>
          <a:p>
            <a:pPr lvl="1"/>
            <a:r>
              <a:rPr lang="en-US" dirty="0" smtClean="0"/>
              <a:t>Transaction throttle (non deterministic)</a:t>
            </a:r>
            <a:br>
              <a:rPr lang="en-US" dirty="0" smtClean="0"/>
            </a:br>
            <a:r>
              <a:rPr lang="en-US" dirty="0" smtClean="0"/>
              <a:t>Always code for retry</a:t>
            </a:r>
          </a:p>
          <a:p>
            <a:r>
              <a:rPr lang="en-US" dirty="0" smtClean="0"/>
              <a:t>All partition logic up to the developer</a:t>
            </a:r>
          </a:p>
          <a:p>
            <a:pPr lvl="1"/>
            <a:r>
              <a:rPr lang="en-US" dirty="0" smtClean="0"/>
              <a:t>Algorithmic</a:t>
            </a:r>
          </a:p>
          <a:p>
            <a:pPr lvl="1"/>
            <a:r>
              <a:rPr lang="en-US" dirty="0" smtClean="0"/>
              <a:t>Lookup based </a:t>
            </a:r>
          </a:p>
          <a:p>
            <a:r>
              <a:rPr lang="en-US" dirty="0" smtClean="0"/>
              <a:t>Partitions are not Auto-Balanced</a:t>
            </a:r>
          </a:p>
          <a:p>
            <a:pPr lvl="1"/>
            <a:r>
              <a:rPr lang="en-US" dirty="0" smtClean="0"/>
              <a:t>Need to aim for ‘equal’ partitions</a:t>
            </a:r>
          </a:p>
          <a:p>
            <a:pPr lvl="1"/>
            <a:r>
              <a:rPr lang="en-US" dirty="0" smtClean="0"/>
              <a:t>‘Equal’ not necessarily the same size</a:t>
            </a:r>
          </a:p>
        </p:txBody>
      </p:sp>
    </p:spTree>
    <p:extLst>
      <p:ext uri="{BB962C8B-B14F-4D97-AF65-F5344CB8AC3E}">
        <p14:creationId xmlns:p14="http://schemas.microsoft.com/office/powerpoint/2010/main" val="278016912"/>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a Partition Key</a:t>
            </a:r>
            <a:endParaRPr lang="en-US" dirty="0"/>
          </a:p>
        </p:txBody>
      </p:sp>
      <p:sp>
        <p:nvSpPr>
          <p:cNvPr id="3" name="Content Placeholder 2"/>
          <p:cNvSpPr>
            <a:spLocks noGrp="1"/>
          </p:cNvSpPr>
          <p:nvPr>
            <p:ph idx="1"/>
          </p:nvPr>
        </p:nvSpPr>
        <p:spPr>
          <a:xfrm>
            <a:off x="519113" y="1447800"/>
            <a:ext cx="11149013" cy="4370427"/>
          </a:xfrm>
        </p:spPr>
        <p:txBody>
          <a:bodyPr/>
          <a:lstStyle/>
          <a:p>
            <a:r>
              <a:rPr lang="en-US" dirty="0" smtClean="0"/>
              <a:t>Natural Keys</a:t>
            </a:r>
          </a:p>
          <a:p>
            <a:pPr lvl="1"/>
            <a:r>
              <a:rPr lang="en-US" dirty="0" smtClean="0"/>
              <a:t>Country</a:t>
            </a:r>
          </a:p>
          <a:p>
            <a:pPr lvl="1"/>
            <a:r>
              <a:rPr lang="en-US" dirty="0" smtClean="0"/>
              <a:t>First letter, last name</a:t>
            </a:r>
          </a:p>
          <a:p>
            <a:pPr lvl="1"/>
            <a:r>
              <a:rPr lang="en-US" dirty="0" smtClean="0"/>
              <a:t>Date</a:t>
            </a:r>
          </a:p>
          <a:p>
            <a:r>
              <a:rPr lang="en-US" dirty="0" smtClean="0"/>
              <a:t>Mathematical</a:t>
            </a:r>
          </a:p>
          <a:p>
            <a:pPr lvl="1"/>
            <a:r>
              <a:rPr lang="en-US" dirty="0" smtClean="0"/>
              <a:t>Hash functions</a:t>
            </a:r>
          </a:p>
          <a:p>
            <a:pPr lvl="1"/>
            <a:r>
              <a:rPr lang="en-US" dirty="0" smtClean="0"/>
              <a:t>Modulo operator</a:t>
            </a:r>
          </a:p>
          <a:p>
            <a:r>
              <a:rPr lang="en-US" dirty="0" smtClean="0"/>
              <a:t>Lookup Based</a:t>
            </a:r>
          </a:p>
          <a:p>
            <a:pPr lvl="1"/>
            <a:r>
              <a:rPr lang="en-US" dirty="0" smtClean="0"/>
              <a:t>Lookup table to resolve value to partitions</a:t>
            </a:r>
          </a:p>
        </p:txBody>
      </p:sp>
    </p:spTree>
    <p:extLst>
      <p:ext uri="{BB962C8B-B14F-4D97-AF65-F5344CB8AC3E}">
        <p14:creationId xmlns:p14="http://schemas.microsoft.com/office/powerpoint/2010/main" val="1155880081"/>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Modulo</a:t>
            </a:r>
            <a:endParaRPr lang="en-US" dirty="0"/>
          </a:p>
        </p:txBody>
      </p:sp>
      <p:sp>
        <p:nvSpPr>
          <p:cNvPr id="3" name="Content Placeholder 2"/>
          <p:cNvSpPr>
            <a:spLocks noGrp="1"/>
          </p:cNvSpPr>
          <p:nvPr>
            <p:ph idx="1"/>
          </p:nvPr>
        </p:nvSpPr>
        <p:spPr>
          <a:xfrm>
            <a:off x="519113" y="1447801"/>
            <a:ext cx="11149013" cy="3877985"/>
          </a:xfrm>
        </p:spPr>
        <p:txBody>
          <a:bodyPr/>
          <a:lstStyle/>
          <a:p>
            <a:r>
              <a:rPr lang="en-US" dirty="0" smtClean="0"/>
              <a:t>The remainder of a division</a:t>
            </a:r>
          </a:p>
          <a:p>
            <a:r>
              <a:rPr lang="en-US" dirty="0" smtClean="0"/>
              <a:t>Nice properties for partitioning:</a:t>
            </a:r>
          </a:p>
          <a:p>
            <a:pPr lvl="1"/>
            <a:r>
              <a:rPr lang="en-US" dirty="0" smtClean="0"/>
              <a:t>Given two positive integers M and N</a:t>
            </a:r>
          </a:p>
          <a:p>
            <a:pPr lvl="1"/>
            <a:r>
              <a:rPr lang="en-US" dirty="0" smtClean="0"/>
              <a:t>M mod N will return a number between 0 and N-1</a:t>
            </a:r>
          </a:p>
          <a:p>
            <a:r>
              <a:rPr lang="en-US" dirty="0" smtClean="0"/>
              <a:t>Want </a:t>
            </a:r>
            <a:r>
              <a:rPr lang="en-US" dirty="0" err="1" smtClean="0"/>
              <a:t>equi</a:t>
            </a:r>
            <a:r>
              <a:rPr lang="en-US" dirty="0" smtClean="0"/>
              <a:t>-sized partitions?</a:t>
            </a:r>
          </a:p>
          <a:p>
            <a:pPr lvl="1"/>
            <a:r>
              <a:rPr lang="en-US" dirty="0" smtClean="0"/>
              <a:t>Given an appropriate distribution of M we will get N ‘equally full’ buckets.</a:t>
            </a:r>
          </a:p>
          <a:p>
            <a:pPr marL="0" indent="0">
              <a:buNone/>
            </a:pPr>
            <a:endParaRPr lang="en-US" dirty="0" smtClean="0"/>
          </a:p>
        </p:txBody>
      </p:sp>
    </p:spTree>
    <p:extLst>
      <p:ext uri="{BB962C8B-B14F-4D97-AF65-F5344CB8AC3E}">
        <p14:creationId xmlns:p14="http://schemas.microsoft.com/office/powerpoint/2010/main" val="1293406939"/>
      </p:ext>
    </p:extLst>
  </p:cSld>
  <p:clrMapOvr>
    <a:masterClrMapping/>
  </p:clrMapOvr>
  <mc:AlternateContent xmlns:mc="http://schemas.openxmlformats.org/markup-compatibility/2006" xmlns:p14="http://schemas.microsoft.com/office/powerpoint/2010/main">
    <mc:Choice Requires="p14">
      <p:transition p14:dur="0" advTm="73281"/>
    </mc:Choice>
    <mc:Fallback xmlns="">
      <p:transition advTm="7328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Distributions and Partitioning Approaches</a:t>
            </a:r>
            <a:endParaRPr lang="en-US" dirty="0"/>
          </a:p>
        </p:txBody>
      </p:sp>
      <p:sp>
        <p:nvSpPr>
          <p:cNvPr id="7" name="Subtitle 6"/>
          <p:cNvSpPr>
            <a:spLocks noGrp="1"/>
          </p:cNvSpPr>
          <p:nvPr>
            <p:ph type="subTitle" idx="1"/>
          </p:nvPr>
        </p:nvSpPr>
        <p:spPr/>
        <p:txBody>
          <a:bodyPr/>
          <a:lstStyle/>
          <a:p>
            <a:r>
              <a:rPr lang="en-US" smtClean="0"/>
              <a:t>Name</a:t>
            </a:r>
          </a:p>
          <a:p>
            <a:r>
              <a:rPr lang="en-US" smtClean="0"/>
              <a:t>Title</a:t>
            </a:r>
          </a:p>
          <a:p>
            <a:r>
              <a:rPr lang="en-US" smtClean="0"/>
              <a:t>Group</a:t>
            </a:r>
            <a:endParaRPr lang="en-US" dirty="0"/>
          </a:p>
        </p:txBody>
      </p:sp>
      <p:sp>
        <p:nvSpPr>
          <p:cNvPr id="10" name="Text Placeholder 9"/>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412620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Hash Values</a:t>
            </a:r>
            <a:endParaRPr lang="en-US" dirty="0"/>
          </a:p>
        </p:txBody>
      </p:sp>
      <p:sp>
        <p:nvSpPr>
          <p:cNvPr id="5" name="Content Placeholder 2"/>
          <p:cNvSpPr>
            <a:spLocks noGrp="1"/>
          </p:cNvSpPr>
          <p:nvPr>
            <p:ph idx="1"/>
          </p:nvPr>
        </p:nvSpPr>
        <p:spPr>
          <a:xfrm>
            <a:off x="519113" y="1447800"/>
            <a:ext cx="11149013" cy="3527119"/>
          </a:xfrm>
        </p:spPr>
        <p:txBody>
          <a:bodyPr/>
          <a:lstStyle/>
          <a:p>
            <a:r>
              <a:rPr lang="en-US" dirty="0" smtClean="0"/>
              <a:t>Using A Hash Function Projects One Distribution into Another</a:t>
            </a:r>
          </a:p>
          <a:p>
            <a:r>
              <a:rPr lang="en-US" dirty="0" smtClean="0"/>
              <a:t>Use a hash function that projects a random distribution</a:t>
            </a:r>
          </a:p>
          <a:p>
            <a:r>
              <a:rPr lang="en-US" dirty="0" smtClean="0"/>
              <a:t>Do NOT use a cryptographic hash function</a:t>
            </a:r>
          </a:p>
          <a:p>
            <a:r>
              <a:rPr lang="en-US" dirty="0" smtClean="0"/>
              <a:t>Be careful if using </a:t>
            </a:r>
            <a:r>
              <a:rPr lang="en-US" dirty="0" err="1" smtClean="0"/>
              <a:t>Object.GetHashCode</a:t>
            </a:r>
            <a:r>
              <a:rPr lang="en-US" dirty="0" smtClean="0"/>
              <a:t>()</a:t>
            </a:r>
          </a:p>
          <a:p>
            <a:pPr lvl="1"/>
            <a:r>
              <a:rPr lang="en-US" dirty="0" smtClean="0"/>
              <a:t>Boxed types may return different value to un-boxed equivalent</a:t>
            </a:r>
          </a:p>
          <a:p>
            <a:pPr marL="0" indent="0">
              <a:buNone/>
            </a:pPr>
            <a:endParaRPr lang="en-US" dirty="0" smtClean="0"/>
          </a:p>
        </p:txBody>
      </p:sp>
    </p:spTree>
    <p:extLst>
      <p:ext uri="{BB962C8B-B14F-4D97-AF65-F5344CB8AC3E}">
        <p14:creationId xmlns:p14="http://schemas.microsoft.com/office/powerpoint/2010/main" val="2222076880"/>
      </p:ext>
    </p:extLst>
  </p:cSld>
  <p:clrMapOvr>
    <a:masterClrMapping/>
  </p:clrMapOvr>
  <mc:AlternateContent xmlns:mc="http://schemas.openxmlformats.org/markup-compatibility/2006" xmlns:p14="http://schemas.microsoft.com/office/powerpoint/2010/main">
    <mc:Choice Requires="p14">
      <p:transition p14:dur="0" advTm="73281"/>
    </mc:Choice>
    <mc:Fallback xmlns="">
      <p:transition advTm="7328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Re-Distribution via a Hash</a:t>
            </a:r>
            <a:endParaRPr lang="en-US" dirty="0"/>
          </a:p>
        </p:txBody>
      </p:sp>
      <p:sp>
        <p:nvSpPr>
          <p:cNvPr id="7" name="Subtitle 6"/>
          <p:cNvSpPr>
            <a:spLocks noGrp="1"/>
          </p:cNvSpPr>
          <p:nvPr>
            <p:ph type="subTitle" idx="1"/>
          </p:nvPr>
        </p:nvSpPr>
        <p:spPr/>
        <p:txBody>
          <a:bodyPr/>
          <a:lstStyle/>
          <a:p>
            <a:r>
              <a:rPr lang="en-US" smtClean="0"/>
              <a:t>Name</a:t>
            </a:r>
          </a:p>
          <a:p>
            <a:r>
              <a:rPr lang="en-US" smtClean="0"/>
              <a:t>Title</a:t>
            </a:r>
          </a:p>
          <a:p>
            <a:r>
              <a:rPr lang="en-US" smtClean="0"/>
              <a:t>Group</a:t>
            </a:r>
            <a:endParaRPr lang="en-US" dirty="0"/>
          </a:p>
        </p:txBody>
      </p:sp>
      <p:sp>
        <p:nvSpPr>
          <p:cNvPr id="10" name="Text Placeholder 9"/>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95670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Presentation Summary</a:t>
            </a:r>
            <a:endParaRPr lang="en-US" dirty="0"/>
          </a:p>
        </p:txBody>
      </p:sp>
      <p:sp>
        <p:nvSpPr>
          <p:cNvPr id="5" name="Content Placeholder 4"/>
          <p:cNvSpPr>
            <a:spLocks noGrp="1"/>
          </p:cNvSpPr>
          <p:nvPr>
            <p:ph idx="1"/>
          </p:nvPr>
        </p:nvSpPr>
        <p:spPr>
          <a:xfrm>
            <a:off x="519113" y="1447800"/>
            <a:ext cx="11149013" cy="3628686"/>
          </a:xfrm>
        </p:spPr>
        <p:txBody>
          <a:bodyPr/>
          <a:lstStyle/>
          <a:p>
            <a:r>
              <a:rPr lang="en-US" sz="2000" dirty="0" smtClean="0"/>
              <a:t>Version: Jul 2010</a:t>
            </a:r>
          </a:p>
          <a:p>
            <a:r>
              <a:rPr lang="en-US" sz="2000" dirty="0" smtClean="0"/>
              <a:t>Technical Level:  300/400</a:t>
            </a:r>
          </a:p>
          <a:p>
            <a:r>
              <a:rPr lang="en-US" sz="2000" dirty="0" smtClean="0"/>
              <a:t>Intended Audience:   Developers, Architects</a:t>
            </a:r>
          </a:p>
          <a:p>
            <a:r>
              <a:rPr lang="en-US" sz="2000" dirty="0" smtClean="0"/>
              <a:t>Intended Time: 60 minutes</a:t>
            </a:r>
          </a:p>
          <a:p>
            <a:r>
              <a:rPr lang="en-US" sz="2000" dirty="0" smtClean="0"/>
              <a:t>Objectives (what do you want the audience to take away):</a:t>
            </a:r>
          </a:p>
          <a:p>
            <a:pPr lvl="1"/>
            <a:r>
              <a:rPr lang="en-US" sz="1800" dirty="0" smtClean="0"/>
              <a:t>Understand the goals of a data partitioning strategy</a:t>
            </a:r>
          </a:p>
          <a:p>
            <a:pPr lvl="2"/>
            <a:r>
              <a:rPr lang="en-US" sz="1600" dirty="0" smtClean="0"/>
              <a:t>Deal with very large volumes of data</a:t>
            </a:r>
          </a:p>
          <a:p>
            <a:pPr lvl="2"/>
            <a:r>
              <a:rPr lang="en-US" sz="1600" dirty="0" smtClean="0"/>
              <a:t>Deal with very high transaction load</a:t>
            </a:r>
            <a:endParaRPr lang="en-US" sz="1800" dirty="0" smtClean="0"/>
          </a:p>
          <a:p>
            <a:pPr lvl="1"/>
            <a:r>
              <a:rPr lang="en-US" sz="1800" dirty="0" smtClean="0"/>
              <a:t>Understand the types of partitioning and how they apply to the Windows Azure Platform</a:t>
            </a:r>
          </a:p>
          <a:p>
            <a:pPr lvl="2"/>
            <a:r>
              <a:rPr lang="en-US" sz="1600" dirty="0" smtClean="0"/>
              <a:t>Vertical and Horizontal Partitioning</a:t>
            </a:r>
          </a:p>
          <a:p>
            <a:pPr lvl="2"/>
            <a:r>
              <a:rPr lang="en-US" sz="1600" dirty="0" smtClean="0"/>
              <a:t>Key selection, modulo partitioning and the need for hashing</a:t>
            </a:r>
          </a:p>
          <a:p>
            <a:pPr lvl="1"/>
            <a:r>
              <a:rPr lang="en-US" sz="1800" dirty="0" smtClean="0"/>
              <a:t>Understand concepts of data modeling in Windows Azure Storage Tables</a:t>
            </a: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02322" y="5867401"/>
            <a:ext cx="2103771" cy="733425"/>
          </a:xfrm>
          <a:prstGeom prst="rect">
            <a:avLst/>
          </a:prstGeom>
          <a:noFill/>
          <a:ln w="9525">
            <a:noFill/>
            <a:miter lim="800000"/>
            <a:headEnd/>
            <a:tailEnd/>
          </a:ln>
        </p:spPr>
      </p:pic>
    </p:spTree>
    <p:extLst>
      <p:ext uri="{BB962C8B-B14F-4D97-AF65-F5344CB8AC3E}">
        <p14:creationId xmlns:p14="http://schemas.microsoft.com/office/powerpoint/2010/main" val="167305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Partition Stability over Time</a:t>
            </a:r>
            <a:endParaRPr lang="en-NZ" dirty="0"/>
          </a:p>
        </p:txBody>
      </p:sp>
      <p:sp>
        <p:nvSpPr>
          <p:cNvPr id="3" name="Text Placeholder 2"/>
          <p:cNvSpPr>
            <a:spLocks noGrp="1"/>
          </p:cNvSpPr>
          <p:nvPr>
            <p:ph idx="1"/>
          </p:nvPr>
        </p:nvSpPr>
        <p:spPr>
          <a:xfrm>
            <a:off x="519113" y="1447800"/>
            <a:ext cx="11149013" cy="4259628"/>
          </a:xfrm>
        </p:spPr>
        <p:txBody>
          <a:bodyPr/>
          <a:lstStyle/>
          <a:p>
            <a:r>
              <a:rPr lang="en-NZ" dirty="0" smtClean="0"/>
              <a:t>May need to change partitioning scheme</a:t>
            </a:r>
          </a:p>
          <a:p>
            <a:r>
              <a:rPr lang="en-NZ" dirty="0" smtClean="0"/>
              <a:t>Two options</a:t>
            </a:r>
          </a:p>
          <a:p>
            <a:pPr lvl="1"/>
            <a:r>
              <a:rPr lang="en-NZ" dirty="0" smtClean="0"/>
              <a:t>Re-partition all data or;</a:t>
            </a:r>
          </a:p>
          <a:p>
            <a:pPr lvl="1"/>
            <a:r>
              <a:rPr lang="en-NZ" dirty="0" smtClean="0"/>
              <a:t>Version partitioning scheme</a:t>
            </a:r>
            <a:br>
              <a:rPr lang="en-NZ" dirty="0" smtClean="0"/>
            </a:br>
            <a:r>
              <a:rPr lang="en-NZ" dirty="0" smtClean="0"/>
              <a:t>e.g. 	&lt;Version&gt;&lt;</a:t>
            </a:r>
            <a:r>
              <a:rPr lang="en-NZ" dirty="0" err="1" smtClean="0"/>
              <a:t>PartitionKey</a:t>
            </a:r>
            <a:r>
              <a:rPr lang="en-NZ" dirty="0" smtClean="0"/>
              <a:t>&gt;</a:t>
            </a:r>
            <a:br>
              <a:rPr lang="en-NZ" dirty="0" smtClean="0"/>
            </a:br>
            <a:r>
              <a:rPr lang="en-NZ" dirty="0" smtClean="0"/>
              <a:t>		&lt;v1&gt;&lt;A3E567D7D8C68789&gt;</a:t>
            </a:r>
            <a:br>
              <a:rPr lang="en-NZ" dirty="0" smtClean="0"/>
            </a:br>
            <a:r>
              <a:rPr lang="en-NZ" dirty="0" smtClean="0"/>
              <a:t>		&lt;v2&gt;&lt;A8B978C8B6D77836&gt;</a:t>
            </a:r>
            <a:br>
              <a:rPr lang="en-NZ" dirty="0" smtClean="0"/>
            </a:br>
            <a:r>
              <a:rPr lang="en-NZ" dirty="0" smtClean="0"/>
              <a:t>where</a:t>
            </a:r>
            <a:br>
              <a:rPr lang="en-NZ" dirty="0" smtClean="0"/>
            </a:br>
            <a:r>
              <a:rPr lang="en-NZ" dirty="0" smtClean="0"/>
              <a:t>		v1 = GUID mod 4</a:t>
            </a:r>
            <a:br>
              <a:rPr lang="en-NZ" dirty="0" smtClean="0"/>
            </a:br>
            <a:r>
              <a:rPr lang="en-NZ" dirty="0" smtClean="0"/>
              <a:t>		v2 = GUID mod 10</a:t>
            </a:r>
          </a:p>
        </p:txBody>
      </p:sp>
    </p:spTree>
    <p:extLst>
      <p:ext uri="{BB962C8B-B14F-4D97-AF65-F5344CB8AC3E}">
        <p14:creationId xmlns:p14="http://schemas.microsoft.com/office/powerpoint/2010/main" val="2728782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Just in time Partitioning</a:t>
            </a:r>
            <a:endParaRPr lang="en-US" dirty="0"/>
          </a:p>
        </p:txBody>
      </p:sp>
      <p:sp>
        <p:nvSpPr>
          <p:cNvPr id="5" name="Content Placeholder 2"/>
          <p:cNvSpPr>
            <a:spLocks noGrp="1"/>
          </p:cNvSpPr>
          <p:nvPr>
            <p:ph idx="1"/>
          </p:nvPr>
        </p:nvSpPr>
        <p:spPr>
          <a:xfrm>
            <a:off x="519113" y="1447800"/>
            <a:ext cx="11149013" cy="5016758"/>
          </a:xfrm>
        </p:spPr>
        <p:txBody>
          <a:bodyPr/>
          <a:lstStyle/>
          <a:p>
            <a:r>
              <a:rPr lang="en-US" dirty="0" smtClean="0"/>
              <a:t>In SQL Azure Partitions Cost Money</a:t>
            </a:r>
          </a:p>
          <a:p>
            <a:r>
              <a:rPr lang="en-US" dirty="0" smtClean="0"/>
              <a:t>In highly elastic scenarios partitions may be needed for just a few hours or days</a:t>
            </a:r>
          </a:p>
          <a:p>
            <a:r>
              <a:rPr lang="en-US" dirty="0" smtClean="0"/>
              <a:t>If load is predictable</a:t>
            </a:r>
          </a:p>
          <a:p>
            <a:pPr lvl="1"/>
            <a:r>
              <a:rPr lang="en-US" dirty="0" smtClean="0"/>
              <a:t>Partition before load commences</a:t>
            </a:r>
          </a:p>
          <a:p>
            <a:pPr lvl="1"/>
            <a:r>
              <a:rPr lang="en-US" dirty="0" smtClean="0"/>
              <a:t>De-partition after load has subsided</a:t>
            </a:r>
          </a:p>
          <a:p>
            <a:pPr lvl="1"/>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589728103"/>
      </p:ext>
    </p:extLst>
  </p:cSld>
  <p:clrMapOvr>
    <a:masterClrMapping/>
  </p:clrMapOvr>
  <mc:AlternateContent xmlns:mc="http://schemas.openxmlformats.org/markup-compatibility/2006" xmlns:p14="http://schemas.microsoft.com/office/powerpoint/2010/main">
    <mc:Choice Requires="p14">
      <p:transition p14:dur="0" advTm="73281"/>
    </mc:Choice>
    <mc:Fallback xmlns="">
      <p:transition advTm="7328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Vertical Partitioning</a:t>
            </a:r>
            <a:endParaRPr lang="en-NZ" dirty="0"/>
          </a:p>
        </p:txBody>
      </p:sp>
    </p:spTree>
    <p:extLst>
      <p:ext uri="{BB962C8B-B14F-4D97-AF65-F5344CB8AC3E}">
        <p14:creationId xmlns:p14="http://schemas.microsoft.com/office/powerpoint/2010/main" val="145452738"/>
      </p:ext>
    </p:extLst>
  </p:cSld>
  <p:clrMapOvr>
    <a:masterClrMapping/>
  </p:clrMapOvr>
  <mc:AlternateContent xmlns:mc="http://schemas.openxmlformats.org/markup-compatibility/2006" xmlns:p14="http://schemas.microsoft.com/office/powerpoint/2010/main">
    <mc:Choice Requires="p14">
      <p:transition p14:dur="0" advTm="5359"/>
    </mc:Choice>
    <mc:Fallback xmlns="">
      <p:transition advTm="535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 for Vertical Partitioning</a:t>
            </a:r>
            <a:endParaRPr lang="en-US" dirty="0"/>
          </a:p>
        </p:txBody>
      </p:sp>
      <p:sp>
        <p:nvSpPr>
          <p:cNvPr id="5" name="Content Placeholder 2"/>
          <p:cNvSpPr>
            <a:spLocks noGrp="1"/>
          </p:cNvSpPr>
          <p:nvPr>
            <p:ph idx="1"/>
          </p:nvPr>
        </p:nvSpPr>
        <p:spPr>
          <a:xfrm>
            <a:off x="519113" y="1447801"/>
            <a:ext cx="11149013" cy="5453801"/>
          </a:xfrm>
        </p:spPr>
        <p:txBody>
          <a:bodyPr/>
          <a:lstStyle/>
          <a:p>
            <a:r>
              <a:rPr lang="en-US" dirty="0" smtClean="0"/>
              <a:t>Balance Performance vs. Cost</a:t>
            </a:r>
          </a:p>
          <a:p>
            <a:r>
              <a:rPr lang="en-US" dirty="0" smtClean="0"/>
              <a:t>Use appropriate storage for type of data</a:t>
            </a:r>
          </a:p>
          <a:p>
            <a:r>
              <a:rPr lang="en-US" dirty="0" smtClean="0"/>
              <a:t>SQL Azure</a:t>
            </a:r>
          </a:p>
          <a:p>
            <a:pPr lvl="1"/>
            <a:r>
              <a:rPr lang="en-US" dirty="0" smtClean="0"/>
              <a:t>Fully </a:t>
            </a:r>
            <a:r>
              <a:rPr lang="en-US" dirty="0" err="1" smtClean="0"/>
              <a:t>indexable</a:t>
            </a:r>
            <a:endParaRPr lang="en-US" dirty="0" smtClean="0"/>
          </a:p>
          <a:p>
            <a:pPr lvl="1"/>
            <a:r>
              <a:rPr lang="en-US" dirty="0" smtClean="0"/>
              <a:t>No query transaction charge</a:t>
            </a:r>
          </a:p>
          <a:p>
            <a:pPr lvl="1"/>
            <a:r>
              <a:rPr lang="en-US" dirty="0" smtClean="0"/>
              <a:t>$9.99/GB/Month</a:t>
            </a:r>
          </a:p>
          <a:p>
            <a:r>
              <a:rPr lang="en-US" dirty="0" smtClean="0"/>
              <a:t>Windows Azure Storage</a:t>
            </a:r>
          </a:p>
          <a:p>
            <a:pPr lvl="1"/>
            <a:r>
              <a:rPr lang="en-US" dirty="0" smtClean="0"/>
              <a:t>Limited Indexing</a:t>
            </a:r>
          </a:p>
          <a:p>
            <a:pPr lvl="1"/>
            <a:r>
              <a:rPr lang="en-US" dirty="0" smtClean="0"/>
              <a:t>Pay per Query</a:t>
            </a:r>
          </a:p>
          <a:p>
            <a:pPr lvl="1"/>
            <a:r>
              <a:rPr lang="en-US" dirty="0" smtClean="0"/>
              <a:t>$.15/GB/Month</a:t>
            </a:r>
          </a:p>
          <a:p>
            <a:endParaRPr lang="en-US" dirty="0" smtClean="0"/>
          </a:p>
        </p:txBody>
      </p:sp>
    </p:spTree>
    <p:extLst>
      <p:ext uri="{BB962C8B-B14F-4D97-AF65-F5344CB8AC3E}">
        <p14:creationId xmlns:p14="http://schemas.microsoft.com/office/powerpoint/2010/main" val="3420946210"/>
      </p:ext>
    </p:extLst>
  </p:cSld>
  <p:clrMapOvr>
    <a:masterClrMapping/>
  </p:clrMapOvr>
  <mc:AlternateContent xmlns:mc="http://schemas.openxmlformats.org/markup-compatibility/2006" xmlns:p14="http://schemas.microsoft.com/office/powerpoint/2010/main">
    <mc:Choice Requires="p14">
      <p:transition p14:dur="0" advTm="73281"/>
    </mc:Choice>
    <mc:Fallback xmlns="">
      <p:transition advTm="7328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Vertical Partitioning</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2" y="1159966"/>
            <a:ext cx="9829800" cy="585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366045"/>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Worked Example</a:t>
            </a:r>
            <a:endParaRPr lang="en-US" dirty="0"/>
          </a:p>
        </p:txBody>
      </p:sp>
      <p:sp>
        <p:nvSpPr>
          <p:cNvPr id="5" name="Content Placeholder 2"/>
          <p:cNvSpPr>
            <a:spLocks noGrp="1"/>
          </p:cNvSpPr>
          <p:nvPr>
            <p:ph idx="1"/>
          </p:nvPr>
        </p:nvSpPr>
        <p:spPr>
          <a:xfrm>
            <a:off x="519113" y="1447800"/>
            <a:ext cx="11149013" cy="4179606"/>
          </a:xfrm>
        </p:spPr>
        <p:txBody>
          <a:bodyPr/>
          <a:lstStyle/>
          <a:p>
            <a:r>
              <a:rPr lang="en-US" sz="2800" dirty="0" smtClean="0"/>
              <a:t>Searchable Data in Table Storage or SQL Azure</a:t>
            </a:r>
          </a:p>
          <a:p>
            <a:pPr lvl="1"/>
            <a:r>
              <a:rPr lang="en-US" sz="2400" dirty="0" smtClean="0"/>
              <a:t>Indexed (SQL Azure)</a:t>
            </a:r>
          </a:p>
          <a:p>
            <a:pPr lvl="1"/>
            <a:r>
              <a:rPr lang="en-US" sz="2400" dirty="0" smtClean="0"/>
              <a:t>No cost per query (SQL Azure)</a:t>
            </a:r>
          </a:p>
          <a:p>
            <a:pPr lvl="1"/>
            <a:r>
              <a:rPr lang="en-US" sz="2400" dirty="0" smtClean="0"/>
              <a:t>Lower cost storage (Windows Azure Table Storage)</a:t>
            </a:r>
          </a:p>
          <a:p>
            <a:r>
              <a:rPr lang="en-US" sz="2800" dirty="0" smtClean="0"/>
              <a:t>Thumbnails in Tables</a:t>
            </a:r>
          </a:p>
          <a:p>
            <a:pPr lvl="1"/>
            <a:r>
              <a:rPr lang="en-US" sz="2400" dirty="0" smtClean="0"/>
              <a:t>Binary Properties &lt; 64kb</a:t>
            </a:r>
          </a:p>
          <a:p>
            <a:pPr lvl="1"/>
            <a:r>
              <a:rPr lang="en-US" sz="2400" dirty="0" smtClean="0"/>
              <a:t>Batch queries saves transaction costs</a:t>
            </a:r>
          </a:p>
          <a:p>
            <a:r>
              <a:rPr lang="en-US" sz="2800" dirty="0" smtClean="0"/>
              <a:t>Full Photos in Windows Azure Blob Storage</a:t>
            </a:r>
          </a:p>
          <a:p>
            <a:pPr lvl="1"/>
            <a:r>
              <a:rPr lang="en-US" sz="2400" dirty="0" smtClean="0"/>
              <a:t>Can handle large data</a:t>
            </a:r>
          </a:p>
          <a:p>
            <a:pPr lvl="1"/>
            <a:r>
              <a:rPr lang="en-US" sz="2400" dirty="0" smtClean="0"/>
              <a:t>Can stream full sized files direct back to HTTP client via CDN if needed</a:t>
            </a:r>
          </a:p>
        </p:txBody>
      </p:sp>
    </p:spTree>
    <p:extLst>
      <p:ext uri="{BB962C8B-B14F-4D97-AF65-F5344CB8AC3E}">
        <p14:creationId xmlns:p14="http://schemas.microsoft.com/office/powerpoint/2010/main" val="3672707466"/>
      </p:ext>
    </p:extLst>
  </p:cSld>
  <p:clrMapOvr>
    <a:masterClrMapping/>
  </p:clrMapOvr>
  <mc:AlternateContent xmlns:mc="http://schemas.openxmlformats.org/markup-compatibility/2006" xmlns:p14="http://schemas.microsoft.com/office/powerpoint/2010/main">
    <mc:Choice Requires="p14">
      <p:transition p14:dur="0" advTm="73281"/>
    </mc:Choice>
    <mc:Fallback xmlns="">
      <p:transition advTm="7328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3" y="2238007"/>
            <a:ext cx="11149013" cy="1994392"/>
          </a:xfrm>
        </p:spPr>
        <p:txBody>
          <a:bodyPr/>
          <a:lstStyle/>
          <a:p>
            <a:r>
              <a:rPr lang="en-NZ" smtClean="0"/>
              <a:t>Non-Relational Data Modelling</a:t>
            </a:r>
            <a:endParaRPr lang="en-NZ" dirty="0"/>
          </a:p>
        </p:txBody>
      </p:sp>
    </p:spTree>
    <p:extLst>
      <p:ext uri="{BB962C8B-B14F-4D97-AF65-F5344CB8AC3E}">
        <p14:creationId xmlns:p14="http://schemas.microsoft.com/office/powerpoint/2010/main" val="1402537145"/>
      </p:ext>
    </p:extLst>
  </p:cSld>
  <p:clrMapOvr>
    <a:masterClrMapping/>
  </p:clrMapOvr>
  <mc:AlternateContent xmlns:mc="http://schemas.openxmlformats.org/markup-compatibility/2006" xmlns:p14="http://schemas.microsoft.com/office/powerpoint/2010/main">
    <mc:Choice Requires="p14">
      <p:transition p14:dur="0" advTm="5359"/>
    </mc:Choice>
    <mc:Fallback xmlns="">
      <p:transition advTm="535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Tables != RDBMS</a:t>
            </a:r>
            <a:endParaRPr lang="en-NZ" dirty="0"/>
          </a:p>
        </p:txBody>
      </p:sp>
      <p:sp>
        <p:nvSpPr>
          <p:cNvPr id="3" name="Text Placeholder 2"/>
          <p:cNvSpPr>
            <a:spLocks noGrp="1"/>
          </p:cNvSpPr>
          <p:nvPr>
            <p:ph idx="1"/>
          </p:nvPr>
        </p:nvSpPr>
        <p:spPr>
          <a:xfrm>
            <a:off x="519113" y="1447801"/>
            <a:ext cx="11149013" cy="2511457"/>
          </a:xfrm>
        </p:spPr>
        <p:txBody>
          <a:bodyPr/>
          <a:lstStyle/>
          <a:p>
            <a:r>
              <a:rPr lang="en-NZ" dirty="0" smtClean="0"/>
              <a:t>Storage is cheap</a:t>
            </a:r>
          </a:p>
          <a:p>
            <a:r>
              <a:rPr lang="en-NZ" dirty="0" smtClean="0"/>
              <a:t>Cross partition queries are resource intensive</a:t>
            </a:r>
          </a:p>
          <a:p>
            <a:r>
              <a:rPr lang="en-NZ" dirty="0" smtClean="0"/>
              <a:t>Aggressive data duplication can save money and boost performance</a:t>
            </a:r>
          </a:p>
          <a:p>
            <a:r>
              <a:rPr lang="en-NZ" dirty="0" smtClean="0"/>
              <a:t>Goal: To be able to include Partition Key in all queries</a:t>
            </a:r>
            <a:endParaRPr lang="en-NZ" dirty="0"/>
          </a:p>
        </p:txBody>
      </p:sp>
    </p:spTree>
    <p:extLst>
      <p:ext uri="{BB962C8B-B14F-4D97-AF65-F5344CB8AC3E}">
        <p14:creationId xmlns:p14="http://schemas.microsoft.com/office/powerpoint/2010/main" val="287655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E.g. Tweet Storage</a:t>
            </a:r>
            <a:endParaRPr lang="en-NZ" dirty="0"/>
          </a:p>
        </p:txBody>
      </p:sp>
      <p:graphicFrame>
        <p:nvGraphicFramePr>
          <p:cNvPr id="3" name="Table 2"/>
          <p:cNvGraphicFramePr>
            <a:graphicFrameLocks noGrp="1"/>
          </p:cNvGraphicFramePr>
          <p:nvPr>
            <p:extLst>
              <p:ext uri="{D42A27DB-BD31-4B8C-83A1-F6EECF244321}">
                <p14:modId xmlns:p14="http://schemas.microsoft.com/office/powerpoint/2010/main" val="3402406602"/>
              </p:ext>
            </p:extLst>
          </p:nvPr>
        </p:nvGraphicFramePr>
        <p:xfrm>
          <a:off x="4351281" y="1603477"/>
          <a:ext cx="2804740" cy="22860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t>Tweet</a:t>
                      </a:r>
                      <a:endParaRPr lang="en-NZ" dirty="0"/>
                    </a:p>
                  </a:txBody>
                  <a:tcPr marL="121888" marR="121888"/>
                </a:tc>
              </a:tr>
              <a:tr h="370840">
                <a:tc>
                  <a:txBody>
                    <a:bodyPr/>
                    <a:lstStyle/>
                    <a:p>
                      <a:r>
                        <a:rPr lang="en-NZ" dirty="0" smtClean="0"/>
                        <a:t>TweetID</a:t>
                      </a:r>
                      <a:endParaRPr lang="en-NZ" dirty="0"/>
                    </a:p>
                  </a:txBody>
                  <a:tcPr marL="121888" marR="121888"/>
                </a:tc>
              </a:tr>
              <a:tr h="370840">
                <a:tc>
                  <a:txBody>
                    <a:bodyPr/>
                    <a:lstStyle/>
                    <a:p>
                      <a:r>
                        <a:rPr lang="en-NZ" dirty="0" smtClean="0"/>
                        <a:t>UserID</a:t>
                      </a:r>
                      <a:endParaRPr lang="en-NZ" dirty="0"/>
                    </a:p>
                  </a:txBody>
                  <a:tcPr marL="121888" marR="121888"/>
                </a:tc>
              </a:tr>
              <a:tr h="370840">
                <a:tc>
                  <a:txBody>
                    <a:bodyPr/>
                    <a:lstStyle/>
                    <a:p>
                      <a:r>
                        <a:rPr lang="en-NZ" dirty="0" smtClean="0"/>
                        <a:t>DateTimeStamp</a:t>
                      </a:r>
                    </a:p>
                  </a:txBody>
                  <a:tcPr marL="121888" marR="121888"/>
                </a:tc>
              </a:tr>
              <a:tr h="370840">
                <a:tc>
                  <a:txBody>
                    <a:bodyPr/>
                    <a:lstStyle/>
                    <a:p>
                      <a:r>
                        <a:rPr lang="en-NZ" dirty="0" smtClean="0"/>
                        <a:t>Message</a:t>
                      </a:r>
                      <a:endParaRPr lang="en-NZ" dirty="0"/>
                    </a:p>
                  </a:txBody>
                  <a:tcPr marL="121888" marR="121888"/>
                </a:tc>
              </a:tr>
            </a:tbl>
          </a:graphicData>
        </a:graphic>
      </p:graphicFrame>
      <p:sp>
        <p:nvSpPr>
          <p:cNvPr id="4" name="TextBox 3"/>
          <p:cNvSpPr txBox="1"/>
          <p:nvPr/>
        </p:nvSpPr>
        <p:spPr>
          <a:xfrm>
            <a:off x="554969" y="3950417"/>
            <a:ext cx="11087898" cy="1384995"/>
          </a:xfrm>
          <a:prstGeom prst="rect">
            <a:avLst/>
          </a:prstGeom>
          <a:noFill/>
        </p:spPr>
        <p:txBody>
          <a:bodyPr wrap="square" lIns="0" tIns="0" rIns="0" bIns="0" rtlCol="0">
            <a:spAutoFit/>
          </a:bodyPr>
          <a:lstStyle/>
          <a:p>
            <a:pPr algn="ctr"/>
            <a:r>
              <a:rPr lang="en-NZ" sz="3000" dirty="0" smtClean="0">
                <a:gradFill>
                  <a:gsLst>
                    <a:gs pos="0">
                      <a:schemeClr val="tx1"/>
                    </a:gs>
                    <a:gs pos="86000">
                      <a:schemeClr val="tx1"/>
                    </a:gs>
                  </a:gsLst>
                  <a:lin ang="5400000" scaled="0"/>
                </a:gradFill>
              </a:rPr>
              <a:t>With an RDBMS you’d probably start something like this.</a:t>
            </a:r>
          </a:p>
          <a:p>
            <a:pPr algn="ctr"/>
            <a:endParaRPr lang="en-NZ" sz="3000" dirty="0">
              <a:gradFill>
                <a:gsLst>
                  <a:gs pos="0">
                    <a:schemeClr val="tx1"/>
                  </a:gs>
                  <a:gs pos="86000">
                    <a:schemeClr val="tx1"/>
                  </a:gs>
                </a:gsLst>
                <a:lin ang="5400000" scaled="0"/>
              </a:gradFill>
            </a:endParaRPr>
          </a:p>
          <a:p>
            <a:pPr algn="ctr"/>
            <a:r>
              <a:rPr lang="en-NZ" sz="3000" dirty="0" smtClean="0">
                <a:gradFill>
                  <a:gsLst>
                    <a:gs pos="0">
                      <a:schemeClr val="tx1"/>
                    </a:gs>
                    <a:gs pos="86000">
                      <a:schemeClr val="tx1"/>
                    </a:gs>
                  </a:gsLst>
                  <a:lin ang="5400000" scaled="0"/>
                </a:gradFill>
              </a:rPr>
              <a:t>SELECT * FROM Tweet WHERE Message Like %SearchTerm%</a:t>
            </a:r>
          </a:p>
        </p:txBody>
      </p:sp>
    </p:spTree>
    <p:extLst>
      <p:ext uri="{BB962C8B-B14F-4D97-AF65-F5344CB8AC3E}">
        <p14:creationId xmlns:p14="http://schemas.microsoft.com/office/powerpoint/2010/main" val="3373868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E.g. Tweet Storage</a:t>
            </a:r>
            <a:endParaRPr lang="en-NZ" dirty="0"/>
          </a:p>
        </p:txBody>
      </p:sp>
      <p:graphicFrame>
        <p:nvGraphicFramePr>
          <p:cNvPr id="3" name="Table 2"/>
          <p:cNvGraphicFramePr>
            <a:graphicFrameLocks noGrp="1"/>
          </p:cNvGraphicFramePr>
          <p:nvPr>
            <p:extLst>
              <p:ext uri="{D42A27DB-BD31-4B8C-83A1-F6EECF244321}">
                <p14:modId xmlns:p14="http://schemas.microsoft.com/office/powerpoint/2010/main" val="3193643016"/>
              </p:ext>
            </p:extLst>
          </p:nvPr>
        </p:nvGraphicFramePr>
        <p:xfrm>
          <a:off x="647533" y="2252376"/>
          <a:ext cx="2804740" cy="13716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t>Tweet</a:t>
                      </a:r>
                      <a:endParaRPr lang="en-NZ" dirty="0"/>
                    </a:p>
                  </a:txBody>
                  <a:tcPr marL="121888" marR="121888"/>
                </a:tc>
              </a:tr>
              <a:tr h="370840">
                <a:tc>
                  <a:txBody>
                    <a:bodyPr/>
                    <a:lstStyle/>
                    <a:p>
                      <a:r>
                        <a:rPr lang="en-NZ" dirty="0" smtClean="0"/>
                        <a:t>…</a:t>
                      </a:r>
                      <a:endParaRPr lang="en-NZ" dirty="0"/>
                    </a:p>
                  </a:txBody>
                  <a:tcPr marL="121888" marR="121888"/>
                </a:tc>
              </a:tr>
              <a:tr h="370840">
                <a:tc>
                  <a:txBody>
                    <a:bodyPr/>
                    <a:lstStyle/>
                    <a:p>
                      <a:r>
                        <a:rPr lang="en-NZ" dirty="0" smtClean="0"/>
                        <a:t>Message</a:t>
                      </a:r>
                      <a:endParaRPr lang="en-NZ" dirty="0"/>
                    </a:p>
                  </a:txBody>
                  <a:tcPr marL="121888" marR="121888"/>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0374040"/>
              </p:ext>
            </p:extLst>
          </p:nvPr>
        </p:nvGraphicFramePr>
        <p:xfrm>
          <a:off x="4782559" y="2242544"/>
          <a:ext cx="2804740" cy="13716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t>TweetWord</a:t>
                      </a:r>
                      <a:endParaRPr lang="en-NZ" dirty="0"/>
                    </a:p>
                  </a:txBody>
                  <a:tcPr marL="121888" marR="121888"/>
                </a:tc>
              </a:tr>
              <a:tr h="370840">
                <a:tc>
                  <a:txBody>
                    <a:bodyPr/>
                    <a:lstStyle/>
                    <a:p>
                      <a:r>
                        <a:rPr lang="en-NZ" dirty="0" smtClean="0"/>
                        <a:t>TweetID</a:t>
                      </a:r>
                      <a:endParaRPr lang="en-NZ" dirty="0"/>
                    </a:p>
                  </a:txBody>
                  <a:tcPr marL="121888" marR="121888"/>
                </a:tc>
              </a:tr>
              <a:tr h="370840">
                <a:tc>
                  <a:txBody>
                    <a:bodyPr/>
                    <a:lstStyle/>
                    <a:p>
                      <a:r>
                        <a:rPr lang="en-NZ" dirty="0" smtClean="0"/>
                        <a:t>WordID</a:t>
                      </a:r>
                      <a:endParaRPr lang="en-NZ" dirty="0"/>
                    </a:p>
                  </a:txBody>
                  <a:tcPr marL="121888" marR="121888"/>
                </a:tc>
              </a:tr>
            </a:tbl>
          </a:graphicData>
        </a:graphic>
      </p:graphicFrame>
      <p:grpSp>
        <p:nvGrpSpPr>
          <p:cNvPr id="19" name="Group 18"/>
          <p:cNvGrpSpPr/>
          <p:nvPr/>
        </p:nvGrpSpPr>
        <p:grpSpPr>
          <a:xfrm>
            <a:off x="3393297" y="2692780"/>
            <a:ext cx="1388362" cy="269772"/>
            <a:chOff x="2610465" y="3238501"/>
            <a:chExt cx="1217893" cy="269772"/>
          </a:xfrm>
        </p:grpSpPr>
        <p:cxnSp>
          <p:nvCxnSpPr>
            <p:cNvPr id="10" name="Straight Connector 9"/>
            <p:cNvCxnSpPr/>
            <p:nvPr/>
          </p:nvCxnSpPr>
          <p:spPr>
            <a:xfrm>
              <a:off x="2610465" y="3377381"/>
              <a:ext cx="1209367" cy="0"/>
            </a:xfrm>
            <a:prstGeom prst="line">
              <a:avLst/>
            </a:prstGeom>
            <a:ln>
              <a:solidFill>
                <a:srgbClr val="FF0000"/>
              </a:solidFill>
            </a:ln>
          </p:spPr>
          <p:style>
            <a:lnRef idx="2">
              <a:schemeClr val="accent5"/>
            </a:lnRef>
            <a:fillRef idx="0">
              <a:schemeClr val="accent5"/>
            </a:fillRef>
            <a:effectRef idx="1">
              <a:schemeClr val="accent5"/>
            </a:effectRef>
            <a:fontRef idx="minor">
              <a:schemeClr val="tx1"/>
            </a:fontRef>
          </p:style>
        </p:cxnSp>
        <p:cxnSp>
          <p:nvCxnSpPr>
            <p:cNvPr id="13" name="Straight Connector 12"/>
            <p:cNvCxnSpPr/>
            <p:nvPr/>
          </p:nvCxnSpPr>
          <p:spPr>
            <a:xfrm flipV="1">
              <a:off x="3593691" y="3238501"/>
              <a:ext cx="226141" cy="125361"/>
            </a:xfrm>
            <a:prstGeom prst="line">
              <a:avLst/>
            </a:prstGeom>
            <a:ln>
              <a:solidFill>
                <a:srgbClr val="FF000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a:off x="3602217" y="3385370"/>
              <a:ext cx="226141" cy="122903"/>
            </a:xfrm>
            <a:prstGeom prst="line">
              <a:avLst/>
            </a:prstGeom>
            <a:ln>
              <a:solidFill>
                <a:srgbClr val="FF0000"/>
              </a:solidFill>
            </a:ln>
          </p:spPr>
          <p:style>
            <a:lnRef idx="2">
              <a:schemeClr val="accent5"/>
            </a:lnRef>
            <a:fillRef idx="0">
              <a:schemeClr val="accent5"/>
            </a:fillRef>
            <a:effectRef idx="1">
              <a:schemeClr val="accent5"/>
            </a:effectRef>
            <a:fontRef idx="minor">
              <a:schemeClr val="tx1"/>
            </a:fontRef>
          </p:style>
        </p:cxnSp>
      </p:grpSp>
      <p:grpSp>
        <p:nvGrpSpPr>
          <p:cNvPr id="20" name="Group 19"/>
          <p:cNvGrpSpPr/>
          <p:nvPr/>
        </p:nvGrpSpPr>
        <p:grpSpPr>
          <a:xfrm rot="10800000">
            <a:off x="7619653" y="2696077"/>
            <a:ext cx="1388362" cy="269772"/>
            <a:chOff x="2610465" y="3238501"/>
            <a:chExt cx="1217893" cy="269772"/>
          </a:xfrm>
        </p:grpSpPr>
        <p:cxnSp>
          <p:nvCxnSpPr>
            <p:cNvPr id="21" name="Straight Connector 20"/>
            <p:cNvCxnSpPr/>
            <p:nvPr/>
          </p:nvCxnSpPr>
          <p:spPr>
            <a:xfrm>
              <a:off x="2610465" y="3377381"/>
              <a:ext cx="1209367" cy="0"/>
            </a:xfrm>
            <a:prstGeom prst="line">
              <a:avLst/>
            </a:prstGeom>
            <a:ln>
              <a:solidFill>
                <a:schemeClr val="accent6">
                  <a:lumMod val="60000"/>
                  <a:lumOff val="40000"/>
                </a:schemeClr>
              </a:solidFill>
            </a:ln>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V="1">
              <a:off x="3593691" y="3238501"/>
              <a:ext cx="226141" cy="125361"/>
            </a:xfrm>
            <a:prstGeom prst="line">
              <a:avLst/>
            </a:prstGeom>
            <a:ln>
              <a:solidFill>
                <a:schemeClr val="accent6">
                  <a:lumMod val="60000"/>
                  <a:lumOff val="40000"/>
                </a:schemeClr>
              </a:solidFill>
            </a:ln>
          </p:spPr>
          <p:style>
            <a:lnRef idx="2">
              <a:schemeClr val="accent5"/>
            </a:lnRef>
            <a:fillRef idx="0">
              <a:schemeClr val="accent5"/>
            </a:fillRef>
            <a:effectRef idx="1">
              <a:schemeClr val="accent5"/>
            </a:effectRef>
            <a:fontRef idx="minor">
              <a:schemeClr val="tx1"/>
            </a:fontRef>
          </p:style>
        </p:cxnSp>
        <p:cxnSp>
          <p:nvCxnSpPr>
            <p:cNvPr id="23" name="Straight Connector 22"/>
            <p:cNvCxnSpPr/>
            <p:nvPr/>
          </p:nvCxnSpPr>
          <p:spPr>
            <a:xfrm>
              <a:off x="3602217" y="3385370"/>
              <a:ext cx="226141" cy="122903"/>
            </a:xfrm>
            <a:prstGeom prst="line">
              <a:avLst/>
            </a:prstGeom>
            <a:ln>
              <a:solidFill>
                <a:schemeClr val="accent6">
                  <a:lumMod val="60000"/>
                  <a:lumOff val="40000"/>
                </a:schemeClr>
              </a:solidFill>
            </a:ln>
          </p:spPr>
          <p:style>
            <a:lnRef idx="2">
              <a:schemeClr val="accent5"/>
            </a:lnRef>
            <a:fillRef idx="0">
              <a:schemeClr val="accent5"/>
            </a:fillRef>
            <a:effectRef idx="1">
              <a:schemeClr val="accent5"/>
            </a:effectRef>
            <a:fontRef idx="minor">
              <a:schemeClr val="tx1"/>
            </a:fontRef>
          </p:style>
        </p:cxnSp>
      </p:grpSp>
      <p:graphicFrame>
        <p:nvGraphicFramePr>
          <p:cNvPr id="24" name="Table 23"/>
          <p:cNvGraphicFramePr>
            <a:graphicFrameLocks noGrp="1"/>
          </p:cNvGraphicFramePr>
          <p:nvPr>
            <p:extLst>
              <p:ext uri="{D42A27DB-BD31-4B8C-83A1-F6EECF244321}">
                <p14:modId xmlns:p14="http://schemas.microsoft.com/office/powerpoint/2010/main" val="775279370"/>
              </p:ext>
            </p:extLst>
          </p:nvPr>
        </p:nvGraphicFramePr>
        <p:xfrm>
          <a:off x="9008016" y="2275400"/>
          <a:ext cx="2804740" cy="13716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t>Word</a:t>
                      </a:r>
                      <a:endParaRPr lang="en-NZ" dirty="0"/>
                    </a:p>
                  </a:txBody>
                  <a:tcPr marL="121888" marR="121888"/>
                </a:tc>
              </a:tr>
              <a:tr h="370840">
                <a:tc>
                  <a:txBody>
                    <a:bodyPr/>
                    <a:lstStyle/>
                    <a:p>
                      <a:r>
                        <a:rPr lang="en-NZ" dirty="0" smtClean="0"/>
                        <a:t>WordID</a:t>
                      </a:r>
                      <a:endParaRPr lang="en-NZ" dirty="0"/>
                    </a:p>
                  </a:txBody>
                  <a:tcPr marL="121888" marR="121888"/>
                </a:tc>
              </a:tr>
              <a:tr h="370840">
                <a:tc>
                  <a:txBody>
                    <a:bodyPr/>
                    <a:lstStyle/>
                    <a:p>
                      <a:r>
                        <a:rPr lang="en-NZ" dirty="0" smtClean="0"/>
                        <a:t>Word (IX)</a:t>
                      </a:r>
                      <a:endParaRPr lang="en-NZ" dirty="0"/>
                    </a:p>
                  </a:txBody>
                  <a:tcPr marL="121888" marR="121888"/>
                </a:tc>
              </a:tr>
            </a:tbl>
          </a:graphicData>
        </a:graphic>
      </p:graphicFrame>
      <p:sp>
        <p:nvSpPr>
          <p:cNvPr id="25" name="TextBox 24"/>
          <p:cNvSpPr txBox="1"/>
          <p:nvPr/>
        </p:nvSpPr>
        <p:spPr>
          <a:xfrm>
            <a:off x="454079" y="3700570"/>
            <a:ext cx="11392756" cy="369332"/>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rPr>
              <a:t>Which quickly becomes this as len(key) approaches AVG len(word)</a:t>
            </a:r>
          </a:p>
        </p:txBody>
      </p:sp>
      <p:graphicFrame>
        <p:nvGraphicFramePr>
          <p:cNvPr id="26" name="Table 25"/>
          <p:cNvGraphicFramePr>
            <a:graphicFrameLocks noGrp="1"/>
          </p:cNvGraphicFramePr>
          <p:nvPr>
            <p:extLst>
              <p:ext uri="{D42A27DB-BD31-4B8C-83A1-F6EECF244321}">
                <p14:modId xmlns:p14="http://schemas.microsoft.com/office/powerpoint/2010/main" val="548134262"/>
              </p:ext>
            </p:extLst>
          </p:nvPr>
        </p:nvGraphicFramePr>
        <p:xfrm>
          <a:off x="2366351" y="4713788"/>
          <a:ext cx="2804740" cy="13716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t>Tweet</a:t>
                      </a:r>
                      <a:endParaRPr lang="en-NZ" dirty="0"/>
                    </a:p>
                  </a:txBody>
                  <a:tcPr marL="121888" marR="121888"/>
                </a:tc>
              </a:tr>
              <a:tr h="370840">
                <a:tc>
                  <a:txBody>
                    <a:bodyPr/>
                    <a:lstStyle/>
                    <a:p>
                      <a:r>
                        <a:rPr lang="en-NZ" dirty="0" smtClean="0"/>
                        <a:t>…</a:t>
                      </a:r>
                      <a:endParaRPr lang="en-NZ" dirty="0"/>
                    </a:p>
                  </a:txBody>
                  <a:tcPr marL="121888" marR="121888"/>
                </a:tc>
              </a:tr>
              <a:tr h="370840">
                <a:tc>
                  <a:txBody>
                    <a:bodyPr/>
                    <a:lstStyle/>
                    <a:p>
                      <a:r>
                        <a:rPr lang="en-NZ" dirty="0" smtClean="0"/>
                        <a:t>Message</a:t>
                      </a:r>
                      <a:endParaRPr lang="en-NZ" dirty="0"/>
                    </a:p>
                  </a:txBody>
                  <a:tcPr marL="121888" marR="121888"/>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931442117"/>
              </p:ext>
            </p:extLst>
          </p:nvPr>
        </p:nvGraphicFramePr>
        <p:xfrm>
          <a:off x="6629884" y="4700269"/>
          <a:ext cx="2804740" cy="13716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t>Word</a:t>
                      </a:r>
                      <a:endParaRPr lang="en-NZ" dirty="0"/>
                    </a:p>
                  </a:txBody>
                  <a:tcPr marL="121888" marR="121888"/>
                </a:tc>
              </a:tr>
              <a:tr h="370840">
                <a:tc>
                  <a:txBody>
                    <a:bodyPr/>
                    <a:lstStyle/>
                    <a:p>
                      <a:r>
                        <a:rPr lang="en-NZ" dirty="0" smtClean="0"/>
                        <a:t>TweetID</a:t>
                      </a:r>
                      <a:endParaRPr lang="en-NZ" dirty="0"/>
                    </a:p>
                  </a:txBody>
                  <a:tcPr marL="121888" marR="121888"/>
                </a:tc>
              </a:tr>
              <a:tr h="370840">
                <a:tc>
                  <a:txBody>
                    <a:bodyPr/>
                    <a:lstStyle/>
                    <a:p>
                      <a:r>
                        <a:rPr lang="en-NZ" dirty="0" smtClean="0"/>
                        <a:t>Word (IX)</a:t>
                      </a:r>
                      <a:endParaRPr lang="en-NZ" dirty="0"/>
                    </a:p>
                  </a:txBody>
                  <a:tcPr marL="121888" marR="121888"/>
                </a:tc>
              </a:tr>
            </a:tbl>
          </a:graphicData>
        </a:graphic>
      </p:graphicFrame>
      <p:grpSp>
        <p:nvGrpSpPr>
          <p:cNvPr id="28" name="Group 27"/>
          <p:cNvGrpSpPr/>
          <p:nvPr/>
        </p:nvGrpSpPr>
        <p:grpSpPr>
          <a:xfrm>
            <a:off x="5169849" y="5131168"/>
            <a:ext cx="1388362" cy="269772"/>
            <a:chOff x="2610465" y="3238501"/>
            <a:chExt cx="1217893" cy="269772"/>
          </a:xfrm>
        </p:grpSpPr>
        <p:cxnSp>
          <p:nvCxnSpPr>
            <p:cNvPr id="29" name="Straight Connector 28"/>
            <p:cNvCxnSpPr/>
            <p:nvPr/>
          </p:nvCxnSpPr>
          <p:spPr>
            <a:xfrm>
              <a:off x="2610465" y="3377381"/>
              <a:ext cx="1209367" cy="0"/>
            </a:xfrm>
            <a:prstGeom prst="line">
              <a:avLst/>
            </a:prstGeom>
            <a:ln>
              <a:solidFill>
                <a:schemeClr val="bg2">
                  <a:lumMod val="50000"/>
                </a:schemeClr>
              </a:solidFill>
            </a:ln>
          </p:spPr>
          <p:style>
            <a:lnRef idx="2">
              <a:schemeClr val="accent5"/>
            </a:lnRef>
            <a:fillRef idx="0">
              <a:schemeClr val="accent5"/>
            </a:fillRef>
            <a:effectRef idx="1">
              <a:schemeClr val="accent5"/>
            </a:effectRef>
            <a:fontRef idx="minor">
              <a:schemeClr val="tx1"/>
            </a:fontRef>
          </p:style>
        </p:cxnSp>
        <p:cxnSp>
          <p:nvCxnSpPr>
            <p:cNvPr id="30" name="Straight Connector 29"/>
            <p:cNvCxnSpPr/>
            <p:nvPr/>
          </p:nvCxnSpPr>
          <p:spPr>
            <a:xfrm flipV="1">
              <a:off x="3593691" y="3238501"/>
              <a:ext cx="226141" cy="125361"/>
            </a:xfrm>
            <a:prstGeom prst="line">
              <a:avLst/>
            </a:prstGeom>
            <a:ln>
              <a:solidFill>
                <a:schemeClr val="bg2">
                  <a:lumMod val="50000"/>
                </a:schemeClr>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a:off x="3602217" y="3385370"/>
              <a:ext cx="226141" cy="122903"/>
            </a:xfrm>
            <a:prstGeom prst="line">
              <a:avLst/>
            </a:prstGeom>
            <a:ln>
              <a:solidFill>
                <a:schemeClr val="bg2">
                  <a:lumMod val="50000"/>
                </a:schemeClr>
              </a:solidFill>
            </a:ln>
          </p:spPr>
          <p:style>
            <a:lnRef idx="2">
              <a:schemeClr val="accent5"/>
            </a:lnRef>
            <a:fillRef idx="0">
              <a:schemeClr val="accent5"/>
            </a:fillRef>
            <a:effectRef idx="1">
              <a:schemeClr val="accent5"/>
            </a:effectRef>
            <a:fontRef idx="minor">
              <a:schemeClr val="tx1"/>
            </a:fontRef>
          </p:style>
        </p:cxnSp>
      </p:grpSp>
      <p:sp>
        <p:nvSpPr>
          <p:cNvPr id="32" name="Rectangle 31"/>
          <p:cNvSpPr/>
          <p:nvPr/>
        </p:nvSpPr>
        <p:spPr>
          <a:xfrm>
            <a:off x="847675" y="1032225"/>
            <a:ext cx="10449105" cy="830997"/>
          </a:xfrm>
          <a:prstGeom prst="rect">
            <a:avLst/>
          </a:prstGeom>
        </p:spPr>
        <p:txBody>
          <a:bodyPr wrap="square">
            <a:spAutoFit/>
          </a:bodyPr>
          <a:lstStyle/>
          <a:p>
            <a:pPr algn="ctr"/>
            <a:r>
              <a:rPr lang="en-NZ" sz="2400" dirty="0">
                <a:gradFill>
                  <a:gsLst>
                    <a:gs pos="0">
                      <a:schemeClr val="tx1"/>
                    </a:gs>
                    <a:gs pos="86000">
                      <a:schemeClr val="tx1"/>
                    </a:gs>
                  </a:gsLst>
                  <a:lin ang="5400000" scaled="0"/>
                </a:gradFill>
              </a:rPr>
              <a:t>You’d soon realize that LIKE isn’t so wonderful. </a:t>
            </a:r>
            <a:br>
              <a:rPr lang="en-NZ" sz="2400" dirty="0">
                <a:gradFill>
                  <a:gsLst>
                    <a:gs pos="0">
                      <a:schemeClr val="tx1"/>
                    </a:gs>
                    <a:gs pos="86000">
                      <a:schemeClr val="tx1"/>
                    </a:gs>
                  </a:gsLst>
                  <a:lin ang="5400000" scaled="0"/>
                </a:gradFill>
              </a:rPr>
            </a:br>
            <a:r>
              <a:rPr lang="en-NZ" sz="2400" dirty="0">
                <a:gradFill>
                  <a:gsLst>
                    <a:gs pos="0">
                      <a:schemeClr val="tx1"/>
                    </a:gs>
                    <a:gs pos="86000">
                      <a:schemeClr val="tx1"/>
                    </a:gs>
                  </a:gsLst>
                  <a:lin ang="5400000" scaled="0"/>
                </a:gradFill>
              </a:rPr>
              <a:t>You’d do a little </a:t>
            </a:r>
            <a:r>
              <a:rPr lang="en-NZ" sz="2400" dirty="0" smtClean="0">
                <a:gradFill>
                  <a:gsLst>
                    <a:gs pos="0">
                      <a:schemeClr val="tx1"/>
                    </a:gs>
                    <a:gs pos="86000">
                      <a:schemeClr val="tx1"/>
                    </a:gs>
                  </a:gsLst>
                  <a:lin ang="5400000" scaled="0"/>
                </a:gradFill>
              </a:rPr>
              <a:t>normalization</a:t>
            </a:r>
            <a:endParaRPr lang="en-NZ" sz="24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806068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Outline</a:t>
            </a:r>
            <a:endParaRPr lang="en-NZ" dirty="0"/>
          </a:p>
        </p:txBody>
      </p:sp>
      <p:sp>
        <p:nvSpPr>
          <p:cNvPr id="3" name="Content Placeholder 2"/>
          <p:cNvSpPr>
            <a:spLocks noGrp="1"/>
          </p:cNvSpPr>
          <p:nvPr>
            <p:ph idx="1"/>
          </p:nvPr>
        </p:nvSpPr>
        <p:spPr>
          <a:xfrm>
            <a:off x="519113" y="1447800"/>
            <a:ext cx="11149013" cy="4370427"/>
          </a:xfrm>
        </p:spPr>
        <p:txBody>
          <a:bodyPr/>
          <a:lstStyle/>
          <a:p>
            <a:r>
              <a:rPr lang="en-NZ" dirty="0" smtClean="0"/>
              <a:t>Data Partitioning</a:t>
            </a:r>
          </a:p>
          <a:p>
            <a:pPr lvl="1"/>
            <a:r>
              <a:rPr lang="en-NZ" dirty="0" smtClean="0"/>
              <a:t>Vertical Partitioning</a:t>
            </a:r>
          </a:p>
          <a:p>
            <a:pPr lvl="1"/>
            <a:r>
              <a:rPr lang="en-NZ" dirty="0" smtClean="0"/>
              <a:t>Horizontal Partitioning</a:t>
            </a:r>
          </a:p>
          <a:p>
            <a:r>
              <a:rPr lang="en-NZ" dirty="0" smtClean="0"/>
              <a:t>Partitioning in</a:t>
            </a:r>
          </a:p>
          <a:p>
            <a:pPr lvl="1"/>
            <a:r>
              <a:rPr lang="en-NZ" dirty="0" smtClean="0"/>
              <a:t>Windows </a:t>
            </a:r>
            <a:r>
              <a:rPr lang="en-US" dirty="0" smtClean="0"/>
              <a:t>Azure</a:t>
            </a:r>
            <a:r>
              <a:rPr lang="en-NZ" dirty="0" smtClean="0"/>
              <a:t> Storage</a:t>
            </a:r>
          </a:p>
          <a:p>
            <a:pPr lvl="1"/>
            <a:r>
              <a:rPr lang="en-NZ" dirty="0" smtClean="0"/>
              <a:t>SQL Azure</a:t>
            </a:r>
          </a:p>
          <a:p>
            <a:r>
              <a:rPr lang="en-NZ" dirty="0" smtClean="0"/>
              <a:t>Windows Azure Tables</a:t>
            </a:r>
          </a:p>
          <a:p>
            <a:pPr lvl="1"/>
            <a:r>
              <a:rPr lang="en-NZ" dirty="0" smtClean="0"/>
              <a:t>Data modelling</a:t>
            </a:r>
          </a:p>
          <a:p>
            <a:pPr lvl="1"/>
            <a:r>
              <a:rPr lang="en-NZ" dirty="0" smtClean="0"/>
              <a:t>Upgrade scenarios</a:t>
            </a:r>
          </a:p>
        </p:txBody>
      </p:sp>
    </p:spTree>
    <p:extLst>
      <p:ext uri="{BB962C8B-B14F-4D97-AF65-F5344CB8AC3E}">
        <p14:creationId xmlns:p14="http://schemas.microsoft.com/office/powerpoint/2010/main" val="46242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E.g. Tweet Storage</a:t>
            </a:r>
            <a:endParaRPr lang="en-NZ" dirty="0"/>
          </a:p>
        </p:txBody>
      </p:sp>
      <p:sp>
        <p:nvSpPr>
          <p:cNvPr id="32" name="Rectangle 31"/>
          <p:cNvSpPr/>
          <p:nvPr/>
        </p:nvSpPr>
        <p:spPr>
          <a:xfrm>
            <a:off x="695792" y="1145458"/>
            <a:ext cx="10680445" cy="553998"/>
          </a:xfrm>
          <a:prstGeom prst="rect">
            <a:avLst/>
          </a:prstGeom>
        </p:spPr>
        <p:txBody>
          <a:bodyPr wrap="square">
            <a:spAutoFit/>
          </a:bodyPr>
          <a:lstStyle/>
          <a:p>
            <a:pPr algn="ctr"/>
            <a:r>
              <a:rPr lang="en-NZ" sz="3000" dirty="0" smtClean="0">
                <a:gradFill>
                  <a:gsLst>
                    <a:gs pos="0">
                      <a:schemeClr val="tx1"/>
                    </a:gs>
                    <a:gs pos="86000">
                      <a:schemeClr val="tx1"/>
                    </a:gs>
                  </a:gsLst>
                  <a:lin ang="5400000" scaled="0"/>
                </a:gradFill>
              </a:rPr>
              <a:t>With Tables we go the whole way</a:t>
            </a:r>
            <a:endParaRPr lang="en-NZ" sz="3000" dirty="0">
              <a:gradFill>
                <a:gsLst>
                  <a:gs pos="0">
                    <a:schemeClr val="tx1"/>
                  </a:gs>
                  <a:gs pos="86000">
                    <a:schemeClr val="tx1"/>
                  </a:gs>
                </a:gsLst>
                <a:lin ang="5400000" scaled="0"/>
              </a:gradFill>
            </a:endParaRPr>
          </a:p>
        </p:txBody>
      </p:sp>
      <p:graphicFrame>
        <p:nvGraphicFramePr>
          <p:cNvPr id="33" name="Table 32"/>
          <p:cNvGraphicFramePr>
            <a:graphicFrameLocks noGrp="1"/>
          </p:cNvGraphicFramePr>
          <p:nvPr>
            <p:extLst>
              <p:ext uri="{D42A27DB-BD31-4B8C-83A1-F6EECF244321}">
                <p14:modId xmlns:p14="http://schemas.microsoft.com/office/powerpoint/2010/main" val="677372749"/>
              </p:ext>
            </p:extLst>
          </p:nvPr>
        </p:nvGraphicFramePr>
        <p:xfrm>
          <a:off x="964131" y="2035789"/>
          <a:ext cx="2804740" cy="22860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solidFill>
                            <a:schemeClr val="bg1"/>
                          </a:solidFill>
                        </a:rPr>
                        <a:t>Tweet</a:t>
                      </a:r>
                      <a:endParaRPr lang="en-NZ" dirty="0">
                        <a:solidFill>
                          <a:schemeClr val="bg1"/>
                        </a:solidFill>
                      </a:endParaRPr>
                    </a:p>
                  </a:txBody>
                  <a:tcPr marL="121888" marR="121888"/>
                </a:tc>
              </a:tr>
              <a:tr h="370840">
                <a:tc>
                  <a:txBody>
                    <a:bodyPr/>
                    <a:lstStyle/>
                    <a:p>
                      <a:r>
                        <a:rPr lang="en-NZ" dirty="0" smtClean="0"/>
                        <a:t>TweetID (RK)</a:t>
                      </a:r>
                      <a:endParaRPr lang="en-NZ" dirty="0"/>
                    </a:p>
                  </a:txBody>
                  <a:tcPr marL="121888" marR="121888"/>
                </a:tc>
              </a:tr>
              <a:tr h="370840">
                <a:tc>
                  <a:txBody>
                    <a:bodyPr/>
                    <a:lstStyle/>
                    <a:p>
                      <a:r>
                        <a:rPr lang="en-NZ" dirty="0" smtClean="0"/>
                        <a:t>UserID (PK)</a:t>
                      </a:r>
                      <a:endParaRPr lang="en-NZ" dirty="0"/>
                    </a:p>
                  </a:txBody>
                  <a:tcPr marL="121888" marR="121888"/>
                </a:tc>
              </a:tr>
              <a:tr h="370840">
                <a:tc>
                  <a:txBody>
                    <a:bodyPr/>
                    <a:lstStyle/>
                    <a:p>
                      <a:r>
                        <a:rPr lang="en-NZ" dirty="0" smtClean="0"/>
                        <a:t>DateTimeStamp</a:t>
                      </a:r>
                    </a:p>
                  </a:txBody>
                  <a:tcPr marL="121888" marR="121888"/>
                </a:tc>
              </a:tr>
              <a:tr h="370840">
                <a:tc>
                  <a:txBody>
                    <a:bodyPr/>
                    <a:lstStyle/>
                    <a:p>
                      <a:r>
                        <a:rPr lang="en-NZ" dirty="0" smtClean="0"/>
                        <a:t>Message</a:t>
                      </a:r>
                      <a:endParaRPr lang="en-NZ" dirty="0"/>
                    </a:p>
                  </a:txBody>
                  <a:tcPr marL="121888" marR="121888"/>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844377132"/>
              </p:ext>
            </p:extLst>
          </p:nvPr>
        </p:nvGraphicFramePr>
        <p:xfrm>
          <a:off x="8038647" y="2002298"/>
          <a:ext cx="2804740" cy="27432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solidFill>
                            <a:schemeClr val="bg1"/>
                          </a:solidFill>
                        </a:rPr>
                        <a:t>TweetIndex</a:t>
                      </a:r>
                      <a:endParaRPr lang="en-NZ" dirty="0">
                        <a:solidFill>
                          <a:schemeClr val="bg1"/>
                        </a:solidFill>
                      </a:endParaRPr>
                    </a:p>
                  </a:txBody>
                  <a:tcPr marL="121888" marR="121888"/>
                </a:tc>
              </a:tr>
              <a:tr h="370840">
                <a:tc>
                  <a:txBody>
                    <a:bodyPr/>
                    <a:lstStyle/>
                    <a:p>
                      <a:r>
                        <a:rPr lang="en-NZ" dirty="0" smtClean="0"/>
                        <a:t>TweetID (RK)</a:t>
                      </a:r>
                      <a:endParaRPr lang="en-NZ" dirty="0"/>
                    </a:p>
                  </a:txBody>
                  <a:tcPr marL="121888" marR="121888"/>
                </a:tc>
              </a:tr>
              <a:tr h="370840">
                <a:tc>
                  <a:txBody>
                    <a:bodyPr/>
                    <a:lstStyle/>
                    <a:p>
                      <a:r>
                        <a:rPr lang="en-NZ" dirty="0" smtClean="0"/>
                        <a:t>UserID</a:t>
                      </a:r>
                      <a:endParaRPr lang="en-NZ" dirty="0"/>
                    </a:p>
                  </a:txBody>
                  <a:tcPr marL="121888" marR="121888"/>
                </a:tc>
              </a:tr>
              <a:tr h="370840">
                <a:tc>
                  <a:txBody>
                    <a:bodyPr/>
                    <a:lstStyle/>
                    <a:p>
                      <a:r>
                        <a:rPr lang="en-NZ" dirty="0" smtClean="0"/>
                        <a:t>DateTimeStamp</a:t>
                      </a:r>
                    </a:p>
                  </a:txBody>
                  <a:tcPr marL="121888" marR="121888"/>
                </a:tc>
              </a:tr>
              <a:tr h="370840">
                <a:tc>
                  <a:txBody>
                    <a:bodyPr/>
                    <a:lstStyle/>
                    <a:p>
                      <a:r>
                        <a:rPr lang="en-NZ" dirty="0" smtClean="0"/>
                        <a:t>Message</a:t>
                      </a:r>
                      <a:endParaRPr lang="en-NZ" dirty="0"/>
                    </a:p>
                  </a:txBody>
                  <a:tcPr marL="121888" marR="121888"/>
                </a:tc>
              </a:tr>
              <a:tr h="370840">
                <a:tc>
                  <a:txBody>
                    <a:bodyPr/>
                    <a:lstStyle/>
                    <a:p>
                      <a:r>
                        <a:rPr lang="en-NZ" dirty="0" smtClean="0"/>
                        <a:t>Word (PK)</a:t>
                      </a:r>
                      <a:endParaRPr lang="en-NZ" dirty="0"/>
                    </a:p>
                  </a:txBody>
                  <a:tcPr marL="121888" marR="121888"/>
                </a:tc>
              </a:tr>
            </a:tbl>
          </a:graphicData>
        </a:graphic>
      </p:graphicFrame>
      <p:sp>
        <p:nvSpPr>
          <p:cNvPr id="4" name="Right Arrow 3"/>
          <p:cNvSpPr/>
          <p:nvPr/>
        </p:nvSpPr>
        <p:spPr bwMode="auto">
          <a:xfrm>
            <a:off x="4325067" y="2242369"/>
            <a:ext cx="3165162" cy="129785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gradFill>
                  <a:gsLst>
                    <a:gs pos="0">
                      <a:srgbClr val="FFFFFF"/>
                    </a:gs>
                    <a:gs pos="100000">
                      <a:srgbClr val="FFFFFF"/>
                    </a:gs>
                  </a:gsLst>
                  <a:lin ang="5400000" scaled="0"/>
                </a:gradFill>
              </a:rPr>
              <a:t>Worker Role Creates</a:t>
            </a:r>
          </a:p>
        </p:txBody>
      </p:sp>
      <p:sp>
        <p:nvSpPr>
          <p:cNvPr id="3" name="Rectangle 2"/>
          <p:cNvSpPr/>
          <p:nvPr/>
        </p:nvSpPr>
        <p:spPr>
          <a:xfrm>
            <a:off x="845354" y="4741371"/>
            <a:ext cx="10851985" cy="1246495"/>
          </a:xfrm>
          <a:prstGeom prst="rect">
            <a:avLst/>
          </a:prstGeom>
        </p:spPr>
        <p:txBody>
          <a:bodyPr wrap="square">
            <a:spAutoFit/>
          </a:bodyPr>
          <a:lstStyle/>
          <a:p>
            <a:pPr algn="ctr"/>
            <a:r>
              <a:rPr lang="en-NZ" sz="2500" dirty="0">
                <a:gradFill>
                  <a:gsLst>
                    <a:gs pos="0">
                      <a:schemeClr val="tx1"/>
                    </a:gs>
                    <a:gs pos="86000">
                      <a:schemeClr val="tx1"/>
                    </a:gs>
                  </a:gsLst>
                  <a:lin ang="5400000" scaled="0"/>
                </a:gradFill>
              </a:rPr>
              <a:t>GET All Entities in Partition </a:t>
            </a:r>
            <a:r>
              <a:rPr lang="en-NZ" sz="2500" dirty="0" smtClean="0">
                <a:gradFill>
                  <a:gsLst>
                    <a:gs pos="0">
                      <a:schemeClr val="tx1"/>
                    </a:gs>
                    <a:gs pos="86000">
                      <a:schemeClr val="tx1"/>
                    </a:gs>
                  </a:gsLst>
                  <a:lin ang="5400000" scaled="0"/>
                </a:gradFill>
              </a:rPr>
              <a:t>‘DavidA’ </a:t>
            </a:r>
            <a:r>
              <a:rPr lang="en-NZ" sz="2500" dirty="0">
                <a:gradFill>
                  <a:gsLst>
                    <a:gs pos="0">
                      <a:schemeClr val="tx1"/>
                    </a:gs>
                    <a:gs pos="86000">
                      <a:schemeClr val="tx1"/>
                    </a:gs>
                  </a:gsLst>
                  <a:lin ang="5400000" scaled="0"/>
                </a:gradFill>
              </a:rPr>
              <a:t>from </a:t>
            </a:r>
            <a:r>
              <a:rPr lang="en-NZ" sz="2500" dirty="0" smtClean="0">
                <a:gradFill>
                  <a:gsLst>
                    <a:gs pos="0">
                      <a:schemeClr val="tx1"/>
                    </a:gs>
                    <a:gs pos="86000">
                      <a:schemeClr val="tx1"/>
                    </a:gs>
                  </a:gsLst>
                  <a:lin ang="5400000" scaled="0"/>
                </a:gradFill>
              </a:rPr>
              <a:t>Tweet</a:t>
            </a:r>
            <a:endParaRPr lang="en-NZ" sz="2500" dirty="0"/>
          </a:p>
          <a:p>
            <a:pPr algn="ctr"/>
            <a:endParaRPr lang="en-NZ" sz="2500" dirty="0" smtClean="0">
              <a:gradFill>
                <a:gsLst>
                  <a:gs pos="0">
                    <a:schemeClr val="tx1"/>
                  </a:gs>
                  <a:gs pos="86000">
                    <a:schemeClr val="tx1"/>
                  </a:gs>
                </a:gsLst>
                <a:lin ang="5400000" scaled="0"/>
              </a:gradFill>
            </a:endParaRPr>
          </a:p>
          <a:p>
            <a:pPr algn="ctr"/>
            <a:r>
              <a:rPr lang="en-NZ" sz="2500" dirty="0" smtClean="0">
                <a:gradFill>
                  <a:gsLst>
                    <a:gs pos="0">
                      <a:schemeClr val="tx1"/>
                    </a:gs>
                    <a:gs pos="86000">
                      <a:schemeClr val="tx1"/>
                    </a:gs>
                  </a:gsLst>
                  <a:lin ang="5400000" scaled="0"/>
                </a:gradFill>
              </a:rPr>
              <a:t>GET All Entities in Partition ‘Foo’ from TweetIndex </a:t>
            </a:r>
            <a:endParaRPr lang="en-NZ" sz="2500" dirty="0"/>
          </a:p>
        </p:txBody>
      </p:sp>
    </p:spTree>
    <p:extLst>
      <p:ext uri="{BB962C8B-B14F-4D97-AF65-F5344CB8AC3E}">
        <p14:creationId xmlns:p14="http://schemas.microsoft.com/office/powerpoint/2010/main" val="3079466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E.g. Tweet Storage</a:t>
            </a:r>
            <a:endParaRPr lang="en-NZ" dirty="0"/>
          </a:p>
        </p:txBody>
      </p:sp>
      <p:sp>
        <p:nvSpPr>
          <p:cNvPr id="32" name="Rectangle 31"/>
          <p:cNvSpPr/>
          <p:nvPr/>
        </p:nvSpPr>
        <p:spPr>
          <a:xfrm>
            <a:off x="695315" y="1167028"/>
            <a:ext cx="10449105" cy="630942"/>
          </a:xfrm>
          <a:prstGeom prst="rect">
            <a:avLst/>
          </a:prstGeom>
        </p:spPr>
        <p:txBody>
          <a:bodyPr wrap="square">
            <a:spAutoFit/>
          </a:bodyPr>
          <a:lstStyle/>
          <a:p>
            <a:pPr algn="ctr"/>
            <a:r>
              <a:rPr lang="en-NZ" sz="3500" dirty="0" smtClean="0">
                <a:gradFill>
                  <a:gsLst>
                    <a:gs pos="0">
                      <a:schemeClr val="tx1"/>
                    </a:gs>
                    <a:gs pos="86000">
                      <a:schemeClr val="tx1"/>
                    </a:gs>
                  </a:gsLst>
                  <a:lin ang="5400000" scaled="0"/>
                </a:gradFill>
              </a:rPr>
              <a:t>We may create multiple indexes. </a:t>
            </a:r>
            <a:endParaRPr lang="en-NZ" sz="3500" dirty="0">
              <a:gradFill>
                <a:gsLst>
                  <a:gs pos="0">
                    <a:schemeClr val="tx1"/>
                  </a:gs>
                  <a:gs pos="86000">
                    <a:schemeClr val="tx1"/>
                  </a:gs>
                </a:gsLst>
                <a:lin ang="5400000" scaled="0"/>
              </a:gradFill>
            </a:endParaRPr>
          </a:p>
        </p:txBody>
      </p:sp>
      <p:graphicFrame>
        <p:nvGraphicFramePr>
          <p:cNvPr id="33" name="Table 32"/>
          <p:cNvGraphicFramePr>
            <a:graphicFrameLocks noGrp="1"/>
          </p:cNvGraphicFramePr>
          <p:nvPr>
            <p:extLst>
              <p:ext uri="{D42A27DB-BD31-4B8C-83A1-F6EECF244321}">
                <p14:modId xmlns:p14="http://schemas.microsoft.com/office/powerpoint/2010/main" val="690118477"/>
              </p:ext>
            </p:extLst>
          </p:nvPr>
        </p:nvGraphicFramePr>
        <p:xfrm>
          <a:off x="964131" y="2388214"/>
          <a:ext cx="2804740" cy="2286000"/>
        </p:xfrm>
        <a:graphic>
          <a:graphicData uri="http://schemas.openxmlformats.org/drawingml/2006/table">
            <a:tbl>
              <a:tblPr firstRow="1" bandRow="1">
                <a:tableStyleId>{7DF18680-E054-41AD-8BC1-D1AEF772440D}</a:tableStyleId>
              </a:tblPr>
              <a:tblGrid>
                <a:gridCol w="2804740"/>
              </a:tblGrid>
              <a:tr h="370840">
                <a:tc>
                  <a:txBody>
                    <a:bodyPr/>
                    <a:lstStyle/>
                    <a:p>
                      <a:r>
                        <a:rPr lang="en-NZ" dirty="0" smtClean="0">
                          <a:solidFill>
                            <a:schemeClr val="bg1"/>
                          </a:solidFill>
                        </a:rPr>
                        <a:t>Tweet</a:t>
                      </a:r>
                      <a:endParaRPr lang="en-NZ" dirty="0">
                        <a:solidFill>
                          <a:schemeClr val="bg1"/>
                        </a:solidFill>
                      </a:endParaRPr>
                    </a:p>
                  </a:txBody>
                  <a:tcPr marL="121888" marR="121888"/>
                </a:tc>
              </a:tr>
              <a:tr h="370840">
                <a:tc>
                  <a:txBody>
                    <a:bodyPr/>
                    <a:lstStyle/>
                    <a:p>
                      <a:r>
                        <a:rPr lang="en-NZ" dirty="0" smtClean="0"/>
                        <a:t>TweetID (RK)</a:t>
                      </a:r>
                      <a:endParaRPr lang="en-NZ" dirty="0"/>
                    </a:p>
                  </a:txBody>
                  <a:tcPr marL="121888" marR="121888"/>
                </a:tc>
              </a:tr>
              <a:tr h="370840">
                <a:tc>
                  <a:txBody>
                    <a:bodyPr/>
                    <a:lstStyle/>
                    <a:p>
                      <a:r>
                        <a:rPr lang="en-NZ" dirty="0" smtClean="0"/>
                        <a:t>UserID (PK)</a:t>
                      </a:r>
                      <a:endParaRPr lang="en-NZ" dirty="0"/>
                    </a:p>
                  </a:txBody>
                  <a:tcPr marL="121888" marR="121888"/>
                </a:tc>
              </a:tr>
              <a:tr h="370840">
                <a:tc>
                  <a:txBody>
                    <a:bodyPr/>
                    <a:lstStyle/>
                    <a:p>
                      <a:r>
                        <a:rPr lang="en-NZ" dirty="0" smtClean="0"/>
                        <a:t>DateTimeStamp</a:t>
                      </a:r>
                    </a:p>
                  </a:txBody>
                  <a:tcPr marL="121888" marR="121888"/>
                </a:tc>
              </a:tr>
              <a:tr h="370840">
                <a:tc>
                  <a:txBody>
                    <a:bodyPr/>
                    <a:lstStyle/>
                    <a:p>
                      <a:r>
                        <a:rPr lang="en-NZ" dirty="0" smtClean="0"/>
                        <a:t>Message</a:t>
                      </a:r>
                      <a:endParaRPr lang="en-NZ" dirty="0"/>
                    </a:p>
                  </a:txBody>
                  <a:tcPr marL="121888" marR="121888"/>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25538158"/>
              </p:ext>
            </p:extLst>
          </p:nvPr>
        </p:nvGraphicFramePr>
        <p:xfrm>
          <a:off x="8102130" y="2345198"/>
          <a:ext cx="3093077" cy="2743200"/>
        </p:xfrm>
        <a:graphic>
          <a:graphicData uri="http://schemas.openxmlformats.org/drawingml/2006/table">
            <a:tbl>
              <a:tblPr firstRow="1" bandRow="1">
                <a:tableStyleId>{7DF18680-E054-41AD-8BC1-D1AEF772440D}</a:tableStyleId>
              </a:tblPr>
              <a:tblGrid>
                <a:gridCol w="3093077"/>
              </a:tblGrid>
              <a:tr h="370840">
                <a:tc>
                  <a:txBody>
                    <a:bodyPr/>
                    <a:lstStyle/>
                    <a:p>
                      <a:r>
                        <a:rPr lang="en-NZ" dirty="0" smtClean="0">
                          <a:solidFill>
                            <a:schemeClr val="bg1"/>
                          </a:solidFill>
                        </a:rPr>
                        <a:t>MentionIndex</a:t>
                      </a:r>
                      <a:endParaRPr lang="en-NZ" dirty="0">
                        <a:solidFill>
                          <a:schemeClr val="bg1"/>
                        </a:solidFill>
                      </a:endParaRPr>
                    </a:p>
                  </a:txBody>
                  <a:tcPr marL="121888" marR="121888"/>
                </a:tc>
              </a:tr>
              <a:tr h="370840">
                <a:tc>
                  <a:txBody>
                    <a:bodyPr/>
                    <a:lstStyle/>
                    <a:p>
                      <a:r>
                        <a:rPr lang="en-NZ" dirty="0" smtClean="0"/>
                        <a:t>TweetID (RK)</a:t>
                      </a:r>
                      <a:endParaRPr lang="en-NZ" dirty="0"/>
                    </a:p>
                  </a:txBody>
                  <a:tcPr marL="121888" marR="121888"/>
                </a:tc>
              </a:tr>
              <a:tr h="370840">
                <a:tc>
                  <a:txBody>
                    <a:bodyPr/>
                    <a:lstStyle/>
                    <a:p>
                      <a:r>
                        <a:rPr lang="en-NZ" dirty="0" smtClean="0"/>
                        <a:t>UserID</a:t>
                      </a:r>
                      <a:endParaRPr lang="en-NZ" dirty="0"/>
                    </a:p>
                  </a:txBody>
                  <a:tcPr marL="121888" marR="121888"/>
                </a:tc>
              </a:tr>
              <a:tr h="370840">
                <a:tc>
                  <a:txBody>
                    <a:bodyPr/>
                    <a:lstStyle/>
                    <a:p>
                      <a:r>
                        <a:rPr lang="en-NZ" dirty="0" smtClean="0"/>
                        <a:t>DateTimeStamp</a:t>
                      </a:r>
                    </a:p>
                  </a:txBody>
                  <a:tcPr marL="121888" marR="121888"/>
                </a:tc>
              </a:tr>
              <a:tr h="370840">
                <a:tc>
                  <a:txBody>
                    <a:bodyPr/>
                    <a:lstStyle/>
                    <a:p>
                      <a:r>
                        <a:rPr lang="en-NZ" dirty="0" smtClean="0"/>
                        <a:t>Message</a:t>
                      </a:r>
                      <a:endParaRPr lang="en-NZ" dirty="0"/>
                    </a:p>
                  </a:txBody>
                  <a:tcPr marL="121888" marR="121888"/>
                </a:tc>
              </a:tr>
              <a:tr h="370840">
                <a:tc>
                  <a:txBody>
                    <a:bodyPr/>
                    <a:lstStyle/>
                    <a:p>
                      <a:r>
                        <a:rPr lang="en-NZ" dirty="0" smtClean="0"/>
                        <a:t>UserID (PK)</a:t>
                      </a:r>
                      <a:endParaRPr lang="en-NZ" dirty="0"/>
                    </a:p>
                  </a:txBody>
                  <a:tcPr marL="121888" marR="121888"/>
                </a:tc>
              </a:tr>
            </a:tbl>
          </a:graphicData>
        </a:graphic>
      </p:graphicFrame>
      <p:sp>
        <p:nvSpPr>
          <p:cNvPr id="4" name="Right Arrow 3"/>
          <p:cNvSpPr/>
          <p:nvPr/>
        </p:nvSpPr>
        <p:spPr bwMode="auto">
          <a:xfrm>
            <a:off x="4299673" y="2775769"/>
            <a:ext cx="3165162" cy="1297858"/>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gradFill>
                  <a:gsLst>
                    <a:gs pos="0">
                      <a:srgbClr val="FFFFFF"/>
                    </a:gs>
                    <a:gs pos="100000">
                      <a:srgbClr val="FFFFFF"/>
                    </a:gs>
                  </a:gsLst>
                  <a:lin ang="5400000" scaled="0"/>
                </a:gradFill>
              </a:rPr>
              <a:t>Worker Role Creates</a:t>
            </a:r>
          </a:p>
        </p:txBody>
      </p:sp>
      <p:sp>
        <p:nvSpPr>
          <p:cNvPr id="7" name="Rectangle 6"/>
          <p:cNvSpPr/>
          <p:nvPr/>
        </p:nvSpPr>
        <p:spPr>
          <a:xfrm>
            <a:off x="469778" y="5240361"/>
            <a:ext cx="11185786" cy="477054"/>
          </a:xfrm>
          <a:prstGeom prst="rect">
            <a:avLst/>
          </a:prstGeom>
        </p:spPr>
        <p:txBody>
          <a:bodyPr wrap="square">
            <a:spAutoFit/>
          </a:bodyPr>
          <a:lstStyle/>
          <a:p>
            <a:pPr algn="ctr"/>
            <a:r>
              <a:rPr lang="en-NZ" sz="2500" dirty="0" smtClean="0">
                <a:gradFill>
                  <a:gsLst>
                    <a:gs pos="0">
                      <a:schemeClr val="tx1"/>
                    </a:gs>
                    <a:gs pos="86000">
                      <a:schemeClr val="tx1"/>
                    </a:gs>
                  </a:gsLst>
                  <a:lin ang="5400000" scaled="0"/>
                </a:gradFill>
              </a:rPr>
              <a:t>GET All Entities in Partition ‘DavidA’ from TweetIndex </a:t>
            </a:r>
            <a:endParaRPr lang="en-NZ" sz="2500" dirty="0"/>
          </a:p>
        </p:txBody>
      </p:sp>
    </p:spTree>
    <p:extLst>
      <p:ext uri="{BB962C8B-B14F-4D97-AF65-F5344CB8AC3E}">
        <p14:creationId xmlns:p14="http://schemas.microsoft.com/office/powerpoint/2010/main" val="300336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Modelling In Tables</a:t>
            </a:r>
            <a:endParaRPr lang="en-NZ" dirty="0"/>
          </a:p>
        </p:txBody>
      </p:sp>
      <p:sp>
        <p:nvSpPr>
          <p:cNvPr id="3" name="Text Placeholder 2"/>
          <p:cNvSpPr>
            <a:spLocks noGrp="1"/>
          </p:cNvSpPr>
          <p:nvPr>
            <p:ph idx="1"/>
          </p:nvPr>
        </p:nvSpPr>
        <p:spPr>
          <a:xfrm>
            <a:off x="519113" y="1447800"/>
            <a:ext cx="11149013" cy="4198072"/>
          </a:xfrm>
        </p:spPr>
        <p:txBody>
          <a:bodyPr/>
          <a:lstStyle/>
          <a:p>
            <a:r>
              <a:rPr lang="en-NZ" dirty="0" smtClean="0"/>
              <a:t>Currently no secondary indexes (coming)</a:t>
            </a:r>
          </a:p>
          <a:p>
            <a:pPr lvl="1"/>
            <a:r>
              <a:rPr lang="en-NZ" dirty="0" smtClean="0"/>
              <a:t>Be careful to minimize cross partition queries</a:t>
            </a:r>
            <a:br>
              <a:rPr lang="en-NZ" dirty="0" smtClean="0"/>
            </a:br>
            <a:endParaRPr lang="en-NZ" dirty="0" smtClean="0"/>
          </a:p>
          <a:p>
            <a:r>
              <a:rPr lang="en-NZ" dirty="0" smtClean="0"/>
              <a:t>Build indexes yourself</a:t>
            </a:r>
          </a:p>
          <a:p>
            <a:pPr lvl="1"/>
            <a:r>
              <a:rPr lang="en-NZ" dirty="0" smtClean="0"/>
              <a:t>Concentrate on useful partition keys</a:t>
            </a:r>
            <a:br>
              <a:rPr lang="en-NZ" dirty="0" smtClean="0"/>
            </a:br>
            <a:endParaRPr lang="en-NZ" dirty="0" smtClean="0"/>
          </a:p>
          <a:p>
            <a:r>
              <a:rPr lang="en-NZ" dirty="0" smtClean="0"/>
              <a:t>If associated data is small enough</a:t>
            </a:r>
          </a:p>
          <a:p>
            <a:pPr lvl="1"/>
            <a:r>
              <a:rPr lang="en-NZ" dirty="0" smtClean="0"/>
              <a:t>Save additional queries</a:t>
            </a:r>
          </a:p>
          <a:p>
            <a:pPr lvl="1"/>
            <a:r>
              <a:rPr lang="en-NZ" dirty="0" smtClean="0"/>
              <a:t>Duplicate data with each index</a:t>
            </a:r>
            <a:endParaRPr lang="en-NZ" dirty="0"/>
          </a:p>
        </p:txBody>
      </p:sp>
    </p:spTree>
    <p:extLst>
      <p:ext uri="{BB962C8B-B14F-4D97-AF65-F5344CB8AC3E}">
        <p14:creationId xmlns:p14="http://schemas.microsoft.com/office/powerpoint/2010/main" val="2897536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3" y="2238007"/>
            <a:ext cx="11149013" cy="1994392"/>
          </a:xfrm>
        </p:spPr>
        <p:txBody>
          <a:bodyPr/>
          <a:lstStyle/>
          <a:p>
            <a:r>
              <a:rPr lang="en-NZ" dirty="0" smtClean="0"/>
              <a:t>Upgrade Scenarios for the Data Tier</a:t>
            </a:r>
            <a:endParaRPr lang="en-NZ" dirty="0"/>
          </a:p>
        </p:txBody>
      </p:sp>
    </p:spTree>
    <p:extLst>
      <p:ext uri="{BB962C8B-B14F-4D97-AF65-F5344CB8AC3E}">
        <p14:creationId xmlns:p14="http://schemas.microsoft.com/office/powerpoint/2010/main" val="3068682543"/>
      </p:ext>
    </p:extLst>
  </p:cSld>
  <p:clrMapOvr>
    <a:masterClrMapping/>
  </p:clrMapOvr>
  <mc:AlternateContent xmlns:mc="http://schemas.openxmlformats.org/markup-compatibility/2006" xmlns:p14="http://schemas.microsoft.com/office/powerpoint/2010/main">
    <mc:Choice Requires="p14">
      <p:transition p14:dur="0" advTm="5359"/>
    </mc:Choice>
    <mc:Fallback xmlns="">
      <p:transition advTm="5359"/>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Entity Shape Change</a:t>
            </a:r>
            <a:endParaRPr lang="en-NZ" dirty="0"/>
          </a:p>
        </p:txBody>
      </p:sp>
      <p:sp>
        <p:nvSpPr>
          <p:cNvPr id="5" name="Content Placeholder 4"/>
          <p:cNvSpPr>
            <a:spLocks noGrp="1"/>
          </p:cNvSpPr>
          <p:nvPr>
            <p:ph idx="1"/>
          </p:nvPr>
        </p:nvSpPr>
        <p:spPr>
          <a:xfrm>
            <a:off x="519113" y="1447800"/>
            <a:ext cx="11149013" cy="4099584"/>
          </a:xfrm>
        </p:spPr>
        <p:txBody>
          <a:bodyPr/>
          <a:lstStyle/>
          <a:p>
            <a:r>
              <a:rPr lang="en-NZ" dirty="0" smtClean="0"/>
              <a:t>Have a version property in each entity</a:t>
            </a:r>
          </a:p>
          <a:p>
            <a:r>
              <a:rPr lang="en-NZ" dirty="0" smtClean="0"/>
              <a:t>Types of Shape Change</a:t>
            </a:r>
          </a:p>
          <a:p>
            <a:pPr lvl="1"/>
            <a:r>
              <a:rPr lang="en-NZ" dirty="0" smtClean="0"/>
              <a:t>Adding non-key properties</a:t>
            </a:r>
          </a:p>
          <a:p>
            <a:pPr lvl="2"/>
            <a:r>
              <a:rPr lang="en-NZ" dirty="0" smtClean="0"/>
              <a:t>Two step upgrade process</a:t>
            </a:r>
          </a:p>
          <a:p>
            <a:pPr lvl="2"/>
            <a:r>
              <a:rPr lang="en-NZ" dirty="0" smtClean="0"/>
              <a:t>Use ADO.NET’s “</a:t>
            </a:r>
            <a:r>
              <a:rPr lang="en-NZ" dirty="0" err="1" smtClean="0"/>
              <a:t>IgnoreMissingProperties</a:t>
            </a:r>
            <a:r>
              <a:rPr lang="en-NZ" dirty="0" smtClean="0"/>
              <a:t>”</a:t>
            </a:r>
          </a:p>
          <a:p>
            <a:pPr lvl="1"/>
            <a:r>
              <a:rPr lang="en-NZ" dirty="0" smtClean="0"/>
              <a:t>Removing non-key properties</a:t>
            </a:r>
          </a:p>
          <a:p>
            <a:pPr lvl="2"/>
            <a:r>
              <a:rPr lang="en-NZ" dirty="0" smtClean="0"/>
              <a:t>Similar two step process to adding</a:t>
            </a:r>
          </a:p>
          <a:p>
            <a:pPr lvl="2"/>
            <a:r>
              <a:rPr lang="en-NZ" dirty="0" smtClean="0"/>
              <a:t>In addition use ADO.NET’s “</a:t>
            </a:r>
            <a:r>
              <a:rPr lang="en-NZ" dirty="0" err="1" smtClean="0"/>
              <a:t>ReplaceOnUpdate</a:t>
            </a:r>
            <a:r>
              <a:rPr lang="en-NZ" dirty="0" smtClean="0"/>
              <a:t>”</a:t>
            </a:r>
          </a:p>
          <a:p>
            <a:pPr lvl="1"/>
            <a:r>
              <a:rPr lang="en-NZ" dirty="0" smtClean="0"/>
              <a:t>Changing Partition key or Row key</a:t>
            </a:r>
          </a:p>
          <a:p>
            <a:pPr lvl="2"/>
            <a:r>
              <a:rPr lang="en-NZ" dirty="0" smtClean="0"/>
              <a:t>Copy entities to a new table</a:t>
            </a:r>
            <a:endParaRPr lang="en-NZ" dirty="0"/>
          </a:p>
        </p:txBody>
      </p:sp>
    </p:spTree>
    <p:extLst>
      <p:ext uri="{BB962C8B-B14F-4D97-AF65-F5344CB8AC3E}">
        <p14:creationId xmlns:p14="http://schemas.microsoft.com/office/powerpoint/2010/main" val="1106185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Adding Additional Property</a:t>
            </a:r>
            <a:endParaRPr lang="en-NZ"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87828871"/>
              </p:ext>
            </p:extLst>
          </p:nvPr>
        </p:nvGraphicFramePr>
        <p:xfrm>
          <a:off x="503938" y="1447800"/>
          <a:ext cx="5692049" cy="2474976"/>
        </p:xfrm>
        <a:graphic>
          <a:graphicData uri="http://schemas.openxmlformats.org/drawingml/2006/table">
            <a:tbl>
              <a:tblPr firstRow="1" bandRow="1">
                <a:tableStyleId>{7DF18680-E054-41AD-8BC1-D1AEF772440D}</a:tableStyleId>
              </a:tblPr>
              <a:tblGrid>
                <a:gridCol w="1496237"/>
                <a:gridCol w="1107044"/>
                <a:gridCol w="1190910"/>
                <a:gridCol w="1897858"/>
              </a:tblGrid>
              <a:tr h="694944">
                <a:tc>
                  <a:txBody>
                    <a:bodyPr/>
                    <a:lstStyle/>
                    <a:p>
                      <a:r>
                        <a:rPr lang="en-NZ" sz="1900" dirty="0" smtClean="0"/>
                        <a:t>Partition Key</a:t>
                      </a:r>
                      <a:endParaRPr lang="en-NZ" sz="1900" dirty="0"/>
                    </a:p>
                  </a:txBody>
                  <a:tcPr marL="121888" marR="121888" marT="54864" marB="54864"/>
                </a:tc>
                <a:tc>
                  <a:txBody>
                    <a:bodyPr/>
                    <a:lstStyle/>
                    <a:p>
                      <a:r>
                        <a:rPr lang="en-NZ" sz="1900" dirty="0" smtClean="0"/>
                        <a:t>Row</a:t>
                      </a:r>
                      <a:r>
                        <a:rPr lang="en-NZ" sz="1900" baseline="0" dirty="0" smtClean="0"/>
                        <a:t> Key</a:t>
                      </a:r>
                      <a:endParaRPr lang="en-NZ" sz="1900" dirty="0"/>
                    </a:p>
                  </a:txBody>
                  <a:tcPr marL="121888" marR="121888" marT="54864" marB="54864"/>
                </a:tc>
                <a:tc>
                  <a:txBody>
                    <a:bodyPr/>
                    <a:lstStyle/>
                    <a:p>
                      <a:r>
                        <a:rPr lang="en-NZ" sz="1900" dirty="0" smtClean="0"/>
                        <a:t>Version</a:t>
                      </a:r>
                      <a:endParaRPr lang="en-NZ" sz="1900" dirty="0"/>
                    </a:p>
                  </a:txBody>
                  <a:tcPr marL="121888" marR="121888" marT="54864" marB="54864"/>
                </a:tc>
                <a:tc>
                  <a:txBody>
                    <a:bodyPr/>
                    <a:lstStyle/>
                    <a:p>
                      <a:r>
                        <a:rPr lang="en-NZ" sz="1900" dirty="0" smtClean="0"/>
                        <a:t>…</a:t>
                      </a:r>
                      <a:endParaRPr lang="en-NZ" sz="1900" dirty="0"/>
                    </a:p>
                  </a:txBody>
                  <a:tcPr marL="121888" marR="121888" marT="54864" marB="54864"/>
                </a:tc>
              </a:tr>
              <a:tr h="445008">
                <a:tc>
                  <a:txBody>
                    <a:bodyPr/>
                    <a:lstStyle/>
                    <a:p>
                      <a:r>
                        <a:rPr lang="en-NZ" sz="1700" dirty="0" smtClean="0"/>
                        <a:t>PK1</a:t>
                      </a:r>
                      <a:endParaRPr lang="en-NZ" sz="1700" dirty="0"/>
                    </a:p>
                  </a:txBody>
                  <a:tcPr marL="121888" marR="121888" marT="54864" marB="54864"/>
                </a:tc>
                <a:tc>
                  <a:txBody>
                    <a:bodyPr/>
                    <a:lstStyle/>
                    <a:p>
                      <a:r>
                        <a:rPr lang="en-NZ" sz="1700" dirty="0" smtClean="0"/>
                        <a:t>RK1</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PK2</a:t>
                      </a:r>
                      <a:endParaRPr lang="en-NZ" sz="1700" dirty="0"/>
                    </a:p>
                  </a:txBody>
                  <a:tcPr marL="121888" marR="121888" marT="54864" marB="54864"/>
                </a:tc>
                <a:tc>
                  <a:txBody>
                    <a:bodyPr/>
                    <a:lstStyle/>
                    <a:p>
                      <a:r>
                        <a:rPr lang="en-NZ" sz="1700" dirty="0" smtClean="0"/>
                        <a:t>RK2</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PK3</a:t>
                      </a:r>
                      <a:endParaRPr lang="en-NZ" sz="1700" dirty="0"/>
                    </a:p>
                  </a:txBody>
                  <a:tcPr marL="121888" marR="121888" marT="54864" marB="54864"/>
                </a:tc>
                <a:tc>
                  <a:txBody>
                    <a:bodyPr/>
                    <a:lstStyle/>
                    <a:p>
                      <a:r>
                        <a:rPr lang="en-NZ" sz="1700" dirty="0" smtClean="0"/>
                        <a:t>RK3</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endParaRPr lang="en-NZ" sz="1700" dirty="0"/>
                    </a:p>
                  </a:txBody>
                  <a:tcPr marL="121888" marR="121888" marT="54864" marB="54864"/>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8984650"/>
              </p:ext>
            </p:extLst>
          </p:nvPr>
        </p:nvGraphicFramePr>
        <p:xfrm>
          <a:off x="6206455" y="1447800"/>
          <a:ext cx="1842056" cy="2474976"/>
        </p:xfrm>
        <a:graphic>
          <a:graphicData uri="http://schemas.openxmlformats.org/drawingml/2006/table">
            <a:tbl>
              <a:tblPr firstRow="1" bandRow="1">
                <a:tableStyleId>{21E4AEA4-8DFA-4A89-87EB-49C32662AFE0}</a:tableStyleId>
              </a:tblPr>
              <a:tblGrid>
                <a:gridCol w="1842056"/>
              </a:tblGrid>
              <a:tr h="694944">
                <a:tc>
                  <a:txBody>
                    <a:bodyPr/>
                    <a:lstStyle/>
                    <a:p>
                      <a:r>
                        <a:rPr lang="en-NZ" sz="1900" dirty="0" smtClean="0"/>
                        <a:t>NEW </a:t>
                      </a:r>
                      <a:r>
                        <a:rPr lang="en-NZ" sz="1900" baseline="0" dirty="0" smtClean="0"/>
                        <a:t>Property</a:t>
                      </a:r>
                      <a:endParaRPr lang="en-NZ" sz="19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bl>
          </a:graphicData>
        </a:graphic>
      </p:graphicFrame>
      <p:sp>
        <p:nvSpPr>
          <p:cNvPr id="18" name="TextBox 17"/>
          <p:cNvSpPr txBox="1"/>
          <p:nvPr/>
        </p:nvSpPr>
        <p:spPr>
          <a:xfrm>
            <a:off x="522376" y="4754883"/>
            <a:ext cx="10079968" cy="307777"/>
          </a:xfrm>
          <a:prstGeom prst="rect">
            <a:avLst/>
          </a:prstGeom>
          <a:noFill/>
        </p:spPr>
        <p:txBody>
          <a:bodyPr wrap="square" lIns="0" tIns="0" rIns="0" bIns="0" rtlCol="0">
            <a:spAutoFit/>
          </a:bodyPr>
          <a:lstStyle/>
          <a:p>
            <a:r>
              <a:rPr lang="en-NZ" sz="2000" dirty="0" smtClean="0">
                <a:gradFill>
                  <a:gsLst>
                    <a:gs pos="0">
                      <a:schemeClr val="tx1"/>
                    </a:gs>
                    <a:gs pos="86000">
                      <a:schemeClr val="tx1"/>
                    </a:gs>
                  </a:gsLst>
                  <a:lin ang="5400000" scaled="0"/>
                </a:gradFill>
              </a:rPr>
              <a:t>Release new version of Table Schema with NEW Property</a:t>
            </a:r>
          </a:p>
        </p:txBody>
      </p:sp>
      <p:sp>
        <p:nvSpPr>
          <p:cNvPr id="19" name="Rounded Rectangle 18"/>
          <p:cNvSpPr/>
          <p:nvPr/>
        </p:nvSpPr>
        <p:spPr bwMode="auto">
          <a:xfrm>
            <a:off x="10234734" y="1410789"/>
            <a:ext cx="1663883" cy="992778"/>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smtClean="0">
                <a:gradFill>
                  <a:gsLst>
                    <a:gs pos="0">
                      <a:srgbClr val="000000"/>
                    </a:gs>
                    <a:gs pos="100000">
                      <a:srgbClr val="000000"/>
                    </a:gs>
                  </a:gsLst>
                  <a:lin ang="5400000" scaled="0"/>
                </a:gradFill>
              </a:rPr>
              <a:t>Client v1</a:t>
            </a:r>
          </a:p>
        </p:txBody>
      </p:sp>
      <p:sp>
        <p:nvSpPr>
          <p:cNvPr id="20" name="Rounded Rectangle 19"/>
          <p:cNvSpPr/>
          <p:nvPr/>
        </p:nvSpPr>
        <p:spPr bwMode="auto">
          <a:xfrm>
            <a:off x="10234729" y="2952207"/>
            <a:ext cx="1663883" cy="992778"/>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a:gradFill>
                  <a:gsLst>
                    <a:gs pos="0">
                      <a:srgbClr val="000000"/>
                    </a:gs>
                    <a:gs pos="100000">
                      <a:srgbClr val="000000"/>
                    </a:gs>
                  </a:gsLst>
                  <a:lin ang="5400000" scaled="0"/>
                </a:gradFill>
              </a:rPr>
              <a:t>Client </a:t>
            </a:r>
            <a:r>
              <a:rPr lang="en-NZ" sz="2400" spc="-50" dirty="0" smtClean="0">
                <a:gradFill>
                  <a:gsLst>
                    <a:gs pos="0">
                      <a:srgbClr val="000000"/>
                    </a:gs>
                    <a:gs pos="100000">
                      <a:srgbClr val="000000"/>
                    </a:gs>
                  </a:gsLst>
                  <a:lin ang="5400000" scaled="0"/>
                </a:gradFill>
              </a:rPr>
              <a:t>v1</a:t>
            </a:r>
            <a:endParaRPr lang="en-NZ" sz="2400" spc="-50" dirty="0">
              <a:gradFill>
                <a:gsLst>
                  <a:gs pos="0">
                    <a:srgbClr val="000000"/>
                  </a:gs>
                  <a:gs pos="100000">
                    <a:srgbClr val="000000"/>
                  </a:gs>
                </a:gsLst>
                <a:lin ang="5400000" scaled="0"/>
              </a:gradFill>
            </a:endParaRPr>
          </a:p>
        </p:txBody>
      </p:sp>
      <p:cxnSp>
        <p:nvCxnSpPr>
          <p:cNvPr id="21" name="Straight Arrow Connector 20"/>
          <p:cNvCxnSpPr/>
          <p:nvPr/>
        </p:nvCxnSpPr>
        <p:spPr>
          <a:xfrm flipV="1">
            <a:off x="8299983" y="2002971"/>
            <a:ext cx="1779955" cy="348342"/>
          </a:xfrm>
          <a:prstGeom prst="straightConnector1">
            <a:avLst/>
          </a:prstGeom>
          <a:ln w="25400">
            <a:solidFill>
              <a:schemeClr val="bg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435388" y="2995751"/>
            <a:ext cx="1625150" cy="452845"/>
          </a:xfrm>
          <a:prstGeom prst="straightConnector1">
            <a:avLst/>
          </a:prstGeom>
          <a:ln w="25400">
            <a:solidFill>
              <a:schemeClr val="bg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071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Upgrade Client to v1.5</a:t>
            </a:r>
            <a:endParaRPr lang="en-NZ"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205536207"/>
              </p:ext>
            </p:extLst>
          </p:nvPr>
        </p:nvGraphicFramePr>
        <p:xfrm>
          <a:off x="503938" y="1447800"/>
          <a:ext cx="5692049" cy="2474976"/>
        </p:xfrm>
        <a:graphic>
          <a:graphicData uri="http://schemas.openxmlformats.org/drawingml/2006/table">
            <a:tbl>
              <a:tblPr firstRow="1" bandRow="1">
                <a:tableStyleId>{7DF18680-E054-41AD-8BC1-D1AEF772440D}</a:tableStyleId>
              </a:tblPr>
              <a:tblGrid>
                <a:gridCol w="1496237"/>
                <a:gridCol w="1107044"/>
                <a:gridCol w="1190910"/>
                <a:gridCol w="1897858"/>
              </a:tblGrid>
              <a:tr h="694944">
                <a:tc>
                  <a:txBody>
                    <a:bodyPr/>
                    <a:lstStyle/>
                    <a:p>
                      <a:r>
                        <a:rPr lang="en-NZ" sz="1900" dirty="0" smtClean="0"/>
                        <a:t>Partition Key</a:t>
                      </a:r>
                      <a:endParaRPr lang="en-NZ" sz="1900" dirty="0"/>
                    </a:p>
                  </a:txBody>
                  <a:tcPr marL="121888" marR="121888" marT="54864" marB="54864"/>
                </a:tc>
                <a:tc>
                  <a:txBody>
                    <a:bodyPr/>
                    <a:lstStyle/>
                    <a:p>
                      <a:r>
                        <a:rPr lang="en-NZ" sz="1900" dirty="0" smtClean="0"/>
                        <a:t>Row</a:t>
                      </a:r>
                      <a:r>
                        <a:rPr lang="en-NZ" sz="1900" baseline="0" dirty="0" smtClean="0"/>
                        <a:t> Key</a:t>
                      </a:r>
                      <a:endParaRPr lang="en-NZ" sz="1900" dirty="0"/>
                    </a:p>
                  </a:txBody>
                  <a:tcPr marL="121888" marR="121888" marT="54864" marB="54864"/>
                </a:tc>
                <a:tc>
                  <a:txBody>
                    <a:bodyPr/>
                    <a:lstStyle/>
                    <a:p>
                      <a:r>
                        <a:rPr lang="en-NZ" sz="1900" dirty="0" smtClean="0"/>
                        <a:t>Version</a:t>
                      </a:r>
                      <a:endParaRPr lang="en-NZ" sz="1900" dirty="0"/>
                    </a:p>
                  </a:txBody>
                  <a:tcPr marL="121888" marR="121888" marT="54864" marB="54864"/>
                </a:tc>
                <a:tc>
                  <a:txBody>
                    <a:bodyPr/>
                    <a:lstStyle/>
                    <a:p>
                      <a:r>
                        <a:rPr lang="en-NZ" sz="1900" dirty="0" smtClean="0"/>
                        <a:t>…</a:t>
                      </a:r>
                      <a:endParaRPr lang="en-NZ" sz="1900" dirty="0"/>
                    </a:p>
                  </a:txBody>
                  <a:tcPr marL="121888" marR="121888" marT="54864" marB="54864"/>
                </a:tc>
              </a:tr>
              <a:tr h="445008">
                <a:tc>
                  <a:txBody>
                    <a:bodyPr/>
                    <a:lstStyle/>
                    <a:p>
                      <a:r>
                        <a:rPr lang="en-NZ" sz="1700" dirty="0" smtClean="0"/>
                        <a:t>PK1</a:t>
                      </a:r>
                      <a:endParaRPr lang="en-NZ" sz="1700" dirty="0"/>
                    </a:p>
                  </a:txBody>
                  <a:tcPr marL="121888" marR="121888" marT="54864" marB="54864"/>
                </a:tc>
                <a:tc>
                  <a:txBody>
                    <a:bodyPr/>
                    <a:lstStyle/>
                    <a:p>
                      <a:r>
                        <a:rPr lang="en-NZ" sz="1700" dirty="0" smtClean="0"/>
                        <a:t>RK1</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PK2</a:t>
                      </a:r>
                      <a:endParaRPr lang="en-NZ" sz="1700" dirty="0"/>
                    </a:p>
                  </a:txBody>
                  <a:tcPr marL="121888" marR="121888" marT="54864" marB="54864"/>
                </a:tc>
                <a:tc>
                  <a:txBody>
                    <a:bodyPr/>
                    <a:lstStyle/>
                    <a:p>
                      <a:r>
                        <a:rPr lang="en-NZ" sz="1700" dirty="0" smtClean="0"/>
                        <a:t>RK2</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PK3</a:t>
                      </a:r>
                      <a:endParaRPr lang="en-NZ" sz="1700" dirty="0"/>
                    </a:p>
                  </a:txBody>
                  <a:tcPr marL="121888" marR="121888" marT="54864" marB="54864"/>
                </a:tc>
                <a:tc>
                  <a:txBody>
                    <a:bodyPr/>
                    <a:lstStyle/>
                    <a:p>
                      <a:r>
                        <a:rPr lang="en-NZ" sz="1700" dirty="0" smtClean="0"/>
                        <a:t>RK3</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endParaRPr lang="en-NZ" sz="1700" dirty="0"/>
                    </a:p>
                  </a:txBody>
                  <a:tcPr marL="121888" marR="121888" marT="54864" marB="54864"/>
                </a:tc>
              </a:tr>
            </a:tbl>
          </a:graphicData>
        </a:graphic>
      </p:graphicFrame>
      <p:sp>
        <p:nvSpPr>
          <p:cNvPr id="6" name="Rounded Rectangle 5"/>
          <p:cNvSpPr/>
          <p:nvPr/>
        </p:nvSpPr>
        <p:spPr bwMode="auto">
          <a:xfrm>
            <a:off x="10234734" y="1410789"/>
            <a:ext cx="1663883" cy="992778"/>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smtClean="0">
                <a:gradFill>
                  <a:gsLst>
                    <a:gs pos="0">
                      <a:srgbClr val="000000"/>
                    </a:gs>
                    <a:gs pos="100000">
                      <a:srgbClr val="000000"/>
                    </a:gs>
                  </a:gsLst>
                  <a:lin ang="5400000" scaled="0"/>
                </a:gradFill>
              </a:rPr>
              <a:t>Client v1</a:t>
            </a:r>
          </a:p>
        </p:txBody>
      </p:sp>
      <p:graphicFrame>
        <p:nvGraphicFramePr>
          <p:cNvPr id="9" name="Table 8"/>
          <p:cNvGraphicFramePr>
            <a:graphicFrameLocks noGrp="1"/>
          </p:cNvGraphicFramePr>
          <p:nvPr>
            <p:extLst>
              <p:ext uri="{D42A27DB-BD31-4B8C-83A1-F6EECF244321}">
                <p14:modId xmlns:p14="http://schemas.microsoft.com/office/powerpoint/2010/main" val="2332379116"/>
              </p:ext>
            </p:extLst>
          </p:nvPr>
        </p:nvGraphicFramePr>
        <p:xfrm>
          <a:off x="6206455" y="1447800"/>
          <a:ext cx="1842056" cy="2474976"/>
        </p:xfrm>
        <a:graphic>
          <a:graphicData uri="http://schemas.openxmlformats.org/drawingml/2006/table">
            <a:tbl>
              <a:tblPr firstRow="1" bandRow="1">
                <a:tableStyleId>{21E4AEA4-8DFA-4A89-87EB-49C32662AFE0}</a:tableStyleId>
              </a:tblPr>
              <a:tblGrid>
                <a:gridCol w="1842056"/>
              </a:tblGrid>
              <a:tr h="694944">
                <a:tc>
                  <a:txBody>
                    <a:bodyPr/>
                    <a:lstStyle/>
                    <a:p>
                      <a:r>
                        <a:rPr lang="en-NZ" sz="1900" dirty="0" smtClean="0"/>
                        <a:t>NEW </a:t>
                      </a:r>
                      <a:r>
                        <a:rPr lang="en-NZ" sz="1900" baseline="0" dirty="0" smtClean="0"/>
                        <a:t>Property</a:t>
                      </a:r>
                      <a:endParaRPr lang="en-NZ" sz="19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bl>
          </a:graphicData>
        </a:graphic>
      </p:graphicFrame>
      <p:sp>
        <p:nvSpPr>
          <p:cNvPr id="10" name="Rounded Rectangle 9"/>
          <p:cNvSpPr/>
          <p:nvPr/>
        </p:nvSpPr>
        <p:spPr bwMode="auto">
          <a:xfrm>
            <a:off x="10234729" y="2952207"/>
            <a:ext cx="1663883" cy="992778"/>
          </a:xfrm>
          <a:prstGeom prst="roundRect">
            <a:avLst/>
          </a:prstGeom>
          <a:gradFill flip="none" rotWithShape="1">
            <a:gsLst>
              <a:gs pos="45000">
                <a:schemeClr val="tx1">
                  <a:lumMod val="75000"/>
                </a:schemeClr>
              </a:gs>
              <a:gs pos="61000">
                <a:schemeClr val="accent2"/>
              </a:gs>
            </a:gsLst>
            <a:lin ang="135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smtClean="0">
                <a:gradFill>
                  <a:gsLst>
                    <a:gs pos="0">
                      <a:srgbClr val="000000"/>
                    </a:gs>
                    <a:gs pos="100000">
                      <a:srgbClr val="000000"/>
                    </a:gs>
                  </a:gsLst>
                  <a:lin ang="5400000" scaled="0"/>
                </a:gradFill>
              </a:rPr>
              <a:t>Client v1.5</a:t>
            </a:r>
          </a:p>
        </p:txBody>
      </p:sp>
      <p:cxnSp>
        <p:nvCxnSpPr>
          <p:cNvPr id="14" name="Straight Arrow Connector 13"/>
          <p:cNvCxnSpPr/>
          <p:nvPr/>
        </p:nvCxnSpPr>
        <p:spPr>
          <a:xfrm flipV="1">
            <a:off x="8299983" y="2002971"/>
            <a:ext cx="1779955" cy="348342"/>
          </a:xfrm>
          <a:prstGeom prst="straightConnector1">
            <a:avLst/>
          </a:prstGeom>
          <a:ln w="25400">
            <a:solidFill>
              <a:schemeClr val="bg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auto">
          <a:xfrm>
            <a:off x="309562" y="2551612"/>
            <a:ext cx="7913049" cy="496388"/>
          </a:xfrm>
          <a:prstGeom prst="roundRect">
            <a:avLst/>
          </a:prstGeom>
          <a:solidFill>
            <a:schemeClr val="accent2">
              <a:alpha val="0"/>
            </a:schemeClr>
          </a:solidFill>
          <a:ln w="25400">
            <a:solidFill>
              <a:schemeClr val="accent2"/>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spc="-50" dirty="0" smtClean="0">
              <a:gradFill>
                <a:gsLst>
                  <a:gs pos="0">
                    <a:srgbClr val="000000"/>
                  </a:gs>
                  <a:gs pos="100000">
                    <a:srgbClr val="000000"/>
                  </a:gs>
                </a:gsLst>
                <a:lin ang="5400000" scaled="0"/>
              </a:gradFill>
            </a:endParaRPr>
          </a:p>
        </p:txBody>
      </p:sp>
      <p:cxnSp>
        <p:nvCxnSpPr>
          <p:cNvPr id="8" name="Straight Arrow Connector 7"/>
          <p:cNvCxnSpPr/>
          <p:nvPr/>
        </p:nvCxnSpPr>
        <p:spPr>
          <a:xfrm>
            <a:off x="8435388" y="2995751"/>
            <a:ext cx="1625150" cy="452845"/>
          </a:xfrm>
          <a:prstGeom prst="straightConnector1">
            <a:avLst/>
          </a:prstGeom>
          <a:ln w="25400">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606" y="4111698"/>
            <a:ext cx="5774710" cy="1477328"/>
          </a:xfrm>
          <a:prstGeom prst="rect">
            <a:avLst/>
          </a:prstGeom>
          <a:noFill/>
        </p:spPr>
        <p:txBody>
          <a:bodyPr wrap="square" lIns="0" tIns="0" rIns="0" bIns="0" rtlCol="0">
            <a:spAutoFit/>
          </a:bodyPr>
          <a:lstStyle/>
          <a:p>
            <a:r>
              <a:rPr lang="en-NZ" sz="2400" dirty="0" smtClean="0">
                <a:gradFill>
                  <a:gsLst>
                    <a:gs pos="0">
                      <a:schemeClr val="tx1"/>
                    </a:gs>
                    <a:gs pos="86000">
                      <a:schemeClr val="tx1"/>
                    </a:gs>
                  </a:gsLst>
                  <a:lin ang="5400000" scaled="0"/>
                </a:gradFill>
              </a:rPr>
              <a:t>V1.5 Client</a:t>
            </a:r>
          </a:p>
          <a:p>
            <a:pPr marL="457200" indent="-457200">
              <a:buFont typeface="Arial" pitchFamily="34" charset="0"/>
              <a:buChar char="•"/>
            </a:pPr>
            <a:r>
              <a:rPr lang="en-NZ" sz="2400" dirty="0" smtClean="0">
                <a:gradFill>
                  <a:gsLst>
                    <a:gs pos="0">
                      <a:schemeClr val="tx1"/>
                    </a:gs>
                    <a:gs pos="86000">
                      <a:schemeClr val="tx1"/>
                    </a:gs>
                  </a:gsLst>
                  <a:lin ang="5400000" scaled="0"/>
                </a:gradFill>
              </a:rPr>
              <a:t>If entity is v1</a:t>
            </a:r>
          </a:p>
          <a:p>
            <a:pPr marL="813848" lvl="1" indent="-457200">
              <a:buFont typeface="Arial" pitchFamily="34" charset="0"/>
              <a:buChar char="•"/>
            </a:pPr>
            <a:r>
              <a:rPr lang="en-NZ" sz="2400" dirty="0" smtClean="0">
                <a:gradFill>
                  <a:gsLst>
                    <a:gs pos="0">
                      <a:schemeClr val="tx1"/>
                    </a:gs>
                    <a:gs pos="86000">
                      <a:schemeClr val="tx1"/>
                    </a:gs>
                  </a:gsLst>
                  <a:lin ang="5400000" scaled="0"/>
                </a:gradFill>
              </a:rPr>
              <a:t>Store a default value</a:t>
            </a:r>
          </a:p>
          <a:p>
            <a:pPr marL="813848" lvl="1" indent="-457200">
              <a:buFont typeface="Arial" pitchFamily="34" charset="0"/>
              <a:buChar char="•"/>
            </a:pPr>
            <a:r>
              <a:rPr lang="en-NZ" sz="2400" dirty="0" smtClean="0">
                <a:gradFill>
                  <a:gsLst>
                    <a:gs pos="0">
                      <a:schemeClr val="tx1"/>
                    </a:gs>
                    <a:gs pos="86000">
                      <a:schemeClr val="tx1"/>
                    </a:gs>
                  </a:gsLst>
                  <a:lin ang="5400000" scaled="0"/>
                </a:gradFill>
              </a:rPr>
              <a:t>Do not upgrade the entity</a:t>
            </a:r>
          </a:p>
        </p:txBody>
      </p:sp>
      <p:sp>
        <p:nvSpPr>
          <p:cNvPr id="15" name="TextBox 14"/>
          <p:cNvSpPr txBox="1"/>
          <p:nvPr/>
        </p:nvSpPr>
        <p:spPr>
          <a:xfrm>
            <a:off x="6277747" y="4111698"/>
            <a:ext cx="5620871" cy="1477328"/>
          </a:xfrm>
          <a:prstGeom prst="rect">
            <a:avLst/>
          </a:prstGeom>
          <a:noFill/>
        </p:spPr>
        <p:txBody>
          <a:bodyPr wrap="square" lIns="0" tIns="0" rIns="0" bIns="0" rtlCol="0">
            <a:spAutoFit/>
          </a:bodyPr>
          <a:lstStyle/>
          <a:p>
            <a:r>
              <a:rPr lang="en-NZ" sz="2400" dirty="0" smtClean="0">
                <a:gradFill>
                  <a:gsLst>
                    <a:gs pos="0">
                      <a:schemeClr val="tx1"/>
                    </a:gs>
                    <a:gs pos="86000">
                      <a:schemeClr val="tx1"/>
                    </a:gs>
                  </a:gsLst>
                  <a:lin ang="5400000" scaled="0"/>
                </a:gradFill>
              </a:rPr>
              <a:t>V1 Client</a:t>
            </a:r>
          </a:p>
          <a:p>
            <a:pPr marL="457200" indent="-457200">
              <a:buFont typeface="Arial" pitchFamily="34" charset="0"/>
              <a:buChar char="•"/>
            </a:pPr>
            <a:r>
              <a:rPr lang="en-NZ" sz="2400" dirty="0" smtClean="0">
                <a:gradFill>
                  <a:gsLst>
                    <a:gs pos="0">
                      <a:schemeClr val="tx1"/>
                    </a:gs>
                    <a:gs pos="86000">
                      <a:schemeClr val="tx1"/>
                    </a:gs>
                  </a:gsLst>
                  <a:lin ang="5400000" scaled="0"/>
                </a:gradFill>
              </a:rPr>
              <a:t>Ignores new property, </a:t>
            </a:r>
            <a:br>
              <a:rPr lang="en-NZ" sz="2400" dirty="0" smtClean="0">
                <a:gradFill>
                  <a:gsLst>
                    <a:gs pos="0">
                      <a:schemeClr val="tx1"/>
                    </a:gs>
                    <a:gs pos="86000">
                      <a:schemeClr val="tx1"/>
                    </a:gs>
                  </a:gsLst>
                  <a:lin ang="5400000" scaled="0"/>
                </a:gradFill>
              </a:rPr>
            </a:br>
            <a:r>
              <a:rPr lang="en-NZ" sz="2400" dirty="0" smtClean="0">
                <a:gradFill>
                  <a:gsLst>
                    <a:gs pos="0">
                      <a:schemeClr val="tx1"/>
                    </a:gs>
                    <a:gs pos="86000">
                      <a:schemeClr val="tx1"/>
                    </a:gs>
                  </a:gsLst>
                  <a:lin ang="5400000" scaled="0"/>
                </a:gradFill>
              </a:rPr>
              <a:t>because it uses “IgnoreMissingProperties”</a:t>
            </a:r>
          </a:p>
        </p:txBody>
      </p:sp>
      <p:cxnSp>
        <p:nvCxnSpPr>
          <p:cNvPr id="17" name="Straight Arrow Connector 16"/>
          <p:cNvCxnSpPr/>
          <p:nvPr/>
        </p:nvCxnSpPr>
        <p:spPr>
          <a:xfrm>
            <a:off x="8377386" y="2995754"/>
            <a:ext cx="1625150" cy="452845"/>
          </a:xfrm>
          <a:prstGeom prst="straightConnector1">
            <a:avLst/>
          </a:prstGeom>
          <a:ln w="25400">
            <a:solidFill>
              <a:schemeClr val="accent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97090" y="2621909"/>
            <a:ext cx="801501" cy="276999"/>
          </a:xfrm>
          <a:prstGeom prst="rect">
            <a:avLst/>
          </a:prstGeom>
          <a:noFill/>
        </p:spPr>
        <p:txBody>
          <a:bodyPr wrap="none" lIns="0" tIns="0" rIns="0" bIns="0" rtlCol="0">
            <a:spAutoFit/>
          </a:bodyPr>
          <a:lstStyle/>
          <a:p>
            <a:r>
              <a:rPr lang="en-NZ" sz="1800" b="1" dirty="0">
                <a:solidFill>
                  <a:schemeClr val="bg1"/>
                </a:solidFill>
              </a:rPr>
              <a:t>D</a:t>
            </a:r>
            <a:r>
              <a:rPr lang="en-NZ" sz="1800" b="1" dirty="0" smtClean="0">
                <a:solidFill>
                  <a:schemeClr val="bg1"/>
                </a:solidFill>
              </a:rPr>
              <a:t>efault</a:t>
            </a:r>
          </a:p>
        </p:txBody>
      </p:sp>
      <p:cxnSp>
        <p:nvCxnSpPr>
          <p:cNvPr id="19" name="Straight Arrow Connector 18"/>
          <p:cNvCxnSpPr/>
          <p:nvPr/>
        </p:nvCxnSpPr>
        <p:spPr>
          <a:xfrm flipV="1">
            <a:off x="8309630" y="2011679"/>
            <a:ext cx="1779955" cy="348342"/>
          </a:xfrm>
          <a:prstGeom prst="straightConnector1">
            <a:avLst/>
          </a:prstGeom>
          <a:ln w="25400">
            <a:solidFill>
              <a:srgbClr val="CC00CC"/>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299961" y="2002976"/>
            <a:ext cx="1779955" cy="348342"/>
          </a:xfrm>
          <a:prstGeom prst="straightConnector1">
            <a:avLst/>
          </a:prstGeom>
          <a:ln w="25400">
            <a:solidFill>
              <a:srgbClr val="CC00CC"/>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319239" y="2551614"/>
            <a:ext cx="5823077" cy="470267"/>
          </a:xfrm>
          <a:prstGeom prst="roundRect">
            <a:avLst/>
          </a:prstGeom>
          <a:solidFill>
            <a:schemeClr val="accent2">
              <a:alpha val="0"/>
            </a:schemeClr>
          </a:solidFill>
          <a:ln w="25400">
            <a:solidFill>
              <a:srgbClr val="CC00CC"/>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spc="-50" dirty="0" smtClean="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92811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par>
                          <p:cTn id="12" fill="hold">
                            <p:stCondLst>
                              <p:cond delay="0"/>
                            </p:stCondLst>
                            <p:childTnLst>
                              <p:par>
                                <p:cTn id="13" presetID="22" presetClass="entr" presetSubtype="4" fill="hold" nodeType="after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2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9"/>
                                        </p:tgtEl>
                                        <p:attrNameLst>
                                          <p:attrName>style.visibility</p:attrName>
                                        </p:attrNameLst>
                                      </p:cBhvr>
                                      <p:to>
                                        <p:strVal val="hidden"/>
                                      </p:to>
                                    </p:set>
                                  </p:childTnLst>
                                </p:cTn>
                              </p:par>
                              <p:par>
                                <p:cTn id="38" presetID="22" presetClass="entr" presetSubtype="2"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right)">
                                      <p:cBhvr>
                                        <p:cTn id="40" dur="500"/>
                                        <p:tgtEl>
                                          <p:spTgt spid="20"/>
                                        </p:tgtEl>
                                      </p:cBhvr>
                                    </p:animEffect>
                                  </p:childTnLst>
                                </p:cTn>
                              </p:par>
                            </p:childTnLst>
                          </p:cTn>
                        </p:par>
                        <p:par>
                          <p:cTn id="41" fill="hold">
                            <p:stCondLst>
                              <p:cond delay="500"/>
                            </p:stCondLst>
                            <p:childTnLst>
                              <p:par>
                                <p:cTn id="42" presetID="1" presetClass="entr" presetSubtype="0" fill="hold" grpId="0" nodeType="afterEffect">
                                  <p:stCondLst>
                                    <p:cond delay="50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P spid="12" grpId="0"/>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Upgrade Client to v2</a:t>
            </a:r>
            <a:endParaRPr lang="en-NZ"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217743692"/>
              </p:ext>
            </p:extLst>
          </p:nvPr>
        </p:nvGraphicFramePr>
        <p:xfrm>
          <a:off x="503938" y="1447800"/>
          <a:ext cx="5692049" cy="2474976"/>
        </p:xfrm>
        <a:graphic>
          <a:graphicData uri="http://schemas.openxmlformats.org/drawingml/2006/table">
            <a:tbl>
              <a:tblPr firstRow="1" bandRow="1">
                <a:tableStyleId>{7DF18680-E054-41AD-8BC1-D1AEF772440D}</a:tableStyleId>
              </a:tblPr>
              <a:tblGrid>
                <a:gridCol w="1496237"/>
                <a:gridCol w="1107044"/>
                <a:gridCol w="1190910"/>
                <a:gridCol w="1897858"/>
              </a:tblGrid>
              <a:tr h="694944">
                <a:tc>
                  <a:txBody>
                    <a:bodyPr/>
                    <a:lstStyle/>
                    <a:p>
                      <a:r>
                        <a:rPr lang="en-NZ" sz="1900" dirty="0" smtClean="0"/>
                        <a:t>Partition Key</a:t>
                      </a:r>
                      <a:endParaRPr lang="en-NZ" sz="1900" dirty="0"/>
                    </a:p>
                  </a:txBody>
                  <a:tcPr marL="121888" marR="121888" marT="54864" marB="54864"/>
                </a:tc>
                <a:tc>
                  <a:txBody>
                    <a:bodyPr/>
                    <a:lstStyle/>
                    <a:p>
                      <a:r>
                        <a:rPr lang="en-NZ" sz="1900" dirty="0" smtClean="0"/>
                        <a:t>Row</a:t>
                      </a:r>
                      <a:r>
                        <a:rPr lang="en-NZ" sz="1900" baseline="0" dirty="0" smtClean="0"/>
                        <a:t> Key</a:t>
                      </a:r>
                      <a:endParaRPr lang="en-NZ" sz="1900" dirty="0"/>
                    </a:p>
                  </a:txBody>
                  <a:tcPr marL="121888" marR="121888" marT="54864" marB="54864"/>
                </a:tc>
                <a:tc>
                  <a:txBody>
                    <a:bodyPr/>
                    <a:lstStyle/>
                    <a:p>
                      <a:r>
                        <a:rPr lang="en-NZ" sz="1900" dirty="0" smtClean="0"/>
                        <a:t>Version</a:t>
                      </a:r>
                      <a:endParaRPr lang="en-NZ" sz="1900" dirty="0"/>
                    </a:p>
                  </a:txBody>
                  <a:tcPr marL="121888" marR="121888" marT="54864" marB="54864"/>
                </a:tc>
                <a:tc>
                  <a:txBody>
                    <a:bodyPr/>
                    <a:lstStyle/>
                    <a:p>
                      <a:r>
                        <a:rPr lang="en-NZ" sz="1900" dirty="0" smtClean="0"/>
                        <a:t>…</a:t>
                      </a:r>
                      <a:endParaRPr lang="en-NZ" sz="1900" dirty="0"/>
                    </a:p>
                  </a:txBody>
                  <a:tcPr marL="121888" marR="121888" marT="54864" marB="54864"/>
                </a:tc>
              </a:tr>
              <a:tr h="445008">
                <a:tc>
                  <a:txBody>
                    <a:bodyPr/>
                    <a:lstStyle/>
                    <a:p>
                      <a:r>
                        <a:rPr lang="en-NZ" sz="1700" dirty="0" smtClean="0"/>
                        <a:t>PK1</a:t>
                      </a:r>
                      <a:endParaRPr lang="en-NZ" sz="1700" dirty="0"/>
                    </a:p>
                  </a:txBody>
                  <a:tcPr marL="121888" marR="121888" marT="54864" marB="54864"/>
                </a:tc>
                <a:tc>
                  <a:txBody>
                    <a:bodyPr/>
                    <a:lstStyle/>
                    <a:p>
                      <a:r>
                        <a:rPr lang="en-NZ" sz="1700" dirty="0" smtClean="0"/>
                        <a:t>RK1</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PK2</a:t>
                      </a:r>
                      <a:endParaRPr lang="en-NZ" sz="1700" dirty="0"/>
                    </a:p>
                  </a:txBody>
                  <a:tcPr marL="121888" marR="121888" marT="54864" marB="54864"/>
                </a:tc>
                <a:tc>
                  <a:txBody>
                    <a:bodyPr/>
                    <a:lstStyle/>
                    <a:p>
                      <a:r>
                        <a:rPr lang="en-NZ" sz="1700" dirty="0" smtClean="0"/>
                        <a:t>RK2</a:t>
                      </a:r>
                      <a:endParaRPr lang="en-NZ" sz="1700" dirty="0"/>
                    </a:p>
                  </a:txBody>
                  <a:tcPr marL="121888" marR="121888" marT="54864" marB="54864"/>
                </a:tc>
                <a:tc>
                  <a:txBody>
                    <a:bodyPr/>
                    <a:lstStyle/>
                    <a:p>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PK3</a:t>
                      </a:r>
                      <a:endParaRPr lang="en-NZ" sz="1700" dirty="0"/>
                    </a:p>
                  </a:txBody>
                  <a:tcPr marL="121888" marR="121888" marT="54864" marB="54864"/>
                </a:tc>
                <a:tc>
                  <a:txBody>
                    <a:bodyPr/>
                    <a:lstStyle/>
                    <a:p>
                      <a:r>
                        <a:rPr lang="en-NZ" sz="1700" dirty="0" smtClean="0"/>
                        <a:t>RK3</a:t>
                      </a:r>
                      <a:endParaRPr lang="en-NZ" sz="1700" dirty="0"/>
                    </a:p>
                  </a:txBody>
                  <a:tcPr marL="121888" marR="121888" marT="54864" marB="54864"/>
                </a:tc>
                <a:tc>
                  <a:txBody>
                    <a:bodyPr/>
                    <a:lstStyle/>
                    <a:p>
                      <a:r>
                        <a:rPr lang="en-NZ" sz="1700" dirty="0" smtClean="0"/>
                        <a:t>1</a:t>
                      </a:r>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endParaRPr lang="en-NZ" sz="1700" dirty="0"/>
                    </a:p>
                  </a:txBody>
                  <a:tcPr marL="121888" marR="121888" marT="54864" marB="54864"/>
                </a:tc>
              </a:tr>
            </a:tbl>
          </a:graphicData>
        </a:graphic>
      </p:graphicFrame>
      <p:sp>
        <p:nvSpPr>
          <p:cNvPr id="6" name="Rounded Rectangle 5"/>
          <p:cNvSpPr/>
          <p:nvPr/>
        </p:nvSpPr>
        <p:spPr bwMode="auto">
          <a:xfrm>
            <a:off x="10234734" y="1410789"/>
            <a:ext cx="1663883" cy="992778"/>
          </a:xfrm>
          <a:prstGeom prst="roundRect">
            <a:avLst/>
          </a:prstGeom>
          <a:gradFill flip="none" rotWithShape="1">
            <a:gsLst>
              <a:gs pos="45000">
                <a:schemeClr val="tx1">
                  <a:lumMod val="75000"/>
                </a:schemeClr>
              </a:gs>
              <a:gs pos="61000">
                <a:schemeClr val="accent2"/>
              </a:gs>
            </a:gsLst>
            <a:lin ang="135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a:gradFill>
                  <a:gsLst>
                    <a:gs pos="0">
                      <a:srgbClr val="000000"/>
                    </a:gs>
                    <a:gs pos="100000">
                      <a:srgbClr val="000000"/>
                    </a:gs>
                  </a:gsLst>
                  <a:lin ang="5400000" scaled="0"/>
                </a:gradFill>
              </a:rPr>
              <a:t>Client </a:t>
            </a:r>
            <a:r>
              <a:rPr lang="en-NZ" sz="2400" spc="-50" dirty="0" smtClean="0">
                <a:gradFill>
                  <a:gsLst>
                    <a:gs pos="0">
                      <a:srgbClr val="000000"/>
                    </a:gs>
                    <a:gs pos="100000">
                      <a:srgbClr val="000000"/>
                    </a:gs>
                  </a:gsLst>
                  <a:lin ang="5400000" scaled="0"/>
                </a:gradFill>
              </a:rPr>
              <a:t>v1.5</a:t>
            </a:r>
            <a:endParaRPr lang="en-NZ" sz="2400" spc="-50" dirty="0">
              <a:gradFill>
                <a:gsLst>
                  <a:gs pos="0">
                    <a:srgbClr val="000000"/>
                  </a:gs>
                  <a:gs pos="100000">
                    <a:srgbClr val="000000"/>
                  </a:gs>
                </a:gsLst>
                <a:lin ang="5400000" scaled="0"/>
              </a:gradFill>
            </a:endParaRPr>
          </a:p>
        </p:txBody>
      </p:sp>
      <p:graphicFrame>
        <p:nvGraphicFramePr>
          <p:cNvPr id="9" name="Table 8"/>
          <p:cNvGraphicFramePr>
            <a:graphicFrameLocks noGrp="1"/>
          </p:cNvGraphicFramePr>
          <p:nvPr>
            <p:extLst>
              <p:ext uri="{D42A27DB-BD31-4B8C-83A1-F6EECF244321}">
                <p14:modId xmlns:p14="http://schemas.microsoft.com/office/powerpoint/2010/main" val="590851814"/>
              </p:ext>
            </p:extLst>
          </p:nvPr>
        </p:nvGraphicFramePr>
        <p:xfrm>
          <a:off x="6206455" y="1447800"/>
          <a:ext cx="1842056" cy="2474976"/>
        </p:xfrm>
        <a:graphic>
          <a:graphicData uri="http://schemas.openxmlformats.org/drawingml/2006/table">
            <a:tbl>
              <a:tblPr firstRow="1" bandRow="1">
                <a:tableStyleId>{21E4AEA4-8DFA-4A89-87EB-49C32662AFE0}</a:tableStyleId>
              </a:tblPr>
              <a:tblGrid>
                <a:gridCol w="1842056"/>
              </a:tblGrid>
              <a:tr h="694944">
                <a:tc>
                  <a:txBody>
                    <a:bodyPr/>
                    <a:lstStyle/>
                    <a:p>
                      <a:r>
                        <a:rPr lang="en-NZ" sz="1900" dirty="0" smtClean="0"/>
                        <a:t>NEW </a:t>
                      </a:r>
                      <a:r>
                        <a:rPr lang="en-NZ" sz="1900" baseline="0" dirty="0" smtClean="0"/>
                        <a:t>Property</a:t>
                      </a:r>
                      <a:endParaRPr lang="en-NZ" sz="19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bl>
          </a:graphicData>
        </a:graphic>
      </p:graphicFrame>
      <p:sp>
        <p:nvSpPr>
          <p:cNvPr id="10" name="Rounded Rectangle 9"/>
          <p:cNvSpPr/>
          <p:nvPr/>
        </p:nvSpPr>
        <p:spPr bwMode="auto">
          <a:xfrm>
            <a:off x="10234729" y="2957824"/>
            <a:ext cx="1663883" cy="992778"/>
          </a:xfrm>
          <a:prstGeom prst="roundRect">
            <a:avLst/>
          </a:prstGeom>
          <a:gradFill flip="none" rotWithShape="1">
            <a:gsLst>
              <a:gs pos="45000">
                <a:schemeClr val="tx1">
                  <a:lumMod val="75000"/>
                </a:schemeClr>
              </a:gs>
              <a:gs pos="61000">
                <a:schemeClr val="accent2"/>
              </a:gs>
            </a:gsLst>
            <a:lin ang="135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smtClean="0">
                <a:gradFill>
                  <a:gsLst>
                    <a:gs pos="0">
                      <a:srgbClr val="000000"/>
                    </a:gs>
                    <a:gs pos="100000">
                      <a:srgbClr val="000000"/>
                    </a:gs>
                  </a:gsLst>
                  <a:lin ang="5400000" scaled="0"/>
                </a:gradFill>
              </a:rPr>
              <a:t>Client v1.5</a:t>
            </a:r>
          </a:p>
        </p:txBody>
      </p:sp>
      <p:sp>
        <p:nvSpPr>
          <p:cNvPr id="5" name="Rounded Rectangle 4"/>
          <p:cNvSpPr/>
          <p:nvPr/>
        </p:nvSpPr>
        <p:spPr bwMode="auto">
          <a:xfrm>
            <a:off x="309562" y="2551612"/>
            <a:ext cx="7913049" cy="496388"/>
          </a:xfrm>
          <a:prstGeom prst="roundRect">
            <a:avLst/>
          </a:prstGeom>
          <a:solidFill>
            <a:schemeClr val="accent2">
              <a:alpha val="0"/>
            </a:schemeClr>
          </a:solidFill>
          <a:ln w="25400">
            <a:solidFill>
              <a:schemeClr val="accent2"/>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spc="-50" dirty="0" smtClean="0">
              <a:gradFill>
                <a:gsLst>
                  <a:gs pos="0">
                    <a:srgbClr val="000000"/>
                  </a:gs>
                  <a:gs pos="100000">
                    <a:srgbClr val="000000"/>
                  </a:gs>
                </a:gsLst>
                <a:lin ang="5400000" scaled="0"/>
              </a:gradFill>
            </a:endParaRPr>
          </a:p>
        </p:txBody>
      </p:sp>
      <p:cxnSp>
        <p:nvCxnSpPr>
          <p:cNvPr id="8" name="Straight Arrow Connector 7"/>
          <p:cNvCxnSpPr/>
          <p:nvPr/>
        </p:nvCxnSpPr>
        <p:spPr>
          <a:xfrm>
            <a:off x="8435388" y="2995751"/>
            <a:ext cx="1625150" cy="452845"/>
          </a:xfrm>
          <a:prstGeom prst="straightConnector1">
            <a:avLst/>
          </a:prstGeom>
          <a:ln w="25400">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604" y="4163948"/>
            <a:ext cx="5391618" cy="1477328"/>
          </a:xfrm>
          <a:prstGeom prst="rect">
            <a:avLst/>
          </a:prstGeom>
          <a:noFill/>
        </p:spPr>
        <p:txBody>
          <a:bodyPr wrap="square" lIns="0" tIns="0" rIns="0" bIns="0" rtlCol="0">
            <a:spAutoFit/>
          </a:bodyPr>
          <a:lstStyle/>
          <a:p>
            <a:r>
              <a:rPr lang="en-NZ" sz="2400" dirty="0" smtClean="0">
                <a:gradFill>
                  <a:gsLst>
                    <a:gs pos="0">
                      <a:schemeClr val="tx1"/>
                    </a:gs>
                    <a:gs pos="86000">
                      <a:schemeClr val="tx1"/>
                    </a:gs>
                  </a:gsLst>
                  <a:lin ang="5400000" scaled="0"/>
                </a:gradFill>
              </a:rPr>
              <a:t>V2 Client</a:t>
            </a:r>
          </a:p>
          <a:p>
            <a:pPr marL="342900" indent="-342900">
              <a:buFont typeface="Arial" pitchFamily="34" charset="0"/>
              <a:buChar char="•"/>
            </a:pPr>
            <a:r>
              <a:rPr lang="en-NZ" sz="2400" dirty="0" smtClean="0">
                <a:gradFill>
                  <a:gsLst>
                    <a:gs pos="0">
                      <a:schemeClr val="tx1"/>
                    </a:gs>
                    <a:gs pos="86000">
                      <a:schemeClr val="tx1"/>
                    </a:gs>
                  </a:gsLst>
                  <a:lin ang="5400000" scaled="0"/>
                </a:gradFill>
              </a:rPr>
              <a:t>Starts </a:t>
            </a:r>
            <a:r>
              <a:rPr lang="en-NZ" sz="2400" dirty="0">
                <a:gradFill>
                  <a:gsLst>
                    <a:gs pos="0">
                      <a:schemeClr val="tx1"/>
                    </a:gs>
                    <a:gs pos="86000">
                      <a:schemeClr val="tx1"/>
                    </a:gs>
                  </a:gsLst>
                  <a:lin ang="5400000" scaled="0"/>
                </a:gradFill>
              </a:rPr>
              <a:t>using real values for new </a:t>
            </a:r>
            <a:r>
              <a:rPr lang="en-NZ" sz="2400" dirty="0" smtClean="0">
                <a:gradFill>
                  <a:gsLst>
                    <a:gs pos="0">
                      <a:schemeClr val="tx1"/>
                    </a:gs>
                    <a:gs pos="86000">
                      <a:schemeClr val="tx1"/>
                    </a:gs>
                  </a:gsLst>
                  <a:lin ang="5400000" scaled="0"/>
                </a:gradFill>
              </a:rPr>
              <a:t>property</a:t>
            </a:r>
            <a:endParaRPr lang="en-NZ" sz="2400" dirty="0">
              <a:gradFill>
                <a:gsLst>
                  <a:gs pos="0">
                    <a:schemeClr val="tx1"/>
                  </a:gs>
                  <a:gs pos="86000">
                    <a:schemeClr val="tx1"/>
                  </a:gs>
                </a:gsLst>
                <a:lin ang="5400000" scaled="0"/>
              </a:gradFill>
            </a:endParaRPr>
          </a:p>
          <a:p>
            <a:pPr marL="342900" indent="-342900">
              <a:buFont typeface="Arial" pitchFamily="34" charset="0"/>
              <a:buChar char="•"/>
            </a:pPr>
            <a:r>
              <a:rPr lang="en-NZ" sz="2400" dirty="0" smtClean="0">
                <a:gradFill>
                  <a:gsLst>
                    <a:gs pos="0">
                      <a:schemeClr val="tx1"/>
                    </a:gs>
                    <a:gs pos="86000">
                      <a:schemeClr val="tx1"/>
                    </a:gs>
                  </a:gsLst>
                  <a:lin ang="5400000" scaled="0"/>
                </a:gradFill>
              </a:rPr>
              <a:t>Updates entity to v2</a:t>
            </a:r>
          </a:p>
        </p:txBody>
      </p:sp>
      <p:cxnSp>
        <p:nvCxnSpPr>
          <p:cNvPr id="17" name="Straight Arrow Connector 16"/>
          <p:cNvCxnSpPr/>
          <p:nvPr/>
        </p:nvCxnSpPr>
        <p:spPr>
          <a:xfrm>
            <a:off x="8377386" y="2978337"/>
            <a:ext cx="1625150" cy="452845"/>
          </a:xfrm>
          <a:prstGeom prst="straightConnector1">
            <a:avLst/>
          </a:prstGeom>
          <a:ln w="25400">
            <a:solidFill>
              <a:schemeClr val="accent2"/>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97090" y="2621909"/>
            <a:ext cx="801501" cy="276999"/>
          </a:xfrm>
          <a:prstGeom prst="rect">
            <a:avLst/>
          </a:prstGeom>
          <a:noFill/>
        </p:spPr>
        <p:txBody>
          <a:bodyPr wrap="none" lIns="0" tIns="0" rIns="0" bIns="0" rtlCol="0">
            <a:spAutoFit/>
          </a:bodyPr>
          <a:lstStyle/>
          <a:p>
            <a:r>
              <a:rPr lang="en-NZ" sz="1800" b="1" dirty="0">
                <a:solidFill>
                  <a:schemeClr val="bg1"/>
                </a:solidFill>
              </a:rPr>
              <a:t>D</a:t>
            </a:r>
            <a:r>
              <a:rPr lang="en-NZ" sz="1800" b="1" dirty="0" smtClean="0">
                <a:solidFill>
                  <a:schemeClr val="bg1"/>
                </a:solidFill>
              </a:rPr>
              <a:t>efault</a:t>
            </a:r>
          </a:p>
        </p:txBody>
      </p:sp>
      <p:sp>
        <p:nvSpPr>
          <p:cNvPr id="18" name="Rounded Rectangle 17"/>
          <p:cNvSpPr/>
          <p:nvPr/>
        </p:nvSpPr>
        <p:spPr bwMode="auto">
          <a:xfrm>
            <a:off x="10235738" y="2957824"/>
            <a:ext cx="1663883" cy="992778"/>
          </a:xfrm>
          <a:prstGeom prst="roundRect">
            <a:avLst/>
          </a:prstGeom>
          <a:gradFill flip="none" rotWithShape="1">
            <a:gsLst>
              <a:gs pos="45000">
                <a:schemeClr val="tx1">
                  <a:lumMod val="75000"/>
                </a:schemeClr>
              </a:gs>
              <a:gs pos="61000">
                <a:schemeClr val="accent2"/>
              </a:gs>
            </a:gsLst>
            <a:lin ang="135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a:gradFill>
                  <a:gsLst>
                    <a:gs pos="0">
                      <a:srgbClr val="000000"/>
                    </a:gs>
                    <a:gs pos="100000">
                      <a:srgbClr val="000000"/>
                    </a:gs>
                  </a:gsLst>
                  <a:lin ang="5400000" scaled="0"/>
                </a:gradFill>
              </a:rPr>
              <a:t>Client v2</a:t>
            </a:r>
          </a:p>
        </p:txBody>
      </p:sp>
      <p:sp>
        <p:nvSpPr>
          <p:cNvPr id="23" name="TextBox 22"/>
          <p:cNvSpPr txBox="1"/>
          <p:nvPr/>
        </p:nvSpPr>
        <p:spPr>
          <a:xfrm>
            <a:off x="6297091" y="2613627"/>
            <a:ext cx="787331" cy="276999"/>
          </a:xfrm>
          <a:prstGeom prst="rect">
            <a:avLst/>
          </a:prstGeom>
          <a:noFill/>
        </p:spPr>
        <p:txBody>
          <a:bodyPr wrap="none" lIns="0" tIns="0" rIns="0" bIns="0" rtlCol="0">
            <a:spAutoFit/>
          </a:bodyPr>
          <a:lstStyle/>
          <a:p>
            <a:r>
              <a:rPr lang="en-NZ" sz="1800" b="1" dirty="0" smtClean="0">
                <a:solidFill>
                  <a:schemeClr val="bg1"/>
                </a:solidFill>
              </a:rPr>
              <a:t>Value 1</a:t>
            </a:r>
          </a:p>
        </p:txBody>
      </p:sp>
      <p:sp>
        <p:nvSpPr>
          <p:cNvPr id="3" name="TextBox 2"/>
          <p:cNvSpPr txBox="1"/>
          <p:nvPr/>
        </p:nvSpPr>
        <p:spPr>
          <a:xfrm>
            <a:off x="3744134" y="2670540"/>
            <a:ext cx="166712" cy="369332"/>
          </a:xfrm>
          <a:prstGeom prst="rect">
            <a:avLst/>
          </a:prstGeom>
          <a:noFill/>
        </p:spPr>
        <p:txBody>
          <a:bodyPr wrap="none" lIns="0" tIns="0" rIns="0" bIns="0" rtlCol="0">
            <a:spAutoFit/>
          </a:bodyPr>
          <a:lstStyle/>
          <a:p>
            <a:r>
              <a:rPr lang="en-NZ" dirty="0">
                <a:solidFill>
                  <a:schemeClr val="dk1"/>
                </a:solidFill>
              </a:rPr>
              <a:t>1</a:t>
            </a:r>
          </a:p>
        </p:txBody>
      </p:sp>
      <p:sp>
        <p:nvSpPr>
          <p:cNvPr id="24" name="TextBox 23"/>
          <p:cNvSpPr txBox="1"/>
          <p:nvPr/>
        </p:nvSpPr>
        <p:spPr>
          <a:xfrm>
            <a:off x="3744134" y="2644917"/>
            <a:ext cx="176330" cy="369332"/>
          </a:xfrm>
          <a:prstGeom prst="rect">
            <a:avLst/>
          </a:prstGeom>
          <a:noFill/>
        </p:spPr>
        <p:txBody>
          <a:bodyPr wrap="none" lIns="0" tIns="0" rIns="0" bIns="0" rtlCol="0">
            <a:spAutoFit/>
          </a:bodyPr>
          <a:lstStyle/>
          <a:p>
            <a:r>
              <a:rPr lang="en-NZ" b="1" dirty="0" smtClean="0">
                <a:solidFill>
                  <a:schemeClr val="dk1"/>
                </a:solidFill>
              </a:rPr>
              <a:t>2</a:t>
            </a:r>
            <a:endParaRPr lang="en-NZ" b="1" dirty="0">
              <a:solidFill>
                <a:schemeClr val="dk1"/>
              </a:solidFill>
            </a:endParaRPr>
          </a:p>
        </p:txBody>
      </p:sp>
      <p:sp>
        <p:nvSpPr>
          <p:cNvPr id="25" name="TextBox 24"/>
          <p:cNvSpPr txBox="1"/>
          <p:nvPr/>
        </p:nvSpPr>
        <p:spPr>
          <a:xfrm>
            <a:off x="6297094" y="4163948"/>
            <a:ext cx="5391618" cy="738664"/>
          </a:xfrm>
          <a:prstGeom prst="rect">
            <a:avLst/>
          </a:prstGeom>
          <a:noFill/>
        </p:spPr>
        <p:txBody>
          <a:bodyPr wrap="square" lIns="0" tIns="0" rIns="0" bIns="0" rtlCol="0">
            <a:spAutoFit/>
          </a:bodyPr>
          <a:lstStyle/>
          <a:p>
            <a:r>
              <a:rPr lang="en-NZ" sz="2400" dirty="0" smtClean="0">
                <a:gradFill>
                  <a:gsLst>
                    <a:gs pos="0">
                      <a:schemeClr val="tx1"/>
                    </a:gs>
                    <a:gs pos="86000">
                      <a:schemeClr val="tx1"/>
                    </a:gs>
                  </a:gsLst>
                  <a:lin ang="5400000" scaled="0"/>
                </a:gradFill>
              </a:rPr>
              <a:t>V1.5 Client</a:t>
            </a:r>
          </a:p>
          <a:p>
            <a:pPr marL="342900" indent="-342900">
              <a:buFont typeface="Arial" pitchFamily="34" charset="0"/>
              <a:buChar char="•"/>
            </a:pPr>
            <a:r>
              <a:rPr lang="en-NZ" sz="2400" dirty="0" smtClean="0">
                <a:gradFill>
                  <a:gsLst>
                    <a:gs pos="0">
                      <a:schemeClr val="tx1"/>
                    </a:gs>
                    <a:gs pos="86000">
                      <a:schemeClr val="tx1"/>
                    </a:gs>
                  </a:gsLst>
                  <a:lin ang="5400000" scaled="0"/>
                </a:gradFill>
              </a:rPr>
              <a:t>Understands v1 and v2</a:t>
            </a:r>
          </a:p>
        </p:txBody>
      </p:sp>
      <p:sp>
        <p:nvSpPr>
          <p:cNvPr id="19" name="Rounded Rectangle 18"/>
          <p:cNvSpPr/>
          <p:nvPr/>
        </p:nvSpPr>
        <p:spPr bwMode="auto">
          <a:xfrm>
            <a:off x="322138" y="2167564"/>
            <a:ext cx="7913049" cy="446060"/>
          </a:xfrm>
          <a:prstGeom prst="roundRect">
            <a:avLst/>
          </a:prstGeom>
          <a:solidFill>
            <a:schemeClr val="accent2">
              <a:alpha val="0"/>
            </a:schemeClr>
          </a:solidFill>
          <a:ln w="25400">
            <a:solidFill>
              <a:schemeClr val="accent2"/>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spc="-50" dirty="0" smtClean="0">
              <a:gradFill>
                <a:gsLst>
                  <a:gs pos="0">
                    <a:srgbClr val="000000"/>
                  </a:gs>
                  <a:gs pos="100000">
                    <a:srgbClr val="000000"/>
                  </a:gs>
                </a:gsLst>
                <a:lin ang="5400000" scaled="0"/>
              </a:gradFill>
            </a:endParaRPr>
          </a:p>
        </p:txBody>
      </p:sp>
      <p:cxnSp>
        <p:nvCxnSpPr>
          <p:cNvPr id="20" name="Straight Arrow Connector 19"/>
          <p:cNvCxnSpPr/>
          <p:nvPr/>
        </p:nvCxnSpPr>
        <p:spPr>
          <a:xfrm flipV="1">
            <a:off x="8507963" y="1929338"/>
            <a:ext cx="1364001" cy="483418"/>
          </a:xfrm>
          <a:prstGeom prst="straightConnector1">
            <a:avLst/>
          </a:prstGeom>
          <a:ln w="25400">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559214" y="1994847"/>
            <a:ext cx="1190858" cy="400112"/>
          </a:xfrm>
          <a:prstGeom prst="straightConnector1">
            <a:avLst/>
          </a:prstGeom>
          <a:ln w="25400">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7090" y="2224396"/>
            <a:ext cx="801501" cy="276999"/>
          </a:xfrm>
          <a:prstGeom prst="rect">
            <a:avLst/>
          </a:prstGeom>
          <a:noFill/>
        </p:spPr>
        <p:txBody>
          <a:bodyPr wrap="none" lIns="0" tIns="0" rIns="0" bIns="0" rtlCol="0">
            <a:spAutoFit/>
          </a:bodyPr>
          <a:lstStyle/>
          <a:p>
            <a:r>
              <a:rPr lang="en-NZ" sz="1800" b="1" dirty="0" smtClean="0">
                <a:solidFill>
                  <a:schemeClr val="bg1"/>
                </a:solidFill>
              </a:rPr>
              <a:t>Default</a:t>
            </a:r>
          </a:p>
        </p:txBody>
      </p:sp>
      <p:cxnSp>
        <p:nvCxnSpPr>
          <p:cNvPr id="28" name="Straight Arrow Connector 27"/>
          <p:cNvCxnSpPr/>
          <p:nvPr/>
        </p:nvCxnSpPr>
        <p:spPr>
          <a:xfrm flipV="1">
            <a:off x="8386076" y="1929339"/>
            <a:ext cx="1485889" cy="830936"/>
          </a:xfrm>
          <a:prstGeom prst="straightConnector1">
            <a:avLst/>
          </a:prstGeom>
          <a:ln w="25400">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97091" y="2613627"/>
            <a:ext cx="787331" cy="276999"/>
          </a:xfrm>
          <a:prstGeom prst="rect">
            <a:avLst/>
          </a:prstGeom>
          <a:noFill/>
        </p:spPr>
        <p:txBody>
          <a:bodyPr wrap="none" lIns="0" tIns="0" rIns="0" bIns="0" rtlCol="0">
            <a:spAutoFit/>
          </a:bodyPr>
          <a:lstStyle/>
          <a:p>
            <a:r>
              <a:rPr lang="en-NZ" sz="1800" b="1" dirty="0" smtClean="0">
                <a:solidFill>
                  <a:schemeClr val="bg1"/>
                </a:solidFill>
              </a:rPr>
              <a:t>Value 2</a:t>
            </a:r>
          </a:p>
        </p:txBody>
      </p:sp>
      <p:cxnSp>
        <p:nvCxnSpPr>
          <p:cNvPr id="31" name="Straight Arrow Connector 30"/>
          <p:cNvCxnSpPr/>
          <p:nvPr/>
        </p:nvCxnSpPr>
        <p:spPr>
          <a:xfrm flipV="1">
            <a:off x="8505023" y="1988098"/>
            <a:ext cx="1485889" cy="830936"/>
          </a:xfrm>
          <a:prstGeom prst="straightConnector1">
            <a:avLst/>
          </a:prstGeom>
          <a:ln w="25400">
            <a:solidFill>
              <a:schemeClr val="accent2"/>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60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2000" fill="hold"/>
                                        <p:tgtEl>
                                          <p:spTgt spid="18"/>
                                        </p:tgtEl>
                                        <p:attrNameLst>
                                          <p:attrName>fillcolor</p:attrName>
                                        </p:attrNameLst>
                                      </p:cBhvr>
                                      <p:to>
                                        <a:schemeClr val="accent2"/>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par>
                          <p:cTn id="24" fill="hold">
                            <p:stCondLst>
                              <p:cond delay="0"/>
                            </p:stCondLst>
                            <p:childTnLst>
                              <p:par>
                                <p:cTn id="25" presetID="22" presetClass="entr" presetSubtype="4" fill="hold" nodeType="afterEffect">
                                  <p:stCondLst>
                                    <p:cond delay="50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par>
                                <p:cTn id="28" presetID="1" presetClass="entr" presetSubtype="0" fill="hold" grpId="0" nodeType="withEffect">
                                  <p:stCondLst>
                                    <p:cond delay="50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1000"/>
                            </p:stCondLst>
                            <p:childTnLst>
                              <p:par>
                                <p:cTn id="31" presetID="1" presetClass="exit" presetSubtype="0" fill="hold" grpId="0" nodeType="afterEffect">
                                  <p:stCondLst>
                                    <p:cond delay="50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childTnLst>
                                </p:cTn>
                              </p:par>
                            </p:childTnLst>
                          </p:cTn>
                        </p:par>
                        <p:par>
                          <p:cTn id="35" fill="hold">
                            <p:stCondLst>
                              <p:cond delay="1500"/>
                            </p:stCondLst>
                            <p:childTnLst>
                              <p:par>
                                <p:cTn id="36" presetID="1" presetClass="exit"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hidden"/>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50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right)">
                                      <p:cBhvr>
                                        <p:cTn id="59" dur="1000"/>
                                        <p:tgtEl>
                                          <p:spTgt spid="26"/>
                                        </p:tgtEl>
                                      </p:cBhvr>
                                    </p:animEffect>
                                  </p:childTnLst>
                                </p:cTn>
                              </p:par>
                              <p:par>
                                <p:cTn id="60" presetID="1" presetClass="entr" presetSubtype="0" fill="hold" grpId="0" nodeType="withEffect">
                                  <p:stCondLst>
                                    <p:cond delay="50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xit" presetSubtype="0" fill="hold" nodeType="withEffect">
                                  <p:stCondLst>
                                    <p:cond delay="500"/>
                                  </p:stCondLst>
                                  <p:childTnLst>
                                    <p:set>
                                      <p:cBhvr>
                                        <p:cTn id="63" dur="1" fill="hold">
                                          <p:stCondLst>
                                            <p:cond delay="0"/>
                                          </p:stCondLst>
                                        </p:cTn>
                                        <p:tgtEl>
                                          <p:spTgt spid="2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2" nodeType="clickEffect">
                                  <p:stCondLst>
                                    <p:cond delay="0"/>
                                  </p:stCondLst>
                                  <p:childTnLst>
                                    <p:set>
                                      <p:cBhvr>
                                        <p:cTn id="67" dur="1" fill="hold">
                                          <p:stCondLst>
                                            <p:cond delay="0"/>
                                          </p:stCondLst>
                                        </p:cTn>
                                        <p:tgtEl>
                                          <p:spTgt spid="5"/>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19"/>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26"/>
                                        </p:tgtEl>
                                        <p:attrNameLst>
                                          <p:attrName>style.visibility</p:attrName>
                                        </p:attrNameLst>
                                      </p:cBhvr>
                                      <p:to>
                                        <p:strVal val="hidden"/>
                                      </p:to>
                                    </p:set>
                                  </p:childTnLst>
                                </p:cTn>
                              </p:par>
                              <p:par>
                                <p:cTn id="72" presetID="22" presetClass="entr" presetSubtype="4"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10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22" presetClass="entr" presetSubtype="2"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right)">
                                      <p:cBhvr>
                                        <p:cTn id="8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5" grpId="1" animBg="1"/>
      <p:bldP spid="5" grpId="2" animBg="1"/>
      <p:bldP spid="11" grpId="0"/>
      <p:bldP spid="12" grpId="0"/>
      <p:bldP spid="18" grpId="0" animBg="1"/>
      <p:bldP spid="23" grpId="0"/>
      <p:bldP spid="23" grpId="1"/>
      <p:bldP spid="3" grpId="0"/>
      <p:bldP spid="24" grpId="0"/>
      <p:bldP spid="25" grpId="0"/>
      <p:bldP spid="19" grpId="0" animBg="1"/>
      <p:bldP spid="19" grpId="1" animBg="1"/>
      <p:bldP spid="27"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Upgrade Entities to v2</a:t>
            </a:r>
            <a:endParaRPr lang="en-NZ"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09718346"/>
              </p:ext>
            </p:extLst>
          </p:nvPr>
        </p:nvGraphicFramePr>
        <p:xfrm>
          <a:off x="503938" y="1447800"/>
          <a:ext cx="5692049" cy="2474976"/>
        </p:xfrm>
        <a:graphic>
          <a:graphicData uri="http://schemas.openxmlformats.org/drawingml/2006/table">
            <a:tbl>
              <a:tblPr firstRow="1" bandRow="1">
                <a:tableStyleId>{7DF18680-E054-41AD-8BC1-D1AEF772440D}</a:tableStyleId>
              </a:tblPr>
              <a:tblGrid>
                <a:gridCol w="1496237"/>
                <a:gridCol w="1107044"/>
                <a:gridCol w="1190910"/>
                <a:gridCol w="1897858"/>
              </a:tblGrid>
              <a:tr h="694944">
                <a:tc>
                  <a:txBody>
                    <a:bodyPr/>
                    <a:lstStyle/>
                    <a:p>
                      <a:r>
                        <a:rPr lang="en-NZ" sz="1900" dirty="0" smtClean="0"/>
                        <a:t>Partition Key</a:t>
                      </a:r>
                      <a:endParaRPr lang="en-NZ" sz="1900" dirty="0"/>
                    </a:p>
                  </a:txBody>
                  <a:tcPr marL="121888" marR="121888" marT="54864" marB="54864"/>
                </a:tc>
                <a:tc>
                  <a:txBody>
                    <a:bodyPr/>
                    <a:lstStyle/>
                    <a:p>
                      <a:r>
                        <a:rPr lang="en-NZ" sz="1900" dirty="0" smtClean="0"/>
                        <a:t>Row</a:t>
                      </a:r>
                      <a:r>
                        <a:rPr lang="en-NZ" sz="1900" baseline="0" dirty="0" smtClean="0"/>
                        <a:t> Key</a:t>
                      </a:r>
                      <a:endParaRPr lang="en-NZ" sz="1900" dirty="0"/>
                    </a:p>
                  </a:txBody>
                  <a:tcPr marL="121888" marR="121888" marT="54864" marB="54864"/>
                </a:tc>
                <a:tc>
                  <a:txBody>
                    <a:bodyPr/>
                    <a:lstStyle/>
                    <a:p>
                      <a:r>
                        <a:rPr lang="en-NZ" sz="1900" dirty="0" smtClean="0"/>
                        <a:t>Version</a:t>
                      </a:r>
                      <a:endParaRPr lang="en-NZ" sz="1900" dirty="0"/>
                    </a:p>
                  </a:txBody>
                  <a:tcPr marL="121888" marR="121888" marT="54864" marB="54864"/>
                </a:tc>
                <a:tc>
                  <a:txBody>
                    <a:bodyPr/>
                    <a:lstStyle/>
                    <a:p>
                      <a:r>
                        <a:rPr lang="en-NZ" sz="1900" dirty="0" smtClean="0"/>
                        <a:t>…</a:t>
                      </a:r>
                      <a:endParaRPr lang="en-NZ" sz="1900" dirty="0"/>
                    </a:p>
                  </a:txBody>
                  <a:tcPr marL="121888" marR="121888" marT="54864" marB="54864"/>
                </a:tc>
              </a:tr>
              <a:tr h="445008">
                <a:tc>
                  <a:txBody>
                    <a:bodyPr/>
                    <a:lstStyle/>
                    <a:p>
                      <a:r>
                        <a:rPr lang="en-NZ" sz="1700" dirty="0" smtClean="0"/>
                        <a:t>PK1</a:t>
                      </a:r>
                      <a:endParaRPr lang="en-NZ" sz="1700" dirty="0"/>
                    </a:p>
                  </a:txBody>
                  <a:tcPr marL="121888" marR="121888" marT="54864" marB="54864"/>
                </a:tc>
                <a:tc>
                  <a:txBody>
                    <a:bodyPr/>
                    <a:lstStyle/>
                    <a:p>
                      <a:r>
                        <a:rPr lang="en-NZ" sz="1700" dirty="0" smtClean="0"/>
                        <a:t>RK1</a:t>
                      </a:r>
                      <a:endParaRPr lang="en-NZ" sz="1700" dirty="0"/>
                    </a:p>
                  </a:txBody>
                  <a:tcPr marL="121888" marR="121888" marT="54864" marB="54864"/>
                </a:tc>
                <a:tc>
                  <a:txBody>
                    <a:bodyPr/>
                    <a:lstStyle/>
                    <a:p>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PK2</a:t>
                      </a:r>
                      <a:endParaRPr lang="en-NZ" sz="1700" dirty="0"/>
                    </a:p>
                  </a:txBody>
                  <a:tcPr marL="121888" marR="121888" marT="54864" marB="54864"/>
                </a:tc>
                <a:tc>
                  <a:txBody>
                    <a:bodyPr/>
                    <a:lstStyle/>
                    <a:p>
                      <a:r>
                        <a:rPr lang="en-NZ" sz="1700" dirty="0" smtClean="0"/>
                        <a:t>RK2</a:t>
                      </a:r>
                      <a:endParaRPr lang="en-NZ" sz="1700" dirty="0"/>
                    </a:p>
                  </a:txBody>
                  <a:tcPr marL="121888" marR="121888" marT="54864" marB="54864"/>
                </a:tc>
                <a:tc>
                  <a:txBody>
                    <a:bodyPr/>
                    <a:lstStyle/>
                    <a:p>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PK3</a:t>
                      </a:r>
                      <a:endParaRPr lang="en-NZ" sz="1700" dirty="0"/>
                    </a:p>
                  </a:txBody>
                  <a:tcPr marL="121888" marR="121888" marT="54864" marB="54864"/>
                </a:tc>
                <a:tc>
                  <a:txBody>
                    <a:bodyPr/>
                    <a:lstStyle/>
                    <a:p>
                      <a:r>
                        <a:rPr lang="en-NZ" sz="1700" dirty="0" smtClean="0"/>
                        <a:t>RK3</a:t>
                      </a:r>
                      <a:endParaRPr lang="en-NZ" sz="1700" dirty="0"/>
                    </a:p>
                  </a:txBody>
                  <a:tcPr marL="121888" marR="121888" marT="54864" marB="54864"/>
                </a:tc>
                <a:tc>
                  <a:txBody>
                    <a:bodyPr/>
                    <a:lstStyle/>
                    <a:p>
                      <a:endParaRPr lang="en-NZ" sz="1700" dirty="0"/>
                    </a:p>
                  </a:txBody>
                  <a:tcPr marL="121888" marR="121888" marT="54864" marB="54864"/>
                </a:tc>
                <a:tc>
                  <a:txBody>
                    <a:bodyPr/>
                    <a:lstStyle/>
                    <a:p>
                      <a:endParaRPr lang="en-NZ" sz="1700" dirty="0"/>
                    </a:p>
                  </a:txBody>
                  <a:tcPr marL="121888" marR="121888" marT="54864" marB="54864"/>
                </a:tc>
              </a:tr>
              <a:tr h="445008">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r>
                        <a:rPr lang="en-NZ" sz="1700" dirty="0" smtClean="0"/>
                        <a:t>…</a:t>
                      </a:r>
                      <a:endParaRPr lang="en-NZ" sz="1700" dirty="0"/>
                    </a:p>
                  </a:txBody>
                  <a:tcPr marL="121888" marR="121888" marT="54864" marB="54864"/>
                </a:tc>
                <a:tc>
                  <a:txBody>
                    <a:bodyPr/>
                    <a:lstStyle/>
                    <a:p>
                      <a:endParaRPr lang="en-NZ" sz="1700" dirty="0"/>
                    </a:p>
                  </a:txBody>
                  <a:tcPr marL="121888" marR="121888" marT="54864" marB="54864"/>
                </a:tc>
              </a:tr>
            </a:tbl>
          </a:graphicData>
        </a:graphic>
      </p:graphicFrame>
      <p:sp>
        <p:nvSpPr>
          <p:cNvPr id="6" name="Rounded Rectangle 5"/>
          <p:cNvSpPr/>
          <p:nvPr/>
        </p:nvSpPr>
        <p:spPr bwMode="auto">
          <a:xfrm>
            <a:off x="10234734" y="1410789"/>
            <a:ext cx="1663883" cy="992778"/>
          </a:xfrm>
          <a:prstGeom prst="roundRect">
            <a:avLst/>
          </a:prstGeom>
          <a:gradFill flip="none" rotWithShape="1">
            <a:gsLst>
              <a:gs pos="0">
                <a:schemeClr val="tx1">
                  <a:lumMod val="75000"/>
                </a:schemeClr>
              </a:gs>
              <a:gs pos="0">
                <a:schemeClr val="accent2"/>
              </a:gs>
            </a:gsLst>
            <a:lin ang="135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a:gradFill>
                  <a:gsLst>
                    <a:gs pos="0">
                      <a:srgbClr val="000000"/>
                    </a:gs>
                    <a:gs pos="100000">
                      <a:srgbClr val="000000"/>
                    </a:gs>
                  </a:gsLst>
                  <a:lin ang="5400000" scaled="0"/>
                </a:gradFill>
              </a:rPr>
              <a:t>Client </a:t>
            </a:r>
            <a:r>
              <a:rPr lang="en-NZ" sz="2400" spc="-50" dirty="0" smtClean="0">
                <a:gradFill>
                  <a:gsLst>
                    <a:gs pos="0">
                      <a:srgbClr val="000000"/>
                    </a:gs>
                    <a:gs pos="100000">
                      <a:srgbClr val="000000"/>
                    </a:gs>
                  </a:gsLst>
                  <a:lin ang="5400000" scaled="0"/>
                </a:gradFill>
              </a:rPr>
              <a:t>v2</a:t>
            </a:r>
            <a:endParaRPr lang="en-NZ" sz="2400" spc="-50" dirty="0">
              <a:gradFill>
                <a:gsLst>
                  <a:gs pos="0">
                    <a:srgbClr val="000000"/>
                  </a:gs>
                  <a:gs pos="100000">
                    <a:srgbClr val="000000"/>
                  </a:gs>
                </a:gsLst>
                <a:lin ang="5400000" scaled="0"/>
              </a:gradFill>
            </a:endParaRPr>
          </a:p>
        </p:txBody>
      </p:sp>
      <p:graphicFrame>
        <p:nvGraphicFramePr>
          <p:cNvPr id="9" name="Table 8"/>
          <p:cNvGraphicFramePr>
            <a:graphicFrameLocks noGrp="1"/>
          </p:cNvGraphicFramePr>
          <p:nvPr>
            <p:extLst>
              <p:ext uri="{D42A27DB-BD31-4B8C-83A1-F6EECF244321}">
                <p14:modId xmlns:p14="http://schemas.microsoft.com/office/powerpoint/2010/main" val="1035364364"/>
              </p:ext>
            </p:extLst>
          </p:nvPr>
        </p:nvGraphicFramePr>
        <p:xfrm>
          <a:off x="6206455" y="1447800"/>
          <a:ext cx="1842056" cy="2474976"/>
        </p:xfrm>
        <a:graphic>
          <a:graphicData uri="http://schemas.openxmlformats.org/drawingml/2006/table">
            <a:tbl>
              <a:tblPr firstRow="1" bandRow="1">
                <a:tableStyleId>{21E4AEA4-8DFA-4A89-87EB-49C32662AFE0}</a:tableStyleId>
              </a:tblPr>
              <a:tblGrid>
                <a:gridCol w="1842056"/>
              </a:tblGrid>
              <a:tr h="694944">
                <a:tc>
                  <a:txBody>
                    <a:bodyPr/>
                    <a:lstStyle/>
                    <a:p>
                      <a:r>
                        <a:rPr lang="en-NZ" sz="1900" dirty="0" smtClean="0"/>
                        <a:t>NEW </a:t>
                      </a:r>
                      <a:r>
                        <a:rPr lang="en-NZ" sz="1900" baseline="0" dirty="0" smtClean="0"/>
                        <a:t>Property</a:t>
                      </a:r>
                      <a:endParaRPr lang="en-NZ" sz="19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r h="445008">
                <a:tc>
                  <a:txBody>
                    <a:bodyPr/>
                    <a:lstStyle/>
                    <a:p>
                      <a:endParaRPr lang="en-NZ" sz="1700" dirty="0"/>
                    </a:p>
                  </a:txBody>
                  <a:tcPr marL="121888" marR="121888" marT="54864" marB="54864"/>
                </a:tc>
              </a:tr>
            </a:tbl>
          </a:graphicData>
        </a:graphic>
      </p:graphicFrame>
      <p:sp>
        <p:nvSpPr>
          <p:cNvPr id="10" name="Rounded Rectangle 9"/>
          <p:cNvSpPr/>
          <p:nvPr/>
        </p:nvSpPr>
        <p:spPr bwMode="auto">
          <a:xfrm>
            <a:off x="10234729" y="2957824"/>
            <a:ext cx="1663883" cy="992778"/>
          </a:xfrm>
          <a:prstGeom prst="roundRect">
            <a:avLst/>
          </a:prstGeom>
          <a:gradFill flip="none" rotWithShape="1">
            <a:gsLst>
              <a:gs pos="0">
                <a:schemeClr val="tx1">
                  <a:lumMod val="75000"/>
                </a:schemeClr>
              </a:gs>
              <a:gs pos="0">
                <a:schemeClr val="accent2"/>
              </a:gs>
            </a:gsLst>
            <a:lin ang="135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2400" spc="-50" dirty="0">
                <a:gradFill>
                  <a:gsLst>
                    <a:gs pos="0">
                      <a:srgbClr val="000000"/>
                    </a:gs>
                    <a:gs pos="100000">
                      <a:srgbClr val="000000"/>
                    </a:gs>
                  </a:gsLst>
                  <a:lin ang="5400000" scaled="0"/>
                </a:gradFill>
              </a:rPr>
              <a:t>Client v2</a:t>
            </a:r>
          </a:p>
        </p:txBody>
      </p:sp>
      <p:sp>
        <p:nvSpPr>
          <p:cNvPr id="11" name="TextBox 10"/>
          <p:cNvSpPr txBox="1"/>
          <p:nvPr/>
        </p:nvSpPr>
        <p:spPr>
          <a:xfrm>
            <a:off x="367601" y="4447412"/>
            <a:ext cx="7700240" cy="738664"/>
          </a:xfrm>
          <a:prstGeom prst="rect">
            <a:avLst/>
          </a:prstGeom>
          <a:noFill/>
        </p:spPr>
        <p:txBody>
          <a:bodyPr wrap="square" lIns="0" tIns="0" rIns="0" bIns="0" rtlCol="0">
            <a:spAutoFit/>
          </a:bodyPr>
          <a:lstStyle/>
          <a:p>
            <a:r>
              <a:rPr lang="en-NZ" sz="2400" dirty="0" smtClean="0">
                <a:gradFill>
                  <a:gsLst>
                    <a:gs pos="0">
                      <a:schemeClr val="tx1"/>
                    </a:gs>
                    <a:gs pos="86000">
                      <a:schemeClr val="tx1"/>
                    </a:gs>
                  </a:gsLst>
                  <a:lin ang="5400000" scaled="0"/>
                </a:gradFill>
              </a:rPr>
              <a:t>Use a background job to update version number of all entities</a:t>
            </a:r>
          </a:p>
        </p:txBody>
      </p:sp>
      <p:sp>
        <p:nvSpPr>
          <p:cNvPr id="23" name="TextBox 22"/>
          <p:cNvSpPr txBox="1"/>
          <p:nvPr/>
        </p:nvSpPr>
        <p:spPr>
          <a:xfrm>
            <a:off x="6307251" y="2622546"/>
            <a:ext cx="787331" cy="276999"/>
          </a:xfrm>
          <a:prstGeom prst="rect">
            <a:avLst/>
          </a:prstGeom>
          <a:noFill/>
        </p:spPr>
        <p:txBody>
          <a:bodyPr wrap="none" lIns="0" tIns="0" rIns="0" bIns="0" rtlCol="0">
            <a:spAutoFit/>
          </a:bodyPr>
          <a:lstStyle/>
          <a:p>
            <a:r>
              <a:rPr lang="en-NZ" sz="1800" b="1" dirty="0" smtClean="0">
                <a:solidFill>
                  <a:schemeClr val="bg1"/>
                </a:solidFill>
              </a:rPr>
              <a:t>Value 2</a:t>
            </a:r>
          </a:p>
        </p:txBody>
      </p:sp>
      <p:sp>
        <p:nvSpPr>
          <p:cNvPr id="3" name="TextBox 2"/>
          <p:cNvSpPr txBox="1"/>
          <p:nvPr/>
        </p:nvSpPr>
        <p:spPr>
          <a:xfrm>
            <a:off x="3250353" y="2670540"/>
            <a:ext cx="176330" cy="369332"/>
          </a:xfrm>
          <a:prstGeom prst="rect">
            <a:avLst/>
          </a:prstGeom>
          <a:noFill/>
        </p:spPr>
        <p:txBody>
          <a:bodyPr wrap="none" lIns="0" tIns="0" rIns="0" bIns="0" rtlCol="0">
            <a:spAutoFit/>
          </a:bodyPr>
          <a:lstStyle/>
          <a:p>
            <a:r>
              <a:rPr lang="en-NZ" b="1" dirty="0" smtClean="0">
                <a:solidFill>
                  <a:schemeClr val="dk1"/>
                </a:solidFill>
              </a:rPr>
              <a:t>2</a:t>
            </a:r>
            <a:endParaRPr lang="en-NZ" b="1" dirty="0">
              <a:solidFill>
                <a:schemeClr val="dk1"/>
              </a:solidFill>
            </a:endParaRPr>
          </a:p>
        </p:txBody>
      </p:sp>
      <p:sp>
        <p:nvSpPr>
          <p:cNvPr id="16" name="TextBox 15"/>
          <p:cNvSpPr txBox="1"/>
          <p:nvPr/>
        </p:nvSpPr>
        <p:spPr>
          <a:xfrm>
            <a:off x="3252489" y="2209534"/>
            <a:ext cx="166712" cy="369332"/>
          </a:xfrm>
          <a:prstGeom prst="rect">
            <a:avLst/>
          </a:prstGeom>
          <a:noFill/>
        </p:spPr>
        <p:txBody>
          <a:bodyPr wrap="none" lIns="0" tIns="0" rIns="0" bIns="0" rtlCol="0">
            <a:spAutoFit/>
          </a:bodyPr>
          <a:lstStyle/>
          <a:p>
            <a:r>
              <a:rPr lang="en-NZ" dirty="0">
                <a:solidFill>
                  <a:schemeClr val="dk1"/>
                </a:solidFill>
              </a:rPr>
              <a:t>1</a:t>
            </a:r>
          </a:p>
        </p:txBody>
      </p:sp>
      <p:sp>
        <p:nvSpPr>
          <p:cNvPr id="19" name="TextBox 18"/>
          <p:cNvSpPr txBox="1"/>
          <p:nvPr/>
        </p:nvSpPr>
        <p:spPr>
          <a:xfrm>
            <a:off x="3252489" y="3111953"/>
            <a:ext cx="166712" cy="369332"/>
          </a:xfrm>
          <a:prstGeom prst="rect">
            <a:avLst/>
          </a:prstGeom>
          <a:noFill/>
        </p:spPr>
        <p:txBody>
          <a:bodyPr wrap="none" lIns="0" tIns="0" rIns="0" bIns="0" rtlCol="0">
            <a:spAutoFit/>
          </a:bodyPr>
          <a:lstStyle/>
          <a:p>
            <a:r>
              <a:rPr lang="en-NZ" dirty="0" smtClean="0">
                <a:solidFill>
                  <a:schemeClr val="dk1"/>
                </a:solidFill>
              </a:rPr>
              <a:t>1</a:t>
            </a:r>
            <a:endParaRPr lang="en-NZ" dirty="0">
              <a:solidFill>
                <a:schemeClr val="dk1"/>
              </a:solidFill>
            </a:endParaRPr>
          </a:p>
        </p:txBody>
      </p:sp>
      <p:sp>
        <p:nvSpPr>
          <p:cNvPr id="7" name="Rounded Rectangle 6"/>
          <p:cNvSpPr/>
          <p:nvPr/>
        </p:nvSpPr>
        <p:spPr bwMode="auto">
          <a:xfrm>
            <a:off x="3040211" y="1280161"/>
            <a:ext cx="1025153" cy="2883787"/>
          </a:xfrm>
          <a:prstGeom prst="roundRect">
            <a:avLst/>
          </a:prstGeom>
          <a:solidFill>
            <a:schemeClr val="accent2">
              <a:alpha val="22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NZ" sz="2400" spc="-50" dirty="0" smtClean="0">
              <a:gradFill>
                <a:gsLst>
                  <a:gs pos="0">
                    <a:srgbClr val="000000"/>
                  </a:gs>
                  <a:gs pos="100000">
                    <a:srgbClr val="000000"/>
                  </a:gs>
                </a:gsLst>
                <a:lin ang="5400000" scaled="0"/>
              </a:gradFill>
            </a:endParaRPr>
          </a:p>
        </p:txBody>
      </p:sp>
      <p:sp>
        <p:nvSpPr>
          <p:cNvPr id="20" name="TextBox 19"/>
          <p:cNvSpPr txBox="1"/>
          <p:nvPr/>
        </p:nvSpPr>
        <p:spPr>
          <a:xfrm>
            <a:off x="3250353" y="2210024"/>
            <a:ext cx="176330" cy="369332"/>
          </a:xfrm>
          <a:prstGeom prst="rect">
            <a:avLst/>
          </a:prstGeom>
          <a:noFill/>
        </p:spPr>
        <p:txBody>
          <a:bodyPr wrap="none" lIns="0" tIns="0" rIns="0" bIns="0" rtlCol="0">
            <a:spAutoFit/>
          </a:bodyPr>
          <a:lstStyle/>
          <a:p>
            <a:r>
              <a:rPr lang="en-NZ" b="1" dirty="0" smtClean="0">
                <a:solidFill>
                  <a:schemeClr val="dk1"/>
                </a:solidFill>
              </a:rPr>
              <a:t>2</a:t>
            </a:r>
            <a:endParaRPr lang="en-NZ" b="1" dirty="0">
              <a:solidFill>
                <a:schemeClr val="dk1"/>
              </a:solidFill>
            </a:endParaRPr>
          </a:p>
        </p:txBody>
      </p:sp>
      <p:sp>
        <p:nvSpPr>
          <p:cNvPr id="21" name="TextBox 20"/>
          <p:cNvSpPr txBox="1"/>
          <p:nvPr/>
        </p:nvSpPr>
        <p:spPr>
          <a:xfrm>
            <a:off x="3250353" y="3111953"/>
            <a:ext cx="176330" cy="369332"/>
          </a:xfrm>
          <a:prstGeom prst="rect">
            <a:avLst/>
          </a:prstGeom>
          <a:noFill/>
        </p:spPr>
        <p:txBody>
          <a:bodyPr wrap="none" lIns="0" tIns="0" rIns="0" bIns="0" rtlCol="0">
            <a:spAutoFit/>
          </a:bodyPr>
          <a:lstStyle/>
          <a:p>
            <a:r>
              <a:rPr lang="en-NZ" b="1" dirty="0" smtClean="0">
                <a:solidFill>
                  <a:schemeClr val="dk1"/>
                </a:solidFill>
              </a:rPr>
              <a:t>2</a:t>
            </a:r>
            <a:endParaRPr lang="en-NZ" b="1" dirty="0">
              <a:solidFill>
                <a:schemeClr val="dk1"/>
              </a:solidFill>
            </a:endParaRPr>
          </a:p>
        </p:txBody>
      </p:sp>
    </p:spTree>
    <p:extLst>
      <p:ext uri="{BB962C8B-B14F-4D97-AF65-F5344CB8AC3E}">
        <p14:creationId xmlns:p14="http://schemas.microsoft.com/office/powerpoint/2010/main" val="3909986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500"/>
                                  </p:stCondLst>
                                  <p:childTnLst>
                                    <p:set>
                                      <p:cBhvr>
                                        <p:cTn id="9" dur="1" fill="hold">
                                          <p:stCondLst>
                                            <p:cond delay="0"/>
                                          </p:stCondLst>
                                        </p:cTn>
                                        <p:tgtEl>
                                          <p:spTgt spid="16"/>
                                        </p:tgtEl>
                                        <p:attrNameLst>
                                          <p:attrName>style.visibility</p:attrName>
                                        </p:attrNameLst>
                                      </p:cBhvr>
                                      <p:to>
                                        <p:strVal val="hidden"/>
                                      </p:to>
                                    </p:set>
                                  </p:childTnLst>
                                </p:cTn>
                              </p:par>
                              <p:par>
                                <p:cTn id="10" presetID="1" presetClass="entr" presetSubtype="0" fill="hold" grpId="0" nodeType="withEffect">
                                  <p:stCondLst>
                                    <p:cond delay="50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500"/>
                            </p:stCondLst>
                            <p:childTnLst>
                              <p:par>
                                <p:cTn id="13" presetID="1" presetClass="exit" presetSubtype="0" fill="hold" grpId="0" nodeType="afterEffect">
                                  <p:stCondLst>
                                    <p:cond delay="50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ntr" presetSubtype="0" fill="hold" grpId="0" nodeType="withEffect">
                                  <p:stCondLst>
                                    <p:cond delay="50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7" grpId="0" animBg="1"/>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5" name="Content Placeholder 2"/>
          <p:cNvSpPr>
            <a:spLocks noGrp="1"/>
          </p:cNvSpPr>
          <p:nvPr>
            <p:ph idx="1"/>
          </p:nvPr>
        </p:nvSpPr>
        <p:spPr>
          <a:xfrm>
            <a:off x="519113" y="1447801"/>
            <a:ext cx="11149013" cy="4038029"/>
          </a:xfrm>
        </p:spPr>
        <p:txBody>
          <a:bodyPr/>
          <a:lstStyle/>
          <a:p>
            <a:r>
              <a:rPr lang="en-US" dirty="0" smtClean="0"/>
              <a:t>Partitioning Data Key to Cloud Scale Apps</a:t>
            </a:r>
          </a:p>
          <a:p>
            <a:r>
              <a:rPr lang="en-US" dirty="0" smtClean="0"/>
              <a:t>Horizontally Partition for Scale Out</a:t>
            </a:r>
          </a:p>
          <a:p>
            <a:r>
              <a:rPr lang="en-US" dirty="0" smtClean="0"/>
              <a:t>Vertically Partition for Cost/Performance</a:t>
            </a:r>
          </a:p>
          <a:p>
            <a:r>
              <a:rPr lang="en-US" dirty="0" smtClean="0"/>
              <a:t>Choose appropriate partition keys  </a:t>
            </a:r>
          </a:p>
          <a:p>
            <a:r>
              <a:rPr lang="en-US" dirty="0" smtClean="0"/>
              <a:t>Table storage requires different approach to data modeling. </a:t>
            </a:r>
          </a:p>
          <a:p>
            <a:r>
              <a:rPr lang="en-US" dirty="0" smtClean="0"/>
              <a:t>Don’t be afraid to aggressively de-normalize and duplicate data</a:t>
            </a:r>
          </a:p>
        </p:txBody>
      </p:sp>
    </p:spTree>
    <p:extLst>
      <p:ext uri="{BB962C8B-B14F-4D97-AF65-F5344CB8AC3E}">
        <p14:creationId xmlns:p14="http://schemas.microsoft.com/office/powerpoint/2010/main" val="2264569828"/>
      </p:ext>
    </p:extLst>
  </p:cSld>
  <p:clrMapOvr>
    <a:masterClrMapping/>
  </p:clrMapOvr>
  <mc:AlternateContent xmlns:mc="http://schemas.openxmlformats.org/markup-compatibility/2006" xmlns:p14="http://schemas.microsoft.com/office/powerpoint/2010/main">
    <mc:Choice Requires="p14">
      <p:transition p14:dur="0" advTm="73281"/>
    </mc:Choice>
    <mc:Fallback xmlns="">
      <p:transition advTm="7328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Partition</a:t>
            </a:r>
            <a:endParaRPr lang="en-US" dirty="0"/>
          </a:p>
        </p:txBody>
      </p:sp>
      <p:sp>
        <p:nvSpPr>
          <p:cNvPr id="3" name="Content Placeholder 2"/>
          <p:cNvSpPr>
            <a:spLocks noGrp="1"/>
          </p:cNvSpPr>
          <p:nvPr>
            <p:ph idx="1"/>
          </p:nvPr>
        </p:nvSpPr>
        <p:spPr>
          <a:xfrm>
            <a:off x="519113" y="1447800"/>
            <a:ext cx="11149013" cy="2846933"/>
          </a:xfrm>
        </p:spPr>
        <p:txBody>
          <a:bodyPr/>
          <a:lstStyle/>
          <a:p>
            <a:r>
              <a:rPr lang="en-US" dirty="0" smtClean="0"/>
              <a:t>Traditional Reasons</a:t>
            </a:r>
          </a:p>
          <a:p>
            <a:pPr lvl="1"/>
            <a:r>
              <a:rPr lang="en-US" dirty="0" smtClean="0"/>
              <a:t>Data Volume (too many bytes)</a:t>
            </a:r>
          </a:p>
          <a:p>
            <a:pPr lvl="1"/>
            <a:r>
              <a:rPr lang="en-US" dirty="0" smtClean="0"/>
              <a:t>Work Load (too many transactions/second)</a:t>
            </a:r>
          </a:p>
          <a:p>
            <a:r>
              <a:rPr lang="en-US" sz="3000" dirty="0"/>
              <a:t>New ‘Cloud Focused’ Reasons</a:t>
            </a:r>
          </a:p>
          <a:p>
            <a:pPr lvl="1"/>
            <a:r>
              <a:rPr lang="en-US" dirty="0"/>
              <a:t>Cost (using different cost storage)</a:t>
            </a:r>
          </a:p>
          <a:p>
            <a:pPr lvl="1"/>
            <a:r>
              <a:rPr lang="en-US" dirty="0"/>
              <a:t>Elasticity (just in time partitioning for high load periods</a:t>
            </a:r>
            <a:r>
              <a:rPr lang="en-US" dirty="0" smtClean="0"/>
              <a:t>)</a:t>
            </a:r>
            <a:endParaRPr lang="en-US" dirty="0"/>
          </a:p>
        </p:txBody>
      </p:sp>
    </p:spTree>
    <p:extLst>
      <p:ext uri="{BB962C8B-B14F-4D97-AF65-F5344CB8AC3E}">
        <p14:creationId xmlns:p14="http://schemas.microsoft.com/office/powerpoint/2010/main" val="1381225938"/>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07868" y="6083573"/>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 2010 Microsoft Corporation. All rights reserved. Microsoft, Windows, Windows Vista and other product names are or may be registered trademarks and/or trademarks in the U.S. and/or other countries.</a:t>
            </a:r>
          </a:p>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900" dirty="0">
                <a:gradFill>
                  <a:gsLst>
                    <a:gs pos="0">
                      <a:schemeClr val="tx1"/>
                    </a:gs>
                    <a:gs pos="100000">
                      <a:schemeClr val="tx1"/>
                    </a:gs>
                  </a:gsLst>
                  <a:lin ang="5400000" scaled="0"/>
                </a:gradFill>
                <a:latin typeface="Segoe UI" pitchFamily="34" charset="0"/>
                <a:cs typeface="Arial" charset="0"/>
              </a:rPr>
            </a:br>
            <a:r>
              <a:rPr lang="en-US" sz="9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5" name="Picture 2" descr="C:\Users\sean\Pictures\DVD_ART36\Logos\MICROSOFT (brand)\Microsoft corporate logo white.png"/>
          <p:cNvPicPr>
            <a:picLocks noChangeAspect="1" noChangeArrowheads="1"/>
          </p:cNvPicPr>
          <p:nvPr/>
        </p:nvPicPr>
        <p:blipFill>
          <a:blip r:embed="rId2"/>
          <a:srcRect/>
          <a:stretch>
            <a:fillRect/>
          </a:stretch>
        </p:blipFill>
        <p:spPr bwMode="invGray">
          <a:xfrm>
            <a:off x="3260725" y="2943225"/>
            <a:ext cx="5667375" cy="971550"/>
          </a:xfrm>
          <a:prstGeom prst="rect">
            <a:avLst/>
          </a:prstGeom>
          <a:noFill/>
        </p:spPr>
      </p:pic>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Horizontal Partitioning</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38" y="1276350"/>
            <a:ext cx="10524874"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9478"/>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Horizontal Partitioning (Sharding)</a:t>
            </a:r>
            <a:endParaRPr lang="en-US" dirty="0"/>
          </a:p>
        </p:txBody>
      </p:sp>
      <p:sp>
        <p:nvSpPr>
          <p:cNvPr id="3" name="Content Placeholder 2"/>
          <p:cNvSpPr>
            <a:spLocks noGrp="1"/>
          </p:cNvSpPr>
          <p:nvPr>
            <p:ph idx="1"/>
          </p:nvPr>
        </p:nvSpPr>
        <p:spPr>
          <a:xfrm>
            <a:off x="519113" y="1499616"/>
            <a:ext cx="11149013" cy="3693319"/>
          </a:xfrm>
        </p:spPr>
        <p:txBody>
          <a:bodyPr/>
          <a:lstStyle/>
          <a:p>
            <a:r>
              <a:rPr lang="en-US" smtClean="0"/>
              <a:t>Spread Data Across Similar Nodes</a:t>
            </a:r>
          </a:p>
          <a:p>
            <a:r>
              <a:rPr lang="en-US" smtClean="0"/>
              <a:t>Achieve Massive Scale Out (Data and Load)</a:t>
            </a:r>
          </a:p>
          <a:p>
            <a:r>
              <a:rPr lang="en-US" smtClean="0"/>
              <a:t>Intra-Partition Queries Simple</a:t>
            </a:r>
          </a:p>
          <a:p>
            <a:r>
              <a:rPr lang="en-US" smtClean="0"/>
              <a:t>Cross-Partition Queries Harder</a:t>
            </a:r>
          </a:p>
          <a:p>
            <a:endParaRPr lang="en-US" smtClean="0"/>
          </a:p>
          <a:p>
            <a:endParaRPr lang="en-US" smtClean="0"/>
          </a:p>
          <a:p>
            <a:endParaRPr lang="en-US" dirty="0" smtClean="0"/>
          </a:p>
        </p:txBody>
      </p:sp>
    </p:spTree>
    <p:extLst>
      <p:ext uri="{BB962C8B-B14F-4D97-AF65-F5344CB8AC3E}">
        <p14:creationId xmlns:p14="http://schemas.microsoft.com/office/powerpoint/2010/main" val="210969995"/>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Vertical Partitioning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211" y="1157288"/>
            <a:ext cx="10167601" cy="562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073738"/>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Vertical Partitioning</a:t>
            </a:r>
            <a:endParaRPr lang="en-US" dirty="0"/>
          </a:p>
        </p:txBody>
      </p:sp>
      <p:sp>
        <p:nvSpPr>
          <p:cNvPr id="3" name="Content Placeholder 2"/>
          <p:cNvSpPr>
            <a:spLocks noGrp="1"/>
          </p:cNvSpPr>
          <p:nvPr>
            <p:ph idx="1"/>
          </p:nvPr>
        </p:nvSpPr>
        <p:spPr>
          <a:xfrm>
            <a:off x="519113" y="1499616"/>
            <a:ext cx="11149013" cy="4136517"/>
          </a:xfrm>
        </p:spPr>
        <p:txBody>
          <a:bodyPr/>
          <a:lstStyle/>
          <a:p>
            <a:r>
              <a:rPr lang="en-US" smtClean="0"/>
              <a:t>Spread Data Across Dis-Similar Nodes</a:t>
            </a:r>
          </a:p>
          <a:p>
            <a:r>
              <a:rPr lang="en-US" smtClean="0"/>
              <a:t>Place frequently queried data in more ‘expensive’ indexed storage</a:t>
            </a:r>
          </a:p>
          <a:p>
            <a:r>
              <a:rPr lang="en-US" smtClean="0"/>
              <a:t>Place large data in ‘cheap’ binary storage</a:t>
            </a:r>
          </a:p>
          <a:p>
            <a:r>
              <a:rPr lang="en-US" smtClean="0"/>
              <a:t>Retrieving a whole row requires &gt;1 query</a:t>
            </a:r>
          </a:p>
          <a:p>
            <a:endParaRPr lang="en-US" smtClean="0"/>
          </a:p>
          <a:p>
            <a:endParaRPr lang="en-US" smtClean="0"/>
          </a:p>
          <a:p>
            <a:endParaRPr lang="en-US" dirty="0" smtClean="0"/>
          </a:p>
        </p:txBody>
      </p:sp>
    </p:spTree>
    <p:extLst>
      <p:ext uri="{BB962C8B-B14F-4D97-AF65-F5344CB8AC3E}">
        <p14:creationId xmlns:p14="http://schemas.microsoft.com/office/powerpoint/2010/main" val="2287980105"/>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Hybrid Partitioning</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06" y="1279525"/>
            <a:ext cx="10751906"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467743"/>
      </p:ext>
    </p:extLst>
  </p:cSld>
  <p:clrMapOvr>
    <a:masterClrMapping/>
  </p:clrMapOvr>
  <mc:AlternateContent xmlns:mc="http://schemas.openxmlformats.org/markup-compatibility/2006" xmlns:p14="http://schemas.microsoft.com/office/powerpoint/2010/main">
    <mc:Choice Requires="p14">
      <p:transition p14:dur="0" advTm="90906"/>
    </mc:Choice>
    <mc:Fallback xmlns="">
      <p:transition advTm="9090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3|7.6|6.1|4.4"/>
</p:tagLst>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3481</Words>
  <Application>Microsoft Office PowerPoint</Application>
  <PresentationFormat>Custom</PresentationFormat>
  <Paragraphs>765</Paragraphs>
  <Slides>40</Slides>
  <Notes>38</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WindowsAzurePlatformTemplate16x9</vt:lpstr>
      <vt:lpstr>Storage Strategies</vt:lpstr>
      <vt:lpstr>Presentation Summary</vt:lpstr>
      <vt:lpstr>Outline</vt:lpstr>
      <vt:lpstr>Why Partition</vt:lpstr>
      <vt:lpstr>Horizontal Partitioning</vt:lpstr>
      <vt:lpstr>Horizontal Partitioning (Sharding)</vt:lpstr>
      <vt:lpstr>Vertical Partitioning</vt:lpstr>
      <vt:lpstr>Vertical Partitioning</vt:lpstr>
      <vt:lpstr>Hybrid Partitioning</vt:lpstr>
      <vt:lpstr>Horizontal Partitioning</vt:lpstr>
      <vt:lpstr>Table Storage – Key Points</vt:lpstr>
      <vt:lpstr>Table Storage – Key Points</vt:lpstr>
      <vt:lpstr>Horizontal– SQL Azure </vt:lpstr>
      <vt:lpstr>SQL Azure – Key Points</vt:lpstr>
      <vt:lpstr>Choosing a Partition Key</vt:lpstr>
      <vt:lpstr>Using Modulo</vt:lpstr>
      <vt:lpstr>Distributions and Partitioning Approaches</vt:lpstr>
      <vt:lpstr>Using Hash Values</vt:lpstr>
      <vt:lpstr>Re-Distribution via a Hash</vt:lpstr>
      <vt:lpstr>Partition Stability over Time</vt:lpstr>
      <vt:lpstr>Just in time Partitioning</vt:lpstr>
      <vt:lpstr>Vertical Partitioning</vt:lpstr>
      <vt:lpstr>Goals for Vertical Partitioning</vt:lpstr>
      <vt:lpstr>Vertical Partitioning</vt:lpstr>
      <vt:lpstr>Worked Example</vt:lpstr>
      <vt:lpstr>Non-Relational Data Modelling</vt:lpstr>
      <vt:lpstr>Tables != RDBMS</vt:lpstr>
      <vt:lpstr>E.g. Tweet Storage</vt:lpstr>
      <vt:lpstr>E.g. Tweet Storage</vt:lpstr>
      <vt:lpstr>E.g. Tweet Storage</vt:lpstr>
      <vt:lpstr>E.g. Tweet Storage</vt:lpstr>
      <vt:lpstr>Modelling In Tables</vt:lpstr>
      <vt:lpstr>Upgrade Scenarios for the Data Tier</vt:lpstr>
      <vt:lpstr>Entity Shape Change</vt:lpstr>
      <vt:lpstr>Adding Additional Property</vt:lpstr>
      <vt:lpstr>Upgrade Client to v1.5</vt:lpstr>
      <vt:lpstr>Upgrade Client to v2</vt:lpstr>
      <vt:lpstr>Upgrade Entities to v2</vt:lpstr>
      <vt:lpstr>Summary</vt:lpstr>
      <vt:lpstr>PowerPoint Presentation</vt:lpstr>
    </vt:vector>
  </TitlesOfParts>
  <LinksUpToDate>false</LinksUpToDate>
  <SharedDoc>false</SharedDoc>
  <HyperlinksChanged>false</HyperlinksChanged>
  <AppVersion>14.0000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ryandunn</dc:creator>
  <cp:lastModifiedBy/>
  <cp:revision>1</cp:revision>
  <dcterms:created xsi:type="dcterms:W3CDTF">2010-12-07T06:46:26Z</dcterms:created>
  <dcterms:modified xsi:type="dcterms:W3CDTF">2011-07-11T15:49:02Z</dcterms:modified>
  <dc:title>Storage Strategies</dc:title>
  <cp:version>1.0.0</cp:version>
  <dc:description>Storage Strategies in Windows Azure are discussed in this presentation.  Sharding, Querying, and Partitioning strategies are covered.
by ryandunn
</dc:description>
</cp:coreProperties>
</file>